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sldIdLst>
    <p:sldId id="256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9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1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395593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6295" y="556953"/>
            <a:ext cx="5511338" cy="596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9484" y="556953"/>
            <a:ext cx="5511338" cy="596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92488" y="747836"/>
            <a:ext cx="52785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$(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document</a:t>
            </a:r>
            <a:r>
              <a:rPr lang="ko-KR" altLang="en-US" sz="1400" dirty="0" smtClean="0">
                <a:solidFill>
                  <a:srgbClr val="0070C0"/>
                </a:solidFill>
              </a:rPr>
              <a:t> ).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ready</a:t>
            </a:r>
            <a:r>
              <a:rPr lang="ko-KR" altLang="en-US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function</a:t>
            </a:r>
            <a:r>
              <a:rPr lang="ko-KR" altLang="en-US" sz="1400" dirty="0" smtClean="0">
                <a:solidFill>
                  <a:srgbClr val="0070C0"/>
                </a:solidFill>
              </a:rPr>
              <a:t>() {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   </a:t>
            </a:r>
            <a:r>
              <a:rPr lang="en-US" altLang="ko-KR" sz="1400" dirty="0" smtClean="0"/>
              <a:t>$("#button1").</a:t>
            </a:r>
            <a:r>
              <a:rPr lang="en-US" altLang="ko-KR" sz="1400" dirty="0" smtClean="0">
                <a:solidFill>
                  <a:srgbClr val="92D050"/>
                </a:solidFill>
              </a:rPr>
              <a:t>click</a:t>
            </a:r>
            <a:r>
              <a:rPr lang="en-US" altLang="ko-KR" sz="1400" dirty="0" smtClean="0"/>
              <a:t>(function()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console.log("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1.");</a:t>
            </a:r>
          </a:p>
          <a:p>
            <a:r>
              <a:rPr lang="en-US" altLang="ko-KR" sz="1400" dirty="0" smtClean="0"/>
              <a:t>	});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 smtClean="0">
              <a:solidFill>
                <a:srgbClr val="0070C0"/>
              </a:solidFill>
            </a:endParaRPr>
          </a:p>
          <a:p>
            <a:r>
              <a:rPr lang="ko-KR" altLang="en-US" sz="1400" dirty="0" smtClean="0">
                <a:solidFill>
                  <a:srgbClr val="0070C0"/>
                </a:solidFill>
              </a:rPr>
              <a:t>});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518" y="747836"/>
            <a:ext cx="52868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document.addEventListener</a:t>
            </a:r>
            <a:r>
              <a:rPr lang="en-US" altLang="ko-KR" sz="1400" dirty="0" smtClean="0">
                <a:solidFill>
                  <a:srgbClr val="0070C0"/>
                </a:solidFill>
              </a:rPr>
              <a:t>('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DOMContentLoaded</a:t>
            </a:r>
            <a:r>
              <a:rPr lang="en-US" altLang="ko-KR" sz="1400" dirty="0" smtClean="0">
                <a:solidFill>
                  <a:srgbClr val="0070C0"/>
                </a:solidFill>
              </a:rPr>
              <a:t>', function() {</a:t>
            </a:r>
          </a:p>
          <a:p>
            <a:r>
              <a:rPr lang="en-US" altLang="ko-KR" sz="1400" dirty="0" smtClean="0"/>
              <a:t>        </a:t>
            </a:r>
          </a:p>
          <a:p>
            <a:pPr lvl="1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button = </a:t>
            </a:r>
            <a:r>
              <a:rPr lang="en-US" altLang="ko-KR" sz="1400" dirty="0" err="1" smtClean="0"/>
              <a:t>document.queryselector</a:t>
            </a:r>
            <a:r>
              <a:rPr lang="en-US" altLang="ko-KR" sz="1400" dirty="0" smtClean="0"/>
              <a:t> (“#button1");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button.addEventListener</a:t>
            </a:r>
            <a:r>
              <a:rPr lang="en-US" altLang="ko-KR" sz="1400" dirty="0" smtClean="0"/>
              <a:t>("</a:t>
            </a:r>
            <a:r>
              <a:rPr lang="en-US" altLang="ko-KR" sz="1400" dirty="0" smtClean="0">
                <a:solidFill>
                  <a:srgbClr val="92D050"/>
                </a:solidFill>
              </a:rPr>
              <a:t>click</a:t>
            </a:r>
            <a:r>
              <a:rPr lang="en-US" altLang="ko-KR" sz="1400" dirty="0" smtClean="0"/>
              <a:t>", function(){</a:t>
            </a:r>
          </a:p>
          <a:p>
            <a:pPr lvl="1"/>
            <a:r>
              <a:rPr lang="en-US" altLang="ko-KR" sz="1400" dirty="0" smtClean="0"/>
              <a:t>    	console.log('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1.');</a:t>
            </a:r>
          </a:p>
          <a:p>
            <a:pPr lvl="1"/>
            <a:r>
              <a:rPr lang="en-US" altLang="ko-KR" sz="1400" dirty="0" smtClean="0"/>
              <a:t>});</a:t>
            </a:r>
          </a:p>
          <a:p>
            <a:pPr lvl="1"/>
            <a:r>
              <a:rPr lang="en-US" altLang="ko-KR" sz="1400" dirty="0" smtClean="0"/>
              <a:t>        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});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9484" y="247687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제이쿼리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86295" y="247686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바닐라스크립트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91593" y="1717331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0190" y="1032869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1425" y="481828"/>
            <a:ext cx="4998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$('.box4').</a:t>
            </a:r>
            <a:r>
              <a:rPr lang="ko-KR" altLang="en-US" dirty="0" err="1" smtClean="0"/>
              <a:t>click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function</a:t>
            </a:r>
            <a:r>
              <a:rPr lang="ko-KR" altLang="en-US" dirty="0" smtClean="0"/>
              <a:t>(){</a:t>
            </a:r>
          </a:p>
          <a:p>
            <a:r>
              <a:rPr lang="ko-KR" altLang="en-US" dirty="0" smtClean="0"/>
              <a:t>          $(</a:t>
            </a:r>
            <a:r>
              <a:rPr lang="ko-KR" altLang="en-US" dirty="0" err="1" smtClean="0"/>
              <a:t>this</a:t>
            </a:r>
            <a:r>
              <a:rPr lang="ko-KR" altLang="en-US" dirty="0" smtClean="0"/>
              <a:t>).</a:t>
            </a:r>
            <a:r>
              <a:rPr lang="ko-KR" altLang="en-US" dirty="0" err="1" smtClean="0">
                <a:solidFill>
                  <a:srgbClr val="FF0000"/>
                </a:solidFill>
              </a:rPr>
              <a:t>toggleClass</a:t>
            </a:r>
            <a:r>
              <a:rPr lang="ko-KR" altLang="en-US" dirty="0" smtClean="0"/>
              <a:t>('</a:t>
            </a:r>
            <a:r>
              <a:rPr lang="ko-KR" altLang="en-US" dirty="0" err="1" smtClean="0"/>
              <a:t>extra</a:t>
            </a:r>
            <a:r>
              <a:rPr lang="ko-KR" altLang="en-US" dirty="0" smtClean="0"/>
              <a:t>') ;      </a:t>
            </a:r>
          </a:p>
          <a:p>
            <a:r>
              <a:rPr lang="ko-KR" altLang="en-US" dirty="0" smtClean="0"/>
              <a:t>  });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1062" y="1097381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0145" y="174051"/>
            <a:ext cx="5386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focus,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solidFill>
                  <a:srgbClr val="FF0000"/>
                </a:solidFill>
              </a:rPr>
              <a:t>toggleClass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addClass</a:t>
            </a:r>
            <a:r>
              <a:rPr lang="en-US" altLang="ko-KR" sz="24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removeClass</a:t>
            </a:r>
            <a:r>
              <a:rPr lang="en-US" altLang="ko-KR" sz="24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FF0000"/>
                </a:solidFill>
              </a:rPr>
              <a:t>toggle,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hide,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show,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append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6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7630"/>
            <a:ext cx="7419975" cy="4438650"/>
          </a:xfrm>
          <a:prstGeom prst="rect">
            <a:avLst/>
          </a:prstGeom>
        </p:spPr>
      </p:pic>
      <p:sp>
        <p:nvSpPr>
          <p:cNvPr id="3" name="텍스트 상자 1"/>
          <p:cNvSpPr txBox="1">
            <a:spLocks/>
          </p:cNvSpPr>
          <p:nvPr/>
        </p:nvSpPr>
        <p:spPr>
          <a:xfrm rot="0">
            <a:off x="4018915" y="380365"/>
            <a:ext cx="9302750" cy="51746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 i="0" b="0">
                <a:solidFill>
                  <a:srgbClr val="24292E"/>
                </a:solidFill>
                <a:latin typeface="courier new" charset="0"/>
                <a:ea typeface="Merriweather-Light" charset="0"/>
              </a:rPr>
              <a:t>객체 - </a:t>
            </a:r>
            <a:r>
              <a:rPr sz="1200" i="0" b="0">
                <a:solidFill>
                  <a:srgbClr val="24292E"/>
                </a:solidFill>
                <a:latin typeface="Verdana" charset="0"/>
                <a:ea typeface="Merriweather-Light" charset="0"/>
              </a:rPr>
              <a:t> </a:t>
            </a:r>
            <a:r>
              <a:rPr sz="1200" i="0" b="0">
                <a:solidFill>
                  <a:srgbClr val="24292E"/>
                </a:solidFill>
                <a:latin typeface="Verdana" charset="0"/>
                <a:ea typeface="Merriweather-Light" charset="0"/>
              </a:rPr>
              <a:t>소프트웨어 세계에 구현할 대상</a:t>
            </a:r>
            <a:endParaRPr lang="ko-KR" altLang="en-US" sz="1200" i="0" b="0">
              <a:solidFill>
                <a:srgbClr val="24292E"/>
              </a:solidFill>
              <a:latin typeface="Verdana" charset="0"/>
              <a:ea typeface="Merriweather-Light" charset="0"/>
            </a:endParaRPr>
          </a:p>
          <a:p>
            <a:pPr marL="0" indent="0" hangingPunct="1"/>
            <a:r>
              <a:rPr sz="1200" i="0" b="0">
                <a:solidFill>
                  <a:srgbClr val="24292E"/>
                </a:solidFill>
                <a:latin typeface="Verdana" charset="0"/>
                <a:ea typeface="Merriweather-Light" charset="0"/>
              </a:rPr>
              <a:t>인스턴스 </a:t>
            </a:r>
            <a:endParaRPr lang="ko-KR" altLang="en-US" sz="1200" i="0" b="0">
              <a:solidFill>
                <a:srgbClr val="24292E"/>
              </a:solidFill>
              <a:latin typeface="Verdana" charset="0"/>
              <a:ea typeface="Merriweather-Light" charset="0"/>
            </a:endParaRPr>
          </a:p>
          <a:p>
            <a:pPr marL="0" indent="0" hangingPunct="1"/>
            <a:r>
              <a:rPr sz="1200" i="0" b="0">
                <a:solidFill>
                  <a:srgbClr val="24292E"/>
                </a:solidFill>
                <a:latin typeface="Verdana" charset="0"/>
                <a:ea typeface="Merriweather-Light" charset="0"/>
              </a:rPr>
              <a:t>- </a:t>
            </a:r>
            <a:r>
              <a:rPr sz="1200" i="0" b="0">
                <a:solidFill>
                  <a:srgbClr val="24292E"/>
                </a:solidFill>
                <a:latin typeface="courier new" charset="0"/>
                <a:ea typeface="Merriweather-Light" charset="0"/>
              </a:rPr>
              <a:t>설계도를 바탕으로 소프트웨어 세계에 구현된 구체적인 실체</a:t>
            </a:r>
            <a:endParaRPr lang="ko-KR" altLang="en-US" sz="1200" i="0" b="0">
              <a:solidFill>
                <a:srgbClr val="24292E"/>
              </a:solidFill>
              <a:latin typeface="courier new" charset="0"/>
              <a:ea typeface="Merriweather-Light" charset="0"/>
            </a:endParaRPr>
          </a:p>
          <a:p>
            <a:pPr marL="0" indent="0" hangingPunct="1"/>
            <a:r>
              <a:rPr sz="1200" i="0" b="0">
                <a:solidFill>
                  <a:srgbClr val="24292E"/>
                </a:solidFill>
                <a:latin typeface="courier new" charset="0"/>
                <a:ea typeface="Merriweather-Light" charset="0"/>
              </a:rPr>
              <a:t>즉, 객체를 소프트웨어에 실체화 하면 그것을 ‘인스턴스’라고 부른다.</a:t>
            </a:r>
            <a:endParaRPr lang="ko-KR" altLang="en-US" sz="1200" i="0" b="0">
              <a:solidFill>
                <a:srgbClr val="24292E"/>
              </a:solidFill>
              <a:latin typeface="courier new" charset="0"/>
              <a:ea typeface="Merriweather-Light" charset="0"/>
            </a:endParaRPr>
          </a:p>
          <a:p>
            <a:pPr marL="0" indent="0" hangingPunct="1"/>
            <a:r>
              <a:rPr sz="1200" i="0" b="0">
                <a:solidFill>
                  <a:srgbClr val="24292E"/>
                </a:solidFill>
                <a:latin typeface="courier new" charset="0"/>
                <a:ea typeface="Merriweather-Light" charset="0"/>
              </a:rPr>
              <a:t>실체화된 인스턴스는 메모리에 할당된다.</a:t>
            </a:r>
            <a:endParaRPr lang="ko-KR" altLang="en-US" sz="1200" i="0" b="0">
              <a:solidFill>
                <a:srgbClr val="24292E"/>
              </a:solidFill>
              <a:latin typeface="courier new" charset="0"/>
              <a:ea typeface="Merriweather-Light" charset="0"/>
            </a:endParaRPr>
          </a:p>
          <a:p>
            <a:pPr marL="0" indent="0" hangingPunct="1"/>
            <a:endParaRPr lang="ko-KR" altLang="en-US" sz="1200" i="0" b="0">
              <a:solidFill>
                <a:srgbClr val="24292E"/>
              </a:solidFill>
              <a:latin typeface="Verdana" charset="0"/>
              <a:ea typeface="Merriweather-Light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객체 = 커피 캐리어 / 여러 정보{property)와 정보를 활용하는 메소드 를 합쳐 놓은 덩어리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커피 캐리어에는 커피를 여러잔 담을 수 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커피 캐리어는 용도에 따라 종류가 여러가지 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프로그래밍을 할 때 상황에 따라 서로 다른 종류의 객체 여러개가 필요하다.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객체는 너무 커서 변수에 담을 수 없다.그래서 또 고안된 것이 리모콘 시스템이다.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비슷한 성질을 가진 여러개의 객체를 만들기 위해,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일종의 설계도라고 할 수 있는 생성자 함수(Constructor)를 만들어 찍어내듯 사용하는데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이렇게 생성된 객체를 인스턴스라 부를 수 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좀 더 알기 쉽게 칼을 만드는 과정으로 비유하여 다음과 같은 예시 코드를 작성해봤다.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생성자 함수(Constructor) = 거푸집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인스턴스 = 거푸집으로 찍어낸 칼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 i="0" b="0">
              <a:solidFill>
                <a:srgbClr val="24292E"/>
              </a:solidFill>
              <a:latin typeface="courier new" charset="0"/>
              <a:ea typeface="Merriweather-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ltjs/AppData/Roaming/PolarisOffice/ETemp/3040_23467472/fImage139559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3760" y="716915"/>
            <a:ext cx="7858760" cy="3191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36</Paragraphs>
  <Words>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dltjsals6356</cp:lastModifiedBy>
  <dc:title>PowerPoint 프레젠테이션</dc:title>
  <cp:version>9.104.121.46349</cp:version>
  <dcterms:modified xsi:type="dcterms:W3CDTF">2022-04-20T10:03:46Z</dcterms:modified>
</cp:coreProperties>
</file>