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777" r:id="rId1"/>
    <p:sldMasterId id="2147485778" r:id="rId2"/>
    <p:sldMasterId id="2147485779" r:id="rId3"/>
    <p:sldMasterId id="2147485780" r:id="rId4"/>
    <p:sldMasterId id="2147485781" r:id="rId5"/>
    <p:sldMasterId id="2147485782" r:id="rId6"/>
  </p:sldMasterIdLst>
  <p:sldIdLst>
    <p:sldId id="368" r:id="rId7"/>
    <p:sldId id="394" r:id="rId8"/>
    <p:sldId id="359" r:id="rId9"/>
    <p:sldId id="360" r:id="rId10"/>
    <p:sldId id="361" r:id="rId11"/>
    <p:sldId id="362" r:id="rId12"/>
    <p:sldId id="363" r:id="rId13"/>
    <p:sldId id="393" r:id="rId14"/>
    <p:sldId id="397" r:id="rId15"/>
    <p:sldId id="398" r:id="rId16"/>
    <p:sldId id="403" r:id="rId17"/>
    <p:sldId id="407" r:id="rId18"/>
    <p:sldId id="406" r:id="rId19"/>
    <p:sldId id="396" r:id="rId20"/>
    <p:sldId id="401" r:id="rId21"/>
    <p:sldId id="405" r:id="rId22"/>
    <p:sldId id="400" r:id="rId23"/>
    <p:sldId id="402" r:id="rId24"/>
    <p:sldId id="36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8" userDrawn="1">
          <p15:clr>
            <a:srgbClr val="A4A3A4"/>
          </p15:clr>
        </p15:guide>
        <p15:guide id="2" orient="horz" pos="21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>
        <p:guide pos="398"/>
        <p:guide orient="horz" pos="2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5:44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5.0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5.0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4628145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7" Type="http://schemas.openxmlformats.org/officeDocument/2006/relationships/image" Target="../media/fImage4442738467.emf"/><Relationship Id="rId12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62141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fImage4443999169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fImage4442756500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9.png"/><Relationship Id="rId5" Type="http://schemas.openxmlformats.org/officeDocument/2006/relationships/image" Target="../media/fImage444394650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6481478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85229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image1.png"/><Relationship Id="rId10" Type="http://schemas.openxmlformats.org/officeDocument/2006/relationships/image" Target="../media/fImage444614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737633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fImage4441074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786916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807572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830147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fImage4441874935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fImage444222846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129794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 err="1">
                <a:solidFill>
                  <a:srgbClr val="FFFFFF"/>
                </a:solidFill>
              </a:rPr>
              <a:t>javascript</a:t>
            </a:r>
            <a:r>
              <a:rPr lang="en-US" altLang="ko-KR" b="1">
                <a:solidFill>
                  <a:srgbClr val="FFFFFF"/>
                </a:solidFill>
              </a:rPr>
              <a:t>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965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Javascript 란?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javascript!!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105" cy="5957570"/>
            </a:xfrm>
            <a:custGeom>
              <a:avLst/>
              <a:gdLst>
                <a:gd name="TX0" fmla="*/ 3574143 w 11760203"/>
                <a:gd name="TY0" fmla="*/ 72571 h 5955849"/>
                <a:gd name="TX1" fmla="*/ 11716657 w 11760203"/>
                <a:gd name="TY1" fmla="*/ 72571 h 5955849"/>
                <a:gd name="TX2" fmla="*/ 11760200 w 11760203"/>
                <a:gd name="TY2" fmla="*/ 5936343 h 5955849"/>
                <a:gd name="TX3" fmla="*/ 0 w 11760203"/>
                <a:gd name="TY3" fmla="*/ 5955846 h 5955849"/>
                <a:gd name="TX4" fmla="*/ 77107 w 11760203"/>
                <a:gd name="TY4" fmla="*/ 0 h 5955849"/>
                <a:gd name="TX5" fmla="*/ 206828 w 11760203"/>
                <a:gd name="TY5" fmla="*/ 0 h 595584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280" cy="314325"/>
            </a:xfrm>
            <a:custGeom>
              <a:avLst/>
              <a:gdLst>
                <a:gd name="TX0" fmla="*/ 333375 w 333378"/>
                <a:gd name="TY0" fmla="*/ 0 h 312423"/>
                <a:gd name="TX1" fmla="*/ 333375 w 333378"/>
                <a:gd name="TY1" fmla="*/ 312420 h 312423"/>
                <a:gd name="TX2" fmla="*/ 0 w 333378"/>
                <a:gd name="TY2" fmla="*/ 309563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6405" cy="2667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7405" cy="1143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660" cy="7366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1465" cy="443865"/>
            </a:xfrm>
            <a:custGeom>
              <a:avLst/>
              <a:gdLst>
                <a:gd name="TX0" fmla="*/ 0 w 289563"/>
                <a:gd name="TY0" fmla="*/ 0 h 441963"/>
                <a:gd name="TX1" fmla="*/ 5715 w 289563"/>
                <a:gd name="TY1" fmla="*/ 315754 h 441963"/>
                <a:gd name="TX2" fmla="*/ 289560 w 289563"/>
                <a:gd name="TY2" fmla="*/ 441960 h 44196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105" cy="154305"/>
            </a:xfrm>
            <a:custGeom>
              <a:avLst/>
              <a:gdLst>
                <a:gd name="TX0" fmla="*/ 0 w 838203"/>
                <a:gd name="TY0" fmla="*/ 152400 h 152403"/>
                <a:gd name="TX1" fmla="*/ 182880 w 838203"/>
                <a:gd name="TY1" fmla="*/ 0 h 152403"/>
                <a:gd name="TX2" fmla="*/ 838200 w 838203"/>
                <a:gd name="TY2" fmla="*/ 15240 h 15240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805" cy="314325"/>
            </a:xfrm>
            <a:custGeom>
              <a:avLst/>
              <a:gdLst>
                <a:gd name="TX0" fmla="*/ 342900 w 342903"/>
                <a:gd name="TY0" fmla="*/ 0 h 312423"/>
                <a:gd name="TX1" fmla="*/ 342900 w 342903"/>
                <a:gd name="TY1" fmla="*/ 312420 h 312423"/>
                <a:gd name="TX2" fmla="*/ 0 w 342903"/>
                <a:gd name="TY2" fmla="*/ 304800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0425" cy="2032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350" cy="45593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965" cy="657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188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6929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 객체를 만드는 또 다른 방법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46075" y="6191250"/>
            <a:ext cx="8945880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22" descr="C:/Users/dltjs/AppData/Roaming/PolarisOffice/ETemp/17744_15756320/fImage93902470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55" y="2978150"/>
            <a:ext cx="3458210" cy="1819910"/>
          </a:xfrm>
          <a:prstGeom prst="rect">
            <a:avLst/>
          </a:prstGeom>
          <a:noFill/>
        </p:spPr>
      </p:pic>
      <p:pic>
        <p:nvPicPr>
          <p:cNvPr id="37" name="그림 23" descr="C:/Users/dltjs/AppData/Roaming/PolarisOffice/ETemp/17744_15756320/fImage823124716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3000375"/>
            <a:ext cx="3429635" cy="1810385"/>
          </a:xfrm>
          <a:prstGeom prst="rect">
            <a:avLst/>
          </a:prstGeom>
          <a:noFill/>
        </p:spPr>
      </p:pic>
      <p:sp>
        <p:nvSpPr>
          <p:cNvPr id="38" name="도형 24"/>
          <p:cNvSpPr>
            <a:spLocks/>
          </p:cNvSpPr>
          <p:nvPr/>
        </p:nvSpPr>
        <p:spPr>
          <a:xfrm>
            <a:off x="840105" y="3074035"/>
            <a:ext cx="2538095" cy="337820"/>
          </a:xfrm>
          <a:prstGeom prst="rect">
            <a:avLst/>
          </a:prstGeom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32"/>
          <p:cNvSpPr>
            <a:spLocks/>
          </p:cNvSpPr>
          <p:nvPr/>
        </p:nvSpPr>
        <p:spPr>
          <a:xfrm>
            <a:off x="4548505" y="3093720"/>
            <a:ext cx="3271520" cy="337820"/>
          </a:xfrm>
          <a:prstGeom prst="rect">
            <a:avLst/>
          </a:prstGeom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83820" y="693651"/>
            <a:ext cx="11824970" cy="6007100"/>
            <a:chOff x="145415" y="684530"/>
            <a:chExt cx="11824970" cy="600710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3375" cy="5958840"/>
            </a:xfrm>
            <a:custGeom>
              <a:avLst/>
              <a:gdLst>
                <a:gd name="TX0" fmla="*/ 3574143 w 11760205"/>
                <a:gd name="TY0" fmla="*/ 72571 h 5955851"/>
                <a:gd name="TX1" fmla="*/ 11716657 w 11760205"/>
                <a:gd name="TY1" fmla="*/ 72571 h 5955851"/>
                <a:gd name="TX2" fmla="*/ 11760200 w 11760205"/>
                <a:gd name="TY2" fmla="*/ 5936343 h 5955851"/>
                <a:gd name="TX3" fmla="*/ 0 w 11760205"/>
                <a:gd name="TY3" fmla="*/ 5955846 h 5955851"/>
                <a:gd name="TX4" fmla="*/ 77107 w 11760205"/>
                <a:gd name="TY4" fmla="*/ 0 h 5955851"/>
                <a:gd name="TX5" fmla="*/ 206828 w 11760205"/>
                <a:gd name="TY5" fmla="*/ 0 h 595585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6550" cy="315595"/>
            </a:xfrm>
            <a:custGeom>
              <a:avLst/>
              <a:gdLst>
                <a:gd name="TX0" fmla="*/ 333375 w 333380"/>
                <a:gd name="TY0" fmla="*/ 0 h 312425"/>
                <a:gd name="TX1" fmla="*/ 333375 w 333380"/>
                <a:gd name="TY1" fmla="*/ 312420 h 312425"/>
                <a:gd name="TX2" fmla="*/ 0 w 333380"/>
                <a:gd name="TY2" fmla="*/ 309563 h 3124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7675" cy="2794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8675" cy="127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4930" cy="7493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2735" cy="445135"/>
            </a:xfrm>
            <a:custGeom>
              <a:avLst/>
              <a:gdLst>
                <a:gd name="TX0" fmla="*/ 0 w 289565"/>
                <a:gd name="TY0" fmla="*/ 0 h 441965"/>
                <a:gd name="TX1" fmla="*/ 5715 w 289565"/>
                <a:gd name="TY1" fmla="*/ 315754 h 441965"/>
                <a:gd name="TX2" fmla="*/ 289560 w 289565"/>
                <a:gd name="TY2" fmla="*/ 441960 h 44196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1375" cy="155575"/>
            </a:xfrm>
            <a:custGeom>
              <a:avLst/>
              <a:gdLst>
                <a:gd name="TX0" fmla="*/ 0 w 838205"/>
                <a:gd name="TY0" fmla="*/ 152400 h 152405"/>
                <a:gd name="TX1" fmla="*/ 182880 w 838205"/>
                <a:gd name="TY1" fmla="*/ 0 h 152405"/>
                <a:gd name="TX2" fmla="*/ 838200 w 838205"/>
                <a:gd name="TY2" fmla="*/ 15240 h 1524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6075" cy="315595"/>
            </a:xfrm>
            <a:custGeom>
              <a:avLst/>
              <a:gdLst>
                <a:gd name="TX0" fmla="*/ 342900 w 342905"/>
                <a:gd name="TY0" fmla="*/ 0 h 312425"/>
                <a:gd name="TX1" fmla="*/ 342900 w 342905"/>
                <a:gd name="TY1" fmla="*/ 312420 h 312425"/>
                <a:gd name="TX2" fmla="*/ 0 w 342905"/>
                <a:gd name="TY2" fmla="*/ 304800 h 3124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1695" cy="2159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4620" cy="4572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8235" cy="6584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3785" cy="4616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연산자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70565" cy="34143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 dirty="0">
                <a:solidFill>
                  <a:schemeClr val="tx1"/>
                </a:solidFill>
                <a:latin typeface="NanumGothic" charset="0"/>
                <a:ea typeface="NanumGothic" charset="0"/>
              </a:rPr>
              <a:t>- </a:t>
            </a:r>
            <a:r>
              <a:rPr sz="1800" b="0" i="0" dirty="0" err="1">
                <a:solidFill>
                  <a:schemeClr val="tx1"/>
                </a:solidFill>
                <a:latin typeface="NanumGothic" charset="0"/>
                <a:ea typeface="NanumGothic" charset="0"/>
              </a:rPr>
              <a:t>산술연산자</a:t>
            </a:r>
            <a:r>
              <a:rPr sz="1800" b="0" i="0" dirty="0">
                <a:solidFill>
                  <a:schemeClr val="tx1"/>
                </a:solidFill>
                <a:latin typeface="NanumGothic" charset="0"/>
                <a:ea typeface="NanumGothic" charset="0"/>
              </a:rPr>
              <a:t>                                                                    - </a:t>
            </a:r>
            <a:r>
              <a:rPr sz="1800" b="0" i="0" dirty="0" err="1">
                <a:solidFill>
                  <a:schemeClr val="tx1"/>
                </a:solidFill>
                <a:latin typeface="NanumGothic" charset="0"/>
                <a:ea typeface="NanumGothic" charset="0"/>
              </a:rPr>
              <a:t>논리연산자</a:t>
            </a: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81000" y="6182360"/>
            <a:ext cx="8947785" cy="27940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http://www.tcpschool.com/java/java_operator_logic</a:t>
            </a:r>
            <a:endParaRPr lang="ko-KR" altLang="en-US"/>
          </a:p>
        </p:txBody>
      </p:sp>
      <p:pic>
        <p:nvPicPr>
          <p:cNvPr id="36" name="그림 2" descr="C:/Users/dltjs/AppData/Roaming/PolarisOffice/ETemp/19480_23206144/fImage17997432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01"/>
          <a:stretch>
            <a:fillRect/>
          </a:stretch>
        </p:blipFill>
        <p:spPr>
          <a:xfrm>
            <a:off x="6354445" y="2870835"/>
            <a:ext cx="4944745" cy="1393825"/>
          </a:xfrm>
          <a:prstGeom prst="rect">
            <a:avLst/>
          </a:prstGeom>
          <a:noFill/>
        </p:spPr>
      </p:pic>
      <p:pic>
        <p:nvPicPr>
          <p:cNvPr id="37" name="그림 3" descr="C:/Users/dltjs/AppData/Roaming/PolarisOffice/ETemp/19480_23206144/fImage20535433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" y="2870835"/>
            <a:ext cx="4556760" cy="1520190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320" y="4551247"/>
            <a:ext cx="2543175" cy="1085850"/>
          </a:xfrm>
          <a:prstGeom prst="rect">
            <a:avLst/>
          </a:prstGeom>
        </p:spPr>
      </p:pic>
      <p:pic>
        <p:nvPicPr>
          <p:cNvPr id="29" name="Picture " descr="C:/Users/dltjs/AppData/Roaming/PolarisOffice/ETemp/11000_8783216/fImage41125599169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4445" y="4313901"/>
            <a:ext cx="4554220" cy="1344295"/>
          </a:xfrm>
          <a:prstGeom prst="rect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4445" y="5707206"/>
            <a:ext cx="2486025" cy="8052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7459" y="5705648"/>
            <a:ext cx="2021206" cy="791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5"/>
          <p:cNvGrpSpPr/>
          <p:nvPr/>
        </p:nvGrpSpPr>
        <p:grpSpPr>
          <a:xfrm>
            <a:off x="145415" y="684530"/>
            <a:ext cx="11824970" cy="6007100"/>
            <a:chOff x="145415" y="684530"/>
            <a:chExt cx="11824970" cy="6007100"/>
          </a:xfrm>
        </p:grpSpPr>
        <p:sp>
          <p:nvSpPr>
            <p:cNvPr id="30" name="Rect 0"/>
            <p:cNvSpPr>
              <a:spLocks/>
            </p:cNvSpPr>
            <p:nvPr/>
          </p:nvSpPr>
          <p:spPr>
            <a:xfrm>
              <a:off x="145415" y="684530"/>
              <a:ext cx="11763375" cy="5958840"/>
            </a:xfrm>
            <a:custGeom>
              <a:avLst/>
              <a:gdLst>
                <a:gd name="TX0" fmla="*/ 3574143 w 11760205"/>
                <a:gd name="TY0" fmla="*/ 72571 h 5955851"/>
                <a:gd name="TX1" fmla="*/ 11716657 w 11760205"/>
                <a:gd name="TY1" fmla="*/ 72571 h 5955851"/>
                <a:gd name="TX2" fmla="*/ 11760200 w 11760205"/>
                <a:gd name="TY2" fmla="*/ 5936343 h 5955851"/>
                <a:gd name="TX3" fmla="*/ 0 w 11760205"/>
                <a:gd name="TY3" fmla="*/ 5955846 h 5955851"/>
                <a:gd name="TX4" fmla="*/ 77107 w 11760205"/>
                <a:gd name="TY4" fmla="*/ 0 h 5955851"/>
                <a:gd name="TX5" fmla="*/ 206828 w 11760205"/>
                <a:gd name="TY5" fmla="*/ 0 h 595585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Rect 0"/>
            <p:cNvSpPr>
              <a:spLocks/>
            </p:cNvSpPr>
            <p:nvPr/>
          </p:nvSpPr>
          <p:spPr>
            <a:xfrm>
              <a:off x="11634470" y="6376035"/>
              <a:ext cx="336550" cy="315595"/>
            </a:xfrm>
            <a:custGeom>
              <a:avLst/>
              <a:gdLst>
                <a:gd name="TX0" fmla="*/ 333375 w 333380"/>
                <a:gd name="TY0" fmla="*/ 0 h 312425"/>
                <a:gd name="TX1" fmla="*/ 333375 w 333380"/>
                <a:gd name="TY1" fmla="*/ 312420 h 312425"/>
                <a:gd name="TX2" fmla="*/ 0 w 333380"/>
                <a:gd name="TY2" fmla="*/ 309563 h 3124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3" name="Group 5"/>
          <p:cNvGrpSpPr/>
          <p:nvPr/>
        </p:nvGrpSpPr>
        <p:grpSpPr>
          <a:xfrm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35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9" name="Rect 0"/>
            <p:cNvCxnSpPr/>
            <p:nvPr/>
          </p:nvCxnSpPr>
          <p:spPr>
            <a:xfrm flipV="1">
              <a:off x="628015" y="172085"/>
              <a:ext cx="1717675" cy="2794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t 0"/>
            <p:cNvCxnSpPr/>
            <p:nvPr/>
          </p:nvCxnSpPr>
          <p:spPr>
            <a:xfrm flipV="1">
              <a:off x="974090" y="121920"/>
              <a:ext cx="828675" cy="127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 0"/>
            <p:cNvSpPr>
              <a:spLocks/>
            </p:cNvSpPr>
            <p:nvPr/>
          </p:nvSpPr>
          <p:spPr>
            <a:xfrm>
              <a:off x="2464435" y="121920"/>
              <a:ext cx="74930" cy="7493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Rect 0"/>
            <p:cNvSpPr>
              <a:spLocks/>
            </p:cNvSpPr>
            <p:nvPr/>
          </p:nvSpPr>
          <p:spPr>
            <a:xfrm>
              <a:off x="574675" y="624205"/>
              <a:ext cx="292735" cy="445135"/>
            </a:xfrm>
            <a:custGeom>
              <a:avLst/>
              <a:gdLst>
                <a:gd name="TX0" fmla="*/ 0 w 289565"/>
                <a:gd name="TY0" fmla="*/ 0 h 441965"/>
                <a:gd name="TX1" fmla="*/ 5715 w 289565"/>
                <a:gd name="TY1" fmla="*/ 315754 h 441965"/>
                <a:gd name="TX2" fmla="*/ 289560 w 289565"/>
                <a:gd name="TY2" fmla="*/ 441960 h 44196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Rect 0"/>
            <p:cNvSpPr>
              <a:spLocks/>
            </p:cNvSpPr>
            <p:nvPr/>
          </p:nvSpPr>
          <p:spPr>
            <a:xfrm>
              <a:off x="1359535" y="989965"/>
              <a:ext cx="841375" cy="155575"/>
            </a:xfrm>
            <a:custGeom>
              <a:avLst/>
              <a:gdLst>
                <a:gd name="TX0" fmla="*/ 0 w 838205"/>
                <a:gd name="TY0" fmla="*/ 152400 h 152405"/>
                <a:gd name="TX1" fmla="*/ 182880 w 838205"/>
                <a:gd name="TY1" fmla="*/ 0 h 152405"/>
                <a:gd name="TX2" fmla="*/ 838200 w 838205"/>
                <a:gd name="TY2" fmla="*/ 15240 h 1524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>
              <a:off x="3325495" y="708025"/>
              <a:ext cx="346075" cy="315595"/>
            </a:xfrm>
            <a:custGeom>
              <a:avLst/>
              <a:gdLst>
                <a:gd name="TX0" fmla="*/ 342900 w 342905"/>
                <a:gd name="TY0" fmla="*/ 0 h 312425"/>
                <a:gd name="TX1" fmla="*/ 342900 w 342905"/>
                <a:gd name="TY1" fmla="*/ 312420 h 312425"/>
                <a:gd name="TX2" fmla="*/ 0 w 342905"/>
                <a:gd name="TY2" fmla="*/ 304800 h 3124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6" name="Rect 0"/>
            <p:cNvCxnSpPr/>
            <p:nvPr/>
          </p:nvCxnSpPr>
          <p:spPr>
            <a:xfrm>
              <a:off x="1641475" y="1049655"/>
              <a:ext cx="861695" cy="2159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9" name="Rect 0"/>
          <p:cNvSpPr>
            <a:spLocks/>
          </p:cNvSpPr>
          <p:nvPr/>
        </p:nvSpPr>
        <p:spPr>
          <a:xfrm>
            <a:off x="940435" y="316230"/>
            <a:ext cx="1404620" cy="4572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>
            <a:off x="3914140" y="30480"/>
            <a:ext cx="7468235" cy="6584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1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820" y="2985135"/>
                <a:ext cx="32385" cy="32385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 0"/>
          <p:cNvSpPr txBox="1">
            <a:spLocks/>
          </p:cNvSpPr>
          <p:nvPr/>
        </p:nvSpPr>
        <p:spPr>
          <a:xfrm>
            <a:off x="659130" y="1633855"/>
            <a:ext cx="7423150" cy="4616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dirty="0" err="1">
                <a:latin typeface="맑은 고딕" charset="0"/>
                <a:ea typeface="맑은 고딕" charset="0"/>
              </a:rPr>
              <a:t>if문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p:sp>
        <p:nvSpPr>
          <p:cNvPr id="53" name="Rect 0"/>
          <p:cNvSpPr txBox="1">
            <a:spLocks/>
          </p:cNvSpPr>
          <p:nvPr/>
        </p:nvSpPr>
        <p:spPr>
          <a:xfrm>
            <a:off x="659130" y="2189480"/>
            <a:ext cx="10870565" cy="34150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조건식의 결과가 참(true)이면 주어진 명령문을 실행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>
            <a:off x="381000" y="6182360"/>
            <a:ext cx="8947150" cy="27876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http://www.tcpschool.com/cpp/cpp_control_condition</a:t>
            </a:r>
            <a:endParaRPr lang="ko-KR" altLang="en-US"/>
          </a:p>
        </p:txBody>
      </p:sp>
      <p:pic>
        <p:nvPicPr>
          <p:cNvPr id="55" name="Picture " descr="C:/Users/dltjs/AppData/Roaming/PolarisOffice/ETemp/11000_8783216/fImage47535586500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800" y="2777490"/>
            <a:ext cx="4154170" cy="1220470"/>
          </a:xfrm>
          <a:prstGeom prst="rect">
            <a:avLst/>
          </a:prstGeom>
          <a:noFill/>
        </p:spPr>
      </p:pic>
      <p:pic>
        <p:nvPicPr>
          <p:cNvPr id="56" name="Picture " descr="C:/Users/dltjs/AppData/Roaming/PolarisOffice/ETemp/11000_8783216/fImage4112559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070" y="4133850"/>
            <a:ext cx="4554220" cy="13442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558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5605" cy="6007735"/>
            <a:chOff x="145415" y="684530"/>
            <a:chExt cx="11825605" cy="600773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4010" cy="5959475"/>
            </a:xfrm>
            <a:custGeom>
              <a:avLst/>
              <a:gdLst>
                <a:gd name="TX0" fmla="*/ 3574143 w 11760206"/>
                <a:gd name="TY0" fmla="*/ 72571 h 5955852"/>
                <a:gd name="TX1" fmla="*/ 11716657 w 11760206"/>
                <a:gd name="TY1" fmla="*/ 72571 h 5955852"/>
                <a:gd name="TX2" fmla="*/ 11760200 w 11760206"/>
                <a:gd name="TY2" fmla="*/ 5936343 h 5955852"/>
                <a:gd name="TX3" fmla="*/ 0 w 11760206"/>
                <a:gd name="TY3" fmla="*/ 5955846 h 5955852"/>
                <a:gd name="TX4" fmla="*/ 77107 w 11760206"/>
                <a:gd name="TY4" fmla="*/ 0 h 5955852"/>
                <a:gd name="TX5" fmla="*/ 206828 w 11760206"/>
                <a:gd name="TY5" fmla="*/ 0 h 595585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6" h="5955852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7185" cy="316230"/>
            </a:xfrm>
            <a:custGeom>
              <a:avLst/>
              <a:gdLst>
                <a:gd name="TX0" fmla="*/ 333375 w 333381"/>
                <a:gd name="TY0" fmla="*/ 0 h 312426"/>
                <a:gd name="TX1" fmla="*/ 333375 w 333381"/>
                <a:gd name="TY1" fmla="*/ 312420 h 312426"/>
                <a:gd name="TX2" fmla="*/ 0 w 333381"/>
                <a:gd name="TY2" fmla="*/ 309563 h 31242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1" h="312426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5805" cy="1023620"/>
            <a:chOff x="486410" y="121920"/>
            <a:chExt cx="3265805" cy="102362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720" cy="23749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3110" cy="298831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8310" cy="2857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9310" cy="133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5565" cy="7556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5565" cy="7556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3370" cy="445770"/>
            </a:xfrm>
            <a:custGeom>
              <a:avLst/>
              <a:gdLst>
                <a:gd name="TX0" fmla="*/ 0 w 289566"/>
                <a:gd name="TY0" fmla="*/ 0 h 441966"/>
                <a:gd name="TX1" fmla="*/ 5715 w 289566"/>
                <a:gd name="TY1" fmla="*/ 315754 h 441966"/>
                <a:gd name="TX2" fmla="*/ 289560 w 289566"/>
                <a:gd name="TY2" fmla="*/ 441960 h 44196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6" h="441966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2010" cy="156210"/>
            </a:xfrm>
            <a:custGeom>
              <a:avLst/>
              <a:gdLst>
                <a:gd name="TX0" fmla="*/ 0 w 838206"/>
                <a:gd name="TY0" fmla="*/ 152400 h 152406"/>
                <a:gd name="TX1" fmla="*/ 182880 w 838206"/>
                <a:gd name="TY1" fmla="*/ 0 h 152406"/>
                <a:gd name="TX2" fmla="*/ 838200 w 838206"/>
                <a:gd name="TY2" fmla="*/ 15240 h 15240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6" h="152406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6710" cy="316230"/>
            </a:xfrm>
            <a:custGeom>
              <a:avLst/>
              <a:gdLst>
                <a:gd name="TX0" fmla="*/ 342900 w 342906"/>
                <a:gd name="TY0" fmla="*/ 0 h 312426"/>
                <a:gd name="TX1" fmla="*/ 342900 w 342906"/>
                <a:gd name="TY1" fmla="*/ 312420 h 312426"/>
                <a:gd name="TX2" fmla="*/ 0 w 342906"/>
                <a:gd name="TY2" fmla="*/ 304800 h 31242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6" h="312426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2330" cy="2222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5565" cy="7556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5565" cy="7556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5255" cy="45783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8870" cy="6591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16710"/>
            <a:ext cx="742378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var vs const vs let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71200" cy="38296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var : 중복선언, 재할당 모두 가능          - let : 재할당만 가능                         - const: 모두 불가능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          (중복선언의 위험 큼)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81000" y="6182360"/>
            <a:ext cx="8947785" cy="27940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http://www.tcpschool.com/cpp/cpp_control_condition</a:t>
            </a:r>
            <a:endParaRPr lang="ko-KR" altLang="en-US"/>
          </a:p>
        </p:txBody>
      </p:sp>
      <p:pic>
        <p:nvPicPr>
          <p:cNvPr id="35" name="그림 1" descr="C:/Users/dltjs/AppData/Roaming/PolarisOffice/ETemp/17828_14344032/fImage3406628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0" y="3260090"/>
            <a:ext cx="3458210" cy="1781810"/>
          </a:xfrm>
          <a:prstGeom prst="rect">
            <a:avLst/>
          </a:prstGeom>
          <a:noFill/>
        </p:spPr>
      </p:pic>
      <p:pic>
        <p:nvPicPr>
          <p:cNvPr id="36" name="그림 2" descr="C:/Users/dltjs/AppData/Roaming/PolarisOffice/ETemp/17828_14344032/fImage6197629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17"/>
          <a:stretch>
            <a:fillRect/>
          </a:stretch>
        </p:blipFill>
        <p:spPr>
          <a:xfrm>
            <a:off x="4669155" y="3208655"/>
            <a:ext cx="3361690" cy="1785620"/>
          </a:xfrm>
          <a:prstGeom prst="rect">
            <a:avLst/>
          </a:prstGeom>
          <a:noFill/>
        </p:spPr>
      </p:pic>
      <p:pic>
        <p:nvPicPr>
          <p:cNvPr id="37" name="그림 3" descr="C:/Users/dltjs/AppData/Roaming/PolarisOffice/ETemp/17828_14344032/fImage6310630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95" y="3201670"/>
            <a:ext cx="3511550" cy="18364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4"/>
          <p:cNvGrpSpPr/>
          <p:nvPr/>
        </p:nvGrpSpPr>
        <p:grpSpPr>
          <a:xfrm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9" name="도형 2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3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17"/>
          <p:cNvGrpSpPr/>
          <p:nvPr/>
        </p:nvGrpSpPr>
        <p:grpSpPr>
          <a:xfrm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32" name="도형 5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도형 6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4" name="도형 7"/>
            <p:cNvCxnSpPr/>
            <p:nvPr/>
          </p:nvCxnSpPr>
          <p:spPr>
            <a:xfrm flipV="1">
              <a:off x="628015" y="172085"/>
              <a:ext cx="1717040" cy="2730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8"/>
            <p:cNvCxnSpPr/>
            <p:nvPr/>
          </p:nvCxnSpPr>
          <p:spPr>
            <a:xfrm flipV="1">
              <a:off x="974090" y="121920"/>
              <a:ext cx="828040" cy="1206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도형 9"/>
            <p:cNvSpPr>
              <a:spLocks/>
            </p:cNvSpPr>
            <p:nvPr/>
          </p:nvSpPr>
          <p:spPr>
            <a:xfrm>
              <a:off x="2464435" y="121920"/>
              <a:ext cx="74295" cy="7429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도형 1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도형 11"/>
            <p:cNvSpPr>
              <a:spLocks/>
            </p:cNvSpPr>
            <p:nvPr/>
          </p:nvSpPr>
          <p:spPr>
            <a:xfrm>
              <a:off x="574675" y="624205"/>
              <a:ext cx="292100" cy="444500"/>
            </a:xfrm>
            <a:custGeom>
              <a:avLst/>
              <a:gdLst>
                <a:gd name="TX0" fmla="*/ 0 w 289564"/>
                <a:gd name="TY0" fmla="*/ 0 h 441964"/>
                <a:gd name="TX1" fmla="*/ 5715 w 289564"/>
                <a:gd name="TY1" fmla="*/ 315754 h 441964"/>
                <a:gd name="TX2" fmla="*/ 289560 w 289564"/>
                <a:gd name="TY2" fmla="*/ 441960 h 44196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도형 12"/>
            <p:cNvSpPr>
              <a:spLocks/>
            </p:cNvSpPr>
            <p:nvPr/>
          </p:nvSpPr>
          <p:spPr>
            <a:xfrm>
              <a:off x="1359535" y="989965"/>
              <a:ext cx="840740" cy="154940"/>
            </a:xfrm>
            <a:custGeom>
              <a:avLst/>
              <a:gdLst>
                <a:gd name="TX0" fmla="*/ 0 w 838204"/>
                <a:gd name="TY0" fmla="*/ 152400 h 152404"/>
                <a:gd name="TX1" fmla="*/ 182880 w 838204"/>
                <a:gd name="TY1" fmla="*/ 0 h 152404"/>
                <a:gd name="TX2" fmla="*/ 838200 w 838204"/>
                <a:gd name="TY2" fmla="*/ 15240 h 1524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도형 13"/>
            <p:cNvSpPr>
              <a:spLocks/>
            </p:cNvSpPr>
            <p:nvPr/>
          </p:nvSpPr>
          <p:spPr>
            <a:xfrm>
              <a:off x="3325495" y="708025"/>
              <a:ext cx="345440" cy="314960"/>
            </a:xfrm>
            <a:custGeom>
              <a:avLst/>
              <a:gdLst>
                <a:gd name="TX0" fmla="*/ 342900 w 342904"/>
                <a:gd name="TY0" fmla="*/ 0 h 312424"/>
                <a:gd name="TX1" fmla="*/ 342900 w 342904"/>
                <a:gd name="TY1" fmla="*/ 312420 h 312424"/>
                <a:gd name="TX2" fmla="*/ 0 w 342904"/>
                <a:gd name="TY2" fmla="*/ 304800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1" name="도형 14"/>
            <p:cNvCxnSpPr/>
            <p:nvPr/>
          </p:nvCxnSpPr>
          <p:spPr>
            <a:xfrm>
              <a:off x="1641475" y="1049655"/>
              <a:ext cx="861060" cy="2095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도형 15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도형 16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4" name="도형 18"/>
          <p:cNvSpPr>
            <a:spLocks/>
          </p:cNvSpPr>
          <p:nvPr/>
        </p:nvSpPr>
        <p:spPr>
          <a:xfrm>
            <a:off x="940435" y="316230"/>
            <a:ext cx="1403985" cy="4565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19"/>
          <p:cNvSpPr>
            <a:spLocks/>
          </p:cNvSpPr>
          <p:nvPr/>
        </p:nvSpPr>
        <p:spPr>
          <a:xfrm>
            <a:off x="3914140" y="30480"/>
            <a:ext cx="7467600" cy="6578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잉크 20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46" name="잉크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텍스트 상자 21"/>
          <p:cNvSpPr txBox="1">
            <a:spLocks/>
          </p:cNvSpPr>
          <p:nvPr/>
        </p:nvSpPr>
        <p:spPr>
          <a:xfrm>
            <a:off x="659130" y="1633855"/>
            <a:ext cx="7422515" cy="4616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함수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22"/>
          <p:cNvSpPr txBox="1">
            <a:spLocks/>
          </p:cNvSpPr>
          <p:nvPr/>
        </p:nvSpPr>
        <p:spPr>
          <a:xfrm>
            <a:off x="659130" y="2189480"/>
            <a:ext cx="10869930" cy="4245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rtl="0" eaLnBrk="1" latinLnBrk="0" hangingPunct="1"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 - 하나의 특별한 목적의 작업을 수행하도록 설계된 독립적인 블록  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 필요할 때마다 호출하여 해당 작업을 반복해서 수행할 수 있음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</a:t>
            </a:r>
            <a:r>
              <a:rPr sz="1800">
                <a:latin typeface="맑은 고딕" charset="0"/>
                <a:ea typeface="맑은 고딕" charset="0"/>
              </a:rPr>
              <a:t>호출방법  : 함수명();   </a:t>
            </a: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    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                                        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9" name="텍스트 상자 23"/>
          <p:cNvSpPr txBox="1">
            <a:spLocks/>
          </p:cNvSpPr>
          <p:nvPr/>
        </p:nvSpPr>
        <p:spPr>
          <a:xfrm>
            <a:off x="346075" y="6191250"/>
            <a:ext cx="8946515" cy="27813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http://www.tcpschool.com/javascript/js_function_basic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4" descr="C:/Users/dltjs/AppData/Roaming/PolarisOffice/ETemp/17828_14344032/fImage8227631572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0" y="3430270"/>
            <a:ext cx="3477260" cy="1972310"/>
          </a:xfrm>
          <a:prstGeom prst="rect">
            <a:avLst/>
          </a:prstGeom>
          <a:noFill/>
        </p:spPr>
      </p:pic>
      <p:pic>
        <p:nvPicPr>
          <p:cNvPr id="52" name="그림 5" descr="C:/Users/dltjs/AppData/Roaming/PolarisOffice/ETemp/17828_14344032/fImage16334632147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95" y="3500120"/>
            <a:ext cx="5192395" cy="1868805"/>
          </a:xfrm>
          <a:prstGeom prst="rect">
            <a:avLst/>
          </a:prstGeom>
          <a:noFill/>
        </p:spPr>
      </p:pic>
      <p:sp>
        <p:nvSpPr>
          <p:cNvPr id="53" name="텍스트 상자 6"/>
          <p:cNvSpPr txBox="1">
            <a:spLocks/>
          </p:cNvSpPr>
          <p:nvPr/>
        </p:nvSpPr>
        <p:spPr>
          <a:xfrm>
            <a:off x="4506595" y="5464810"/>
            <a:ext cx="3261995" cy="2768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계산을 해서 그 값을 전달하기 위한 목적</a:t>
            </a:r>
            <a:endParaRPr lang="ko-KR" altLang="en-US" sz="12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54" name="텍스트 상자 7"/>
          <p:cNvSpPr txBox="1">
            <a:spLocks/>
          </p:cNvSpPr>
          <p:nvPr/>
        </p:nvSpPr>
        <p:spPr>
          <a:xfrm>
            <a:off x="941070" y="5519420"/>
            <a:ext cx="3261995" cy="2768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단순히 어떠한 기능을 수행하기 위한 목적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7040" cy="2730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8040" cy="1206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4295" cy="7429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2100" cy="444500"/>
            </a:xfrm>
            <a:custGeom>
              <a:avLst/>
              <a:gdLst>
                <a:gd name="TX0" fmla="*/ 0 w 289564"/>
                <a:gd name="TY0" fmla="*/ 0 h 441964"/>
                <a:gd name="TX1" fmla="*/ 5715 w 289564"/>
                <a:gd name="TY1" fmla="*/ 315754 h 441964"/>
                <a:gd name="TX2" fmla="*/ 289560 w 289564"/>
                <a:gd name="TY2" fmla="*/ 441960 h 44196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740" cy="154940"/>
            </a:xfrm>
            <a:custGeom>
              <a:avLst/>
              <a:gdLst>
                <a:gd name="TX0" fmla="*/ 0 w 838204"/>
                <a:gd name="TY0" fmla="*/ 152400 h 152404"/>
                <a:gd name="TX1" fmla="*/ 182880 w 838204"/>
                <a:gd name="TY1" fmla="*/ 0 h 152404"/>
                <a:gd name="TX2" fmla="*/ 838200 w 838204"/>
                <a:gd name="TY2" fmla="*/ 15240 h 1524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5440" cy="314960"/>
            </a:xfrm>
            <a:custGeom>
              <a:avLst/>
              <a:gdLst>
                <a:gd name="TX0" fmla="*/ 342900 w 342904"/>
                <a:gd name="TY0" fmla="*/ 0 h 312424"/>
                <a:gd name="TX1" fmla="*/ 342900 w 342904"/>
                <a:gd name="TY1" fmla="*/ 312420 h 312424"/>
                <a:gd name="TX2" fmla="*/ 0 w 342904"/>
                <a:gd name="TY2" fmla="*/ 304800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1060" cy="2095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985" cy="4565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7600" cy="6578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315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매개변수와 인수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70565" cy="34143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매개변수(parameter)란 함수의 정의에서 전달받은 인수를 함수 내부로 전달하기 위해 사용하는 변수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인수(argument)란 함수가 호출될 때 함수로 값을 전달해주는 값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81000" y="6182360"/>
            <a:ext cx="8947150" cy="27876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http://www.tcpschool.com/javascript/js_function_parameterArgument</a:t>
            </a:r>
            <a:endParaRPr lang="ko-KR" altLang="en-US"/>
          </a:p>
        </p:txBody>
      </p:sp>
      <p:pic>
        <p:nvPicPr>
          <p:cNvPr id="35" name="그림 3" descr="C:/Users/dltjs/AppData/Roaming/PolarisOffice/ETemp/11000_8783216/fImage28641586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" y="3278505"/>
            <a:ext cx="7639685" cy="21818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7040" cy="2730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8040" cy="1206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4295" cy="7429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2100" cy="444500"/>
            </a:xfrm>
            <a:custGeom>
              <a:avLst/>
              <a:gdLst>
                <a:gd name="TX0" fmla="*/ 0 w 289564"/>
                <a:gd name="TY0" fmla="*/ 0 h 441964"/>
                <a:gd name="TX1" fmla="*/ 5715 w 289564"/>
                <a:gd name="TY1" fmla="*/ 315754 h 441964"/>
                <a:gd name="TX2" fmla="*/ 289560 w 289564"/>
                <a:gd name="TY2" fmla="*/ 441960 h 44196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740" cy="154940"/>
            </a:xfrm>
            <a:custGeom>
              <a:avLst/>
              <a:gdLst>
                <a:gd name="TX0" fmla="*/ 0 w 838204"/>
                <a:gd name="TY0" fmla="*/ 152400 h 152404"/>
                <a:gd name="TX1" fmla="*/ 182880 w 838204"/>
                <a:gd name="TY1" fmla="*/ 0 h 152404"/>
                <a:gd name="TX2" fmla="*/ 838200 w 838204"/>
                <a:gd name="TY2" fmla="*/ 15240 h 1524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5440" cy="314960"/>
            </a:xfrm>
            <a:custGeom>
              <a:avLst/>
              <a:gdLst>
                <a:gd name="TX0" fmla="*/ 342900 w 342904"/>
                <a:gd name="TY0" fmla="*/ 0 h 312424"/>
                <a:gd name="TX1" fmla="*/ 342900 w 342904"/>
                <a:gd name="TY1" fmla="*/ 312420 h 312424"/>
                <a:gd name="TX2" fmla="*/ 0 w 342904"/>
                <a:gd name="TY2" fmla="*/ 304800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1060" cy="2095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985" cy="4565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7600" cy="6578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251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dirty="0" err="1">
                <a:latin typeface="맑은 고딕" charset="0"/>
                <a:ea typeface="맑은 고딕" charset="0"/>
              </a:rPr>
              <a:t>구구단만들기</a:t>
            </a:r>
            <a:endParaRPr lang="ko-KR" altLang="en-US" dirty="0"/>
          </a:p>
        </p:txBody>
      </p:sp>
      <p:pic>
        <p:nvPicPr>
          <p:cNvPr id="33" name="그림 1" descr="C:/Users/dltjs/AppData/Roaming/PolarisOffice/ETemp/19584_15531400/fImage13045428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2195830"/>
            <a:ext cx="6715760" cy="25342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6405" cy="2667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7405" cy="1143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660" cy="7366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1465" cy="443865"/>
            </a:xfrm>
            <a:custGeom>
              <a:avLst/>
              <a:gdLst>
                <a:gd name="TX0" fmla="*/ 0 w 289563"/>
                <a:gd name="TY0" fmla="*/ 0 h 441963"/>
                <a:gd name="TX1" fmla="*/ 5715 w 289563"/>
                <a:gd name="TY1" fmla="*/ 315754 h 441963"/>
                <a:gd name="TX2" fmla="*/ 289560 w 289563"/>
                <a:gd name="TY2" fmla="*/ 441960 h 44196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105" cy="154305"/>
            </a:xfrm>
            <a:custGeom>
              <a:avLst/>
              <a:gdLst>
                <a:gd name="TX0" fmla="*/ 0 w 838203"/>
                <a:gd name="TY0" fmla="*/ 152400 h 152403"/>
                <a:gd name="TX1" fmla="*/ 182880 w 838203"/>
                <a:gd name="TY1" fmla="*/ 0 h 152403"/>
                <a:gd name="TX2" fmla="*/ 838200 w 838203"/>
                <a:gd name="TY2" fmla="*/ 15240 h 15240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805" cy="314325"/>
            </a:xfrm>
            <a:custGeom>
              <a:avLst/>
              <a:gdLst>
                <a:gd name="TX0" fmla="*/ 342900 w 342903"/>
                <a:gd name="TY0" fmla="*/ 0 h 312423"/>
                <a:gd name="TX1" fmla="*/ 342900 w 342903"/>
                <a:gd name="TY1" fmla="*/ 312420 h 312423"/>
                <a:gd name="TX2" fmla="*/ 0 w 342903"/>
                <a:gd name="TY2" fmla="*/ 304800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0425" cy="2032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350" cy="45593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965" cy="657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69295" cy="29991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 -  이름과 인덱스로 참조되는 정렬된 값의 집합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/>
              <a:t>                                              </a:t>
            </a:r>
            <a:endParaRPr lang="ko-KR" altLang="en-US"/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3" name="그림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90" y="3061335"/>
            <a:ext cx="4458335" cy="1134110"/>
          </a:xfrm>
          <a:prstGeom prst="rect">
            <a:avLst/>
          </a:prstGeom>
          <a:noFill/>
        </p:spPr>
      </p:pic>
      <p:sp>
        <p:nvSpPr>
          <p:cNvPr id="34" name="도형 1"/>
          <p:cNvSpPr>
            <a:spLocks/>
          </p:cNvSpPr>
          <p:nvPr/>
        </p:nvSpPr>
        <p:spPr>
          <a:xfrm>
            <a:off x="974090" y="4599940"/>
            <a:ext cx="5053965" cy="1251585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6"/>
          <p:cNvCxnSpPr/>
          <p:nvPr/>
        </p:nvCxnSpPr>
        <p:spPr>
          <a:xfrm>
            <a:off x="2409825" y="4591685"/>
            <a:ext cx="635" cy="123507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7"/>
          <p:cNvCxnSpPr/>
          <p:nvPr/>
        </p:nvCxnSpPr>
        <p:spPr>
          <a:xfrm>
            <a:off x="4244340" y="4620895"/>
            <a:ext cx="635" cy="123507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8"/>
          <p:cNvSpPr txBox="1">
            <a:spLocks/>
          </p:cNvSpPr>
          <p:nvPr/>
        </p:nvSpPr>
        <p:spPr>
          <a:xfrm>
            <a:off x="1318260" y="4939030"/>
            <a:ext cx="89852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사과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8" name="텍스트 상자 9"/>
          <p:cNvSpPr txBox="1">
            <a:spLocks/>
          </p:cNvSpPr>
          <p:nvPr/>
        </p:nvSpPr>
        <p:spPr>
          <a:xfrm>
            <a:off x="2900680" y="4935220"/>
            <a:ext cx="89852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배</a:t>
            </a:r>
            <a:endParaRPr lang="ko-KR" altLang="en-US"/>
          </a:p>
        </p:txBody>
      </p:sp>
      <p:sp>
        <p:nvSpPr>
          <p:cNvPr id="39" name="텍스트 상자 10"/>
          <p:cNvSpPr txBox="1">
            <a:spLocks/>
          </p:cNvSpPr>
          <p:nvPr/>
        </p:nvSpPr>
        <p:spPr>
          <a:xfrm>
            <a:off x="4613275" y="5010785"/>
            <a:ext cx="89852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딸기</a:t>
            </a:r>
            <a:endParaRPr lang="ko-KR" altLang="en-US"/>
          </a:p>
        </p:txBody>
      </p:sp>
      <p:sp>
        <p:nvSpPr>
          <p:cNvPr id="40" name="텍스트 상자 11"/>
          <p:cNvSpPr txBox="1">
            <a:spLocks/>
          </p:cNvSpPr>
          <p:nvPr/>
        </p:nvSpPr>
        <p:spPr>
          <a:xfrm>
            <a:off x="1280795" y="5850255"/>
            <a:ext cx="89852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0번째자리</a:t>
            </a:r>
            <a:endParaRPr lang="ko-KR" altLang="en-US" sz="12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1" name="텍스트 상자 12"/>
          <p:cNvSpPr txBox="1">
            <a:spLocks/>
          </p:cNvSpPr>
          <p:nvPr/>
        </p:nvSpPr>
        <p:spPr>
          <a:xfrm>
            <a:off x="2905760" y="5905500"/>
            <a:ext cx="89852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1번째자리</a:t>
            </a:r>
            <a:endParaRPr lang="ko-KR" altLang="en-US" sz="12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2" name="텍스트 상자 13"/>
          <p:cNvSpPr txBox="1">
            <a:spLocks/>
          </p:cNvSpPr>
          <p:nvPr/>
        </p:nvSpPr>
        <p:spPr>
          <a:xfrm>
            <a:off x="4765675" y="5909945"/>
            <a:ext cx="89852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2번째자리</a:t>
            </a:r>
            <a:endParaRPr lang="ko-KR" altLang="en-US" sz="12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59130" y="1633855"/>
            <a:ext cx="742251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sz="2400" dirty="0" smtClean="0">
                <a:latin typeface="맑은 고딕" charset="0"/>
                <a:ea typeface="맑은 고딕" charset="0"/>
              </a:rPr>
              <a:t>배열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7040" cy="2730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8040" cy="1206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4295" cy="7429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2100" cy="444500"/>
            </a:xfrm>
            <a:custGeom>
              <a:avLst/>
              <a:gdLst>
                <a:gd name="TX0" fmla="*/ 0 w 289564"/>
                <a:gd name="TY0" fmla="*/ 0 h 441964"/>
                <a:gd name="TX1" fmla="*/ 5715 w 289564"/>
                <a:gd name="TY1" fmla="*/ 315754 h 441964"/>
                <a:gd name="TX2" fmla="*/ 289560 w 289564"/>
                <a:gd name="TY2" fmla="*/ 441960 h 44196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740" cy="154940"/>
            </a:xfrm>
            <a:custGeom>
              <a:avLst/>
              <a:gdLst>
                <a:gd name="TX0" fmla="*/ 0 w 838204"/>
                <a:gd name="TY0" fmla="*/ 152400 h 152404"/>
                <a:gd name="TX1" fmla="*/ 182880 w 838204"/>
                <a:gd name="TY1" fmla="*/ 0 h 152404"/>
                <a:gd name="TX2" fmla="*/ 838200 w 838204"/>
                <a:gd name="TY2" fmla="*/ 15240 h 1524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5440" cy="314960"/>
            </a:xfrm>
            <a:custGeom>
              <a:avLst/>
              <a:gdLst>
                <a:gd name="TX0" fmla="*/ 342900 w 342904"/>
                <a:gd name="TY0" fmla="*/ 0 h 312424"/>
                <a:gd name="TX1" fmla="*/ 342900 w 342904"/>
                <a:gd name="TY1" fmla="*/ 312420 h 312424"/>
                <a:gd name="TX2" fmla="*/ 0 w 342904"/>
                <a:gd name="TY2" fmla="*/ 304800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1060" cy="2095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985" cy="4565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7600" cy="6578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251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e.target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69930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이벤트가 발생하게 되면 발생된 이벤트에 대한 정보를 가지고 있는 객체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25" y="2757170"/>
            <a:ext cx="6354784" cy="1997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4377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584841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dirty="0">
                <a:latin typeface="맑은 고딕" charset="0"/>
                <a:ea typeface="맑은 고딕" charset="0"/>
              </a:rPr>
              <a:t>JAVASCRIPT </a:t>
            </a:r>
            <a:r>
              <a:rPr sz="2400" dirty="0" err="1">
                <a:latin typeface="맑은 고딕" charset="0"/>
                <a:ea typeface="맑은 고딕" charset="0"/>
              </a:rPr>
              <a:t>선택자</a:t>
            </a:r>
            <a:r>
              <a:rPr sz="2400" dirty="0">
                <a:latin typeface="맑은 고딕" charset="0"/>
                <a:ea typeface="맑은 고딕" charset="0"/>
              </a:rPr>
              <a:t> </a:t>
            </a:r>
            <a:r>
              <a:rPr sz="2400" dirty="0" err="1">
                <a:latin typeface="맑은 고딕" charset="0"/>
                <a:ea typeface="맑은 고딕" charset="0"/>
              </a:rPr>
              <a:t>종류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57611"/>
            <a:ext cx="10869295" cy="15989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 dirty="0" err="1">
                <a:latin typeface="맑은 고딕" charset="0"/>
                <a:ea typeface="맑은 고딕" charset="0"/>
              </a:rPr>
              <a:t>document.getElementsByTagName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 dirty="0" err="1">
                <a:latin typeface="맑은 고딕" charset="0"/>
                <a:ea typeface="맑은 고딕" charset="0"/>
              </a:rPr>
              <a:t>document.getElementsByClassName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 dirty="0" err="1">
                <a:latin typeface="맑은 고딕" charset="0"/>
                <a:ea typeface="맑은 고딕" charset="0"/>
              </a:rPr>
              <a:t>document.getElementById</a:t>
            </a:r>
            <a:r>
              <a:rPr sz="1400" dirty="0"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document.querySelector</a:t>
            </a:r>
            <a:r>
              <a:rPr sz="1400" dirty="0"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텍스트 상자 2"/>
          <p:cNvSpPr txBox="1">
            <a:spLocks/>
          </p:cNvSpPr>
          <p:nvPr/>
        </p:nvSpPr>
        <p:spPr>
          <a:xfrm>
            <a:off x="9538970" y="1216660"/>
            <a:ext cx="1970405" cy="20643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①함수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②매개변수와 인수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연산자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if문 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④ object와 변수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⑤ 배열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1" name="그림 1" descr="C:/Users/dltjs/AppData/Roaming/PolarisOffice/ETemp/11292_20976416/fImage21772459846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5" y="1418590"/>
            <a:ext cx="8979535" cy="45224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1495425"/>
            <a:ext cx="7421245" cy="4629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특징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011680"/>
            <a:ext cx="10869295" cy="1168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자바스크립트가 가지고 있는 언어적 특징은 다음과 같습니다.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b="1" u="sng">
                <a:latin typeface="맑은 고딕" charset="0"/>
                <a:ea typeface="맑은 고딕" charset="0"/>
              </a:rPr>
              <a:t>객체 기반의 스크립트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b="1" u="sng">
                <a:latin typeface="맑은 고딕" charset="0"/>
                <a:ea typeface="맑은 고딕" charset="0"/>
              </a:rPr>
              <a:t>동적</a:t>
            </a:r>
            <a:r>
              <a:rPr sz="1400">
                <a:latin typeface="맑은 고딕" charset="0"/>
                <a:ea typeface="맑은 고딕" charset="0"/>
              </a:rPr>
              <a:t>이며, 타입을 명시할 필요가 없는 </a:t>
            </a:r>
            <a:r>
              <a:rPr sz="1400" b="1" u="sng">
                <a:latin typeface="맑은 고딕" charset="0"/>
                <a:ea typeface="맑은 고딕" charset="0"/>
              </a:rPr>
              <a:t>인터프리터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객체 지향형 프로그래밍과 함수형 프로그래밍을 모두 표현할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3233420"/>
            <a:ext cx="10868660" cy="7397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C언어와 같은 언어는 소스 파일을 작성한 후, 해당 파일을 컴파일(compile)하여 사용자가 실행할 수 있는 실행 파일(.exe)로 만들어 사용합니다. 하지만 인터프리터 언어는 이러한 컴파일 작업을 거치지 않고, 소스코드를 바로 실행할 수 있는 언어를 의미합니다.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자바스크립트는 웹 브라우저에 포함된 자바 스크립트 인터프리터가 소스 코드를 직접 해석하여 바로 실행해 줍니다.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39065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소개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659130" y="1907540"/>
            <a:ext cx="10868025" cy="11703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내용을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속성을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스타일을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330581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JAVA와 JAVASCRIPT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3783330"/>
            <a:ext cx="10868025" cy="5238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자바와 자바스크립트는 다른 언어 입니다. 두 언어는 서로 직접적인 관련은 없으며, 비슷한 점보다는 다른 점이 많습니다.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문법상 비슷한 부분은 두 언어의 문법이 C언어를 기반으로 만들어졌기 때문입니다.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806450" y="4467860"/>
          <a:ext cx="10276840" cy="18395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3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8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JAVA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JAVASCRIPT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2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컴파일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200" b="0" i="0" kern="1200">
                          <a:solidFill>
                            <a:srgbClr val="666666"/>
                          </a:solidFill>
                          <a:latin typeface="Noto Sans" charset="0"/>
                          <a:ea typeface="Noto Sans" charset="0"/>
                        </a:rPr>
                        <a:t>원시코드(프로그래머가 작성한 소스코드)를 모두 기계어로 변환한 후에 기계(JVM 같은 가상 머신)에 넣고 기계어 코드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인터프리터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200" b="0" i="0" kern="1200">
                          <a:solidFill>
                            <a:srgbClr val="666666"/>
                          </a:solidFill>
                          <a:latin typeface="Noto Sans" charset="0"/>
                          <a:ea typeface="Noto Sans" charset="0"/>
                        </a:rPr>
                        <a:t>원시코드(프로그래머가 작성한 소스코드)를 기계어로 변환하는 과정없이 한줄 한줄 해석하여 바로 명령어를 실행하는 언어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 검사를 엄격하게 함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타입을 명시하지 않음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클래스(CLASS)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프로토타입(PROTOTYPE)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 dirty="0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81927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dirty="0">
                <a:latin typeface="맑은 고딕" charset="0"/>
                <a:ea typeface="맑은 고딕" charset="0"/>
              </a:rPr>
              <a:t>JAVASCRIPT </a:t>
            </a:r>
            <a:r>
              <a:rPr sz="2400" dirty="0" err="1">
                <a:latin typeface="맑은 고딕" charset="0"/>
                <a:ea typeface="맑은 고딕" charset="0"/>
              </a:rPr>
              <a:t>문법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659130" y="2336165"/>
            <a:ext cx="10868660" cy="33210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 스크립트의 실행문은 </a:t>
            </a:r>
            <a:r>
              <a:rPr sz="1400" b="1" u="sng">
                <a:latin typeface="맑은 고딕" charset="0"/>
                <a:ea typeface="맑은 고딕" charset="0"/>
              </a:rPr>
              <a:t>세미콜론(;)으로 구분</a:t>
            </a:r>
            <a:r>
              <a:rPr sz="1400">
                <a:latin typeface="맑은 고딕" charset="0"/>
                <a:ea typeface="맑은 고딕" charset="0"/>
              </a:rPr>
              <a:t> 됩니다. 작성되는 실행문의 마지막엔 항상 세미콜론을 써야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 b="1" u="sng">
                <a:latin typeface="맑은 고딕" charset="0"/>
                <a:ea typeface="맑은 고딕" charset="0"/>
              </a:rPr>
              <a:t>대소문자를 구분</a:t>
            </a:r>
            <a:r>
              <a:rPr sz="1400">
                <a:latin typeface="맑은 고딕" charset="0"/>
                <a:ea typeface="맑은 고딕" charset="0"/>
              </a:rPr>
              <a:t>합니다. 변수나 함수의 이름, 예약어 등을 작성하거나 사용할 때에는 대소문자를 정확히 구분해서 사용해야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리터럴(LITERAL)은 표현되는 값 그 자체를 의미합니다. (예: 12345//숫자 리터럴, “javascript”//문자열 리터럴, ‘한글입니다’//문자열 리터럴, ture/false//불리언 리터럴)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식별자는 </a:t>
            </a:r>
            <a:r>
              <a:rPr sz="1400" b="1" u="sng">
                <a:latin typeface="맑은 고딕" charset="0"/>
                <a:ea typeface="맑은 고딕" charset="0"/>
              </a:rPr>
              <a:t>변수나 함수의 이름을 작성할 때 </a:t>
            </a:r>
            <a:r>
              <a:rPr sz="1400">
                <a:latin typeface="맑은 고딕" charset="0"/>
                <a:ea typeface="맑은 고딕" charset="0"/>
              </a:rPr>
              <a:t>사용하는 이름을 의미합니다. 식별자는 </a:t>
            </a:r>
            <a:r>
              <a:rPr sz="1400" b="1" u="sng">
                <a:latin typeface="맑은 고딕" charset="0"/>
                <a:ea typeface="맑은 고딕" charset="0"/>
              </a:rPr>
              <a:t>영문자(대소문자), 숫자, 언더스코어(_) 또는 $</a:t>
            </a:r>
            <a:r>
              <a:rPr sz="1400">
                <a:latin typeface="맑은 고딕" charset="0"/>
                <a:ea typeface="맑은 고딕" charset="0"/>
              </a:rPr>
              <a:t>만 사용 가능합니다. (</a:t>
            </a:r>
            <a:r>
              <a:rPr sz="1400" b="1" u="sng">
                <a:latin typeface="맑은 고딕" charset="0"/>
                <a:ea typeface="맑은 고딕" charset="0"/>
              </a:rPr>
              <a:t>숫자의 시작은 할 수 없습니다.</a:t>
            </a:r>
            <a:r>
              <a:rPr sz="1400">
                <a:latin typeface="맑은 고딕" charset="0"/>
                <a:ea typeface="맑은 고딕" charset="0"/>
              </a:rPr>
              <a:t>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식별자를 작성할 때 Camel // Underscore Case 방식 중 하나를 사용하게 됩니다. </a:t>
            </a:r>
            <a:r>
              <a:rPr sz="1400" b="1" u="sng">
                <a:latin typeface="맑은 고딕" charset="0"/>
                <a:ea typeface="맑은 고딕" charset="0"/>
              </a:rPr>
              <a:t>Camel Case</a:t>
            </a:r>
            <a:r>
              <a:rPr sz="1400">
                <a:latin typeface="맑은 고딕" charset="0"/>
                <a:ea typeface="맑은 고딕" charset="0"/>
              </a:rPr>
              <a:t>는 식별자가 여러 단어로 이루어질 경우 첫 번째 단어는 소문자로 작성하고 그 다음 단어 부터는 첫문자만 대문자로 사용하는 방식입니다. </a:t>
            </a:r>
            <a:r>
              <a:rPr sz="1400" b="1" u="sng">
                <a:latin typeface="맑은 고딕" charset="0"/>
                <a:ea typeface="맑은 고딕" charset="0"/>
              </a:rPr>
              <a:t>Underscore Case</a:t>
            </a:r>
            <a:r>
              <a:rPr sz="1400">
                <a:latin typeface="맑은 고딕" charset="0"/>
                <a:ea typeface="맑은 고딕" charset="0"/>
              </a:rPr>
              <a:t> 방식은 단어를 소문자로 작성하고, 그 단어들은 언더스코어(_)로 연결하는 방식입니다. (예: Camel Case // btnClick, Underscore Case // btn_click)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2430" cy="6004560"/>
            <a:chOff x="144780" y="69215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478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383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160020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주석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117090"/>
            <a:ext cx="10868660" cy="1567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주석이란 코드 내에 삽입된 일종의 설명문입니다.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이러한 주석은 자바스크립트 코드의 어느 부분에라도 작성할 수 있으며, 웹 브라우저 동작에는 전혀 영향을 미치지 않습니다.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한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// </a:t>
            </a:r>
            <a:r>
              <a:rPr sz="2000">
                <a:latin typeface="맑은 고딕" charset="0"/>
                <a:ea typeface="맑은 고딕" charset="0"/>
              </a:rPr>
              <a:t>주석문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여러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/* </a:t>
            </a:r>
            <a:r>
              <a:rPr sz="2000">
                <a:latin typeface="맑은 고딕" charset="0"/>
                <a:ea typeface="맑은 고딕" charset="0"/>
              </a:rPr>
              <a:t>주석문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*/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380936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217678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적용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693670"/>
            <a:ext cx="10868025" cy="22472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내부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800100" indent="-342900" algn="l" defTabSz="914400" rtl="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자바스크립트 적용 위치 : 적용 위치에 따라 스크립트 실행순서와 브라우저 랜더링에 따른 차이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algn="l" defTabSz="914400" rtl="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&lt;HEAD&gt; - 브라우저 렌더링에 방해가 되어 무거운 스크립트가 실행되는 경우 오랫동안 완성되지 못한 화면을 노출하게 된다. 문서의 DOM(Document Object Model) 구조가 필요한 스크립트의 경우 document.onload와 같은 로드 이벤트가 추가되어야 에러없이 작동된다.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algn="l" defTabSz="914400" rtl="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&lt;BODY&gt; - 브라우저가 렌더링이 완료된 상태에서 스크립트가 실행되기에 콘텐츠를 변경하는 스크립트의 경우 화면에 노출된체로 변화된다. 대부분의 스크립트의 위치로 추천되는 위치이다.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algn="l" defTabSz="914400" rtl="0" eaLnBrk="1" latinLnBrk="0" hangingPunct="1">
              <a:buFont typeface="Arial"/>
              <a:buChar char="•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외부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변수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206625"/>
            <a:ext cx="10869295" cy="17532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변수는 var로 시작.  var은 변수를 선언하겠다는 것을 의미.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이름은 $, _, 혹은 특수 문자를 제외한 모든 문자로 시작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값이 꼭  숫자만 올 수 있는 것은 아님. 텍스트도 들어갈 수 있음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5" name="텍스트 상자 48"/>
          <p:cNvSpPr txBox="1">
            <a:spLocks/>
          </p:cNvSpPr>
          <p:nvPr/>
        </p:nvSpPr>
        <p:spPr>
          <a:xfrm>
            <a:off x="747395" y="4679315"/>
            <a:ext cx="1086929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6" name="그림 19" descr="C:/Users/dltjs/AppData/Roaming/PolarisOffice/ETemp/17744_15756320/fImage79142467696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3719195"/>
            <a:ext cx="2648585" cy="2000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105" cy="5957570"/>
            </a:xfrm>
            <a:custGeom>
              <a:avLst/>
              <a:gdLst>
                <a:gd name="TX0" fmla="*/ 3574143 w 11760203"/>
                <a:gd name="TY0" fmla="*/ 72571 h 5955849"/>
                <a:gd name="TX1" fmla="*/ 11716657 w 11760203"/>
                <a:gd name="TY1" fmla="*/ 72571 h 5955849"/>
                <a:gd name="TX2" fmla="*/ 11760200 w 11760203"/>
                <a:gd name="TY2" fmla="*/ 5936343 h 5955849"/>
                <a:gd name="TX3" fmla="*/ 0 w 11760203"/>
                <a:gd name="TY3" fmla="*/ 5955846 h 5955849"/>
                <a:gd name="TX4" fmla="*/ 77107 w 11760203"/>
                <a:gd name="TY4" fmla="*/ 0 h 5955849"/>
                <a:gd name="TX5" fmla="*/ 206828 w 11760203"/>
                <a:gd name="TY5" fmla="*/ 0 h 595584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280" cy="314325"/>
            </a:xfrm>
            <a:custGeom>
              <a:avLst/>
              <a:gdLst>
                <a:gd name="TX0" fmla="*/ 333375 w 333378"/>
                <a:gd name="TY0" fmla="*/ 0 h 312423"/>
                <a:gd name="TX1" fmla="*/ 333375 w 333378"/>
                <a:gd name="TY1" fmla="*/ 312420 h 312423"/>
                <a:gd name="TX2" fmla="*/ 0 w 333378"/>
                <a:gd name="TY2" fmla="*/ 309563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6405" cy="2667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7405" cy="1143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660" cy="7366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1465" cy="443865"/>
            </a:xfrm>
            <a:custGeom>
              <a:avLst/>
              <a:gdLst>
                <a:gd name="TX0" fmla="*/ 0 w 289563"/>
                <a:gd name="TY0" fmla="*/ 0 h 441963"/>
                <a:gd name="TX1" fmla="*/ 5715 w 289563"/>
                <a:gd name="TY1" fmla="*/ 315754 h 441963"/>
                <a:gd name="TX2" fmla="*/ 289560 w 289563"/>
                <a:gd name="TY2" fmla="*/ 441960 h 44196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105" cy="154305"/>
            </a:xfrm>
            <a:custGeom>
              <a:avLst/>
              <a:gdLst>
                <a:gd name="TX0" fmla="*/ 0 w 838203"/>
                <a:gd name="TY0" fmla="*/ 152400 h 152403"/>
                <a:gd name="TX1" fmla="*/ 182880 w 838203"/>
                <a:gd name="TY1" fmla="*/ 0 h 152403"/>
                <a:gd name="TX2" fmla="*/ 838200 w 838203"/>
                <a:gd name="TY2" fmla="*/ 15240 h 15240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805" cy="314325"/>
            </a:xfrm>
            <a:custGeom>
              <a:avLst/>
              <a:gdLst>
                <a:gd name="TX0" fmla="*/ 342900 w 342903"/>
                <a:gd name="TY0" fmla="*/ 0 h 312423"/>
                <a:gd name="TX1" fmla="*/ 342900 w 342903"/>
                <a:gd name="TY1" fmla="*/ 312420 h 312423"/>
                <a:gd name="TX2" fmla="*/ 0 w 342903"/>
                <a:gd name="TY2" fmla="*/ 304800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0425" cy="2032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350" cy="45593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965" cy="657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188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6929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이름(name)과 값(value)으로 구성된 프로퍼티(property)의 정렬되지 않은 집합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46075" y="6191250"/>
            <a:ext cx="8945880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35" y="2809875"/>
            <a:ext cx="6106160" cy="30391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Pages>19</Pages>
  <Words>935</Words>
  <Characters>0</Characters>
  <Application>Microsoft Office PowerPoint</Application>
  <DocSecurity>0</DocSecurity>
  <PresentationFormat>와이드스크린</PresentationFormat>
  <Lines>0</Lines>
  <Paragraphs>177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NanumGothic</vt:lpstr>
      <vt:lpstr>Noto Sans</vt:lpstr>
      <vt:lpstr>맑은 고딕</vt:lpstr>
      <vt:lpstr>Arial</vt:lpstr>
      <vt:lpstr>30_Office 테마</vt:lpstr>
      <vt:lpstr>Office theme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17</cp:revision>
  <dcterms:modified xsi:type="dcterms:W3CDTF">2022-04-22T00:55:08Z</dcterms:modified>
  <cp:version>9.104.121.46349</cp:version>
</cp:coreProperties>
</file>