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17" r:id="rId5"/>
    <p:sldId id="425" r:id="rId6"/>
    <p:sldId id="426" r:id="rId7"/>
    <p:sldId id="427" r:id="rId8"/>
    <p:sldId id="415" r:id="rId9"/>
    <p:sldId id="418" r:id="rId10"/>
    <p:sldId id="414" r:id="rId11"/>
    <p:sldId id="416" r:id="rId12"/>
    <p:sldId id="406" r:id="rId13"/>
    <p:sldId id="419" r:id="rId14"/>
    <p:sldId id="428" r:id="rId15"/>
    <p:sldId id="420" r:id="rId16"/>
    <p:sldId id="421" r:id="rId17"/>
    <p:sldId id="422" r:id="rId18"/>
    <p:sldId id="424" r:id="rId19"/>
    <p:sldId id="407" r:id="rId20"/>
    <p:sldId id="408" r:id="rId21"/>
    <p:sldId id="409" r:id="rId22"/>
    <p:sldId id="410" r:id="rId23"/>
    <p:sldId id="411" r:id="rId24"/>
    <p:sldId id="412" r:id="rId25"/>
    <p:sldId id="41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17"/>
            <p14:sldId id="425"/>
            <p14:sldId id="426"/>
            <p14:sldId id="427"/>
            <p14:sldId id="415"/>
            <p14:sldId id="418"/>
            <p14:sldId id="414"/>
            <p14:sldId id="416"/>
            <p14:sldId id="406"/>
            <p14:sldId id="419"/>
            <p14:sldId id="428"/>
            <p14:sldId id="420"/>
            <p14:sldId id="421"/>
            <p14:sldId id="422"/>
            <p14:sldId id="424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강 데이터베이스 정의 및 종류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E7A168A-8F7C-1BD3-C283-9231C39F3112}"/>
              </a:ext>
            </a:extLst>
          </p:cNvPr>
          <p:cNvSpPr txBox="1">
            <a:spLocks/>
          </p:cNvSpPr>
          <p:nvPr/>
        </p:nvSpPr>
        <p:spPr>
          <a:xfrm>
            <a:off x="8472881" y="6375633"/>
            <a:ext cx="3505198" cy="39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데이터베이스 개론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한빛아카데미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7E5B39E9-D781-25C8-77DD-36D643B44EA4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분류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5CDBBE25-A40E-C9DD-B497-30BF6D0D798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2644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형태 분류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정해진 구조에 따라 저장된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엑셀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내용 안의 구조에 대한 설명이 함께 존재</a:t>
            </a:r>
            <a:r>
              <a:rPr lang="en-US" altLang="ko-KR" sz="2000" dirty="0"/>
              <a:t>(html, xml, </a:t>
            </a:r>
            <a:r>
              <a:rPr lang="en-US" altLang="ko-KR" sz="2000" dirty="0" err="1"/>
              <a:t>json</a:t>
            </a:r>
            <a:r>
              <a:rPr lang="en-US" altLang="ko-KR" sz="2000" dirty="0"/>
              <a:t>…)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비정형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정해진 구조 없음</a:t>
            </a:r>
            <a:r>
              <a:rPr lang="en-US" altLang="ko-KR" sz="2000" dirty="0"/>
              <a:t>(</a:t>
            </a:r>
            <a:r>
              <a:rPr lang="ko-KR" altLang="en-US" sz="2000" dirty="0"/>
              <a:t>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특성 분류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범주형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범주로 구분 하는 값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</a:t>
            </a:r>
            <a:r>
              <a:rPr lang="ko-KR" altLang="en-US" sz="2000" dirty="0"/>
              <a:t>장르구분</a:t>
            </a:r>
            <a:r>
              <a:rPr lang="en-US" altLang="ko-KR" sz="2000" dirty="0"/>
              <a:t>, </a:t>
            </a:r>
            <a:r>
              <a:rPr lang="ko-KR" altLang="en-US" sz="2000" dirty="0"/>
              <a:t>성별구분 등등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수치형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산술적 연산이 가능한 숫자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측정 수치</a:t>
            </a:r>
            <a:r>
              <a:rPr lang="en-US" altLang="ko-KR" sz="2000" dirty="0"/>
              <a:t>, </a:t>
            </a:r>
            <a:r>
              <a:rPr lang="ko-KR" altLang="en-US" sz="2000" dirty="0"/>
              <a:t>숫자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95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다수의 사용자가 접속하여 데이터를 편리하고 효율적으로 저장</a:t>
            </a:r>
            <a:r>
              <a:rPr lang="en-US" altLang="ko-KR" sz="2800" dirty="0"/>
              <a:t>, </a:t>
            </a:r>
            <a:r>
              <a:rPr lang="ko-KR" altLang="en-US" sz="2800" dirty="0"/>
              <a:t>관리하고 검색 할 수 있는 소프트웨어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데이터베이스의 생성과 관리를 담당하는 소프트웨어 패키지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사용에 따라 성능을 관리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42886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DBMS : Database Management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7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5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정의기능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데이터베이스의 구조를 정의하거나 수정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조작기능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데이터를 </a:t>
            </a:r>
            <a:r>
              <a:rPr lang="ko-KR" altLang="en-US" sz="2800" dirty="0" err="1"/>
              <a:t>삽입ㆍ수정ㆍ삭제ㆍ검색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제어기능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데이터를 항상 정확하고 안전하게 유지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10799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424775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구성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F050EC-E7F2-D639-0CDE-77CEDF556604}"/>
              </a:ext>
            </a:extLst>
          </p:cNvPr>
          <p:cNvGrpSpPr/>
          <p:nvPr/>
        </p:nvGrpSpPr>
        <p:grpSpPr>
          <a:xfrm>
            <a:off x="2049636" y="1250046"/>
            <a:ext cx="1396536" cy="806443"/>
            <a:chOff x="919689" y="1708589"/>
            <a:chExt cx="1396536" cy="8064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5D42A9-BAA8-7322-4F54-BFA5ADB2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46013D-BDB6-3FCE-ADEA-BE8F510C7ABC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데이터베이스관리자</a:t>
              </a:r>
              <a:endParaRPr lang="en-US" altLang="ko-KR" sz="105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6FE782-6A0D-53E9-0035-87FA25AC2D7B}"/>
              </a:ext>
            </a:extLst>
          </p:cNvPr>
          <p:cNvGrpSpPr/>
          <p:nvPr/>
        </p:nvGrpSpPr>
        <p:grpSpPr>
          <a:xfrm>
            <a:off x="4777455" y="1250046"/>
            <a:ext cx="1293607" cy="806443"/>
            <a:chOff x="919688" y="1708589"/>
            <a:chExt cx="1293607" cy="80644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E2E1501-7C1D-6CA4-C678-DC8E69A4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87593F-27F6-DA28-00BB-083EC49FF742}"/>
                </a:ext>
              </a:extLst>
            </p:cNvPr>
            <p:cNvSpPr/>
            <p:nvPr/>
          </p:nvSpPr>
          <p:spPr>
            <a:xfrm>
              <a:off x="919688" y="2261116"/>
              <a:ext cx="129360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최종사용자</a:t>
              </a:r>
              <a:endParaRPr lang="en-US" altLang="ko-KR" sz="10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FCDDA8-AACD-3556-14AF-BACAB01DE7C6}"/>
              </a:ext>
            </a:extLst>
          </p:cNvPr>
          <p:cNvGrpSpPr/>
          <p:nvPr/>
        </p:nvGrpSpPr>
        <p:grpSpPr>
          <a:xfrm>
            <a:off x="7404608" y="1250046"/>
            <a:ext cx="1396536" cy="806443"/>
            <a:chOff x="919689" y="1708589"/>
            <a:chExt cx="1396536" cy="80644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DBBD332-6D4D-8DA2-BBBC-76E44A242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7FFF17-485C-5B84-4136-9D4550BA33E6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응용 프로그래머</a:t>
              </a:r>
              <a:endParaRPr lang="en-US" altLang="ko-KR" sz="10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0EF60FD-8141-043B-EDA2-0A31833DF1E4}"/>
              </a:ext>
            </a:extLst>
          </p:cNvPr>
          <p:cNvSpPr txBox="1"/>
          <p:nvPr/>
        </p:nvSpPr>
        <p:spPr>
          <a:xfrm>
            <a:off x="2150303" y="2410421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정의어</a:t>
            </a:r>
            <a:endParaRPr lang="en-US" altLang="ko-KR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215D-D9AD-825A-94DD-1CD436AE7EC2}"/>
              </a:ext>
            </a:extLst>
          </p:cNvPr>
          <p:cNvSpPr txBox="1"/>
          <p:nvPr/>
        </p:nvSpPr>
        <p:spPr>
          <a:xfrm>
            <a:off x="4825806" y="2382144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조작어</a:t>
            </a:r>
            <a:endParaRPr lang="en-US" altLang="ko-KR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D130C-C58F-D79B-7958-E97E8E2C2382}"/>
              </a:ext>
            </a:extLst>
          </p:cNvPr>
          <p:cNvSpPr txBox="1"/>
          <p:nvPr/>
        </p:nvSpPr>
        <p:spPr>
          <a:xfrm>
            <a:off x="7501309" y="2353867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응용 프로그램</a:t>
            </a:r>
            <a:endParaRPr lang="en-US" altLang="ko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2E3C8-7990-ACDB-30E2-24DB7D3472FD}"/>
              </a:ext>
            </a:extLst>
          </p:cNvPr>
          <p:cNvSpPr txBox="1"/>
          <p:nvPr/>
        </p:nvSpPr>
        <p:spPr>
          <a:xfrm>
            <a:off x="2150303" y="3311262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/>
              <a:t>DDL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F70B-4426-FE72-E28B-0988F7FD133E}"/>
              </a:ext>
            </a:extLst>
          </p:cNvPr>
          <p:cNvSpPr txBox="1"/>
          <p:nvPr/>
        </p:nvSpPr>
        <p:spPr>
          <a:xfrm>
            <a:off x="4825806" y="3282985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2109A-A74B-BA02-5A11-B83FBD817968}"/>
              </a:ext>
            </a:extLst>
          </p:cNvPr>
          <p:cNvSpPr txBox="1"/>
          <p:nvPr/>
        </p:nvSpPr>
        <p:spPr>
          <a:xfrm>
            <a:off x="7404608" y="3271486"/>
            <a:ext cx="1396535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프리 컴파일러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93F00-AE04-02DA-6069-CE0B547EEF5B}"/>
              </a:ext>
            </a:extLst>
          </p:cNvPr>
          <p:cNvSpPr txBox="1"/>
          <p:nvPr/>
        </p:nvSpPr>
        <p:spPr>
          <a:xfrm>
            <a:off x="4647501" y="3880002"/>
            <a:ext cx="1560351" cy="4154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런타임 데이터베이스 처리기</a:t>
            </a:r>
            <a:endParaRPr lang="en-US" altLang="ko-KR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B749E-A206-5D0A-C3A9-8DA2F33F75E1}"/>
              </a:ext>
            </a:extLst>
          </p:cNvPr>
          <p:cNvSpPr txBox="1"/>
          <p:nvPr/>
        </p:nvSpPr>
        <p:spPr>
          <a:xfrm>
            <a:off x="4709059" y="5064249"/>
            <a:ext cx="1430396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저장 데이터 관리자</a:t>
            </a:r>
            <a:endParaRPr lang="en-US" altLang="ko-KR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10796-BF48-D40E-FBD4-4BF0529CA5A1}"/>
              </a:ext>
            </a:extLst>
          </p:cNvPr>
          <p:cNvSpPr txBox="1"/>
          <p:nvPr/>
        </p:nvSpPr>
        <p:spPr>
          <a:xfrm>
            <a:off x="7404608" y="4470030"/>
            <a:ext cx="1196903" cy="253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트랜잭션 관리자</a:t>
            </a:r>
            <a:endParaRPr lang="en-US" altLang="ko-KR" sz="1050" dirty="0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8975ABD7-6058-946C-1E18-329B74B13890}"/>
              </a:ext>
            </a:extLst>
          </p:cNvPr>
          <p:cNvSpPr/>
          <p:nvPr/>
        </p:nvSpPr>
        <p:spPr>
          <a:xfrm>
            <a:off x="3640821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 사전</a:t>
            </a: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03F1F3B3-8693-0260-D09D-38A6E3E85BA5}"/>
              </a:ext>
            </a:extLst>
          </p:cNvPr>
          <p:cNvSpPr/>
          <p:nvPr/>
        </p:nvSpPr>
        <p:spPr>
          <a:xfrm>
            <a:off x="6014319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474BD9-FA92-C037-7F56-C3FC952D01BC}"/>
              </a:ext>
            </a:extLst>
          </p:cNvPr>
          <p:cNvSpPr/>
          <p:nvPr/>
        </p:nvSpPr>
        <p:spPr>
          <a:xfrm>
            <a:off x="1602297" y="2910980"/>
            <a:ext cx="7986320" cy="28270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C805A-A695-47AA-7CE6-5FC1E3AA56B8}"/>
              </a:ext>
            </a:extLst>
          </p:cNvPr>
          <p:cNvSpPr/>
          <p:nvPr/>
        </p:nvSpPr>
        <p:spPr>
          <a:xfrm>
            <a:off x="1754697" y="3063380"/>
            <a:ext cx="7674529" cy="184986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E9E62C7-4871-4259-15D9-876AE294D9C7}"/>
              </a:ext>
            </a:extLst>
          </p:cNvPr>
          <p:cNvCxnSpPr>
            <a:stCxn id="7" idx="2"/>
            <a:endCxn id="22" idx="0"/>
          </p:cNvCxnSpPr>
          <p:nvPr/>
        </p:nvCxnSpPr>
        <p:spPr>
          <a:xfrm>
            <a:off x="2747904" y="2056489"/>
            <a:ext cx="851" cy="35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FA6E54-5788-5E60-B2E5-DB39E5EABDBC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424258" y="2056489"/>
            <a:ext cx="1" cy="32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E5EB8B-13E9-EB02-D174-FDCBFD72409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8099761" y="2056489"/>
            <a:ext cx="3115" cy="297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9D46FD-20A0-C4E0-A623-A343872BED9B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2748755" y="2664337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73DD50-4774-D096-EB09-5EF8E08D8D0F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424258" y="2636060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8548B1-2BBF-4F06-5F8F-A1412AA4D57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8099761" y="2607783"/>
            <a:ext cx="3115" cy="663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76AEC9-C2CF-FB32-62F5-FC0AB385F856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6022709" y="3398444"/>
            <a:ext cx="1381899" cy="11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FAA7656-A269-E2D5-E237-6A64EB77353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424258" y="3536901"/>
            <a:ext cx="3419" cy="343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CFE592-09BB-D5EE-E4B2-F8FBA13DA36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5424257" y="4295500"/>
            <a:ext cx="3420" cy="768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95CD8F-5D4A-2E90-6A28-6C62CDA91D7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424257" y="4596988"/>
            <a:ext cx="1980351" cy="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2C3F987-F996-CBAF-4D08-756F1DE0C160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flipH="1">
            <a:off x="4219662" y="5318165"/>
            <a:ext cx="1204595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A29142-86F8-D792-49CE-50D0CD0C75E7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5424257" y="5318165"/>
            <a:ext cx="1168903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87A3683-397F-C1D2-1736-7AA263A0200B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3436842" y="2877091"/>
            <a:ext cx="522573" cy="1898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039601-CAF5-071F-9048-50229FF713BF}"/>
              </a:ext>
            </a:extLst>
          </p:cNvPr>
          <p:cNvSpPr txBox="1"/>
          <p:nvPr/>
        </p:nvSpPr>
        <p:spPr>
          <a:xfrm>
            <a:off x="8224678" y="3824423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질의 처리기</a:t>
            </a:r>
            <a:endParaRPr lang="en-US" altLang="ko-KR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6FCD8D-B78E-6FAB-0AA4-52D817D4F4CF}"/>
              </a:ext>
            </a:extLst>
          </p:cNvPr>
          <p:cNvSpPr txBox="1"/>
          <p:nvPr/>
        </p:nvSpPr>
        <p:spPr>
          <a:xfrm>
            <a:off x="7583648" y="5378869"/>
            <a:ext cx="18482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데이터베이스 관리 시스템</a:t>
            </a:r>
            <a:endParaRPr lang="en-US" altLang="ko-KR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27C43-7F71-6F1B-D5A6-02722C2B0502}"/>
              </a:ext>
            </a:extLst>
          </p:cNvPr>
          <p:cNvSpPr txBox="1"/>
          <p:nvPr/>
        </p:nvSpPr>
        <p:spPr>
          <a:xfrm>
            <a:off x="3743724" y="6353822"/>
            <a:ext cx="1033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시스템 카탈로그</a:t>
            </a:r>
            <a:endParaRPr lang="en-US" altLang="ko-KR" sz="900" dirty="0"/>
          </a:p>
        </p:txBody>
      </p:sp>
      <p:sp>
        <p:nvSpPr>
          <p:cNvPr id="76" name="설명선: 선 75">
            <a:extLst>
              <a:ext uri="{FF2B5EF4-FFF2-40B4-BE49-F238E27FC236}">
                <a16:creationId xmlns:a16="http://schemas.microsoft.com/office/drawing/2014/main" id="{59586AD0-E02A-4A09-D7C8-276F36B0BB94}"/>
              </a:ext>
            </a:extLst>
          </p:cNvPr>
          <p:cNvSpPr/>
          <p:nvPr/>
        </p:nvSpPr>
        <p:spPr>
          <a:xfrm>
            <a:off x="9846654" y="3098334"/>
            <a:ext cx="1597597" cy="640119"/>
          </a:xfrm>
          <a:prstGeom prst="borderCallout1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DDL, DML </a:t>
            </a:r>
            <a:r>
              <a:rPr lang="ko-KR" altLang="en-US" sz="800" dirty="0">
                <a:solidFill>
                  <a:schemeClr val="tx1"/>
                </a:solidFill>
              </a:rPr>
              <a:t>언어 처리</a:t>
            </a:r>
          </a:p>
        </p:txBody>
      </p:sp>
      <p:sp>
        <p:nvSpPr>
          <p:cNvPr id="77" name="설명선: 선 76">
            <a:extLst>
              <a:ext uri="{FF2B5EF4-FFF2-40B4-BE49-F238E27FC236}">
                <a16:creationId xmlns:a16="http://schemas.microsoft.com/office/drawing/2014/main" id="{0900F511-4F8A-AB05-EC7B-F000E676488F}"/>
              </a:ext>
            </a:extLst>
          </p:cNvPr>
          <p:cNvSpPr/>
          <p:nvPr/>
        </p:nvSpPr>
        <p:spPr>
          <a:xfrm>
            <a:off x="9846654" y="4734617"/>
            <a:ext cx="1597597" cy="640119"/>
          </a:xfrm>
          <a:prstGeom prst="borderCallout1">
            <a:avLst>
              <a:gd name="adj1" fmla="val 18750"/>
              <a:gd name="adj2" fmla="val -8333"/>
              <a:gd name="adj3" fmla="val 70563"/>
              <a:gd name="adj4" fmla="val -23157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데이터사전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데이터베이스에 저장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접근 역</a:t>
            </a:r>
          </a:p>
        </p:txBody>
      </p:sp>
    </p:spTree>
    <p:extLst>
      <p:ext uri="{BB962C8B-B14F-4D97-AF65-F5344CB8AC3E}">
        <p14:creationId xmlns:p14="http://schemas.microsoft.com/office/powerpoint/2010/main" val="358478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중복 제어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독립성 확보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공유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보안 향상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데이터 무결성 유지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장애발생 시 회복이 용이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응용 프로그램 개발 비용이 줄어 든다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단점</a:t>
            </a:r>
            <a:endParaRPr lang="en-US" altLang="ko-KR" b="1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구축 비용이 증가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백업과 복구 방법이 어려움</a:t>
            </a:r>
            <a:endParaRPr lang="en-US" altLang="ko-KR" sz="1400" dirty="0"/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또 다른 보안 취약점 존재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8771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장단점</a:t>
            </a:r>
          </a:p>
        </p:txBody>
      </p:sp>
    </p:spTree>
    <p:extLst>
      <p:ext uri="{BB962C8B-B14F-4D97-AF65-F5344CB8AC3E}">
        <p14:creationId xmlns:p14="http://schemas.microsoft.com/office/powerpoint/2010/main" val="65414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DBMS, </a:t>
            </a:r>
            <a:r>
              <a:rPr lang="ko-KR" altLang="en-US" dirty="0"/>
              <a:t>계층</a:t>
            </a:r>
            <a:r>
              <a:rPr lang="en-US" altLang="ko-KR" dirty="0"/>
              <a:t>DBMS (1960~1970)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0FE0F4-2C61-FFC5-2D75-315BE1B62553}"/>
              </a:ext>
            </a:extLst>
          </p:cNvPr>
          <p:cNvSpPr/>
          <p:nvPr/>
        </p:nvSpPr>
        <p:spPr>
          <a:xfrm>
            <a:off x="2004969" y="2466363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F92E5A-6CEB-A214-8D2B-273A693B41B6}"/>
              </a:ext>
            </a:extLst>
          </p:cNvPr>
          <p:cNvSpPr/>
          <p:nvPr/>
        </p:nvSpPr>
        <p:spPr>
          <a:xfrm>
            <a:off x="2004969" y="4106412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29A4BF-6AB5-B973-657B-982D4112133A}"/>
              </a:ext>
            </a:extLst>
          </p:cNvPr>
          <p:cNvSpPr/>
          <p:nvPr/>
        </p:nvSpPr>
        <p:spPr>
          <a:xfrm>
            <a:off x="541892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2290F0-DFF5-5463-AA3E-D8356F4D489F}"/>
              </a:ext>
            </a:extLst>
          </p:cNvPr>
          <p:cNvSpPr/>
          <p:nvPr/>
        </p:nvSpPr>
        <p:spPr>
          <a:xfrm>
            <a:off x="3225358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회사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2D11D9-514A-9227-AD73-98B1E2348B49}"/>
              </a:ext>
            </a:extLst>
          </p:cNvPr>
          <p:cNvCxnSpPr>
            <a:cxnSpLocks/>
          </p:cNvCxnSpPr>
          <p:nvPr/>
        </p:nvCxnSpPr>
        <p:spPr>
          <a:xfrm flipH="1">
            <a:off x="902619" y="2634143"/>
            <a:ext cx="981512" cy="5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D4DB3C-F0E8-D617-B69F-DCC4FC659A3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44536" y="3596780"/>
            <a:ext cx="750606" cy="72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F20DDE-8156-0D13-BF17-9838DB4070E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11676" y="2732014"/>
            <a:ext cx="917597" cy="529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2E6F0-E205-F04E-A652-CDA32394F7D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flipH="1" flipV="1">
            <a:off x="1011676" y="3596780"/>
            <a:ext cx="993293" cy="6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4512BF-504B-D36D-6444-88A747E0619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74753" y="2801923"/>
            <a:ext cx="0" cy="130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E50478-55AF-63B8-5325-359DA730E5A2}"/>
              </a:ext>
            </a:extLst>
          </p:cNvPr>
          <p:cNvSpPr txBox="1"/>
          <p:nvPr/>
        </p:nvSpPr>
        <p:spPr>
          <a:xfrm>
            <a:off x="1481459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5D23-546B-E2FC-1D29-B80BEED34D50}"/>
              </a:ext>
            </a:extLst>
          </p:cNvPr>
          <p:cNvSpPr txBox="1"/>
          <p:nvPr/>
        </p:nvSpPr>
        <p:spPr>
          <a:xfrm>
            <a:off x="942968" y="265637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352E9-81B7-CD8F-B519-7E83199C3C0D}"/>
              </a:ext>
            </a:extLst>
          </p:cNvPr>
          <p:cNvSpPr txBox="1"/>
          <p:nvPr/>
        </p:nvSpPr>
        <p:spPr>
          <a:xfrm>
            <a:off x="1348238" y="2954179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판매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080DE-33B0-AEA3-4239-88094078D613}"/>
              </a:ext>
            </a:extLst>
          </p:cNvPr>
          <p:cNvSpPr txBox="1"/>
          <p:nvPr/>
        </p:nvSpPr>
        <p:spPr>
          <a:xfrm>
            <a:off x="1961733" y="3344268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담당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DA0E2-7B9A-679B-A253-D285BB4A68E7}"/>
              </a:ext>
            </a:extLst>
          </p:cNvPr>
          <p:cNvSpPr txBox="1"/>
          <p:nvPr/>
        </p:nvSpPr>
        <p:spPr>
          <a:xfrm>
            <a:off x="3223572" y="3890395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소속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25C45-A2F9-9A0D-31E7-AC3C2D36B34D}"/>
              </a:ext>
            </a:extLst>
          </p:cNvPr>
          <p:cNvSpPr txBox="1"/>
          <p:nvPr/>
        </p:nvSpPr>
        <p:spPr>
          <a:xfrm>
            <a:off x="1042137" y="395646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관리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8A51F-4ACA-5E58-252D-1D12B9805FF8}"/>
              </a:ext>
            </a:extLst>
          </p:cNvPr>
          <p:cNvSpPr/>
          <p:nvPr/>
        </p:nvSpPr>
        <p:spPr>
          <a:xfrm>
            <a:off x="7626991" y="216267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69DEE3-93A6-95EC-B3C3-47A5587E710E}"/>
              </a:ext>
            </a:extLst>
          </p:cNvPr>
          <p:cNvSpPr/>
          <p:nvPr/>
        </p:nvSpPr>
        <p:spPr>
          <a:xfrm>
            <a:off x="7626990" y="270670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4B3A84-3EF4-CA29-D1D4-E3E60E4F9DDF}"/>
              </a:ext>
            </a:extLst>
          </p:cNvPr>
          <p:cNvSpPr/>
          <p:nvPr/>
        </p:nvSpPr>
        <p:spPr>
          <a:xfrm>
            <a:off x="6353262" y="3564479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9D8856-39E8-D907-2DFC-283A8763EC3F}"/>
              </a:ext>
            </a:extLst>
          </p:cNvPr>
          <p:cNvSpPr/>
          <p:nvPr/>
        </p:nvSpPr>
        <p:spPr>
          <a:xfrm>
            <a:off x="8910713" y="355820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7E44CE-ABDB-5EFB-02E3-F89277E51B4C}"/>
              </a:ext>
            </a:extLst>
          </p:cNvPr>
          <p:cNvSpPr/>
          <p:nvPr/>
        </p:nvSpPr>
        <p:spPr>
          <a:xfrm>
            <a:off x="6350880" y="4078305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주문상품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68A148-7A26-CE58-D121-5F79B415A18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096774" y="2498234"/>
            <a:ext cx="1" cy="208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B65ADB-58E7-BB29-049C-95AB52F95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6823046" y="3042264"/>
            <a:ext cx="1273728" cy="52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A1B3E0-489A-616E-21EB-1F3F6DFA856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96774" y="3042264"/>
            <a:ext cx="1283723" cy="515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883977-1B68-B067-7B79-FD3877D9FE5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6820664" y="3900039"/>
            <a:ext cx="2382" cy="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9595AD-23FD-F739-C925-48EBC6F42D53}"/>
              </a:ext>
            </a:extLst>
          </p:cNvPr>
          <p:cNvSpPr txBox="1"/>
          <p:nvPr/>
        </p:nvSpPr>
        <p:spPr>
          <a:xfrm>
            <a:off x="7303418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계층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7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관계 </a:t>
            </a:r>
            <a:r>
              <a:rPr lang="en-US" altLang="ko-KR" dirty="0"/>
              <a:t>DBMS(1980~)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- Oracle, MS SQL Server, Access, </a:t>
            </a:r>
            <a:r>
              <a:rPr lang="en-US" altLang="ko-KR" dirty="0" err="1"/>
              <a:t>Infomix</a:t>
            </a:r>
            <a:r>
              <a:rPr lang="en-US" altLang="ko-KR" dirty="0"/>
              <a:t>, MySQL, MariaDB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A9E65-0008-4D9E-39E4-1D082C04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914600"/>
            <a:ext cx="4229690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37E74-7ACF-2A93-98A6-64176FD1BCCD}"/>
              </a:ext>
            </a:extLst>
          </p:cNvPr>
          <p:cNvSpPr txBox="1"/>
          <p:nvPr/>
        </p:nvSpPr>
        <p:spPr>
          <a:xfrm>
            <a:off x="1176556" y="41980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관계형 </a:t>
            </a:r>
            <a:r>
              <a:rPr lang="en-US" altLang="ko-KR" dirty="0"/>
              <a:t>DBMS </a:t>
            </a:r>
            <a:r>
              <a:rPr lang="ko-KR" altLang="en-US" dirty="0"/>
              <a:t>테이블 예제</a:t>
            </a:r>
          </a:p>
        </p:txBody>
      </p:sp>
    </p:spTree>
    <p:extLst>
      <p:ext uri="{BB962C8B-B14F-4D97-AF65-F5344CB8AC3E}">
        <p14:creationId xmlns:p14="http://schemas.microsoft.com/office/powerpoint/2010/main" val="423817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887329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관리 시스템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</a:t>
            </a:r>
            <a:r>
              <a:rPr lang="en-US" altLang="ko-KR" dirty="0"/>
              <a:t>DBMS(1980</a:t>
            </a:r>
            <a:r>
              <a:rPr lang="ko-KR" altLang="en-US" dirty="0"/>
              <a:t>대 후반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O2, ONTOS, </a:t>
            </a:r>
            <a:r>
              <a:rPr lang="en-US" altLang="ko-KR" dirty="0" err="1"/>
              <a:t>GemStone</a:t>
            </a:r>
            <a:r>
              <a:rPr lang="en-US" altLang="ko-KR" dirty="0"/>
              <a:t>, Oracle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: NoSQL DBMS, NewSQL DBMS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1) NoSQL(Not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SQL) :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페에스북</a:t>
            </a:r>
            <a:r>
              <a:rPr lang="en-US" altLang="ko-KR" dirty="0"/>
              <a:t>, </a:t>
            </a:r>
            <a:r>
              <a:rPr lang="ko-KR" altLang="en-US" dirty="0"/>
              <a:t>트위터 에서 강조</a:t>
            </a:r>
            <a:r>
              <a:rPr lang="en-US" altLang="ko-KR" dirty="0"/>
              <a:t>, 1998~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비정형 데이터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분산 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NoSQL </a:t>
            </a:r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en-US" altLang="ko-KR" b="1" dirty="0" smtClean="0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Hbase</a:t>
            </a:r>
            <a:r>
              <a:rPr lang="en-US" altLang="ko-KR" dirty="0"/>
              <a:t>, Cassandra, </a:t>
            </a:r>
            <a:r>
              <a:rPr lang="en-US" altLang="ko-KR" b="1" dirty="0"/>
              <a:t>Redis</a:t>
            </a:r>
            <a:r>
              <a:rPr lang="en-US" altLang="ko-KR" dirty="0"/>
              <a:t>, Neo4j, </a:t>
            </a:r>
            <a:r>
              <a:rPr lang="en-US" altLang="ko-KR" dirty="0" err="1"/>
              <a:t>OrientDB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NewSQL DBMS : 2011~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안정성과 일관성유지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관계</a:t>
            </a:r>
            <a:r>
              <a:rPr lang="en-US" altLang="ko-KR" dirty="0"/>
              <a:t>DBMS </a:t>
            </a:r>
            <a:r>
              <a:rPr lang="ko-KR" altLang="en-US" dirty="0"/>
              <a:t>장점과  </a:t>
            </a:r>
            <a:r>
              <a:rPr lang="en-US" altLang="ko-KR" dirty="0"/>
              <a:t>NoSQL</a:t>
            </a:r>
            <a:r>
              <a:rPr lang="ko-KR" altLang="en-US" dirty="0"/>
              <a:t>의 확장성과 유연성 모두 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NewSQL</a:t>
            </a:r>
            <a:r>
              <a:rPr lang="ko-KR" altLang="en-US" dirty="0"/>
              <a:t> 종류 </a:t>
            </a:r>
            <a:r>
              <a:rPr lang="en-US" altLang="ko-KR" dirty="0"/>
              <a:t>: Google</a:t>
            </a:r>
            <a:r>
              <a:rPr lang="ko-KR" altLang="en-US" dirty="0"/>
              <a:t> </a:t>
            </a:r>
            <a:r>
              <a:rPr lang="en-US" altLang="ko-KR" dirty="0"/>
              <a:t>Spanner,</a:t>
            </a:r>
            <a:r>
              <a:rPr lang="ko-KR" altLang="en-US" dirty="0"/>
              <a:t> </a:t>
            </a:r>
            <a:r>
              <a:rPr lang="en-US" altLang="ko-KR" dirty="0" err="1"/>
              <a:t>VoltDB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NuoDB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세대별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5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64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oracle, </a:t>
            </a:r>
            <a:r>
              <a:rPr lang="en-US" altLang="ko-KR" dirty="0" err="1"/>
              <a:t>Mysql</a:t>
            </a:r>
            <a:r>
              <a:rPr lang="en-US" altLang="ko-KR" dirty="0"/>
              <a:t>, Microsoft </a:t>
            </a:r>
            <a:r>
              <a:rPr lang="en-US" altLang="ko-KR" dirty="0" err="1"/>
              <a:t>sql</a:t>
            </a:r>
            <a:r>
              <a:rPr lang="en-US" altLang="ko-KR" dirty="0"/>
              <a:t> server, </a:t>
            </a:r>
            <a:r>
              <a:rPr lang="en-US" altLang="ko-KR" dirty="0" err="1"/>
              <a:t>postge</a:t>
            </a:r>
            <a:r>
              <a:rPr lang="en-US" altLang="ko-KR" dirty="0"/>
              <a:t>, </a:t>
            </a: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36792"/>
            <a:ext cx="6216253" cy="413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6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Oracle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30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Oracle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오라클 데이터베이스</a:t>
            </a:r>
            <a:r>
              <a:rPr lang="en-US" altLang="ko-KR" sz="1200" dirty="0"/>
              <a:t>(Oracle Database </a:t>
            </a:r>
            <a:r>
              <a:rPr lang="ko-KR" altLang="en-US" sz="1200" dirty="0"/>
              <a:t>또는 </a:t>
            </a:r>
            <a:r>
              <a:rPr lang="en-US" altLang="ko-KR" sz="1200" dirty="0"/>
              <a:t>Oracle RDBMS)</a:t>
            </a:r>
            <a:r>
              <a:rPr lang="ko-KR" altLang="en-US" sz="1200" dirty="0"/>
              <a:t>는 미국 오라클</a:t>
            </a:r>
            <a:r>
              <a:rPr lang="en-US" altLang="ko-KR" sz="1200" dirty="0"/>
              <a:t>(Oracle)</a:t>
            </a:r>
            <a:r>
              <a:rPr lang="ko-KR" altLang="en-US" sz="1200" dirty="0"/>
              <a:t>사의 관계형 데이터베이스 관리 시스템의 이름이다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 유닉스 환경에서 가장 널리 사용되는 </a:t>
            </a:r>
            <a:r>
              <a:rPr lang="en-US" altLang="ko-KR" sz="1200" dirty="0"/>
              <a:t>RDBMS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검색이나 </a:t>
            </a:r>
            <a:r>
              <a:rPr lang="ko-KR" altLang="en-US" sz="1200" dirty="0" err="1"/>
              <a:t>업데이트용</a:t>
            </a:r>
            <a:r>
              <a:rPr lang="ko-KR" altLang="en-US" sz="1200" dirty="0"/>
              <a:t> 언어로는 국제표준화기구의 표준 구조화 조회 언어와 </a:t>
            </a:r>
            <a:r>
              <a:rPr lang="en-US" altLang="ko-KR" sz="1200" dirty="0"/>
              <a:t>PL/SQL</a:t>
            </a:r>
            <a:r>
              <a:rPr lang="ko-KR" altLang="en-US" sz="1200" dirty="0"/>
              <a:t>을 지원한다</a:t>
            </a:r>
            <a:r>
              <a:rPr lang="en-US" altLang="ko-KR" sz="1200" dirty="0"/>
              <a:t>.(</a:t>
            </a:r>
            <a:r>
              <a:rPr lang="ko-KR" altLang="en-US" sz="1200" dirty="0"/>
              <a:t>위키백과 참조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 버전 </a:t>
            </a:r>
            <a:r>
              <a:rPr lang="en-US" altLang="ko-KR" dirty="0"/>
              <a:t>Oracle 21c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특징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시계열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공간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</a:t>
            </a:r>
            <a:r>
              <a:rPr lang="en-US" altLang="ko-KR" sz="1400" dirty="0"/>
              <a:t>, OLAP, XML, JSON </a:t>
            </a:r>
            <a:r>
              <a:rPr lang="ko-KR" altLang="en-US" sz="1400" dirty="0"/>
              <a:t>데이터를 지원</a:t>
            </a:r>
          </a:p>
        </p:txBody>
      </p:sp>
    </p:spTree>
    <p:extLst>
      <p:ext uri="{BB962C8B-B14F-4D97-AF65-F5344CB8AC3E}">
        <p14:creationId xmlns:p14="http://schemas.microsoft.com/office/powerpoint/2010/main" val="28312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675705" y="3235769"/>
            <a:ext cx="2305407" cy="1568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80241" y="3559813"/>
            <a:ext cx="1769580" cy="11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정의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88215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/>
              <a:t>데이터와 정보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 : </a:t>
            </a:r>
            <a:r>
              <a:rPr lang="ko-KR" altLang="en-US" dirty="0"/>
              <a:t>현실에서 관측하거나 측정한 사실이나 값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데이터를 처리</a:t>
            </a:r>
            <a:r>
              <a:rPr lang="en-US" altLang="ko-KR" dirty="0"/>
              <a:t>/</a:t>
            </a:r>
            <a:r>
              <a:rPr lang="ko-KR" altLang="en-US" dirty="0"/>
              <a:t>가공 것</a:t>
            </a: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정의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관련 있는 데이터를 모아 두는 창고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중복 최소화한 통합 데이터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컴퓨터로 접근 가능한 매체에 들어있는 저장 데이터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88" y="1581631"/>
            <a:ext cx="638264" cy="5525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276408" y="2123632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사용자</a:t>
            </a:r>
            <a:endParaRPr lang="en-US" altLang="ko-KR" sz="1050" dirty="0"/>
          </a:p>
        </p:txBody>
      </p:sp>
      <p:sp>
        <p:nvSpPr>
          <p:cNvPr id="6" name="직사각형 5"/>
          <p:cNvSpPr/>
          <p:nvPr/>
        </p:nvSpPr>
        <p:spPr>
          <a:xfrm>
            <a:off x="8815840" y="2739611"/>
            <a:ext cx="906017" cy="25391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50" dirty="0"/>
              <a:t>데이터 언어</a:t>
            </a:r>
            <a:endParaRPr lang="en-US" altLang="ko-KR" sz="1050" dirty="0"/>
          </a:p>
        </p:txBody>
      </p:sp>
      <p:sp>
        <p:nvSpPr>
          <p:cNvPr id="7" name="직사각형 6"/>
          <p:cNvSpPr/>
          <p:nvPr/>
        </p:nvSpPr>
        <p:spPr>
          <a:xfrm>
            <a:off x="8987800" y="3592488"/>
            <a:ext cx="17620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데이터베이스 관리 시스템</a:t>
            </a:r>
            <a:endParaRPr lang="en-US" altLang="ko-KR" sz="1050" dirty="0"/>
          </a:p>
        </p:txBody>
      </p:sp>
      <p:sp>
        <p:nvSpPr>
          <p:cNvPr id="5" name="원통 4"/>
          <p:cNvSpPr/>
          <p:nvPr/>
        </p:nvSpPr>
        <p:spPr>
          <a:xfrm>
            <a:off x="9415989" y="3939238"/>
            <a:ext cx="872836" cy="683071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37067" y="3256212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컴퓨터</a:t>
            </a:r>
            <a:endParaRPr lang="en-US" altLang="ko-KR" sz="105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268213" y="2377548"/>
            <a:ext cx="0" cy="362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276408" y="3021107"/>
            <a:ext cx="0" cy="489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9905764" y="2377548"/>
            <a:ext cx="0" cy="1160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662965" y="4931600"/>
            <a:ext cx="1896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데이터베이스 시스템의 구성</a:t>
            </a:r>
            <a:endParaRPr lang="en-US" altLang="ko-KR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28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MySQL</a:t>
            </a:r>
            <a:r>
              <a:rPr lang="ko-KR" altLang="en-US" sz="1400" dirty="0"/>
              <a:t>은 세계에서 가장 많이 쓰이는 오픈 소스의 관계형 데이터베이스 관리 시스템</a:t>
            </a:r>
            <a:r>
              <a:rPr lang="en-US" altLang="ko-KR" sz="1400" dirty="0"/>
              <a:t>(RDBMS)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스레드</a:t>
            </a:r>
            <a:r>
              <a:rPr lang="en-US" altLang="ko-KR" sz="1400" dirty="0"/>
              <a:t>, </a:t>
            </a:r>
            <a:r>
              <a:rPr lang="ko-KR" altLang="en-US" sz="1400" dirty="0"/>
              <a:t>다중 사용자 형식의 </a:t>
            </a:r>
            <a:r>
              <a:rPr lang="ko-KR" altLang="en-US" sz="1400" dirty="0" err="1"/>
              <a:t>구조질의어</a:t>
            </a:r>
            <a:r>
              <a:rPr lang="ko-KR" altLang="en-US" sz="1400" dirty="0"/>
              <a:t> 형식의 데이터베이스 관리 시스템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오라클이 관리 및 지원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Enterprise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상업용도</a:t>
            </a:r>
            <a:r>
              <a:rPr lang="en-US" altLang="ko-KR" sz="1400" dirty="0"/>
              <a:t>, </a:t>
            </a:r>
            <a:r>
              <a:rPr lang="ko-KR" altLang="en-US" sz="1400" dirty="0"/>
              <a:t>유료 버전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Community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8.0.28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비상업용</a:t>
            </a:r>
            <a:r>
              <a:rPr lang="en-US" altLang="ko-KR" sz="1400" dirty="0"/>
              <a:t>, </a:t>
            </a:r>
            <a:r>
              <a:rPr lang="ko-KR" altLang="en-US" sz="1400" dirty="0"/>
              <a:t>무료 버전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MS-SQL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2097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Microsoft SQL Server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마이크로소프트 </a:t>
            </a:r>
            <a:r>
              <a:rPr lang="en-US" altLang="ko-KR" sz="1600" dirty="0"/>
              <a:t>SQL </a:t>
            </a:r>
            <a:r>
              <a:rPr lang="ko-KR" altLang="en-US" sz="1600" dirty="0"/>
              <a:t>서버</a:t>
            </a:r>
            <a:r>
              <a:rPr lang="en-US" altLang="ko-KR" sz="1600" dirty="0"/>
              <a:t>(</a:t>
            </a:r>
            <a:r>
              <a:rPr lang="ko-KR" altLang="en-US" sz="1600" dirty="0"/>
              <a:t>영어</a:t>
            </a:r>
            <a:r>
              <a:rPr lang="en-US" altLang="ko-KR" sz="1600" dirty="0"/>
              <a:t>: Microsoft SQL Server)</a:t>
            </a:r>
            <a:r>
              <a:rPr lang="ko-KR" altLang="en-US" sz="1600" dirty="0"/>
              <a:t>는 마이크로소프트가 </a:t>
            </a:r>
            <a:r>
              <a:rPr lang="en-US" altLang="ko-KR" sz="1600" dirty="0"/>
              <a:t>1989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사이베이스</a:t>
            </a:r>
            <a:r>
              <a:rPr lang="en-US" altLang="ko-KR" sz="1600" dirty="0"/>
              <a:t>(Sybase)</a:t>
            </a:r>
            <a:r>
              <a:rPr lang="ko-KR" altLang="en-US" sz="1600" dirty="0"/>
              <a:t>를 기반으로 개발한 관계형 데이터베이스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 </a:t>
            </a:r>
            <a:r>
              <a:rPr lang="en-US" altLang="ko-KR" dirty="0"/>
              <a:t>: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8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PostgreSQL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PostgreSQL</a:t>
            </a:r>
            <a:r>
              <a:rPr lang="ko-KR" altLang="en-US" sz="1600" dirty="0"/>
              <a:t>은 확장 가능성 및 표준 준수를 강조하는 객체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관계형 데이터베이스 관리 시스템</a:t>
            </a:r>
            <a:r>
              <a:rPr lang="en-US" altLang="ko-KR" sz="1600" dirty="0"/>
              <a:t>(ORDBMS)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3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NoSQL(Not Only SQL)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관계 없음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DB</a:t>
            </a:r>
            <a:r>
              <a:rPr lang="ko-KR" altLang="en-US" dirty="0"/>
              <a:t> 처리 특화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유형 정의가 없어 유동적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7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34391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데이터베이스의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3103" y="250262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1892" y="1253495"/>
            <a:ext cx="111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RDMBS, NoSQL</a:t>
            </a:r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1937040" y="2276603"/>
            <a:ext cx="3754760" cy="396044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6627904" y="2275042"/>
            <a:ext cx="3754760" cy="39604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33358" y="190571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RDMBS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53939" y="190571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9512" y="379397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270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65" y="4850140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7342" y="4978377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0" idx="1"/>
            <a:endCxn id="12" idx="0"/>
          </p:cNvCxnSpPr>
          <p:nvPr/>
        </p:nvCxnSpPr>
        <p:spPr>
          <a:xfrm rot="10800000" flipV="1">
            <a:off x="2827222" y="4223768"/>
            <a:ext cx="272291" cy="626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3"/>
            <a:endCxn id="11" idx="1"/>
          </p:cNvCxnSpPr>
          <p:nvPr/>
        </p:nvCxnSpPr>
        <p:spPr>
          <a:xfrm flipV="1">
            <a:off x="4107624" y="4115008"/>
            <a:ext cx="315083" cy="108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2"/>
            <a:endCxn id="13" idx="0"/>
          </p:cNvCxnSpPr>
          <p:nvPr/>
        </p:nvCxnSpPr>
        <p:spPr>
          <a:xfrm rot="16200000" flipH="1">
            <a:off x="3845075" y="4412054"/>
            <a:ext cx="324816" cy="807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4093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2113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학생학교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80065" y="3677368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40937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07744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정의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데이터와 정보 구분</a:t>
            </a:r>
            <a:r>
              <a:rPr lang="en-US" altLang="ko-KR" dirty="0"/>
              <a:t>?</a:t>
            </a:r>
          </a:p>
        </p:txBody>
      </p:sp>
      <p:sp>
        <p:nvSpPr>
          <p:cNvPr id="5" name="도형 19">
            <a:extLst>
              <a:ext uri="{FF2B5EF4-FFF2-40B4-BE49-F238E27FC236}">
                <a16:creationId xmlns:a16="http://schemas.microsoft.com/office/drawing/2014/main" id="{8200F994-C947-4D4E-8D8B-257367FBEB80}"/>
              </a:ext>
            </a:extLst>
          </p:cNvPr>
          <p:cNvSpPr>
            <a:spLocks/>
          </p:cNvSpPr>
          <p:nvPr/>
        </p:nvSpPr>
        <p:spPr>
          <a:xfrm>
            <a:off x="1135669" y="1962312"/>
            <a:ext cx="10098588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가공 유무</a:t>
            </a:r>
            <a:endParaRPr lang="en-US" altLang="ko-KR" dirty="0"/>
          </a:p>
        </p:txBody>
      </p:sp>
      <p:sp>
        <p:nvSpPr>
          <p:cNvPr id="6" name="도형 19">
            <a:extLst>
              <a:ext uri="{FF2B5EF4-FFF2-40B4-BE49-F238E27FC236}">
                <a16:creationId xmlns:a16="http://schemas.microsoft.com/office/drawing/2014/main" id="{2CE0FA17-F617-81B5-FBAA-9DFAF927D856}"/>
              </a:ext>
            </a:extLst>
          </p:cNvPr>
          <p:cNvSpPr>
            <a:spLocks/>
          </p:cNvSpPr>
          <p:nvPr/>
        </p:nvSpPr>
        <p:spPr>
          <a:xfrm>
            <a:off x="1135669" y="2559841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데이터를 가공해야 정보가 나옴</a:t>
            </a:r>
            <a:endParaRPr lang="en-US" altLang="ko-KR" dirty="0"/>
          </a:p>
        </p:txBody>
      </p:sp>
      <p:sp>
        <p:nvSpPr>
          <p:cNvPr id="7" name="도형 19">
            <a:extLst>
              <a:ext uri="{FF2B5EF4-FFF2-40B4-BE49-F238E27FC236}">
                <a16:creationId xmlns:a16="http://schemas.microsoft.com/office/drawing/2014/main" id="{16418C81-5F68-F4B2-CFAB-FDECBBE3797C}"/>
              </a:ext>
            </a:extLst>
          </p:cNvPr>
          <p:cNvSpPr>
            <a:spLocks/>
          </p:cNvSpPr>
          <p:nvPr/>
        </p:nvSpPr>
        <p:spPr>
          <a:xfrm>
            <a:off x="830869" y="3729616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문제</a:t>
            </a:r>
            <a:r>
              <a:rPr lang="en-US" altLang="ko-KR" dirty="0"/>
              <a:t>. </a:t>
            </a:r>
            <a:r>
              <a:rPr lang="ko-KR" altLang="en-US" dirty="0"/>
              <a:t>다음 예제 중 정보만 고르시오</a:t>
            </a:r>
            <a:endParaRPr lang="en-US" altLang="ko-KR" dirty="0"/>
          </a:p>
        </p:txBody>
      </p:sp>
      <p:sp>
        <p:nvSpPr>
          <p:cNvPr id="8" name="도형 19">
            <a:extLst>
              <a:ext uri="{FF2B5EF4-FFF2-40B4-BE49-F238E27FC236}">
                <a16:creationId xmlns:a16="http://schemas.microsoft.com/office/drawing/2014/main" id="{0F028C3A-5390-0BDA-9984-167CB8F2F680}"/>
              </a:ext>
            </a:extLst>
          </p:cNvPr>
          <p:cNvSpPr>
            <a:spLocks/>
          </p:cNvSpPr>
          <p:nvPr/>
        </p:nvSpPr>
        <p:spPr>
          <a:xfrm>
            <a:off x="903574" y="4479941"/>
            <a:ext cx="10250988" cy="55816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① 이번 달 판매 자동차 대수  ② 건물 별 주차 면 수  ③ 연도별 반 평균 점수  ④ 제품 용량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2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데이터베이스 구조</a:t>
            </a:r>
            <a:endParaRPr lang="ko-KR" altLang="en-US" dirty="0"/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507831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/>
              <a:t>스키마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 조건을 정의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인스턴스 </a:t>
            </a:r>
            <a:r>
              <a:rPr lang="en-US" altLang="ko-KR" dirty="0"/>
              <a:t>: </a:t>
            </a:r>
            <a:r>
              <a:rPr lang="ko-KR" altLang="en-US" dirty="0"/>
              <a:t>스키마에 따라 데이터베이스에 실제로 저장된 값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구조의 개념</a:t>
            </a:r>
            <a:endParaRPr lang="en-US" altLang="ko-KR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외부단계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개별 사용자 관점에서 이해하고 표현</a:t>
            </a:r>
            <a:r>
              <a:rPr lang="en-US" altLang="ko-KR" dirty="0"/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개념단계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조직 전체의 관점에서 이해하고 표현</a:t>
            </a:r>
            <a:r>
              <a:rPr lang="en-US" altLang="ko-KR" dirty="0"/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내부단계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저장 장치의 관점에서 이해하고 표현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03354" y="2744335"/>
            <a:ext cx="588623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en-US" altLang="ko-KR" sz="1050" dirty="0"/>
          </a:p>
          <a:p>
            <a:r>
              <a:rPr lang="ko-KR" altLang="en-US" sz="1050" dirty="0"/>
              <a:t>사용자</a:t>
            </a:r>
            <a:endParaRPr lang="en-US" altLang="ko-KR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6151289" y="2747736"/>
            <a:ext cx="85792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/>
              <a:t>사용자번호</a:t>
            </a:r>
            <a:endParaRPr lang="en-US" altLang="ko-KR" sz="1050" dirty="0"/>
          </a:p>
          <a:p>
            <a:pPr algn="ctr"/>
            <a:r>
              <a:rPr lang="en-US" altLang="ko-KR" sz="1050" dirty="0"/>
              <a:t>INT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09790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사용자이름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VARCHAR(20)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7557" y="2747736"/>
            <a:ext cx="453971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나이</a:t>
            </a:r>
            <a:endParaRPr lang="en-US" altLang="ko-KR" sz="1050" dirty="0"/>
          </a:p>
          <a:p>
            <a:pPr algn="ctr"/>
            <a:r>
              <a:rPr lang="en-US" altLang="ko-KR" sz="1050" dirty="0"/>
              <a:t>INT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76258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주소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VARCHAR(50)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500442" y="2747736"/>
            <a:ext cx="1023037" cy="4154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/>
              <a:t>상세주소</a:t>
            </a:r>
            <a:endParaRPr lang="en-US" altLang="ko-KR" sz="1050" dirty="0"/>
          </a:p>
          <a:p>
            <a:pPr algn="ctr"/>
            <a:r>
              <a:rPr lang="en-US" altLang="ko-KR" sz="1050" dirty="0"/>
              <a:t>VARCHAR(50)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77164" y="3222984"/>
            <a:ext cx="1271502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050"/>
              <a:t>스키마 구조 예시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85543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사용자</a:t>
            </a:r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206840"/>
            <a:ext cx="10250988" cy="497860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데이터베이스 관리자</a:t>
            </a:r>
            <a:r>
              <a:rPr lang="en-US" altLang="ko-KR" dirty="0"/>
              <a:t>(DBA :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 : </a:t>
            </a:r>
            <a:r>
              <a:rPr lang="ko-KR" altLang="en-US" dirty="0"/>
              <a:t>데이터베이스 시스템을 운영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구성요소선정</a:t>
            </a:r>
            <a:r>
              <a:rPr lang="en-US" altLang="ko-KR" sz="1600" dirty="0"/>
              <a:t>, </a:t>
            </a:r>
            <a:r>
              <a:rPr lang="ko-KR" altLang="en-US" sz="1600" dirty="0"/>
              <a:t>스키마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저장 구조와 접근 방법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무결성 유지를 위한 제약조건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보안 및 접근 권한 정책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백업 및 회복 기법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데이터베이스 관리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성능 감시 및 성능 분석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재 구성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최종 사용자</a:t>
            </a:r>
            <a:r>
              <a:rPr lang="en-US" altLang="ko-KR" dirty="0"/>
              <a:t>(end user, </a:t>
            </a:r>
            <a:r>
              <a:rPr lang="ko-KR" altLang="en-US" dirty="0"/>
              <a:t>일반사용자</a:t>
            </a:r>
            <a:r>
              <a:rPr lang="en-US" altLang="ko-KR" dirty="0"/>
              <a:t>) : </a:t>
            </a:r>
            <a:r>
              <a:rPr lang="ko-KR" altLang="en-US" dirty="0"/>
              <a:t>데이터를 조작하기위해 데이터베이스에 접근하는 사람들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캐주얼 사용자</a:t>
            </a:r>
            <a:r>
              <a:rPr lang="en-US" altLang="ko-KR" sz="1600" dirty="0"/>
              <a:t>(casual end user)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조작어를</a:t>
            </a:r>
            <a:r>
              <a:rPr lang="ko-KR" altLang="en-US" sz="1600" dirty="0"/>
              <a:t> 이용하여 처리하는 사람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초보 사용자</a:t>
            </a:r>
            <a:r>
              <a:rPr lang="en-US" altLang="ko-KR" sz="1600" dirty="0"/>
              <a:t>(native end user) : GUI(Graphic User Interface)</a:t>
            </a:r>
            <a:r>
              <a:rPr lang="ko-KR" altLang="en-US" sz="1600" dirty="0"/>
              <a:t>를 주로 이용하여 처리 하는 사람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응용 프로그래머 </a:t>
            </a:r>
            <a:r>
              <a:rPr lang="en-US" altLang="ko-KR" dirty="0"/>
              <a:t>: </a:t>
            </a:r>
            <a:r>
              <a:rPr lang="ko-KR" altLang="en-US" dirty="0"/>
              <a:t>프로그래밍 언어로 응용 프로그램을 작성하는 사람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2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/>
              <a:t>데이터베이스 언어</a:t>
            </a:r>
            <a:endParaRPr lang="ko-KR" altLang="en-US" dirty="0"/>
          </a:p>
        </p:txBody>
      </p:sp>
      <p:sp>
        <p:nvSpPr>
          <p:cNvPr id="9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4609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(DDL, Data Definition Language) : </a:t>
            </a:r>
            <a:r>
              <a:rPr lang="ko-KR" altLang="en-US" dirty="0"/>
              <a:t>데이터베이스를 구축하기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Create, Drop ….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(DML, Data Manipulation Language) : </a:t>
            </a:r>
            <a:r>
              <a:rPr lang="ko-KR" altLang="en-US" dirty="0"/>
              <a:t>사용자가 데이터의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처리를 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Select, Update, Insert…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(DCL, Data Control Language) : </a:t>
            </a:r>
            <a:r>
              <a:rPr lang="ko-KR" altLang="en-US" dirty="0"/>
              <a:t>내부적으로 필요한 규칙이나 기법을 정의 하는데 이용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Grant, Revoke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트랜젝션</a:t>
            </a:r>
            <a:r>
              <a:rPr lang="ko-KR" altLang="en-US" dirty="0"/>
              <a:t> </a:t>
            </a:r>
            <a:r>
              <a:rPr lang="ko-KR" altLang="en-US" dirty="0" err="1"/>
              <a:t>제어어</a:t>
            </a:r>
            <a:r>
              <a:rPr lang="en-US" altLang="ko-KR" dirty="0"/>
              <a:t>(TCL,</a:t>
            </a:r>
            <a:r>
              <a:rPr lang="ko-KR" altLang="en-US" dirty="0"/>
              <a:t> </a:t>
            </a:r>
            <a:r>
              <a:rPr lang="en-US" altLang="ko-KR" dirty="0"/>
              <a:t>Transaction Control Language) : </a:t>
            </a:r>
            <a:r>
              <a:rPr lang="ko-KR" altLang="en-US" dirty="0"/>
              <a:t>논리적인 작업들을 묶어서 제어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Commit, Rollback, </a:t>
            </a:r>
            <a:r>
              <a:rPr lang="en-US" altLang="ko-KR" dirty="0" err="1"/>
              <a:t>Savepoint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446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필요성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22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dirty="0"/>
              <a:t>파일시스템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데이터를 파일로 관리 하기 위한 체계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응용프로그램 마다 필요한 데이터를 별도의 파일로 저장</a:t>
            </a:r>
            <a:endParaRPr lang="en-US" altLang="ko-KR" dirty="0"/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 중복성과 데이터 종속성 문제가 발생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999B7-2D03-89A5-0F20-5000FCAA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3" y="3876901"/>
            <a:ext cx="3248478" cy="1771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B36B8D-6E59-8E03-AED7-C3074CD7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8" y="3845162"/>
            <a:ext cx="4077269" cy="1648055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AAD87E1-9F0D-7A12-C9B4-D4B184924D6E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 flipV="1">
            <a:off x="5006366" y="3334372"/>
            <a:ext cx="155581" cy="4473271"/>
          </a:xfrm>
          <a:prstGeom prst="bentConnector3">
            <a:avLst>
              <a:gd name="adj1" fmla="val -146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E8582-A483-8D73-1584-B0860F0566F2}"/>
              </a:ext>
            </a:extLst>
          </p:cNvPr>
          <p:cNvSpPr/>
          <p:nvPr/>
        </p:nvSpPr>
        <p:spPr>
          <a:xfrm>
            <a:off x="3532909" y="5989739"/>
            <a:ext cx="256309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연락처 변경 시 누락 발생 가능</a:t>
            </a:r>
          </a:p>
        </p:txBody>
      </p:sp>
    </p:spTree>
    <p:extLst>
      <p:ext uri="{BB962C8B-B14F-4D97-AF65-F5344CB8AC3E}">
        <p14:creationId xmlns:p14="http://schemas.microsoft.com/office/powerpoint/2010/main" val="38030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필요성</a:t>
            </a:r>
          </a:p>
        </p:txBody>
      </p:sp>
      <p:sp>
        <p:nvSpPr>
          <p:cNvPr id="4" name="도형 19">
            <a:extLst>
              <a:ext uri="{FF2B5EF4-FFF2-40B4-BE49-F238E27FC236}">
                <a16:creationId xmlns:a16="http://schemas.microsoft.com/office/drawing/2014/main" id="{4C2F3A8F-C60E-5792-5831-86D619A45D5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18410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데이터를 저장</a:t>
            </a:r>
            <a:r>
              <a:rPr lang="en-US" altLang="ko-KR" sz="2000" dirty="0"/>
              <a:t>, </a:t>
            </a:r>
            <a:r>
              <a:rPr lang="ko-KR" altLang="en-US" sz="2000" dirty="0"/>
              <a:t>활용에 있어 중복 저장 및 관리에 유리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실시간</a:t>
            </a:r>
            <a:r>
              <a:rPr lang="en-US" altLang="ko-KR" sz="2000" dirty="0"/>
              <a:t>, </a:t>
            </a:r>
            <a:r>
              <a:rPr lang="ko-KR" altLang="en-US" sz="2000" dirty="0"/>
              <a:t>동시 접근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AAD87E1-9F0D-7A12-C9B4-D4B184924D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6366" y="3334372"/>
            <a:ext cx="155581" cy="4473271"/>
          </a:xfrm>
          <a:prstGeom prst="bentConnector3">
            <a:avLst>
              <a:gd name="adj1" fmla="val -146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E8582-A483-8D73-1584-B0860F0566F2}"/>
              </a:ext>
            </a:extLst>
          </p:cNvPr>
          <p:cNvSpPr/>
          <p:nvPr/>
        </p:nvSpPr>
        <p:spPr>
          <a:xfrm>
            <a:off x="3532909" y="5989739"/>
            <a:ext cx="256309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고객관리번호로 연결정보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C13D6-EF37-8C83-4DBA-CBFCB1C9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88" y="4115060"/>
            <a:ext cx="3505689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00E3B-6C0D-1F4E-F15C-EB30EA7F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96" y="4397689"/>
            <a:ext cx="2562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7E5B39E9-D781-25C8-77DD-36D643B44EA4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276704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데이터베이스 특징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5CDBBE25-A40E-C9DD-B497-30BF6D0D7981}"/>
              </a:ext>
            </a:extLst>
          </p:cNvPr>
          <p:cNvSpPr>
            <a:spLocks/>
          </p:cNvSpPr>
          <p:nvPr/>
        </p:nvSpPr>
        <p:spPr>
          <a:xfrm>
            <a:off x="830869" y="1364783"/>
            <a:ext cx="10250988" cy="372614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실시간 접근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사용자의 요구에 의해 실시간으로 응답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동시 공유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여러 사용자가 함께 소유하고 이용할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데이터의 연속성</a:t>
            </a:r>
            <a:r>
              <a:rPr lang="en-US" altLang="ko-KR" sz="2000" dirty="0"/>
              <a:t>, </a:t>
            </a:r>
            <a:r>
              <a:rPr lang="ko-KR" altLang="en-US" sz="2000" dirty="0"/>
              <a:t>유일성 유지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중복을 제거하고 최신 데이터를 유지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내용 참조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저장된 위치가 아닌 데이터의 내용으로 참조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84557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Pages>78</Pages>
  <Words>1050</Words>
  <Characters>0</Characters>
  <Application>Microsoft Office PowerPoint</Application>
  <DocSecurity>0</DocSecurity>
  <PresentationFormat>와이드스크린</PresentationFormat>
  <Lines>0</Lines>
  <Paragraphs>233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Wingdings</vt:lpstr>
      <vt:lpstr>30_Office 테마</vt:lpstr>
      <vt:lpstr>Office theme</vt:lpstr>
      <vt:lpstr>1강 데이터베이스 정의 및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77</cp:revision>
  <dcterms:modified xsi:type="dcterms:W3CDTF">2022-05-30T03:17:51Z</dcterms:modified>
  <cp:version>9.104.121.46349</cp:version>
</cp:coreProperties>
</file>