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321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2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321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546" y="108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2</a:t>
            </a:r>
            <a:r>
              <a:rPr lang="ko-KR" altLang="en-US" sz="4000" dirty="0"/>
              <a:t>강 관계 </a:t>
            </a:r>
            <a:r>
              <a:rPr lang="ko-KR" altLang="en-US" sz="4000" dirty="0" smtClean="0"/>
              <a:t>데이터베이스모델 </a:t>
            </a:r>
            <a:r>
              <a:rPr lang="ko-KR" altLang="en-US" sz="4000" dirty="0"/>
              <a:t>및 대수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5747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dirty="0">
                <a:solidFill>
                  <a:srgbClr val="FFFFFF"/>
                </a:solidFill>
              </a:rPr>
              <a:t>데이터베이스 관계대수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423544" y="1259603"/>
            <a:ext cx="11438717" cy="149124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 err="1">
                <a:latin typeface="+mj-lt"/>
              </a:rPr>
              <a:t>셀렉션</a:t>
            </a:r>
            <a:r>
              <a:rPr lang="en-US" altLang="ko-KR" sz="1600" b="1" dirty="0">
                <a:latin typeface="+mj-lt"/>
              </a:rPr>
              <a:t>(Selection)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>
                <a:latin typeface="+mj-lt"/>
              </a:rPr>
              <a:t> - </a:t>
            </a:r>
            <a:r>
              <a:rPr lang="ko-KR" altLang="en-US" sz="1600" b="1" dirty="0">
                <a:latin typeface="+mj-lt"/>
              </a:rPr>
              <a:t>릴레이션</a:t>
            </a:r>
            <a:r>
              <a:rPr lang="en-US" altLang="ko-KR" sz="1600" b="1" dirty="0">
                <a:latin typeface="+mj-lt"/>
              </a:rPr>
              <a:t> R</a:t>
            </a:r>
            <a:r>
              <a:rPr lang="ko-KR" altLang="en-US" sz="1600" b="1" dirty="0">
                <a:latin typeface="+mj-lt"/>
              </a:rPr>
              <a:t>에서 어떤 선택 조건을 만족하는 </a:t>
            </a:r>
            <a:r>
              <a:rPr lang="ko-KR" altLang="en-US" sz="1600" b="1" dirty="0" err="1">
                <a:latin typeface="+mj-lt"/>
              </a:rPr>
              <a:t>튜플들을</a:t>
            </a:r>
            <a:r>
              <a:rPr lang="ko-KR" altLang="en-US" sz="1600" b="1" dirty="0">
                <a:latin typeface="+mj-lt"/>
              </a:rPr>
              <a:t> 선택</a:t>
            </a:r>
            <a:r>
              <a:rPr lang="en-US" altLang="ko-KR" sz="1600" b="1" dirty="0">
                <a:latin typeface="+mj-lt"/>
              </a:rPr>
              <a:t>(</a:t>
            </a:r>
            <a:r>
              <a:rPr lang="ko-KR" altLang="en-US" sz="1600" b="1" dirty="0">
                <a:latin typeface="+mj-lt"/>
              </a:rPr>
              <a:t>원하는 데이터를 도출</a:t>
            </a:r>
            <a:r>
              <a:rPr lang="en-US" altLang="ko-KR" sz="1600" b="1" dirty="0">
                <a:latin typeface="+mj-lt"/>
              </a:rPr>
              <a:t>)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>
                <a:latin typeface="+mj-lt"/>
              </a:rPr>
              <a:t> - </a:t>
            </a:r>
            <a:r>
              <a:rPr lang="ko-KR" altLang="en-US" sz="1600" b="1" dirty="0">
                <a:latin typeface="+mj-lt"/>
              </a:rPr>
              <a:t>결과 릴레이션은 </a:t>
            </a:r>
            <a:r>
              <a:rPr lang="en-US" altLang="ko-KR" sz="1600" b="1" dirty="0">
                <a:latin typeface="+mj-lt"/>
              </a:rPr>
              <a:t>R</a:t>
            </a:r>
            <a:r>
              <a:rPr lang="ko-KR" altLang="en-US" sz="1600" b="1" dirty="0">
                <a:latin typeface="+mj-lt"/>
              </a:rPr>
              <a:t>과 동일한 </a:t>
            </a:r>
            <a:r>
              <a:rPr lang="ko-KR" altLang="en-US" sz="1600" b="1" dirty="0" err="1">
                <a:latin typeface="+mj-lt"/>
              </a:rPr>
              <a:t>애트리뷰트를</a:t>
            </a:r>
            <a:r>
              <a:rPr lang="ko-KR" altLang="en-US" sz="1600" b="1" dirty="0">
                <a:latin typeface="+mj-lt"/>
              </a:rPr>
              <a:t> 가짐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F7B6C-1F7B-BF35-027F-A7DC3C0CA4DF}"/>
              </a:ext>
            </a:extLst>
          </p:cNvPr>
          <p:cNvSpPr txBox="1"/>
          <p:nvPr/>
        </p:nvSpPr>
        <p:spPr>
          <a:xfrm>
            <a:off x="1098958" y="4224520"/>
            <a:ext cx="90388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altLang="ko-KR" sz="2800" dirty="0">
                <a:latin typeface="+mj-lt"/>
              </a:rPr>
              <a:t>σ</a:t>
            </a:r>
            <a:r>
              <a:rPr lang="ko-KR" altLang="en-US" sz="2800" dirty="0">
                <a:latin typeface="+mj-lt"/>
              </a:rPr>
              <a:t>조건</a:t>
            </a:r>
            <a:r>
              <a:rPr lang="en-US" altLang="ko-KR" sz="2800" dirty="0">
                <a:latin typeface="+mj-lt"/>
              </a:rPr>
              <a:t>(R)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06419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5747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dirty="0">
                <a:solidFill>
                  <a:srgbClr val="FFFFFF"/>
                </a:solidFill>
              </a:rPr>
              <a:t>데이터베이스 관계대수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423544" y="1259603"/>
            <a:ext cx="11438717" cy="50635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>
                <a:latin typeface="+mj-lt"/>
              </a:rPr>
              <a:t>질의 </a:t>
            </a:r>
            <a:r>
              <a:rPr lang="en-US" altLang="ko-KR" sz="1600" b="1" dirty="0">
                <a:latin typeface="+mj-lt"/>
              </a:rPr>
              <a:t>: </a:t>
            </a:r>
            <a:r>
              <a:rPr lang="ko-KR" altLang="en-US" sz="1600" b="1" dirty="0">
                <a:latin typeface="+mj-lt"/>
              </a:rPr>
              <a:t>고객 등급이 </a:t>
            </a:r>
            <a:r>
              <a:rPr lang="en-US" altLang="ko-KR" sz="1600" b="1" dirty="0">
                <a:latin typeface="+mj-lt"/>
              </a:rPr>
              <a:t>TOP </a:t>
            </a:r>
            <a:r>
              <a:rPr lang="ko-KR" altLang="en-US" sz="1600" b="1" dirty="0">
                <a:latin typeface="+mj-lt"/>
              </a:rPr>
              <a:t>인 고객들을 검색 </a:t>
            </a:r>
            <a:r>
              <a:rPr lang="ko-KR" altLang="en-US" sz="1600" b="1" dirty="0" err="1">
                <a:latin typeface="+mj-lt"/>
              </a:rPr>
              <a:t>하시오</a:t>
            </a:r>
            <a:r>
              <a:rPr lang="en-US" altLang="ko-KR" sz="1600" b="1" dirty="0">
                <a:latin typeface="+mj-lt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8FC623-67DB-DA98-B0AA-9142EB788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942" y="2185317"/>
            <a:ext cx="2867425" cy="2705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0D480A-09EC-A3B4-33E6-6F9B057A8DA8}"/>
              </a:ext>
            </a:extLst>
          </p:cNvPr>
          <p:cNvSpPr txBox="1"/>
          <p:nvPr/>
        </p:nvSpPr>
        <p:spPr>
          <a:xfrm>
            <a:off x="3745895" y="177814"/>
            <a:ext cx="6094602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800" b="1" dirty="0" err="1">
                <a:latin typeface="+mj-lt"/>
              </a:rPr>
              <a:t>셀렉션</a:t>
            </a:r>
            <a:r>
              <a:rPr lang="en-US" altLang="ko-KR" sz="1800" b="1" dirty="0">
                <a:latin typeface="+mj-lt"/>
              </a:rPr>
              <a:t>(Selection)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A38984-2DA8-227C-6BE1-BDF2C248A8CB}"/>
              </a:ext>
            </a:extLst>
          </p:cNvPr>
          <p:cNvSpPr txBox="1"/>
          <p:nvPr/>
        </p:nvSpPr>
        <p:spPr>
          <a:xfrm>
            <a:off x="2413444" y="1959180"/>
            <a:ext cx="6094602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400" dirty="0">
                <a:latin typeface="+mj-lt"/>
              </a:rPr>
              <a:t>고객관리대장</a:t>
            </a:r>
            <a:endParaRPr lang="en-US" altLang="ko-KR" sz="14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56EF0F-2734-A269-A5F5-315CADE478D4}"/>
              </a:ext>
            </a:extLst>
          </p:cNvPr>
          <p:cNvSpPr txBox="1"/>
          <p:nvPr/>
        </p:nvSpPr>
        <p:spPr>
          <a:xfrm>
            <a:off x="1887524" y="5169866"/>
            <a:ext cx="9038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altLang="ko-KR" sz="1400" dirty="0">
                <a:latin typeface="+mj-lt"/>
              </a:rPr>
              <a:t>σ</a:t>
            </a:r>
            <a:r>
              <a:rPr lang="ko-KR" altLang="en-US" sz="1400" dirty="0">
                <a:latin typeface="+mj-lt"/>
              </a:rPr>
              <a:t>고객등급</a:t>
            </a:r>
            <a:r>
              <a:rPr lang="en-US" altLang="ko-KR" sz="1400" dirty="0">
                <a:latin typeface="+mj-lt"/>
              </a:rPr>
              <a:t>=TOP(</a:t>
            </a:r>
            <a:r>
              <a:rPr lang="ko-KR" altLang="en-US" sz="1400" dirty="0">
                <a:latin typeface="+mj-lt"/>
              </a:rPr>
              <a:t>고객관리대장</a:t>
            </a:r>
            <a:r>
              <a:rPr lang="en-US" altLang="ko-KR" sz="1400" dirty="0">
                <a:latin typeface="+mj-lt"/>
              </a:rPr>
              <a:t>)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ABC686-58C0-8559-624F-8CDA9E271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942" y="5756715"/>
            <a:ext cx="2857899" cy="8192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057E25-9AE1-2D7F-E864-B979C476DFD7}"/>
              </a:ext>
            </a:extLst>
          </p:cNvPr>
          <p:cNvSpPr txBox="1"/>
          <p:nvPr/>
        </p:nvSpPr>
        <p:spPr>
          <a:xfrm>
            <a:off x="2413444" y="5598397"/>
            <a:ext cx="6094602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400" dirty="0">
                <a:latin typeface="+mj-lt"/>
              </a:rPr>
              <a:t>질의결과</a:t>
            </a:r>
            <a:endParaRPr lang="en-US" altLang="ko-KR" sz="1400" dirty="0">
              <a:latin typeface="+mj-lt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7F5E693-BF4F-73B0-3691-193770FFA8C6}"/>
              </a:ext>
            </a:extLst>
          </p:cNvPr>
          <p:cNvCxnSpPr>
            <a:stCxn id="3" idx="2"/>
          </p:cNvCxnSpPr>
          <p:nvPr/>
        </p:nvCxnSpPr>
        <p:spPr>
          <a:xfrm flipH="1">
            <a:off x="5134891" y="4890795"/>
            <a:ext cx="4764" cy="865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05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5747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dirty="0">
                <a:solidFill>
                  <a:srgbClr val="FFFFFF"/>
                </a:solidFill>
              </a:rPr>
              <a:t>데이터베이스 관계대수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423544" y="1259603"/>
            <a:ext cx="11438717" cy="9988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 err="1">
                <a:latin typeface="+mj-lt"/>
              </a:rPr>
              <a:t>프로젝션</a:t>
            </a:r>
            <a:r>
              <a:rPr lang="en-US" altLang="ko-KR" sz="1600" b="1" dirty="0">
                <a:latin typeface="+mj-lt"/>
              </a:rPr>
              <a:t>(Projection)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>
                <a:latin typeface="+mj-lt"/>
              </a:rPr>
              <a:t> - </a:t>
            </a:r>
            <a:r>
              <a:rPr lang="ko-KR" altLang="en-US" sz="1600" b="1" dirty="0">
                <a:latin typeface="+mj-lt"/>
              </a:rPr>
              <a:t>한 릴레이션의 속성들의 부분 집합을 중복 없이 구함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F7B6C-1F7B-BF35-027F-A7DC3C0CA4DF}"/>
              </a:ext>
            </a:extLst>
          </p:cNvPr>
          <p:cNvSpPr txBox="1"/>
          <p:nvPr/>
        </p:nvSpPr>
        <p:spPr>
          <a:xfrm>
            <a:off x="1098958" y="4224520"/>
            <a:ext cx="90388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altLang="ko-KR" sz="2800" dirty="0">
                <a:latin typeface="+mj-lt"/>
              </a:rPr>
              <a:t>π</a:t>
            </a:r>
            <a:r>
              <a:rPr lang="ko-KR" altLang="en-US" sz="2800" dirty="0">
                <a:latin typeface="+mj-lt"/>
              </a:rPr>
              <a:t>속성목록</a:t>
            </a:r>
            <a:r>
              <a:rPr lang="en-US" altLang="ko-KR" sz="2800" dirty="0">
                <a:latin typeface="+mj-lt"/>
              </a:rPr>
              <a:t>(R)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1292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5747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dirty="0">
                <a:solidFill>
                  <a:srgbClr val="FFFFFF"/>
                </a:solidFill>
              </a:rPr>
              <a:t>데이터베이스 관계대수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423544" y="1259603"/>
            <a:ext cx="11438717" cy="50635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>
                <a:latin typeface="+mj-lt"/>
              </a:rPr>
              <a:t>질의 </a:t>
            </a:r>
            <a:r>
              <a:rPr lang="en-US" altLang="ko-KR" sz="1600" b="1" dirty="0">
                <a:latin typeface="+mj-lt"/>
              </a:rPr>
              <a:t>: </a:t>
            </a:r>
            <a:r>
              <a:rPr lang="ko-KR" altLang="en-US" sz="1600" b="1" dirty="0">
                <a:latin typeface="+mj-lt"/>
              </a:rPr>
              <a:t>존재하는 고객 등급의 종류를 </a:t>
            </a:r>
            <a:r>
              <a:rPr lang="ko-KR" altLang="en-US" sz="1600" b="1" dirty="0" err="1">
                <a:latin typeface="+mj-lt"/>
              </a:rPr>
              <a:t>구하시오</a:t>
            </a:r>
            <a:endParaRPr lang="en-US" altLang="ko-KR" sz="1600" b="1" dirty="0"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8FC623-67DB-DA98-B0AA-9142EB788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044" y="2185317"/>
            <a:ext cx="2867425" cy="2705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0D480A-09EC-A3B4-33E6-6F9B057A8DA8}"/>
              </a:ext>
            </a:extLst>
          </p:cNvPr>
          <p:cNvSpPr txBox="1"/>
          <p:nvPr/>
        </p:nvSpPr>
        <p:spPr>
          <a:xfrm>
            <a:off x="3745895" y="177814"/>
            <a:ext cx="6094602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800" b="1" dirty="0" err="1">
                <a:latin typeface="+mj-lt"/>
              </a:rPr>
              <a:t>프로젝션</a:t>
            </a:r>
            <a:r>
              <a:rPr lang="en-US" altLang="ko-KR" sz="1800" b="1" dirty="0">
                <a:latin typeface="+mj-lt"/>
              </a:rPr>
              <a:t>(Projection)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A38984-2DA8-227C-6BE1-BDF2C248A8CB}"/>
              </a:ext>
            </a:extLst>
          </p:cNvPr>
          <p:cNvSpPr txBox="1"/>
          <p:nvPr/>
        </p:nvSpPr>
        <p:spPr>
          <a:xfrm>
            <a:off x="424546" y="1959180"/>
            <a:ext cx="6094602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400" dirty="0">
                <a:latin typeface="+mj-lt"/>
              </a:rPr>
              <a:t>고객관리대장</a:t>
            </a:r>
            <a:endParaRPr lang="en-US" altLang="ko-KR" sz="14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56EF0F-2734-A269-A5F5-315CADE478D4}"/>
              </a:ext>
            </a:extLst>
          </p:cNvPr>
          <p:cNvSpPr txBox="1"/>
          <p:nvPr/>
        </p:nvSpPr>
        <p:spPr>
          <a:xfrm>
            <a:off x="1717044" y="3584079"/>
            <a:ext cx="9038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altLang="ko-KR" sz="1400" dirty="0">
                <a:latin typeface="+mj-lt"/>
              </a:rPr>
              <a:t>π </a:t>
            </a:r>
            <a:r>
              <a:rPr lang="ko-KR" altLang="en-US" sz="1400" dirty="0">
                <a:latin typeface="+mj-lt"/>
              </a:rPr>
              <a:t>고객등급</a:t>
            </a:r>
            <a:r>
              <a:rPr lang="en-US" altLang="ko-KR" sz="1400" dirty="0">
                <a:latin typeface="+mj-lt"/>
              </a:rPr>
              <a:t>(</a:t>
            </a:r>
            <a:r>
              <a:rPr lang="ko-KR" altLang="en-US" sz="1400" dirty="0">
                <a:latin typeface="+mj-lt"/>
              </a:rPr>
              <a:t>고객관리대장</a:t>
            </a:r>
            <a:r>
              <a:rPr lang="en-US" altLang="ko-KR" sz="1400" dirty="0">
                <a:latin typeface="+mj-lt"/>
              </a:rPr>
              <a:t>)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057E25-9AE1-2D7F-E864-B979C476DFD7}"/>
              </a:ext>
            </a:extLst>
          </p:cNvPr>
          <p:cNvSpPr txBox="1"/>
          <p:nvPr/>
        </p:nvSpPr>
        <p:spPr>
          <a:xfrm>
            <a:off x="7321004" y="2708845"/>
            <a:ext cx="6094602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400" dirty="0">
                <a:latin typeface="+mj-lt"/>
              </a:rPr>
              <a:t>질의결과</a:t>
            </a:r>
            <a:endParaRPr lang="en-US" altLang="ko-KR" sz="1400" dirty="0">
              <a:latin typeface="+mj-lt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7F5E693-BF4F-73B0-3691-193770FFA8C6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584469" y="3528782"/>
            <a:ext cx="3686418" cy="92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4CE8787-A541-7B89-DBCB-16275B21A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87" y="2904807"/>
            <a:ext cx="666843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95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5747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dirty="0">
                <a:solidFill>
                  <a:srgbClr val="FFFFFF"/>
                </a:solidFill>
              </a:rPr>
              <a:t>데이터베이스 관계대수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423544" y="1259603"/>
            <a:ext cx="11438717" cy="149124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>
                <a:latin typeface="+mj-lt"/>
              </a:rPr>
              <a:t>합집합</a:t>
            </a:r>
            <a:r>
              <a:rPr lang="en-US" altLang="ko-KR" sz="1600" b="1" dirty="0">
                <a:latin typeface="+mj-lt"/>
              </a:rPr>
              <a:t>(Union)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>
                <a:latin typeface="+mj-lt"/>
              </a:rPr>
              <a:t> - </a:t>
            </a:r>
            <a:r>
              <a:rPr lang="ko-KR" altLang="en-US" sz="1600" b="1" dirty="0">
                <a:latin typeface="+mj-lt"/>
              </a:rPr>
              <a:t>릴레이션</a:t>
            </a:r>
            <a:r>
              <a:rPr lang="en-US" altLang="ko-KR" sz="1600" b="1" dirty="0">
                <a:latin typeface="+mj-lt"/>
              </a:rPr>
              <a:t>1</a:t>
            </a:r>
            <a:r>
              <a:rPr lang="ko-KR" altLang="en-US" sz="1600" b="1" dirty="0">
                <a:latin typeface="+mj-lt"/>
              </a:rPr>
              <a:t>에 있거나 릴레이션</a:t>
            </a:r>
            <a:r>
              <a:rPr lang="en-US" altLang="ko-KR" sz="1600" b="1" dirty="0">
                <a:latin typeface="+mj-lt"/>
              </a:rPr>
              <a:t>2</a:t>
            </a:r>
            <a:r>
              <a:rPr lang="ko-KR" altLang="en-US" sz="1600" b="1" dirty="0">
                <a:latin typeface="+mj-lt"/>
              </a:rPr>
              <a:t>에 있는 </a:t>
            </a:r>
            <a:r>
              <a:rPr lang="ko-KR" altLang="en-US" sz="1600" b="1" dirty="0" err="1">
                <a:latin typeface="+mj-lt"/>
              </a:rPr>
              <a:t>튜플들로</a:t>
            </a:r>
            <a:r>
              <a:rPr lang="ko-KR" altLang="en-US" sz="1600" b="1" dirty="0">
                <a:latin typeface="+mj-lt"/>
              </a:rPr>
              <a:t> 이루어진 릴레이션을 반환</a:t>
            </a:r>
            <a:endParaRPr lang="en-US" altLang="ko-KR" sz="1600" b="1" dirty="0">
              <a:latin typeface="+mj-lt"/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>
                <a:latin typeface="+mj-lt"/>
              </a:rPr>
              <a:t> - </a:t>
            </a:r>
            <a:r>
              <a:rPr lang="ko-KR" altLang="en-US" sz="1600" b="1" dirty="0">
                <a:latin typeface="+mj-lt"/>
              </a:rPr>
              <a:t>중복된 </a:t>
            </a:r>
            <a:r>
              <a:rPr lang="ko-KR" altLang="en-US" sz="1600" b="1" dirty="0" err="1">
                <a:latin typeface="+mj-lt"/>
              </a:rPr>
              <a:t>튜플들은</a:t>
            </a:r>
            <a:r>
              <a:rPr lang="ko-KR" altLang="en-US" sz="1600" b="1" dirty="0">
                <a:latin typeface="+mj-lt"/>
              </a:rPr>
              <a:t> 제거 됨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F7B6C-1F7B-BF35-027F-A7DC3C0CA4DF}"/>
              </a:ext>
            </a:extLst>
          </p:cNvPr>
          <p:cNvSpPr txBox="1"/>
          <p:nvPr/>
        </p:nvSpPr>
        <p:spPr>
          <a:xfrm>
            <a:off x="1098958" y="4224520"/>
            <a:ext cx="90388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+mj-lt"/>
              </a:rPr>
              <a:t>릴레이션</a:t>
            </a:r>
            <a:r>
              <a:rPr lang="en-US" altLang="ko-KR" sz="2800" dirty="0">
                <a:latin typeface="+mj-lt"/>
              </a:rPr>
              <a:t>1 ∪ </a:t>
            </a:r>
            <a:r>
              <a:rPr lang="ko-KR" altLang="en-US" sz="2800" dirty="0">
                <a:latin typeface="+mj-lt"/>
              </a:rPr>
              <a:t>릴레이션</a:t>
            </a:r>
            <a:r>
              <a:rPr lang="en-US" altLang="ko-KR" sz="2800" dirty="0">
                <a:latin typeface="+mj-lt"/>
              </a:rPr>
              <a:t>2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59530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5747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dirty="0">
                <a:solidFill>
                  <a:srgbClr val="FFFFFF"/>
                </a:solidFill>
              </a:rPr>
              <a:t>데이터베이스 관계대수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423544" y="1259603"/>
            <a:ext cx="11438717" cy="50635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>
                <a:latin typeface="+mj-lt"/>
              </a:rPr>
              <a:t>질의 </a:t>
            </a:r>
            <a:r>
              <a:rPr lang="en-US" altLang="ko-KR" sz="1600" b="1" dirty="0">
                <a:latin typeface="+mj-lt"/>
              </a:rPr>
              <a:t>: </a:t>
            </a:r>
            <a:r>
              <a:rPr lang="ko-KR" altLang="en-US" sz="1600" b="1" dirty="0">
                <a:latin typeface="+mj-lt"/>
              </a:rPr>
              <a:t>고객이름이 </a:t>
            </a:r>
            <a:r>
              <a:rPr lang="ko-KR" altLang="en-US" sz="1600" b="1" dirty="0" err="1">
                <a:latin typeface="+mj-lt"/>
              </a:rPr>
              <a:t>이신상</a:t>
            </a:r>
            <a:r>
              <a:rPr lang="ko-KR" altLang="en-US" sz="1600" b="1" dirty="0">
                <a:latin typeface="+mj-lt"/>
              </a:rPr>
              <a:t> 이거나 상품권 </a:t>
            </a:r>
            <a:r>
              <a:rPr lang="en-US" altLang="ko-KR" sz="1600" b="1" dirty="0">
                <a:latin typeface="+mj-lt"/>
              </a:rPr>
              <a:t>20</a:t>
            </a:r>
            <a:r>
              <a:rPr lang="ko-KR" altLang="en-US" sz="1600" b="1" dirty="0">
                <a:latin typeface="+mj-lt"/>
              </a:rPr>
              <a:t>만원을 수령한 사람들의 이름을 </a:t>
            </a:r>
            <a:r>
              <a:rPr lang="ko-KR" altLang="en-US" sz="1600" b="1" dirty="0" err="1">
                <a:latin typeface="+mj-lt"/>
              </a:rPr>
              <a:t>조회하시오</a:t>
            </a:r>
            <a:r>
              <a:rPr lang="en-US" altLang="ko-KR" sz="1600" b="1" dirty="0">
                <a:latin typeface="+mj-lt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D480A-09EC-A3B4-33E6-6F9B057A8DA8}"/>
              </a:ext>
            </a:extLst>
          </p:cNvPr>
          <p:cNvSpPr txBox="1"/>
          <p:nvPr/>
        </p:nvSpPr>
        <p:spPr>
          <a:xfrm>
            <a:off x="3745895" y="177814"/>
            <a:ext cx="6094602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b="1" dirty="0">
                <a:latin typeface="+mj-lt"/>
              </a:rPr>
              <a:t>합집합</a:t>
            </a:r>
            <a:r>
              <a:rPr lang="en-US" altLang="ko-KR" b="1" dirty="0">
                <a:latin typeface="+mj-lt"/>
              </a:rPr>
              <a:t>(Union)</a:t>
            </a:r>
            <a:endParaRPr lang="en-US" altLang="ko-KR" sz="18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A38984-2DA8-227C-6BE1-BDF2C248A8CB}"/>
              </a:ext>
            </a:extLst>
          </p:cNvPr>
          <p:cNvSpPr txBox="1"/>
          <p:nvPr/>
        </p:nvSpPr>
        <p:spPr>
          <a:xfrm>
            <a:off x="424546" y="1959180"/>
            <a:ext cx="6094602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400" dirty="0">
                <a:latin typeface="+mj-lt"/>
              </a:rPr>
              <a:t>고객관리대장</a:t>
            </a:r>
            <a:endParaRPr lang="en-US" altLang="ko-KR" sz="14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56EF0F-2734-A269-A5F5-315CADE478D4}"/>
              </a:ext>
            </a:extLst>
          </p:cNvPr>
          <p:cNvSpPr txBox="1"/>
          <p:nvPr/>
        </p:nvSpPr>
        <p:spPr>
          <a:xfrm>
            <a:off x="-1911528" y="5393383"/>
            <a:ext cx="9038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+mj-lt"/>
              </a:rPr>
              <a:t>결과</a:t>
            </a:r>
            <a:r>
              <a:rPr lang="en-US" altLang="ko-KR" sz="1400" dirty="0">
                <a:latin typeface="+mj-lt"/>
              </a:rPr>
              <a:t>1&lt;- </a:t>
            </a:r>
            <a:r>
              <a:rPr lang="el-GR" altLang="ko-KR" sz="1400" dirty="0">
                <a:latin typeface="+mj-lt"/>
              </a:rPr>
              <a:t>π</a:t>
            </a:r>
            <a:r>
              <a:rPr lang="ko-KR" altLang="en-US" sz="1400" dirty="0">
                <a:latin typeface="+mj-lt"/>
              </a:rPr>
              <a:t>고객이름</a:t>
            </a:r>
            <a:r>
              <a:rPr lang="en-US" altLang="ko-KR" sz="1400" dirty="0">
                <a:latin typeface="+mj-lt"/>
              </a:rPr>
              <a:t>(</a:t>
            </a:r>
            <a:r>
              <a:rPr lang="el-GR" altLang="ko-KR" sz="1400" dirty="0">
                <a:latin typeface="+mj-lt"/>
              </a:rPr>
              <a:t>σ</a:t>
            </a:r>
            <a:r>
              <a:rPr lang="ko-KR" altLang="en-US" sz="1400" dirty="0">
                <a:latin typeface="+mj-lt"/>
              </a:rPr>
              <a:t>고객이름</a:t>
            </a:r>
            <a:r>
              <a:rPr lang="en-US" altLang="ko-KR" sz="1400" dirty="0">
                <a:latin typeface="+mj-lt"/>
              </a:rPr>
              <a:t>=‘</a:t>
            </a:r>
            <a:r>
              <a:rPr lang="ko-KR" altLang="en-US" sz="1400" dirty="0" err="1">
                <a:latin typeface="+mj-lt"/>
              </a:rPr>
              <a:t>이신상</a:t>
            </a:r>
            <a:r>
              <a:rPr lang="en-US" altLang="ko-KR" sz="1400" dirty="0">
                <a:latin typeface="+mj-lt"/>
              </a:rPr>
              <a:t>’(</a:t>
            </a:r>
            <a:r>
              <a:rPr lang="ko-KR" altLang="en-US" sz="1400" dirty="0">
                <a:latin typeface="+mj-lt"/>
              </a:rPr>
              <a:t>고객관리대장</a:t>
            </a:r>
            <a:r>
              <a:rPr lang="en-US" altLang="ko-KR" sz="1400" dirty="0">
                <a:latin typeface="+mj-lt"/>
              </a:rPr>
              <a:t>))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057E25-9AE1-2D7F-E864-B979C476DFD7}"/>
              </a:ext>
            </a:extLst>
          </p:cNvPr>
          <p:cNvSpPr txBox="1"/>
          <p:nvPr/>
        </p:nvSpPr>
        <p:spPr>
          <a:xfrm>
            <a:off x="501766" y="5867114"/>
            <a:ext cx="6094602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400" dirty="0">
                <a:latin typeface="+mj-lt"/>
              </a:rPr>
              <a:t>질의결과</a:t>
            </a:r>
            <a:r>
              <a:rPr lang="en-US" altLang="ko-KR" sz="1400" dirty="0">
                <a:latin typeface="+mj-lt"/>
              </a:rPr>
              <a:t>1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7F5E693-BF4F-73B0-3691-193770FFA8C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921189" y="5128860"/>
            <a:ext cx="0" cy="2092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9CC92A0-FD9E-AD33-E935-3828E7610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66" y="2413856"/>
            <a:ext cx="2838846" cy="271500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331A6BA-77ED-37A1-2F86-BA7394CEF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914" y="2484765"/>
            <a:ext cx="3705742" cy="84784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75A12CE-0490-3FD3-2DD3-E43A852EA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241" y="5938805"/>
            <a:ext cx="685896" cy="46679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0AC8E51-E44E-A1A3-C98B-A18617FF9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395" y="4363381"/>
            <a:ext cx="704948" cy="45726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69B41B7-2383-F196-DD5F-720DC49CF017}"/>
              </a:ext>
            </a:extLst>
          </p:cNvPr>
          <p:cNvSpPr txBox="1"/>
          <p:nvPr/>
        </p:nvSpPr>
        <p:spPr>
          <a:xfrm>
            <a:off x="4292603" y="2009197"/>
            <a:ext cx="6094602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400" dirty="0">
                <a:latin typeface="+mj-lt"/>
              </a:rPr>
              <a:t>상품권발급대장</a:t>
            </a:r>
            <a:endParaRPr lang="en-US" altLang="ko-KR" sz="1400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815253-FDBC-AA5C-EA6A-2A9574E199BE}"/>
              </a:ext>
            </a:extLst>
          </p:cNvPr>
          <p:cNvSpPr txBox="1"/>
          <p:nvPr/>
        </p:nvSpPr>
        <p:spPr>
          <a:xfrm>
            <a:off x="1999739" y="3774739"/>
            <a:ext cx="9038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+mj-lt"/>
              </a:rPr>
              <a:t>결과</a:t>
            </a:r>
            <a:r>
              <a:rPr lang="en-US" altLang="ko-KR" sz="1400" dirty="0">
                <a:latin typeface="+mj-lt"/>
              </a:rPr>
              <a:t>2&lt;- </a:t>
            </a:r>
            <a:r>
              <a:rPr lang="el-GR" altLang="ko-KR" sz="1400" dirty="0">
                <a:latin typeface="+mj-lt"/>
              </a:rPr>
              <a:t>π</a:t>
            </a:r>
            <a:r>
              <a:rPr lang="ko-KR" altLang="en-US" sz="1400" dirty="0">
                <a:latin typeface="+mj-lt"/>
              </a:rPr>
              <a:t>고객이름</a:t>
            </a:r>
            <a:r>
              <a:rPr lang="en-US" altLang="ko-KR" sz="1400" dirty="0">
                <a:latin typeface="+mj-lt"/>
              </a:rPr>
              <a:t>(</a:t>
            </a:r>
            <a:r>
              <a:rPr lang="el-GR" altLang="ko-KR" sz="1400" dirty="0">
                <a:latin typeface="+mj-lt"/>
              </a:rPr>
              <a:t>σ</a:t>
            </a:r>
            <a:r>
              <a:rPr lang="ko-KR" altLang="en-US" sz="1400" dirty="0">
                <a:latin typeface="+mj-lt"/>
              </a:rPr>
              <a:t>상품권</a:t>
            </a:r>
            <a:r>
              <a:rPr lang="en-US" altLang="ko-KR" sz="1400" dirty="0">
                <a:latin typeface="+mj-lt"/>
              </a:rPr>
              <a:t>=’20</a:t>
            </a:r>
            <a:r>
              <a:rPr lang="ko-KR" altLang="en-US" sz="1400" dirty="0">
                <a:latin typeface="+mj-lt"/>
              </a:rPr>
              <a:t>만원</a:t>
            </a:r>
            <a:r>
              <a:rPr lang="en-US" altLang="ko-KR" sz="1400" dirty="0">
                <a:latin typeface="+mj-lt"/>
              </a:rPr>
              <a:t>’(</a:t>
            </a:r>
            <a:r>
              <a:rPr lang="ko-KR" altLang="en-US" sz="1400" dirty="0">
                <a:latin typeface="+mj-lt"/>
              </a:rPr>
              <a:t>상품권관리대장</a:t>
            </a:r>
            <a:r>
              <a:rPr lang="en-US" altLang="ko-KR" sz="1400" dirty="0">
                <a:latin typeface="+mj-lt"/>
              </a:rPr>
              <a:t>))</a:t>
            </a:r>
            <a:endParaRPr lang="ko-KR" altLang="en-US" sz="14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627C640-4C93-9F9F-AB0B-9990A2FE1D8D}"/>
              </a:ext>
            </a:extLst>
          </p:cNvPr>
          <p:cNvCxnSpPr>
            <a:cxnSpLocks/>
          </p:cNvCxnSpPr>
          <p:nvPr/>
        </p:nvCxnSpPr>
        <p:spPr>
          <a:xfrm>
            <a:off x="5832456" y="3510216"/>
            <a:ext cx="0" cy="2092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44A7CA8-AD38-A463-2A4D-6C422FE29D68}"/>
              </a:ext>
            </a:extLst>
          </p:cNvPr>
          <p:cNvSpPr txBox="1"/>
          <p:nvPr/>
        </p:nvSpPr>
        <p:spPr>
          <a:xfrm>
            <a:off x="5143355" y="4290811"/>
            <a:ext cx="6094602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400" dirty="0">
                <a:latin typeface="+mj-lt"/>
              </a:rPr>
              <a:t>질의결과</a:t>
            </a:r>
            <a:r>
              <a:rPr lang="en-US" altLang="ko-KR" sz="1400" dirty="0">
                <a:latin typeface="+mj-lt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00B30E-4657-AE00-6A35-304A3777E3C4}"/>
              </a:ext>
            </a:extLst>
          </p:cNvPr>
          <p:cNvSpPr txBox="1"/>
          <p:nvPr/>
        </p:nvSpPr>
        <p:spPr>
          <a:xfrm>
            <a:off x="5150613" y="4849615"/>
            <a:ext cx="6094602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400" dirty="0">
                <a:latin typeface="+mj-lt"/>
              </a:rPr>
              <a:t>질의결과</a:t>
            </a:r>
            <a:r>
              <a:rPr lang="en-US" altLang="ko-KR" sz="1400" dirty="0">
                <a:latin typeface="+mj-lt"/>
              </a:rPr>
              <a:t>3 &lt;= </a:t>
            </a:r>
            <a:r>
              <a:rPr lang="ko-KR" altLang="en-US" sz="1400" dirty="0">
                <a:latin typeface="+mj-lt"/>
              </a:rPr>
              <a:t>질의결과</a:t>
            </a:r>
            <a:r>
              <a:rPr lang="en-US" altLang="ko-KR" sz="1400" dirty="0">
                <a:latin typeface="+mj-lt"/>
              </a:rPr>
              <a:t>1 ∪ </a:t>
            </a:r>
            <a:r>
              <a:rPr lang="ko-KR" altLang="en-US" sz="1400" dirty="0">
                <a:latin typeface="+mj-lt"/>
              </a:rPr>
              <a:t>질의결과</a:t>
            </a:r>
            <a:r>
              <a:rPr lang="en-US" altLang="ko-KR" sz="1400" dirty="0">
                <a:latin typeface="+mj-lt"/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B897F4-67AA-9670-0C56-FD71C94D2B71}"/>
              </a:ext>
            </a:extLst>
          </p:cNvPr>
          <p:cNvSpPr txBox="1"/>
          <p:nvPr/>
        </p:nvSpPr>
        <p:spPr>
          <a:xfrm>
            <a:off x="5150613" y="5328633"/>
            <a:ext cx="6094602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400" dirty="0">
                <a:latin typeface="+mj-lt"/>
              </a:rPr>
              <a:t>질의결과</a:t>
            </a:r>
            <a:r>
              <a:rPr lang="en-US" altLang="ko-KR" sz="1400" dirty="0">
                <a:latin typeface="+mj-lt"/>
              </a:rPr>
              <a:t>3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823A0F6-5FC8-2B12-89EF-985741375A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9496" y="5568814"/>
            <a:ext cx="695422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24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5747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dirty="0">
                <a:solidFill>
                  <a:srgbClr val="FFFFFF"/>
                </a:solidFill>
              </a:rPr>
              <a:t>데이터베이스 관계대수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423544" y="1259603"/>
            <a:ext cx="11438717" cy="9988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 err="1">
                <a:latin typeface="+mj-lt"/>
              </a:rPr>
              <a:t>차집합</a:t>
            </a:r>
            <a:r>
              <a:rPr lang="en-US" altLang="ko-KR" sz="1600" b="1" dirty="0">
                <a:latin typeface="+mj-lt"/>
              </a:rPr>
              <a:t>(Relative</a:t>
            </a:r>
            <a:r>
              <a:rPr lang="ko-KR" altLang="en-US" sz="1600" b="1" dirty="0">
                <a:latin typeface="+mj-lt"/>
              </a:rPr>
              <a:t> </a:t>
            </a:r>
            <a:r>
              <a:rPr lang="en-US" altLang="ko-KR" sz="1600" b="1" dirty="0">
                <a:latin typeface="+mj-lt"/>
              </a:rPr>
              <a:t>Complement)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>
                <a:latin typeface="+mj-lt"/>
              </a:rPr>
              <a:t> - </a:t>
            </a:r>
            <a:r>
              <a:rPr lang="ko-KR" altLang="en-US" sz="1600" b="1" dirty="0">
                <a:latin typeface="+mj-lt"/>
              </a:rPr>
              <a:t>릴레이션 </a:t>
            </a:r>
            <a:r>
              <a:rPr lang="en-US" altLang="ko-KR" sz="1600" b="1" dirty="0">
                <a:latin typeface="+mj-lt"/>
              </a:rPr>
              <a:t>R</a:t>
            </a:r>
            <a:r>
              <a:rPr lang="ko-KR" altLang="en-US" sz="1600" b="1" dirty="0">
                <a:latin typeface="+mj-lt"/>
              </a:rPr>
              <a:t>과 릴레이션</a:t>
            </a:r>
            <a:r>
              <a:rPr lang="en-US" altLang="ko-KR" sz="1600" b="1" dirty="0">
                <a:latin typeface="+mj-lt"/>
              </a:rPr>
              <a:t>S</a:t>
            </a:r>
            <a:r>
              <a:rPr lang="ko-KR" altLang="en-US" sz="1600" b="1" dirty="0">
                <a:latin typeface="+mj-lt"/>
              </a:rPr>
              <a:t>에 해해 </a:t>
            </a:r>
            <a:r>
              <a:rPr lang="en-US" altLang="ko-KR" sz="1600" b="1" dirty="0">
                <a:latin typeface="+mj-lt"/>
              </a:rPr>
              <a:t>R</a:t>
            </a:r>
            <a:r>
              <a:rPr lang="ko-KR" altLang="en-US" sz="1600" b="1" dirty="0">
                <a:latin typeface="+mj-lt"/>
              </a:rPr>
              <a:t>에는 속하지만 </a:t>
            </a:r>
            <a:r>
              <a:rPr lang="en-US" altLang="ko-KR" sz="1600" b="1" dirty="0">
                <a:latin typeface="+mj-lt"/>
              </a:rPr>
              <a:t>S</a:t>
            </a:r>
            <a:r>
              <a:rPr lang="ko-KR" altLang="en-US" sz="1600" b="1" dirty="0">
                <a:latin typeface="+mj-lt"/>
              </a:rPr>
              <a:t>에는 속하지 않는 </a:t>
            </a:r>
            <a:r>
              <a:rPr lang="ko-KR" altLang="en-US" sz="1600" b="1" dirty="0" err="1">
                <a:latin typeface="+mj-lt"/>
              </a:rPr>
              <a:t>튜플들로</a:t>
            </a:r>
            <a:r>
              <a:rPr lang="ko-KR" altLang="en-US" sz="1600" b="1" dirty="0">
                <a:latin typeface="+mj-lt"/>
              </a:rPr>
              <a:t> 이루어진 릴레이션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F7B6C-1F7B-BF35-027F-A7DC3C0CA4DF}"/>
              </a:ext>
            </a:extLst>
          </p:cNvPr>
          <p:cNvSpPr txBox="1"/>
          <p:nvPr/>
        </p:nvSpPr>
        <p:spPr>
          <a:xfrm>
            <a:off x="1098958" y="4224520"/>
            <a:ext cx="90388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+mj-lt"/>
              </a:rPr>
              <a:t>릴레이션</a:t>
            </a:r>
            <a:r>
              <a:rPr lang="en-US" altLang="ko-KR" sz="2800" dirty="0">
                <a:latin typeface="+mj-lt"/>
              </a:rPr>
              <a:t>R – </a:t>
            </a:r>
            <a:r>
              <a:rPr lang="ko-KR" altLang="en-US" sz="2800" dirty="0">
                <a:latin typeface="+mj-lt"/>
              </a:rPr>
              <a:t>릴레이션</a:t>
            </a:r>
            <a:r>
              <a:rPr lang="en-US" altLang="ko-KR" sz="2800" dirty="0">
                <a:latin typeface="+mj-lt"/>
              </a:rPr>
              <a:t>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92204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5747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dirty="0">
                <a:solidFill>
                  <a:srgbClr val="FFFFFF"/>
                </a:solidFill>
              </a:rPr>
              <a:t>데이터베이스 관계대수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423544" y="1259603"/>
            <a:ext cx="11438717" cy="50635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>
                <a:latin typeface="+mj-lt"/>
              </a:rPr>
              <a:t>질의 </a:t>
            </a:r>
            <a:r>
              <a:rPr lang="en-US" altLang="ko-KR" sz="1600" b="1" dirty="0">
                <a:latin typeface="+mj-lt"/>
              </a:rPr>
              <a:t>: </a:t>
            </a:r>
            <a:r>
              <a:rPr lang="ko-KR" altLang="en-US" sz="1600" b="1" dirty="0">
                <a:latin typeface="+mj-lt"/>
              </a:rPr>
              <a:t>상품권을 발급 받지 않은 사람들의 이름을 출력 </a:t>
            </a:r>
            <a:r>
              <a:rPr lang="ko-KR" altLang="en-US" sz="1600" b="1" dirty="0" err="1">
                <a:latin typeface="+mj-lt"/>
              </a:rPr>
              <a:t>하시오</a:t>
            </a:r>
            <a:r>
              <a:rPr lang="en-US" altLang="ko-KR" sz="1600" b="1" dirty="0">
                <a:latin typeface="+mj-lt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D480A-09EC-A3B4-33E6-6F9B057A8DA8}"/>
              </a:ext>
            </a:extLst>
          </p:cNvPr>
          <p:cNvSpPr txBox="1"/>
          <p:nvPr/>
        </p:nvSpPr>
        <p:spPr>
          <a:xfrm>
            <a:off x="3745895" y="177814"/>
            <a:ext cx="6094602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b="1" dirty="0" err="1">
                <a:latin typeface="+mj-lt"/>
              </a:rPr>
              <a:t>차집합</a:t>
            </a:r>
            <a:r>
              <a:rPr lang="en-US" altLang="ko-KR" b="1" dirty="0">
                <a:latin typeface="+mj-lt"/>
              </a:rPr>
              <a:t>(Relative Complement)</a:t>
            </a:r>
            <a:endParaRPr lang="en-US" altLang="ko-KR" sz="18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A38984-2DA8-227C-6BE1-BDF2C248A8CB}"/>
              </a:ext>
            </a:extLst>
          </p:cNvPr>
          <p:cNvSpPr txBox="1"/>
          <p:nvPr/>
        </p:nvSpPr>
        <p:spPr>
          <a:xfrm>
            <a:off x="424546" y="1959180"/>
            <a:ext cx="6094602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400" dirty="0">
                <a:latin typeface="+mj-lt"/>
              </a:rPr>
              <a:t>고객관리대장</a:t>
            </a:r>
            <a:endParaRPr lang="en-US" altLang="ko-KR" sz="14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56EF0F-2734-A269-A5F5-315CADE478D4}"/>
              </a:ext>
            </a:extLst>
          </p:cNvPr>
          <p:cNvSpPr txBox="1"/>
          <p:nvPr/>
        </p:nvSpPr>
        <p:spPr>
          <a:xfrm>
            <a:off x="-40968" y="5435759"/>
            <a:ext cx="46102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+mj-lt"/>
              </a:rPr>
              <a:t>결과</a:t>
            </a:r>
            <a:r>
              <a:rPr lang="en-US" altLang="ko-KR" sz="1400" dirty="0">
                <a:latin typeface="+mj-lt"/>
              </a:rPr>
              <a:t>1&lt;- </a:t>
            </a:r>
            <a:r>
              <a:rPr lang="el-GR" altLang="ko-KR" sz="1400" dirty="0">
                <a:latin typeface="+mj-lt"/>
              </a:rPr>
              <a:t>π</a:t>
            </a:r>
            <a:r>
              <a:rPr lang="ko-KR" altLang="en-US" sz="1400" dirty="0">
                <a:latin typeface="+mj-lt"/>
              </a:rPr>
              <a:t>고객이름</a:t>
            </a:r>
            <a:r>
              <a:rPr lang="en-US" altLang="ko-KR" sz="1400" dirty="0">
                <a:latin typeface="+mj-lt"/>
              </a:rPr>
              <a:t>(</a:t>
            </a:r>
            <a:r>
              <a:rPr lang="el-GR" altLang="ko-KR" sz="1400" dirty="0">
                <a:latin typeface="+mj-lt"/>
              </a:rPr>
              <a:t>σ</a:t>
            </a:r>
            <a:r>
              <a:rPr lang="ko-KR" altLang="en-US" sz="1400" dirty="0">
                <a:latin typeface="+mj-lt"/>
              </a:rPr>
              <a:t>고객이름</a:t>
            </a:r>
            <a:r>
              <a:rPr lang="en-US" altLang="ko-KR" sz="1400" dirty="0">
                <a:latin typeface="+mj-lt"/>
              </a:rPr>
              <a:t>(</a:t>
            </a:r>
            <a:r>
              <a:rPr lang="ko-KR" altLang="en-US" sz="1400" dirty="0">
                <a:latin typeface="+mj-lt"/>
              </a:rPr>
              <a:t>고객관리대장</a:t>
            </a:r>
            <a:r>
              <a:rPr lang="en-US" altLang="ko-KR" sz="1400" dirty="0">
                <a:latin typeface="+mj-lt"/>
              </a:rPr>
              <a:t>))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057E25-9AE1-2D7F-E864-B979C476DFD7}"/>
              </a:ext>
            </a:extLst>
          </p:cNvPr>
          <p:cNvSpPr txBox="1"/>
          <p:nvPr/>
        </p:nvSpPr>
        <p:spPr>
          <a:xfrm>
            <a:off x="3471847" y="1959180"/>
            <a:ext cx="1283491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400" dirty="0">
                <a:latin typeface="+mj-lt"/>
              </a:rPr>
              <a:t>질의결과</a:t>
            </a:r>
            <a:r>
              <a:rPr lang="en-US" altLang="ko-KR" sz="1400" dirty="0">
                <a:latin typeface="+mj-lt"/>
              </a:rPr>
              <a:t>1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7F5E693-BF4F-73B0-3691-193770FFA8C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921189" y="5128860"/>
            <a:ext cx="0" cy="2092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9CC92A0-FD9E-AD33-E935-3828E7610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66" y="2413856"/>
            <a:ext cx="2838846" cy="271500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331A6BA-77ED-37A1-2F86-BA7394CEF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771" y="2484765"/>
            <a:ext cx="3705742" cy="84784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69B41B7-2383-F196-DD5F-720DC49CF017}"/>
              </a:ext>
            </a:extLst>
          </p:cNvPr>
          <p:cNvSpPr txBox="1"/>
          <p:nvPr/>
        </p:nvSpPr>
        <p:spPr>
          <a:xfrm>
            <a:off x="5225653" y="2009197"/>
            <a:ext cx="6094602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400" dirty="0">
                <a:latin typeface="+mj-lt"/>
              </a:rPr>
              <a:t>상품권발급대장</a:t>
            </a:r>
            <a:endParaRPr lang="en-US" altLang="ko-KR" sz="1400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815253-FDBC-AA5C-EA6A-2A9574E199BE}"/>
              </a:ext>
            </a:extLst>
          </p:cNvPr>
          <p:cNvSpPr txBox="1"/>
          <p:nvPr/>
        </p:nvSpPr>
        <p:spPr>
          <a:xfrm>
            <a:off x="2870596" y="3774739"/>
            <a:ext cx="9038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+mj-lt"/>
              </a:rPr>
              <a:t>결과</a:t>
            </a:r>
            <a:r>
              <a:rPr lang="en-US" altLang="ko-KR" sz="1400" dirty="0">
                <a:latin typeface="+mj-lt"/>
              </a:rPr>
              <a:t>2&lt;- </a:t>
            </a:r>
            <a:r>
              <a:rPr lang="el-GR" altLang="ko-KR" sz="1400" dirty="0">
                <a:latin typeface="+mj-lt"/>
              </a:rPr>
              <a:t>π</a:t>
            </a:r>
            <a:r>
              <a:rPr lang="ko-KR" altLang="en-US" sz="1400" dirty="0">
                <a:latin typeface="+mj-lt"/>
              </a:rPr>
              <a:t>고객이름</a:t>
            </a:r>
            <a:r>
              <a:rPr lang="en-US" altLang="ko-KR" sz="1400" dirty="0">
                <a:latin typeface="+mj-lt"/>
              </a:rPr>
              <a:t>(</a:t>
            </a:r>
            <a:r>
              <a:rPr lang="ko-KR" altLang="en-US" sz="1400" dirty="0">
                <a:latin typeface="+mj-lt"/>
              </a:rPr>
              <a:t>상품권관리대장</a:t>
            </a:r>
            <a:r>
              <a:rPr lang="en-US" altLang="ko-KR" sz="1400" dirty="0">
                <a:latin typeface="+mj-lt"/>
              </a:rPr>
              <a:t>)</a:t>
            </a:r>
            <a:endParaRPr lang="ko-KR" altLang="en-US" sz="14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627C640-4C93-9F9F-AB0B-9990A2FE1D8D}"/>
              </a:ext>
            </a:extLst>
          </p:cNvPr>
          <p:cNvCxnSpPr>
            <a:cxnSpLocks/>
          </p:cNvCxnSpPr>
          <p:nvPr/>
        </p:nvCxnSpPr>
        <p:spPr>
          <a:xfrm>
            <a:off x="6703313" y="3510216"/>
            <a:ext cx="0" cy="2092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44A7CA8-AD38-A463-2A4D-6C422FE29D68}"/>
              </a:ext>
            </a:extLst>
          </p:cNvPr>
          <p:cNvSpPr txBox="1"/>
          <p:nvPr/>
        </p:nvSpPr>
        <p:spPr>
          <a:xfrm>
            <a:off x="5063667" y="4290811"/>
            <a:ext cx="1032333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400" dirty="0">
                <a:latin typeface="+mj-lt"/>
              </a:rPr>
              <a:t>질의결과</a:t>
            </a:r>
            <a:r>
              <a:rPr lang="en-US" altLang="ko-KR" sz="1400" dirty="0">
                <a:latin typeface="+mj-lt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00B30E-4657-AE00-6A35-304A3777E3C4}"/>
              </a:ext>
            </a:extLst>
          </p:cNvPr>
          <p:cNvSpPr txBox="1"/>
          <p:nvPr/>
        </p:nvSpPr>
        <p:spPr>
          <a:xfrm>
            <a:off x="5063667" y="5139900"/>
            <a:ext cx="6094602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400" dirty="0">
                <a:latin typeface="+mj-lt"/>
              </a:rPr>
              <a:t>질의결과</a:t>
            </a:r>
            <a:r>
              <a:rPr lang="en-US" altLang="ko-KR" sz="1400" dirty="0">
                <a:latin typeface="+mj-lt"/>
              </a:rPr>
              <a:t>3 &lt;= </a:t>
            </a:r>
            <a:r>
              <a:rPr lang="ko-KR" altLang="en-US" sz="1400" dirty="0">
                <a:latin typeface="+mj-lt"/>
              </a:rPr>
              <a:t>질의결과</a:t>
            </a:r>
            <a:r>
              <a:rPr lang="en-US" altLang="ko-KR" sz="1400" dirty="0">
                <a:latin typeface="+mj-lt"/>
              </a:rPr>
              <a:t>1 - </a:t>
            </a:r>
            <a:r>
              <a:rPr lang="ko-KR" altLang="en-US" sz="1400" dirty="0">
                <a:latin typeface="+mj-lt"/>
              </a:rPr>
              <a:t>질의결과</a:t>
            </a:r>
            <a:r>
              <a:rPr lang="en-US" altLang="ko-KR" sz="1400" dirty="0">
                <a:latin typeface="+mj-lt"/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B897F4-67AA-9670-0C56-FD71C94D2B71}"/>
              </a:ext>
            </a:extLst>
          </p:cNvPr>
          <p:cNvSpPr txBox="1"/>
          <p:nvPr/>
        </p:nvSpPr>
        <p:spPr>
          <a:xfrm>
            <a:off x="9493318" y="1903197"/>
            <a:ext cx="1032333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400" dirty="0">
                <a:latin typeface="+mj-lt"/>
              </a:rPr>
              <a:t>질의결과</a:t>
            </a:r>
            <a:r>
              <a:rPr lang="en-US" altLang="ko-KR" sz="1400" dirty="0">
                <a:latin typeface="+mj-lt"/>
              </a:rPr>
              <a:t>3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EF45F0-C47F-D247-9736-C97644E95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8891" y="2542273"/>
            <a:ext cx="676369" cy="27150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07C3FBE-9583-CC97-8719-F778C4D78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5706" y="4312039"/>
            <a:ext cx="657317" cy="8668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A7CE277-A4B2-B5E1-D4F2-594BF69AEB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3365" y="2513890"/>
            <a:ext cx="657317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52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5747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dirty="0">
                <a:solidFill>
                  <a:srgbClr val="FFFFFF"/>
                </a:solidFill>
              </a:rPr>
              <a:t>데이터베이스 관계대수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423544" y="1259603"/>
            <a:ext cx="11438717" cy="149124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 err="1">
                <a:latin typeface="+mj-lt"/>
              </a:rPr>
              <a:t>카티션</a:t>
            </a:r>
            <a:r>
              <a:rPr lang="ko-KR" altLang="en-US" sz="1600" b="1" dirty="0">
                <a:latin typeface="+mj-lt"/>
              </a:rPr>
              <a:t> 프로덕트</a:t>
            </a:r>
            <a:r>
              <a:rPr lang="en-US" altLang="ko-KR" sz="1600" b="1" dirty="0">
                <a:latin typeface="+mj-lt"/>
              </a:rPr>
              <a:t>(Cartesian Product)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>
                <a:latin typeface="+mj-lt"/>
              </a:rPr>
              <a:t> - </a:t>
            </a:r>
            <a:r>
              <a:rPr lang="ko-KR" altLang="en-US" sz="1600" b="1" dirty="0">
                <a:latin typeface="+mj-lt"/>
              </a:rPr>
              <a:t>일반적으로는 사용하지 않음</a:t>
            </a:r>
            <a:r>
              <a:rPr lang="en-US" altLang="ko-KR" sz="1600" b="1" dirty="0">
                <a:latin typeface="+mj-lt"/>
              </a:rPr>
              <a:t>.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>
                <a:latin typeface="+mj-lt"/>
              </a:rPr>
              <a:t> - R</a:t>
            </a:r>
            <a:r>
              <a:rPr lang="ko-KR" altLang="en-US" sz="1600" b="1" dirty="0">
                <a:latin typeface="+mj-lt"/>
              </a:rPr>
              <a:t>과 </a:t>
            </a:r>
            <a:r>
              <a:rPr lang="en-US" altLang="ko-KR" sz="1600" b="1" dirty="0">
                <a:latin typeface="+mj-lt"/>
              </a:rPr>
              <a:t>S</a:t>
            </a:r>
            <a:r>
              <a:rPr lang="ko-KR" altLang="en-US" sz="1600" b="1" dirty="0">
                <a:latin typeface="+mj-lt"/>
              </a:rPr>
              <a:t>의 </a:t>
            </a:r>
            <a:r>
              <a:rPr lang="ko-KR" altLang="en-US" sz="1600" b="1" dirty="0" err="1">
                <a:latin typeface="+mj-lt"/>
              </a:rPr>
              <a:t>튜플들의</a:t>
            </a:r>
            <a:r>
              <a:rPr lang="ko-KR" altLang="en-US" sz="1600" b="1" dirty="0">
                <a:latin typeface="+mj-lt"/>
              </a:rPr>
              <a:t> 모든 가능한 조합 릴레이션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F7B6C-1F7B-BF35-027F-A7DC3C0CA4DF}"/>
              </a:ext>
            </a:extLst>
          </p:cNvPr>
          <p:cNvSpPr txBox="1"/>
          <p:nvPr/>
        </p:nvSpPr>
        <p:spPr>
          <a:xfrm>
            <a:off x="1098958" y="4224520"/>
            <a:ext cx="90388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+mj-lt"/>
              </a:rPr>
              <a:t>릴레이션</a:t>
            </a:r>
            <a:r>
              <a:rPr lang="en-US" altLang="ko-KR" sz="2800" dirty="0">
                <a:latin typeface="+mj-lt"/>
              </a:rPr>
              <a:t>R X </a:t>
            </a:r>
            <a:r>
              <a:rPr lang="ko-KR" altLang="en-US" sz="2800" dirty="0">
                <a:latin typeface="+mj-lt"/>
              </a:rPr>
              <a:t>릴레이션</a:t>
            </a:r>
            <a:r>
              <a:rPr lang="en-US" altLang="ko-KR" sz="2800" dirty="0">
                <a:latin typeface="+mj-lt"/>
              </a:rPr>
              <a:t>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2275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5747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dirty="0">
                <a:solidFill>
                  <a:srgbClr val="FFFFFF"/>
                </a:solidFill>
              </a:rPr>
              <a:t>데이터베이스 관계대수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423544" y="1259603"/>
            <a:ext cx="11438717" cy="50635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>
                <a:latin typeface="+mj-lt"/>
              </a:rPr>
              <a:t>질의 </a:t>
            </a:r>
            <a:r>
              <a:rPr lang="en-US" altLang="ko-KR" sz="1600" b="1" dirty="0">
                <a:latin typeface="+mj-lt"/>
              </a:rPr>
              <a:t>: </a:t>
            </a:r>
            <a:r>
              <a:rPr lang="ko-KR" altLang="en-US" sz="1600" b="1" dirty="0">
                <a:latin typeface="+mj-lt"/>
              </a:rPr>
              <a:t>상품권발급 대장과 고객정보 간의 </a:t>
            </a:r>
            <a:r>
              <a:rPr lang="ko-KR" altLang="en-US" sz="1600" b="1" dirty="0" err="1">
                <a:latin typeface="+mj-lt"/>
              </a:rPr>
              <a:t>카티션</a:t>
            </a:r>
            <a:r>
              <a:rPr lang="ko-KR" altLang="en-US" sz="1600" b="1" dirty="0">
                <a:latin typeface="+mj-lt"/>
              </a:rPr>
              <a:t> 곱을 </a:t>
            </a:r>
            <a:r>
              <a:rPr lang="ko-KR" altLang="en-US" sz="1600" b="1" dirty="0" err="1">
                <a:latin typeface="+mj-lt"/>
              </a:rPr>
              <a:t>구하시오</a:t>
            </a:r>
            <a:r>
              <a:rPr lang="en-US" altLang="ko-KR" sz="1600" b="1" dirty="0">
                <a:latin typeface="+mj-lt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D480A-09EC-A3B4-33E6-6F9B057A8DA8}"/>
              </a:ext>
            </a:extLst>
          </p:cNvPr>
          <p:cNvSpPr txBox="1"/>
          <p:nvPr/>
        </p:nvSpPr>
        <p:spPr>
          <a:xfrm>
            <a:off x="3745895" y="177814"/>
            <a:ext cx="6094602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800" b="1" dirty="0" err="1">
                <a:latin typeface="+mj-lt"/>
              </a:rPr>
              <a:t>카티션</a:t>
            </a:r>
            <a:r>
              <a:rPr lang="ko-KR" altLang="en-US" sz="1800" b="1" dirty="0">
                <a:latin typeface="+mj-lt"/>
              </a:rPr>
              <a:t> 프로덕트</a:t>
            </a:r>
            <a:r>
              <a:rPr lang="en-US" altLang="ko-KR" sz="1800" b="1" dirty="0">
                <a:latin typeface="+mj-lt"/>
              </a:rPr>
              <a:t>(Cartesian Product)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A38984-2DA8-227C-6BE1-BDF2C248A8CB}"/>
              </a:ext>
            </a:extLst>
          </p:cNvPr>
          <p:cNvSpPr txBox="1"/>
          <p:nvPr/>
        </p:nvSpPr>
        <p:spPr>
          <a:xfrm>
            <a:off x="1295402" y="2580259"/>
            <a:ext cx="6094602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400" dirty="0">
                <a:latin typeface="+mj-lt"/>
              </a:rPr>
              <a:t>고객관리대장</a:t>
            </a:r>
            <a:endParaRPr lang="en-US" altLang="ko-KR" sz="14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057E25-9AE1-2D7F-E864-B979C476DFD7}"/>
              </a:ext>
            </a:extLst>
          </p:cNvPr>
          <p:cNvSpPr txBox="1"/>
          <p:nvPr/>
        </p:nvSpPr>
        <p:spPr>
          <a:xfrm>
            <a:off x="6729901" y="2974324"/>
            <a:ext cx="1283491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400" dirty="0">
                <a:latin typeface="+mj-lt"/>
              </a:rPr>
              <a:t>질의결과</a:t>
            </a:r>
            <a:endParaRPr lang="en-US" altLang="ko-KR" sz="1400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9B41B7-2383-F196-DD5F-720DC49CF017}"/>
              </a:ext>
            </a:extLst>
          </p:cNvPr>
          <p:cNvSpPr txBox="1"/>
          <p:nvPr/>
        </p:nvSpPr>
        <p:spPr>
          <a:xfrm>
            <a:off x="1295402" y="4316836"/>
            <a:ext cx="6094602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400" dirty="0">
                <a:latin typeface="+mj-lt"/>
              </a:rPr>
              <a:t>상품권발급대장</a:t>
            </a:r>
            <a:endParaRPr lang="en-US" altLang="ko-KR" sz="1400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815253-FDBC-AA5C-EA6A-2A9574E199BE}"/>
              </a:ext>
            </a:extLst>
          </p:cNvPr>
          <p:cNvSpPr txBox="1"/>
          <p:nvPr/>
        </p:nvSpPr>
        <p:spPr>
          <a:xfrm>
            <a:off x="2918722" y="3869112"/>
            <a:ext cx="3658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+mj-lt"/>
              </a:rPr>
              <a:t>고객관리대장 </a:t>
            </a:r>
            <a:r>
              <a:rPr lang="en-US" altLang="ko-KR" sz="1400" dirty="0">
                <a:latin typeface="+mj-lt"/>
              </a:rPr>
              <a:t>X </a:t>
            </a:r>
            <a:r>
              <a:rPr lang="ko-KR" altLang="en-US" sz="1400" dirty="0">
                <a:latin typeface="+mj-lt"/>
              </a:rPr>
              <a:t>상품권발급대장</a:t>
            </a:r>
            <a:endParaRPr lang="ko-KR" altLang="en-US" sz="14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627C640-4C93-9F9F-AB0B-9990A2FE1D8D}"/>
              </a:ext>
            </a:extLst>
          </p:cNvPr>
          <p:cNvCxnSpPr>
            <a:cxnSpLocks/>
          </p:cNvCxnSpPr>
          <p:nvPr/>
        </p:nvCxnSpPr>
        <p:spPr>
          <a:xfrm>
            <a:off x="2326699" y="3525252"/>
            <a:ext cx="1013913" cy="3155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19EF4FE-6654-50E7-6FEF-3F25F1D52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837" y="3039593"/>
            <a:ext cx="733527" cy="7049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CF9EB8E-A554-7E18-E16B-CCB0F1117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837" y="4904985"/>
            <a:ext cx="695422" cy="63826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F12BC0F-D8C4-914D-25F5-041EDAD76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069" y="4020550"/>
            <a:ext cx="1352739" cy="1047896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FB3297B-B972-3354-9BEE-958DE333377E}"/>
              </a:ext>
            </a:extLst>
          </p:cNvPr>
          <p:cNvCxnSpPr>
            <a:cxnSpLocks/>
          </p:cNvCxnSpPr>
          <p:nvPr/>
        </p:nvCxnSpPr>
        <p:spPr>
          <a:xfrm flipV="1">
            <a:off x="2479099" y="4331110"/>
            <a:ext cx="1013913" cy="9164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637C1A2-FADB-2E33-371E-AD9C4EAC9B58}"/>
              </a:ext>
            </a:extLst>
          </p:cNvPr>
          <p:cNvCxnSpPr>
            <a:cxnSpLocks/>
          </p:cNvCxnSpPr>
          <p:nvPr/>
        </p:nvCxnSpPr>
        <p:spPr>
          <a:xfrm>
            <a:off x="6096000" y="4020550"/>
            <a:ext cx="698069" cy="1292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56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113079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dirty="0">
                <a:solidFill>
                  <a:srgbClr val="FFFFFF"/>
                </a:solidFill>
              </a:rPr>
              <a:t>데이터베이스 모델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423544" y="1242977"/>
            <a:ext cx="11438717" cy="45243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데이터 구조와 제약조건에 대한 명세를 기술</a:t>
            </a:r>
          </a:p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개체</a:t>
            </a:r>
            <a:r>
              <a:rPr lang="en-US" altLang="ko-KR" sz="1600" b="1" dirty="0"/>
              <a:t>(entity), </a:t>
            </a:r>
            <a:r>
              <a:rPr lang="ko-KR" altLang="en-US" sz="1600" b="1" dirty="0"/>
              <a:t>속성</a:t>
            </a:r>
            <a:r>
              <a:rPr lang="en-US" altLang="ko-KR" sz="1600" b="1" dirty="0"/>
              <a:t>(attribute), </a:t>
            </a:r>
            <a:r>
              <a:rPr lang="ko-KR" altLang="en-US" sz="1600" b="1" dirty="0"/>
              <a:t>관계</a:t>
            </a:r>
            <a:r>
              <a:rPr lang="en-US" altLang="ko-KR" sz="1600" b="1" dirty="0"/>
              <a:t>(relationship)</a:t>
            </a:r>
            <a:r>
              <a:rPr lang="ko-KR" altLang="en-US" sz="1600" b="1" dirty="0"/>
              <a:t>에 대한 정의와 </a:t>
            </a:r>
            <a:endParaRPr lang="en-US" altLang="ko-KR" sz="1600" b="1" dirty="0"/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/>
              <a:t>   </a:t>
            </a:r>
            <a:r>
              <a:rPr lang="ko-KR" altLang="en-US" sz="1600" b="1" dirty="0"/>
              <a:t>이들이 유지해야 될 제약 조건</a:t>
            </a:r>
            <a:r>
              <a:rPr lang="en-US" altLang="ko-KR" sz="1600" b="1" dirty="0"/>
              <a:t>(constraints)</a:t>
            </a:r>
            <a:r>
              <a:rPr lang="ko-KR" altLang="en-US" sz="1600" b="1" dirty="0"/>
              <a:t>를 포함</a:t>
            </a:r>
            <a:endParaRPr lang="en-US" altLang="ko-KR" sz="1600" b="1" dirty="0"/>
          </a:p>
          <a:p>
            <a:pPr latinLnBrk="0">
              <a:lnSpc>
                <a:spcPct val="200000"/>
              </a:lnSpc>
              <a:defRPr/>
            </a:pPr>
            <a:endParaRPr lang="en-US" altLang="ko-KR" sz="1600" b="1" i="0" dirty="0">
              <a:solidFill>
                <a:schemeClr val="tx1"/>
              </a:solidFill>
            </a:endParaRPr>
          </a:p>
          <a:p>
            <a:pPr latinLnBrk="0">
              <a:lnSpc>
                <a:spcPct val="200000"/>
              </a:lnSpc>
              <a:defRPr/>
            </a:pPr>
            <a:endParaRPr lang="en-US" altLang="ko-KR" sz="1600" b="1" i="0" dirty="0">
              <a:solidFill>
                <a:schemeClr val="tx1"/>
              </a:solidFill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/>
              <a:t>스키마는 </a:t>
            </a:r>
            <a:r>
              <a:rPr lang="en-US" altLang="ko-KR" sz="1600" b="1" dirty="0"/>
              <a:t>3</a:t>
            </a:r>
            <a:r>
              <a:rPr lang="ko-KR" altLang="en-US" sz="1600" b="1" dirty="0"/>
              <a:t>층 구조로 되어있다</a:t>
            </a:r>
            <a:r>
              <a:rPr lang="en-US" altLang="ko-KR" sz="1600" b="1" dirty="0"/>
              <a:t>.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/>
              <a:t> - </a:t>
            </a:r>
            <a:r>
              <a:rPr lang="ko-KR" altLang="en-US" sz="1600" b="1" dirty="0"/>
              <a:t>외부 스키마</a:t>
            </a:r>
            <a:r>
              <a:rPr lang="en-US" altLang="ko-KR" sz="1600" b="1" dirty="0"/>
              <a:t>(External Schema) : </a:t>
            </a:r>
            <a:r>
              <a:rPr lang="ko-KR" altLang="en-US" sz="1600" b="1" dirty="0"/>
              <a:t>프로그래머나 사용자의 입장에서 데이터베이스의 모습으로 조직의 일부분을 정의</a:t>
            </a:r>
          </a:p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개념 스키마</a:t>
            </a:r>
            <a:r>
              <a:rPr lang="en-US" altLang="ko-KR" sz="1600" b="1" dirty="0"/>
              <a:t>(Conceptual Schema) : </a:t>
            </a:r>
            <a:r>
              <a:rPr lang="ko-KR" altLang="en-US" sz="1600" b="1" dirty="0"/>
              <a:t>응용 시스템과 사용자들이 </a:t>
            </a:r>
            <a:r>
              <a:rPr lang="ko-KR" altLang="en-US" sz="1600" b="1" dirty="0" err="1"/>
              <a:t>필요로하는</a:t>
            </a:r>
            <a:r>
              <a:rPr lang="ko-KR" altLang="en-US" sz="1600" b="1" dirty="0"/>
              <a:t> 데이터베이스 구조를 논리적으로 정의한 것</a:t>
            </a:r>
          </a:p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내부 스키마</a:t>
            </a:r>
            <a:r>
              <a:rPr lang="en-US" altLang="ko-KR" sz="1600" b="1" dirty="0"/>
              <a:t>(Internal Schema) : </a:t>
            </a:r>
            <a:r>
              <a:rPr lang="ko-KR" altLang="en-US" sz="1600" b="1" dirty="0"/>
              <a:t>데이터베이스의 물리적 저장 형태를 기술하는 것</a:t>
            </a:r>
            <a:endParaRPr lang="ko-KR" altLang="en-US" sz="1600" b="1" i="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13868" y="326913"/>
            <a:ext cx="1832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스키마(</a:t>
            </a:r>
            <a:r>
              <a:rPr lang="ko-KR" altLang="en-US" dirty="0" err="1"/>
              <a:t>Schema</a:t>
            </a:r>
            <a:r>
              <a:rPr lang="ko-KR" altLang="en-US" dirty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189" y="1013342"/>
            <a:ext cx="3704416" cy="311130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391321" y="417983"/>
            <a:ext cx="144462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b="1" dirty="0"/>
              <a:t>개체</a:t>
            </a:r>
            <a:r>
              <a:rPr lang="en-US" altLang="ko-KR" b="1" dirty="0"/>
              <a:t>(entity)</a:t>
            </a:r>
            <a:endParaRPr lang="ko-KR" altLang="en-US" dirty="0"/>
          </a:p>
        </p:txBody>
      </p:sp>
      <p:cxnSp>
        <p:nvCxnSpPr>
          <p:cNvPr id="7" name="직선 연결선 6"/>
          <p:cNvCxnSpPr>
            <a:stCxn id="5" idx="1"/>
          </p:cNvCxnSpPr>
          <p:nvPr/>
        </p:nvCxnSpPr>
        <p:spPr>
          <a:xfrm flipH="1">
            <a:off x="7755775" y="602649"/>
            <a:ext cx="635546" cy="494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685037" y="912614"/>
            <a:ext cx="176978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b="1" dirty="0"/>
              <a:t>속성</a:t>
            </a:r>
            <a:r>
              <a:rPr lang="en-US" altLang="ko-KR" b="1" dirty="0"/>
              <a:t>(attribute)</a:t>
            </a:r>
            <a:endParaRPr lang="ko-KR" altLang="en-US" dirty="0"/>
          </a:p>
        </p:txBody>
      </p:sp>
      <p:cxnSp>
        <p:nvCxnSpPr>
          <p:cNvPr id="12" name="직선 연결선 11"/>
          <p:cNvCxnSpPr>
            <a:endCxn id="9" idx="3"/>
          </p:cNvCxnSpPr>
          <p:nvPr/>
        </p:nvCxnSpPr>
        <p:spPr>
          <a:xfrm flipH="1">
            <a:off x="8149748" y="1097280"/>
            <a:ext cx="535289" cy="438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947551" y="1427643"/>
            <a:ext cx="1202197" cy="216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313736" y="2460810"/>
            <a:ext cx="730511" cy="182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949253" y="1420315"/>
            <a:ext cx="176978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b="1" dirty="0"/>
              <a:t>속성</a:t>
            </a:r>
            <a:r>
              <a:rPr lang="en-US" altLang="ko-KR" b="1" dirty="0"/>
              <a:t>(attribute)</a:t>
            </a:r>
            <a:endParaRPr lang="ko-KR" altLang="en-US" dirty="0"/>
          </a:p>
        </p:txBody>
      </p:sp>
      <p:cxnSp>
        <p:nvCxnSpPr>
          <p:cNvPr id="14" name="꺾인 연결선 13"/>
          <p:cNvCxnSpPr>
            <a:endCxn id="16" idx="0"/>
          </p:cNvCxnSpPr>
          <p:nvPr/>
        </p:nvCxnSpPr>
        <p:spPr>
          <a:xfrm rot="10800000" flipV="1">
            <a:off x="8678993" y="1604980"/>
            <a:ext cx="1270261" cy="8558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5747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dirty="0">
                <a:solidFill>
                  <a:srgbClr val="FFFFFF"/>
                </a:solidFill>
              </a:rPr>
              <a:t>데이터베이스 관계대수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423544" y="1259603"/>
            <a:ext cx="11438717" cy="149124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>
                <a:latin typeface="+mj-lt"/>
              </a:rPr>
              <a:t>디비전</a:t>
            </a:r>
            <a:r>
              <a:rPr lang="en-US" altLang="ko-KR" sz="1600" b="1" dirty="0">
                <a:latin typeface="+mj-lt"/>
              </a:rPr>
              <a:t>(Division)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>
                <a:latin typeface="+mj-lt"/>
              </a:rPr>
              <a:t> - </a:t>
            </a:r>
            <a:r>
              <a:rPr lang="ko-KR" altLang="en-US" sz="1600" b="1" dirty="0">
                <a:latin typeface="+mj-lt"/>
              </a:rPr>
              <a:t>차수가 </a:t>
            </a:r>
            <a:r>
              <a:rPr lang="en-US" altLang="ko-KR" sz="1600" b="1" dirty="0" err="1">
                <a:latin typeface="+mj-lt"/>
              </a:rPr>
              <a:t>n+m</a:t>
            </a:r>
            <a:r>
              <a:rPr lang="ko-KR" altLang="en-US" sz="1600" b="1" dirty="0">
                <a:latin typeface="+mj-lt"/>
              </a:rPr>
              <a:t>인 릴레이션</a:t>
            </a:r>
            <a:r>
              <a:rPr lang="en-US" altLang="ko-KR" sz="1600" b="1" dirty="0">
                <a:latin typeface="+mj-lt"/>
              </a:rPr>
              <a:t>R </a:t>
            </a:r>
            <a:r>
              <a:rPr lang="ko-KR" altLang="en-US" sz="1600" b="1" dirty="0">
                <a:latin typeface="+mj-lt"/>
              </a:rPr>
              <a:t>과 차수가 </a:t>
            </a:r>
            <a:r>
              <a:rPr lang="en-US" altLang="ko-KR" sz="1600" b="1" dirty="0">
                <a:latin typeface="+mj-lt"/>
              </a:rPr>
              <a:t>m</a:t>
            </a:r>
            <a:r>
              <a:rPr lang="ko-KR" altLang="en-US" sz="1600" b="1" dirty="0">
                <a:latin typeface="+mj-lt"/>
              </a:rPr>
              <a:t>인 릴레이션</a:t>
            </a:r>
            <a:r>
              <a:rPr lang="en-US" altLang="ko-KR" sz="1600" b="1" dirty="0">
                <a:latin typeface="+mj-lt"/>
              </a:rPr>
              <a:t>S</a:t>
            </a:r>
            <a:r>
              <a:rPr lang="ko-KR" altLang="en-US" sz="1600" b="1" dirty="0">
                <a:latin typeface="+mj-lt"/>
              </a:rPr>
              <a:t>의 디비전 </a:t>
            </a:r>
            <a:r>
              <a:rPr lang="en-US" altLang="ko-KR" sz="1600" b="1" dirty="0">
                <a:latin typeface="+mj-lt"/>
              </a:rPr>
              <a:t>R/S</a:t>
            </a:r>
            <a:r>
              <a:rPr lang="ko-KR" altLang="en-US" sz="1600" b="1" dirty="0">
                <a:latin typeface="+mj-lt"/>
              </a:rPr>
              <a:t>는 차수가 </a:t>
            </a:r>
            <a:r>
              <a:rPr lang="en-US" altLang="ko-KR" sz="1600" b="1" dirty="0">
                <a:latin typeface="+mj-lt"/>
              </a:rPr>
              <a:t>n</a:t>
            </a:r>
            <a:r>
              <a:rPr lang="ko-KR" altLang="en-US" sz="1600" b="1" dirty="0">
                <a:latin typeface="+mj-lt"/>
              </a:rPr>
              <a:t>이 되고</a:t>
            </a:r>
            <a:r>
              <a:rPr lang="en-US" altLang="ko-KR" sz="1600" b="1" dirty="0">
                <a:latin typeface="+mj-lt"/>
              </a:rPr>
              <a:t>, S</a:t>
            </a:r>
            <a:r>
              <a:rPr lang="ko-KR" altLang="en-US" sz="1600" b="1" dirty="0">
                <a:latin typeface="+mj-lt"/>
              </a:rPr>
              <a:t>에 속하는 모든 </a:t>
            </a:r>
            <a:r>
              <a:rPr lang="ko-KR" altLang="en-US" sz="1600" b="1" dirty="0" err="1">
                <a:latin typeface="+mj-lt"/>
              </a:rPr>
              <a:t>튜플</a:t>
            </a:r>
            <a:r>
              <a:rPr lang="ko-KR" altLang="en-US" sz="1600" b="1" dirty="0">
                <a:latin typeface="+mj-lt"/>
              </a:rPr>
              <a:t> </a:t>
            </a:r>
            <a:r>
              <a:rPr lang="en-US" altLang="ko-KR" sz="1600" b="1" dirty="0">
                <a:latin typeface="+mj-lt"/>
              </a:rPr>
              <a:t>u</a:t>
            </a:r>
            <a:r>
              <a:rPr lang="ko-KR" altLang="en-US" sz="1600" b="1" dirty="0">
                <a:latin typeface="+mj-lt"/>
              </a:rPr>
              <a:t>에 대하여 </a:t>
            </a:r>
            <a:r>
              <a:rPr lang="en-US" altLang="ko-KR" sz="1600" b="1" dirty="0" err="1">
                <a:latin typeface="+mj-lt"/>
              </a:rPr>
              <a:t>tu</a:t>
            </a:r>
            <a:r>
              <a:rPr lang="ko-KR" altLang="en-US" sz="1600" b="1" dirty="0">
                <a:latin typeface="+mj-lt"/>
              </a:rPr>
              <a:t>가 </a:t>
            </a:r>
            <a:r>
              <a:rPr lang="en-US" altLang="ko-KR" sz="1600" b="1" dirty="0">
                <a:latin typeface="+mj-lt"/>
              </a:rPr>
              <a:t>R</a:t>
            </a:r>
            <a:r>
              <a:rPr lang="ko-KR" altLang="en-US" sz="1600" b="1" dirty="0">
                <a:latin typeface="+mj-lt"/>
              </a:rPr>
              <a:t>에 존재하는 </a:t>
            </a:r>
            <a:r>
              <a:rPr lang="ko-KR" altLang="en-US" sz="1600" b="1" dirty="0" err="1">
                <a:latin typeface="+mj-lt"/>
              </a:rPr>
              <a:t>튜플</a:t>
            </a:r>
            <a:r>
              <a:rPr lang="ko-KR" altLang="en-US" sz="1600" b="1" dirty="0">
                <a:latin typeface="+mj-lt"/>
              </a:rPr>
              <a:t> </a:t>
            </a:r>
            <a:r>
              <a:rPr lang="en-US" altLang="ko-KR" sz="1600" b="1" dirty="0">
                <a:latin typeface="+mj-lt"/>
              </a:rPr>
              <a:t>t</a:t>
            </a:r>
            <a:r>
              <a:rPr lang="ko-KR" altLang="en-US" sz="1600" b="1" dirty="0">
                <a:latin typeface="+mj-lt"/>
              </a:rPr>
              <a:t>들의 집합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F7B6C-1F7B-BF35-027F-A7DC3C0CA4DF}"/>
              </a:ext>
            </a:extLst>
          </p:cNvPr>
          <p:cNvSpPr txBox="1"/>
          <p:nvPr/>
        </p:nvSpPr>
        <p:spPr>
          <a:xfrm>
            <a:off x="1098958" y="4224520"/>
            <a:ext cx="90388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+mj-lt"/>
              </a:rPr>
              <a:t>릴레이션</a:t>
            </a:r>
            <a:r>
              <a:rPr lang="en-US" altLang="ko-KR" sz="2800" dirty="0">
                <a:latin typeface="+mj-lt"/>
              </a:rPr>
              <a:t>R % </a:t>
            </a:r>
            <a:r>
              <a:rPr lang="ko-KR" altLang="en-US" sz="2800" dirty="0">
                <a:latin typeface="+mj-lt"/>
              </a:rPr>
              <a:t>릴레이션</a:t>
            </a:r>
            <a:r>
              <a:rPr lang="en-US" altLang="ko-KR" sz="2800" dirty="0">
                <a:latin typeface="+mj-lt"/>
              </a:rPr>
              <a:t>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54832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5747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dirty="0">
                <a:solidFill>
                  <a:srgbClr val="FFFFFF"/>
                </a:solidFill>
              </a:rPr>
              <a:t>데이터베이스 관계대수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D480A-09EC-A3B4-33E6-6F9B057A8DA8}"/>
              </a:ext>
            </a:extLst>
          </p:cNvPr>
          <p:cNvSpPr txBox="1"/>
          <p:nvPr/>
        </p:nvSpPr>
        <p:spPr>
          <a:xfrm>
            <a:off x="3745895" y="177814"/>
            <a:ext cx="6094602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b="1" dirty="0">
                <a:latin typeface="+mj-lt"/>
              </a:rPr>
              <a:t>디비전</a:t>
            </a:r>
            <a:r>
              <a:rPr lang="en-US" altLang="ko-KR" b="1" dirty="0">
                <a:latin typeface="+mj-lt"/>
              </a:rPr>
              <a:t>(Division)</a:t>
            </a:r>
            <a:endParaRPr lang="en-US" altLang="ko-KR" sz="18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A38984-2DA8-227C-6BE1-BDF2C248A8CB}"/>
              </a:ext>
            </a:extLst>
          </p:cNvPr>
          <p:cNvSpPr txBox="1"/>
          <p:nvPr/>
        </p:nvSpPr>
        <p:spPr>
          <a:xfrm>
            <a:off x="1102897" y="2421104"/>
            <a:ext cx="1283491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400" dirty="0">
                <a:latin typeface="+mj-lt"/>
              </a:rPr>
              <a:t>컬럼</a:t>
            </a:r>
            <a:r>
              <a:rPr lang="en-US" altLang="ko-KR" sz="1400" dirty="0">
                <a:latin typeface="+mj-lt"/>
              </a:rPr>
              <a:t>12</a:t>
            </a:r>
            <a:r>
              <a:rPr lang="ko-KR" altLang="en-US" sz="1400" dirty="0">
                <a:latin typeface="+mj-lt"/>
              </a:rPr>
              <a:t>테이블</a:t>
            </a:r>
            <a:endParaRPr lang="en-US" altLang="ko-KR" sz="14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057E25-9AE1-2D7F-E864-B979C476DFD7}"/>
              </a:ext>
            </a:extLst>
          </p:cNvPr>
          <p:cNvSpPr txBox="1"/>
          <p:nvPr/>
        </p:nvSpPr>
        <p:spPr>
          <a:xfrm>
            <a:off x="5680720" y="2475177"/>
            <a:ext cx="1283491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400" dirty="0">
                <a:latin typeface="+mj-lt"/>
              </a:rPr>
              <a:t>질의결과</a:t>
            </a:r>
            <a:endParaRPr lang="en-US" altLang="ko-KR" sz="1400" dirty="0">
              <a:latin typeface="+mj-lt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627C640-4C93-9F9F-AB0B-9990A2FE1D8D}"/>
              </a:ext>
            </a:extLst>
          </p:cNvPr>
          <p:cNvCxnSpPr>
            <a:cxnSpLocks/>
          </p:cNvCxnSpPr>
          <p:nvPr/>
        </p:nvCxnSpPr>
        <p:spPr>
          <a:xfrm flipV="1">
            <a:off x="4666807" y="3336452"/>
            <a:ext cx="1013913" cy="167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8979970-B1BF-276F-B0C6-C6E3733D1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62" y="2978762"/>
            <a:ext cx="962159" cy="25149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D66A6FE-6602-C151-F860-93F7FE810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273" y="3138883"/>
            <a:ext cx="485843" cy="4286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29A4921-6BA3-7B4C-BF28-C979C2CB1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273" y="4011907"/>
            <a:ext cx="476316" cy="62873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6D7BEB7-35C8-A1B3-467D-FD54C8B8A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273" y="5069791"/>
            <a:ext cx="476316" cy="84784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C718A35-FBCB-7E4B-1318-14CDD1982B9E}"/>
              </a:ext>
            </a:extLst>
          </p:cNvPr>
          <p:cNvSpPr txBox="1"/>
          <p:nvPr/>
        </p:nvSpPr>
        <p:spPr>
          <a:xfrm>
            <a:off x="2732677" y="3109114"/>
            <a:ext cx="485843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sz="1400" dirty="0">
                <a:latin typeface="+mj-lt"/>
              </a:rPr>
              <a:t>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7BAFCD-BF86-02A7-D947-5964D1F19342}"/>
              </a:ext>
            </a:extLst>
          </p:cNvPr>
          <p:cNvSpPr txBox="1"/>
          <p:nvPr/>
        </p:nvSpPr>
        <p:spPr>
          <a:xfrm>
            <a:off x="2726734" y="4098938"/>
            <a:ext cx="485843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sz="1400" dirty="0">
                <a:latin typeface="+mj-lt"/>
              </a:rPr>
              <a:t>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B2D39-576B-1EAF-E778-A304906792D7}"/>
              </a:ext>
            </a:extLst>
          </p:cNvPr>
          <p:cNvSpPr txBox="1"/>
          <p:nvPr/>
        </p:nvSpPr>
        <p:spPr>
          <a:xfrm>
            <a:off x="2720791" y="5088762"/>
            <a:ext cx="485843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sz="1400" dirty="0">
                <a:latin typeface="+mj-lt"/>
              </a:rPr>
              <a:t>÷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8CD255-F9FD-F645-9F47-F86482A8621D}"/>
              </a:ext>
            </a:extLst>
          </p:cNvPr>
          <p:cNvSpPr txBox="1"/>
          <p:nvPr/>
        </p:nvSpPr>
        <p:spPr>
          <a:xfrm>
            <a:off x="3083730" y="3126429"/>
            <a:ext cx="1283491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400" dirty="0">
                <a:latin typeface="+mj-lt"/>
              </a:rPr>
              <a:t>컬럼</a:t>
            </a:r>
            <a:r>
              <a:rPr lang="en-US" altLang="ko-KR" sz="1400" dirty="0">
                <a:latin typeface="+mj-lt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94363B-6F13-0155-C59E-B769250E0C98}"/>
              </a:ext>
            </a:extLst>
          </p:cNvPr>
          <p:cNvSpPr txBox="1"/>
          <p:nvPr/>
        </p:nvSpPr>
        <p:spPr>
          <a:xfrm>
            <a:off x="3104149" y="4109036"/>
            <a:ext cx="1283491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400" dirty="0">
                <a:latin typeface="+mj-lt"/>
              </a:rPr>
              <a:t>컬럼</a:t>
            </a:r>
            <a:r>
              <a:rPr lang="en-US" altLang="ko-KR" sz="1400" dirty="0">
                <a:latin typeface="+mj-lt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E4E371-EA82-5C06-066A-7AD3FE6E4C06}"/>
              </a:ext>
            </a:extLst>
          </p:cNvPr>
          <p:cNvSpPr txBox="1"/>
          <p:nvPr/>
        </p:nvSpPr>
        <p:spPr>
          <a:xfrm>
            <a:off x="3124568" y="5123727"/>
            <a:ext cx="1283491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400" dirty="0">
                <a:latin typeface="+mj-lt"/>
              </a:rPr>
              <a:t>컬럼</a:t>
            </a:r>
            <a:r>
              <a:rPr lang="en-US" altLang="ko-KR" sz="1400" dirty="0">
                <a:latin typeface="+mj-lt"/>
              </a:rPr>
              <a:t>3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64A9635-DF7A-5EAC-C0F4-1336E2A0108F}"/>
              </a:ext>
            </a:extLst>
          </p:cNvPr>
          <p:cNvCxnSpPr>
            <a:cxnSpLocks/>
          </p:cNvCxnSpPr>
          <p:nvPr/>
        </p:nvCxnSpPr>
        <p:spPr>
          <a:xfrm flipV="1">
            <a:off x="4666807" y="4336374"/>
            <a:ext cx="1013913" cy="167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9E08423-CD62-51E7-718F-FCB1A1B127D1}"/>
              </a:ext>
            </a:extLst>
          </p:cNvPr>
          <p:cNvCxnSpPr>
            <a:cxnSpLocks/>
          </p:cNvCxnSpPr>
          <p:nvPr/>
        </p:nvCxnSpPr>
        <p:spPr>
          <a:xfrm flipV="1">
            <a:off x="4666807" y="5336296"/>
            <a:ext cx="1013913" cy="167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92AF13DA-89C7-660E-E7CB-0BE8D5EC06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7842" y="3105105"/>
            <a:ext cx="476316" cy="64779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B514E35-5545-E6CC-6FE9-92414B1367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7842" y="4043541"/>
            <a:ext cx="485843" cy="61921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44FE903-5059-E57E-F346-CF2DCF934D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7842" y="5177792"/>
            <a:ext cx="485843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1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113079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dirty="0">
                <a:solidFill>
                  <a:srgbClr val="FFFFFF"/>
                </a:solidFill>
              </a:rPr>
              <a:t>데이터베이스 모델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813868" y="326913"/>
            <a:ext cx="3357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데이터 모델링</a:t>
            </a:r>
            <a:r>
              <a:rPr lang="en-US" altLang="ko-KR" dirty="0"/>
              <a:t>(Data Modeling)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921336" y="1486877"/>
            <a:ext cx="2600787" cy="4987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업무프로세스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921336" y="2221168"/>
            <a:ext cx="2600787" cy="4987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개념적데이터모델링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921337" y="2955459"/>
            <a:ext cx="2600787" cy="4987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단순화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추상화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921338" y="3689750"/>
            <a:ext cx="2600787" cy="4987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개념화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21339" y="4424041"/>
            <a:ext cx="2600787" cy="4987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객체정의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21340" y="5158332"/>
            <a:ext cx="2600787" cy="4987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속성정의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21340" y="5892623"/>
            <a:ext cx="2600787" cy="4987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관계정의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1221971" y="1862051"/>
            <a:ext cx="432262" cy="4272742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078001" y="4424041"/>
            <a:ext cx="2600787" cy="4987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Entity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078002" y="5158332"/>
            <a:ext cx="2600787" cy="4987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Attribute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78002" y="5892623"/>
            <a:ext cx="2600787" cy="4987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Relationship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5286895" y="4673423"/>
            <a:ext cx="889461" cy="1468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34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113079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dirty="0">
                <a:solidFill>
                  <a:srgbClr val="FFFFFF"/>
                </a:solidFill>
              </a:rPr>
              <a:t>데이터베이스 모델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423544" y="1242977"/>
            <a:ext cx="11438717" cy="1077218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- </a:t>
            </a:r>
            <a:r>
              <a:rPr lang="ko-KR" altLang="en-US" sz="1600" b="1" dirty="0" err="1"/>
              <a:t>엔티티들간의</a:t>
            </a:r>
            <a:r>
              <a:rPr lang="ko-KR" altLang="en-US" sz="1600" b="1" dirty="0"/>
              <a:t> 관계를 알기 쉽게 도형을 사용하여 표현</a:t>
            </a:r>
          </a:p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예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회원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권한</a:t>
            </a:r>
            <a:endParaRPr lang="ko-KR" altLang="en-US" sz="1600" b="1" i="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13868" y="326913"/>
            <a:ext cx="5373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E-R</a:t>
            </a:r>
            <a:r>
              <a:rPr lang="ko-KR" altLang="en-US" dirty="0"/>
              <a:t>다이어그램</a:t>
            </a:r>
            <a:r>
              <a:rPr lang="en-US" altLang="ko-KR" dirty="0"/>
              <a:t>(ERD : Entity Relationship Diagram)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970" y="2310127"/>
            <a:ext cx="3704416" cy="311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7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113079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dirty="0">
                <a:solidFill>
                  <a:srgbClr val="FFFFFF"/>
                </a:solidFill>
              </a:rPr>
              <a:t>데이터베이스 모델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423544" y="1242977"/>
            <a:ext cx="11438717" cy="55092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>
                <a:latin typeface="+mj-lt"/>
              </a:rPr>
              <a:t>E-R</a:t>
            </a:r>
            <a:r>
              <a:rPr lang="ko-KR" altLang="en-US" sz="1600" b="1" dirty="0">
                <a:latin typeface="+mj-lt"/>
              </a:rPr>
              <a:t>다이어그램</a:t>
            </a:r>
            <a:r>
              <a:rPr lang="en-US" altLang="ko-KR" sz="1600" b="1" dirty="0">
                <a:latin typeface="+mj-lt"/>
              </a:rPr>
              <a:t>(ERD : Entity Relationship Diagram)</a:t>
            </a:r>
            <a:endParaRPr lang="ko-KR" altLang="en-US" sz="1600" b="1" dirty="0">
              <a:latin typeface="+mj-lt"/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>
                <a:latin typeface="+mj-lt"/>
              </a:rPr>
              <a:t> </a:t>
            </a:r>
            <a:r>
              <a:rPr lang="en-US" altLang="ko-KR" sz="1600" b="1" dirty="0">
                <a:latin typeface="+mj-lt"/>
              </a:rPr>
              <a:t>- </a:t>
            </a:r>
            <a:r>
              <a:rPr lang="ko-KR" altLang="en-US" sz="1600" b="1" dirty="0" err="1">
                <a:latin typeface="+mj-lt"/>
              </a:rPr>
              <a:t>엔티티들간의</a:t>
            </a:r>
            <a:r>
              <a:rPr lang="ko-KR" altLang="en-US" sz="1600" b="1" dirty="0">
                <a:latin typeface="+mj-lt"/>
              </a:rPr>
              <a:t> 관계를 알기 쉽게 도형을 사용하여 표현</a:t>
            </a:r>
          </a:p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>
                <a:latin typeface="+mj-lt"/>
              </a:rPr>
              <a:t> </a:t>
            </a:r>
            <a:r>
              <a:rPr lang="en-US" altLang="ko-KR" sz="1600" b="1" dirty="0">
                <a:latin typeface="+mj-lt"/>
              </a:rPr>
              <a:t>- </a:t>
            </a:r>
            <a:r>
              <a:rPr lang="ko-KR" altLang="en-US" sz="1600" b="1" dirty="0">
                <a:latin typeface="+mj-lt"/>
              </a:rPr>
              <a:t>예 </a:t>
            </a:r>
            <a:r>
              <a:rPr lang="en-US" altLang="ko-KR" sz="1600" b="1" dirty="0">
                <a:latin typeface="+mj-lt"/>
              </a:rPr>
              <a:t>: </a:t>
            </a:r>
            <a:r>
              <a:rPr lang="ko-KR" altLang="en-US" sz="1600" b="1" dirty="0">
                <a:latin typeface="+mj-lt"/>
              </a:rPr>
              <a:t>사원</a:t>
            </a:r>
            <a:r>
              <a:rPr lang="en-US" altLang="ko-KR" sz="1600" b="1" dirty="0">
                <a:latin typeface="+mj-lt"/>
              </a:rPr>
              <a:t>, </a:t>
            </a:r>
            <a:r>
              <a:rPr lang="ko-KR" altLang="en-US" sz="1600" b="1" dirty="0">
                <a:latin typeface="+mj-lt"/>
              </a:rPr>
              <a:t>회사</a:t>
            </a:r>
            <a:endParaRPr lang="en-US" altLang="ko-KR" sz="1600" b="1" dirty="0">
              <a:latin typeface="+mj-lt"/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 err="1">
                <a:latin typeface="+mj-lt"/>
              </a:rPr>
              <a:t>엔티티</a:t>
            </a:r>
            <a:r>
              <a:rPr lang="en-US" altLang="ko-KR" sz="1600" b="1" dirty="0">
                <a:latin typeface="+mj-lt"/>
              </a:rPr>
              <a:t>(Entity)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>
                <a:latin typeface="+mj-lt"/>
              </a:rPr>
              <a:t> - </a:t>
            </a:r>
            <a:r>
              <a:rPr lang="ko-KR" altLang="en-US" sz="1600" b="1" dirty="0">
                <a:latin typeface="+mj-lt"/>
              </a:rPr>
              <a:t>데이터베이스에 표현하려는 어떤 대상</a:t>
            </a:r>
          </a:p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>
                <a:latin typeface="+mj-lt"/>
              </a:rPr>
              <a:t> </a:t>
            </a:r>
            <a:r>
              <a:rPr lang="en-US" altLang="ko-KR" sz="1600" b="1" dirty="0">
                <a:latin typeface="+mj-lt"/>
              </a:rPr>
              <a:t>- </a:t>
            </a:r>
            <a:r>
              <a:rPr lang="ko-KR" altLang="en-US" sz="1600" b="1" dirty="0">
                <a:latin typeface="+mj-lt"/>
              </a:rPr>
              <a:t>유형</a:t>
            </a:r>
            <a:r>
              <a:rPr lang="en-US" altLang="ko-KR" sz="1600" b="1" dirty="0">
                <a:latin typeface="+mj-lt"/>
              </a:rPr>
              <a:t>, </a:t>
            </a:r>
            <a:r>
              <a:rPr lang="ko-KR" altLang="en-US" sz="1600" b="1" dirty="0">
                <a:latin typeface="+mj-lt"/>
              </a:rPr>
              <a:t>무형의 개념이나 정보 같은 현실 세계의 </a:t>
            </a:r>
            <a:r>
              <a:rPr lang="ko-KR" altLang="en-US" sz="1600" b="1" dirty="0" err="1">
                <a:latin typeface="+mj-lt"/>
              </a:rPr>
              <a:t>대상체</a:t>
            </a:r>
            <a:endParaRPr lang="ko-KR" altLang="en-US" sz="1600" b="1" dirty="0">
              <a:latin typeface="+mj-lt"/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>
                <a:latin typeface="+mj-lt"/>
              </a:rPr>
              <a:t> </a:t>
            </a:r>
            <a:r>
              <a:rPr lang="en-US" altLang="ko-KR" sz="1600" b="1" dirty="0">
                <a:latin typeface="+mj-lt"/>
              </a:rPr>
              <a:t>- </a:t>
            </a:r>
            <a:r>
              <a:rPr lang="ko-KR" altLang="en-US" sz="1600" b="1" dirty="0">
                <a:latin typeface="+mj-lt"/>
              </a:rPr>
              <a:t>서로 연관된 하나 이상의 속성으로 구성</a:t>
            </a:r>
          </a:p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>
                <a:latin typeface="+mj-lt"/>
              </a:rPr>
              <a:t>속성</a:t>
            </a:r>
            <a:r>
              <a:rPr lang="en-US" altLang="ko-KR" sz="1600" b="1" dirty="0">
                <a:latin typeface="+mj-lt"/>
              </a:rPr>
              <a:t>(Attribute)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>
                <a:latin typeface="+mj-lt"/>
              </a:rPr>
              <a:t> - </a:t>
            </a:r>
            <a:r>
              <a:rPr lang="ko-KR" altLang="en-US" sz="1600" b="1" dirty="0" err="1">
                <a:latin typeface="+mj-lt"/>
              </a:rPr>
              <a:t>엔티티의</a:t>
            </a:r>
            <a:r>
              <a:rPr lang="ko-KR" altLang="en-US" sz="1600" b="1" dirty="0">
                <a:latin typeface="+mj-lt"/>
              </a:rPr>
              <a:t> 특성</a:t>
            </a:r>
            <a:r>
              <a:rPr lang="en-US" altLang="ko-KR" sz="1600" b="1" dirty="0">
                <a:latin typeface="+mj-lt"/>
              </a:rPr>
              <a:t>, </a:t>
            </a:r>
            <a:r>
              <a:rPr lang="ko-KR" altLang="en-US" sz="1600" b="1" dirty="0">
                <a:latin typeface="+mj-lt"/>
              </a:rPr>
              <a:t>상태 등을 가진 정보</a:t>
            </a:r>
          </a:p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>
                <a:latin typeface="+mj-lt"/>
              </a:rPr>
              <a:t>관계</a:t>
            </a:r>
            <a:r>
              <a:rPr lang="en-US" altLang="ko-KR" sz="1600" b="1" dirty="0">
                <a:latin typeface="+mj-lt"/>
              </a:rPr>
              <a:t>(Relation)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>
                <a:latin typeface="+mj-lt"/>
              </a:rPr>
              <a:t> - </a:t>
            </a:r>
            <a:r>
              <a:rPr lang="ko-KR" altLang="en-US" sz="1600" b="1" dirty="0" err="1">
                <a:latin typeface="+mj-lt"/>
              </a:rPr>
              <a:t>엔티티간의</a:t>
            </a:r>
            <a:r>
              <a:rPr lang="ko-KR" altLang="en-US" sz="1600" b="1" dirty="0">
                <a:latin typeface="+mj-lt"/>
              </a:rPr>
              <a:t> 연관관계를 나타냄</a:t>
            </a:r>
            <a:endParaRPr lang="ko-KR" altLang="en-US" sz="1600" b="1" i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851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113079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dirty="0">
                <a:solidFill>
                  <a:srgbClr val="FFFFFF"/>
                </a:solidFill>
              </a:rPr>
              <a:t>데이터베이스 모델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423544" y="1242977"/>
            <a:ext cx="11438717" cy="2062103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>
                <a:latin typeface="+mj-lt"/>
              </a:rPr>
              <a:t>엔티티데이터 정보</a:t>
            </a:r>
            <a:endParaRPr lang="en-US" altLang="ko-KR" sz="1600" b="1" dirty="0">
              <a:latin typeface="+mj-lt"/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>
                <a:latin typeface="+mj-lt"/>
              </a:rPr>
              <a:t> </a:t>
            </a:r>
            <a:r>
              <a:rPr lang="en-US" altLang="ko-KR" sz="1600" b="1" dirty="0">
                <a:latin typeface="+mj-lt"/>
              </a:rPr>
              <a:t>- </a:t>
            </a:r>
            <a:r>
              <a:rPr lang="ko-KR" altLang="en-US" sz="1600" b="1" dirty="0">
                <a:latin typeface="+mj-lt"/>
              </a:rPr>
              <a:t>필드 </a:t>
            </a:r>
            <a:r>
              <a:rPr lang="en-US" altLang="ko-KR" sz="1600" b="1" dirty="0">
                <a:latin typeface="+mj-lt"/>
              </a:rPr>
              <a:t>: </a:t>
            </a:r>
            <a:r>
              <a:rPr lang="ko-KR" altLang="en-US" sz="1600" b="1" dirty="0">
                <a:latin typeface="+mj-lt"/>
              </a:rPr>
              <a:t>속성</a:t>
            </a:r>
            <a:r>
              <a:rPr lang="en-US" altLang="ko-KR" sz="1600" b="1" dirty="0">
                <a:latin typeface="+mj-lt"/>
              </a:rPr>
              <a:t>, </a:t>
            </a:r>
            <a:r>
              <a:rPr lang="ko-KR" altLang="en-US" sz="1600" b="1" dirty="0">
                <a:latin typeface="+mj-lt"/>
              </a:rPr>
              <a:t>열 과 같은 의미를 지님</a:t>
            </a:r>
            <a:endParaRPr lang="en-US" altLang="ko-KR" sz="1600" b="1" dirty="0">
              <a:latin typeface="+mj-lt"/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>
                <a:latin typeface="+mj-lt"/>
              </a:rPr>
              <a:t> - </a:t>
            </a:r>
            <a:r>
              <a:rPr lang="ko-KR" altLang="en-US" sz="1600" b="1" dirty="0" err="1">
                <a:latin typeface="+mj-lt"/>
              </a:rPr>
              <a:t>튜플</a:t>
            </a:r>
            <a:r>
              <a:rPr lang="ko-KR" altLang="en-US" sz="1600" b="1" dirty="0">
                <a:latin typeface="+mj-lt"/>
              </a:rPr>
              <a:t> </a:t>
            </a:r>
            <a:r>
              <a:rPr lang="en-US" altLang="ko-KR" sz="1600" b="1" dirty="0">
                <a:latin typeface="+mj-lt"/>
              </a:rPr>
              <a:t>: </a:t>
            </a:r>
            <a:r>
              <a:rPr lang="ko-KR" altLang="en-US" sz="1600" b="1" dirty="0">
                <a:latin typeface="+mj-lt"/>
              </a:rPr>
              <a:t>모든 속성들의 집합 </a:t>
            </a:r>
            <a:r>
              <a:rPr lang="en-US" altLang="ko-KR" sz="1600" b="1" dirty="0">
                <a:latin typeface="+mj-lt"/>
              </a:rPr>
              <a:t>(</a:t>
            </a:r>
            <a:r>
              <a:rPr lang="ko-KR" altLang="en-US" sz="1600" b="1" dirty="0">
                <a:latin typeface="+mj-lt"/>
              </a:rPr>
              <a:t>행</a:t>
            </a:r>
            <a:r>
              <a:rPr lang="en-US" altLang="ko-KR" sz="1600" b="1" dirty="0">
                <a:latin typeface="+mj-lt"/>
              </a:rPr>
              <a:t>, </a:t>
            </a:r>
            <a:r>
              <a:rPr lang="ko-KR" altLang="en-US" sz="1600" b="1" dirty="0">
                <a:latin typeface="+mj-lt"/>
              </a:rPr>
              <a:t>레코드</a:t>
            </a:r>
            <a:r>
              <a:rPr lang="en-US" altLang="ko-KR" sz="1600" b="1" dirty="0">
                <a:latin typeface="+mj-lt"/>
              </a:rPr>
              <a:t>)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>
                <a:latin typeface="+mj-lt"/>
              </a:rPr>
              <a:t> - </a:t>
            </a:r>
            <a:r>
              <a:rPr lang="ko-KR" altLang="en-US" sz="1600" b="1" dirty="0">
                <a:latin typeface="+mj-lt"/>
              </a:rPr>
              <a:t>도메인 </a:t>
            </a:r>
            <a:r>
              <a:rPr lang="en-US" altLang="ko-KR" sz="1600" b="1" dirty="0">
                <a:latin typeface="+mj-lt"/>
              </a:rPr>
              <a:t>: </a:t>
            </a:r>
            <a:r>
              <a:rPr lang="ko-KR" altLang="en-US" sz="1600" b="1" dirty="0">
                <a:latin typeface="+mj-lt"/>
              </a:rPr>
              <a:t>각각의 속성들이 가질 수 있는 같은 유형의 원자 값 들의 집합</a:t>
            </a:r>
            <a:endParaRPr lang="en-US" altLang="ko-KR" sz="1600" b="1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40" y="4023360"/>
            <a:ext cx="5182323" cy="1371791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638502" y="4139835"/>
            <a:ext cx="4763192" cy="3241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38502" y="4464031"/>
            <a:ext cx="4763192" cy="61514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669280" y="3507877"/>
            <a:ext cx="2294313" cy="241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속성</a:t>
            </a:r>
            <a:r>
              <a:rPr lang="en-US" altLang="ko-KR" sz="1200" dirty="0">
                <a:solidFill>
                  <a:schemeClr val="tx1"/>
                </a:solidFill>
              </a:rPr>
              <a:t> = </a:t>
            </a:r>
            <a:r>
              <a:rPr lang="ko-KR" altLang="en-US" sz="1200" dirty="0">
                <a:solidFill>
                  <a:schemeClr val="tx1"/>
                </a:solidFill>
              </a:rPr>
              <a:t>열 </a:t>
            </a:r>
            <a:r>
              <a:rPr lang="en-US" altLang="ko-KR" sz="1200" dirty="0">
                <a:solidFill>
                  <a:schemeClr val="tx1"/>
                </a:solidFill>
              </a:rPr>
              <a:t>= </a:t>
            </a:r>
            <a:r>
              <a:rPr lang="ko-KR" altLang="en-US" sz="1200" dirty="0">
                <a:solidFill>
                  <a:schemeClr val="tx1"/>
                </a:solidFill>
              </a:rPr>
              <a:t>필드 </a:t>
            </a:r>
            <a:r>
              <a:rPr lang="en-US" altLang="ko-KR" sz="1200" dirty="0">
                <a:solidFill>
                  <a:schemeClr val="tx1"/>
                </a:solidFill>
              </a:rPr>
              <a:t>= A, B, C ….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4" idx="2"/>
            <a:endCxn id="3" idx="0"/>
          </p:cNvCxnSpPr>
          <p:nvPr/>
        </p:nvCxnSpPr>
        <p:spPr>
          <a:xfrm>
            <a:off x="6816437" y="3748946"/>
            <a:ext cx="203661" cy="390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668063" y="4617910"/>
            <a:ext cx="1457137" cy="241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튜플</a:t>
            </a:r>
            <a:r>
              <a:rPr lang="en-US" altLang="ko-KR" sz="1200" dirty="0">
                <a:solidFill>
                  <a:schemeClr val="tx1"/>
                </a:solidFill>
              </a:rPr>
              <a:t>=</a:t>
            </a:r>
            <a:r>
              <a:rPr lang="ko-KR" altLang="en-US" sz="1200" dirty="0">
                <a:solidFill>
                  <a:schemeClr val="tx1"/>
                </a:solidFill>
              </a:rPr>
              <a:t>행</a:t>
            </a:r>
            <a:r>
              <a:rPr lang="en-US" altLang="ko-KR" sz="1200" dirty="0">
                <a:solidFill>
                  <a:schemeClr val="tx1"/>
                </a:solidFill>
              </a:rPr>
              <a:t>=</a:t>
            </a:r>
            <a:r>
              <a:rPr lang="ko-KR" altLang="en-US" sz="1200" dirty="0">
                <a:solidFill>
                  <a:schemeClr val="tx1"/>
                </a:solidFill>
              </a:rPr>
              <a:t>레코드</a:t>
            </a:r>
          </a:p>
        </p:txBody>
      </p:sp>
      <p:cxnSp>
        <p:nvCxnSpPr>
          <p:cNvPr id="9" name="직선 연결선 8"/>
          <p:cNvCxnSpPr>
            <a:stCxn id="11" idx="1"/>
            <a:endCxn id="6" idx="3"/>
          </p:cNvCxnSpPr>
          <p:nvPr/>
        </p:nvCxnSpPr>
        <p:spPr>
          <a:xfrm flipH="1">
            <a:off x="9401694" y="4738445"/>
            <a:ext cx="266369" cy="33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929745" y="5722024"/>
            <a:ext cx="1090354" cy="241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직급도메인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126480" y="4464031"/>
            <a:ext cx="548640" cy="548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stCxn id="14" idx="0"/>
            <a:endCxn id="12" idx="2"/>
          </p:cNvCxnSpPr>
          <p:nvPr/>
        </p:nvCxnSpPr>
        <p:spPr>
          <a:xfrm flipH="1" flipV="1">
            <a:off x="6400800" y="5012575"/>
            <a:ext cx="74122" cy="709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813868" y="326913"/>
            <a:ext cx="2343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관계형 데이터베이스</a:t>
            </a:r>
          </a:p>
        </p:txBody>
      </p:sp>
    </p:spTree>
    <p:extLst>
      <p:ext uri="{BB962C8B-B14F-4D97-AF65-F5344CB8AC3E}">
        <p14:creationId xmlns:p14="http://schemas.microsoft.com/office/powerpoint/2010/main" val="124155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113079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dirty="0">
                <a:solidFill>
                  <a:srgbClr val="FFFFFF"/>
                </a:solidFill>
              </a:rPr>
              <a:t>데이터베이스 모델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423544" y="1242977"/>
            <a:ext cx="11438717" cy="4031873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 err="1">
                <a:latin typeface="+mj-lt"/>
              </a:rPr>
              <a:t>기본키</a:t>
            </a:r>
            <a:r>
              <a:rPr lang="ko-KR" altLang="en-US" sz="1600" b="1" dirty="0">
                <a:latin typeface="+mj-lt"/>
              </a:rPr>
              <a:t> </a:t>
            </a:r>
            <a:r>
              <a:rPr lang="en-US" altLang="ko-KR" sz="1600" b="1" dirty="0">
                <a:latin typeface="+mj-lt"/>
              </a:rPr>
              <a:t>(Primary Key)</a:t>
            </a:r>
          </a:p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>
                <a:latin typeface="+mj-lt"/>
              </a:rPr>
              <a:t> </a:t>
            </a:r>
            <a:r>
              <a:rPr lang="en-US" altLang="ko-KR" sz="1600" b="1" dirty="0">
                <a:latin typeface="+mj-lt"/>
              </a:rPr>
              <a:t>- </a:t>
            </a:r>
            <a:r>
              <a:rPr lang="ko-KR" altLang="en-US" sz="1600" b="1" dirty="0">
                <a:latin typeface="+mj-lt"/>
              </a:rPr>
              <a:t>특정 </a:t>
            </a:r>
            <a:r>
              <a:rPr lang="ko-KR" altLang="en-US" sz="1600" b="1" dirty="0" err="1">
                <a:latin typeface="+mj-lt"/>
              </a:rPr>
              <a:t>튜플을</a:t>
            </a:r>
            <a:r>
              <a:rPr lang="ko-KR" altLang="en-US" sz="1600" b="1" dirty="0">
                <a:latin typeface="+mj-lt"/>
              </a:rPr>
              <a:t> 유일하게 구별할 수 있는 속성</a:t>
            </a:r>
            <a:endParaRPr lang="en-US" altLang="ko-KR" sz="1600" b="1" dirty="0">
              <a:latin typeface="+mj-lt"/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>
                <a:latin typeface="+mj-lt"/>
              </a:rPr>
              <a:t> - </a:t>
            </a:r>
            <a:r>
              <a:rPr lang="ko-KR" altLang="en-US" sz="1600" b="1" dirty="0">
                <a:latin typeface="+mj-lt"/>
              </a:rPr>
              <a:t>중복된 데이터가 존재 할 수 없음</a:t>
            </a:r>
            <a:r>
              <a:rPr lang="en-US" altLang="ko-KR" sz="1600" b="1" dirty="0">
                <a:latin typeface="+mj-lt"/>
              </a:rPr>
              <a:t>.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>
                <a:latin typeface="+mj-lt"/>
              </a:rPr>
              <a:t> - </a:t>
            </a:r>
            <a:r>
              <a:rPr lang="ko-KR" altLang="en-US" sz="1600" b="1" dirty="0">
                <a:latin typeface="+mj-lt"/>
              </a:rPr>
              <a:t>없는 값</a:t>
            </a:r>
            <a:r>
              <a:rPr lang="en-US" altLang="ko-KR" sz="1600" b="1" dirty="0">
                <a:latin typeface="+mj-lt"/>
              </a:rPr>
              <a:t>(Null)</a:t>
            </a:r>
            <a:r>
              <a:rPr lang="ko-KR" altLang="en-US" sz="1600" b="1" dirty="0">
                <a:latin typeface="+mj-lt"/>
              </a:rPr>
              <a:t>이 존재 불가</a:t>
            </a:r>
            <a:r>
              <a:rPr lang="en-US" altLang="ko-KR" sz="1600" b="1" dirty="0">
                <a:latin typeface="+mj-lt"/>
              </a:rPr>
              <a:t>.</a:t>
            </a:r>
          </a:p>
          <a:p>
            <a:pPr latinLnBrk="0">
              <a:lnSpc>
                <a:spcPct val="200000"/>
              </a:lnSpc>
              <a:defRPr/>
            </a:pPr>
            <a:endParaRPr lang="en-US" altLang="ko-KR" sz="1600" b="1" dirty="0">
              <a:latin typeface="+mj-lt"/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 err="1">
                <a:latin typeface="+mj-lt"/>
              </a:rPr>
              <a:t>외래키</a:t>
            </a:r>
            <a:r>
              <a:rPr lang="en-US" altLang="ko-KR" sz="1600" b="1" dirty="0">
                <a:latin typeface="+mj-lt"/>
              </a:rPr>
              <a:t> (Foreign Key)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>
                <a:latin typeface="+mj-lt"/>
              </a:rPr>
              <a:t> - </a:t>
            </a:r>
            <a:r>
              <a:rPr lang="ko-KR" altLang="en-US" sz="1600" b="1" dirty="0">
                <a:latin typeface="+mj-lt"/>
              </a:rPr>
              <a:t>한 테이블의 필드</a:t>
            </a:r>
            <a:r>
              <a:rPr lang="en-US" altLang="ko-KR" sz="1600" b="1" dirty="0">
                <a:latin typeface="+mj-lt"/>
              </a:rPr>
              <a:t>(attribute) </a:t>
            </a:r>
            <a:r>
              <a:rPr lang="ko-KR" altLang="en-US" sz="1600" b="1" dirty="0">
                <a:latin typeface="+mj-lt"/>
              </a:rPr>
              <a:t>중 다른 테이블의 행</a:t>
            </a:r>
            <a:r>
              <a:rPr lang="en-US" altLang="ko-KR" sz="1600" b="1" dirty="0">
                <a:latin typeface="+mj-lt"/>
              </a:rPr>
              <a:t>(row)</a:t>
            </a:r>
            <a:r>
              <a:rPr lang="ko-KR" altLang="en-US" sz="1600" b="1" dirty="0">
                <a:latin typeface="+mj-lt"/>
              </a:rPr>
              <a:t>을 식별할 수 있는 키</a:t>
            </a:r>
            <a:endParaRPr lang="en-US" altLang="ko-KR" sz="1600" b="1" dirty="0">
              <a:latin typeface="+mj-lt"/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>
                <a:latin typeface="+mj-lt"/>
              </a:rPr>
              <a:t> - </a:t>
            </a:r>
            <a:r>
              <a:rPr lang="ko-KR" altLang="en-US" sz="1600" b="1" dirty="0" err="1">
                <a:latin typeface="+mj-lt"/>
              </a:rPr>
              <a:t>외래키로</a:t>
            </a:r>
            <a:r>
              <a:rPr lang="ko-KR" altLang="en-US" sz="1600" b="1" dirty="0">
                <a:latin typeface="+mj-lt"/>
              </a:rPr>
              <a:t> 지정되면 참조 테이블의 </a:t>
            </a:r>
            <a:r>
              <a:rPr lang="ko-KR" altLang="en-US" sz="1600" b="1" dirty="0" err="1">
                <a:latin typeface="+mj-lt"/>
              </a:rPr>
              <a:t>기본키에</a:t>
            </a:r>
            <a:r>
              <a:rPr lang="ko-KR" altLang="en-US" sz="1600" b="1" dirty="0">
                <a:latin typeface="+mj-lt"/>
              </a:rPr>
              <a:t> 없는 값은 입력 할 수 없음</a:t>
            </a:r>
            <a:r>
              <a:rPr lang="en-US" altLang="ko-KR" sz="1600" b="1" dirty="0">
                <a:latin typeface="+mj-lt"/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813868" y="326913"/>
            <a:ext cx="2343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관계형 데이터베이스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986" y="1184786"/>
            <a:ext cx="3704416" cy="311130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8685037" y="912614"/>
            <a:ext cx="87716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b="1" dirty="0" err="1"/>
              <a:t>기본키</a:t>
            </a:r>
            <a:endParaRPr lang="ko-KR" altLang="en-US" dirty="0"/>
          </a:p>
        </p:txBody>
      </p:sp>
      <p:cxnSp>
        <p:nvCxnSpPr>
          <p:cNvPr id="19" name="직선 연결선 18"/>
          <p:cNvCxnSpPr>
            <a:endCxn id="20" idx="3"/>
          </p:cNvCxnSpPr>
          <p:nvPr/>
        </p:nvCxnSpPr>
        <p:spPr>
          <a:xfrm flipH="1">
            <a:off x="8149748" y="1097280"/>
            <a:ext cx="535289" cy="438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947551" y="1427643"/>
            <a:ext cx="1202197" cy="216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669820" y="4306487"/>
            <a:ext cx="64633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b="1"/>
              <a:t>참조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0752135" y="2300261"/>
            <a:ext cx="87716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b="1" dirty="0" err="1"/>
              <a:t>외래키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22" idx="1"/>
            <a:endCxn id="25" idx="3"/>
          </p:cNvCxnSpPr>
          <p:nvPr/>
        </p:nvCxnSpPr>
        <p:spPr>
          <a:xfrm flipH="1" flipV="1">
            <a:off x="10195183" y="2408446"/>
            <a:ext cx="556952" cy="76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992986" y="2300261"/>
            <a:ext cx="1202197" cy="216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stCxn id="21" idx="0"/>
          </p:cNvCxnSpPr>
          <p:nvPr/>
        </p:nvCxnSpPr>
        <p:spPr>
          <a:xfrm flipH="1" flipV="1">
            <a:off x="8603673" y="2740439"/>
            <a:ext cx="389313" cy="156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10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113079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dirty="0">
                <a:solidFill>
                  <a:srgbClr val="FFFFFF"/>
                </a:solidFill>
              </a:rPr>
              <a:t>데이터베이스 모델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423544" y="1259603"/>
            <a:ext cx="11438717" cy="29685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>
                <a:latin typeface="+mj-lt"/>
              </a:rPr>
              <a:t>개체 무결성</a:t>
            </a:r>
          </a:p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>
                <a:latin typeface="+mj-lt"/>
              </a:rPr>
              <a:t> </a:t>
            </a:r>
            <a:r>
              <a:rPr lang="en-US" altLang="ko-KR" sz="1600" b="1" dirty="0">
                <a:latin typeface="+mj-lt"/>
              </a:rPr>
              <a:t>- </a:t>
            </a:r>
            <a:r>
              <a:rPr lang="ko-KR" altLang="en-US" sz="1600" b="1" dirty="0">
                <a:latin typeface="+mj-lt"/>
              </a:rPr>
              <a:t>릴레이션에서 </a:t>
            </a:r>
            <a:r>
              <a:rPr lang="ko-KR" altLang="en-US" sz="1600" b="1" dirty="0" err="1">
                <a:latin typeface="+mj-lt"/>
              </a:rPr>
              <a:t>기본키를</a:t>
            </a:r>
            <a:r>
              <a:rPr lang="ko-KR" altLang="en-US" sz="1600" b="1" dirty="0">
                <a:latin typeface="+mj-lt"/>
              </a:rPr>
              <a:t> 구성하는 속성은 널</a:t>
            </a:r>
            <a:r>
              <a:rPr lang="en-US" altLang="ko-KR" sz="1600" b="1" dirty="0">
                <a:latin typeface="+mj-lt"/>
              </a:rPr>
              <a:t>(Null) </a:t>
            </a:r>
            <a:r>
              <a:rPr lang="ko-KR" altLang="en-US" sz="1600" b="1" dirty="0">
                <a:latin typeface="+mj-lt"/>
              </a:rPr>
              <a:t>값이나 중복 값을 가질 수 없음</a:t>
            </a:r>
            <a:r>
              <a:rPr lang="en-US" altLang="ko-KR" sz="1600" b="1" dirty="0">
                <a:latin typeface="+mj-lt"/>
              </a:rPr>
              <a:t>.</a:t>
            </a:r>
          </a:p>
          <a:p>
            <a:pPr latinLnBrk="0">
              <a:lnSpc>
                <a:spcPct val="200000"/>
              </a:lnSpc>
              <a:defRPr/>
            </a:pPr>
            <a:endParaRPr lang="en-US" altLang="ko-KR" sz="1600" b="1" dirty="0">
              <a:latin typeface="+mj-lt"/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>
                <a:latin typeface="+mj-lt"/>
              </a:rPr>
              <a:t>참조 무결성</a:t>
            </a:r>
          </a:p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>
                <a:latin typeface="+mj-lt"/>
              </a:rPr>
              <a:t>  </a:t>
            </a:r>
            <a:r>
              <a:rPr lang="en-US" altLang="ko-KR" sz="1600" b="1" dirty="0">
                <a:latin typeface="+mj-lt"/>
              </a:rPr>
              <a:t>- </a:t>
            </a:r>
            <a:r>
              <a:rPr lang="ko-KR" altLang="en-US" sz="1600" b="1" dirty="0" err="1">
                <a:latin typeface="+mj-lt"/>
              </a:rPr>
              <a:t>외래키</a:t>
            </a:r>
            <a:r>
              <a:rPr lang="ko-KR" altLang="en-US" sz="1600" b="1" dirty="0">
                <a:latin typeface="+mj-lt"/>
              </a:rPr>
              <a:t> 값은 </a:t>
            </a:r>
            <a:r>
              <a:rPr lang="en-US" altLang="ko-KR" sz="1600" b="1" dirty="0">
                <a:latin typeface="+mj-lt"/>
              </a:rPr>
              <a:t>Null</a:t>
            </a:r>
            <a:r>
              <a:rPr lang="ko-KR" altLang="en-US" sz="1600" b="1" dirty="0">
                <a:latin typeface="+mj-lt"/>
              </a:rPr>
              <a:t>이거나 참조 </a:t>
            </a:r>
            <a:r>
              <a:rPr lang="ko-KR" altLang="en-US" sz="1600" b="1" dirty="0" err="1">
                <a:latin typeface="+mj-lt"/>
              </a:rPr>
              <a:t>릴레이션의</a:t>
            </a:r>
            <a:r>
              <a:rPr lang="ko-KR" altLang="en-US" sz="1600" b="1" dirty="0">
                <a:latin typeface="+mj-lt"/>
              </a:rPr>
              <a:t> </a:t>
            </a:r>
            <a:r>
              <a:rPr lang="ko-KR" altLang="en-US" sz="1600" b="1" dirty="0" err="1">
                <a:latin typeface="+mj-lt"/>
              </a:rPr>
              <a:t>기본키</a:t>
            </a:r>
            <a:r>
              <a:rPr lang="ko-KR" altLang="en-US" sz="1600" b="1" dirty="0">
                <a:latin typeface="+mj-lt"/>
              </a:rPr>
              <a:t> 값과 동일해야 함</a:t>
            </a:r>
          </a:p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>
                <a:latin typeface="+mj-lt"/>
              </a:rPr>
              <a:t>  </a:t>
            </a:r>
            <a:r>
              <a:rPr lang="en-US" altLang="ko-KR" sz="1600" b="1" dirty="0">
                <a:latin typeface="+mj-lt"/>
              </a:rPr>
              <a:t>- </a:t>
            </a:r>
            <a:r>
              <a:rPr lang="ko-KR" altLang="en-US" sz="1600" b="1" dirty="0" err="1">
                <a:latin typeface="+mj-lt"/>
              </a:rPr>
              <a:t>릴레이션은</a:t>
            </a:r>
            <a:r>
              <a:rPr lang="ko-KR" altLang="en-US" sz="1600" b="1" dirty="0">
                <a:latin typeface="+mj-lt"/>
              </a:rPr>
              <a:t> 참조할 수 없는 </a:t>
            </a:r>
            <a:r>
              <a:rPr lang="ko-KR" altLang="en-US" sz="1600" b="1" dirty="0" err="1">
                <a:latin typeface="+mj-lt"/>
              </a:rPr>
              <a:t>외래키</a:t>
            </a:r>
            <a:r>
              <a:rPr lang="ko-KR" altLang="en-US" sz="1600" b="1" dirty="0">
                <a:latin typeface="+mj-lt"/>
              </a:rPr>
              <a:t> 값을 가질 수 없음</a:t>
            </a:r>
            <a:r>
              <a:rPr lang="en-US" altLang="ko-KR" sz="1600" b="1" dirty="0">
                <a:latin typeface="+mj-lt"/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813868" y="326913"/>
            <a:ext cx="2343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관계형 데이터베이스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04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57474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dirty="0">
                <a:solidFill>
                  <a:srgbClr val="FFFFFF"/>
                </a:solidFill>
              </a:rPr>
              <a:t>데이터베이스 관계대수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423544" y="1259603"/>
            <a:ext cx="11438717" cy="39534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>
                <a:latin typeface="+mj-lt"/>
              </a:rPr>
              <a:t>관계대수 </a:t>
            </a:r>
            <a:r>
              <a:rPr lang="en-US" altLang="ko-KR" sz="1600" b="1" dirty="0">
                <a:latin typeface="+mj-lt"/>
              </a:rPr>
              <a:t>(Relation</a:t>
            </a:r>
            <a:r>
              <a:rPr lang="ko-KR" altLang="en-US" sz="1600" b="1" dirty="0">
                <a:latin typeface="+mj-lt"/>
              </a:rPr>
              <a:t> </a:t>
            </a:r>
            <a:r>
              <a:rPr lang="en-US" altLang="ko-KR" sz="1600" b="1" dirty="0">
                <a:latin typeface="+mj-lt"/>
              </a:rPr>
              <a:t>Algebra)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>
                <a:latin typeface="+mj-lt"/>
              </a:rPr>
              <a:t> - </a:t>
            </a:r>
            <a:r>
              <a:rPr lang="ko-KR" altLang="en-US" sz="1600" b="1" dirty="0">
                <a:latin typeface="+mj-lt"/>
              </a:rPr>
              <a:t>관계를 다루는 연산</a:t>
            </a:r>
            <a:endParaRPr lang="en-US" altLang="ko-KR" sz="1600" b="1" dirty="0">
              <a:latin typeface="+mj-lt"/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>
                <a:latin typeface="+mj-lt"/>
              </a:rPr>
              <a:t> - </a:t>
            </a:r>
            <a:r>
              <a:rPr lang="ko-KR" altLang="en-US" sz="1600" b="1" dirty="0">
                <a:latin typeface="+mj-lt"/>
              </a:rPr>
              <a:t>검색 요구를 기술 하는데 사용</a:t>
            </a:r>
            <a:endParaRPr lang="en-US" altLang="ko-KR" sz="1600" b="1" dirty="0">
              <a:latin typeface="+mj-lt"/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>
                <a:latin typeface="+mj-lt"/>
              </a:rPr>
              <a:t> - </a:t>
            </a:r>
            <a:r>
              <a:rPr lang="ko-KR" altLang="en-US" sz="1600" b="1" dirty="0">
                <a:latin typeface="+mj-lt"/>
              </a:rPr>
              <a:t>기본적인 연산자들의 집합으로 이루어짐</a:t>
            </a:r>
            <a:r>
              <a:rPr lang="en-US" altLang="ko-KR" sz="1600" b="1" dirty="0">
                <a:latin typeface="+mj-lt"/>
              </a:rPr>
              <a:t>.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>
                <a:latin typeface="+mj-lt"/>
              </a:rPr>
              <a:t> - </a:t>
            </a:r>
            <a:r>
              <a:rPr lang="ko-KR" altLang="en-US" sz="1600" b="1" dirty="0">
                <a:latin typeface="+mj-lt"/>
              </a:rPr>
              <a:t>관계 결과는 또 다른 관계 연산자의 입력으로 사용 될 수 있음</a:t>
            </a:r>
            <a:r>
              <a:rPr lang="en-US" altLang="ko-KR" sz="1600" b="1" dirty="0">
                <a:latin typeface="+mj-lt"/>
              </a:rPr>
              <a:t>.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>
                <a:latin typeface="+mj-lt"/>
              </a:rPr>
              <a:t>   - </a:t>
            </a:r>
            <a:r>
              <a:rPr lang="ko-KR" altLang="en-US" sz="1600" b="1" dirty="0">
                <a:latin typeface="+mj-lt"/>
              </a:rPr>
              <a:t>단일 혹은 두 개의 테이블들을 입력 받아 결과 테이블을 생성</a:t>
            </a:r>
            <a:endParaRPr lang="en-US" altLang="ko-KR" sz="1600" b="1" dirty="0">
              <a:latin typeface="+mj-lt"/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>
                <a:latin typeface="+mj-lt"/>
              </a:rPr>
              <a:t>   - </a:t>
            </a:r>
            <a:r>
              <a:rPr lang="ko-KR" altLang="en-US" sz="1600" b="1" dirty="0">
                <a:latin typeface="+mj-lt"/>
              </a:rPr>
              <a:t>집합 연산을 토대로 만든 것이 관계 대수 이며</a:t>
            </a:r>
            <a:r>
              <a:rPr lang="en-US" altLang="ko-KR" sz="1600" b="1" dirty="0">
                <a:latin typeface="+mj-lt"/>
              </a:rPr>
              <a:t>, </a:t>
            </a:r>
            <a:r>
              <a:rPr lang="ko-KR" altLang="en-US" sz="1600" b="1" dirty="0">
                <a:latin typeface="+mj-lt"/>
              </a:rPr>
              <a:t>기본적으로는 집합 연산자에 속함</a:t>
            </a:r>
            <a:r>
              <a:rPr lang="en-US" altLang="ko-KR" sz="1600" b="1" dirty="0">
                <a:latin typeface="+mj-lt"/>
              </a:rPr>
              <a:t>.</a:t>
            </a:r>
          </a:p>
          <a:p>
            <a:pPr latinLnBrk="0">
              <a:lnSpc>
                <a:spcPct val="200000"/>
              </a:lnSpc>
              <a:defRPr/>
            </a:pPr>
            <a:endParaRPr lang="en-US" altLang="ko-KR" sz="1600" b="1" dirty="0">
              <a:latin typeface="+mj-lt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FDD527A-E8EC-DB94-2F8C-EB4DEAD08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48206"/>
              </p:ext>
            </p:extLst>
          </p:nvPr>
        </p:nvGraphicFramePr>
        <p:xfrm>
          <a:off x="6825726" y="1644942"/>
          <a:ext cx="4597399" cy="251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4361">
                  <a:extLst>
                    <a:ext uri="{9D8B030D-6E8A-4147-A177-3AD203B41FA5}">
                      <a16:colId xmlns:a16="http://schemas.microsoft.com/office/drawing/2014/main" val="680093870"/>
                    </a:ext>
                  </a:extLst>
                </a:gridCol>
                <a:gridCol w="849726">
                  <a:extLst>
                    <a:ext uri="{9D8B030D-6E8A-4147-A177-3AD203B41FA5}">
                      <a16:colId xmlns:a16="http://schemas.microsoft.com/office/drawing/2014/main" val="2320265349"/>
                    </a:ext>
                  </a:extLst>
                </a:gridCol>
                <a:gridCol w="773631">
                  <a:extLst>
                    <a:ext uri="{9D8B030D-6E8A-4147-A177-3AD203B41FA5}">
                      <a16:colId xmlns:a16="http://schemas.microsoft.com/office/drawing/2014/main" val="1994071811"/>
                    </a:ext>
                  </a:extLst>
                </a:gridCol>
                <a:gridCol w="1360196">
                  <a:extLst>
                    <a:ext uri="{9D8B030D-6E8A-4147-A177-3AD203B41FA5}">
                      <a16:colId xmlns:a16="http://schemas.microsoft.com/office/drawing/2014/main" val="3060877661"/>
                    </a:ext>
                  </a:extLst>
                </a:gridCol>
                <a:gridCol w="789485">
                  <a:extLst>
                    <a:ext uri="{9D8B030D-6E8A-4147-A177-3AD203B41FA5}">
                      <a16:colId xmlns:a16="http://schemas.microsoft.com/office/drawing/2014/main" val="32748972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분류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연산자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표기법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단항ㆍ이항 연산자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비고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942240"/>
                  </a:ext>
                </a:extLst>
              </a:tr>
              <a:tr h="2095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필수 연산자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셀렉션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>
                          <a:effectLst/>
                        </a:rPr>
                        <a:t>σ(</a:t>
                      </a:r>
                      <a:r>
                        <a:rPr lang="ko-KR" altLang="en-US" sz="1100" u="none" strike="noStrike">
                          <a:effectLst/>
                        </a:rPr>
                        <a:t>시그마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단항연산자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2480348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프로젝션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>
                          <a:effectLst/>
                        </a:rPr>
                        <a:t>π(</a:t>
                      </a:r>
                      <a:r>
                        <a:rPr lang="ko-KR" altLang="en-US" sz="1100" u="none" strike="noStrike">
                          <a:effectLst/>
                        </a:rPr>
                        <a:t>파이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123858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합집합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∪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이항연산자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89045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차집합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26876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카디션곱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35540"/>
                  </a:ext>
                </a:extLst>
              </a:tr>
              <a:tr h="20955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편의를 위한 연산자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교집합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이항연산자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782453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세타조인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Nanum Gothic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968149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동등조인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Nanum Gothic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147499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자연조인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*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298434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세미조인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Nanum Gothic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58862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디비전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÷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Nanum Gothic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411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747736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Pages>78</Pages>
  <Words>945</Words>
  <Characters>0</Characters>
  <Application>Microsoft Office PowerPoint</Application>
  <DocSecurity>0</DocSecurity>
  <PresentationFormat>와이드스크린</PresentationFormat>
  <Lines>0</Lines>
  <Paragraphs>193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Nanum Gothic</vt:lpstr>
      <vt:lpstr>맑은 고딕</vt:lpstr>
      <vt:lpstr>Arial</vt:lpstr>
      <vt:lpstr>30_Office 테마</vt:lpstr>
      <vt:lpstr>Office theme</vt:lpstr>
      <vt:lpstr>2강 관계 데이터베이스모델 및 대수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61</cp:revision>
  <dcterms:modified xsi:type="dcterms:W3CDTF">2022-05-30T02:01:53Z</dcterms:modified>
  <cp:version>9.104.121.46349</cp:version>
</cp:coreProperties>
</file>