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777" r:id="rId1"/>
    <p:sldMasterId id="2147485778" r:id="rId2"/>
    <p:sldMasterId id="2147485779" r:id="rId3"/>
    <p:sldMasterId id="2147485780" r:id="rId4"/>
    <p:sldMasterId id="2147485781" r:id="rId5"/>
    <p:sldMasterId id="2147485782" r:id="rId6"/>
  </p:sldMasterIdLst>
  <p:sldIdLst>
    <p:sldId id="368" r:id="rId7"/>
    <p:sldId id="394" r:id="rId8"/>
    <p:sldId id="359" r:id="rId9"/>
    <p:sldId id="360" r:id="rId10"/>
    <p:sldId id="361" r:id="rId11"/>
    <p:sldId id="362" r:id="rId12"/>
    <p:sldId id="363" r:id="rId13"/>
    <p:sldId id="393" r:id="rId14"/>
    <p:sldId id="397" r:id="rId15"/>
    <p:sldId id="398" r:id="rId16"/>
    <p:sldId id="403" r:id="rId17"/>
    <p:sldId id="407" r:id="rId18"/>
    <p:sldId id="406" r:id="rId19"/>
    <p:sldId id="396" r:id="rId20"/>
    <p:sldId id="401" r:id="rId21"/>
    <p:sldId id="405" r:id="rId22"/>
    <p:sldId id="400" r:id="rId23"/>
    <p:sldId id="402" r:id="rId24"/>
    <p:sldId id="366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98" userDrawn="1">
          <p15:clr>
            <a:srgbClr val="A4A3A4"/>
          </p15:clr>
        </p15:guide>
        <p15:guide id="2" orient="horz" pos="214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372" y="108"/>
      </p:cViewPr>
      <p:guideLst>
        <p:guide pos="398"/>
        <p:guide orient="horz" pos="214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2T00:14:34.97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2T00:14:34.9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2T00:15:44.96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2T00:14:34.99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2T00:14:34.99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2T00:14:34.99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2T00:14:3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2T00:14:35.00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2T00:14:35.00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2T00:14:34.98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2T00:14:34.98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2T00:14:34.98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2T00:14:34.98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2T00:14:34.98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2T00:14:34.98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2T00:14:34.98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2T00:14:34.99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00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46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277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6459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675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6850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14235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20693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51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93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1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14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0" r:id="rId1"/>
    <p:sldLayoutId id="2147484091" r:id="rId2"/>
    <p:sldLayoutId id="2147484092" r:id="rId3"/>
    <p:sldLayoutId id="2147484093" r:id="rId4"/>
    <p:sldLayoutId id="2147484094" r:id="rId5"/>
    <p:sldLayoutId id="2147484095" r:id="rId6"/>
    <p:sldLayoutId id="2147484096" r:id="rId7"/>
    <p:sldLayoutId id="2147484097" r:id="rId8"/>
    <p:sldLayoutId id="2147484098" r:id="rId9"/>
    <p:sldLayoutId id="2147484099" r:id="rId10"/>
    <p:sldLayoutId id="2147484100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3" r:id="rId3"/>
    <p:sldLayoutId id="2147484104" r:id="rId4"/>
    <p:sldLayoutId id="2147484105" r:id="rId5"/>
    <p:sldLayoutId id="2147484106" r:id="rId6"/>
    <p:sldLayoutId id="2147484107" r:id="rId7"/>
    <p:sldLayoutId id="2147484108" r:id="rId8"/>
    <p:sldLayoutId id="2147484109" r:id="rId9"/>
    <p:sldLayoutId id="2147484110" r:id="rId10"/>
    <p:sldLayoutId id="214748411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19" r:id="rId8"/>
    <p:sldLayoutId id="2147484120" r:id="rId9"/>
    <p:sldLayoutId id="2147484121" r:id="rId10"/>
    <p:sldLayoutId id="2147484122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3" r:id="rId1"/>
    <p:sldLayoutId id="2147484124" r:id="rId2"/>
    <p:sldLayoutId id="2147484125" r:id="rId3"/>
    <p:sldLayoutId id="2147484126" r:id="rId4"/>
    <p:sldLayoutId id="2147484127" r:id="rId5"/>
    <p:sldLayoutId id="2147484128" r:id="rId6"/>
    <p:sldLayoutId id="2147484129" r:id="rId7"/>
    <p:sldLayoutId id="2147484130" r:id="rId8"/>
    <p:sldLayoutId id="2147484131" r:id="rId9"/>
    <p:sldLayoutId id="2147484132" r:id="rId10"/>
    <p:sldLayoutId id="214748413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4" r:id="rId1"/>
    <p:sldLayoutId id="2147484135" r:id="rId2"/>
    <p:sldLayoutId id="2147484136" r:id="rId3"/>
    <p:sldLayoutId id="2147484137" r:id="rId4"/>
    <p:sldLayoutId id="2147484138" r:id="rId5"/>
    <p:sldLayoutId id="2147484139" r:id="rId6"/>
    <p:sldLayoutId id="2147484140" r:id="rId7"/>
    <p:sldLayoutId id="2147484141" r:id="rId8"/>
    <p:sldLayoutId id="2147484142" r:id="rId9"/>
    <p:sldLayoutId id="2147484143" r:id="rId10"/>
    <p:sldLayoutId id="2147484144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fImage44424628145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5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7" Type="http://schemas.openxmlformats.org/officeDocument/2006/relationships/image" Target="../media/fImage4442738467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57.xml"/><Relationship Id="rId11" Type="http://schemas.openxmlformats.org/officeDocument/2006/relationships/image" Target="../media/image9.png"/><Relationship Id="rId10" Type="http://schemas.openxmlformats.org/officeDocument/2006/relationships/image" Target="../media/image8.png"/><Relationship Id="rId9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57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fImage44462141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7" Type="http://schemas.openxmlformats.org/officeDocument/2006/relationships/image" Target="../media/fImage4443999169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Relationship Id="rId9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fImage4442756500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57.xml"/><Relationship Id="rId9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17.png"/><Relationship Id="rId5" Type="http://schemas.openxmlformats.org/officeDocument/2006/relationships/image" Target="../media/fImage4443946500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fImage4446481478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57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57.xml"/><Relationship Id="rId9" Type="http://schemas.openxmlformats.org/officeDocument/2006/relationships/image" Target="../media/fImage4441852292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57.xml"/><Relationship Id="rId11" Type="http://schemas.openxmlformats.org/officeDocument/2006/relationships/image" Target="../media/image1.png"/><Relationship Id="rId10" Type="http://schemas.openxmlformats.org/officeDocument/2006/relationships/image" Target="../media/fImage4446141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57.xml"/><Relationship Id="rId9" Type="http://schemas.openxmlformats.org/officeDocument/2006/relationships/image" Target="../media/fImage44417376334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57.xml"/><Relationship Id="rId11" Type="http://schemas.openxmlformats.org/officeDocument/2006/relationships/image" Target="../media/fImage44410741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57.xml"/><Relationship Id="rId9" Type="http://schemas.openxmlformats.org/officeDocument/2006/relationships/image" Target="../media/fImage44417869169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57.xml"/><Relationship Id="rId9" Type="http://schemas.openxmlformats.org/officeDocument/2006/relationships/image" Target="../media/fImage44418075724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57.xml"/><Relationship Id="rId9" Type="http://schemas.openxmlformats.org/officeDocument/2006/relationships/image" Target="../media/fImage44418301478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fImage44418749358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57.xml"/><Relationship Id="rId9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fImage444222846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/>
          <p:nvPr/>
        </p:nvGrpSpPr>
        <p:grpSpPr>
          <a:xfrm>
            <a:off x="4472940" y="1768475"/>
            <a:ext cx="3263265" cy="1021080"/>
            <a:chOff x="4472940" y="1768475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4610735" y="2549525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5731510" y="751840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4613910" y="1818640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4959985" y="1768475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6450330" y="1768475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7006590" y="2698115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4560570" y="2270760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5345430" y="2636520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7311390" y="2354580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5628005" y="2696210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7662545" y="178244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472940" y="2101215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4908550" y="1981200"/>
            <a:ext cx="1297940" cy="50736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javascript 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2371090" y="3009900"/>
            <a:ext cx="7466965" cy="13843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4400" b="1" i="1">
                <a:solidFill>
                  <a:srgbClr val="08CDD5"/>
                </a:solidFill>
              </a:rPr>
              <a:t>Javascript 란?</a:t>
            </a:r>
            <a:endParaRPr lang="ko-KR" altLang="en-US" sz="4400" b="1" i="1">
              <a:solidFill>
                <a:srgbClr val="08CDD5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2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javascript!!</a:t>
            </a:r>
            <a:endParaRPr lang="ko-KR" altLang="en-US" sz="12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45415" y="684530"/>
            <a:ext cx="11823700" cy="6005830"/>
            <a:chOff x="145415" y="684530"/>
            <a:chExt cx="11823700" cy="600583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45415" y="684530"/>
              <a:ext cx="11762105" cy="5957570"/>
            </a:xfrm>
            <a:custGeom>
              <a:avLst/>
              <a:gdLst>
                <a:gd name="TX0" fmla="*/ 3574143 w 11760203"/>
                <a:gd name="TY0" fmla="*/ 72571 h 5955849"/>
                <a:gd name="TX1" fmla="*/ 11716657 w 11760203"/>
                <a:gd name="TY1" fmla="*/ 72571 h 5955849"/>
                <a:gd name="TX2" fmla="*/ 11760200 w 11760203"/>
                <a:gd name="TY2" fmla="*/ 5936343 h 5955849"/>
                <a:gd name="TX3" fmla="*/ 0 w 11760203"/>
                <a:gd name="TY3" fmla="*/ 5955846 h 5955849"/>
                <a:gd name="TX4" fmla="*/ 77107 w 11760203"/>
                <a:gd name="TY4" fmla="*/ 0 h 5955849"/>
                <a:gd name="TX5" fmla="*/ 206828 w 11760203"/>
                <a:gd name="TY5" fmla="*/ 0 h 5955849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3" h="5955849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34470" y="6376035"/>
              <a:ext cx="335280" cy="314325"/>
            </a:xfrm>
            <a:custGeom>
              <a:avLst/>
              <a:gdLst>
                <a:gd name="TX0" fmla="*/ 333375 w 333378"/>
                <a:gd name="TY0" fmla="*/ 0 h 312423"/>
                <a:gd name="TX1" fmla="*/ 333375 w 333378"/>
                <a:gd name="TY1" fmla="*/ 312420 h 312423"/>
                <a:gd name="TX2" fmla="*/ 0 w 333378"/>
                <a:gd name="TY2" fmla="*/ 309563 h 312423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8" h="312423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3900" cy="1021715"/>
            <a:chOff x="486410" y="121920"/>
            <a:chExt cx="3263900" cy="102171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815" cy="23558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1205" cy="298640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6405" cy="2667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7405" cy="1143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3660" cy="7366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660" cy="7366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1465" cy="443865"/>
            </a:xfrm>
            <a:custGeom>
              <a:avLst/>
              <a:gdLst>
                <a:gd name="TX0" fmla="*/ 0 w 289563"/>
                <a:gd name="TY0" fmla="*/ 0 h 441963"/>
                <a:gd name="TX1" fmla="*/ 5715 w 289563"/>
                <a:gd name="TY1" fmla="*/ 315754 h 441963"/>
                <a:gd name="TX2" fmla="*/ 289560 w 289563"/>
                <a:gd name="TY2" fmla="*/ 441960 h 441963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3" h="441963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40105" cy="154305"/>
            </a:xfrm>
            <a:custGeom>
              <a:avLst/>
              <a:gdLst>
                <a:gd name="TX0" fmla="*/ 0 w 838203"/>
                <a:gd name="TY0" fmla="*/ 152400 h 152403"/>
                <a:gd name="TX1" fmla="*/ 182880 w 838203"/>
                <a:gd name="TY1" fmla="*/ 0 h 152403"/>
                <a:gd name="TX2" fmla="*/ 838200 w 838203"/>
                <a:gd name="TY2" fmla="*/ 15240 h 152403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3" h="152403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4805" cy="314325"/>
            </a:xfrm>
            <a:custGeom>
              <a:avLst/>
              <a:gdLst>
                <a:gd name="TX0" fmla="*/ 342900 w 342903"/>
                <a:gd name="TY0" fmla="*/ 0 h 312423"/>
                <a:gd name="TX1" fmla="*/ 342900 w 342903"/>
                <a:gd name="TY1" fmla="*/ 312420 h 312423"/>
                <a:gd name="TX2" fmla="*/ 0 w 342903"/>
                <a:gd name="TY2" fmla="*/ 304800 h 312423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3" h="312423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60425" cy="2032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660" cy="7366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660" cy="7366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3350" cy="45593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6965" cy="6572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>
            <a:off x="659130" y="1633855"/>
            <a:ext cx="7421880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object</a:t>
            </a:r>
            <a:endParaRPr lang="ko-KR" altLang="en-US"/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>
            <a:off x="659130" y="2189480"/>
            <a:ext cx="10869295" cy="50736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800" b="0" i="0">
                <a:solidFill>
                  <a:schemeClr val="tx1"/>
                </a:solidFill>
                <a:latin typeface="NanumGothic" charset="0"/>
                <a:ea typeface="NanumGothic" charset="0"/>
              </a:rPr>
              <a:t>-  객체를 만드는 또 다른 방법</a:t>
            </a: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34" name="Rect 0"/>
          <p:cNvSpPr txBox="1">
            <a:spLocks/>
          </p:cNvSpPr>
          <p:nvPr/>
        </p:nvSpPr>
        <p:spPr>
          <a:xfrm>
            <a:off x="346075" y="6191250"/>
            <a:ext cx="8945880" cy="27749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hangingPunct="1"/>
            <a:r>
              <a:rPr/>
              <a:t>http://www.tcpschool.com/javascript/js_object_concept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6" name="그림 22" descr="C:/Users/dltjs/AppData/Roaming/PolarisOffice/ETemp/17744_15756320/fImage93902470328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255" y="2978150"/>
            <a:ext cx="3458210" cy="1819910"/>
          </a:xfrm>
          <a:prstGeom prst="rect">
            <a:avLst/>
          </a:prstGeom>
          <a:noFill/>
        </p:spPr>
      </p:pic>
      <p:pic>
        <p:nvPicPr>
          <p:cNvPr id="37" name="그림 23" descr="C:/Users/dltjs/AppData/Roaming/PolarisOffice/ETemp/17744_15756320/fImage823124716827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3000375"/>
            <a:ext cx="3429635" cy="1810385"/>
          </a:xfrm>
          <a:prstGeom prst="rect">
            <a:avLst/>
          </a:prstGeom>
          <a:noFill/>
        </p:spPr>
      </p:pic>
      <p:sp>
        <p:nvSpPr>
          <p:cNvPr id="38" name="도형 24"/>
          <p:cNvSpPr>
            <a:spLocks/>
          </p:cNvSpPr>
          <p:nvPr/>
        </p:nvSpPr>
        <p:spPr>
          <a:xfrm>
            <a:off x="840105" y="3074035"/>
            <a:ext cx="2538095" cy="337820"/>
          </a:xfrm>
          <a:prstGeom prst="rect">
            <a:avLst/>
          </a:prstGeom>
          <a:noFill/>
          <a:ln w="38100" cap="flat" cmpd="sng">
            <a:solidFill>
              <a:srgbClr val="FC47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9" name="도형 32"/>
          <p:cNvSpPr>
            <a:spLocks/>
          </p:cNvSpPr>
          <p:nvPr/>
        </p:nvSpPr>
        <p:spPr>
          <a:xfrm>
            <a:off x="4548505" y="3093720"/>
            <a:ext cx="3271520" cy="337820"/>
          </a:xfrm>
          <a:prstGeom prst="rect">
            <a:avLst/>
          </a:prstGeom>
          <a:noFill/>
          <a:ln w="38100" cap="flat" cmpd="sng">
            <a:solidFill>
              <a:srgbClr val="FC47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45415" y="684530"/>
            <a:ext cx="11824970" cy="6007100"/>
            <a:chOff x="145415" y="684530"/>
            <a:chExt cx="11824970" cy="600710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45415" y="684530"/>
              <a:ext cx="11763375" cy="5958840"/>
            </a:xfrm>
            <a:custGeom>
              <a:avLst/>
              <a:gdLst>
                <a:gd name="TX0" fmla="*/ 3574143 w 11760205"/>
                <a:gd name="TY0" fmla="*/ 72571 h 5955851"/>
                <a:gd name="TX1" fmla="*/ 11716657 w 11760205"/>
                <a:gd name="TY1" fmla="*/ 72571 h 5955851"/>
                <a:gd name="TX2" fmla="*/ 11760200 w 11760205"/>
                <a:gd name="TY2" fmla="*/ 5936343 h 5955851"/>
                <a:gd name="TX3" fmla="*/ 0 w 11760205"/>
                <a:gd name="TY3" fmla="*/ 5955846 h 5955851"/>
                <a:gd name="TX4" fmla="*/ 77107 w 11760205"/>
                <a:gd name="TY4" fmla="*/ 0 h 5955851"/>
                <a:gd name="TX5" fmla="*/ 206828 w 11760205"/>
                <a:gd name="TY5" fmla="*/ 0 h 595585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5" h="5955851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34470" y="6376035"/>
              <a:ext cx="336550" cy="315595"/>
            </a:xfrm>
            <a:custGeom>
              <a:avLst/>
              <a:gdLst>
                <a:gd name="TX0" fmla="*/ 333375 w 333380"/>
                <a:gd name="TY0" fmla="*/ 0 h 312425"/>
                <a:gd name="TX1" fmla="*/ 333375 w 333380"/>
                <a:gd name="TY1" fmla="*/ 312420 h 312425"/>
                <a:gd name="TX2" fmla="*/ 0 w 333380"/>
                <a:gd name="TY2" fmla="*/ 309563 h 312425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80" h="312425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5170" cy="1022985"/>
            <a:chOff x="486410" y="121920"/>
            <a:chExt cx="3265170" cy="102298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4085" cy="23685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2475" cy="298767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7675" cy="2794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8675" cy="127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4930" cy="7493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4930" cy="7493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2735" cy="445135"/>
            </a:xfrm>
            <a:custGeom>
              <a:avLst/>
              <a:gdLst>
                <a:gd name="TX0" fmla="*/ 0 w 289565"/>
                <a:gd name="TY0" fmla="*/ 0 h 441965"/>
                <a:gd name="TX1" fmla="*/ 5715 w 289565"/>
                <a:gd name="TY1" fmla="*/ 315754 h 441965"/>
                <a:gd name="TX2" fmla="*/ 289560 w 289565"/>
                <a:gd name="TY2" fmla="*/ 441960 h 441965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5" h="441965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41375" cy="155575"/>
            </a:xfrm>
            <a:custGeom>
              <a:avLst/>
              <a:gdLst>
                <a:gd name="TX0" fmla="*/ 0 w 838205"/>
                <a:gd name="TY0" fmla="*/ 152400 h 152405"/>
                <a:gd name="TX1" fmla="*/ 182880 w 838205"/>
                <a:gd name="TY1" fmla="*/ 0 h 152405"/>
                <a:gd name="TX2" fmla="*/ 838200 w 838205"/>
                <a:gd name="TY2" fmla="*/ 15240 h 152405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5" h="152405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6075" cy="315595"/>
            </a:xfrm>
            <a:custGeom>
              <a:avLst/>
              <a:gdLst>
                <a:gd name="TX0" fmla="*/ 342900 w 342905"/>
                <a:gd name="TY0" fmla="*/ 0 h 312425"/>
                <a:gd name="TX1" fmla="*/ 342900 w 342905"/>
                <a:gd name="TY1" fmla="*/ 312420 h 312425"/>
                <a:gd name="TX2" fmla="*/ 0 w 342905"/>
                <a:gd name="TY2" fmla="*/ 304800 h 312425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5" h="312425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61695" cy="2159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4930" cy="7493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4930" cy="7493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4620" cy="45720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8235" cy="65849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>
            <a:off x="659130" y="1633855"/>
            <a:ext cx="7423785" cy="46164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연산자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>
            <a:off x="659130" y="2189480"/>
            <a:ext cx="10870565" cy="34143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800" b="0" i="0">
                <a:solidFill>
                  <a:schemeClr val="tx1"/>
                </a:solidFill>
                <a:latin typeface="NanumGothic" charset="0"/>
                <a:ea typeface="NanumGothic" charset="0"/>
              </a:rPr>
              <a:t>- 산술연산자                                                                    - 논리연산자</a:t>
            </a: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34" name="Rect 0"/>
          <p:cNvSpPr txBox="1">
            <a:spLocks/>
          </p:cNvSpPr>
          <p:nvPr/>
        </p:nvSpPr>
        <p:spPr>
          <a:xfrm>
            <a:off x="381000" y="6182360"/>
            <a:ext cx="8947785" cy="279400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/>
              <a:t>http://www.tcpschool.com/java/java_operator_logic</a:t>
            </a:r>
            <a:endParaRPr lang="ko-KR" altLang="en-US"/>
          </a:p>
        </p:txBody>
      </p:sp>
      <p:pic>
        <p:nvPicPr>
          <p:cNvPr id="36" name="그림 2" descr="C:/Users/dltjs/AppData/Roaming/PolarisOffice/ETemp/19480_23206144/fImage179974326334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01"/>
          <a:stretch>
            <a:fillRect/>
          </a:stretch>
        </p:blipFill>
        <p:spPr>
          <a:xfrm>
            <a:off x="6354445" y="2870835"/>
            <a:ext cx="4944745" cy="1393825"/>
          </a:xfrm>
          <a:prstGeom prst="rect">
            <a:avLst/>
          </a:prstGeom>
          <a:noFill/>
        </p:spPr>
      </p:pic>
      <p:pic>
        <p:nvPicPr>
          <p:cNvPr id="37" name="그림 3" descr="C:/Users/dltjs/AppData/Roaming/PolarisOffice/ETemp/19480_23206144/fImage205354336500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55" y="2870835"/>
            <a:ext cx="4556760" cy="1520190"/>
          </a:xfrm>
          <a:prstGeom prst="rect">
            <a:avLst/>
          </a:prstGeom>
          <a:noFill/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2320" y="4551391"/>
            <a:ext cx="2543175" cy="1085850"/>
          </a:xfrm>
          <a:prstGeom prst="rect">
            <a:avLst/>
          </a:prstGeom>
        </p:spPr>
      </p:pic>
      <p:pic>
        <p:nvPicPr>
          <p:cNvPr id="29" name="Picture " descr="C:/Users/dltjs/AppData/Roaming/PolarisOffice/ETemp/11000_8783216/fImage41125599169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54445" y="4313901"/>
            <a:ext cx="4554220" cy="134429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5"/>
          <p:cNvGrpSpPr/>
          <p:nvPr/>
        </p:nvGrpSpPr>
        <p:grpSpPr>
          <a:xfrm>
            <a:off x="145415" y="684530"/>
            <a:ext cx="11824970" cy="6007100"/>
            <a:chOff x="145415" y="684530"/>
            <a:chExt cx="11824970" cy="6007100"/>
          </a:xfrm>
        </p:grpSpPr>
        <p:sp>
          <p:nvSpPr>
            <p:cNvPr id="30" name="Rect 0"/>
            <p:cNvSpPr>
              <a:spLocks/>
            </p:cNvSpPr>
            <p:nvPr/>
          </p:nvSpPr>
          <p:spPr>
            <a:xfrm>
              <a:off x="145415" y="684530"/>
              <a:ext cx="11763375" cy="5958840"/>
            </a:xfrm>
            <a:custGeom>
              <a:avLst/>
              <a:gdLst>
                <a:gd name="TX0" fmla="*/ 3574143 w 11760205"/>
                <a:gd name="TY0" fmla="*/ 72571 h 5955851"/>
                <a:gd name="TX1" fmla="*/ 11716657 w 11760205"/>
                <a:gd name="TY1" fmla="*/ 72571 h 5955851"/>
                <a:gd name="TX2" fmla="*/ 11760200 w 11760205"/>
                <a:gd name="TY2" fmla="*/ 5936343 h 5955851"/>
                <a:gd name="TX3" fmla="*/ 0 w 11760205"/>
                <a:gd name="TY3" fmla="*/ 5955846 h 5955851"/>
                <a:gd name="TX4" fmla="*/ 77107 w 11760205"/>
                <a:gd name="TY4" fmla="*/ 0 h 5955851"/>
                <a:gd name="TX5" fmla="*/ 206828 w 11760205"/>
                <a:gd name="TY5" fmla="*/ 0 h 595585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5" h="5955851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1" name="Rect 0"/>
            <p:cNvSpPr>
              <a:spLocks/>
            </p:cNvSpPr>
            <p:nvPr/>
          </p:nvSpPr>
          <p:spPr>
            <a:xfrm>
              <a:off x="11634470" y="6376035"/>
              <a:ext cx="336550" cy="315595"/>
            </a:xfrm>
            <a:custGeom>
              <a:avLst/>
              <a:gdLst>
                <a:gd name="TX0" fmla="*/ 333375 w 333380"/>
                <a:gd name="TY0" fmla="*/ 0 h 312425"/>
                <a:gd name="TX1" fmla="*/ 333375 w 333380"/>
                <a:gd name="TY1" fmla="*/ 312420 h 312425"/>
                <a:gd name="TX2" fmla="*/ 0 w 333380"/>
                <a:gd name="TY2" fmla="*/ 309563 h 312425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80" h="312425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33" name="Group 5"/>
          <p:cNvGrpSpPr/>
          <p:nvPr/>
        </p:nvGrpSpPr>
        <p:grpSpPr>
          <a:xfrm>
            <a:off x="486410" y="121920"/>
            <a:ext cx="3265170" cy="1022985"/>
            <a:chOff x="486410" y="121920"/>
            <a:chExt cx="3265170" cy="1022985"/>
          </a:xfrm>
        </p:grpSpPr>
        <p:sp>
          <p:nvSpPr>
            <p:cNvPr id="35" name="Rect 0"/>
            <p:cNvSpPr>
              <a:spLocks/>
            </p:cNvSpPr>
            <p:nvPr/>
          </p:nvSpPr>
          <p:spPr>
            <a:xfrm rot="10800000">
              <a:off x="624840" y="902970"/>
              <a:ext cx="934085" cy="23685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8" name="Rect 0"/>
            <p:cNvSpPr>
              <a:spLocks/>
            </p:cNvSpPr>
            <p:nvPr/>
          </p:nvSpPr>
          <p:spPr>
            <a:xfrm rot="16200000">
              <a:off x="1745615" y="-894715"/>
              <a:ext cx="752475" cy="298767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39" name="Rect 0"/>
            <p:cNvCxnSpPr/>
            <p:nvPr/>
          </p:nvCxnSpPr>
          <p:spPr>
            <a:xfrm flipV="1">
              <a:off x="628015" y="172085"/>
              <a:ext cx="1717675" cy="2794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Rect 0"/>
            <p:cNvCxnSpPr/>
            <p:nvPr/>
          </p:nvCxnSpPr>
          <p:spPr>
            <a:xfrm flipV="1">
              <a:off x="974090" y="121920"/>
              <a:ext cx="828675" cy="127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 0"/>
            <p:cNvSpPr>
              <a:spLocks/>
            </p:cNvSpPr>
            <p:nvPr/>
          </p:nvSpPr>
          <p:spPr>
            <a:xfrm>
              <a:off x="2464435" y="121920"/>
              <a:ext cx="74930" cy="7493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2" name="Rect 0"/>
            <p:cNvSpPr>
              <a:spLocks/>
            </p:cNvSpPr>
            <p:nvPr/>
          </p:nvSpPr>
          <p:spPr>
            <a:xfrm rot="20700000">
              <a:off x="3020695" y="1051560"/>
              <a:ext cx="74930" cy="7493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3" name="Rect 0"/>
            <p:cNvSpPr>
              <a:spLocks/>
            </p:cNvSpPr>
            <p:nvPr/>
          </p:nvSpPr>
          <p:spPr>
            <a:xfrm>
              <a:off x="574675" y="624205"/>
              <a:ext cx="292735" cy="445135"/>
            </a:xfrm>
            <a:custGeom>
              <a:avLst/>
              <a:gdLst>
                <a:gd name="TX0" fmla="*/ 0 w 289565"/>
                <a:gd name="TY0" fmla="*/ 0 h 441965"/>
                <a:gd name="TX1" fmla="*/ 5715 w 289565"/>
                <a:gd name="TY1" fmla="*/ 315754 h 441965"/>
                <a:gd name="TX2" fmla="*/ 289560 w 289565"/>
                <a:gd name="TY2" fmla="*/ 441960 h 441965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5" h="441965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4" name="Rect 0"/>
            <p:cNvSpPr>
              <a:spLocks/>
            </p:cNvSpPr>
            <p:nvPr/>
          </p:nvSpPr>
          <p:spPr>
            <a:xfrm>
              <a:off x="1359535" y="989965"/>
              <a:ext cx="841375" cy="155575"/>
            </a:xfrm>
            <a:custGeom>
              <a:avLst/>
              <a:gdLst>
                <a:gd name="TX0" fmla="*/ 0 w 838205"/>
                <a:gd name="TY0" fmla="*/ 152400 h 152405"/>
                <a:gd name="TX1" fmla="*/ 182880 w 838205"/>
                <a:gd name="TY1" fmla="*/ 0 h 152405"/>
                <a:gd name="TX2" fmla="*/ 838200 w 838205"/>
                <a:gd name="TY2" fmla="*/ 15240 h 152405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5" h="152405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5" name="Rect 0"/>
            <p:cNvSpPr>
              <a:spLocks/>
            </p:cNvSpPr>
            <p:nvPr/>
          </p:nvSpPr>
          <p:spPr>
            <a:xfrm>
              <a:off x="3325495" y="708025"/>
              <a:ext cx="346075" cy="315595"/>
            </a:xfrm>
            <a:custGeom>
              <a:avLst/>
              <a:gdLst>
                <a:gd name="TX0" fmla="*/ 342900 w 342905"/>
                <a:gd name="TY0" fmla="*/ 0 h 312425"/>
                <a:gd name="TX1" fmla="*/ 342900 w 342905"/>
                <a:gd name="TY1" fmla="*/ 312420 h 312425"/>
                <a:gd name="TX2" fmla="*/ 0 w 342905"/>
                <a:gd name="TY2" fmla="*/ 304800 h 312425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5" h="312425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46" name="Rect 0"/>
            <p:cNvCxnSpPr/>
            <p:nvPr/>
          </p:nvCxnSpPr>
          <p:spPr>
            <a:xfrm>
              <a:off x="1641475" y="1049655"/>
              <a:ext cx="861695" cy="2159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 0"/>
            <p:cNvSpPr>
              <a:spLocks/>
            </p:cNvSpPr>
            <p:nvPr/>
          </p:nvSpPr>
          <p:spPr>
            <a:xfrm rot="20700000">
              <a:off x="3676015" y="136525"/>
              <a:ext cx="74930" cy="7493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8" name="Rect 0"/>
            <p:cNvSpPr>
              <a:spLocks/>
            </p:cNvSpPr>
            <p:nvPr/>
          </p:nvSpPr>
          <p:spPr>
            <a:xfrm rot="7200000">
              <a:off x="486410" y="454660"/>
              <a:ext cx="74930" cy="7493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49" name="Rect 0"/>
          <p:cNvSpPr>
            <a:spLocks/>
          </p:cNvSpPr>
          <p:nvPr/>
        </p:nvSpPr>
        <p:spPr>
          <a:xfrm>
            <a:off x="940435" y="316230"/>
            <a:ext cx="1404620" cy="45720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Rect 0"/>
          <p:cNvSpPr>
            <a:spLocks/>
          </p:cNvSpPr>
          <p:nvPr/>
        </p:nvSpPr>
        <p:spPr>
          <a:xfrm>
            <a:off x="3914140" y="30480"/>
            <a:ext cx="7468235" cy="65849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1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 xmlns="">
          <p:pic>
            <p:nvPicPr>
              <p:cNvPr id="51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9820" y="2985135"/>
                <a:ext cx="32385" cy="32385"/>
              </a:xfrm>
              <a:prstGeom prst="rect">
                <a:avLst/>
              </a:prstGeom>
            </p:spPr>
          </p:pic>
        </mc:Fallback>
      </mc:AlternateContent>
      <p:sp>
        <p:nvSpPr>
          <p:cNvPr id="52" name="Rect 0"/>
          <p:cNvSpPr txBox="1">
            <a:spLocks/>
          </p:cNvSpPr>
          <p:nvPr/>
        </p:nvSpPr>
        <p:spPr>
          <a:xfrm>
            <a:off x="659130" y="1633855"/>
            <a:ext cx="7423150" cy="46164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 dirty="0" err="1">
                <a:latin typeface="맑은 고딕" charset="0"/>
                <a:ea typeface="맑은 고딕" charset="0"/>
              </a:rPr>
              <a:t>if문</a:t>
            </a:r>
            <a:endParaRPr lang="ko-KR" altLang="en-US" sz="2400" dirty="0">
              <a:latin typeface="맑은 고딕" charset="0"/>
              <a:ea typeface="맑은 고딕" charset="0"/>
            </a:endParaRPr>
          </a:p>
        </p:txBody>
      </p:sp>
      <p:sp>
        <p:nvSpPr>
          <p:cNvPr id="53" name="Rect 0"/>
          <p:cNvSpPr txBox="1">
            <a:spLocks/>
          </p:cNvSpPr>
          <p:nvPr/>
        </p:nvSpPr>
        <p:spPr>
          <a:xfrm>
            <a:off x="659130" y="2189480"/>
            <a:ext cx="10870565" cy="341503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800" b="0" i="0">
                <a:solidFill>
                  <a:schemeClr val="tx1"/>
                </a:solidFill>
                <a:latin typeface="NanumGothic" charset="0"/>
                <a:ea typeface="NanumGothic" charset="0"/>
              </a:rPr>
              <a:t>- 조건식의 결과가 참(true)이면 주어진 명령문을 실행</a:t>
            </a: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>
            <a:off x="381000" y="6182360"/>
            <a:ext cx="8947150" cy="278765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/>
              <a:t>http://www.tcpschool.com/cpp/cpp_control_condition</a:t>
            </a:r>
            <a:endParaRPr lang="ko-KR" altLang="en-US"/>
          </a:p>
        </p:txBody>
      </p:sp>
      <p:pic>
        <p:nvPicPr>
          <p:cNvPr id="55" name="Picture " descr="C:/Users/dltjs/AppData/Roaming/PolarisOffice/ETemp/11000_8783216/fImage47535586500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800" y="2777490"/>
            <a:ext cx="4154170" cy="1220470"/>
          </a:xfrm>
          <a:prstGeom prst="rect">
            <a:avLst/>
          </a:prstGeom>
          <a:noFill/>
        </p:spPr>
      </p:pic>
      <p:pic>
        <p:nvPicPr>
          <p:cNvPr id="56" name="Picture " descr="C:/Users/dltjs/AppData/Roaming/PolarisOffice/ETemp/11000_8783216/fImage41125599169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4070" y="4133850"/>
            <a:ext cx="4554220" cy="13442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5558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45415" y="684530"/>
            <a:ext cx="11825605" cy="6007735"/>
            <a:chOff x="145415" y="684530"/>
            <a:chExt cx="11825605" cy="600773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45415" y="684530"/>
              <a:ext cx="11764010" cy="5959475"/>
            </a:xfrm>
            <a:custGeom>
              <a:avLst/>
              <a:gdLst>
                <a:gd name="TX0" fmla="*/ 3574143 w 11760206"/>
                <a:gd name="TY0" fmla="*/ 72571 h 5955852"/>
                <a:gd name="TX1" fmla="*/ 11716657 w 11760206"/>
                <a:gd name="TY1" fmla="*/ 72571 h 5955852"/>
                <a:gd name="TX2" fmla="*/ 11760200 w 11760206"/>
                <a:gd name="TY2" fmla="*/ 5936343 h 5955852"/>
                <a:gd name="TX3" fmla="*/ 0 w 11760206"/>
                <a:gd name="TY3" fmla="*/ 5955846 h 5955852"/>
                <a:gd name="TX4" fmla="*/ 77107 w 11760206"/>
                <a:gd name="TY4" fmla="*/ 0 h 5955852"/>
                <a:gd name="TX5" fmla="*/ 206828 w 11760206"/>
                <a:gd name="TY5" fmla="*/ 0 h 595585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6" h="5955852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34470" y="6376035"/>
              <a:ext cx="337185" cy="316230"/>
            </a:xfrm>
            <a:custGeom>
              <a:avLst/>
              <a:gdLst>
                <a:gd name="TX0" fmla="*/ 333375 w 333381"/>
                <a:gd name="TY0" fmla="*/ 0 h 312426"/>
                <a:gd name="TX1" fmla="*/ 333375 w 333381"/>
                <a:gd name="TY1" fmla="*/ 312420 h 312426"/>
                <a:gd name="TX2" fmla="*/ 0 w 333381"/>
                <a:gd name="TY2" fmla="*/ 309563 h 312426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81" h="312426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5805" cy="1023620"/>
            <a:chOff x="486410" y="121920"/>
            <a:chExt cx="3265805" cy="102362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4720" cy="23749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3110" cy="298831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8310" cy="2857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9310" cy="133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5565" cy="7556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5565" cy="7556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3370" cy="445770"/>
            </a:xfrm>
            <a:custGeom>
              <a:avLst/>
              <a:gdLst>
                <a:gd name="TX0" fmla="*/ 0 w 289566"/>
                <a:gd name="TY0" fmla="*/ 0 h 441966"/>
                <a:gd name="TX1" fmla="*/ 5715 w 289566"/>
                <a:gd name="TY1" fmla="*/ 315754 h 441966"/>
                <a:gd name="TX2" fmla="*/ 289560 w 289566"/>
                <a:gd name="TY2" fmla="*/ 441960 h 441966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6" h="441966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42010" cy="156210"/>
            </a:xfrm>
            <a:custGeom>
              <a:avLst/>
              <a:gdLst>
                <a:gd name="TX0" fmla="*/ 0 w 838206"/>
                <a:gd name="TY0" fmla="*/ 152400 h 152406"/>
                <a:gd name="TX1" fmla="*/ 182880 w 838206"/>
                <a:gd name="TY1" fmla="*/ 0 h 152406"/>
                <a:gd name="TX2" fmla="*/ 838200 w 838206"/>
                <a:gd name="TY2" fmla="*/ 15240 h 152406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6" h="152406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6710" cy="316230"/>
            </a:xfrm>
            <a:custGeom>
              <a:avLst/>
              <a:gdLst>
                <a:gd name="TX0" fmla="*/ 342900 w 342906"/>
                <a:gd name="TY0" fmla="*/ 0 h 312426"/>
                <a:gd name="TX1" fmla="*/ 342900 w 342906"/>
                <a:gd name="TY1" fmla="*/ 312420 h 312426"/>
                <a:gd name="TX2" fmla="*/ 0 w 342906"/>
                <a:gd name="TY2" fmla="*/ 304800 h 312426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6" h="312426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62330" cy="2222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5565" cy="7556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5565" cy="7556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5255" cy="45783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8870" cy="65913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>
            <a:off x="659130" y="1616710"/>
            <a:ext cx="742378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var vs const vs let 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>
            <a:off x="659130" y="2189480"/>
            <a:ext cx="10871200" cy="38296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800" b="0" i="0">
                <a:solidFill>
                  <a:schemeClr val="tx1"/>
                </a:solidFill>
                <a:latin typeface="NanumGothic" charset="0"/>
                <a:ea typeface="NanumGothic" charset="0"/>
              </a:rPr>
              <a:t>- var : 중복선언, 재할당 모두 가능          - let : 재할당만 가능                         - const: 모두 불가능 </a:t>
            </a: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800" b="0" i="0">
                <a:solidFill>
                  <a:schemeClr val="tx1"/>
                </a:solidFill>
                <a:latin typeface="NanumGothic" charset="0"/>
                <a:ea typeface="NanumGothic" charset="0"/>
              </a:rPr>
              <a:t>          (중복선언의 위험 큼)</a:t>
            </a: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34" name="Rect 0"/>
          <p:cNvSpPr txBox="1">
            <a:spLocks/>
          </p:cNvSpPr>
          <p:nvPr/>
        </p:nvSpPr>
        <p:spPr>
          <a:xfrm>
            <a:off x="381000" y="6182360"/>
            <a:ext cx="8947785" cy="279400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/>
              <a:t>http://www.tcpschool.com/cpp/cpp_control_condition</a:t>
            </a:r>
            <a:endParaRPr lang="ko-KR" altLang="en-US"/>
          </a:p>
        </p:txBody>
      </p:sp>
      <p:pic>
        <p:nvPicPr>
          <p:cNvPr id="35" name="그림 1" descr="C:/Users/dltjs/AppData/Roaming/PolarisOffice/ETemp/17828_14344032/fImage34066288467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90" y="3260090"/>
            <a:ext cx="3458210" cy="1781810"/>
          </a:xfrm>
          <a:prstGeom prst="rect">
            <a:avLst/>
          </a:prstGeom>
          <a:noFill/>
        </p:spPr>
      </p:pic>
      <p:pic>
        <p:nvPicPr>
          <p:cNvPr id="36" name="그림 2" descr="C:/Users/dltjs/AppData/Roaming/PolarisOffice/ETemp/17828_14344032/fImage61976296334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917"/>
          <a:stretch>
            <a:fillRect/>
          </a:stretch>
        </p:blipFill>
        <p:spPr>
          <a:xfrm>
            <a:off x="4669155" y="3208655"/>
            <a:ext cx="3361690" cy="1785620"/>
          </a:xfrm>
          <a:prstGeom prst="rect">
            <a:avLst/>
          </a:prstGeom>
          <a:noFill/>
        </p:spPr>
      </p:pic>
      <p:pic>
        <p:nvPicPr>
          <p:cNvPr id="37" name="그림 3" descr="C:/Users/dltjs/AppData/Roaming/PolarisOffice/ETemp/17828_14344032/fImage63106306500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695" y="3201670"/>
            <a:ext cx="3511550" cy="183642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4"/>
          <p:cNvGrpSpPr/>
          <p:nvPr/>
        </p:nvGrpSpPr>
        <p:grpSpPr>
          <a:xfrm>
            <a:off x="145415" y="684530"/>
            <a:ext cx="11824335" cy="6006465"/>
            <a:chOff x="145415" y="684530"/>
            <a:chExt cx="11824335" cy="6006465"/>
          </a:xfrm>
        </p:grpSpPr>
        <p:sp>
          <p:nvSpPr>
            <p:cNvPr id="29" name="도형 2"/>
            <p:cNvSpPr>
              <a:spLocks/>
            </p:cNvSpPr>
            <p:nvPr/>
          </p:nvSpPr>
          <p:spPr>
            <a:xfrm>
              <a:off x="145415" y="684530"/>
              <a:ext cx="11762740" cy="5958205"/>
            </a:xfrm>
            <a:custGeom>
              <a:avLst/>
              <a:gdLst>
                <a:gd name="TX0" fmla="*/ 3574143 w 11760204"/>
                <a:gd name="TY0" fmla="*/ 72571 h 5955850"/>
                <a:gd name="TX1" fmla="*/ 11716657 w 11760204"/>
                <a:gd name="TY1" fmla="*/ 72571 h 5955850"/>
                <a:gd name="TX2" fmla="*/ 11760200 w 11760204"/>
                <a:gd name="TY2" fmla="*/ 5936343 h 5955850"/>
                <a:gd name="TX3" fmla="*/ 0 w 11760204"/>
                <a:gd name="TY3" fmla="*/ 5955846 h 5955850"/>
                <a:gd name="TX4" fmla="*/ 77107 w 11760204"/>
                <a:gd name="TY4" fmla="*/ 0 h 5955850"/>
                <a:gd name="TX5" fmla="*/ 206828 w 11760204"/>
                <a:gd name="TY5" fmla="*/ 0 h 595585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4" h="5955850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0" name="도형 3"/>
            <p:cNvSpPr>
              <a:spLocks/>
            </p:cNvSpPr>
            <p:nvPr/>
          </p:nvSpPr>
          <p:spPr>
            <a:xfrm>
              <a:off x="11634470" y="6376035"/>
              <a:ext cx="335915" cy="314960"/>
            </a:xfrm>
            <a:custGeom>
              <a:avLst/>
              <a:gdLst>
                <a:gd name="TX0" fmla="*/ 333375 w 333379"/>
                <a:gd name="TY0" fmla="*/ 0 h 312424"/>
                <a:gd name="TX1" fmla="*/ 333375 w 333379"/>
                <a:gd name="TY1" fmla="*/ 312420 h 312424"/>
                <a:gd name="TX2" fmla="*/ 0 w 333379"/>
                <a:gd name="TY2" fmla="*/ 309563 h 31242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9" h="312424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31" name="그룹 17"/>
          <p:cNvGrpSpPr/>
          <p:nvPr/>
        </p:nvGrpSpPr>
        <p:grpSpPr>
          <a:xfrm>
            <a:off x="486410" y="121920"/>
            <a:ext cx="3264535" cy="1022350"/>
            <a:chOff x="486410" y="121920"/>
            <a:chExt cx="3264535" cy="1022350"/>
          </a:xfrm>
        </p:grpSpPr>
        <p:sp>
          <p:nvSpPr>
            <p:cNvPr id="32" name="도형 5"/>
            <p:cNvSpPr>
              <a:spLocks/>
            </p:cNvSpPr>
            <p:nvPr/>
          </p:nvSpPr>
          <p:spPr>
            <a:xfrm rot="10800000">
              <a:off x="624840" y="902970"/>
              <a:ext cx="933450" cy="23622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3" name="도형 6"/>
            <p:cNvSpPr>
              <a:spLocks/>
            </p:cNvSpPr>
            <p:nvPr/>
          </p:nvSpPr>
          <p:spPr>
            <a:xfrm rot="16200000">
              <a:off x="1745615" y="-894715"/>
              <a:ext cx="751840" cy="298704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34" name="도형 7"/>
            <p:cNvCxnSpPr/>
            <p:nvPr/>
          </p:nvCxnSpPr>
          <p:spPr>
            <a:xfrm flipV="1">
              <a:off x="628015" y="172085"/>
              <a:ext cx="1717040" cy="2730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도형 8"/>
            <p:cNvCxnSpPr/>
            <p:nvPr/>
          </p:nvCxnSpPr>
          <p:spPr>
            <a:xfrm flipV="1">
              <a:off x="974090" y="121920"/>
              <a:ext cx="828040" cy="1206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도형 9"/>
            <p:cNvSpPr>
              <a:spLocks/>
            </p:cNvSpPr>
            <p:nvPr/>
          </p:nvSpPr>
          <p:spPr>
            <a:xfrm>
              <a:off x="2464435" y="121920"/>
              <a:ext cx="74295" cy="7429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7" name="도형 10"/>
            <p:cNvSpPr>
              <a:spLocks/>
            </p:cNvSpPr>
            <p:nvPr/>
          </p:nvSpPr>
          <p:spPr>
            <a:xfrm rot="20700000">
              <a:off x="3020695" y="1051560"/>
              <a:ext cx="74295" cy="7429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8" name="도형 11"/>
            <p:cNvSpPr>
              <a:spLocks/>
            </p:cNvSpPr>
            <p:nvPr/>
          </p:nvSpPr>
          <p:spPr>
            <a:xfrm>
              <a:off x="574675" y="624205"/>
              <a:ext cx="292100" cy="444500"/>
            </a:xfrm>
            <a:custGeom>
              <a:avLst/>
              <a:gdLst>
                <a:gd name="TX0" fmla="*/ 0 w 289564"/>
                <a:gd name="TY0" fmla="*/ 0 h 441964"/>
                <a:gd name="TX1" fmla="*/ 5715 w 289564"/>
                <a:gd name="TY1" fmla="*/ 315754 h 441964"/>
                <a:gd name="TX2" fmla="*/ 289560 w 289564"/>
                <a:gd name="TY2" fmla="*/ 441960 h 44196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4" h="441964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9" name="도형 12"/>
            <p:cNvSpPr>
              <a:spLocks/>
            </p:cNvSpPr>
            <p:nvPr/>
          </p:nvSpPr>
          <p:spPr>
            <a:xfrm>
              <a:off x="1359535" y="989965"/>
              <a:ext cx="840740" cy="154940"/>
            </a:xfrm>
            <a:custGeom>
              <a:avLst/>
              <a:gdLst>
                <a:gd name="TX0" fmla="*/ 0 w 838204"/>
                <a:gd name="TY0" fmla="*/ 152400 h 152404"/>
                <a:gd name="TX1" fmla="*/ 182880 w 838204"/>
                <a:gd name="TY1" fmla="*/ 0 h 152404"/>
                <a:gd name="TX2" fmla="*/ 838200 w 838204"/>
                <a:gd name="TY2" fmla="*/ 15240 h 15240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4" h="152404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0" name="도형 13"/>
            <p:cNvSpPr>
              <a:spLocks/>
            </p:cNvSpPr>
            <p:nvPr/>
          </p:nvSpPr>
          <p:spPr>
            <a:xfrm>
              <a:off x="3325495" y="708025"/>
              <a:ext cx="345440" cy="314960"/>
            </a:xfrm>
            <a:custGeom>
              <a:avLst/>
              <a:gdLst>
                <a:gd name="TX0" fmla="*/ 342900 w 342904"/>
                <a:gd name="TY0" fmla="*/ 0 h 312424"/>
                <a:gd name="TX1" fmla="*/ 342900 w 342904"/>
                <a:gd name="TY1" fmla="*/ 312420 h 312424"/>
                <a:gd name="TX2" fmla="*/ 0 w 342904"/>
                <a:gd name="TY2" fmla="*/ 304800 h 31242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4" h="312424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41" name="도형 14"/>
            <p:cNvCxnSpPr/>
            <p:nvPr/>
          </p:nvCxnSpPr>
          <p:spPr>
            <a:xfrm>
              <a:off x="1641475" y="1049655"/>
              <a:ext cx="861060" cy="2095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도형 15"/>
            <p:cNvSpPr>
              <a:spLocks/>
            </p:cNvSpPr>
            <p:nvPr/>
          </p:nvSpPr>
          <p:spPr>
            <a:xfrm rot="20700000">
              <a:off x="3676015" y="136525"/>
              <a:ext cx="74295" cy="7429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3" name="도형 16"/>
            <p:cNvSpPr>
              <a:spLocks/>
            </p:cNvSpPr>
            <p:nvPr/>
          </p:nvSpPr>
          <p:spPr>
            <a:xfrm rot="7200000">
              <a:off x="486410" y="454660"/>
              <a:ext cx="74295" cy="7429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44" name="도형 18"/>
          <p:cNvSpPr>
            <a:spLocks/>
          </p:cNvSpPr>
          <p:nvPr/>
        </p:nvSpPr>
        <p:spPr>
          <a:xfrm>
            <a:off x="940435" y="316230"/>
            <a:ext cx="1403985" cy="45656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도형 19"/>
          <p:cNvSpPr>
            <a:spLocks/>
          </p:cNvSpPr>
          <p:nvPr/>
        </p:nvSpPr>
        <p:spPr>
          <a:xfrm>
            <a:off x="3914140" y="30480"/>
            <a:ext cx="7467600" cy="65786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6" name="잉크 20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 xmlns="">
          <p:pic>
            <p:nvPicPr>
              <p:cNvPr id="46" name="잉크 2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47" name="텍스트 상자 21"/>
          <p:cNvSpPr txBox="1">
            <a:spLocks/>
          </p:cNvSpPr>
          <p:nvPr/>
        </p:nvSpPr>
        <p:spPr>
          <a:xfrm>
            <a:off x="659130" y="1633855"/>
            <a:ext cx="7422515" cy="46164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함수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48" name="텍스트 상자 22"/>
          <p:cNvSpPr txBox="1">
            <a:spLocks/>
          </p:cNvSpPr>
          <p:nvPr/>
        </p:nvSpPr>
        <p:spPr>
          <a:xfrm>
            <a:off x="659130" y="2189480"/>
            <a:ext cx="10869930" cy="4245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342900" indent="-342900" algn="l" defTabSz="914400" rtl="0" eaLnBrk="1" latinLnBrk="0" hangingPunct="1">
              <a:buFontTx/>
              <a:buNone/>
            </a:pPr>
            <a:r>
              <a:rPr sz="1800" b="0" i="0">
                <a:solidFill>
                  <a:schemeClr val="tx1"/>
                </a:solidFill>
                <a:latin typeface="NanumGothic" charset="0"/>
                <a:ea typeface="NanumGothic" charset="0"/>
              </a:rPr>
              <a:t> - 하나의 특별한 목적의 작업을 수행하도록 설계된 독립적인 블록   </a:t>
            </a: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buFontTx/>
              <a:buNone/>
            </a:pPr>
            <a:r>
              <a:rPr sz="1800" b="0" i="0">
                <a:solidFill>
                  <a:schemeClr val="tx1"/>
                </a:solidFill>
                <a:latin typeface="NanumGothic" charset="0"/>
                <a:ea typeface="NanumGothic" charset="0"/>
              </a:rPr>
              <a:t>-  필요할 때마다 호출하여 해당 작업을 반복해서 수행할 수 있음</a:t>
            </a: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buFontTx/>
              <a:buNone/>
            </a:pPr>
            <a:r>
              <a:rPr sz="1800" b="0" i="0">
                <a:solidFill>
                  <a:schemeClr val="tx1"/>
                </a:solidFill>
                <a:latin typeface="NanumGothic" charset="0"/>
                <a:ea typeface="NanumGothic" charset="0"/>
              </a:rPr>
              <a:t>- </a:t>
            </a:r>
            <a:r>
              <a:rPr sz="1800">
                <a:latin typeface="맑은 고딕" charset="0"/>
                <a:ea typeface="맑은 고딕" charset="0"/>
              </a:rPr>
              <a:t>호출방법  : 함수명();   </a:t>
            </a:r>
            <a:r>
              <a:rPr sz="1800" b="0" i="0">
                <a:solidFill>
                  <a:schemeClr val="tx1"/>
                </a:solidFill>
                <a:latin typeface="NanumGothic" charset="0"/>
                <a:ea typeface="NanumGothic" charset="0"/>
              </a:rPr>
              <a:t>     </a:t>
            </a: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                                             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49" name="텍스트 상자 23"/>
          <p:cNvSpPr txBox="1">
            <a:spLocks/>
          </p:cNvSpPr>
          <p:nvPr/>
        </p:nvSpPr>
        <p:spPr>
          <a:xfrm>
            <a:off x="346075" y="6191250"/>
            <a:ext cx="8946515" cy="27813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http://www.tcpschool.com/javascript/js_function_basic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1" name="그림 4" descr="C:/Users/dltjs/AppData/Roaming/PolarisOffice/ETemp/17828_14344032/fImage82276315724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10" y="3430270"/>
            <a:ext cx="3477260" cy="1972310"/>
          </a:xfrm>
          <a:prstGeom prst="rect">
            <a:avLst/>
          </a:prstGeom>
          <a:noFill/>
        </p:spPr>
      </p:pic>
      <p:pic>
        <p:nvPicPr>
          <p:cNvPr id="52" name="그림 5" descr="C:/Users/dltjs/AppData/Roaming/PolarisOffice/ETemp/17828_14344032/fImage163346321478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595" y="3500120"/>
            <a:ext cx="5192395" cy="1868805"/>
          </a:xfrm>
          <a:prstGeom prst="rect">
            <a:avLst/>
          </a:prstGeom>
          <a:noFill/>
        </p:spPr>
      </p:pic>
      <p:sp>
        <p:nvSpPr>
          <p:cNvPr id="53" name="텍스트 상자 6"/>
          <p:cNvSpPr txBox="1">
            <a:spLocks/>
          </p:cNvSpPr>
          <p:nvPr/>
        </p:nvSpPr>
        <p:spPr>
          <a:xfrm>
            <a:off x="4506595" y="5464810"/>
            <a:ext cx="3261995" cy="27686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algn="l" defTabSz="914400" rtl="0" eaLnBrk="1" latinLnBrk="0" hangingPunct="1">
              <a:buFontTx/>
              <a:buNone/>
            </a:pPr>
            <a:r>
              <a:rPr sz="1200" b="0" i="0">
                <a:solidFill>
                  <a:schemeClr val="tx1"/>
                </a:solidFill>
                <a:latin typeface="NanumGothic" charset="0"/>
                <a:ea typeface="NanumGothic" charset="0"/>
              </a:rPr>
              <a:t>계산을 해서 그 값을 전달하기 위한 목적</a:t>
            </a:r>
            <a:endParaRPr lang="ko-KR" altLang="en-US" sz="12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54" name="텍스트 상자 7"/>
          <p:cNvSpPr txBox="1">
            <a:spLocks/>
          </p:cNvSpPr>
          <p:nvPr/>
        </p:nvSpPr>
        <p:spPr>
          <a:xfrm>
            <a:off x="941070" y="5519420"/>
            <a:ext cx="3261995" cy="27686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algn="l" defTabSz="914400" rtl="0" eaLnBrk="1" latinLnBrk="0" hangingPunct="1">
              <a:buFontTx/>
              <a:buNone/>
            </a:pPr>
            <a:r>
              <a:rPr sz="1200" b="0" i="0">
                <a:solidFill>
                  <a:schemeClr val="tx1"/>
                </a:solidFill>
                <a:latin typeface="NanumGothic" charset="0"/>
                <a:ea typeface="NanumGothic" charset="0"/>
              </a:rPr>
              <a:t>단순히 어떠한 기능을 수행하기 위한 목적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45415" y="684530"/>
            <a:ext cx="11824335" cy="6006465"/>
            <a:chOff x="145415" y="684530"/>
            <a:chExt cx="11824335" cy="600646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45415" y="684530"/>
              <a:ext cx="11762740" cy="5958205"/>
            </a:xfrm>
            <a:custGeom>
              <a:avLst/>
              <a:gdLst>
                <a:gd name="TX0" fmla="*/ 3574143 w 11760204"/>
                <a:gd name="TY0" fmla="*/ 72571 h 5955850"/>
                <a:gd name="TX1" fmla="*/ 11716657 w 11760204"/>
                <a:gd name="TY1" fmla="*/ 72571 h 5955850"/>
                <a:gd name="TX2" fmla="*/ 11760200 w 11760204"/>
                <a:gd name="TY2" fmla="*/ 5936343 h 5955850"/>
                <a:gd name="TX3" fmla="*/ 0 w 11760204"/>
                <a:gd name="TY3" fmla="*/ 5955846 h 5955850"/>
                <a:gd name="TX4" fmla="*/ 77107 w 11760204"/>
                <a:gd name="TY4" fmla="*/ 0 h 5955850"/>
                <a:gd name="TX5" fmla="*/ 206828 w 11760204"/>
                <a:gd name="TY5" fmla="*/ 0 h 595585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4" h="5955850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34470" y="6376035"/>
              <a:ext cx="335915" cy="314960"/>
            </a:xfrm>
            <a:custGeom>
              <a:avLst/>
              <a:gdLst>
                <a:gd name="TX0" fmla="*/ 333375 w 333379"/>
                <a:gd name="TY0" fmla="*/ 0 h 312424"/>
                <a:gd name="TX1" fmla="*/ 333375 w 333379"/>
                <a:gd name="TY1" fmla="*/ 312420 h 312424"/>
                <a:gd name="TX2" fmla="*/ 0 w 333379"/>
                <a:gd name="TY2" fmla="*/ 309563 h 31242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9" h="312424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4535" cy="1022350"/>
            <a:chOff x="486410" y="121920"/>
            <a:chExt cx="3264535" cy="102235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3450" cy="23622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1840" cy="298704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7040" cy="2730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8040" cy="1206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4295" cy="7429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4295" cy="7429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2100" cy="444500"/>
            </a:xfrm>
            <a:custGeom>
              <a:avLst/>
              <a:gdLst>
                <a:gd name="TX0" fmla="*/ 0 w 289564"/>
                <a:gd name="TY0" fmla="*/ 0 h 441964"/>
                <a:gd name="TX1" fmla="*/ 5715 w 289564"/>
                <a:gd name="TY1" fmla="*/ 315754 h 441964"/>
                <a:gd name="TX2" fmla="*/ 289560 w 289564"/>
                <a:gd name="TY2" fmla="*/ 441960 h 44196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4" h="441964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40740" cy="154940"/>
            </a:xfrm>
            <a:custGeom>
              <a:avLst/>
              <a:gdLst>
                <a:gd name="TX0" fmla="*/ 0 w 838204"/>
                <a:gd name="TY0" fmla="*/ 152400 h 152404"/>
                <a:gd name="TX1" fmla="*/ 182880 w 838204"/>
                <a:gd name="TY1" fmla="*/ 0 h 152404"/>
                <a:gd name="TX2" fmla="*/ 838200 w 838204"/>
                <a:gd name="TY2" fmla="*/ 15240 h 15240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4" h="152404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5440" cy="314960"/>
            </a:xfrm>
            <a:custGeom>
              <a:avLst/>
              <a:gdLst>
                <a:gd name="TX0" fmla="*/ 342900 w 342904"/>
                <a:gd name="TY0" fmla="*/ 0 h 312424"/>
                <a:gd name="TX1" fmla="*/ 342900 w 342904"/>
                <a:gd name="TY1" fmla="*/ 312420 h 312424"/>
                <a:gd name="TX2" fmla="*/ 0 w 342904"/>
                <a:gd name="TY2" fmla="*/ 304800 h 31242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4" h="312424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61060" cy="2095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4295" cy="7429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4295" cy="7429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3985" cy="45656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7600" cy="6578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>
            <a:off x="659130" y="1633855"/>
            <a:ext cx="7423150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매개변수와 인수</a:t>
            </a:r>
            <a:endParaRPr lang="ko-KR" altLang="en-US"/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>
            <a:off x="659130" y="2189480"/>
            <a:ext cx="10870565" cy="34143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800" b="0" i="0">
                <a:solidFill>
                  <a:schemeClr val="tx1"/>
                </a:solidFill>
                <a:latin typeface="NanumGothic" charset="0"/>
                <a:ea typeface="NanumGothic" charset="0"/>
              </a:rPr>
              <a:t>- 매개변수(parameter)란 함수의 정의에서 전달받은 인수를 함수 내부로 전달하기 위해 사용하는 변수</a:t>
            </a: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800" b="0" i="0">
                <a:solidFill>
                  <a:schemeClr val="tx1"/>
                </a:solidFill>
                <a:latin typeface="NanumGothic" charset="0"/>
                <a:ea typeface="NanumGothic" charset="0"/>
              </a:rPr>
              <a:t>- 인수(argument)란 함수가 호출될 때 함수로 값을 전달해주는 값</a:t>
            </a: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34" name="Rect 0"/>
          <p:cNvSpPr txBox="1">
            <a:spLocks/>
          </p:cNvSpPr>
          <p:nvPr/>
        </p:nvSpPr>
        <p:spPr>
          <a:xfrm>
            <a:off x="381000" y="6182360"/>
            <a:ext cx="8947150" cy="278765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/>
              <a:t>http://www.tcpschool.com/javascript/js_function_parameterArgument</a:t>
            </a:r>
            <a:endParaRPr lang="ko-KR" altLang="en-US"/>
          </a:p>
        </p:txBody>
      </p:sp>
      <p:pic>
        <p:nvPicPr>
          <p:cNvPr id="35" name="그림 3" descr="C:/Users/dltjs/AppData/Roaming/PolarisOffice/ETemp/11000_8783216/fImage286415869169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45" y="3278505"/>
            <a:ext cx="7639685" cy="21818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45415" y="684530"/>
            <a:ext cx="11824335" cy="6006465"/>
            <a:chOff x="145415" y="684530"/>
            <a:chExt cx="11824335" cy="600646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45415" y="684530"/>
              <a:ext cx="11762740" cy="5958205"/>
            </a:xfrm>
            <a:custGeom>
              <a:avLst/>
              <a:gdLst>
                <a:gd name="TX0" fmla="*/ 3574143 w 11760204"/>
                <a:gd name="TY0" fmla="*/ 72571 h 5955850"/>
                <a:gd name="TX1" fmla="*/ 11716657 w 11760204"/>
                <a:gd name="TY1" fmla="*/ 72571 h 5955850"/>
                <a:gd name="TX2" fmla="*/ 11760200 w 11760204"/>
                <a:gd name="TY2" fmla="*/ 5936343 h 5955850"/>
                <a:gd name="TX3" fmla="*/ 0 w 11760204"/>
                <a:gd name="TY3" fmla="*/ 5955846 h 5955850"/>
                <a:gd name="TX4" fmla="*/ 77107 w 11760204"/>
                <a:gd name="TY4" fmla="*/ 0 h 5955850"/>
                <a:gd name="TX5" fmla="*/ 206828 w 11760204"/>
                <a:gd name="TY5" fmla="*/ 0 h 595585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4" h="5955850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34470" y="6376035"/>
              <a:ext cx="335915" cy="314960"/>
            </a:xfrm>
            <a:custGeom>
              <a:avLst/>
              <a:gdLst>
                <a:gd name="TX0" fmla="*/ 333375 w 333379"/>
                <a:gd name="TY0" fmla="*/ 0 h 312424"/>
                <a:gd name="TX1" fmla="*/ 333375 w 333379"/>
                <a:gd name="TY1" fmla="*/ 312420 h 312424"/>
                <a:gd name="TX2" fmla="*/ 0 w 333379"/>
                <a:gd name="TY2" fmla="*/ 309563 h 31242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9" h="312424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4535" cy="1022350"/>
            <a:chOff x="486410" y="121920"/>
            <a:chExt cx="3264535" cy="102235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3450" cy="23622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1840" cy="298704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7040" cy="2730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8040" cy="1206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4295" cy="7429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4295" cy="7429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2100" cy="444500"/>
            </a:xfrm>
            <a:custGeom>
              <a:avLst/>
              <a:gdLst>
                <a:gd name="TX0" fmla="*/ 0 w 289564"/>
                <a:gd name="TY0" fmla="*/ 0 h 441964"/>
                <a:gd name="TX1" fmla="*/ 5715 w 289564"/>
                <a:gd name="TY1" fmla="*/ 315754 h 441964"/>
                <a:gd name="TX2" fmla="*/ 289560 w 289564"/>
                <a:gd name="TY2" fmla="*/ 441960 h 44196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4" h="441964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40740" cy="154940"/>
            </a:xfrm>
            <a:custGeom>
              <a:avLst/>
              <a:gdLst>
                <a:gd name="TX0" fmla="*/ 0 w 838204"/>
                <a:gd name="TY0" fmla="*/ 152400 h 152404"/>
                <a:gd name="TX1" fmla="*/ 182880 w 838204"/>
                <a:gd name="TY1" fmla="*/ 0 h 152404"/>
                <a:gd name="TX2" fmla="*/ 838200 w 838204"/>
                <a:gd name="TY2" fmla="*/ 15240 h 15240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4" h="152404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5440" cy="314960"/>
            </a:xfrm>
            <a:custGeom>
              <a:avLst/>
              <a:gdLst>
                <a:gd name="TX0" fmla="*/ 342900 w 342904"/>
                <a:gd name="TY0" fmla="*/ 0 h 312424"/>
                <a:gd name="TX1" fmla="*/ 342900 w 342904"/>
                <a:gd name="TY1" fmla="*/ 312420 h 312424"/>
                <a:gd name="TX2" fmla="*/ 0 w 342904"/>
                <a:gd name="TY2" fmla="*/ 304800 h 31242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4" h="312424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61060" cy="2095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4295" cy="7429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4295" cy="7429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3985" cy="45656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7600" cy="6578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>
            <a:off x="659130" y="1633855"/>
            <a:ext cx="742251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 dirty="0" err="1">
                <a:latin typeface="맑은 고딕" charset="0"/>
                <a:ea typeface="맑은 고딕" charset="0"/>
              </a:rPr>
              <a:t>구구단만들기</a:t>
            </a:r>
            <a:endParaRPr lang="ko-KR" altLang="en-US" dirty="0"/>
          </a:p>
        </p:txBody>
      </p:sp>
      <p:pic>
        <p:nvPicPr>
          <p:cNvPr id="33" name="그림 1" descr="C:/Users/dltjs/AppData/Roaming/PolarisOffice/ETemp/19584_15531400/fImage130454289169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5" y="2195830"/>
            <a:ext cx="6715760" cy="253428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45415" y="684530"/>
            <a:ext cx="11823700" cy="6005830"/>
            <a:chOff x="145415" y="684530"/>
            <a:chExt cx="11823700" cy="600583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45415" y="684530"/>
              <a:ext cx="11762740" cy="5958205"/>
            </a:xfrm>
            <a:custGeom>
              <a:avLst/>
              <a:gdLst>
                <a:gd name="TX0" fmla="*/ 3574143 w 11760204"/>
                <a:gd name="TY0" fmla="*/ 72571 h 5955850"/>
                <a:gd name="TX1" fmla="*/ 11716657 w 11760204"/>
                <a:gd name="TY1" fmla="*/ 72571 h 5955850"/>
                <a:gd name="TX2" fmla="*/ 11760200 w 11760204"/>
                <a:gd name="TY2" fmla="*/ 5936343 h 5955850"/>
                <a:gd name="TX3" fmla="*/ 0 w 11760204"/>
                <a:gd name="TY3" fmla="*/ 5955846 h 5955850"/>
                <a:gd name="TX4" fmla="*/ 77107 w 11760204"/>
                <a:gd name="TY4" fmla="*/ 0 h 5955850"/>
                <a:gd name="TX5" fmla="*/ 206828 w 11760204"/>
                <a:gd name="TY5" fmla="*/ 0 h 595585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4" h="5955850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34470" y="6376035"/>
              <a:ext cx="335915" cy="314960"/>
            </a:xfrm>
            <a:custGeom>
              <a:avLst/>
              <a:gdLst>
                <a:gd name="TX0" fmla="*/ 333375 w 333379"/>
                <a:gd name="TY0" fmla="*/ 0 h 312424"/>
                <a:gd name="TX1" fmla="*/ 333375 w 333379"/>
                <a:gd name="TY1" fmla="*/ 312420 h 312424"/>
                <a:gd name="TX2" fmla="*/ 0 w 333379"/>
                <a:gd name="TY2" fmla="*/ 309563 h 31242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9" h="312424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3900" cy="1021715"/>
            <a:chOff x="486410" y="121920"/>
            <a:chExt cx="3263900" cy="102171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815" cy="23558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1205" cy="298640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6405" cy="2667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7405" cy="1143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3660" cy="7366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660" cy="7366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1465" cy="443865"/>
            </a:xfrm>
            <a:custGeom>
              <a:avLst/>
              <a:gdLst>
                <a:gd name="TX0" fmla="*/ 0 w 289563"/>
                <a:gd name="TY0" fmla="*/ 0 h 441963"/>
                <a:gd name="TX1" fmla="*/ 5715 w 289563"/>
                <a:gd name="TY1" fmla="*/ 315754 h 441963"/>
                <a:gd name="TX2" fmla="*/ 289560 w 289563"/>
                <a:gd name="TY2" fmla="*/ 441960 h 441963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3" h="441963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40105" cy="154305"/>
            </a:xfrm>
            <a:custGeom>
              <a:avLst/>
              <a:gdLst>
                <a:gd name="TX0" fmla="*/ 0 w 838203"/>
                <a:gd name="TY0" fmla="*/ 152400 h 152403"/>
                <a:gd name="TX1" fmla="*/ 182880 w 838203"/>
                <a:gd name="TY1" fmla="*/ 0 h 152403"/>
                <a:gd name="TX2" fmla="*/ 838200 w 838203"/>
                <a:gd name="TY2" fmla="*/ 15240 h 152403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3" h="152403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4805" cy="314325"/>
            </a:xfrm>
            <a:custGeom>
              <a:avLst/>
              <a:gdLst>
                <a:gd name="TX0" fmla="*/ 342900 w 342903"/>
                <a:gd name="TY0" fmla="*/ 0 h 312423"/>
                <a:gd name="TX1" fmla="*/ 342900 w 342903"/>
                <a:gd name="TY1" fmla="*/ 312420 h 312423"/>
                <a:gd name="TX2" fmla="*/ 0 w 342903"/>
                <a:gd name="TY2" fmla="*/ 304800 h 312423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3" h="312423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60425" cy="2032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660" cy="7366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660" cy="7366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3350" cy="45593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6965" cy="6572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>
            <a:off x="659130" y="2189480"/>
            <a:ext cx="10869295" cy="29991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800" b="0" i="0">
                <a:solidFill>
                  <a:schemeClr val="tx1"/>
                </a:solidFill>
                <a:latin typeface="NanumGothic" charset="0"/>
                <a:ea typeface="NanumGothic" charset="0"/>
              </a:rPr>
              <a:t> -  이름과 인덱스로 참조되는 정렬된 값의 집합</a:t>
            </a: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/>
              <a:t>                                              </a:t>
            </a:r>
            <a:endParaRPr lang="ko-KR" altLang="en-US"/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pic>
        <p:nvPicPr>
          <p:cNvPr id="33" name="그림 4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790" y="3061335"/>
            <a:ext cx="4458335" cy="1134110"/>
          </a:xfrm>
          <a:prstGeom prst="rect">
            <a:avLst/>
          </a:prstGeom>
          <a:noFill/>
        </p:spPr>
      </p:pic>
      <p:sp>
        <p:nvSpPr>
          <p:cNvPr id="34" name="도형 1"/>
          <p:cNvSpPr>
            <a:spLocks/>
          </p:cNvSpPr>
          <p:nvPr/>
        </p:nvSpPr>
        <p:spPr>
          <a:xfrm>
            <a:off x="974090" y="4599940"/>
            <a:ext cx="5053965" cy="1251585"/>
          </a:xfrm>
          <a:prstGeom prst="rect">
            <a:avLst/>
          </a:prstGeom>
          <a:noFill/>
          <a:ln w="571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35" name="도형 6"/>
          <p:cNvCxnSpPr/>
          <p:nvPr/>
        </p:nvCxnSpPr>
        <p:spPr>
          <a:xfrm>
            <a:off x="2409825" y="4591685"/>
            <a:ext cx="635" cy="1235075"/>
          </a:xfrm>
          <a:prstGeom prst="line">
            <a:avLst/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도형 7"/>
          <p:cNvCxnSpPr/>
          <p:nvPr/>
        </p:nvCxnSpPr>
        <p:spPr>
          <a:xfrm>
            <a:off x="4244340" y="4620895"/>
            <a:ext cx="635" cy="1235075"/>
          </a:xfrm>
          <a:prstGeom prst="line">
            <a:avLst/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텍스트 상자 8"/>
          <p:cNvSpPr txBox="1">
            <a:spLocks/>
          </p:cNvSpPr>
          <p:nvPr/>
        </p:nvSpPr>
        <p:spPr>
          <a:xfrm>
            <a:off x="1318260" y="4939030"/>
            <a:ext cx="898525" cy="50736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800" b="0" i="0">
                <a:solidFill>
                  <a:schemeClr val="tx1"/>
                </a:solidFill>
                <a:latin typeface="NanumGothic" charset="0"/>
                <a:ea typeface="NanumGothic" charset="0"/>
              </a:rPr>
              <a:t>사과</a:t>
            </a: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38" name="텍스트 상자 9"/>
          <p:cNvSpPr txBox="1">
            <a:spLocks/>
          </p:cNvSpPr>
          <p:nvPr/>
        </p:nvSpPr>
        <p:spPr>
          <a:xfrm>
            <a:off x="2900680" y="4935220"/>
            <a:ext cx="898525" cy="50736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800" b="0" i="0">
                <a:solidFill>
                  <a:schemeClr val="tx1"/>
                </a:solidFill>
                <a:latin typeface="NanumGothic" charset="0"/>
                <a:ea typeface="NanumGothic" charset="0"/>
              </a:rPr>
              <a:t>배</a:t>
            </a:r>
            <a:endParaRPr lang="ko-KR" altLang="en-US"/>
          </a:p>
        </p:txBody>
      </p:sp>
      <p:sp>
        <p:nvSpPr>
          <p:cNvPr id="39" name="텍스트 상자 10"/>
          <p:cNvSpPr txBox="1">
            <a:spLocks/>
          </p:cNvSpPr>
          <p:nvPr/>
        </p:nvSpPr>
        <p:spPr>
          <a:xfrm>
            <a:off x="4613275" y="5010785"/>
            <a:ext cx="898525" cy="50736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800" b="0" i="0">
                <a:solidFill>
                  <a:schemeClr val="tx1"/>
                </a:solidFill>
                <a:latin typeface="NanumGothic" charset="0"/>
                <a:ea typeface="NanumGothic" charset="0"/>
              </a:rPr>
              <a:t>딸기</a:t>
            </a:r>
            <a:endParaRPr lang="ko-KR" altLang="en-US"/>
          </a:p>
        </p:txBody>
      </p:sp>
      <p:sp>
        <p:nvSpPr>
          <p:cNvPr id="40" name="텍스트 상자 11"/>
          <p:cNvSpPr txBox="1">
            <a:spLocks/>
          </p:cNvSpPr>
          <p:nvPr/>
        </p:nvSpPr>
        <p:spPr>
          <a:xfrm>
            <a:off x="1280795" y="5850255"/>
            <a:ext cx="898525" cy="368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200" b="0" i="0">
                <a:solidFill>
                  <a:schemeClr val="tx1"/>
                </a:solidFill>
                <a:latin typeface="NanumGothic" charset="0"/>
                <a:ea typeface="NanumGothic" charset="0"/>
              </a:rPr>
              <a:t>0번째자리</a:t>
            </a:r>
            <a:endParaRPr lang="ko-KR" altLang="en-US" sz="12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41" name="텍스트 상자 12"/>
          <p:cNvSpPr txBox="1">
            <a:spLocks/>
          </p:cNvSpPr>
          <p:nvPr/>
        </p:nvSpPr>
        <p:spPr>
          <a:xfrm>
            <a:off x="2905760" y="5905500"/>
            <a:ext cx="898525" cy="368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200" b="0" i="0">
                <a:solidFill>
                  <a:schemeClr val="tx1"/>
                </a:solidFill>
                <a:latin typeface="NanumGothic" charset="0"/>
                <a:ea typeface="NanumGothic" charset="0"/>
              </a:rPr>
              <a:t>1번째자리</a:t>
            </a:r>
            <a:endParaRPr lang="ko-KR" altLang="en-US" sz="12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42" name="텍스트 상자 13"/>
          <p:cNvSpPr txBox="1">
            <a:spLocks/>
          </p:cNvSpPr>
          <p:nvPr/>
        </p:nvSpPr>
        <p:spPr>
          <a:xfrm>
            <a:off x="4765675" y="5909945"/>
            <a:ext cx="898525" cy="368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200" b="0" i="0">
                <a:solidFill>
                  <a:schemeClr val="tx1"/>
                </a:solidFill>
                <a:latin typeface="NanumGothic" charset="0"/>
                <a:ea typeface="NanumGothic" charset="0"/>
              </a:rPr>
              <a:t>2번째자리</a:t>
            </a:r>
            <a:endParaRPr lang="ko-KR" altLang="en-US" sz="12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>
            <a:off x="659130" y="1633855"/>
            <a:ext cx="742251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lang="ko-KR" altLang="en-US" sz="2400" dirty="0" smtClean="0">
                <a:latin typeface="맑은 고딕" charset="0"/>
                <a:ea typeface="맑은 고딕" charset="0"/>
              </a:rPr>
              <a:t>배열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45415" y="684530"/>
            <a:ext cx="11824335" cy="6006465"/>
            <a:chOff x="145415" y="684530"/>
            <a:chExt cx="11824335" cy="600646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45415" y="684530"/>
              <a:ext cx="11762740" cy="5958205"/>
            </a:xfrm>
            <a:custGeom>
              <a:avLst/>
              <a:gdLst>
                <a:gd name="TX0" fmla="*/ 3574143 w 11760204"/>
                <a:gd name="TY0" fmla="*/ 72571 h 5955850"/>
                <a:gd name="TX1" fmla="*/ 11716657 w 11760204"/>
                <a:gd name="TY1" fmla="*/ 72571 h 5955850"/>
                <a:gd name="TX2" fmla="*/ 11760200 w 11760204"/>
                <a:gd name="TY2" fmla="*/ 5936343 h 5955850"/>
                <a:gd name="TX3" fmla="*/ 0 w 11760204"/>
                <a:gd name="TY3" fmla="*/ 5955846 h 5955850"/>
                <a:gd name="TX4" fmla="*/ 77107 w 11760204"/>
                <a:gd name="TY4" fmla="*/ 0 h 5955850"/>
                <a:gd name="TX5" fmla="*/ 206828 w 11760204"/>
                <a:gd name="TY5" fmla="*/ 0 h 595585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4" h="5955850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34470" y="6376035"/>
              <a:ext cx="335915" cy="314960"/>
            </a:xfrm>
            <a:custGeom>
              <a:avLst/>
              <a:gdLst>
                <a:gd name="TX0" fmla="*/ 333375 w 333379"/>
                <a:gd name="TY0" fmla="*/ 0 h 312424"/>
                <a:gd name="TX1" fmla="*/ 333375 w 333379"/>
                <a:gd name="TY1" fmla="*/ 312420 h 312424"/>
                <a:gd name="TX2" fmla="*/ 0 w 333379"/>
                <a:gd name="TY2" fmla="*/ 309563 h 31242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9" h="312424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4535" cy="1022350"/>
            <a:chOff x="486410" y="121920"/>
            <a:chExt cx="3264535" cy="102235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3450" cy="23622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1840" cy="298704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7040" cy="2730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8040" cy="1206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4295" cy="7429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4295" cy="7429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2100" cy="444500"/>
            </a:xfrm>
            <a:custGeom>
              <a:avLst/>
              <a:gdLst>
                <a:gd name="TX0" fmla="*/ 0 w 289564"/>
                <a:gd name="TY0" fmla="*/ 0 h 441964"/>
                <a:gd name="TX1" fmla="*/ 5715 w 289564"/>
                <a:gd name="TY1" fmla="*/ 315754 h 441964"/>
                <a:gd name="TX2" fmla="*/ 289560 w 289564"/>
                <a:gd name="TY2" fmla="*/ 441960 h 44196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4" h="441964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40740" cy="154940"/>
            </a:xfrm>
            <a:custGeom>
              <a:avLst/>
              <a:gdLst>
                <a:gd name="TX0" fmla="*/ 0 w 838204"/>
                <a:gd name="TY0" fmla="*/ 152400 h 152404"/>
                <a:gd name="TX1" fmla="*/ 182880 w 838204"/>
                <a:gd name="TY1" fmla="*/ 0 h 152404"/>
                <a:gd name="TX2" fmla="*/ 838200 w 838204"/>
                <a:gd name="TY2" fmla="*/ 15240 h 15240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4" h="152404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5440" cy="314960"/>
            </a:xfrm>
            <a:custGeom>
              <a:avLst/>
              <a:gdLst>
                <a:gd name="TX0" fmla="*/ 342900 w 342904"/>
                <a:gd name="TY0" fmla="*/ 0 h 312424"/>
                <a:gd name="TX1" fmla="*/ 342900 w 342904"/>
                <a:gd name="TY1" fmla="*/ 312420 h 312424"/>
                <a:gd name="TX2" fmla="*/ 0 w 342904"/>
                <a:gd name="TY2" fmla="*/ 304800 h 31242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4" h="312424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61060" cy="2095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4295" cy="7429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4295" cy="7429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3985" cy="45656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7600" cy="6578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>
            <a:off x="659130" y="1633855"/>
            <a:ext cx="742251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e.target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>
            <a:off x="659130" y="2189480"/>
            <a:ext cx="10869930" cy="50736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800" b="0" i="0">
                <a:solidFill>
                  <a:schemeClr val="tx1"/>
                </a:solidFill>
                <a:latin typeface="NanumGothic" charset="0"/>
                <a:ea typeface="NanumGothic" charset="0"/>
              </a:rPr>
              <a:t>-  이벤트가 발생하게 되면 발생된 이벤트에 대한 정보를 가지고 있는 객체 </a:t>
            </a: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pic>
        <p:nvPicPr>
          <p:cNvPr id="33" name="그림 17" descr="C:/Users/dltjs/AppData/Roaming/PolarisOffice/ETemp/18936_15923032/fImage18558653935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50" y="2900680"/>
            <a:ext cx="7011035" cy="240093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>
            <a:off x="659130" y="2305685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JAVASCRIPT 선택자 종류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>
            <a:off x="659130" y="2878455"/>
            <a:ext cx="10869295" cy="159893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algn="l" defTabSz="914400" rtl="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document.getElementsByTagName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document.getElementsByClassName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document.getElementById 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r>
              <a:rPr sz="1400">
                <a:solidFill>
                  <a:srgbClr val="FF0000"/>
                </a:solidFill>
                <a:latin typeface="맑은 고딕" charset="0"/>
                <a:ea typeface="맑은 고딕" charset="0"/>
              </a:rPr>
              <a:t>document.querySelector</a:t>
            </a:r>
            <a:r>
              <a:rPr sz="1400">
                <a:latin typeface="맑은 고딕" charset="0"/>
                <a:ea typeface="맑은 고딕" charset="0"/>
              </a:rPr>
              <a:t> 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3065" cy="6005195"/>
            <a:chOff x="136525" y="675640"/>
            <a:chExt cx="11823065" cy="600519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3265" cy="1021080"/>
            <a:chOff x="486410" y="121920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715" cy="45529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6330" cy="6565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텍스트 상자 2"/>
          <p:cNvSpPr txBox="1">
            <a:spLocks/>
          </p:cNvSpPr>
          <p:nvPr/>
        </p:nvSpPr>
        <p:spPr>
          <a:xfrm>
            <a:off x="9538970" y="1216660"/>
            <a:ext cx="1970405" cy="20643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6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①함수</a:t>
            </a:r>
            <a:endParaRPr lang="ko-KR" altLang="en-US" sz="16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6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②매개변수와 인수</a:t>
            </a:r>
            <a:endParaRPr lang="ko-KR" altLang="en-US" sz="16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6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③ 연산자</a:t>
            </a:r>
            <a:endParaRPr lang="ko-KR" altLang="en-US" sz="16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6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③ if문 </a:t>
            </a:r>
            <a:endParaRPr lang="ko-KR" altLang="en-US" sz="16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6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④ object와 변수</a:t>
            </a:r>
            <a:endParaRPr lang="ko-KR" altLang="en-US" sz="16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6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⑤ 배열</a:t>
            </a:r>
            <a:endParaRPr lang="ko-KR" altLang="en-US" sz="16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6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6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1" name="그림 1" descr="C:/Users/dltjs/AppData/Roaming/PolarisOffice/ETemp/11292_20976416/fImage217724598467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95" y="1418590"/>
            <a:ext cx="8979535" cy="452247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>
            <a:off x="659130" y="1495425"/>
            <a:ext cx="7421245" cy="46291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JAVASCRIPT 특징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>
            <a:off x="659130" y="2011680"/>
            <a:ext cx="10869295" cy="11684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자바스크립트가 가지고 있는 언어적 특징은 다음과 같습니다.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자바스크립트는 </a:t>
            </a:r>
            <a:r>
              <a:rPr sz="1400" b="1" u="sng">
                <a:latin typeface="맑은 고딕" charset="0"/>
                <a:ea typeface="맑은 고딕" charset="0"/>
              </a:rPr>
              <a:t>객체 기반의 스크립트 언어</a:t>
            </a:r>
            <a:r>
              <a:rPr sz="1400">
                <a:latin typeface="맑은 고딕" charset="0"/>
                <a:ea typeface="맑은 고딕" charset="0"/>
              </a:rPr>
              <a:t>입니다.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자바스크립트는 </a:t>
            </a:r>
            <a:r>
              <a:rPr sz="1400" b="1" u="sng">
                <a:latin typeface="맑은 고딕" charset="0"/>
                <a:ea typeface="맑은 고딕" charset="0"/>
              </a:rPr>
              <a:t>동적</a:t>
            </a:r>
            <a:r>
              <a:rPr sz="1400">
                <a:latin typeface="맑은 고딕" charset="0"/>
                <a:ea typeface="맑은 고딕" charset="0"/>
              </a:rPr>
              <a:t>이며, 타입을 명시할 필요가 없는 </a:t>
            </a:r>
            <a:r>
              <a:rPr sz="1400" b="1" u="sng">
                <a:latin typeface="맑은 고딕" charset="0"/>
                <a:ea typeface="맑은 고딕" charset="0"/>
              </a:rPr>
              <a:t>인터프리터 언어</a:t>
            </a:r>
            <a:r>
              <a:rPr sz="1400">
                <a:latin typeface="맑은 고딕" charset="0"/>
                <a:ea typeface="맑은 고딕" charset="0"/>
              </a:rPr>
              <a:t>입니다.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자바스크립트는 객체 지향형 프로그래밍과 함수형 프로그래밍을 모두 표현할 수 있습니다.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>
            <a:off x="659130" y="3233420"/>
            <a:ext cx="10868660" cy="73977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C언어와 같은 언어는 소스 파일을 작성한 후, 해당 파일을 컴파일(compile)하여 사용자가 실행할 수 있는 실행 파일(.exe)로 만들어 사용합니다. 하지만 인터프리터 언어는 이러한 컴파일 작업을 거치지 않고, 소스코드를 바로 실행할 수 있는 언어를 의미합니다.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자바스크립트는 웹 브라우저에 포함된 자바 스크립트 인터프리터가 소스 코드를 직접 해석하여 바로 실행해 줍니다.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9130" y="1390650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JAVASCRIPT 소개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 0"/>
          <p:cNvSpPr txBox="1">
            <a:spLocks/>
          </p:cNvSpPr>
          <p:nvPr/>
        </p:nvSpPr>
        <p:spPr>
          <a:xfrm>
            <a:off x="659130" y="1907540"/>
            <a:ext cx="10868025" cy="11703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342900" indent="-342900" algn="l" defTabSz="914400" rtl="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자바스크립트는 HTML의 내용을 변경할 수 있습니다.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자바스크립트는 HTML의 속성을 변경할 수 있습니다.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자바스크립트는 HTML의 스타일을 변경할 수 있습니다.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>
            <a:off x="659130" y="3305810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JAVA와 JAVASCRIPT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>
            <a:off x="659130" y="3783330"/>
            <a:ext cx="10868025" cy="52387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자바와 자바스크립트는 다른 언어 입니다. 두 언어는 서로 직접적인 관련은 없으며, 비슷한 점보다는 다른 점이 많습니다.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문법상 비슷한 부분은 두 언어의 문법이 C언어를 기반으로 만들어졌기 때문입니다.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30" name="Table 3"/>
          <p:cNvGraphicFramePr>
            <a:graphicFrameLocks noGrp="1"/>
          </p:cNvGraphicFramePr>
          <p:nvPr/>
        </p:nvGraphicFramePr>
        <p:xfrm>
          <a:off x="806450" y="4467860"/>
          <a:ext cx="10276840" cy="183959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138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8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800" b="1" kern="120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JAVA</a:t>
                      </a:r>
                      <a:endParaRPr lang="ko-KR" altLang="en-US" sz="1800" b="1" kern="120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800" b="1" kern="120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JAVASCRIPT</a:t>
                      </a:r>
                      <a:endParaRPr lang="ko-KR" altLang="en-US" sz="1800" b="1" kern="120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7235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컴파일 언어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sz="1200" b="0" i="0" kern="1200">
                          <a:solidFill>
                            <a:srgbClr val="666666"/>
                          </a:solidFill>
                          <a:latin typeface="Noto Sans" charset="0"/>
                          <a:ea typeface="Noto Sans" charset="0"/>
                        </a:rPr>
                        <a:t>원시코드(프로그래머가 작성한 소스코드)를 모두 기계어로 변환한 후에 기계(JVM 같은 가상 머신)에 넣고 기계어 코드</a:t>
                      </a: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인터프리터 언어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sz="1200" b="0" i="0" kern="1200">
                          <a:solidFill>
                            <a:srgbClr val="666666"/>
                          </a:solidFill>
                          <a:latin typeface="Noto Sans" charset="0"/>
                          <a:ea typeface="Noto Sans" charset="0"/>
                        </a:rPr>
                        <a:t>원시코드(프로그래머가 작성한 소스코드)를 기계어로 변환하는 과정없이 한줄 한줄 해석하여 바로 명령어를 실행하는 언어</a:t>
                      </a: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타입 검사를 엄격하게 함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타입을 명시하지 않음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클래스(CLASS) 기반의 객체 지향 언어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프로토타입(PROTOTYPE) 기반의 객체 지향 언어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9130" y="1819275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JAVASCRIPT 문법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 0"/>
          <p:cNvSpPr txBox="1">
            <a:spLocks/>
          </p:cNvSpPr>
          <p:nvPr/>
        </p:nvSpPr>
        <p:spPr>
          <a:xfrm>
            <a:off x="659130" y="2336165"/>
            <a:ext cx="10868660" cy="33210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algn="l" defTabSz="914400" rtl="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자바 스크립트의 실행문은 </a:t>
            </a:r>
            <a:r>
              <a:rPr sz="1400" b="1" u="sng">
                <a:latin typeface="맑은 고딕" charset="0"/>
                <a:ea typeface="맑은 고딕" charset="0"/>
              </a:rPr>
              <a:t>세미콜론(;)으로 구분</a:t>
            </a:r>
            <a:r>
              <a:rPr sz="1400">
                <a:latin typeface="맑은 고딕" charset="0"/>
                <a:ea typeface="맑은 고딕" charset="0"/>
              </a:rPr>
              <a:t> 됩니다. 작성되는 실행문의 마지막엔 항상 세미콜론을 써야 합니다.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r>
              <a:rPr sz="1400" b="1" u="sng">
                <a:latin typeface="맑은 고딕" charset="0"/>
                <a:ea typeface="맑은 고딕" charset="0"/>
              </a:rPr>
              <a:t>대소문자를 구분</a:t>
            </a:r>
            <a:r>
              <a:rPr sz="1400">
                <a:latin typeface="맑은 고딕" charset="0"/>
                <a:ea typeface="맑은 고딕" charset="0"/>
              </a:rPr>
              <a:t>합니다. 변수나 함수의 이름, 예약어 등을 작성하거나 사용할 때에는 대소문자를 정확히 구분해서 사용해야 합니다.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리터럴(LITERAL)은 표현되는 값 그 자체를 의미합니다. (예: 12345//숫자 리터럴, “javascript”//문자열 리터럴, ‘한글입니다’//문자열 리터럴, ture/false//불리언 리터럴)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식별자는 </a:t>
            </a:r>
            <a:r>
              <a:rPr sz="1400" b="1" u="sng">
                <a:latin typeface="맑은 고딕" charset="0"/>
                <a:ea typeface="맑은 고딕" charset="0"/>
              </a:rPr>
              <a:t>변수나 함수의 이름을 작성할 때 </a:t>
            </a:r>
            <a:r>
              <a:rPr sz="1400">
                <a:latin typeface="맑은 고딕" charset="0"/>
                <a:ea typeface="맑은 고딕" charset="0"/>
              </a:rPr>
              <a:t>사용하는 이름을 의미합니다. 식별자는 </a:t>
            </a:r>
            <a:r>
              <a:rPr sz="1400" b="1" u="sng">
                <a:latin typeface="맑은 고딕" charset="0"/>
                <a:ea typeface="맑은 고딕" charset="0"/>
              </a:rPr>
              <a:t>영문자(대소문자), 숫자, 언더스코어(_) 또는 $</a:t>
            </a:r>
            <a:r>
              <a:rPr sz="1400">
                <a:latin typeface="맑은 고딕" charset="0"/>
                <a:ea typeface="맑은 고딕" charset="0"/>
              </a:rPr>
              <a:t>만 사용 가능합니다. (</a:t>
            </a:r>
            <a:r>
              <a:rPr sz="1400" b="1" u="sng">
                <a:latin typeface="맑은 고딕" charset="0"/>
                <a:ea typeface="맑은 고딕" charset="0"/>
              </a:rPr>
              <a:t>숫자의 시작은 할 수 없습니다.</a:t>
            </a:r>
            <a:r>
              <a:rPr sz="1400">
                <a:latin typeface="맑은 고딕" charset="0"/>
                <a:ea typeface="맑은 고딕" charset="0"/>
              </a:rPr>
              <a:t>)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식별자를 작성할 때 Camel // Underscore Case 방식 중 하나를 사용하게 됩니다. </a:t>
            </a:r>
            <a:r>
              <a:rPr sz="1400" b="1" u="sng">
                <a:latin typeface="맑은 고딕" charset="0"/>
                <a:ea typeface="맑은 고딕" charset="0"/>
              </a:rPr>
              <a:t>Camel Case</a:t>
            </a:r>
            <a:r>
              <a:rPr sz="1400">
                <a:latin typeface="맑은 고딕" charset="0"/>
                <a:ea typeface="맑은 고딕" charset="0"/>
              </a:rPr>
              <a:t>는 식별자가 여러 단어로 이루어질 경우 첫 번째 단어는 소문자로 작성하고 그 다음 단어 부터는 첫문자만 대문자로 사용하는 방식입니다. </a:t>
            </a:r>
            <a:r>
              <a:rPr sz="1400" b="1" u="sng">
                <a:latin typeface="맑은 고딕" charset="0"/>
                <a:ea typeface="맑은 고딕" charset="0"/>
              </a:rPr>
              <a:t>Underscore Case</a:t>
            </a:r>
            <a:r>
              <a:rPr sz="1400">
                <a:latin typeface="맑은 고딕" charset="0"/>
                <a:ea typeface="맑은 고딕" charset="0"/>
              </a:rPr>
              <a:t> 방식은 단어를 소문자로 작성하고, 그 단어들은 언더스코어(_)로 연결하는 방식입니다. (예: Camel Case // btnClick, Underscore Case // btn_click)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44780" y="692150"/>
            <a:ext cx="11822430" cy="6004560"/>
            <a:chOff x="144780" y="69215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44780" y="692150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33835" y="6383655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>
            <a:off x="659130" y="1600200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주석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>
            <a:off x="659130" y="2117090"/>
            <a:ext cx="10868660" cy="15678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주석이란 코드 내에 삽입된 일종의 설명문입니다.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이러한 주석은 자바스크립트 코드의 어느 부분에라도 작성할 수 있으며, 웹 브라우저 동작에는 전혀 영향을 미치지 않습니다.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문법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한 줄 주석 : </a:t>
            </a:r>
            <a:r>
              <a:rPr sz="2000">
                <a:solidFill>
                  <a:srgbClr val="FF0000"/>
                </a:solidFill>
                <a:latin typeface="맑은 고딕" charset="0"/>
                <a:ea typeface="맑은 고딕" charset="0"/>
              </a:rPr>
              <a:t>// </a:t>
            </a:r>
            <a:r>
              <a:rPr sz="2000">
                <a:latin typeface="맑은 고딕" charset="0"/>
                <a:ea typeface="맑은 고딕" charset="0"/>
              </a:rPr>
              <a:t>주석문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여러 줄 주석 : </a:t>
            </a:r>
            <a:r>
              <a:rPr sz="2000">
                <a:solidFill>
                  <a:srgbClr val="FF0000"/>
                </a:solidFill>
                <a:latin typeface="맑은 고딕" charset="0"/>
                <a:ea typeface="맑은 고딕" charset="0"/>
              </a:rPr>
              <a:t>/* </a:t>
            </a:r>
            <a:r>
              <a:rPr sz="2000">
                <a:latin typeface="맑은 고딕" charset="0"/>
                <a:ea typeface="맑은 고딕" charset="0"/>
              </a:rPr>
              <a:t>주석문 </a:t>
            </a:r>
            <a:r>
              <a:rPr sz="2000">
                <a:solidFill>
                  <a:srgbClr val="FF0000"/>
                </a:solidFill>
                <a:latin typeface="맑은 고딕" charset="0"/>
                <a:ea typeface="맑은 고딕" charset="0"/>
              </a:rPr>
              <a:t>*/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>
            <a:off x="659130" y="3809365"/>
            <a:ext cx="742124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endParaRPr lang="ko-KR" altLang="en-US" sz="24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>
            <a:off x="659130" y="2176780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JAVASCRIPT 적용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>
            <a:off x="659130" y="2693670"/>
            <a:ext cx="10868025" cy="224726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342900" indent="-342900" algn="l" defTabSz="914400" rtl="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내부 자바스크립트 적용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800100" indent="-342900" algn="l" defTabSz="914400" rtl="0" eaLnBrk="1" latinLnBrk="0" hangingPunct="1">
              <a:buFont typeface="Arial"/>
              <a:buChar char="•"/>
            </a:pPr>
            <a:r>
              <a:rPr sz="1400">
                <a:latin typeface="맑은 고딕" charset="0"/>
                <a:ea typeface="맑은 고딕" charset="0"/>
              </a:rPr>
              <a:t>자바스크립트 적용 위치 : 적용 위치에 따라 스크립트 실행순서와 브라우저 랜더링에 따른 차이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1257300" indent="-342900" algn="l" defTabSz="914400" rtl="0" eaLnBrk="1" latinLnBrk="0" hangingPunct="1">
              <a:buFont typeface="Arial"/>
              <a:buChar char="•"/>
            </a:pPr>
            <a:r>
              <a:rPr sz="1400">
                <a:latin typeface="맑은 고딕" charset="0"/>
                <a:ea typeface="맑은 고딕" charset="0"/>
              </a:rPr>
              <a:t>&lt;HEAD&gt; - 브라우저 렌더링에 방해가 되어 무거운 스크립트가 실행되는 경우 오랫동안 완성되지 못한 화면을 노출하게 된다. 문서의 DOM(Document Object Model) 구조가 필요한 스크립트의 경우 document.onload와 같은 로드 이벤트가 추가되어야 에러없이 작동된다.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1257300" indent="-342900" algn="l" defTabSz="914400" rtl="0" eaLnBrk="1" latinLnBrk="0" hangingPunct="1">
              <a:buFont typeface="Arial"/>
              <a:buChar char="•"/>
            </a:pPr>
            <a:r>
              <a:rPr sz="1400">
                <a:latin typeface="맑은 고딕" charset="0"/>
                <a:ea typeface="맑은 고딕" charset="0"/>
              </a:rPr>
              <a:t>&lt;BODY&gt; - 브라우저가 렌더링이 완료된 상태에서 스크립트가 실행되기에 콘텐츠를 변경하는 스크립트의 경우 화면에 노출된체로 변화된다. 대부분의 스크립트의 위치로 추천되는 위치이다.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1257300" indent="-342900" algn="l" defTabSz="914400" rtl="0" eaLnBrk="1" latinLnBrk="0" hangingPunct="1">
              <a:buFont typeface="Arial"/>
              <a:buChar char="•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외부 자바스크립트 적용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3065" cy="6005195"/>
            <a:chOff x="136525" y="675640"/>
            <a:chExt cx="11823065" cy="600519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3265" cy="1021080"/>
            <a:chOff x="486410" y="121920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715" cy="45529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6330" cy="6565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>
            <a:off x="659130" y="1633855"/>
            <a:ext cx="742124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변수</a:t>
            </a:r>
            <a:endParaRPr lang="ko-KR" altLang="en-US"/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>
            <a:off x="659130" y="2206625"/>
            <a:ext cx="10869295" cy="17532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800" b="0" i="0">
                <a:solidFill>
                  <a:schemeClr val="tx1"/>
                </a:solidFill>
                <a:latin typeface="NanumGothic" charset="0"/>
                <a:ea typeface="NanumGothic" charset="0"/>
              </a:rPr>
              <a:t>- 변수는 var로 시작.  var은 변수를 선언하겠다는 것을 의미.</a:t>
            </a: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800" b="0" i="0">
                <a:solidFill>
                  <a:schemeClr val="tx1"/>
                </a:solidFill>
                <a:latin typeface="NanumGothic" charset="0"/>
                <a:ea typeface="NanumGothic" charset="0"/>
              </a:rPr>
              <a:t>- 변수의 이름은 $, _, 혹은 특수 문자를 제외한 모든 문자로 시작</a:t>
            </a: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800" b="0" i="0">
                <a:solidFill>
                  <a:schemeClr val="tx1"/>
                </a:solidFill>
                <a:latin typeface="NanumGothic" charset="0"/>
                <a:ea typeface="NanumGothic" charset="0"/>
              </a:rPr>
              <a:t>- 변수의 값이 꼭  숫자만 올 수 있는 것은 아님. 텍스트도 들어갈 수 있음 </a:t>
            </a: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35" name="텍스트 상자 48"/>
          <p:cNvSpPr txBox="1">
            <a:spLocks/>
          </p:cNvSpPr>
          <p:nvPr/>
        </p:nvSpPr>
        <p:spPr>
          <a:xfrm>
            <a:off x="747395" y="4679315"/>
            <a:ext cx="10869295" cy="50736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pic>
        <p:nvPicPr>
          <p:cNvPr id="36" name="그림 19" descr="C:/Users/dltjs/AppData/Roaming/PolarisOffice/ETemp/17744_15756320/fImage791424676962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" y="3719195"/>
            <a:ext cx="2648585" cy="200088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45415" y="684530"/>
            <a:ext cx="11823700" cy="6005830"/>
            <a:chOff x="145415" y="684530"/>
            <a:chExt cx="11823700" cy="600583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45415" y="684530"/>
              <a:ext cx="11762105" cy="5957570"/>
            </a:xfrm>
            <a:custGeom>
              <a:avLst/>
              <a:gdLst>
                <a:gd name="TX0" fmla="*/ 3574143 w 11760203"/>
                <a:gd name="TY0" fmla="*/ 72571 h 5955849"/>
                <a:gd name="TX1" fmla="*/ 11716657 w 11760203"/>
                <a:gd name="TY1" fmla="*/ 72571 h 5955849"/>
                <a:gd name="TX2" fmla="*/ 11760200 w 11760203"/>
                <a:gd name="TY2" fmla="*/ 5936343 h 5955849"/>
                <a:gd name="TX3" fmla="*/ 0 w 11760203"/>
                <a:gd name="TY3" fmla="*/ 5955846 h 5955849"/>
                <a:gd name="TX4" fmla="*/ 77107 w 11760203"/>
                <a:gd name="TY4" fmla="*/ 0 h 5955849"/>
                <a:gd name="TX5" fmla="*/ 206828 w 11760203"/>
                <a:gd name="TY5" fmla="*/ 0 h 5955849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3" h="5955849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34470" y="6376035"/>
              <a:ext cx="335280" cy="314325"/>
            </a:xfrm>
            <a:custGeom>
              <a:avLst/>
              <a:gdLst>
                <a:gd name="TX0" fmla="*/ 333375 w 333378"/>
                <a:gd name="TY0" fmla="*/ 0 h 312423"/>
                <a:gd name="TX1" fmla="*/ 333375 w 333378"/>
                <a:gd name="TY1" fmla="*/ 312420 h 312423"/>
                <a:gd name="TX2" fmla="*/ 0 w 333378"/>
                <a:gd name="TY2" fmla="*/ 309563 h 312423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8" h="312423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3900" cy="1021715"/>
            <a:chOff x="486410" y="121920"/>
            <a:chExt cx="3263900" cy="102171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815" cy="23558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1205" cy="298640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6405" cy="2667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7405" cy="1143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3660" cy="7366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660" cy="7366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1465" cy="443865"/>
            </a:xfrm>
            <a:custGeom>
              <a:avLst/>
              <a:gdLst>
                <a:gd name="TX0" fmla="*/ 0 w 289563"/>
                <a:gd name="TY0" fmla="*/ 0 h 441963"/>
                <a:gd name="TX1" fmla="*/ 5715 w 289563"/>
                <a:gd name="TY1" fmla="*/ 315754 h 441963"/>
                <a:gd name="TX2" fmla="*/ 289560 w 289563"/>
                <a:gd name="TY2" fmla="*/ 441960 h 441963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3" h="441963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40105" cy="154305"/>
            </a:xfrm>
            <a:custGeom>
              <a:avLst/>
              <a:gdLst>
                <a:gd name="TX0" fmla="*/ 0 w 838203"/>
                <a:gd name="TY0" fmla="*/ 152400 h 152403"/>
                <a:gd name="TX1" fmla="*/ 182880 w 838203"/>
                <a:gd name="TY1" fmla="*/ 0 h 152403"/>
                <a:gd name="TX2" fmla="*/ 838200 w 838203"/>
                <a:gd name="TY2" fmla="*/ 15240 h 152403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3" h="152403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4805" cy="314325"/>
            </a:xfrm>
            <a:custGeom>
              <a:avLst/>
              <a:gdLst>
                <a:gd name="TX0" fmla="*/ 342900 w 342903"/>
                <a:gd name="TY0" fmla="*/ 0 h 312423"/>
                <a:gd name="TX1" fmla="*/ 342900 w 342903"/>
                <a:gd name="TY1" fmla="*/ 312420 h 312423"/>
                <a:gd name="TX2" fmla="*/ 0 w 342903"/>
                <a:gd name="TY2" fmla="*/ 304800 h 312423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3" h="312423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60425" cy="2032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660" cy="7366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660" cy="7366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3350" cy="45593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6965" cy="6572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>
            <a:off x="659130" y="1633855"/>
            <a:ext cx="7421880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object</a:t>
            </a:r>
            <a:endParaRPr lang="ko-KR" altLang="en-US"/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>
            <a:off x="659130" y="2189480"/>
            <a:ext cx="10869295" cy="50736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800" b="0" i="0">
                <a:solidFill>
                  <a:schemeClr val="tx1"/>
                </a:solidFill>
                <a:latin typeface="NanumGothic" charset="0"/>
                <a:ea typeface="NanumGothic" charset="0"/>
              </a:rPr>
              <a:t>-  이름(name)과 값(value)으로 구성된 프로퍼티(property)의 정렬되지 않은 집합</a:t>
            </a: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34" name="Rect 0"/>
          <p:cNvSpPr txBox="1">
            <a:spLocks/>
          </p:cNvSpPr>
          <p:nvPr/>
        </p:nvSpPr>
        <p:spPr>
          <a:xfrm>
            <a:off x="346075" y="6191250"/>
            <a:ext cx="8945880" cy="27749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hangingPunct="1"/>
            <a:r>
              <a:rPr/>
              <a:t>http://www.tcpschool.com/javascript/js_object_concept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5" name="그림 1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35" y="2809875"/>
            <a:ext cx="6106160" cy="303911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Pages>19</Pages>
  <Words>935</Words>
  <Characters>0</Characters>
  <Application>Microsoft Office PowerPoint</Application>
  <DocSecurity>0</DocSecurity>
  <PresentationFormat>와이드스크린</PresentationFormat>
  <Lines>0</Lines>
  <Paragraphs>177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6</vt:i4>
      </vt:variant>
      <vt:variant>
        <vt:lpstr>슬라이드 제목</vt:lpstr>
      </vt:variant>
      <vt:variant>
        <vt:i4>19</vt:i4>
      </vt:variant>
    </vt:vector>
  </HeadingPairs>
  <TitlesOfParts>
    <vt:vector size="29" baseType="lpstr">
      <vt:lpstr>NanumGothic</vt:lpstr>
      <vt:lpstr>Noto Sans</vt:lpstr>
      <vt:lpstr>맑은 고딕</vt:lpstr>
      <vt:lpstr>Arial</vt:lpstr>
      <vt:lpstr>30_Office 테마</vt:lpstr>
      <vt:lpstr>Office theme</vt:lpstr>
      <vt:lpstr>Office theme</vt:lpstr>
      <vt:lpstr>Office theme</vt:lpstr>
      <vt:lpstr>Office theme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user</cp:lastModifiedBy>
  <cp:revision>9</cp:revision>
  <dcterms:modified xsi:type="dcterms:W3CDTF">2022-04-22T00:19:58Z</dcterms:modified>
  <cp:version>9.104.121.46349</cp:version>
</cp:coreProperties>
</file>