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432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2022-05-30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</a:t>
            </a:r>
            <a:r>
              <a:rPr lang="ko-KR" altLang="en-US" sz="4000" dirty="0" smtClean="0"/>
              <a:t>강 </a:t>
            </a:r>
            <a:r>
              <a:rPr lang="en-US" altLang="ko-KR" sz="4000" dirty="0" smtClean="0"/>
              <a:t>MySQL </a:t>
            </a:r>
            <a:r>
              <a:rPr lang="ko-KR" altLang="en-US" sz="4000" dirty="0" smtClean="0"/>
              <a:t>개요 및 설치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46706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MySQL </a:t>
            </a:r>
            <a:r>
              <a:rPr lang="ko-KR" altLang="en-US" dirty="0" smtClean="0">
                <a:solidFill>
                  <a:schemeClr val="bg1"/>
                </a:solidFill>
              </a:rPr>
              <a:t>설치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0" y="1750308"/>
            <a:ext cx="4257906" cy="32123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53" y="1667697"/>
            <a:ext cx="4134471" cy="3119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036" y="2776450"/>
            <a:ext cx="4145490" cy="31275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20130" y="4633176"/>
            <a:ext cx="544546" cy="307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도형 19"/>
          <p:cNvSpPr>
            <a:spLocks/>
          </p:cNvSpPr>
          <p:nvPr/>
        </p:nvSpPr>
        <p:spPr>
          <a:xfrm>
            <a:off x="423544" y="1251290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포트</a:t>
            </a:r>
            <a:r>
              <a:rPr lang="en-US" altLang="ko-KR" sz="1600" b="1" dirty="0" smtClean="0"/>
              <a:t>(Port) </a:t>
            </a:r>
            <a:r>
              <a:rPr lang="ko-KR" altLang="en-US" sz="1600" b="1" dirty="0" smtClean="0"/>
              <a:t>설정 후 </a:t>
            </a:r>
            <a:r>
              <a:rPr lang="en-US" altLang="ko-KR" sz="1600" b="1" dirty="0" smtClean="0"/>
              <a:t>Next </a:t>
            </a:r>
            <a:r>
              <a:rPr lang="ko-KR" altLang="en-US" sz="1600" b="1" dirty="0" smtClean="0"/>
              <a:t>클릭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기본 </a:t>
            </a:r>
            <a:r>
              <a:rPr lang="en-US" altLang="ko-KR" sz="1600" b="1" dirty="0" smtClean="0"/>
              <a:t>3306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88638" y="4479390"/>
            <a:ext cx="544546" cy="307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974195" y="5596456"/>
            <a:ext cx="544546" cy="307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도형 19"/>
          <p:cNvSpPr>
            <a:spLocks/>
          </p:cNvSpPr>
          <p:nvPr/>
        </p:nvSpPr>
        <p:spPr>
          <a:xfrm>
            <a:off x="4810254" y="4670310"/>
            <a:ext cx="6528261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 Next </a:t>
            </a:r>
            <a:r>
              <a:rPr lang="ko-KR" altLang="en-US" sz="1600" b="1" dirty="0" smtClean="0"/>
              <a:t>클릭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암호화 관련</a:t>
            </a:r>
            <a:r>
              <a:rPr lang="en-US" altLang="ko-KR" sz="1600" b="1" dirty="0" smtClean="0"/>
              <a:t>)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  <p:sp>
        <p:nvSpPr>
          <p:cNvPr id="11" name="도형 19"/>
          <p:cNvSpPr>
            <a:spLocks/>
          </p:cNvSpPr>
          <p:nvPr/>
        </p:nvSpPr>
        <p:spPr>
          <a:xfrm>
            <a:off x="7878037" y="5983544"/>
            <a:ext cx="4145490" cy="5847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신규 패스워드 입력 후 </a:t>
            </a:r>
            <a:r>
              <a:rPr lang="en-US" altLang="ko-KR" sz="1600" b="1" dirty="0" smtClean="0"/>
              <a:t>Next </a:t>
            </a:r>
            <a:r>
              <a:rPr lang="ko-KR" altLang="en-US" sz="1600" b="1" dirty="0" smtClean="0"/>
              <a:t>클릭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4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46706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MySQL </a:t>
            </a:r>
            <a:r>
              <a:rPr lang="ko-KR" altLang="en-US" dirty="0" smtClean="0">
                <a:solidFill>
                  <a:schemeClr val="bg1"/>
                </a:solidFill>
              </a:rPr>
              <a:t>설치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88" y="2013832"/>
            <a:ext cx="4404436" cy="33229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518" y="2477194"/>
            <a:ext cx="4442981" cy="3352020"/>
          </a:xfrm>
          <a:prstGeom prst="rect">
            <a:avLst/>
          </a:prstGeom>
        </p:spPr>
      </p:pic>
      <p:sp>
        <p:nvSpPr>
          <p:cNvPr id="6" name="도형 19"/>
          <p:cNvSpPr>
            <a:spLocks/>
          </p:cNvSpPr>
          <p:nvPr/>
        </p:nvSpPr>
        <p:spPr>
          <a:xfrm>
            <a:off x="423544" y="1251290"/>
            <a:ext cx="11438717" cy="5847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사용될 데이터베이스 이름을 변경 후 </a:t>
            </a:r>
            <a:r>
              <a:rPr lang="en-US" altLang="ko-KR" sz="1600" b="1" dirty="0" smtClean="0"/>
              <a:t>Next </a:t>
            </a:r>
            <a:r>
              <a:rPr lang="ko-KR" altLang="en-US" sz="1600" b="1" dirty="0" smtClean="0"/>
              <a:t>클릭</a:t>
            </a:r>
            <a:r>
              <a:rPr lang="en-US" altLang="ko-KR" sz="1600" b="1" dirty="0" smtClean="0"/>
              <a:t>(MySQL80 </a:t>
            </a:r>
            <a:r>
              <a:rPr lang="ko-KR" altLang="en-US" sz="1600" b="1" dirty="0" smtClean="0"/>
              <a:t>그대로 사용하여도 됨</a:t>
            </a:r>
            <a:r>
              <a:rPr lang="en-US" altLang="ko-KR" sz="1600" b="1" dirty="0" smtClean="0"/>
              <a:t>.)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  <p:sp>
        <p:nvSpPr>
          <p:cNvPr id="7" name="도형 19"/>
          <p:cNvSpPr>
            <a:spLocks/>
          </p:cNvSpPr>
          <p:nvPr/>
        </p:nvSpPr>
        <p:spPr>
          <a:xfrm>
            <a:off x="5165874" y="2013832"/>
            <a:ext cx="4758056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최종 설정을 위해 </a:t>
            </a:r>
            <a:r>
              <a:rPr lang="en-US" altLang="ko-KR" sz="1600" b="1" dirty="0" smtClean="0"/>
              <a:t>Execute </a:t>
            </a:r>
            <a:r>
              <a:rPr lang="ko-KR" altLang="en-US" sz="1600" b="1" dirty="0" smtClean="0"/>
              <a:t>실행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11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46706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MySQL </a:t>
            </a:r>
            <a:r>
              <a:rPr lang="ko-KR" altLang="en-US" dirty="0" smtClean="0">
                <a:solidFill>
                  <a:schemeClr val="bg1"/>
                </a:solidFill>
              </a:rPr>
              <a:t>설치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44" y="2026025"/>
            <a:ext cx="4521621" cy="34113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336" y="1173369"/>
            <a:ext cx="4787154" cy="36116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068" y="2779058"/>
            <a:ext cx="4581033" cy="3456174"/>
          </a:xfrm>
          <a:prstGeom prst="rect">
            <a:avLst/>
          </a:prstGeom>
        </p:spPr>
      </p:pic>
      <p:sp>
        <p:nvSpPr>
          <p:cNvPr id="8" name="도형 19"/>
          <p:cNvSpPr>
            <a:spLocks/>
          </p:cNvSpPr>
          <p:nvPr/>
        </p:nvSpPr>
        <p:spPr>
          <a:xfrm>
            <a:off x="423544" y="1251290"/>
            <a:ext cx="3978127" cy="5847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구성에 대한 </a:t>
            </a:r>
            <a:r>
              <a:rPr lang="en-US" altLang="ko-KR" sz="1600" b="1" dirty="0" smtClean="0"/>
              <a:t>Finish </a:t>
            </a:r>
            <a:r>
              <a:rPr lang="ko-KR" altLang="en-US" sz="1600" b="1" dirty="0" smtClean="0"/>
              <a:t>클릭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1563" y="5129804"/>
            <a:ext cx="544546" cy="307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96655" y="4477480"/>
            <a:ext cx="544546" cy="307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76984" y="5927661"/>
            <a:ext cx="544546" cy="307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형 19"/>
          <p:cNvSpPr>
            <a:spLocks/>
          </p:cNvSpPr>
          <p:nvPr/>
        </p:nvSpPr>
        <p:spPr>
          <a:xfrm>
            <a:off x="4726603" y="3134191"/>
            <a:ext cx="397812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smtClean="0"/>
              <a:t>- </a:t>
            </a:r>
            <a:r>
              <a:rPr lang="en-US" altLang="ko-KR" sz="1600" b="1" smtClean="0"/>
              <a:t>Next </a:t>
            </a:r>
            <a:r>
              <a:rPr lang="ko-KR" altLang="en-US" sz="1600" b="1" dirty="0" smtClean="0"/>
              <a:t>클릭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  <p:sp>
        <p:nvSpPr>
          <p:cNvPr id="13" name="도형 19"/>
          <p:cNvSpPr>
            <a:spLocks/>
          </p:cNvSpPr>
          <p:nvPr/>
        </p:nvSpPr>
        <p:spPr>
          <a:xfrm>
            <a:off x="8857130" y="6081446"/>
            <a:ext cx="3070971" cy="5847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 </a:t>
            </a:r>
            <a:r>
              <a:rPr lang="en-US" altLang="ko-KR" sz="1600" b="1" dirty="0" smtClean="0"/>
              <a:t>Router </a:t>
            </a:r>
            <a:r>
              <a:rPr lang="ko-KR" altLang="en-US" sz="1600" b="1" dirty="0" smtClean="0"/>
              <a:t>구성 </a:t>
            </a:r>
            <a:r>
              <a:rPr lang="en-US" altLang="ko-KR" sz="1600" b="1" dirty="0" smtClean="0"/>
              <a:t>Finish </a:t>
            </a:r>
            <a:r>
              <a:rPr lang="ko-KR" altLang="en-US" sz="1600" b="1" dirty="0" smtClean="0"/>
              <a:t>클릭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7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9" y="2132982"/>
            <a:ext cx="4406962" cy="33248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60" y="2681148"/>
            <a:ext cx="4810125" cy="36290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799" y="2367711"/>
            <a:ext cx="4810125" cy="3629013"/>
          </a:xfrm>
          <a:prstGeom prst="rect">
            <a:avLst/>
          </a:prstGeom>
        </p:spPr>
      </p:pic>
      <p:sp>
        <p:nvSpPr>
          <p:cNvPr id="6" name="도형 19"/>
          <p:cNvSpPr>
            <a:spLocks/>
          </p:cNvSpPr>
          <p:nvPr/>
        </p:nvSpPr>
        <p:spPr>
          <a:xfrm>
            <a:off x="575944" y="1403690"/>
            <a:ext cx="10987060" cy="5847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구성에 대한 </a:t>
            </a:r>
            <a:r>
              <a:rPr lang="en-US" altLang="ko-KR" sz="1600" b="1" dirty="0" smtClean="0"/>
              <a:t>Next </a:t>
            </a:r>
            <a:r>
              <a:rPr lang="ko-KR" altLang="en-US" sz="1600" b="1" dirty="0" smtClean="0"/>
              <a:t>클릭 후 </a:t>
            </a:r>
            <a:r>
              <a:rPr lang="en-US" altLang="ko-KR" sz="1600" b="1" dirty="0" smtClean="0"/>
              <a:t>Connect To Server</a:t>
            </a:r>
            <a:r>
              <a:rPr lang="ko-KR" altLang="en-US" sz="1600" b="1" dirty="0" smtClean="0"/>
              <a:t>화면의 패스워드 입력 후 </a:t>
            </a:r>
            <a:r>
              <a:rPr lang="en-US" altLang="ko-KR" sz="1600" b="1" dirty="0" smtClean="0"/>
              <a:t>Check </a:t>
            </a:r>
            <a:r>
              <a:rPr lang="ko-KR" altLang="en-US" sz="1600" b="1" dirty="0" smtClean="0"/>
              <a:t>클릭</a:t>
            </a:r>
            <a:r>
              <a:rPr lang="en-US" altLang="ko-KR" sz="1600" b="1" dirty="0" smtClean="0"/>
              <a:t>, Next </a:t>
            </a:r>
            <a:r>
              <a:rPr lang="ko-KR" altLang="en-US" sz="1600" b="1" dirty="0" smtClean="0"/>
              <a:t>클릭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45576" y="5278999"/>
            <a:ext cx="779020" cy="40690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53836" y="5996724"/>
            <a:ext cx="544546" cy="307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도형 19"/>
          <p:cNvSpPr>
            <a:spLocks/>
          </p:cNvSpPr>
          <p:nvPr/>
        </p:nvSpPr>
        <p:spPr>
          <a:xfrm>
            <a:off x="5786799" y="1896318"/>
            <a:ext cx="4370038" cy="5847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구성에 대한 </a:t>
            </a:r>
            <a:r>
              <a:rPr lang="en-US" altLang="ko-KR" sz="1600" b="1" dirty="0" smtClean="0"/>
              <a:t>Execute </a:t>
            </a:r>
            <a:r>
              <a:rPr lang="ko-KR" altLang="en-US" sz="1600" b="1" dirty="0" smtClean="0"/>
              <a:t>클릭 후 </a:t>
            </a:r>
            <a:r>
              <a:rPr lang="en-US" altLang="ko-KR" sz="1600" b="1" dirty="0" smtClean="0"/>
              <a:t>Finish </a:t>
            </a:r>
            <a:r>
              <a:rPr lang="ko-KR" altLang="en-US" sz="1600" b="1" dirty="0" smtClean="0"/>
              <a:t>클릭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  <p:sp>
        <p:nvSpPr>
          <p:cNvPr id="10" name="도형 17"/>
          <p:cNvSpPr>
            <a:spLocks/>
          </p:cNvSpPr>
          <p:nvPr/>
        </p:nvSpPr>
        <p:spPr>
          <a:xfrm>
            <a:off x="765868" y="316230"/>
            <a:ext cx="146706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MySQL </a:t>
            </a:r>
            <a:r>
              <a:rPr lang="ko-KR" altLang="en-US" dirty="0" smtClean="0">
                <a:solidFill>
                  <a:schemeClr val="bg1"/>
                </a:solidFill>
              </a:rPr>
              <a:t>설치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1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16" y="2111432"/>
            <a:ext cx="6466553" cy="33818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6" y="3190070"/>
            <a:ext cx="7243233" cy="3005942"/>
          </a:xfrm>
          <a:prstGeom prst="rect">
            <a:avLst/>
          </a:prstGeom>
        </p:spPr>
      </p:pic>
      <p:sp>
        <p:nvSpPr>
          <p:cNvPr id="4" name="도형 19"/>
          <p:cNvSpPr>
            <a:spLocks/>
          </p:cNvSpPr>
          <p:nvPr/>
        </p:nvSpPr>
        <p:spPr>
          <a:xfrm>
            <a:off x="575944" y="1403690"/>
            <a:ext cx="10987060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커맨드 창과 </a:t>
            </a:r>
            <a:r>
              <a:rPr lang="ko-KR" altLang="en-US" sz="1600" b="1" dirty="0" err="1" smtClean="0"/>
              <a:t>워크벤치</a:t>
            </a:r>
            <a:r>
              <a:rPr lang="ko-KR" altLang="en-US" sz="1600" b="1" dirty="0" smtClean="0"/>
              <a:t> 화면이 보이면 설치 완료</a:t>
            </a:r>
            <a:r>
              <a:rPr lang="en-US" altLang="ko-KR" sz="1600" b="1" dirty="0" smtClean="0"/>
              <a:t>.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  <p:sp>
        <p:nvSpPr>
          <p:cNvPr id="5" name="도형 17"/>
          <p:cNvSpPr>
            <a:spLocks/>
          </p:cNvSpPr>
          <p:nvPr/>
        </p:nvSpPr>
        <p:spPr>
          <a:xfrm>
            <a:off x="765868" y="316230"/>
            <a:ext cx="146706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MySQL </a:t>
            </a:r>
            <a:r>
              <a:rPr lang="ko-KR" altLang="en-US" dirty="0" smtClean="0">
                <a:solidFill>
                  <a:schemeClr val="bg1"/>
                </a:solidFill>
              </a:rPr>
              <a:t>설치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8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6706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MySQL </a:t>
            </a:r>
            <a:r>
              <a:rPr lang="ko-KR" altLang="en-US" dirty="0" smtClean="0">
                <a:solidFill>
                  <a:schemeClr val="bg1"/>
                </a:solidFill>
              </a:rPr>
              <a:t>개요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42977"/>
            <a:ext cx="11438717" cy="5016758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ko-KR" altLang="en-US" sz="1600" b="1" dirty="0"/>
              <a:t> </a:t>
            </a:r>
            <a:r>
              <a:rPr lang="en-US" altLang="ko-KR" sz="1600" b="1" dirty="0" smtClean="0"/>
              <a:t>MySQL?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i="0" dirty="0">
                <a:solidFill>
                  <a:schemeClr val="tx1"/>
                </a:solidFill>
              </a:rPr>
              <a:t> </a:t>
            </a:r>
            <a:r>
              <a:rPr lang="en-US" altLang="ko-KR" sz="1600" b="1" i="0" dirty="0" smtClean="0">
                <a:solidFill>
                  <a:schemeClr val="tx1"/>
                </a:solidFill>
              </a:rPr>
              <a:t> - </a:t>
            </a:r>
            <a:r>
              <a:rPr lang="ko-KR" altLang="en-US" sz="1600" b="1" i="0" dirty="0" smtClean="0">
                <a:solidFill>
                  <a:schemeClr val="tx1"/>
                </a:solidFill>
              </a:rPr>
              <a:t>세계에서 가장 유명한 오픈 소스 </a:t>
            </a:r>
            <a:r>
              <a:rPr lang="en-US" altLang="ko-KR" sz="1600" b="1" i="0" dirty="0" smtClean="0">
                <a:solidFill>
                  <a:schemeClr val="tx1"/>
                </a:solidFill>
              </a:rPr>
              <a:t>RDBMS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- </a:t>
            </a:r>
            <a:r>
              <a:rPr lang="ko-KR" altLang="en-US" sz="1600" b="1" dirty="0" smtClean="0"/>
              <a:t>무료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상용 라이선스</a:t>
            </a: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i="0" dirty="0" smtClean="0">
              <a:solidFill>
                <a:schemeClr val="tx1"/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MySQL </a:t>
            </a:r>
            <a:r>
              <a:rPr lang="ko-KR" altLang="en-US" sz="1600" b="1" dirty="0" smtClean="0"/>
              <a:t>특징</a:t>
            </a: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i="0" dirty="0">
                <a:solidFill>
                  <a:schemeClr val="tx1"/>
                </a:solidFill>
              </a:rPr>
              <a:t> </a:t>
            </a:r>
            <a:r>
              <a:rPr lang="en-US" altLang="ko-KR" sz="1600" b="1" i="0" dirty="0" smtClean="0">
                <a:solidFill>
                  <a:schemeClr val="tx1"/>
                </a:solidFill>
              </a:rPr>
              <a:t> ANSI SQL </a:t>
            </a:r>
            <a:r>
              <a:rPr lang="ko-KR" altLang="en-US" sz="1600" b="1" i="0" dirty="0" smtClean="0">
                <a:solidFill>
                  <a:schemeClr val="tx1"/>
                </a:solidFill>
              </a:rPr>
              <a:t>표준 문법 사용</a:t>
            </a:r>
            <a:r>
              <a:rPr lang="en-US" altLang="ko-KR" sz="1600" b="1" i="0" dirty="0" smtClean="0">
                <a:solidFill>
                  <a:schemeClr val="tx1"/>
                </a:solidFill>
              </a:rPr>
              <a:t>,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다양한 </a:t>
            </a:r>
            <a:r>
              <a:rPr lang="ko-KR" altLang="en-US" sz="1600" b="1" dirty="0" err="1" smtClean="0"/>
              <a:t>플랫폼지원</a:t>
            </a:r>
            <a:r>
              <a:rPr lang="en-US" altLang="ko-KR" sz="1600" b="1" dirty="0" smtClean="0"/>
              <a:t>(OS), </a:t>
            </a:r>
            <a:r>
              <a:rPr lang="ko-KR" altLang="en-US" sz="1600" b="1" dirty="0" smtClean="0"/>
              <a:t>비용기반 </a:t>
            </a:r>
            <a:r>
              <a:rPr lang="ko-KR" altLang="en-US" sz="1600" b="1" dirty="0" err="1" smtClean="0"/>
              <a:t>옵티마이저</a:t>
            </a:r>
            <a:r>
              <a:rPr lang="en-US" altLang="ko-KR" sz="1600" b="1" dirty="0" smtClean="0"/>
              <a:t>, </a:t>
            </a:r>
            <a:r>
              <a:rPr lang="en-US" altLang="ko-KR" sz="1600" b="1" i="0" dirty="0" smtClean="0">
                <a:solidFill>
                  <a:schemeClr val="tx1"/>
                </a:solidFill>
              </a:rPr>
              <a:t>ACID </a:t>
            </a:r>
            <a:r>
              <a:rPr lang="ko-KR" altLang="en-US" sz="1600" b="1" dirty="0" smtClean="0"/>
              <a:t>표준 트랜잭션</a:t>
            </a:r>
            <a:r>
              <a:rPr lang="en-US" altLang="ko-KR" sz="1600" b="1" dirty="0" smtClean="0"/>
              <a:t>, XA </a:t>
            </a:r>
            <a:r>
              <a:rPr lang="ko-KR" altLang="en-US" sz="1600" b="1" dirty="0" smtClean="0"/>
              <a:t>트랜잭션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비동기 또는 </a:t>
            </a:r>
            <a:r>
              <a:rPr lang="ko-KR" altLang="en-US" sz="1600" b="1" dirty="0" err="1" smtClean="0"/>
              <a:t>준동기의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레플리케이션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수평 </a:t>
            </a:r>
            <a:r>
              <a:rPr lang="ko-KR" altLang="en-US" sz="1600" b="1" dirty="0" err="1" smtClean="0"/>
              <a:t>파티셔닝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스토어드</a:t>
            </a:r>
            <a:r>
              <a:rPr lang="ko-KR" altLang="en-US" sz="1600" b="1" dirty="0" smtClean="0"/>
              <a:t> 프로시저</a:t>
            </a:r>
            <a:r>
              <a:rPr lang="en-US" altLang="ko-KR" sz="1600" b="1" dirty="0" smtClean="0"/>
              <a:t>/ </a:t>
            </a:r>
            <a:r>
              <a:rPr lang="ko-KR" altLang="en-US" sz="1600" b="1" dirty="0" err="1" smtClean="0"/>
              <a:t>스토어드</a:t>
            </a:r>
            <a:r>
              <a:rPr lang="ko-KR" altLang="en-US" sz="1600" b="1" dirty="0" smtClean="0"/>
              <a:t> 함수 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트리거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플러그인을</a:t>
            </a:r>
            <a:r>
              <a:rPr lang="ko-KR" altLang="en-US" sz="1600" b="1" dirty="0" smtClean="0"/>
              <a:t> 통한 기능 확장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이벤트 스케줄러</a:t>
            </a:r>
            <a:r>
              <a:rPr lang="en-US" altLang="ko-KR" sz="1600" b="1" dirty="0" smtClean="0"/>
              <a:t>, SSL </a:t>
            </a:r>
            <a:r>
              <a:rPr lang="ko-KR" altLang="en-US" sz="1600" b="1" dirty="0" smtClean="0"/>
              <a:t>통신</a:t>
            </a:r>
            <a:r>
              <a:rPr lang="en-US" altLang="ko-KR" sz="1600" b="1" dirty="0" smtClean="0"/>
              <a:t>, Unicode</a:t>
            </a:r>
            <a:r>
              <a:rPr lang="ko-KR" altLang="en-US" sz="1600" b="1" dirty="0" smtClean="0"/>
              <a:t>를 비롯한 각종 문자 코드 지원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기본적인 데이터 타입에 추가적으로 </a:t>
            </a:r>
            <a:r>
              <a:rPr lang="en-US" altLang="ko-KR" sz="1600" b="1" dirty="0" smtClean="0"/>
              <a:t>JSON</a:t>
            </a:r>
            <a:r>
              <a:rPr lang="ko-KR" altLang="en-US" sz="1600" b="1" dirty="0" smtClean="0"/>
              <a:t>형 지원</a:t>
            </a:r>
            <a:r>
              <a:rPr lang="en-US" altLang="ko-KR" sz="1600" b="1" dirty="0" smtClean="0"/>
              <a:t>, NoSQL</a:t>
            </a:r>
            <a:r>
              <a:rPr lang="ko-KR" altLang="en-US" sz="1600" b="1" dirty="0" smtClean="0"/>
              <a:t>액세스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한국어 전문검색</a:t>
            </a:r>
            <a:r>
              <a:rPr lang="en-US" altLang="ko-KR" sz="1600" b="1" dirty="0" smtClean="0"/>
              <a:t>, TIMEZONE </a:t>
            </a:r>
            <a:r>
              <a:rPr lang="ko-KR" altLang="en-US" sz="1600" b="1" dirty="0" smtClean="0"/>
              <a:t>지원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정보 스키마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성능 스키마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다양한 드라이버</a:t>
            </a: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endParaRPr lang="ko-KR" altLang="en-US" sz="1600" b="1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6706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MySQL </a:t>
            </a:r>
            <a:r>
              <a:rPr lang="ko-KR" altLang="en-US" dirty="0" smtClean="0">
                <a:solidFill>
                  <a:schemeClr val="bg1"/>
                </a:solidFill>
              </a:rPr>
              <a:t>개요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1290"/>
            <a:ext cx="11438717" cy="403187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MySQL </a:t>
            </a:r>
            <a:r>
              <a:rPr lang="ko-KR" altLang="en-US" sz="1600" b="1" dirty="0" smtClean="0"/>
              <a:t>서버의 종류</a:t>
            </a: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- </a:t>
            </a:r>
            <a:r>
              <a:rPr lang="ko-KR" altLang="en-US" sz="1600" b="1" dirty="0" err="1" smtClean="0"/>
              <a:t>커뮤니티판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MySQL</a:t>
            </a:r>
            <a:r>
              <a:rPr lang="ko-KR" altLang="en-US" sz="1600" b="1" dirty="0" smtClean="0"/>
              <a:t>서버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무료 사용 오픈소스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개인 사용 가능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운영 서비스 불가</a:t>
            </a: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  - </a:t>
            </a:r>
            <a:r>
              <a:rPr lang="ko-KR" altLang="en-US" sz="1600" b="1" dirty="0" smtClean="0"/>
              <a:t>상용 </a:t>
            </a:r>
            <a:r>
              <a:rPr lang="en-US" altLang="ko-KR" sz="1600" b="1" dirty="0" smtClean="0"/>
              <a:t>MySQL </a:t>
            </a:r>
            <a:r>
              <a:rPr lang="ko-KR" altLang="en-US" sz="1600" b="1" dirty="0" smtClean="0"/>
              <a:t>서버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오라클이 </a:t>
            </a:r>
            <a:r>
              <a:rPr lang="ko-KR" altLang="en-US" sz="1600" b="1" dirty="0" err="1" smtClean="0"/>
              <a:t>서브스크립션</a:t>
            </a:r>
            <a:r>
              <a:rPr lang="ko-KR" altLang="en-US" sz="1600" b="1" dirty="0" smtClean="0"/>
              <a:t> 및 라이선스 판매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운영 서비스 가능</a:t>
            </a: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  - </a:t>
            </a:r>
            <a:r>
              <a:rPr lang="ko-KR" altLang="en-US" sz="1600" b="1" dirty="0" smtClean="0"/>
              <a:t>최신</a:t>
            </a:r>
            <a:r>
              <a:rPr lang="en-US" altLang="ko-KR" sz="1600" b="1" dirty="0" smtClean="0"/>
              <a:t>/</a:t>
            </a:r>
            <a:r>
              <a:rPr lang="ko-KR" altLang="en-US" sz="1600" b="1" dirty="0" err="1" smtClean="0"/>
              <a:t>실험판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MySQL </a:t>
            </a:r>
            <a:r>
              <a:rPr lang="ko-KR" altLang="en-US" sz="1600" b="1" dirty="0" smtClean="0"/>
              <a:t>서버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/>
              <a:t>개발단계의 기능이나 실험적 기능의 </a:t>
            </a:r>
            <a:r>
              <a:rPr lang="ko-KR" altLang="en-US" sz="1600" b="1" dirty="0" err="1" smtClean="0"/>
              <a:t>시험판</a:t>
            </a: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endParaRPr lang="ko-KR" altLang="en-US" sz="1600" b="1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2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6706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MySQL </a:t>
            </a:r>
            <a:r>
              <a:rPr lang="ko-KR" altLang="en-US" dirty="0" smtClean="0">
                <a:solidFill>
                  <a:schemeClr val="bg1"/>
                </a:solidFill>
              </a:rPr>
              <a:t>설치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1290"/>
            <a:ext cx="11438717" cy="15696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MySQL </a:t>
            </a:r>
            <a:r>
              <a:rPr lang="ko-KR" altLang="en-US" sz="1600" b="1" dirty="0" smtClean="0"/>
              <a:t>접속</a:t>
            </a:r>
            <a:endParaRPr lang="en-US" altLang="ko-KR" sz="1600" b="1" dirty="0" smtClean="0"/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  https://dev.mysql.com/downloads/mysql/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- MySQL Server Community Server </a:t>
            </a:r>
            <a:r>
              <a:rPr lang="ko-KR" altLang="en-US" sz="1600" b="1" dirty="0" smtClean="0"/>
              <a:t>다운로드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651" y="1582882"/>
            <a:ext cx="5165430" cy="43027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296101" y="4045697"/>
            <a:ext cx="1213659" cy="307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4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025" y="1554345"/>
            <a:ext cx="5067992" cy="3776752"/>
          </a:xfrm>
          <a:prstGeom prst="rect">
            <a:avLst/>
          </a:prstGeom>
        </p:spPr>
      </p:pic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6706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MySQL </a:t>
            </a:r>
            <a:r>
              <a:rPr lang="ko-KR" altLang="en-US" dirty="0" smtClean="0">
                <a:solidFill>
                  <a:schemeClr val="bg1"/>
                </a:solidFill>
              </a:rPr>
              <a:t>설치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1290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 MySQL Server Community Server </a:t>
            </a:r>
            <a:r>
              <a:rPr lang="ko-KR" altLang="en-US" sz="1600" b="1" dirty="0" smtClean="0"/>
              <a:t>다운로드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853350" y="3769822"/>
            <a:ext cx="570809" cy="2036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6706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MySQL </a:t>
            </a:r>
            <a:r>
              <a:rPr lang="ko-KR" altLang="en-US" dirty="0" smtClean="0">
                <a:solidFill>
                  <a:schemeClr val="bg1"/>
                </a:solidFill>
              </a:rPr>
              <a:t>설치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1290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 MySQL Server Community Server </a:t>
            </a:r>
            <a:r>
              <a:rPr lang="ko-KR" altLang="en-US" sz="1600" b="1" dirty="0" smtClean="0"/>
              <a:t>다운로드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257" y="2130974"/>
            <a:ext cx="4206757" cy="39123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403272" y="4459779"/>
            <a:ext cx="1313412" cy="2036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5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146706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mtClean="0">
                <a:solidFill>
                  <a:schemeClr val="bg1"/>
                </a:solidFill>
              </a:rPr>
              <a:t>MySQL </a:t>
            </a:r>
            <a:r>
              <a:rPr lang="ko-KR" altLang="en-US" dirty="0" smtClean="0">
                <a:solidFill>
                  <a:schemeClr val="bg1"/>
                </a:solidFill>
              </a:rPr>
              <a:t>설치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도형 19"/>
          <p:cNvSpPr>
            <a:spLocks/>
          </p:cNvSpPr>
          <p:nvPr/>
        </p:nvSpPr>
        <p:spPr>
          <a:xfrm>
            <a:off x="423544" y="1251290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 mysql-installer-community-8.0.29.0.msi </a:t>
            </a:r>
            <a:r>
              <a:rPr lang="ko-KR" altLang="en-US" sz="1600" b="1" dirty="0" smtClean="0"/>
              <a:t>파일 실행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8" y="2118891"/>
            <a:ext cx="6163535" cy="1057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702" y="2935517"/>
            <a:ext cx="3752850" cy="1419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129" y="3176314"/>
            <a:ext cx="5324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46706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MySQL </a:t>
            </a:r>
            <a:r>
              <a:rPr lang="ko-KR" altLang="en-US" dirty="0" smtClean="0">
                <a:solidFill>
                  <a:schemeClr val="bg1"/>
                </a:solidFill>
              </a:rPr>
              <a:t>설치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8" y="2273499"/>
            <a:ext cx="5616460" cy="42373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183" y="2510441"/>
            <a:ext cx="5190495" cy="39159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122" y="4392176"/>
            <a:ext cx="3396615" cy="124822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85775" y="6161718"/>
            <a:ext cx="783506" cy="307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939915" y="6090363"/>
            <a:ext cx="783506" cy="307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28255" y="5309720"/>
            <a:ext cx="783506" cy="307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 flipV="1">
            <a:off x="5669281" y="6244149"/>
            <a:ext cx="4270634" cy="713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0"/>
            <a:endCxn id="8" idx="2"/>
          </p:cNvCxnSpPr>
          <p:nvPr/>
        </p:nvCxnSpPr>
        <p:spPr>
          <a:xfrm flipH="1" flipV="1">
            <a:off x="9620008" y="5617291"/>
            <a:ext cx="711660" cy="4730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19"/>
          <p:cNvSpPr>
            <a:spLocks/>
          </p:cNvSpPr>
          <p:nvPr/>
        </p:nvSpPr>
        <p:spPr>
          <a:xfrm>
            <a:off x="423544" y="1251290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 </a:t>
            </a:r>
            <a:r>
              <a:rPr lang="ko-KR" altLang="en-US" sz="1600" b="1" dirty="0" smtClean="0"/>
              <a:t>화살표 방향 대로 클릭하여 실행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0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"/>
          <p:cNvSpPr>
            <a:spLocks/>
          </p:cNvSpPr>
          <p:nvPr/>
        </p:nvSpPr>
        <p:spPr>
          <a:xfrm>
            <a:off x="765868" y="316230"/>
            <a:ext cx="1467068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MySQL </a:t>
            </a:r>
            <a:r>
              <a:rPr lang="ko-KR" altLang="en-US" dirty="0" smtClean="0">
                <a:solidFill>
                  <a:schemeClr val="bg1"/>
                </a:solidFill>
              </a:rPr>
              <a:t>설치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99" y="1753386"/>
            <a:ext cx="4344612" cy="327780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02269" y="4723620"/>
            <a:ext cx="544546" cy="307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도형 19"/>
          <p:cNvSpPr>
            <a:spLocks/>
          </p:cNvSpPr>
          <p:nvPr/>
        </p:nvSpPr>
        <p:spPr>
          <a:xfrm>
            <a:off x="423544" y="1251290"/>
            <a:ext cx="11438717" cy="50635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600" b="1" dirty="0" smtClean="0"/>
              <a:t>- Execute </a:t>
            </a:r>
            <a:r>
              <a:rPr lang="ko-KR" altLang="en-US" sz="1600" b="1" dirty="0" smtClean="0"/>
              <a:t>버튼 수행 후 </a:t>
            </a:r>
            <a:r>
              <a:rPr lang="en-US" altLang="ko-KR" sz="1600" b="1" dirty="0" smtClean="0"/>
              <a:t>“Next”</a:t>
            </a:r>
            <a:r>
              <a:rPr lang="ko-KR" altLang="en-US" sz="1600" b="1" dirty="0" smtClean="0"/>
              <a:t>버튼이 생기면 클릭</a:t>
            </a:r>
            <a:endParaRPr lang="en-US" altLang="ko-KR" sz="1600" b="1" i="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11" y="1947949"/>
            <a:ext cx="4288726" cy="32356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93766" y="4893125"/>
            <a:ext cx="544546" cy="30757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34069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Pages>78</Pages>
  <Words>324</Words>
  <Characters>0</Characters>
  <Application>Microsoft Office PowerPoint</Application>
  <DocSecurity>0</DocSecurity>
  <PresentationFormat>와이드스크린</PresentationFormat>
  <Lines>0</Lines>
  <Paragraphs>45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30_Office 테마</vt:lpstr>
      <vt:lpstr>Office theme</vt:lpstr>
      <vt:lpstr>3강 MySQL 개요 및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74</cp:revision>
  <dcterms:modified xsi:type="dcterms:W3CDTF">2022-05-30T10:50:36Z</dcterms:modified>
  <cp:version>9.104.121.46349</cp:version>
</cp:coreProperties>
</file>