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5" r:id="rId1"/>
    <p:sldMasterId id="2147484926" r:id="rId2"/>
    <p:sldMasterId id="2147484927" r:id="rId3"/>
    <p:sldMasterId id="2147484928" r:id="rId4"/>
    <p:sldMasterId id="2147484929" r:id="rId5"/>
    <p:sldMasterId id="2147484930" r:id="rId6"/>
  </p:sldMasterIdLst>
  <p:sldIdLst>
    <p:sldId id="331" r:id="rId7"/>
    <p:sldId id="322" r:id="rId8"/>
    <p:sldId id="321" r:id="rId9"/>
    <p:sldId id="329" r:id="rId10"/>
    <p:sldId id="330" r:id="rId11"/>
    <p:sldId id="257" r:id="rId12"/>
    <p:sldId id="260" r:id="rId13"/>
    <p:sldId id="258" r:id="rId14"/>
    <p:sldId id="261" r:id="rId15"/>
    <p:sldId id="328" r:id="rId16"/>
    <p:sldId id="326" r:id="rId17"/>
    <p:sldId id="265" r:id="rId18"/>
    <p:sldId id="264" r:id="rId19"/>
    <p:sldId id="369" r:id="rId20"/>
    <p:sldId id="266" r:id="rId21"/>
    <p:sldId id="268" r:id="rId22"/>
    <p:sldId id="267" r:id="rId23"/>
    <p:sldId id="270" r:id="rId24"/>
    <p:sldId id="271" r:id="rId25"/>
    <p:sldId id="272" r:id="rId26"/>
    <p:sldId id="273" r:id="rId27"/>
    <p:sldId id="277" r:id="rId28"/>
    <p:sldId id="276" r:id="rId29"/>
    <p:sldId id="278" r:id="rId30"/>
    <p:sldId id="333" r:id="rId31"/>
    <p:sldId id="334" r:id="rId32"/>
    <p:sldId id="375" r:id="rId33"/>
    <p:sldId id="281" r:id="rId34"/>
    <p:sldId id="282" r:id="rId35"/>
    <p:sldId id="275" r:id="rId36"/>
    <p:sldId id="394" r:id="rId37"/>
    <p:sldId id="395" r:id="rId38"/>
    <p:sldId id="396" r:id="rId39"/>
    <p:sldId id="332" r:id="rId40"/>
    <p:sldId id="372" r:id="rId41"/>
    <p:sldId id="283" r:id="rId42"/>
    <p:sldId id="284" r:id="rId43"/>
    <p:sldId id="285" r:id="rId44"/>
    <p:sldId id="286" r:id="rId45"/>
    <p:sldId id="287" r:id="rId46"/>
    <p:sldId id="373" r:id="rId47"/>
    <p:sldId id="387" r:id="rId48"/>
    <p:sldId id="370" r:id="rId49"/>
    <p:sldId id="336" r:id="rId50"/>
    <p:sldId id="338" r:id="rId51"/>
    <p:sldId id="335" r:id="rId52"/>
    <p:sldId id="339" r:id="rId53"/>
    <p:sldId id="340" r:id="rId54"/>
    <p:sldId id="393" r:id="rId55"/>
    <p:sldId id="378" r:id="rId56"/>
    <p:sldId id="342" r:id="rId57"/>
    <p:sldId id="343" r:id="rId58"/>
    <p:sldId id="344" r:id="rId59"/>
    <p:sldId id="351" r:id="rId60"/>
    <p:sldId id="379" r:id="rId61"/>
    <p:sldId id="345" r:id="rId62"/>
    <p:sldId id="346" r:id="rId63"/>
    <p:sldId id="347" r:id="rId64"/>
    <p:sldId id="350" r:id="rId65"/>
    <p:sldId id="380" r:id="rId66"/>
    <p:sldId id="349" r:id="rId67"/>
    <p:sldId id="374" r:id="rId68"/>
    <p:sldId id="381" r:id="rId69"/>
    <p:sldId id="348" r:id="rId70"/>
    <p:sldId id="352" r:id="rId71"/>
    <p:sldId id="353" r:id="rId72"/>
    <p:sldId id="354" r:id="rId73"/>
    <p:sldId id="390" r:id="rId74"/>
    <p:sldId id="389" r:id="rId75"/>
    <p:sldId id="355" r:id="rId76"/>
    <p:sldId id="388" r:id="rId77"/>
    <p:sldId id="382" r:id="rId78"/>
    <p:sldId id="356" r:id="rId79"/>
    <p:sldId id="357" r:id="rId80"/>
    <p:sldId id="358" r:id="rId81"/>
    <p:sldId id="371" r:id="rId82"/>
    <p:sldId id="391" r:id="rId83"/>
    <p:sldId id="392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전에" id="{596762D4-1208-40BD-9F6F-89907E02A741}">
          <p14:sldIdLst>
            <p14:sldId id="331"/>
            <p14:sldId id="322"/>
            <p14:sldId id="321"/>
            <p14:sldId id="329"/>
            <p14:sldId id="330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369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333"/>
            <p14:sldId id="334"/>
            <p14:sldId id="375"/>
            <p14:sldId id="281"/>
            <p14:sldId id="282"/>
            <p14:sldId id="275"/>
            <p14:sldId id="394"/>
            <p14:sldId id="395"/>
            <p14:sldId id="396"/>
            <p14:sldId id="332"/>
            <p14:sldId id="372"/>
            <p14:sldId id="283"/>
            <p14:sldId id="284"/>
            <p14:sldId id="285"/>
            <p14:sldId id="286"/>
            <p14:sldId id="287"/>
            <p14:sldId id="373"/>
            <p14:sldId id="387"/>
            <p14:sldId id="370"/>
            <p14:sldId id="336"/>
            <p14:sldId id="338"/>
            <p14:sldId id="335"/>
          </p14:sldIdLst>
        </p14:section>
        <p14:section name="css" id="{596762D4-1208-40BD-9F6F-89907E02A743}">
          <p14:sldIdLst>
            <p14:sldId id="339"/>
            <p14:sldId id="340"/>
            <p14:sldId id="393"/>
            <p14:sldId id="378"/>
            <p14:sldId id="342"/>
            <p14:sldId id="343"/>
            <p14:sldId id="344"/>
            <p14:sldId id="351"/>
            <p14:sldId id="379"/>
            <p14:sldId id="345"/>
            <p14:sldId id="346"/>
            <p14:sldId id="347"/>
            <p14:sldId id="350"/>
            <p14:sldId id="380"/>
            <p14:sldId id="349"/>
            <p14:sldId id="374"/>
            <p14:sldId id="381"/>
            <p14:sldId id="348"/>
            <p14:sldId id="352"/>
            <p14:sldId id="353"/>
            <p14:sldId id="354"/>
            <p14:sldId id="390"/>
            <p14:sldId id="389"/>
            <p14:sldId id="355"/>
            <p14:sldId id="388"/>
            <p14:sldId id="382"/>
            <p14:sldId id="356"/>
            <p14:sldId id="357"/>
            <p14:sldId id="358"/>
          </p14:sldIdLst>
        </p14:section>
        <p14:section name="부트스트랩" id="{596762D4-1208-40BD-9F6F-89907E02A745}">
          <p14:sldIdLst>
            <p14:sldId id="371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pos="405" userDrawn="1">
          <p15:clr>
            <a:srgbClr val="A4A3A4"/>
          </p15:clr>
        </p15:guide>
        <p15:guide id="2" orient="horz" pos="21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5"/>
        <p:guide orient="horz" pos="2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theme" Target="theme/theme1.xml"/><Relationship Id="rId61" Type="http://schemas.openxmlformats.org/officeDocument/2006/relationships/slide" Target="slides/slide55.xml"/><Relationship Id="rId82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69,'1'-2,"-1"1,0-1,1 1,-1-1,1 1,0 0,-1-1,1 1,0 0,0-1,0 1,0 1,0-1,0 0,0 0,0 0,0 0,0 0,1 0,-1 1,0-1,1 0,-1 1,1-1,1 0,40-10,34 3,1 4,95 5,-18 1,214-11,148-3,-484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29,'1'-1,"-1"0,1 0,-1-1,1 1,0 1,-1-1,1 0,0 0,0 0,0 0,0 0,-1 1,1-2,0 1,0 1,0-1,1 1,-1-1,0 1,0-1,0 1,0 0,0 0,0-1,1 1,-1 0,1 0,43-3,-38 2,618-4,-352 8,602-3,-834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25,'0'-4,"4"-1,5 0,13 1,11 1,7 1,14 1,0 1,8 0,16 0,7 0,2 0,-11 0,-18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1258,'224'0,"585"8,-8 67,-632-40,-112-20,1-3,-1-3,76 3,483-16,-594 3,-1-2,-1-1,2 0,-1-1,38-16,34-8,-46 19,-28 7,-1 1,1-3,-1 0,0-1,25-12,-41 16,1 0,-1 0,0-1,1 1,-1 0,0-1,0 1,-1-1,1 0,0 0,-1 0,0 0,1 0,-1 0,-1 0,1 0,0 0,0-5,-1-65,-1 50,0-80,2-1,-5 2,-29-173,26 244,0 1,-3-1,0 2,-1 0,-2 0,-2 1,0 1,0 0,-3 0,-1 2,-1 1,-1 1,-30-27,30 33,0 1,-1 1,0 1,-2 0,1 2,0 1,-2 1,-45-12,23 13,-1 1,1 2,-1 3,-48 2,-1276 6,1134-5,-3 11,44 0,151-10,0 2,1 3,0 1,-65 19,104-24,0 0,1 1,-1 0,1 0,0 1,0-1,0 1,1 0,-1 1,1-1,0 1,0-1,1 1,-1 1,1-1,-5 10,-2 10,0 0,-8 42,6-24,-30 74,27-80,1 2,1 1,3 0,1 0,-5 57,16 266,-1-355,0 0,0 0,1 0,1-2,-1 2,1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22,'288'-11,"-23"0,784 10,-500 2,-504 2,0 1,55 12,-51-8,79 6,78-3,56 0,254 14,-192-5,-47 0,117 3,-133-25,250 3,-378 10,32 0,-104-14,0-1,76-18,-16 3,-102 16,39-3,0-4,93-26,-141 32,10-3,0 1,36-6,-2-3,-38 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981 1169,'-8'6,"0"-1,0-1,0 0,-1 0,0-1,1 0,-1 0,0-1,0 0,-1-1,-10 1,-7 2,11-1,-31 6,-55 3,85-11,0-1,-1-1,1-1,0 0,0-1,-30-10,12 1,1-2,0-2,1-1,1-2,1-1,-41-33,50 34,0-2,2 0,0-1,2 0,0-2,1 0,2-1,-22-46,24 39,2-2,1 0,1 0,-7-70,11 39,7-117,-1 172,0-1,1 0,0 1,1-1,0 1,0 0,1 0,1 0,0 0,0 1,0 0,1-1,1 1,0 1,0 0,11-10,-5 8,0 0,0 1,1 0,1 1,-1 1,1 1,0 0,1 0,-1 2,21-4,23-4,44-9,0 4,189-6,-269 22,0 2,-1 0,1 1,-1 1,0 1,0 1,0 1,0 1,-1 1,33 17,-40-18,0 2,-1-1,0 2,-1 0,0 0,-1 1,0 0,-1 1,0 1,0-1,-2 2,1-1,-2 2,0-1,0 1,7 26,-5-9,-2 1,-1 0,-1 0,-2 1,-2-1,-1 1,-4 37,2-60,-1 0,0 1,0-1,-1 0,-1 0,0-1,0 0,-10 14,1-4,-1 0,-32 31,34-40,0-1,-26 16,1-1,-99 71,116-81,0-1,-1-1,-26 12,-12 8,41-24,0-1,-1-1,0-1,0-1,-1 0,-40 3,-44 10,18 3,58-13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1,'134'-1,"147"3,-206 6,-54-5,0 0,29 0,486-4,-516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3,'112'-1,"27"0,147 19,-182-9,126-6,-120-5,-90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20,'683'0,"-657"-1,52-8,-52 5,47-2,-53 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1.png"/><Relationship Id="rId2" Type="http://schemas.openxmlformats.org/officeDocument/2006/relationships/customXml" Target="../ink/ink18.xml"/><Relationship Id="rId16" Type="http://schemas.openxmlformats.org/officeDocument/2006/relationships/image" Target="../media/fImage444535543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png"/><Relationship Id="rId17" Type="http://schemas.openxmlformats.org/officeDocument/2006/relationships/image" Target="../media/fImage444558239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fImage444604460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fImage44462629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6709895.emf"/></Relationships>
</file>

<file path=ppt/slides/_rels/slide2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customXml" Target="../ink/ink24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9" Type="http://schemas.openxmlformats.org/officeDocument/2006/relationships/image" Target="../media/fImage4446925447.emf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fImage4441135764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fImage4441135764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fImage4446481538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7875667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4.png"/><Relationship Id="rId2" Type="http://schemas.openxmlformats.org/officeDocument/2006/relationships/customXml" Target="../ink/ink3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765477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customXml" Target="../ink/ink2.xml"/><Relationship Id="rId17" Type="http://schemas.openxmlformats.org/officeDocument/2006/relationships/image" Target="../media/image2.png"/><Relationship Id="rId2" Type="http://schemas.openxmlformats.org/officeDocument/2006/relationships/customXml" Target="../ink/ink1.xml"/><Relationship Id="rId16" Type="http://schemas.openxmlformats.org/officeDocument/2006/relationships/image" Target="../media/fImage4449841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53561018467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8789894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188703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8871322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4.xm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923333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0107673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57.xml"/></Relationships>
</file>

<file path=ppt/slides/_rels/slide49.xml.rels><?xml version="1.0" encoding="UTF-8" standalone="yes"?>
<Relationships xmlns="http://schemas.openxmlformats.org/package/2006/relationships"><Relationship Id="rId26" Type="http://schemas.openxmlformats.org/officeDocument/2006/relationships/image" Target="../media/fImage4441505724.emf"/><Relationship Id="rId3" Type="http://schemas.openxmlformats.org/officeDocument/2006/relationships/customXml" Target="../ink/ink38.xml"/><Relationship Id="rId25" Type="http://schemas.openxmlformats.org/officeDocument/2006/relationships/customXml" Target="../ink/ink39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fImage17161499169.emf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17" Type="http://schemas.openxmlformats.org/officeDocument/2006/relationships/image" Target="../media/image3.png"/><Relationship Id="rId2" Type="http://schemas.openxmlformats.org/officeDocument/2006/relationships/customXml" Target="../ink/ink3.xml"/><Relationship Id="rId16" Type="http://schemas.openxmlformats.org/officeDocument/2006/relationships/image" Target="../media/fImage4441226334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62361246500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1.xml"/><Relationship Id="rId21" Type="http://schemas.openxmlformats.org/officeDocument/2006/relationships/image" Target="../media/image49.png"/><Relationship Id="rId17" Type="http://schemas.openxmlformats.org/officeDocument/2006/relationships/image" Target="../media/image47.png"/><Relationship Id="rId2" Type="http://schemas.openxmlformats.org/officeDocument/2006/relationships/customXml" Target="../ink/ink40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7.xml"/><Relationship Id="rId15" Type="http://schemas.openxmlformats.org/officeDocument/2006/relationships/image" Target="../media/fImage44410324664.emf"/><Relationship Id="rId19" Type="http://schemas.openxmlformats.org/officeDocument/2006/relationships/image" Target="../media/fImage195610355141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9" Type="http://schemas.openxmlformats.org/officeDocument/2006/relationships/image" Target="../media/fImage44410607711.emf"/></Relationships>
</file>

<file path=ppt/slides/_rels/slide53.xml.rels><?xml version="1.0" encoding="UTF-8" standalone="yes"?>
<Relationships xmlns="http://schemas.openxmlformats.org/package/2006/relationships"><Relationship Id="rId18" Type="http://schemas.openxmlformats.org/officeDocument/2006/relationships/image" Target="../media/fImage123610876868.emf"/><Relationship Id="rId17" Type="http://schemas.openxmlformats.org/officeDocument/2006/relationships/customXml" Target="../ink/ink44.xml"/><Relationship Id="rId2" Type="http://schemas.openxmlformats.org/officeDocument/2006/relationships/customXml" Target="../ink/ink43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57.xml"/><Relationship Id="rId15" Type="http://schemas.openxmlformats.org/officeDocument/2006/relationships/image" Target="../media/image52.png"/><Relationship Id="rId19" Type="http://schemas.openxmlformats.org/officeDocument/2006/relationships/image" Target="../media/image53.png"/><Relationship Id="rId14" Type="http://schemas.openxmlformats.org/officeDocument/2006/relationships/image" Target="../media/fImage44410848253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9" Type="http://schemas.openxmlformats.org/officeDocument/2006/relationships/image" Target="../media/fImage44411105547.emf"/></Relationships>
</file>

<file path=ppt/slides/_rels/slide5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5" Type="http://schemas.openxmlformats.org/officeDocument/2006/relationships/image" Target="../media/image59.png"/><Relationship Id="rId2" Type="http://schemas.openxmlformats.org/officeDocument/2006/relationships/customXml" Target="../ink/ink46.xml"/><Relationship Id="rId29" Type="http://schemas.openxmlformats.org/officeDocument/2006/relationships/image" Target="../media/fImage67611412757.emf"/><Relationship Id="rId1" Type="http://schemas.openxmlformats.org/officeDocument/2006/relationships/slideLayout" Target="../slideLayouts/slideLayout57.xml"/><Relationship Id="rId24" Type="http://schemas.openxmlformats.org/officeDocument/2006/relationships/image" Target="../media/image58.png"/><Relationship Id="rId23" Type="http://schemas.openxmlformats.org/officeDocument/2006/relationships/image" Target="../media/image57.png"/><Relationship Id="rId28" Type="http://schemas.openxmlformats.org/officeDocument/2006/relationships/customXml" Target="../ink/ink48.xml"/><Relationship Id="rId31" Type="http://schemas.openxmlformats.org/officeDocument/2006/relationships/image" Target="../media/fImage476114237.emf"/><Relationship Id="rId22" Type="http://schemas.openxmlformats.org/officeDocument/2006/relationships/image" Target="../media/fImage44411357644.emf"/><Relationship Id="rId27" Type="http://schemas.openxmlformats.org/officeDocument/2006/relationships/image" Target="../media/fImage71611402662.emf"/><Relationship Id="rId30" Type="http://schemas.openxmlformats.org/officeDocument/2006/relationships/customXml" Target="../ink/ink4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9" Type="http://schemas.openxmlformats.org/officeDocument/2006/relationships/image" Target="../media/fImage4441164285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38.png"/><Relationship Id="rId10" Type="http://schemas.openxmlformats.org/officeDocument/2006/relationships/image" Target="../media/fImage4441210872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9699741.emf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1887529.emf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5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280778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7.xml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272316.emf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5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913035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68106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502648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5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407446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733805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57.xml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975890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57.xml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4216729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5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178756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5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391840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71" Type="http://schemas.openxmlformats.org/officeDocument/2006/relationships/image" Target="../media/fImage6362381478.emf"/><Relationship Id="rId176" Type="http://schemas.openxmlformats.org/officeDocument/2006/relationships/customXml" Target="../ink/ink8.xml"/><Relationship Id="rId184" Type="http://schemas.openxmlformats.org/officeDocument/2006/relationships/customXml" Target="../ink/ink12.xml"/><Relationship Id="rId189" Type="http://schemas.openxmlformats.org/officeDocument/2006/relationships/image" Target="../media/fImage956247491.emf"/><Relationship Id="rId192" Type="http://schemas.openxmlformats.org/officeDocument/2006/relationships/customXml" Target="../ink/ink16.xml"/><Relationship Id="rId3" Type="http://schemas.openxmlformats.org/officeDocument/2006/relationships/customXml" Target="../ink/ink5.xml"/><Relationship Id="rId175" Type="http://schemas.openxmlformats.org/officeDocument/2006/relationships/image" Target="../media/fImage9962406962.emf"/><Relationship Id="rId188" Type="http://schemas.openxmlformats.org/officeDocument/2006/relationships/customXml" Target="../ink/ink14.xml"/><Relationship Id="rId183" Type="http://schemas.openxmlformats.org/officeDocument/2006/relationships/image" Target="../media/fImage17162443281.emf"/><Relationship Id="rId191" Type="http://schemas.openxmlformats.org/officeDocument/2006/relationships/image" Target="../media/fImage4762482995.emf"/><Relationship Id="rId2" Type="http://schemas.openxmlformats.org/officeDocument/2006/relationships/image" Target="../media/image5.png"/><Relationship Id="rId174" Type="http://schemas.openxmlformats.org/officeDocument/2006/relationships/customXml" Target="../ink/ink7.xml"/><Relationship Id="rId179" Type="http://schemas.openxmlformats.org/officeDocument/2006/relationships/image" Target="../media/fImage8362425705.emf"/><Relationship Id="rId182" Type="http://schemas.openxmlformats.org/officeDocument/2006/relationships/customXml" Target="../ink/ink11.xml"/><Relationship Id="rId187" Type="http://schemas.openxmlformats.org/officeDocument/2006/relationships/image" Target="../media/fImage8762469961.emf"/><Relationship Id="rId195" Type="http://schemas.openxmlformats.org/officeDocument/2006/relationships/image" Target="../media/fImage4762504827.emf"/><Relationship Id="rId1" Type="http://schemas.openxmlformats.org/officeDocument/2006/relationships/slideLayout" Target="../slideLayouts/slideLayout2.xml"/><Relationship Id="rId178" Type="http://schemas.openxmlformats.org/officeDocument/2006/relationships/customXml" Target="../ink/ink9.xml"/><Relationship Id="rId190" Type="http://schemas.openxmlformats.org/officeDocument/2006/relationships/customXml" Target="../ink/ink15.xml"/><Relationship Id="rId173" Type="http://schemas.openxmlformats.org/officeDocument/2006/relationships/image" Target="../media/fImage4762399358.emf"/><Relationship Id="rId181" Type="http://schemas.openxmlformats.org/officeDocument/2006/relationships/image" Target="../media/fImage17562438145.emf"/><Relationship Id="rId186" Type="http://schemas.openxmlformats.org/officeDocument/2006/relationships/customXml" Target="../ink/ink13.xml"/><Relationship Id="rId194" Type="http://schemas.openxmlformats.org/officeDocument/2006/relationships/customXml" Target="../ink/ink17.xml"/><Relationship Id="rId177" Type="http://schemas.openxmlformats.org/officeDocument/2006/relationships/image" Target="../media/fImage10762414464.emf"/><Relationship Id="rId185" Type="http://schemas.openxmlformats.org/officeDocument/2006/relationships/image" Target="../media/fImage4762456827.emf"/><Relationship Id="rId172" Type="http://schemas.openxmlformats.org/officeDocument/2006/relationships/customXml" Target="../ink/ink6.xml"/><Relationship Id="rId180" Type="http://schemas.openxmlformats.org/officeDocument/2006/relationships/customXml" Target="../ink/ink10.xml"/><Relationship Id="rId193" Type="http://schemas.openxmlformats.org/officeDocument/2006/relationships/image" Target="../media/fImage47624919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>
            <a:off x="410210" y="288290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65125" y="54610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853545" y="623760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4885" cy="47040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&lt;h1&gt;~&lt;h6&gt;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 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64160" y="688975"/>
            <a:ext cx="11822430" cy="6004560"/>
            <a:chOff x="26416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64160" y="688975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52580" y="6380480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>
            <a:off x="777875" y="2477770"/>
            <a:ext cx="12143105" cy="3415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1) 닫는 태그가 있는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2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2) 닫는 태그가 없는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0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&lt;input </a:t>
            </a:r>
            <a:r>
              <a:rPr lang="en-US" altLang="ko-KR" sz="2600" b="0">
                <a:solidFill>
                  <a:schemeClr val="tx1"/>
                </a:solidFill>
              </a:rPr>
              <a:t>type=”text”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9515475" cy="3352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  <p:pic>
        <p:nvPicPr>
          <p:cNvPr id="61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3486785"/>
            <a:ext cx="7873365" cy="277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기본태그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501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제목을 표현할 수 있는 다양한 크기의 </a:t>
            </a:r>
            <a:r>
              <a:rPr lang="en-US" altLang="ko-KR" b="0"/>
              <a:t>H</a:t>
            </a:r>
            <a:r>
              <a:rPr lang="ko-KR" altLang="en-US" b="0"/>
              <a:t>태그를 제공합니다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en-US" altLang="ko-KR"/>
              <a:t>H</a:t>
            </a:r>
            <a:r>
              <a:rPr lang="ko-KR" altLang="en-US"/>
              <a:t>태그는 </a:t>
            </a:r>
            <a:r>
              <a:rPr lang="en-US" altLang="ko-KR" b="0"/>
              <a:t>H1 ~ H6 </a:t>
            </a:r>
            <a:r>
              <a:rPr lang="ko-KR" altLang="en-US" b="0"/>
              <a:t>까지 다양한 크기로 제목을 표현할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7" y="3018345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b="1" u="sng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b="1" u="sng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>
              <a:off x="255905" y="73279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>
              <a:off x="11744325" y="642429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디자이너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 PSD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퍼블리셔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b="1" i="0">
                <a:solidFill>
                  <a:schemeClr val="tx1"/>
                </a:solidFill>
              </a:rPr>
              <a:t>HTML, CSS (JAVASCRIPT)</a:t>
            </a:r>
            <a:endParaRPr lang="ko-KR" altLang="en-US" sz="1100" b="1" i="0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개발자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JAVA, JSP..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기획자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PPT</a:t>
            </a:r>
            <a:endParaRPr lang="ko-KR" altLang="en-US" sz="14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778760" y="318960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>
            <a:off x="5528310" y="3194050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>
            <a:off x="8608695" y="318579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>
            <a:off x="6459220" y="2845435"/>
            <a:ext cx="2053590" cy="1361440"/>
          </a:xfrm>
          <a:prstGeom prst="rect">
            <a:avLst/>
          </a:prstGeom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>
            <a:off x="6981190" y="4305935"/>
            <a:ext cx="1000760" cy="6432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845" cy="2030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클릭할 수 있는 버튼을 정의할 때 사용합니다. </a:t>
            </a:r>
          </a:p>
          <a:p>
            <a:pPr marL="95250" indent="0" algn="l"/>
            <a:endParaRPr lang="ko-KR" altLang="en-US" sz="1800" b="0" i="0">
              <a:solidFill>
                <a:srgbClr val="575757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 안에는 텍스트나 이미지와 같은 콘텐츠를 삽입할 수 있지만, &lt;input&gt; 요소를 사용한 버튼에는 이와 같은 콘텐츠를 삽입할 수 없습니다.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브라우저별로 &lt;button&gt; 요소에 대해 서로 다른 기본 타입을 사용할 수 있으므로, 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요소에는 언제나 type 속성값을 명시하는 것이 좋습니다.</a:t>
            </a:r>
            <a:endParaRPr lang="ko-KR" alt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3" descr="C:/Users/dltjs/AppData/Roaming/PolarisOffice/ETemp/11620_19196456/fImage23221642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0" y="4899660"/>
            <a:ext cx="4210685" cy="686435"/>
          </a:xfrm>
          <a:prstGeom prst="rect">
            <a:avLst/>
          </a:prstGeom>
          <a:noFill/>
        </p:spPr>
      </p:pic>
      <p:pic>
        <p:nvPicPr>
          <p:cNvPr id="30" name="그림 4" descr="C:/Users/dltjs/AppData/Roaming/PolarisOffice/ETemp/11620_19196456/fImage1484716431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" y="5640070"/>
            <a:ext cx="7039610" cy="715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21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 descr="C:/Users/dltjs/AppData/Roaming/PolarisOffice/ETemp/11620_19196456/fImage65111640238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3179445"/>
            <a:ext cx="5915660" cy="1724660"/>
          </a:xfrm>
          <a:prstGeom prst="rect">
            <a:avLst/>
          </a:prstGeom>
          <a:noFill/>
        </p:spPr>
      </p:pic>
      <p:pic>
        <p:nvPicPr>
          <p:cNvPr id="30" name="그림 2" descr="C:/Users/dltjs/AppData/Roaming/PolarisOffice/ETemp/11620_19196456/fImage52091641742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5" y="2719705"/>
            <a:ext cx="2407285" cy="21710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2"/>
          <p:cNvSpPr>
            <a:spLocks/>
          </p:cNvSpPr>
          <p:nvPr/>
        </p:nvSpPr>
        <p:spPr>
          <a:xfrm>
            <a:off x="855980" y="3030220"/>
            <a:ext cx="622935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5" descr="C:/Users/dltjs/AppData/Roaming/PolarisOffice/ETemp/11620_19196456/fImage79232298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95" y="1012190"/>
            <a:ext cx="6548755" cy="591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>
              <a:off x="1406525" y="2717165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HTML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문서, 뼈대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>
              <a:off x="4651375" y="2782570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CSS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스타일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>
              <a:off x="7568565" y="2834640"/>
              <a:ext cx="354774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JAVASCRIPT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동작,효과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30" name="텍스트 상자 37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</a:rPr>
              <a:t>&lt;!--</a:t>
            </a:r>
            <a:r>
              <a:rPr lang="ko-KR" altLang="en-US" sz="2800" b="0" dirty="0"/>
              <a:t>  </a:t>
            </a:r>
            <a:r>
              <a:rPr lang="ko-KR" altLang="en-US" sz="1800" b="0" dirty="0" err="1"/>
              <a:t>주석내용</a:t>
            </a:r>
            <a:r>
              <a:rPr lang="ko-KR" altLang="en-US" sz="2800" b="0" dirty="0"/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 --&gt;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2400" dirty="0" err="1" smtClean="0">
                <a:latin typeface="맑은 고딕" charset="0"/>
                <a:ea typeface="맑은 고딕" charset="0"/>
              </a:rPr>
              <a:t>textarea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295842"/>
            <a:ext cx="1087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 </a:t>
            </a:r>
            <a:r>
              <a:rPr lang="ko-KR" altLang="en-US" dirty="0"/>
              <a:t>줄의 긴 문장을 입력할 수 있는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3089275"/>
            <a:ext cx="3086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HTML Style </a:t>
            </a:r>
            <a:r>
              <a:rPr sz="2400" dirty="0" smtClean="0">
                <a:latin typeface="맑은 고딕" charset="0"/>
                <a:ea typeface="맑은 고딕" charset="0"/>
              </a:rPr>
              <a:t>–</a:t>
            </a:r>
            <a:r>
              <a:rPr sz="2400" dirty="0" err="1" smtClean="0">
                <a:latin typeface="맑은 고딕" charset="0"/>
                <a:ea typeface="맑은 고딕" charset="0"/>
              </a:rPr>
              <a:t>선택자</a:t>
            </a:r>
            <a:r>
              <a:rPr sz="2400" dirty="0" smtClean="0">
                <a:latin typeface="맑은 고딕" charset="0"/>
                <a:ea typeface="맑은 고딕" charset="0"/>
              </a:rPr>
              <a:t> </a:t>
            </a:r>
            <a:r>
              <a:rPr sz="2400" dirty="0">
                <a:latin typeface="맑은 고딕" charset="0"/>
                <a:ea typeface="맑은 고딕" charset="0"/>
              </a:rPr>
              <a:t>(</a:t>
            </a:r>
            <a:r>
              <a:rPr sz="2400" dirty="0" err="1">
                <a:latin typeface="맑은 고딕" charset="0"/>
                <a:ea typeface="맑은 고딕" charset="0"/>
              </a:rPr>
              <a:t>요소</a:t>
            </a:r>
            <a:r>
              <a:rPr sz="2400" dirty="0">
                <a:latin typeface="맑은 고딕" charset="0"/>
                <a:ea typeface="맑은 고딕" charset="0"/>
              </a:rPr>
              <a:t>, class, id)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42473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1. </a:t>
            </a:r>
            <a:r>
              <a:rPr sz="1800" b="1" dirty="0" err="1">
                <a:latin typeface="맑은 고딕" charset="0"/>
                <a:ea typeface="맑은 고딕" charset="0"/>
              </a:rPr>
              <a:t>요소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- h1, p, span, b, strong, div 등 </a:t>
            </a:r>
            <a:r>
              <a:rPr sz="1800" dirty="0" err="1">
                <a:latin typeface="맑은 고딕" charset="0"/>
                <a:ea typeface="맑은 고딕" charset="0"/>
              </a:rPr>
              <a:t>요소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명에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스타일을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적용하는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선택자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입니다</a:t>
            </a:r>
            <a:r>
              <a:rPr sz="1800" dirty="0" smtClean="0">
                <a:latin typeface="맑은 고딕" charset="0"/>
                <a:ea typeface="맑은 고딕" charset="0"/>
              </a:rPr>
              <a:t>.</a:t>
            </a:r>
            <a:endParaRPr lang="en-US" sz="1800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2. class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클래스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특정 집단의 여러 요소를 한 번에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이러한 특정 집단을 클래스</a:t>
            </a:r>
            <a:r>
              <a:rPr lang="en-US" altLang="ko-KR" dirty="0">
                <a:latin typeface="맑은 고딕" charset="0"/>
                <a:ea typeface="맑은 고딕" charset="0"/>
              </a:rPr>
              <a:t>(class) </a:t>
            </a:r>
            <a:r>
              <a:rPr lang="ko-KR" altLang="en-US" dirty="0">
                <a:latin typeface="맑은 고딕" charset="0"/>
                <a:ea typeface="맑은 고딕" charset="0"/>
              </a:rPr>
              <a:t>라고 하며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같은 클래스 이름을 가지는 요소들을 모두 선택해 줍니다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3. ID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CSS</a:t>
            </a:r>
            <a:r>
              <a:rPr lang="ko-KR" altLang="en-US" dirty="0">
                <a:latin typeface="맑은 고딕" charset="0"/>
                <a:ea typeface="맑은 고딕" charset="0"/>
              </a:rPr>
              <a:t>를 적용할 대상으로 특정 요소를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웹 페이지에 포함된 여러 요소 중에서 특정 아이디 이름을 가지는 요소만을 선택 해줍니다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이 때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중복으로 사용할 경우 </a:t>
            </a:r>
            <a:r>
              <a:rPr lang="en-US" altLang="ko-KR" dirty="0">
                <a:latin typeface="맑은 고딕" charset="0"/>
                <a:ea typeface="맑은 고딕" charset="0"/>
              </a:rPr>
              <a:t>HTML, CSS</a:t>
            </a:r>
            <a:r>
              <a:rPr lang="ko-KR" altLang="en-US" dirty="0">
                <a:latin typeface="맑은 고딕" charset="0"/>
                <a:ea typeface="맑은 고딕" charset="0"/>
              </a:rPr>
              <a:t>에서는 별 문제 없이 작동하지만 자바스크립트 작업을 진행하게 되면 오류가 발생하므로 </a:t>
            </a:r>
            <a:r>
              <a:rPr lang="en-US" altLang="ko-KR" dirty="0">
                <a:latin typeface="맑은 고딕" charset="0"/>
                <a:ea typeface="맑은 고딕" charset="0"/>
              </a:rPr>
              <a:t>ID </a:t>
            </a:r>
            <a:r>
              <a:rPr lang="ko-KR" altLang="en-US" dirty="0">
                <a:latin typeface="맑은 고딕" charset="0"/>
                <a:ea typeface="맑은 고딕" charset="0"/>
              </a:rPr>
              <a:t>중복으로 사용해서는 안됩니다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ko-KR" altLang="en-US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9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2400" dirty="0" smtClean="0">
                <a:latin typeface="맑은 고딕" charset="0"/>
                <a:ea typeface="맑은 고딕" charset="0"/>
              </a:rPr>
              <a:t>Radio vs checkbox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34163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각각의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input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에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id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값을 넣고 브라우저를 확인해보세요 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&lt;input type=“checkbox”&gt;</a:t>
            </a:r>
            <a:endParaRPr lang="en-US" altLang="ko-KR" sz="1800" dirty="0" smtClean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dirty="0">
                <a:latin typeface="맑은 고딕" charset="0"/>
                <a:ea typeface="맑은 고딕" charset="0"/>
              </a:rPr>
              <a:t>&lt;input type=“checkbox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”&gt;</a:t>
            </a:r>
            <a:endParaRPr lang="en-US" altLang="ko-KR" sz="1800" dirty="0" smtClean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dirty="0">
                <a:latin typeface="맑은 고딕" charset="0"/>
                <a:ea typeface="맑은 고딕" charset="0"/>
              </a:rPr>
              <a:t>&lt;input type=“checkbox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”&gt;</a:t>
            </a:r>
          </a:p>
          <a:p>
            <a:pPr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&lt;input type=“radio”&gt;</a:t>
            </a:r>
          </a:p>
          <a:p>
            <a:pPr latinLnBrk="0"/>
            <a:r>
              <a:rPr lang="en-US" altLang="ko-KR" dirty="0">
                <a:latin typeface="맑은 고딕" charset="0"/>
                <a:ea typeface="맑은 고딕" charset="0"/>
              </a:rPr>
              <a:t>&lt;input type=“radio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”&gt;</a:t>
            </a:r>
            <a:endParaRPr lang="en-US" altLang="ko-KR" sz="1800" dirty="0" smtClean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dirty="0">
                <a:latin typeface="맑은 고딕" charset="0"/>
                <a:ea typeface="맑은 고딕" charset="0"/>
              </a:rPr>
              <a:t>&lt;input type=“radio”&gt;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9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675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Div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&lt;div&gt;&lt;/div&gt; 태그는 Division의 약자로, 레이아웃을 나누는데 주로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다른 태그와 다르게 특별한 기능을 갖고 있지는 않고, 가상의 레이아웃을 설계하는데 쓰이며, 주로 CSS와 연동하여 쓰입니다.</a:t>
            </a:r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5" descr="C:/Users/dltjs/AppData/Roaming/PolarisOffice/ETemp/11620_19196456/fImage7182164418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3766185"/>
            <a:ext cx="8382635" cy="1391285"/>
          </a:xfrm>
          <a:prstGeom prst="rect">
            <a:avLst/>
          </a:prstGeom>
          <a:noFill/>
        </p:spPr>
      </p:pic>
      <p:pic>
        <p:nvPicPr>
          <p:cNvPr id="30" name="그림 6" descr="C:/Users/dltjs/AppData/Roaming/PolarisOffice/ETemp/11620_19196456/fImage2065164599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" y="5228590"/>
            <a:ext cx="8496935" cy="12198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3065" cy="6005195"/>
            <a:chOff x="184785" y="708025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8600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span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&lt;span&gt;&lt;/span&gt; 태그는 &lt;div&gt;&lt;/div&gt; 태그처럼 특별한 기능을 갖고있지 않고, CSS와 함께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&lt;div&gt; 태그와의 차이점은 display속성이 block이 아닌, inline이라는 점인데, 이는 CSS display 항목에서 세부 정보를 알 수 있습니다.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이 둘의 차이를 쉽게 설명하자면, &lt;div&gt;는 줄 바꿈이 되지만, &lt;span&gt;은 줄 바꿈이 되지 않다는 점입니다.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7" descr="C:/Users/dltjs/AppData/Roaming/PolarisOffice/ETemp/11620_19196456/fImage72821790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12565"/>
            <a:ext cx="4791710" cy="1553210"/>
          </a:xfrm>
          <a:prstGeom prst="rect">
            <a:avLst/>
          </a:prstGeom>
          <a:noFill/>
        </p:spPr>
      </p:pic>
      <p:pic>
        <p:nvPicPr>
          <p:cNvPr id="30" name="그림 8" descr="C:/Users/dltjs/AppData/Roaming/PolarisOffice/ETemp/11620_19196456/fImage24571791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" y="5729605"/>
            <a:ext cx="1686560" cy="334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3327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64845" y="2588260"/>
            <a:ext cx="609536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5" y="3040380"/>
            <a:ext cx="5784215" cy="342963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 descr="C:/Users/dltjs/AppData/Roaming/PolarisOffice/ETemp/11620_19196456/fImage91452274264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2651760"/>
            <a:ext cx="1271905" cy="3716655"/>
          </a:xfrm>
          <a:prstGeom prst="rect">
            <a:avLst/>
          </a:prstGeom>
          <a:noFill/>
        </p:spPr>
      </p:pic>
      <p:pic>
        <p:nvPicPr>
          <p:cNvPr id="21" name="Picture " descr="C:/Users/dltjs/AppData/Roaming/PolarisOffice/ETemp/11620_19196456/fImage171902275744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3070860"/>
            <a:ext cx="3562350" cy="2879090"/>
          </a:xfrm>
          <a:prstGeom prst="rect">
            <a:avLst/>
          </a:prstGeom>
          <a:noFill/>
        </p:spPr>
      </p:pic>
      <p:pic>
        <p:nvPicPr>
          <p:cNvPr id="30" name="Picture " descr="C:/Users/dltjs/AppData/Roaming/PolarisOffice/ETemp/11620_19196456/fImage4965227638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535" y="3070860"/>
            <a:ext cx="2801620" cy="534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기본 레이아웃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800" y="3372485"/>
            <a:ext cx="3648075" cy="2501265"/>
          </a:xfrm>
          <a:prstGeom prst="rect">
            <a:avLst/>
          </a:prstGeom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3261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88036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3365500"/>
            <a:ext cx="11078210" cy="12007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레이아웃(layout) 이란 특정 공간에 여러 구성 요소를 보기 좋게 효과적으로 배치하는 작업을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웹 페이지 레이아웃은 웹 사이트의 외관을 결정 짓는 매우 중요한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퍼블리셔의 레이아웃은 디자인된 화면의 구성 요소 분석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" y="2345055"/>
            <a:ext cx="4991735" cy="3639185"/>
          </a:xfrm>
          <a:prstGeom prst="rect">
            <a:avLst/>
          </a:prstGeom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345055"/>
            <a:ext cx="2533015" cy="3630930"/>
          </a:xfrm>
          <a:prstGeom prst="rect">
            <a:avLst/>
          </a:prstGeom>
          <a:noFill/>
        </p:spPr>
      </p:pic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175" y="2345055"/>
            <a:ext cx="2396490" cy="3630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03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9480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CSS란 Cascading Style Sheets의 약자입니다.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CSS는 HTML 요소들이 각종 미디어에서 어떻게 보이는가를 정의하는 데 사용되는 스타일 시트 언어입니다.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CSS로 인하여 HTML이 훨씬 시각적으로 다양해 질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CSS의 적용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인라인 스타일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내부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외부 스타일 시트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스타일 적용 우선 순위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인라인 &lt; 내부 &lt;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외부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도형 9"/>
          <p:cNvSpPr>
            <a:spLocks/>
          </p:cNvSpPr>
          <p:nvPr/>
        </p:nvSpPr>
        <p:spPr>
          <a:xfrm>
            <a:off x="624839" y="3530600"/>
            <a:ext cx="3341370" cy="166243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8D7857-6F50-4CED-A97D-15B54EBDF187}"/>
              </a:ext>
            </a:extLst>
          </p:cNvPr>
          <p:cNvSpPr txBox="1"/>
          <p:nvPr/>
        </p:nvSpPr>
        <p:spPr>
          <a:xfrm>
            <a:off x="4354195" y="3955415"/>
            <a:ext cx="702500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 부분 클릭 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파이어폭스는 </a:t>
            </a:r>
            <a:r>
              <a:rPr lang="en-US" altLang="ko-KR" dirty="0"/>
              <a:t>F12 </a:t>
            </a:r>
            <a:r>
              <a:rPr lang="ko-KR" altLang="en-US" dirty="0"/>
              <a:t>단축키를 사용해도 동일하게 개발자 도구를 사용할 수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1237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2153285"/>
            <a:ext cx="6325870" cy="43192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 xmlns="">
          <p:pic>
            <p:nvPicPr>
              <p:cNvPr id="32" name="Ink 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>
            <a:off x="7545705" y="2164080"/>
            <a:ext cx="383413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558405" y="2632710"/>
            <a:ext cx="3821430" cy="12007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적용방법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인라인 스타일 적용 방법 : 태그에 직접 입력하여 적용하는 방식 style=“스타일 기능: 적용값;”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2376805"/>
            <a:ext cx="7039610" cy="185801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4397375"/>
            <a:ext cx="4318635" cy="198056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5"/>
          <p:cNvGrpSpPr/>
          <p:nvPr/>
        </p:nvGrpSpPr>
        <p:grpSpPr>
          <a:xfrm>
            <a:off x="9504680" y="2255520"/>
            <a:ext cx="85090" cy="10160"/>
            <a:chOff x="9504680" y="2255520"/>
            <a:chExt cx="85090" cy="10160"/>
          </a:xfrm>
        </p:grpSpPr>
        <p:pic>
          <p:nvPicPr>
            <p:cNvPr id="25" name="Picture "/>
            <p:cNvPicPr>
              <a:picLocks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680" y="2255520"/>
              <a:ext cx="83185" cy="10160"/>
            </a:xfrm>
            <a:prstGeom prst="rect">
              <a:avLst/>
            </a:prstGeom>
            <a:noFill/>
          </p:spPr>
        </p:pic>
        <p:pic>
          <p:nvPicPr>
            <p:cNvPr id="29" name="Picture "/>
            <p:cNvPicPr>
              <a:picLocks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500" y="2256155"/>
              <a:ext cx="1270" cy="12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내부 스타일 적용 방법 : HTML 문서 head 태그 내부에 적용하는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422525"/>
            <a:ext cx="4863465" cy="3831590"/>
          </a:xfrm>
          <a:prstGeom prst="rect">
            <a:avLst/>
          </a:prstGeom>
          <a:noFill/>
        </p:spPr>
      </p:pic>
      <p:pic>
        <p:nvPicPr>
          <p:cNvPr id="33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433320"/>
            <a:ext cx="5623560" cy="20059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외부 스타일 적용 방법 : HTML 문서 외부에 CSS 파일로 저장하고 HTML 문서에서 불러오는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5" y="2327910"/>
            <a:ext cx="5074920" cy="2871470"/>
          </a:xfrm>
          <a:prstGeom prst="rect">
            <a:avLst/>
          </a:prstGeom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5001260"/>
            <a:ext cx="4188460" cy="149415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1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 xmlns="">
          <p:pic>
            <p:nvPicPr>
              <p:cNvPr id="11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2343785"/>
            <a:ext cx="2810510" cy="2505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244348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900045"/>
            <a:ext cx="108718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Inline을 이용하여 문장에서 글자 색상을 변경해보자. (span 태그 활용)</a:t>
            </a:r>
            <a:endParaRPr lang="ko-KR" altLang="en-US" sz="1800" b="0">
              <a:latin typeface="Consolas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(* 외부 및 내부 스타일 방식도 적용하여 연습해보기)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570605"/>
            <a:ext cx="8049260" cy="1172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선택자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35140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81368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선택자란 스타일을 주기 위한 대상을 가리키는 용어입니다.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" y="3554095"/>
            <a:ext cx="2639060" cy="962660"/>
          </a:xfrm>
          <a:prstGeom prst="rect">
            <a:avLst/>
          </a:prstGeom>
          <a:noFill/>
        </p:spPr>
      </p:pic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3458845"/>
            <a:ext cx="1915160" cy="1981835"/>
          </a:xfrm>
          <a:prstGeom prst="rect">
            <a:avLst/>
          </a:prstGeom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>
            <a:off x="5436235" y="3458845"/>
            <a:ext cx="607123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왼쪽 그림과 같이 4번째에 해당하는 P태그에만 스타일을 적용하려고 할 때 4번째에 해당하는 P태그를 선택하는 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예시) p:nth-child(4)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>
            <a:off x="325755" y="6223000"/>
            <a:ext cx="4572635" cy="2159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참고사이트 : https://lalacode.tistory.com/6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1. 요소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h1, p, span, b, strong, div 등 요소 명에 스타일을 적용하는 선택자 입니다. 예를 들어 선택자를 p라고 하면, 페이지 전체 p요소에 스타일이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014345"/>
            <a:ext cx="3020060" cy="600710"/>
          </a:xfrm>
          <a:prstGeom prst="rect">
            <a:avLst/>
          </a:prstGeom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>
            <a:off x="659130" y="3653790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2. class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클래스 선택자는 특정 집단의 여러 요소를 한 번에 선택할 때 사용합니다. 이러한 특정 집단을 클래스(class) 라고 하며, 같은 클래스 이름을 가지는 요소들을 모두 선택해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4628515"/>
            <a:ext cx="3434080" cy="173926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15" y="4631055"/>
            <a:ext cx="2024380" cy="14363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3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 xmlns="">
          <p:pic>
            <p:nvPicPr>
              <p:cNvPr id="33" name="Ink 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4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 xmlns="">
          <p:pic>
            <p:nvPicPr>
              <p:cNvPr id="34" name="Ink 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5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 xmlns="">
          <p:pic>
            <p:nvPicPr>
              <p:cNvPr id="35" name="Ink 3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3. ID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아이디 선택자는 CSS를 적용할 대상으로 특정 요소를 선택할 때 사용합니다. 이 선택자는 웹 페이지에 포함된 여러 요소 중에서 특정 아이디 이름을 가지는 요소만을 선택 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 때, 아이디 선택자는 중복으로 사용할 경우 HTML, CSS에서는 별 문제 없이 작동하지만 자바스크립트 작업을 진행하게 되면 오류가 발생하므로 ID 중복으로 사용해서는 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502025"/>
            <a:ext cx="3640455" cy="2706370"/>
          </a:xfrm>
          <a:prstGeom prst="rect">
            <a:avLst/>
          </a:prstGeom>
          <a:noFill/>
        </p:spPr>
      </p:pic>
      <p:pic>
        <p:nvPicPr>
          <p:cNvPr id="37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85" y="3554095"/>
            <a:ext cx="3934460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314575"/>
            <a:ext cx="5278755" cy="3952875"/>
          </a:xfrm>
          <a:prstGeom prst="rect">
            <a:avLst/>
          </a:prstGeom>
          <a:noFill/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45" y="2314575"/>
            <a:ext cx="3960495" cy="3952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block요소와 inline요소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51760"/>
            <a:ext cx="1271270" cy="3716020"/>
          </a:xfrm>
          <a:prstGeom prst="rect">
            <a:avLst/>
          </a:prstGeom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070860"/>
            <a:ext cx="3561715" cy="287845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35" y="3070860"/>
            <a:ext cx="2800985" cy="5340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기본속성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스타일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https://www.w3schools.com/css - CSS 속성 site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38442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기본적으로 주로 사용하는 것들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Color : 글자 색상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Font-size : 글자 크기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Line-height : 글자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Width : 너비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Height :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Background : 배경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Margin : 외부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Padding : 내부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: 요소 배치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Float : 옆으로 나란히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Flex : 옆으로 나란히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간격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엘리먼트들은 (사각형 모양을 의미하는)박스의 형태를 가지고 있는데 이것을 가리켜 박스모델이라고 하고, 박스의 크기와 박스 간의 간격을 정의하는 다양한 속성이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001645"/>
            <a:ext cx="3524250" cy="3180715"/>
          </a:xfrm>
          <a:prstGeom prst="rect">
            <a:avLst/>
          </a:prstGeom>
          <a:noFill/>
        </p:spPr>
      </p:pic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4735195" y="3009265"/>
          <a:ext cx="668655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Margin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테두리와 이웃하는 요소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Border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패딩 주변을 감싸는 테두리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Padding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테두리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텍스트나 이미지가 들어 있는 박스의 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61290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069465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630170"/>
            <a:ext cx="6912610" cy="130937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2630170"/>
            <a:ext cx="2256155" cy="34188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04978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position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53492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속성은 HTML 요소가 위치를 결정하는 방식을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357245"/>
          <a:ext cx="1027684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정적위치 (static)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단순히 웹 페이지의 흐름에 따라 차례대로 요소들을 위치 시키는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상대위치 (relative)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HTML 요소의 기본 위치를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고정위치 (fixed)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절대위치 (absolute)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설정된 부모 요소를 기준으로 위치를 설정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float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속성을 사용해 박스를 왼쪽(left) 또는 오른쪽(right)으로 띄우는 레이아웃 기법.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사용할 시 </a:t>
            </a:r>
            <a:r>
              <a:rPr sz="1800" b="0" i="0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Malgun Gothic" charset="0"/>
                <a:ea typeface="Malgun Gothic" charset="0"/>
              </a:rPr>
              <a:t>기본적인 문서 배치의 흐름에서 벗어나</a:t>
            </a: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 요소가 페이지의 왼쪽이나 오른쪽으로 이동함 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(float: left /right / none)</a:t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38" descr="C:/Users/dltjs/AppData/Roaming/PolarisOffice/ETemp/11620_19196456/fImage383272393219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3731895"/>
            <a:ext cx="8244205" cy="1968500"/>
          </a:xfrm>
          <a:prstGeom prst="rect">
            <a:avLst/>
          </a:prstGeom>
          <a:noFill/>
        </p:spPr>
      </p:pic>
      <p:pic>
        <p:nvPicPr>
          <p:cNvPr id="30" name="그림 39" descr="C:/Users/dltjs/AppData/Roaming/PolarisOffice/ETemp/11620_19196456/fImage6897239418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5777865"/>
            <a:ext cx="4345940" cy="652780"/>
          </a:xfrm>
          <a:prstGeom prst="rect">
            <a:avLst/>
          </a:prstGeom>
          <a:noFill/>
        </p:spPr>
      </p:pic>
      <p:pic>
        <p:nvPicPr>
          <p:cNvPr id="31" name="그림 43" descr="C:/Users/dltjs/AppData/Roaming/PolarisOffice/ETemp/11620_19196456/fImage69825239828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0"/>
          <a:stretch>
            <a:fillRect/>
          </a:stretch>
        </p:blipFill>
        <p:spPr>
          <a:xfrm>
            <a:off x="7790180" y="3625850"/>
            <a:ext cx="3710940" cy="2185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Flex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erif KR" charset="0"/>
                <a:ea typeface="Noto Serif KR" charset="0"/>
              </a:rPr>
              <a:t>레이아웃 배치 전용 기능. float나 inline block보다 훨씬 편하게 사용할 수있다.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40" descr="C:/Users/dltjs/AppData/Roaming/PolarisOffice/ETemp/11620_19196456/fImage31002395904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5" y="2723515"/>
            <a:ext cx="3373755" cy="1600200"/>
          </a:xfrm>
          <a:prstGeom prst="rect">
            <a:avLst/>
          </a:prstGeom>
          <a:noFill/>
        </p:spPr>
      </p:pic>
      <p:pic>
        <p:nvPicPr>
          <p:cNvPr id="30" name="그림 41" descr="C:/Users/dltjs/AppData/Roaming/PolarisOffice/ETemp/11620_19196456/fImage592923968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" y="2848610"/>
            <a:ext cx="3020060" cy="2419985"/>
          </a:xfrm>
          <a:prstGeom prst="rect">
            <a:avLst/>
          </a:prstGeom>
          <a:noFill/>
        </p:spPr>
      </p:pic>
      <p:pic>
        <p:nvPicPr>
          <p:cNvPr id="31" name="그림 42" descr="C:/Users/dltjs/AppData/Roaming/PolarisOffice/ETemp/11620_19196456/fImage6392239792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5459095"/>
            <a:ext cx="8401685" cy="791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3"/>
          <p:cNvSpPr>
            <a:spLocks/>
          </p:cNvSpPr>
          <p:nvPr/>
        </p:nvSpPr>
        <p:spPr>
          <a:xfrm flipH="1">
            <a:off x="7084695" y="3030220"/>
            <a:ext cx="405511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주석</a:t>
            </a:r>
            <a:r>
              <a:rPr lang="en-US" altLang="ko-KR" sz="2400"/>
              <a:t>(Comment)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9130" y="2720975"/>
            <a:ext cx="1087501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이란 개발자가 작성한 코드에 대한 이해를 돕는 설명이나 디버깅을 위하여 작성된 구문을 의미합니다</a:t>
            </a:r>
            <a:r>
              <a:rPr lang="en-US" altLang="ko-KR" b="0"/>
              <a:t>. </a:t>
            </a:r>
            <a:r>
              <a:rPr lang="ko-KR" altLang="en-US" b="0"/>
              <a:t>이렇게 달린 주석은 브라우저에 표시되지 않습니다</a:t>
            </a:r>
            <a:r>
              <a:rPr lang="en-US" altLang="ko-KR" b="0"/>
              <a:t>.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 0"/>
          <p:cNvSpPr txBox="1">
            <a:spLocks/>
          </p:cNvSpPr>
          <p:nvPr/>
        </p:nvSpPr>
        <p:spPr>
          <a:xfrm>
            <a:off x="658495" y="4338320"/>
            <a:ext cx="10875010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의 사용 이유는 코드</a:t>
            </a:r>
            <a:r>
              <a:rPr lang="en-US" altLang="ko-KR" b="0"/>
              <a:t>(sources)</a:t>
            </a:r>
            <a:r>
              <a:rPr lang="ko-KR" altLang="en-US" b="0"/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/>
              <a:t>.</a:t>
            </a:r>
            <a:endParaRPr lang="ko-KR" altLang="en-US" b="0"/>
          </a:p>
        </p:txBody>
      </p:sp>
      <p:sp>
        <p:nvSpPr>
          <p:cNvPr id="30" name="텍스트 상자 36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/*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*/</a:t>
            </a:r>
            <a:endParaRPr lang="ko-KR" altLang="en-US" sz="28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애니메이션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transition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자동으로 동작하지 않음. (hover나 클릭 같은 이벤트 트리거에 의하여 동작함.)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58190" y="3690620"/>
            <a:ext cx="10868025" cy="17551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transition-property: width, background-color; // 트랜지션의 대상이 되는 프로퍼티를 지정 (기본값 all)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transition-duration: 1.2s, 3s // 변화가 일어나는 기간. 초단위. 프로퍼티와 각각 대응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transition-timing-function: ease; // 트랜지션 변화율 함수 지정 (기본값 ease)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transition-delay: 1s; // 트리거 이벤트 발생 후 몇 초 후에 트랜지션이 시작될 것인지 지정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 : width 3s ease 1s; (한번에 사용 가능)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트랜지션은 시작하기 위해 이벤트가 필요하지만 애니메이션은 시작, 정지, 반복까지 제어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@keyframe을 써야함.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72795" y="3538220"/>
            <a:ext cx="10868025" cy="2863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@keyframes myAnimation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red;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height: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30%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yellow;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100%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blue;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924560" y="1781810"/>
            <a:ext cx="10868025" cy="48018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animation-name: myAnimation; // @keyframes 이름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animation-duration: 3s // 변화가 일어나는 기간. 초단위.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animation-iteration-count: 3; (기본값 1. number or infinite.)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animation-timing-function: ease; // 애니메이션 함수 지정 (기본값 ease)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반복될 때 진행 방향을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normal: from -&gt; to (기본값)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reverse: to -&gt; from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alternate: 홀(normal) 짝(reverse)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alternate-reverse: 홀(reverse) 짝(normal)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animation-direction: normal;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실행 상태가 아닐 때 (대기 or 종료) 요소의 스타일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none:    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forwards: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backwrads: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both :    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animation-fill-mode: none;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// running(기본값) || paused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animation-play-state: running;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animation-delay: 1s; // 요소 로딩 후 몇 초 후에 애니메이션이 시작될 것인지 지정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 : (shorthand)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부트스트랩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25374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부트스트랩이란?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각종 레이아웃, 버튼, 입력창 등의 </a:t>
            </a:r>
            <a:r>
              <a:rPr sz="1800" u="sng">
                <a:latin typeface="맑은 고딕" charset="0"/>
                <a:ea typeface="맑은 고딕" charset="0"/>
              </a:rPr>
              <a:t>디자인을</a:t>
            </a:r>
            <a:r>
              <a:rPr sz="1800">
                <a:latin typeface="맑은 고딕" charset="0"/>
                <a:ea typeface="맑은 고딕" charset="0"/>
              </a:rPr>
              <a:t> CSS와 Javascript로 </a:t>
            </a:r>
            <a:r>
              <a:rPr sz="1800" u="sng">
                <a:latin typeface="맑은 고딕" charset="0"/>
                <a:ea typeface="맑은 고딕" charset="0"/>
              </a:rPr>
              <a:t>만들어 놓은 프레임워크.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  <a:t>'프레임워크' 라고 하는 것은 재사용이 가능한 요소들의 집합되어 있으며, 정해진 구조와 틀 안에서 이것들이 확장이 가능한 기반 코드로 이루어 짐을 뜻한다. </a:t>
            </a:r>
            <a:b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https://getbootstrap.kr/docs/5.0/getting-started/contents/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32759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1) 부트스트랩으로 모달창 만들어보기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https://getbootstrap.kr/docs/5.0/components/dropdowns/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2) 부트스트랩으로 드롭다운 만들어 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https://getbootstrap.kr/docs/5.0/components/modal/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590" y="688975"/>
            <a:ext cx="11821795" cy="6003925"/>
            <a:chOff x="27559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>
              <a:off x="275590" y="68897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>
              <a:off x="11764010" y="638048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7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7437120" cy="262572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/>
              <p14:cNvContentPartPr/>
              <p14:nvPr/>
            </p14:nvContentPartPr>
            <p14:xfrm>
              <a:off x="1209040" y="3236595"/>
              <a:ext cx="326390" cy="889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09040" y="323659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" name="잉크 10"/>
              <p14:cNvContentPartPr/>
              <p14:nvPr/>
            </p14:nvContentPartPr>
            <p14:xfrm>
              <a:off x="1487805" y="3376930"/>
              <a:ext cx="302895" cy="635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87805" y="337693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" name="잉크 11"/>
              <p14:cNvContentPartPr/>
              <p14:nvPr/>
            </p14:nvContentPartPr>
            <p14:xfrm>
              <a:off x="1428115" y="3535680"/>
              <a:ext cx="271145" cy="635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28115" y="353568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" name="잉크 20"/>
              <p14:cNvContentPartPr/>
              <p14:nvPr/>
            </p14:nvContentPartPr>
            <p14:xfrm>
              <a:off x="1474470" y="3688080"/>
              <a:ext cx="253365" cy="635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74470" y="368808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" name="잉크 32"/>
              <p14:cNvContentPartPr/>
              <p14:nvPr/>
            </p14:nvContentPartPr>
            <p14:xfrm>
              <a:off x="1478280" y="3838575"/>
              <a:ext cx="326390" cy="9525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78280" y="383857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" name="잉크 33"/>
              <p14:cNvContentPartPr/>
              <p14:nvPr/>
            </p14:nvContentPartPr>
            <p14:xfrm>
              <a:off x="2803525" y="3822065"/>
              <a:ext cx="530225" cy="2540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03525" y="382206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" name="잉크 34"/>
              <p14:cNvContentPartPr/>
              <p14:nvPr/>
            </p14:nvContentPartPr>
            <p14:xfrm>
              <a:off x="1109980" y="4100830"/>
              <a:ext cx="681990" cy="101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09980" y="410083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잉크 35"/>
              <p14:cNvContentPartPr/>
              <p14:nvPr/>
            </p14:nvContentPartPr>
            <p14:xfrm>
              <a:off x="1217295" y="4521200"/>
              <a:ext cx="318770" cy="635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17295" y="452120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" name="잉크 37"/>
              <p14:cNvContentPartPr/>
              <p14:nvPr/>
            </p14:nvContentPartPr>
            <p14:xfrm>
              <a:off x="2731135" y="4676140"/>
              <a:ext cx="151765" cy="889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31135" y="467614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9" name="잉크 38"/>
              <p14:cNvContentPartPr/>
              <p14:nvPr/>
            </p14:nvContentPartPr>
            <p14:xfrm>
              <a:off x="1396365" y="4690745"/>
              <a:ext cx="238760" cy="9525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96365" y="469074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1" name="잉크 40"/>
              <p14:cNvContentPartPr/>
              <p14:nvPr/>
            </p14:nvContentPartPr>
            <p14:xfrm>
              <a:off x="1203960" y="4963160"/>
              <a:ext cx="512445" cy="635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03960" y="4963160"/>
                <a:ext cx="5124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" name="잉크 5"/>
              <p14:cNvContentPartPr/>
              <p14:nvPr/>
            </p14:nvContentPartPr>
            <p14:xfrm>
              <a:off x="1205865" y="5123815"/>
              <a:ext cx="512445" cy="635"/>
            </p14:xfrm>
          </p:contentPart>
        </mc:Choice>
        <mc:Fallback xmlns="">
          <p:pic>
            <p:nvPicPr>
              <p:cNvPr id="48" name="잉크 5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205865" y="5123815"/>
                <a:ext cx="5124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Pages>75</Pages>
  <Words>3793</Words>
  <Characters>0</Characters>
  <Application>Microsoft Office PowerPoint</Application>
  <DocSecurity>0</DocSecurity>
  <PresentationFormat>와이드스크린</PresentationFormat>
  <Lines>0</Lines>
  <Paragraphs>632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78</vt:i4>
      </vt:variant>
    </vt:vector>
  </HeadingPairs>
  <TitlesOfParts>
    <vt:vector size="91" baseType="lpstr">
      <vt:lpstr>Noto Sans</vt:lpstr>
      <vt:lpstr>Noto Serif KR</vt:lpstr>
      <vt:lpstr>notokr</vt:lpstr>
      <vt:lpstr>Malgun Gothic</vt:lpstr>
      <vt:lpstr>Malgun Gothic</vt:lpstr>
      <vt:lpstr>Arial</vt:lpstr>
      <vt:lpstr>Consolas</vt:lpstr>
      <vt:lpstr>30_Office 테마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29</cp:revision>
  <dcterms:modified xsi:type="dcterms:W3CDTF">2022-04-05T10:25:55Z</dcterms:modified>
  <cp:version>9.104.121.46349</cp:version>
</cp:coreProperties>
</file>