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4" r:id="rId2"/>
    <p:sldMasterId id="2147485125" r:id="rId3"/>
    <p:sldMasterId id="2147485126" r:id="rId4"/>
    <p:sldMasterId id="2147485128" r:id="rId5"/>
  </p:sldMasterIdLst>
  <p:sldIdLst>
    <p:sldId id="331" r:id="rId6"/>
    <p:sldId id="322" r:id="rId7"/>
    <p:sldId id="321" r:id="rId8"/>
    <p:sldId id="329" r:id="rId9"/>
    <p:sldId id="330" r:id="rId10"/>
    <p:sldId id="257" r:id="rId11"/>
    <p:sldId id="260" r:id="rId12"/>
    <p:sldId id="258" r:id="rId13"/>
    <p:sldId id="261" r:id="rId14"/>
    <p:sldId id="328" r:id="rId15"/>
    <p:sldId id="326" r:id="rId16"/>
    <p:sldId id="265" r:id="rId17"/>
    <p:sldId id="264" r:id="rId18"/>
    <p:sldId id="369" r:id="rId19"/>
    <p:sldId id="266" r:id="rId20"/>
    <p:sldId id="268" r:id="rId21"/>
    <p:sldId id="267" r:id="rId22"/>
    <p:sldId id="270" r:id="rId23"/>
    <p:sldId id="271" r:id="rId24"/>
    <p:sldId id="272" r:id="rId25"/>
    <p:sldId id="273" r:id="rId26"/>
    <p:sldId id="277" r:id="rId27"/>
    <p:sldId id="276" r:id="rId28"/>
    <p:sldId id="278" r:id="rId29"/>
    <p:sldId id="333" r:id="rId30"/>
    <p:sldId id="334" r:id="rId31"/>
    <p:sldId id="375" r:id="rId32"/>
    <p:sldId id="281" r:id="rId33"/>
    <p:sldId id="282" r:id="rId34"/>
    <p:sldId id="275" r:id="rId35"/>
    <p:sldId id="397" r:id="rId36"/>
    <p:sldId id="394" r:id="rId37"/>
    <p:sldId id="395" r:id="rId38"/>
    <p:sldId id="332" r:id="rId39"/>
    <p:sldId id="372" r:id="rId40"/>
    <p:sldId id="283" r:id="rId41"/>
    <p:sldId id="284" r:id="rId42"/>
    <p:sldId id="285" r:id="rId43"/>
    <p:sldId id="286" r:id="rId44"/>
    <p:sldId id="287" r:id="rId45"/>
    <p:sldId id="373" r:id="rId46"/>
    <p:sldId id="387" r:id="rId47"/>
    <p:sldId id="400" r:id="rId48"/>
    <p:sldId id="401" r:id="rId49"/>
    <p:sldId id="370" r:id="rId50"/>
    <p:sldId id="336" r:id="rId51"/>
    <p:sldId id="335" r:id="rId52"/>
    <p:sldId id="339" r:id="rId53"/>
    <p:sldId id="340" r:id="rId54"/>
    <p:sldId id="393" r:id="rId55"/>
    <p:sldId id="399" r:id="rId56"/>
    <p:sldId id="378" r:id="rId57"/>
    <p:sldId id="342" r:id="rId58"/>
    <p:sldId id="343" r:id="rId59"/>
    <p:sldId id="344" r:id="rId60"/>
    <p:sldId id="351" r:id="rId61"/>
    <p:sldId id="379" r:id="rId62"/>
    <p:sldId id="345" r:id="rId63"/>
    <p:sldId id="346" r:id="rId64"/>
    <p:sldId id="347" r:id="rId65"/>
    <p:sldId id="350" r:id="rId66"/>
    <p:sldId id="380" r:id="rId67"/>
    <p:sldId id="349" r:id="rId68"/>
    <p:sldId id="374" r:id="rId69"/>
    <p:sldId id="381" r:id="rId70"/>
    <p:sldId id="352" r:id="rId71"/>
    <p:sldId id="353" r:id="rId72"/>
    <p:sldId id="354" r:id="rId73"/>
    <p:sldId id="390" r:id="rId74"/>
    <p:sldId id="389" r:id="rId75"/>
    <p:sldId id="355" r:id="rId76"/>
    <p:sldId id="388" r:id="rId77"/>
    <p:sldId id="382" r:id="rId78"/>
    <p:sldId id="356" r:id="rId79"/>
    <p:sldId id="357" r:id="rId80"/>
    <p:sldId id="358" r:id="rId81"/>
    <p:sldId id="371" r:id="rId82"/>
    <p:sldId id="391" r:id="rId83"/>
    <p:sldId id="392" r:id="rId8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들어가기전에" id="{596762D4-1208-40BD-9F6F-89907E02A741}">
          <p14:sldIdLst>
            <p14:sldId id="331"/>
            <p14:sldId id="322"/>
            <p14:sldId id="321"/>
            <p14:sldId id="329"/>
            <p14:sldId id="330"/>
          </p14:sldIdLst>
        </p14:section>
        <p14:section name="html" id="{596762D4-1208-40BD-9F6F-89907E02A742}">
          <p14:sldIdLst>
            <p14:sldId id="257"/>
            <p14:sldId id="260"/>
            <p14:sldId id="258"/>
            <p14:sldId id="261"/>
            <p14:sldId id="328"/>
            <p14:sldId id="326"/>
            <p14:sldId id="265"/>
            <p14:sldId id="264"/>
            <p14:sldId id="369"/>
            <p14:sldId id="266"/>
            <p14:sldId id="268"/>
            <p14:sldId id="267"/>
            <p14:sldId id="270"/>
            <p14:sldId id="271"/>
            <p14:sldId id="272"/>
            <p14:sldId id="273"/>
            <p14:sldId id="277"/>
            <p14:sldId id="276"/>
            <p14:sldId id="278"/>
            <p14:sldId id="333"/>
            <p14:sldId id="334"/>
            <p14:sldId id="375"/>
            <p14:sldId id="281"/>
            <p14:sldId id="282"/>
            <p14:sldId id="275"/>
            <p14:sldId id="397"/>
            <p14:sldId id="394"/>
            <p14:sldId id="395"/>
            <p14:sldId id="332"/>
            <p14:sldId id="372"/>
            <p14:sldId id="283"/>
            <p14:sldId id="284"/>
            <p14:sldId id="285"/>
            <p14:sldId id="286"/>
            <p14:sldId id="287"/>
            <p14:sldId id="373"/>
            <p14:sldId id="387"/>
            <p14:sldId id="400"/>
            <p14:sldId id="401"/>
            <p14:sldId id="370"/>
            <p14:sldId id="336"/>
            <p14:sldId id="335"/>
          </p14:sldIdLst>
        </p14:section>
        <p14:section name="css" id="{596762D4-1208-40BD-9F6F-89907E02A743}">
          <p14:sldIdLst>
            <p14:sldId id="339"/>
            <p14:sldId id="340"/>
            <p14:sldId id="393"/>
            <p14:sldId id="399"/>
            <p14:sldId id="378"/>
            <p14:sldId id="342"/>
            <p14:sldId id="343"/>
            <p14:sldId id="344"/>
            <p14:sldId id="351"/>
            <p14:sldId id="379"/>
            <p14:sldId id="345"/>
            <p14:sldId id="346"/>
            <p14:sldId id="347"/>
            <p14:sldId id="350"/>
            <p14:sldId id="380"/>
            <p14:sldId id="349"/>
            <p14:sldId id="374"/>
            <p14:sldId id="381"/>
            <p14:sldId id="352"/>
            <p14:sldId id="353"/>
            <p14:sldId id="354"/>
            <p14:sldId id="390"/>
            <p14:sldId id="389"/>
            <p14:sldId id="355"/>
            <p14:sldId id="388"/>
            <p14:sldId id="382"/>
            <p14:sldId id="356"/>
            <p14:sldId id="357"/>
            <p14:sldId id="358"/>
          </p14:sldIdLst>
        </p14:section>
        <p14:section name="부트스트랩" id="{596762D4-1208-40BD-9F6F-89907E02A745}">
          <p14:sldIdLst>
            <p14:sldId id="371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theme" Target="theme/theme1.xml"/><Relationship Id="rId61" Type="http://schemas.openxmlformats.org/officeDocument/2006/relationships/slide" Target="slides/slide56.xml"/><Relationship Id="rId82" Type="http://schemas.openxmlformats.org/officeDocument/2006/relationships/slide" Target="slides/slide7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69,'1'-2,"-1"1,0-1,1 1,-1-1,1 1,0 0,-1-1,1 1,0 0,0-1,0 1,0 1,0-1,0 0,0 0,0 0,0 0,0 0,1 0,-1 1,0-1,1 0,-1 1,1-1,1 0,40-10,34 3,1 4,95 5,-18 1,214-11,148-3,-484 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29,'1'-1,"-1"0,1 0,-1-1,1 1,0 1,-1-1,1 0,0 0,0 0,0 0,0 0,-1 1,1-2,0 1,0 1,0-1,1 1,-1-1,0 1,0-1,0 1,0 0,0 0,0-1,1 1,-1 0,1 0,43-3,-38 2,618-4,-352 8,602-3,-834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0,'861'0,"-837"0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24,'4'-4,"9"-1,7 0,11 1,17 1,7 2,0 0,-3 0,-6 1,-7 0,-5 1,-10-1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25,'0'-4,"4"-1,5 0,13 1,11 1,7 1,14 1,0 1,8 0,16 0,7 0,2 0,-11 0,-18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1,'1355'0,"-1327"0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1258,'224'0,"585"8,-8 67,-632-40,-112-20,1-3,-1-3,76 3,483-16,-594 3,-1-2,-1-1,2 0,-1-1,38-16,34-8,-46 19,-28 7,-1 1,1-3,-1 0,0-1,25-12,-41 16,1 0,-1 0,0-1,1 1,-1 0,0-1,0 1,-1-1,1 0,0 0,-1 0,0 0,1 0,-1 0,-1 0,1 0,0 0,0-5,-1-65,-1 50,0-80,2-1,-5 2,-29-173,26 244,0 1,-3-1,0 2,-1 0,-2 0,-2 1,0 1,0 0,-3 0,-1 2,-1 1,-1 1,-30-27,30 33,0 1,-1 1,0 1,-2 0,1 2,0 1,-2 1,-45-12,23 13,-1 1,1 2,-1 3,-48 2,-1276 6,1134-5,-3 11,44 0,151-10,0 2,1 3,0 1,-65 19,104-24,0 0,1 1,-1 0,1 0,0 1,0-1,0 1,1 0,-1 1,1-1,0 1,0-1,1 1,-1 1,1-1,-5 10,-2 10,0 0,-8 42,6-24,-30 74,27-80,1 2,1 1,3 0,1 0,-5 57,16 266,-1-355,0 0,0 0,1 0,1-2,-1 2,1 0,0-1,7 11,-1-4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00:27:06.0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00:27:06.0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22,'288'-11,"-23"0,784 10,-500 2,-504 2,0 1,55 12,-51-8,79 6,78-3,56 0,254 14,-192-5,-47 0,117 3,-133-25,250 3,-378 10,32 0,-104-14,0-1,76-18,-16 3,-102 16,39-3,0-4,93-26,-141 32,10-3,0 1,36-6,-2-3,-38 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981 1169,'-8'6,"0"-1,0-1,0 0,-1 0,0-1,1 0,-1 0,0-1,0 0,-1-1,-10 1,-7 2,11-1,-31 6,-55 3,85-11,0-1,-1-1,1-1,0 0,0-1,-30-10,12 1,1-2,0-2,1-1,1-2,1-1,-41-33,50 34,0-2,2 0,0-1,2 0,0-2,1 0,2-1,-22-46,24 39,2-2,1 0,1 0,-7-70,11 39,7-117,-1 172,0-1,1 0,0 1,1-1,0 1,0 0,1 0,1 0,0 0,0 1,0 0,1-1,1 1,0 1,0 0,11-10,-5 8,0 0,0 1,1 0,1 1,-1 1,1 1,0 0,1 0,-1 2,21-4,23-4,44-9,0 4,189-6,-269 22,0 2,-1 0,1 1,-1 1,0 1,0 1,0 1,0 1,-1 1,33 17,-40-18,0 2,-1-1,0 2,-1 0,0 0,-1 1,0 0,-1 1,0 1,0-1,-2 2,1-1,-2 2,0-1,0 1,7 26,-5-9,-2 1,-1 0,-1 0,-2 1,-2-1,-1 1,-4 37,2-60,-1 0,0 1,0-1,-1 0,-1 0,0-1,0 0,-10 14,1-4,-1 0,-32 31,34-40,0-1,-26 16,1-1,-99 71,116-81,0-1,-1-1,-26 12,-12 8,41-24,0-1,-1-1,0-1,0-1,-1 0,-40 3,-44 10,18 3,58-13</inkml:trace>
</inkml:ink>
</file>

<file path=ppt/ink/ink40.xml><?xml version="1.0" encoding="utf-8"?>
<inkml:ink xmlns:inkml="http://www.w3.org/2003/InkML">
  <inkml:definitions/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00:27:06.0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0,'660'0,"-636"2,0 0,28 7,43 3,10-1,-71-5,46 0,-54-4,45 7,22 3,19-1,-75-5,49 1,1349-8,-1280 13,2 0,462-13,-593 2,0 2,26 5,46 4,-31-10,228-5,-226-9,-49 8,1 1,32-2,-12 5,-25 2,-1-2,1 0,0-1,-1 0,1-1,-1-1,1-1,23-8,-24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2,'388'-1,"422"3,-707 4,124 24,-34-2,60-19,-41-4,236 17,-175-11,32-6,120 9,-8-4,-27-2,460 9,-541-20,78 6,415-7,-562-5,205-5,16-3,-430 14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1,'134'-1,"147"3,-206 6,-54-5,0 0,29 0,486-4,-516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20,'683'0,"-657"-1,52-8,-52 5,47-2,-53 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3,'112'-1,"27"0,147 19,-182-9,126-6,-120-5,-90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1,'1120'0,"-1100"0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1,'822'0,"-804"0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0,'5'0,"8"0,10 0,14 0,12 0,9 0,7 0,5 0,13 0,1 0,-6 0,-12 0,-13 0,-12 0,-13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0,'4'0,"9"0,15 0,13 0,13 0,8 0,14 0,2 0,-4 0,-12 0,-11 0,-11 0,-8 0,-6 0,-3 0,-2 0,-4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25,'11'-4,"0"-1,1 2,0-1,0 2,-1 0,20-2,79 4,-58 1,572-1,-604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1.png"/><Relationship Id="rId2" Type="http://schemas.openxmlformats.org/officeDocument/2006/relationships/customXml" Target="../ink/ink18.xml"/><Relationship Id="rId16" Type="http://schemas.openxmlformats.org/officeDocument/2006/relationships/image" Target="../media/fImage444535543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.png"/><Relationship Id="rId17" Type="http://schemas.openxmlformats.org/officeDocument/2006/relationships/image" Target="../media/fImage444558239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fImage4446044604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fImage444626292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0078716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fImage4446709895.emf"/></Relationships>
</file>

<file path=ppt/slides/_rels/slide2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1.png"/><Relationship Id="rId25" Type="http://schemas.openxmlformats.org/officeDocument/2006/relationships/image" Target="../media/image25.png"/><Relationship Id="rId2" Type="http://schemas.openxmlformats.org/officeDocument/2006/relationships/customXml" Target="../ink/ink24.xm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19" Type="http://schemas.openxmlformats.org/officeDocument/2006/relationships/image" Target="../media/fImage4446925447.emf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fImage444836381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fImage444836381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0078716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22" Type="http://schemas.openxmlformats.org/officeDocument/2006/relationships/image" Target="../media/fImage4441135764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fImage4446481538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7875667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fImage4447201726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7" Type="http://schemas.openxmlformats.org/officeDocument/2006/relationships/image" Target="../media/image34.png"/><Relationship Id="rId2" Type="http://schemas.openxmlformats.org/officeDocument/2006/relationships/customXml" Target="../ink/ink3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fImage444765477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customXml" Target="../ink/ink2.xml"/><Relationship Id="rId17" Type="http://schemas.openxmlformats.org/officeDocument/2006/relationships/image" Target="../media/image2.png"/><Relationship Id="rId2" Type="http://schemas.openxmlformats.org/officeDocument/2006/relationships/customXml" Target="../ink/ink1.xml"/><Relationship Id="rId16" Type="http://schemas.openxmlformats.org/officeDocument/2006/relationships/image" Target="../media/fImage4449841.emf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fImage53561018467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8789894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188703.emf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fImage4447201726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fImage4447201726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2" Type="http://schemas.openxmlformats.org/officeDocument/2006/relationships/image" Target="../media/image41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4.xml"/><Relationship Id="rId11" Type="http://schemas.openxmlformats.org/officeDocument/2006/relationships/image" Target="../media/fImage44410394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46.xml"/><Relationship Id="rId9" Type="http://schemas.openxmlformats.org/officeDocument/2006/relationships/image" Target="../media/fImage44411508467.emf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.xml"/><Relationship Id="rId17" Type="http://schemas.openxmlformats.org/officeDocument/2006/relationships/image" Target="../media/image3.png"/><Relationship Id="rId2" Type="http://schemas.openxmlformats.org/officeDocument/2006/relationships/customXml" Target="../ink/ink3.xml"/><Relationship Id="rId16" Type="http://schemas.openxmlformats.org/officeDocument/2006/relationships/image" Target="../media/fImage4441226334.emf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fImage62361246500.emf"/></Relationships>
</file>

<file path=ppt/slides/_rels/slide50.xml.rels><?xml version="1.0" encoding="UTF-8" standalone="yes"?>
<Relationships xmlns="http://schemas.openxmlformats.org/package/2006/relationships"><Relationship Id="rId26" Type="http://schemas.openxmlformats.org/officeDocument/2006/relationships/image" Target="../media/fImage4441505724.emf"/><Relationship Id="rId3" Type="http://schemas.openxmlformats.org/officeDocument/2006/relationships/customXml" Target="../ink/ink39.xml"/><Relationship Id="rId25" Type="http://schemas.openxmlformats.org/officeDocument/2006/relationships/customXml" Target="../ink/ink40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fImage1716149916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0276334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3.xml"/><Relationship Id="rId21" Type="http://schemas.openxmlformats.org/officeDocument/2006/relationships/image" Target="../media/image49.png"/><Relationship Id="rId17" Type="http://schemas.openxmlformats.org/officeDocument/2006/relationships/image" Target="../media/image47.png"/><Relationship Id="rId2" Type="http://schemas.openxmlformats.org/officeDocument/2006/relationships/customXml" Target="../ink/ink42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46.xml"/><Relationship Id="rId15" Type="http://schemas.openxmlformats.org/officeDocument/2006/relationships/image" Target="../media/fImage44410324664.emf"/><Relationship Id="rId19" Type="http://schemas.openxmlformats.org/officeDocument/2006/relationships/image" Target="../media/fImage195610355141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46.xml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9" Type="http://schemas.openxmlformats.org/officeDocument/2006/relationships/image" Target="../media/fImage44410607711.emf"/></Relationships>
</file>

<file path=ppt/slides/_rels/slide55.xml.rels><?xml version="1.0" encoding="UTF-8" standalone="yes"?>
<Relationships xmlns="http://schemas.openxmlformats.org/package/2006/relationships"><Relationship Id="rId18" Type="http://schemas.openxmlformats.org/officeDocument/2006/relationships/image" Target="../media/fImage123610876868.emf"/><Relationship Id="rId17" Type="http://schemas.openxmlformats.org/officeDocument/2006/relationships/customXml" Target="../ink/ink46.xml"/><Relationship Id="rId2" Type="http://schemas.openxmlformats.org/officeDocument/2006/relationships/customXml" Target="../ink/ink45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46.xml"/><Relationship Id="rId15" Type="http://schemas.openxmlformats.org/officeDocument/2006/relationships/image" Target="../media/image52.png"/><Relationship Id="rId19" Type="http://schemas.openxmlformats.org/officeDocument/2006/relationships/image" Target="../media/image53.png"/><Relationship Id="rId14" Type="http://schemas.openxmlformats.org/officeDocument/2006/relationships/image" Target="../media/fImage44410848253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46.xml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9" Type="http://schemas.openxmlformats.org/officeDocument/2006/relationships/image" Target="../media/fImage44411105547.emf"/></Relationships>
</file>

<file path=ppt/slides/_rels/slide5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.xml"/><Relationship Id="rId25" Type="http://schemas.openxmlformats.org/officeDocument/2006/relationships/image" Target="../media/image59.png"/><Relationship Id="rId2" Type="http://schemas.openxmlformats.org/officeDocument/2006/relationships/customXml" Target="../ink/ink48.xml"/><Relationship Id="rId29" Type="http://schemas.openxmlformats.org/officeDocument/2006/relationships/image" Target="../media/fImage67611412757.emf"/><Relationship Id="rId1" Type="http://schemas.openxmlformats.org/officeDocument/2006/relationships/slideLayout" Target="../slideLayouts/slideLayout46.xml"/><Relationship Id="rId24" Type="http://schemas.openxmlformats.org/officeDocument/2006/relationships/image" Target="../media/image58.png"/><Relationship Id="rId23" Type="http://schemas.openxmlformats.org/officeDocument/2006/relationships/image" Target="../media/image57.png"/><Relationship Id="rId28" Type="http://schemas.openxmlformats.org/officeDocument/2006/relationships/customXml" Target="../ink/ink50.xml"/><Relationship Id="rId31" Type="http://schemas.openxmlformats.org/officeDocument/2006/relationships/image" Target="../media/fImage476114237.emf"/><Relationship Id="rId22" Type="http://schemas.openxmlformats.org/officeDocument/2006/relationships/image" Target="../media/fImage44411357644.emf"/><Relationship Id="rId27" Type="http://schemas.openxmlformats.org/officeDocument/2006/relationships/image" Target="../media/fImage71611402662.emf"/><Relationship Id="rId30" Type="http://schemas.openxmlformats.org/officeDocument/2006/relationships/customXml" Target="../ink/ink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46.xml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9" Type="http://schemas.openxmlformats.org/officeDocument/2006/relationships/image" Target="../media/fImage44411642859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2" Type="http://schemas.openxmlformats.org/officeDocument/2006/relationships/image" Target="../media/image39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46.xml"/><Relationship Id="rId11" Type="http://schemas.openxmlformats.org/officeDocument/2006/relationships/image" Target="../media/image38.png"/><Relationship Id="rId10" Type="http://schemas.openxmlformats.org/officeDocument/2006/relationships/image" Target="../media/fImage44412108723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9699741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4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1280778.emf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46.xml"/><Relationship Id="rId9" Type="http://schemas.openxmlformats.org/officeDocument/2006/relationships/image" Target="../media/image6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6.xml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272316.emf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4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913035.emf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68106.emf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502648.emf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407446.emf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733805.emf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46.xml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975890.emf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46.xml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4216729.emf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4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4178756.emf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4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4391840.emf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71" Type="http://schemas.openxmlformats.org/officeDocument/2006/relationships/image" Target="../media/fImage6362381478.emf"/><Relationship Id="rId176" Type="http://schemas.openxmlformats.org/officeDocument/2006/relationships/customXml" Target="../ink/ink8.xml"/><Relationship Id="rId184" Type="http://schemas.openxmlformats.org/officeDocument/2006/relationships/customXml" Target="../ink/ink12.xml"/><Relationship Id="rId189" Type="http://schemas.openxmlformats.org/officeDocument/2006/relationships/image" Target="../media/fImage956247491.emf"/><Relationship Id="rId192" Type="http://schemas.openxmlformats.org/officeDocument/2006/relationships/customXml" Target="../ink/ink16.xml"/><Relationship Id="rId3" Type="http://schemas.openxmlformats.org/officeDocument/2006/relationships/customXml" Target="../ink/ink5.xml"/><Relationship Id="rId175" Type="http://schemas.openxmlformats.org/officeDocument/2006/relationships/image" Target="../media/fImage9962406962.emf"/><Relationship Id="rId188" Type="http://schemas.openxmlformats.org/officeDocument/2006/relationships/customXml" Target="../ink/ink14.xml"/><Relationship Id="rId183" Type="http://schemas.openxmlformats.org/officeDocument/2006/relationships/image" Target="../media/fImage17162443281.emf"/><Relationship Id="rId191" Type="http://schemas.openxmlformats.org/officeDocument/2006/relationships/image" Target="../media/fImage4762482995.emf"/><Relationship Id="rId2" Type="http://schemas.openxmlformats.org/officeDocument/2006/relationships/image" Target="../media/image5.png"/><Relationship Id="rId174" Type="http://schemas.openxmlformats.org/officeDocument/2006/relationships/customXml" Target="../ink/ink7.xml"/><Relationship Id="rId179" Type="http://schemas.openxmlformats.org/officeDocument/2006/relationships/image" Target="../media/fImage8362425705.emf"/><Relationship Id="rId182" Type="http://schemas.openxmlformats.org/officeDocument/2006/relationships/customXml" Target="../ink/ink11.xml"/><Relationship Id="rId187" Type="http://schemas.openxmlformats.org/officeDocument/2006/relationships/image" Target="../media/fImage8762469961.emf"/><Relationship Id="rId195" Type="http://schemas.openxmlformats.org/officeDocument/2006/relationships/image" Target="../media/fImage4762504827.emf"/><Relationship Id="rId1" Type="http://schemas.openxmlformats.org/officeDocument/2006/relationships/slideLayout" Target="../slideLayouts/slideLayout2.xml"/><Relationship Id="rId178" Type="http://schemas.openxmlformats.org/officeDocument/2006/relationships/customXml" Target="../ink/ink9.xml"/><Relationship Id="rId190" Type="http://schemas.openxmlformats.org/officeDocument/2006/relationships/customXml" Target="../ink/ink15.xml"/><Relationship Id="rId173" Type="http://schemas.openxmlformats.org/officeDocument/2006/relationships/image" Target="../media/fImage4762399358.emf"/><Relationship Id="rId181" Type="http://schemas.openxmlformats.org/officeDocument/2006/relationships/image" Target="../media/fImage17562438145.emf"/><Relationship Id="rId186" Type="http://schemas.openxmlformats.org/officeDocument/2006/relationships/customXml" Target="../ink/ink13.xml"/><Relationship Id="rId194" Type="http://schemas.openxmlformats.org/officeDocument/2006/relationships/customXml" Target="../ink/ink17.xml"/><Relationship Id="rId177" Type="http://schemas.openxmlformats.org/officeDocument/2006/relationships/image" Target="../media/fImage10762414464.emf"/><Relationship Id="rId185" Type="http://schemas.openxmlformats.org/officeDocument/2006/relationships/image" Target="../media/fImage4762456827.emf"/><Relationship Id="rId172" Type="http://schemas.openxmlformats.org/officeDocument/2006/relationships/customXml" Target="../ink/ink6.xml"/><Relationship Id="rId180" Type="http://schemas.openxmlformats.org/officeDocument/2006/relationships/customXml" Target="../ink/ink10.xml"/><Relationship Id="rId193" Type="http://schemas.openxmlformats.org/officeDocument/2006/relationships/image" Target="../media/fImage47624919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4"/>
          <p:cNvSpPr txBox="1">
            <a:spLocks/>
          </p:cNvSpPr>
          <p:nvPr/>
        </p:nvSpPr>
        <p:spPr>
          <a:xfrm>
            <a:off x="410210" y="288290"/>
            <a:ext cx="457263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https://sumn-2020.github.io/lecture/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365125" y="546100"/>
            <a:ext cx="11822430" cy="6004560"/>
            <a:chOff x="365125" y="5461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65125" y="54610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853545" y="623760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763905" y="1630680"/>
            <a:ext cx="7334885" cy="47040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/>
              <a:t>1. 태그종류   </a:t>
            </a:r>
            <a:r>
              <a:rPr lang="ko-KR" altLang="en-US" sz="2000"/>
              <a:t>https://potionstory.tistory.com/11</a:t>
            </a:r>
          </a:p>
          <a:p>
            <a:pPr marL="0" indent="0" latinLnBrk="0">
              <a:buFontTx/>
              <a:buNone/>
            </a:pPr>
            <a:r>
              <a:rPr lang="en-US" altLang="ko-KR" sz="2400" b="0"/>
              <a:t>&lt;p&gt;, &lt;a&gt;, &lt;li&gt;, &lt;h1&gt;.... 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1"/>
              <a:t>2. 자주 사용하는 html 태그 </a:t>
            </a:r>
            <a:endParaRPr lang="ko-KR" altLang="en-US" sz="2400" b="1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&lt;div&gt;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&lt;span&gt;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&lt;a href=””&gt;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&lt;h1&gt;~&lt;h6&gt;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&lt;ul&gt;&lt;li&gt; ...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64160" y="688975"/>
            <a:ext cx="11822430" cy="6004560"/>
            <a:chOff x="264160" y="68897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64160" y="688975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52580" y="6380480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텍스트 상자 32"/>
          <p:cNvSpPr txBox="1">
            <a:spLocks/>
          </p:cNvSpPr>
          <p:nvPr/>
        </p:nvSpPr>
        <p:spPr>
          <a:xfrm>
            <a:off x="777875" y="2477770"/>
            <a:ext cx="12143105" cy="3415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1) 닫는 태그가 있는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&lt;p&gt;</a:t>
            </a:r>
            <a:r>
              <a:rPr lang="en-US" altLang="ko-KR" sz="2200"/>
              <a:t>내용이 들어갑니다</a:t>
            </a:r>
            <a:r>
              <a:rPr lang="en-US" altLang="ko-KR" sz="2600" b="1">
                <a:solidFill>
                  <a:srgbClr val="FF0000"/>
                </a:solidFill>
              </a:rPr>
              <a:t>&lt;/p&gt;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2) 닫는 태그가 없는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&lt;img </a:t>
            </a:r>
            <a:r>
              <a:rPr lang="en-US" altLang="ko-KR" sz="2600" b="0">
                <a:solidFill>
                  <a:schemeClr val="tx1"/>
                </a:solidFill>
              </a:rPr>
              <a:t>src=”” alt=””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&lt;input </a:t>
            </a:r>
            <a:r>
              <a:rPr lang="en-US" altLang="ko-KR" sz="2600" b="0">
                <a:solidFill>
                  <a:schemeClr val="tx1"/>
                </a:solidFill>
              </a:rPr>
              <a:t>type=”text”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/>
              <a:t>3. 태그의 기본구조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예제1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0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31440"/>
            <a:ext cx="9515475" cy="3352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6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800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&lt;head&gt; : 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문서의 메타데이터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정의한다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메타데이터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문서에 대한 정보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웹 브라우저에는 직접적으로 표현되지 않는 정보를 의미한다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이러한 메타데이터는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&lt;title&gt;, &lt;style&gt;, &lt;meta&gt;, &lt;link&gt;, &lt;script&gt;, &lt;base&gt;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등을 이용하여 표현할 수 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40AAFF-C228-43BC-8025-028AC7E83EFD}"/>
              </a:ext>
            </a:extLst>
          </p:cNvPr>
          <p:cNvSpPr txBox="1"/>
          <p:nvPr/>
        </p:nvSpPr>
        <p:spPr>
          <a:xfrm>
            <a:off x="659130" y="301244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&lt;body&gt;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웹 브라우저를 통해 보이는 내용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(content)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부분이다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0F2B13F-BB16-4104-8C4B-CC9C2A14D98A}"/>
              </a:ext>
            </a:extLst>
          </p:cNvPr>
          <p:cNvGrpSpPr/>
          <p:nvPr/>
        </p:nvGrpSpPr>
        <p:grpSpPr>
          <a:xfrm>
            <a:off x="728980" y="3904615"/>
            <a:ext cx="554355" cy="2021840"/>
            <a:chOff x="728980" y="3904615"/>
            <a:chExt cx="554355" cy="2021840"/>
          </a:xfrm>
        </p:grpSpPr>
        <p:pic>
          <p:nvPicPr>
            <p:cNvPr id="56" name="잉크 55">
              <a:extLst>
                <a:ext uri="{FF2B5EF4-FFF2-40B4-BE49-F238E27FC236}">
                  <a16:creationId xmlns:a16="http://schemas.microsoft.com/office/drawing/2014/main" id="{B8DF5486-17B2-4507-93A5-E7DD9B2FCF77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1072515" y="4110355"/>
              <a:ext cx="194945" cy="883285"/>
            </a:xfrm>
            <a:prstGeom prst="rect">
              <a:avLst/>
            </a:prstGeom>
          </p:spPr>
        </p:pic>
        <p:pic>
          <p:nvPicPr>
            <p:cNvPr id="57" name="잉크 56">
              <a:extLst>
                <a:ext uri="{FF2B5EF4-FFF2-40B4-BE49-F238E27FC236}">
                  <a16:creationId xmlns:a16="http://schemas.microsoft.com/office/drawing/2014/main" id="{39C5AFD5-8B72-46D3-A03A-CEF7207B9F62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1114425" y="5234305"/>
              <a:ext cx="127000" cy="509270"/>
            </a:xfrm>
            <a:prstGeom prst="rect">
              <a:avLst/>
            </a:prstGeom>
          </p:spPr>
        </p:pic>
        <p:pic>
          <p:nvPicPr>
            <p:cNvPr id="59" name="잉크 58">
              <a:extLst>
                <a:ext uri="{FF2B5EF4-FFF2-40B4-BE49-F238E27FC236}">
                  <a16:creationId xmlns:a16="http://schemas.microsoft.com/office/drawing/2014/main" id="{430CF893-9A46-4551-9EA7-F038DE3FA77E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728980" y="3904615"/>
              <a:ext cx="554355" cy="2021840"/>
            </a:xfrm>
            <a:prstGeom prst="rect">
              <a:avLst/>
            </a:prstGeom>
          </p:spPr>
        </p:pic>
      </p:grpSp>
      <p:pic>
        <p:nvPicPr>
          <p:cNvPr id="61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" y="3486785"/>
            <a:ext cx="7873365" cy="2776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38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HTML 기본태그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982470"/>
            <a:ext cx="483679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제목</a:t>
            </a:r>
            <a:r>
              <a:rPr lang="en-US" altLang="ko-KR" sz="2400"/>
              <a:t>(headline)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444115"/>
            <a:ext cx="10875010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제목을 표현할 수 있는 다양한 크기의 </a:t>
            </a:r>
            <a:r>
              <a:rPr lang="en-US" altLang="ko-KR" b="0"/>
              <a:t>H</a:t>
            </a:r>
            <a:r>
              <a:rPr lang="ko-KR" altLang="en-US" b="0"/>
              <a:t>태그를 제공합니다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en-US" altLang="ko-KR"/>
              <a:t>H</a:t>
            </a:r>
            <a:r>
              <a:rPr lang="ko-KR" altLang="en-US"/>
              <a:t>태그는 </a:t>
            </a:r>
            <a:r>
              <a:rPr lang="en-US" altLang="ko-KR" b="0"/>
              <a:t>H1 ~ H6 </a:t>
            </a:r>
            <a:r>
              <a:rPr lang="ko-KR" altLang="en-US" b="0"/>
              <a:t>까지 다양한 크기로 제목을 표현할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C8FCE-0E26-4EC8-BAD6-514D67C75A9B}"/>
              </a:ext>
            </a:extLst>
          </p:cNvPr>
          <p:cNvSpPr txBox="1"/>
          <p:nvPr/>
        </p:nvSpPr>
        <p:spPr>
          <a:xfrm>
            <a:off x="659130" y="4077970"/>
            <a:ext cx="483679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단락</a:t>
            </a:r>
            <a:r>
              <a:rPr lang="en-US" altLang="ko-KR" sz="2400"/>
              <a:t>(paragraph)</a:t>
            </a:r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6CD7F9-5BC7-4916-8BBE-15319BAFCD67}"/>
              </a:ext>
            </a:extLst>
          </p:cNvPr>
          <p:cNvSpPr txBox="1"/>
          <p:nvPr/>
        </p:nvSpPr>
        <p:spPr>
          <a:xfrm>
            <a:off x="659130" y="45396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단락이란 내용상 끊어서 구분할 수 있는 하나의 부분을 의미하며</a:t>
            </a:r>
            <a:r>
              <a:rPr lang="en-US" altLang="ko-KR" dirty="0"/>
              <a:t>, </a:t>
            </a:r>
            <a:r>
              <a:rPr lang="ko-KR" altLang="en-US" dirty="0"/>
              <a:t>문단과 같습니다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dirty="0"/>
              <a:t>P</a:t>
            </a:r>
            <a:r>
              <a:rPr lang="ko-KR" altLang="en-US" dirty="0"/>
              <a:t>태그를 이용하여 이러한 단락을 표현합니다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3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C772027-0D82-46CB-A746-0E977ADF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625090"/>
            <a:ext cx="6800850" cy="36766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예제2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3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2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띄어쓰기와 줄나누기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3069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단락내에서 한번의 띄어쓰기 외에는 표현되지 않습니다</a:t>
            </a:r>
            <a:r>
              <a:rPr lang="en-US" altLang="ko-KR" b="0"/>
              <a:t>. </a:t>
            </a:r>
            <a:r>
              <a:rPr lang="ko-KR" altLang="en-US" b="0"/>
              <a:t>따라서</a:t>
            </a:r>
            <a:r>
              <a:rPr lang="en-US" altLang="ko-KR" b="0"/>
              <a:t>, </a:t>
            </a:r>
            <a:r>
              <a:rPr lang="ko-KR" altLang="en-US" b="0"/>
              <a:t>다른 방법을 이용하여 </a:t>
            </a:r>
            <a:r>
              <a:rPr lang="ko-KR" altLang="en-US"/>
              <a:t>여러 번 띄어쓰기와 줄바꿈을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단락내에서 줄바꿈을 하기위해서 </a:t>
            </a:r>
            <a:r>
              <a:rPr lang="en-US" altLang="ko-KR" b="1">
                <a:solidFill>
                  <a:srgbClr val="FF0000"/>
                </a:solidFill>
              </a:rPr>
              <a:t>&lt;br&gt;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여러 번의 띄어쓰기를 위해서는 특수기호를 이용합니다</a:t>
            </a:r>
            <a:r>
              <a:rPr lang="en-US" altLang="ko-KR" b="0"/>
              <a:t>. </a:t>
            </a:r>
            <a:r>
              <a:rPr lang="en-US" altLang="ko-KR" b="0">
                <a:solidFill>
                  <a:schemeClr val="tx1"/>
                </a:solidFill>
              </a:rPr>
              <a:t>&amp;nbsp;(</a:t>
            </a:r>
            <a:r>
              <a:rPr lang="ko-KR" altLang="en-US"/>
              <a:t>공백</a:t>
            </a:r>
            <a:r>
              <a:rPr lang="en-US" altLang="ko-KR"/>
              <a:t>)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작성한 문구를 그 상태로 이용하기 위사여 </a:t>
            </a:r>
            <a:r>
              <a:rPr lang="en-US" altLang="ko-KR" b="0">
                <a:solidFill>
                  <a:schemeClr val="tx1"/>
                </a:solidFill>
              </a:rPr>
              <a:t>&lt;pre&gt;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수평 가로 구분선은</a:t>
            </a:r>
            <a:r>
              <a:rPr lang="ko-KR" altLang="en-US" b="0">
                <a:solidFill>
                  <a:schemeClr val="tx1"/>
                </a:solidFill>
              </a:rPr>
              <a:t> </a:t>
            </a:r>
            <a:r>
              <a:rPr lang="en-US" altLang="ko-KR" b="0">
                <a:solidFill>
                  <a:schemeClr val="tx1"/>
                </a:solidFill>
              </a:rPr>
              <a:t>&lt;hr&gt;</a:t>
            </a:r>
            <a:r>
              <a:rPr lang="ko-KR" altLang="en-US" b="0">
                <a:solidFill>
                  <a:schemeClr val="tx1"/>
                </a:solidFill>
              </a:rPr>
              <a:t>을</a:t>
            </a:r>
            <a:r>
              <a:rPr lang="ko-KR" altLang="en-US"/>
              <a:t>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36761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예제3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021AE-BCE3-4564-8179-D18557B8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77" y="3018345"/>
            <a:ext cx="4554855" cy="3716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44AAA-642E-413C-B0AB-FDB59374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5" y="2604770"/>
            <a:ext cx="4944745" cy="32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텍스트 서식</a:t>
            </a:r>
            <a:r>
              <a:rPr lang="en-US" altLang="ko-KR" sz="2400"/>
              <a:t>(Formatting)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텍스트에 여러가지 효과를 주는 태그를 사용할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강조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&lt;b&gt;</a:t>
            </a:r>
            <a:r>
              <a:rPr lang="en-US" altLang="ko-KR"/>
              <a:t> or</a:t>
            </a:r>
            <a:r>
              <a:rPr lang="ko-KR" altLang="en-US"/>
              <a:t> </a:t>
            </a:r>
            <a:r>
              <a:rPr lang="en-US" altLang="ko-KR" b="1" u="sng">
                <a:solidFill>
                  <a:srgbClr val="FF0000"/>
                </a:solidFill>
              </a:rPr>
              <a:t>&lt;strong&gt;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이탤릭체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&lt;i&gt;, </a:t>
            </a:r>
            <a:r>
              <a:rPr lang="en-US" altLang="ko-KR" b="1" u="sng">
                <a:solidFill>
                  <a:srgbClr val="FF0000"/>
                </a:solidFill>
              </a:rPr>
              <a:t>&lt;em&gt;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하이라이팅 </a:t>
            </a:r>
            <a:r>
              <a:rPr lang="en-US" altLang="ko-KR"/>
              <a:t>- &lt;mark&gt;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삭제 효과</a:t>
            </a:r>
            <a:r>
              <a:rPr lang="en-US" altLang="ko-KR"/>
              <a:t>(</a:t>
            </a:r>
            <a:r>
              <a:rPr lang="ko-KR" altLang="en-US"/>
              <a:t>글씨 중앙에 선</a:t>
            </a:r>
            <a:r>
              <a:rPr lang="en-US" altLang="ko-KR"/>
              <a:t>) - &lt;del&gt;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5. </a:t>
            </a:r>
            <a:r>
              <a:rPr lang="ko-KR" altLang="en-US"/>
              <a:t>삽입 효과</a:t>
            </a:r>
            <a:r>
              <a:rPr lang="en-US" altLang="ko-KR"/>
              <a:t>(</a:t>
            </a:r>
            <a:r>
              <a:rPr lang="ko-KR" altLang="en-US"/>
              <a:t>글씨 아래에 선</a:t>
            </a:r>
            <a:r>
              <a:rPr lang="en-US" altLang="ko-KR"/>
              <a:t>) - &lt;ins&gt;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6. </a:t>
            </a:r>
            <a:r>
              <a:rPr lang="ko-KR" altLang="en-US"/>
              <a:t>첨자</a:t>
            </a:r>
            <a:r>
              <a:rPr lang="en-US" altLang="ko-KR"/>
              <a:t> - &lt;sup&gt; </a:t>
            </a:r>
            <a:r>
              <a:rPr lang="ko-KR" altLang="en-US"/>
              <a:t>위첨자</a:t>
            </a:r>
            <a:r>
              <a:rPr lang="en-US" altLang="ko-KR"/>
              <a:t>, &lt;sub&gt; </a:t>
            </a:r>
            <a:r>
              <a:rPr lang="ko-KR" altLang="en-US"/>
              <a:t>아래첨자</a:t>
            </a:r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23206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41"/>
          <p:cNvGrpSpPr/>
          <p:nvPr/>
        </p:nvGrpSpPr>
        <p:grpSpPr>
          <a:xfrm>
            <a:off x="255905" y="732790"/>
            <a:ext cx="11822430" cy="6004560"/>
            <a:chOff x="255905" y="732790"/>
            <a:chExt cx="11822430" cy="6004560"/>
          </a:xfrm>
        </p:grpSpPr>
        <p:sp>
          <p:nvSpPr>
            <p:cNvPr id="32" name="도형 39"/>
            <p:cNvSpPr>
              <a:spLocks/>
            </p:cNvSpPr>
            <p:nvPr/>
          </p:nvSpPr>
          <p:spPr>
            <a:xfrm>
              <a:off x="255905" y="73279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40"/>
            <p:cNvSpPr>
              <a:spLocks/>
            </p:cNvSpPr>
            <p:nvPr/>
          </p:nvSpPr>
          <p:spPr>
            <a:xfrm>
              <a:off x="11744325" y="642429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그룹 54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45" name="도형 42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도형 43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7" name="도형 44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도형 45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도형 46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도형 47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도형 48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도형 49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도형 5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도형 51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52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도형 53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8" name="도형 56"/>
          <p:cNvSpPr>
            <a:spLocks/>
          </p:cNvSpPr>
          <p:nvPr/>
        </p:nvSpPr>
        <p:spPr>
          <a:xfrm>
            <a:off x="3656330" y="3060065"/>
            <a:ext cx="1919605" cy="922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디자이너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 PSD</a:t>
            </a:r>
            <a:endParaRPr lang="ko-KR" altLang="en-US" sz="1400" b="1" i="0">
              <a:solidFill>
                <a:schemeClr val="tx1"/>
              </a:solidFill>
            </a:endParaRPr>
          </a:p>
        </p:txBody>
      </p:sp>
      <p:sp>
        <p:nvSpPr>
          <p:cNvPr id="59" name="도형 57"/>
          <p:cNvSpPr>
            <a:spLocks/>
          </p:cNvSpPr>
          <p:nvPr/>
        </p:nvSpPr>
        <p:spPr>
          <a:xfrm>
            <a:off x="6522720" y="3063875"/>
            <a:ext cx="1919605" cy="853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퍼블리셔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100" b="1" i="0">
                <a:solidFill>
                  <a:schemeClr val="tx1"/>
                </a:solidFill>
              </a:rPr>
              <a:t>HTML, CSS (JAVASCRIPT)</a:t>
            </a:r>
            <a:endParaRPr lang="ko-KR" altLang="en-US" sz="1100" b="1" i="0">
              <a:solidFill>
                <a:schemeClr val="tx1"/>
              </a:solidFill>
            </a:endParaRPr>
          </a:p>
        </p:txBody>
      </p:sp>
      <p:sp>
        <p:nvSpPr>
          <p:cNvPr id="60" name="도형 58"/>
          <p:cNvSpPr>
            <a:spLocks/>
          </p:cNvSpPr>
          <p:nvPr/>
        </p:nvSpPr>
        <p:spPr>
          <a:xfrm>
            <a:off x="9096375" y="3060700"/>
            <a:ext cx="1919605" cy="922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개발자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JAVA, JSP..</a:t>
            </a:r>
            <a:endParaRPr lang="ko-KR" altLang="en-US" sz="1400" b="1" i="0">
              <a:solidFill>
                <a:schemeClr val="tx1"/>
              </a:solidFill>
            </a:endParaRPr>
          </a:p>
        </p:txBody>
      </p:sp>
      <p:sp>
        <p:nvSpPr>
          <p:cNvPr id="61" name="도형 59"/>
          <p:cNvSpPr>
            <a:spLocks/>
          </p:cNvSpPr>
          <p:nvPr/>
        </p:nvSpPr>
        <p:spPr>
          <a:xfrm>
            <a:off x="941070" y="3056255"/>
            <a:ext cx="1919605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기획자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PPT</a:t>
            </a:r>
            <a:endParaRPr lang="ko-KR" altLang="en-US" sz="14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778760" y="3189605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4"/>
          <p:cNvSpPr>
            <a:spLocks/>
          </p:cNvSpPr>
          <p:nvPr/>
        </p:nvSpPr>
        <p:spPr>
          <a:xfrm>
            <a:off x="5528310" y="3194050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65"/>
          <p:cNvSpPr>
            <a:spLocks/>
          </p:cNvSpPr>
          <p:nvPr/>
        </p:nvSpPr>
        <p:spPr>
          <a:xfrm>
            <a:off x="8608695" y="3185795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76"/>
          <p:cNvSpPr>
            <a:spLocks/>
          </p:cNvSpPr>
          <p:nvPr/>
        </p:nvSpPr>
        <p:spPr>
          <a:xfrm>
            <a:off x="6459220" y="2845435"/>
            <a:ext cx="2053590" cy="1361440"/>
          </a:xfrm>
          <a:prstGeom prst="rect">
            <a:avLst/>
          </a:prstGeom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2"/>
          <p:cNvSpPr>
            <a:spLocks/>
          </p:cNvSpPr>
          <p:nvPr/>
        </p:nvSpPr>
        <p:spPr>
          <a:xfrm>
            <a:off x="940435" y="316230"/>
            <a:ext cx="1739265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퍼블리싱이란?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68" name="텍스트 상자 2"/>
          <p:cNvSpPr txBox="1">
            <a:spLocks/>
          </p:cNvSpPr>
          <p:nvPr/>
        </p:nvSpPr>
        <p:spPr>
          <a:xfrm>
            <a:off x="485775" y="6349365"/>
            <a:ext cx="4572635" cy="1854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https://www.sejong.go.kr/index.jsp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4"/>
          <a:stretch>
            <a:fillRect/>
          </a:stretch>
        </p:blipFill>
        <p:spPr>
          <a:xfrm>
            <a:off x="6981190" y="4305935"/>
            <a:ext cx="1000760" cy="6432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예제4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569066-0FCA-45BF-B6E7-4C18C4A2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273300"/>
            <a:ext cx="5898515" cy="41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3050" y="730250"/>
            <a:ext cx="11821795" cy="5981700"/>
            <a:chOff x="273050" y="730250"/>
            <a:chExt cx="11821795" cy="5981700"/>
          </a:xfrm>
        </p:grpSpPr>
        <p:sp>
          <p:nvSpPr>
            <p:cNvPr id="26" name="자유형 25"/>
            <p:cNvSpPr/>
            <p:nvPr/>
          </p:nvSpPr>
          <p:spPr>
            <a:xfrm>
              <a:off x="273050" y="73025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614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예제5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학습한 제목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줄바꿈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서식 태그를 이용하여 아래와 같이 작성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3489F-AA39-4DCA-BEE4-DD9CBDD7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2486025"/>
            <a:ext cx="11260455" cy="2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이미지</a:t>
            </a:r>
            <a:r>
              <a:rPr lang="en-US" altLang="ko-KR" sz="2400"/>
              <a:t>(image)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문서에 이미지를 삽입할 때는 </a:t>
            </a:r>
            <a:r>
              <a:rPr lang="en-US" altLang="ko-KR" b="0" dirty="0">
                <a:effectLst/>
              </a:rPr>
              <a:t>&lt;</a:t>
            </a:r>
            <a:r>
              <a:rPr lang="en-US" altLang="ko-KR" b="0" dirty="0" err="1">
                <a:effectLst/>
              </a:rPr>
              <a:t>img</a:t>
            </a:r>
            <a:r>
              <a:rPr lang="en-US" altLang="ko-KR" b="0" dirty="0">
                <a:effectLst/>
              </a:rPr>
              <a:t>&gt;</a:t>
            </a:r>
            <a:r>
              <a:rPr lang="ko-KR" altLang="en-US" b="0" dirty="0">
                <a:effectLst/>
              </a:rPr>
              <a:t>태그를 사용합니다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태그는 종료 태그가 없는 빈 태그</a:t>
            </a:r>
            <a:r>
              <a:rPr lang="en-US" altLang="ko-KR" dirty="0"/>
              <a:t>(empty tag)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다음과 같은 문법으로 사용됩니다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4ADBB04-E7C0-42DB-B569-CB1BB490ED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4090" y="3793490"/>
            <a:ext cx="3876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링크</a:t>
            </a:r>
            <a:r>
              <a:rPr lang="en-US" altLang="ko-KR" sz="2400"/>
              <a:t>(link)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웹 페이지에는 다른 페이지나 다른 사이트로 연결되는 수많은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</a:t>
            </a:r>
            <a:r>
              <a:rPr lang="en-US" altLang="ko-KR" b="0" dirty="0">
                <a:effectLst/>
              </a:rPr>
              <a:t>(hyperlink)</a:t>
            </a:r>
            <a:r>
              <a:rPr lang="ko-KR" altLang="en-US" b="0" dirty="0">
                <a:effectLst/>
              </a:rPr>
              <a:t>가 존재합니다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b="0" dirty="0">
                <a:effectLst/>
              </a:rPr>
              <a:t>이러한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링크를 간단히 링크</a:t>
            </a:r>
            <a:r>
              <a:rPr lang="en-US" altLang="ko-KR" b="0" dirty="0">
                <a:effectLst/>
              </a:rPr>
              <a:t>(link)</a:t>
            </a:r>
            <a:r>
              <a:rPr lang="ko-KR" altLang="en-US" b="0" dirty="0">
                <a:effectLst/>
              </a:rPr>
              <a:t>라고도 부르며</a:t>
            </a:r>
            <a:r>
              <a:rPr lang="en-US" altLang="ko-KR" b="0" dirty="0">
                <a:effectLst/>
              </a:rPr>
              <a:t>, 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b="0" dirty="0">
                <a:effectLst/>
              </a:rPr>
              <a:t>&lt;a&gt;</a:t>
            </a:r>
            <a:r>
              <a:rPr lang="ko-KR" altLang="en-US" b="0" dirty="0">
                <a:effectLst/>
              </a:rPr>
              <a:t>태그로 표현합니다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0265FF3C-03B2-484B-A840-50AF9B6223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4090" y="3919855"/>
            <a:ext cx="4867275" cy="2762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9EAA7C0-1CDF-4EF2-9B8F-833E3026DF3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4090" y="4337685"/>
            <a:ext cx="55530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78FF3-4148-4AAC-AA85-A4C27607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502535"/>
            <a:ext cx="10720070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버튼(button)</a:t>
            </a: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845" cy="20300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클릭할 수 있는 버튼을 정의할 때 사용합니다. </a:t>
            </a:r>
          </a:p>
          <a:p>
            <a:pPr marL="95250" indent="0" algn="l"/>
            <a:endParaRPr lang="ko-KR" altLang="en-US" sz="1800" b="0" i="0">
              <a:solidFill>
                <a:srgbClr val="575757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 안에는 텍스트나 이미지와 같은 콘텐츠를 삽입할 수 있지만, &lt;input&gt; 요소를 사용한 버튼에는 이와 같은 콘텐츠를 삽입할 수 없습니다.</a:t>
            </a:r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브라우저별로 &lt;button&gt; 요소에 대해 서로 다른 기본 타입을 사용할 수 있으므로, </a:t>
            </a:r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요소에는 언제나 type 속성값을 명시하는 것이 좋습니다.</a:t>
            </a:r>
            <a:endParaRPr lang="ko-KR" alt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3" descr="C:/Users/dltjs/AppData/Roaming/PolarisOffice/ETemp/11620_19196456/fImage23221642390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10" y="4899660"/>
            <a:ext cx="4210685" cy="686435"/>
          </a:xfrm>
          <a:prstGeom prst="rect">
            <a:avLst/>
          </a:prstGeom>
          <a:noFill/>
        </p:spPr>
      </p:pic>
      <p:pic>
        <p:nvPicPr>
          <p:cNvPr id="30" name="그림 4" descr="C:/Users/dltjs/AppData/Roaming/PolarisOffice/ETemp/11620_19196456/fImage148471643153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" y="5640070"/>
            <a:ext cx="7039610" cy="7150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선택(select)</a:t>
            </a:r>
            <a:endParaRPr lang="ko-KR" altLang="en-US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21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여러개의 선택지를 선택할 수 있게끔 할 수있는 요소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1" descr="C:/Users/dltjs/AppData/Roaming/PolarisOffice/ETemp/11620_19196456/fImage65111640238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" y="3179445"/>
            <a:ext cx="5915660" cy="1724660"/>
          </a:xfrm>
          <a:prstGeom prst="rect">
            <a:avLst/>
          </a:prstGeom>
          <a:noFill/>
        </p:spPr>
      </p:pic>
      <p:pic>
        <p:nvPicPr>
          <p:cNvPr id="30" name="그림 2" descr="C:/Users/dltjs/AppData/Roaming/PolarisOffice/ETemp/11620_19196456/fImage52091641742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05" y="2719705"/>
            <a:ext cx="2407285" cy="21710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3708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도형 32"/>
          <p:cNvSpPr>
            <a:spLocks/>
          </p:cNvSpPr>
          <p:nvPr/>
        </p:nvSpPr>
        <p:spPr>
          <a:xfrm>
            <a:off x="855980" y="3030220"/>
            <a:ext cx="6229350" cy="296418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35" descr="C:/Users/dltjs/AppData/Roaming/PolarisOffice/ETemp/11620_19196456/fImage792322989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95" y="1012190"/>
            <a:ext cx="6548755" cy="5918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99961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리스트</a:t>
            </a:r>
            <a:r>
              <a:rPr lang="en-US" altLang="ko-KR" sz="2400"/>
              <a:t>(list)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46126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란 여러 요소들을 일렬로 나열한 목록이나 명단을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이러한 리스트를 표현하기 위해 다음과 같은 리스트를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0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4A87908-0E3C-4539-A7B4-7277E81C1B3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4090" y="2312035"/>
            <a:ext cx="3151505" cy="922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41FC87-6708-4313-BA04-D35014FA092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4090" y="3690620"/>
            <a:ext cx="1928495" cy="9150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86588BF-F6BF-40F7-8532-3760B7C9D50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4090" y="5060950"/>
            <a:ext cx="2278380" cy="12376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B48740C-0B78-47E1-9A0A-F418EC719C7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780915" y="2320290"/>
            <a:ext cx="2343150" cy="9144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517CB7-4AF7-4DDE-9218-74B41565FFB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80915" y="3667125"/>
            <a:ext cx="2686050" cy="9620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20A03B9-91A8-40AF-A5CF-F347690766F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008245" y="5046980"/>
            <a:ext cx="4135755" cy="12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3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9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그룹 16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32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34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1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" name="도형 17"/>
          <p:cNvSpPr>
            <a:spLocks/>
          </p:cNvSpPr>
          <p:nvPr/>
        </p:nvSpPr>
        <p:spPr>
          <a:xfrm>
            <a:off x="940435" y="316230"/>
            <a:ext cx="94996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주 언어</a:t>
            </a:r>
            <a:endParaRPr lang="ko-KR" altLang="en-US"/>
          </a:p>
        </p:txBody>
      </p:sp>
      <p:grpSp>
        <p:nvGrpSpPr>
          <p:cNvPr id="49" name="그룹 1"/>
          <p:cNvGrpSpPr/>
          <p:nvPr/>
        </p:nvGrpSpPr>
        <p:grpSpPr>
          <a:xfrm>
            <a:off x="1406525" y="2717165"/>
            <a:ext cx="9709785" cy="1640205"/>
            <a:chOff x="1406525" y="2717165"/>
            <a:chExt cx="9709785" cy="1640205"/>
          </a:xfrm>
        </p:grpSpPr>
        <p:sp>
          <p:nvSpPr>
            <p:cNvPr id="46" name="도형 19"/>
            <p:cNvSpPr>
              <a:spLocks/>
            </p:cNvSpPr>
            <p:nvPr/>
          </p:nvSpPr>
          <p:spPr>
            <a:xfrm>
              <a:off x="1406525" y="2717165"/>
              <a:ext cx="191960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HTML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문서, 뼈대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  <p:sp>
          <p:nvSpPr>
            <p:cNvPr id="47" name="도형 20"/>
            <p:cNvSpPr>
              <a:spLocks/>
            </p:cNvSpPr>
            <p:nvPr/>
          </p:nvSpPr>
          <p:spPr>
            <a:xfrm>
              <a:off x="4651375" y="2782570"/>
              <a:ext cx="191960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CSS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스타일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  <p:sp>
          <p:nvSpPr>
            <p:cNvPr id="48" name="도형 21"/>
            <p:cNvSpPr>
              <a:spLocks/>
            </p:cNvSpPr>
            <p:nvPr/>
          </p:nvSpPr>
          <p:spPr>
            <a:xfrm>
              <a:off x="7568565" y="2834640"/>
              <a:ext cx="354774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JAVASCRIPT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동작,효과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</p:grpSp>
      <p:sp>
        <p:nvSpPr>
          <p:cNvPr id="50" name="텍스트 상자 3"/>
          <p:cNvSpPr txBox="1">
            <a:spLocks/>
          </p:cNvSpPr>
          <p:nvPr/>
        </p:nvSpPr>
        <p:spPr>
          <a:xfrm>
            <a:off x="485775" y="6349365"/>
            <a:ext cx="4572635" cy="1854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https://www.naver.com/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주석</a:t>
            </a:r>
            <a:r>
              <a:rPr lang="en-US" altLang="ko-KR" sz="2400" dirty="0"/>
              <a:t>(Comment)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이란 개발자가 작성한 코드에 대한 이해를 돕는 설명이나 디버깅을 위하여 작성된 구문을 의미합니다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b="0" dirty="0">
                <a:effectLst/>
              </a:rPr>
              <a:t>이렇게 달린 주석은 </a:t>
            </a:r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코드와는 달리 브라우저에 표시되지 않습니다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3B14EF6-C4A4-4617-94D3-7DD9FD07F71A}"/>
              </a:ext>
            </a:extLst>
          </p:cNvPr>
          <p:cNvSpPr txBox="1"/>
          <p:nvPr/>
        </p:nvSpPr>
        <p:spPr>
          <a:xfrm>
            <a:off x="658495" y="4338320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의 사용 이유는 코드</a:t>
            </a:r>
            <a:r>
              <a:rPr lang="en-US" altLang="ko-KR" b="0" dirty="0">
                <a:effectLst/>
              </a:rPr>
              <a:t>(sources)</a:t>
            </a:r>
            <a:r>
              <a:rPr lang="ko-KR" altLang="en-US" b="0" dirty="0">
                <a:effectLst/>
              </a:rPr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p:sp>
        <p:nvSpPr>
          <p:cNvPr id="30" name="텍스트 상자 37"/>
          <p:cNvSpPr txBox="1">
            <a:spLocks/>
          </p:cNvSpPr>
          <p:nvPr/>
        </p:nvSpPr>
        <p:spPr>
          <a:xfrm>
            <a:off x="705485" y="3598545"/>
            <a:ext cx="108750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 dirty="0">
                <a:solidFill>
                  <a:srgbClr val="FF0000"/>
                </a:solidFill>
              </a:rPr>
              <a:t>&lt;!--</a:t>
            </a:r>
            <a:r>
              <a:rPr lang="ko-KR" altLang="en-US" sz="2800" b="0" dirty="0"/>
              <a:t>  </a:t>
            </a:r>
            <a:r>
              <a:rPr lang="ko-KR" altLang="en-US" sz="1800" b="0" dirty="0" err="1"/>
              <a:t>주석내용</a:t>
            </a:r>
            <a:r>
              <a:rPr lang="ko-KR" altLang="en-US" sz="2800" b="0" dirty="0"/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 --&gt;</a:t>
            </a:r>
            <a:endParaRPr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1503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경로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상대경로</a:t>
            </a:r>
            <a:endParaRPr lang="en-US" altLang="ko-KR" b="1" dirty="0"/>
          </a:p>
          <a:p>
            <a:r>
              <a:rPr lang="en-US" altLang="ko-KR" b="1" dirty="0" smtClean="0"/>
              <a:t>/</a:t>
            </a:r>
            <a:r>
              <a:rPr lang="ko-KR" altLang="en-US" dirty="0"/>
              <a:t>  </a:t>
            </a:r>
            <a:r>
              <a:rPr lang="en-US" altLang="ko-KR" dirty="0"/>
              <a:t>: ~</a:t>
            </a:r>
            <a:r>
              <a:rPr lang="ko-KR" altLang="en-US" dirty="0"/>
              <a:t>에 있는</a:t>
            </a:r>
          </a:p>
          <a:p>
            <a:r>
              <a:rPr lang="en-US" altLang="ko-KR" b="1" dirty="0"/>
              <a:t>. 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이미지를 표시할 </a:t>
            </a:r>
            <a:r>
              <a:rPr lang="en-US" altLang="ko-KR" dirty="0"/>
              <a:t>HTML </a:t>
            </a:r>
            <a:r>
              <a:rPr lang="ko-KR" altLang="en-US" dirty="0"/>
              <a:t>문서의 위치</a:t>
            </a:r>
          </a:p>
          <a:p>
            <a:r>
              <a:rPr lang="en-US" altLang="ko-KR" b="1" dirty="0"/>
              <a:t>..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상위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err="1" smtClean="0"/>
              <a:t>절대경로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99073"/>
              </p:ext>
            </p:extLst>
          </p:nvPr>
        </p:nvGraphicFramePr>
        <p:xfrm>
          <a:off x="658495" y="4419898"/>
          <a:ext cx="10515600" cy="3886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765992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="https://image.beansdrawer.com/short-hair/mackerel/n00-08.jpg"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14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3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sz="2400" dirty="0" err="1" smtClean="0">
                <a:latin typeface="맑은 고딕" charset="0"/>
                <a:ea typeface="맑은 고딕" charset="0"/>
              </a:rPr>
              <a:t>textarea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295842"/>
            <a:ext cx="1087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여러 </a:t>
            </a:r>
            <a:r>
              <a:rPr lang="ko-KR" altLang="en-US" dirty="0"/>
              <a:t>줄의 긴 문장을 입력할 수 있는 </a:t>
            </a:r>
            <a:r>
              <a:rPr lang="ko-KR" altLang="en-US" dirty="0" smtClean="0"/>
              <a:t>양식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" y="3089275"/>
            <a:ext cx="30861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86702" y="64377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>
                <a:latin typeface="맑은 고딕" charset="0"/>
                <a:ea typeface="맑은 고딕" charset="0"/>
              </a:rPr>
              <a:t>HTML Style </a:t>
            </a:r>
            <a:r>
              <a:rPr sz="2400" dirty="0" smtClean="0">
                <a:latin typeface="맑은 고딕" charset="0"/>
                <a:ea typeface="맑은 고딕" charset="0"/>
              </a:rPr>
              <a:t>–</a:t>
            </a:r>
            <a:r>
              <a:rPr sz="2400" dirty="0" err="1" smtClean="0">
                <a:latin typeface="맑은 고딕" charset="0"/>
                <a:ea typeface="맑은 고딕" charset="0"/>
              </a:rPr>
              <a:t>선택자</a:t>
            </a:r>
            <a:r>
              <a:rPr sz="2400" dirty="0" smtClean="0">
                <a:latin typeface="맑은 고딕" charset="0"/>
                <a:ea typeface="맑은 고딕" charset="0"/>
              </a:rPr>
              <a:t> </a:t>
            </a:r>
            <a:r>
              <a:rPr sz="2400" dirty="0">
                <a:latin typeface="맑은 고딕" charset="0"/>
                <a:ea typeface="맑은 고딕" charset="0"/>
              </a:rPr>
              <a:t>(</a:t>
            </a:r>
            <a:r>
              <a:rPr sz="2400" dirty="0" err="1">
                <a:latin typeface="맑은 고딕" charset="0"/>
                <a:ea typeface="맑은 고딕" charset="0"/>
              </a:rPr>
              <a:t>요소</a:t>
            </a:r>
            <a:r>
              <a:rPr sz="2400" dirty="0">
                <a:latin typeface="맑은 고딕" charset="0"/>
                <a:ea typeface="맑은 고딕" charset="0"/>
              </a:rPr>
              <a:t>, class, id)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42473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1. </a:t>
            </a:r>
            <a:r>
              <a:rPr sz="1800" b="1" dirty="0" err="1">
                <a:latin typeface="맑은 고딕" charset="0"/>
                <a:ea typeface="맑은 고딕" charset="0"/>
              </a:rPr>
              <a:t>요소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- h1, p, span, b, strong, div 등 </a:t>
            </a:r>
            <a:r>
              <a:rPr sz="1800" dirty="0" err="1">
                <a:latin typeface="맑은 고딕" charset="0"/>
                <a:ea typeface="맑은 고딕" charset="0"/>
              </a:rPr>
              <a:t>요소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명에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스타일을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적용하는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선택자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입니다</a:t>
            </a:r>
            <a:r>
              <a:rPr sz="1800" dirty="0" smtClean="0">
                <a:latin typeface="맑은 고딕" charset="0"/>
                <a:ea typeface="맑은 고딕" charset="0"/>
              </a:rPr>
              <a:t>.</a:t>
            </a:r>
            <a:endParaRPr lang="en-US" sz="1800" dirty="0" smtClean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b="1" dirty="0">
                <a:latin typeface="맑은 고딕" charset="0"/>
                <a:ea typeface="맑은 고딕" charset="0"/>
              </a:rPr>
              <a:t>2. class </a:t>
            </a:r>
            <a:r>
              <a:rPr lang="ko-KR" altLang="en-US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클래스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특정 집단의 여러 요소를 한 번에 선택할 때 사용합니다</a:t>
            </a:r>
            <a:r>
              <a:rPr lang="en-US" altLang="ko-KR" dirty="0"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latin typeface="맑은 고딕" charset="0"/>
                <a:ea typeface="맑은 고딕" charset="0"/>
              </a:rPr>
              <a:t>이러한 특정 집단을 클래스</a:t>
            </a:r>
            <a:r>
              <a:rPr lang="en-US" altLang="ko-KR" dirty="0">
                <a:latin typeface="맑은 고딕" charset="0"/>
                <a:ea typeface="맑은 고딕" charset="0"/>
              </a:rPr>
              <a:t>(class) </a:t>
            </a:r>
            <a:r>
              <a:rPr lang="ko-KR" altLang="en-US" dirty="0">
                <a:latin typeface="맑은 고딕" charset="0"/>
                <a:ea typeface="맑은 고딕" charset="0"/>
              </a:rPr>
              <a:t>라고 하며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같은 클래스 이름을 가지는 요소들을 모두 선택해 줍니다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.</a:t>
            </a:r>
          </a:p>
          <a:p>
            <a:pPr marL="285750" indent="-285750"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b="1" dirty="0">
                <a:latin typeface="맑은 고딕" charset="0"/>
                <a:ea typeface="맑은 고딕" charset="0"/>
              </a:rPr>
              <a:t>3. ID </a:t>
            </a:r>
            <a:r>
              <a:rPr lang="ko-KR" altLang="en-US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아이디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CSS</a:t>
            </a:r>
            <a:r>
              <a:rPr lang="ko-KR" altLang="en-US" dirty="0">
                <a:latin typeface="맑은 고딕" charset="0"/>
                <a:ea typeface="맑은 고딕" charset="0"/>
              </a:rPr>
              <a:t>를 적용할 대상으로 특정 요소를 선택할 때 사용합니다</a:t>
            </a:r>
            <a:r>
              <a:rPr lang="en-US" altLang="ko-KR" dirty="0"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latin typeface="맑은 고딕" charset="0"/>
                <a:ea typeface="맑은 고딕" charset="0"/>
              </a:rPr>
              <a:t>이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웹 페이지에 포함된 여러 요소 중에서 특정 아이디 이름을 가지는 요소만을 선택 해줍니다</a:t>
            </a:r>
            <a:r>
              <a:rPr lang="en-US" altLang="ko-KR" dirty="0">
                <a:latin typeface="맑은 고딕" charset="0"/>
                <a:ea typeface="맑은 고딕" charset="0"/>
              </a:rPr>
              <a:t>.</a:t>
            </a:r>
            <a:endParaRPr lang="ko-KR" altLang="en-US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이 때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아이디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중복으로 사용할 경우 </a:t>
            </a:r>
            <a:r>
              <a:rPr lang="en-US" altLang="ko-KR" dirty="0">
                <a:latin typeface="맑은 고딕" charset="0"/>
                <a:ea typeface="맑은 고딕" charset="0"/>
              </a:rPr>
              <a:t>HTML, CSS</a:t>
            </a:r>
            <a:r>
              <a:rPr lang="ko-KR" altLang="en-US" dirty="0">
                <a:latin typeface="맑은 고딕" charset="0"/>
                <a:ea typeface="맑은 고딕" charset="0"/>
              </a:rPr>
              <a:t>에서는 별 문제 없이 작동하지만 자바스크립트 작업을 진행하게 되면 오류가 발생하므로 </a:t>
            </a:r>
            <a:r>
              <a:rPr lang="en-US" altLang="ko-KR" dirty="0">
                <a:latin typeface="맑은 고딕" charset="0"/>
                <a:ea typeface="맑은 고딕" charset="0"/>
              </a:rPr>
              <a:t>ID </a:t>
            </a:r>
            <a:r>
              <a:rPr lang="ko-KR" altLang="en-US" dirty="0">
                <a:latin typeface="맑은 고딕" charset="0"/>
                <a:ea typeface="맑은 고딕" charset="0"/>
              </a:rPr>
              <a:t>중복으로 사용해서는 안됩니다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marL="285750" indent="-285750" latinLnBrk="0"/>
            <a:endParaRPr lang="ko-KR" altLang="en-US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9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999615"/>
            <a:ext cx="10960100" cy="2675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Div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&lt;div&gt;&lt;/div&gt; 태그는 Division의 약자로, 레이아웃을 나누는데 주로 쓰입니다.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다른 태그와 다르게 특별한 기능을 갖고 있지는 않고, 가상의 레이아웃을 설계하는데 쓰이며, 주로 CSS와 연동하여 쓰입니다.</a:t>
            </a:r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5" descr="C:/Users/dltjs/AppData/Roaming/PolarisOffice/ETemp/11620_19196456/fImage7182164418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3766185"/>
            <a:ext cx="8382635" cy="1391285"/>
          </a:xfrm>
          <a:prstGeom prst="rect">
            <a:avLst/>
          </a:prstGeom>
          <a:noFill/>
        </p:spPr>
      </p:pic>
      <p:pic>
        <p:nvPicPr>
          <p:cNvPr id="30" name="그림 6" descr="C:/Users/dltjs/AppData/Roaming/PolarisOffice/ETemp/11620_19196456/fImage20651645991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" y="5228590"/>
            <a:ext cx="8496935" cy="12198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3065" cy="6005195"/>
            <a:chOff x="184785" y="708025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999615"/>
            <a:ext cx="10960100" cy="28600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span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&lt;span&gt;&lt;/span&gt; 태그는 &lt;div&gt;&lt;/div&gt; 태그처럼 특별한 기능을 갖고있지 않고, CSS와 함께 쓰입니다.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&lt;div&gt; 태그와의 차이점은 display속성이 block이 아닌, inline이라는 점인데, 이는 CSS display 항목에서 세부 정보를 알 수 있습니다.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이 둘의 차이를 쉽게 설명하자면, &lt;div&gt;는 줄 바꿈이 되지만, &lt;span&gt;은 줄 바꿈이 되지 않다는 점입니다.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7" descr="C:/Users/dltjs/AppData/Roaming/PolarisOffice/ETemp/11620_19196456/fImage72821790629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12565"/>
            <a:ext cx="4791710" cy="1553210"/>
          </a:xfrm>
          <a:prstGeom prst="rect">
            <a:avLst/>
          </a:prstGeom>
          <a:noFill/>
        </p:spPr>
      </p:pic>
      <p:pic>
        <p:nvPicPr>
          <p:cNvPr id="30" name="그림 8" descr="C:/Users/dltjs/AppData/Roaming/PolarisOffice/ETemp/11620_19196456/fImage24571791703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5" y="5729605"/>
            <a:ext cx="1686560" cy="3340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(Table)</a:t>
            </a:r>
            <a:r>
              <a:rPr lang="ko-KR" altLang="en-US" dirty="0"/>
              <a:t>이란 여러 종류의 데이터</a:t>
            </a:r>
            <a:r>
              <a:rPr lang="en-US" altLang="ko-KR" dirty="0"/>
              <a:t>(data)</a:t>
            </a:r>
            <a:r>
              <a:rPr lang="ko-KR" altLang="en-US" dirty="0"/>
              <a:t>를 보기 좋게 정리하여 보여주는 표를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</a:t>
            </a:r>
            <a:r>
              <a:rPr lang="en-US" altLang="ko-KR" dirty="0"/>
              <a:t>&lt;table&gt;</a:t>
            </a:r>
            <a:r>
              <a:rPr lang="ko-KR" altLang="en-US" dirty="0"/>
              <a:t>태그를 사용하여 이러한 테이블을 작성할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&lt;table&gt;</a:t>
            </a:r>
            <a:r>
              <a:rPr lang="ko-KR" altLang="en-US" dirty="0"/>
              <a:t>태그는 다음과 같은 태그들로 구성됩니다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&lt;tr&gt;</a:t>
            </a:r>
            <a:r>
              <a:rPr lang="ko-KR" altLang="en-US" dirty="0"/>
              <a:t>태그는 테이블에서 열을 구분해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태그는각</a:t>
            </a:r>
            <a:r>
              <a:rPr lang="ko-KR" altLang="en-US" dirty="0"/>
              <a:t> 열의 제목을 나타내며</a:t>
            </a:r>
            <a:r>
              <a:rPr lang="en-US" altLang="ko-KR" dirty="0"/>
              <a:t>, </a:t>
            </a:r>
            <a:r>
              <a:rPr lang="ko-KR" altLang="en-US" dirty="0"/>
              <a:t>모든 내용은 자동으로 굵은 글씨에 가운데 정렬이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&lt;td&gt;</a:t>
            </a:r>
            <a:r>
              <a:rPr lang="ko-KR" altLang="en-US" dirty="0"/>
              <a:t>태그는 테이블의 열을 각각의 셀</a:t>
            </a:r>
            <a:r>
              <a:rPr lang="en-US" altLang="ko-KR" dirty="0"/>
              <a:t>(cell)</a:t>
            </a:r>
            <a:r>
              <a:rPr lang="ko-KR" altLang="en-US" dirty="0"/>
              <a:t>로 나누어 줍니다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2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83B788C-F69E-4F89-AD7D-05925C83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2322830"/>
            <a:ext cx="5715635" cy="40849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E980A2-0C1C-4894-AA10-AC5CBB3E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2322830"/>
            <a:ext cx="4983480" cy="2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4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rowspan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열</a:t>
            </a:r>
            <a:r>
              <a:rPr lang="en-US" altLang="ko-KR" dirty="0"/>
              <a:t>(column)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행</a:t>
            </a:r>
            <a:r>
              <a:rPr lang="en-US" altLang="ko-KR" dirty="0"/>
              <a:t>(row)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80C822B-3B24-4E48-8CAC-43B9B18934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0850" y="3685540"/>
            <a:ext cx="2847975" cy="2638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345F4C-5292-47E2-AAAB-9EBE5A0A2C7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21250" y="3731260"/>
            <a:ext cx="2964180" cy="2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CF089-1A20-4FE9-A9FE-054D1E8D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366645"/>
            <a:ext cx="5225415" cy="3664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FA0D7-86CF-41BB-9E77-8ED2A0B6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0" y="2376170"/>
            <a:ext cx="5074920" cy="3664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C03E8-4113-4295-9B82-EFCE24A5CB20}"/>
              </a:ext>
            </a:extLst>
          </p:cNvPr>
          <p:cNvSpPr txBox="1"/>
          <p:nvPr/>
        </p:nvSpPr>
        <p:spPr>
          <a:xfrm>
            <a:off x="2322195" y="6031865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colspan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27DA1-9A72-4D25-91FD-04345709D731}"/>
              </a:ext>
            </a:extLst>
          </p:cNvPr>
          <p:cNvSpPr txBox="1"/>
          <p:nvPr/>
        </p:nvSpPr>
        <p:spPr>
          <a:xfrm>
            <a:off x="7670800" y="6033770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rowspan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92265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7162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3327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개발도구는 개발</a:t>
            </a:r>
            <a:r>
              <a:rPr lang="en-US" altLang="ko-KR"/>
              <a:t>(</a:t>
            </a:r>
            <a:r>
              <a:rPr lang="ko-KR" altLang="en-US"/>
              <a:t>소스 코드 작성</a:t>
            </a:r>
            <a:r>
              <a:rPr lang="en-US" altLang="ko-KR"/>
              <a:t>)</a:t>
            </a:r>
            <a:r>
              <a:rPr lang="ko-KR" altLang="en-US"/>
              <a:t>을 좀 더 쉽고 편하게 하기 위하여 사용합니다</a:t>
            </a:r>
            <a:r>
              <a:rPr lang="en-US" altLang="ko-KR"/>
              <a:t>.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64845" y="2588260"/>
            <a:ext cx="609536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https://code.visualstudio.com/</a:t>
            </a: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55" y="3040380"/>
            <a:ext cx="5784215" cy="342963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2"/>
              <p14:cNvContentPartPr/>
              <p14:nvPr/>
            </p14:nvContentPartPr>
            <p14:xfrm>
              <a:off x="1769745" y="4074795"/>
              <a:ext cx="1227455" cy="514985"/>
            </p14:xfrm>
          </p:contentPart>
        </mc:Choice>
        <mc:Fallback xmlns="">
          <p:pic>
            <p:nvPicPr>
              <p:cNvPr id="12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9745" y="4074795"/>
                <a:ext cx="1227455" cy="5149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배운 내용을 토대로 하여 아래의 그림과 같이 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을 작성해보자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70E49-9578-4322-BACE-59FF1106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322830"/>
            <a:ext cx="4883150" cy="37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708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 descr="C:/Users/dltjs/AppData/Roaming/PolarisOffice/ETemp/11620_19196456/fImage91452274264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2651760"/>
            <a:ext cx="1271905" cy="3716655"/>
          </a:xfrm>
          <a:prstGeom prst="rect">
            <a:avLst/>
          </a:prstGeom>
          <a:noFill/>
        </p:spPr>
      </p:pic>
      <p:pic>
        <p:nvPicPr>
          <p:cNvPr id="21" name="Picture " descr="C:/Users/dltjs/AppData/Roaming/PolarisOffice/ETemp/11620_19196456/fImage1719022757446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3070860"/>
            <a:ext cx="3562350" cy="2879090"/>
          </a:xfrm>
          <a:prstGeom prst="rect">
            <a:avLst/>
          </a:prstGeom>
          <a:noFill/>
        </p:spPr>
      </p:pic>
      <p:pic>
        <p:nvPicPr>
          <p:cNvPr id="30" name="Picture " descr="C:/Users/dltjs/AppData/Roaming/PolarisOffice/ETemp/11620_19196456/fImage4965227638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7535" y="3070860"/>
            <a:ext cx="2801620" cy="534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label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폼의 양식에 이름 붙이는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&lt;form&gt;</a:t>
            </a:r>
            <a:br>
              <a:rPr lang="en-US" altLang="ko-KR" dirty="0"/>
            </a:br>
            <a:r>
              <a:rPr lang="en-US" altLang="ko-KR" dirty="0"/>
              <a:t>  &lt;label for="</a:t>
            </a:r>
            <a:r>
              <a:rPr lang="en-US" altLang="ko-KR" dirty="0" err="1"/>
              <a:t>fname</a:t>
            </a:r>
            <a:r>
              <a:rPr lang="en-US" altLang="ko-KR" dirty="0"/>
              <a:t>"&gt;First name:&lt;/label&gt;&lt;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&lt;input type="text" id="</a:t>
            </a:r>
            <a:r>
              <a:rPr lang="en-US" altLang="ko-KR" dirty="0" err="1"/>
              <a:t>fname</a:t>
            </a:r>
            <a:r>
              <a:rPr lang="en-US" altLang="ko-KR" dirty="0"/>
              <a:t>" name="</a:t>
            </a:r>
            <a:r>
              <a:rPr lang="en-US" altLang="ko-KR" dirty="0" err="1"/>
              <a:t>fname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&lt;label for="</a:t>
            </a:r>
            <a:r>
              <a:rPr lang="en-US" altLang="ko-KR" dirty="0" err="1"/>
              <a:t>lname</a:t>
            </a:r>
            <a:r>
              <a:rPr lang="en-US" altLang="ko-KR" dirty="0"/>
              <a:t>"&gt;Last name:&lt;/label&gt;&lt;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&lt;input type="text" id="</a:t>
            </a:r>
            <a:r>
              <a:rPr lang="en-US" altLang="ko-KR" dirty="0" err="1"/>
              <a:t>lname</a:t>
            </a:r>
            <a:r>
              <a:rPr lang="en-US" altLang="ko-KR" dirty="0"/>
              <a:t>" name="</a:t>
            </a:r>
            <a:r>
              <a:rPr lang="en-US" altLang="ko-KR" dirty="0" err="1"/>
              <a:t>lname</a:t>
            </a:r>
            <a:r>
              <a:rPr lang="en-US" altLang="ko-KR" dirty="0"/>
              <a:t>"&gt;</a:t>
            </a:r>
            <a:br>
              <a:rPr lang="en-US" altLang="ko-KR" dirty="0"/>
            </a:br>
            <a:r>
              <a:rPr lang="en-US" altLang="ko-KR" dirty="0"/>
              <a:t>&lt;/form&gt;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1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71912" y="685800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Input </a:t>
            </a:r>
            <a:r>
              <a:rPr lang="ko-KR" altLang="en-US" sz="2400" dirty="0" smtClean="0"/>
              <a:t>속성 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ame :</a:t>
            </a:r>
            <a:r>
              <a:rPr lang="ko-KR" altLang="en-US" b="1" dirty="0"/>
              <a:t> 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요소의 이름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서버로 전달되는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임의 지정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 : </a:t>
            </a:r>
            <a:r>
              <a:rPr lang="ko-KR" altLang="en-US" dirty="0"/>
              <a:t>초기 글자를 미리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. </a:t>
            </a:r>
            <a:r>
              <a:rPr lang="ko-KR" altLang="en-US" dirty="0"/>
              <a:t>단점은 </a:t>
            </a:r>
            <a:r>
              <a:rPr lang="ko-KR" altLang="en-US" dirty="0" err="1"/>
              <a:t>초깃값을</a:t>
            </a:r>
            <a:r>
              <a:rPr lang="ko-KR" altLang="en-US" dirty="0"/>
              <a:t> 사용자가 지우고 </a:t>
            </a:r>
            <a:r>
              <a:rPr lang="ko-KR" altLang="en-US" dirty="0" smtClean="0"/>
              <a:t>입력해야 함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&lt;input type=“text” </a:t>
            </a:r>
            <a:r>
              <a:rPr lang="en-US" altLang="ko-KR" dirty="0">
                <a:solidFill>
                  <a:srgbClr val="FF0000"/>
                </a:solidFill>
              </a:rPr>
              <a:t>name="</a:t>
            </a:r>
            <a:r>
              <a:rPr lang="en-US" altLang="ko-KR" dirty="0" err="1" smtClean="0">
                <a:solidFill>
                  <a:srgbClr val="FF0000"/>
                </a:solidFill>
              </a:rPr>
              <a:t>firstname</a:t>
            </a:r>
            <a:r>
              <a:rPr lang="en-US" altLang="ko-KR" dirty="0" smtClean="0">
                <a:solidFill>
                  <a:srgbClr val="FF0000"/>
                </a:solidFill>
              </a:rPr>
              <a:t>“ value=“John”&gt;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6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기본 레이아웃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시맨틱 태그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브라우저, 검색엔진, 개발자 모두에게 콘텐츠의 의미를 명확하게 설명하는 역할을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7800" y="3372485"/>
            <a:ext cx="3648075" cy="2501265"/>
          </a:xfrm>
          <a:prstGeom prst="rect">
            <a:avLst/>
          </a:prstGeom>
          <a:noFill/>
        </p:spPr>
      </p:pic>
      <p:graphicFrame>
        <p:nvGraphicFramePr>
          <p:cNvPr id="12" name="Table 3"/>
          <p:cNvGraphicFramePr>
            <a:graphicFrameLocks noGrp="1"/>
          </p:cNvGraphicFramePr>
          <p:nvPr/>
        </p:nvGraphicFramePr>
        <p:xfrm>
          <a:off x="659130" y="2961005"/>
          <a:ext cx="6686550" cy="34264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Tag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Header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2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머리글을 지정 / 일반적으로 로고, 메뉴 등 포함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Nav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2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내이게이션(메뉴)를 의미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Aside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2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본문 이외의 내용을 표시하는 사이드바 영역, 주로 광고나 링크등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Section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주제별 콘텐츠 영역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9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800" b="0" i="0" kern="1200">
                          <a:solidFill>
                            <a:srgbClr val="222222"/>
                          </a:solidFill>
                          <a:latin typeface="Malgun Gothic" charset="0"/>
                          <a:ea typeface="Malgun Gothic" charset="0"/>
                        </a:rPr>
                        <a:t>섹션(부분, 구역, 영역) 들을 그룹화 해서 분리하는 역할</a:t>
                      </a:r>
                      <a:r>
                        <a:rPr sz="9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Article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콘텐츠에 실제 내용을 포함하는 영역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9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800" b="0" i="0" kern="1200">
                          <a:solidFill>
                            <a:srgbClr val="222222"/>
                          </a:solidFill>
                          <a:latin typeface="Malgun Gothic" charset="0"/>
                          <a:ea typeface="Malgun Gothic" charset="0"/>
                        </a:rPr>
                        <a:t>문서내에서 그룹화해서 분리하는 역할</a:t>
                      </a:r>
                      <a:r>
                        <a:rPr sz="9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000" b="0" i="0" kern="1200">
                          <a:solidFill>
                            <a:srgbClr val="222222"/>
                          </a:solidFill>
                          <a:latin typeface="Malgun Gothic" charset="0"/>
                          <a:ea typeface="Malgun Gothic" charset="0"/>
                        </a:rPr>
                        <a:t>※ 논리적인 관계가 없는 요소들을 그룹화 할 경우에는 div를 사용</a:t>
                      </a:r>
                      <a:r>
                        <a:rPr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Footer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2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주로 하단에 위치하며 제작 정보, 회사소개 등 표신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텍스트 상자 3"/>
          <p:cNvSpPr txBox="1">
            <a:spLocks/>
          </p:cNvSpPr>
          <p:nvPr/>
        </p:nvSpPr>
        <p:spPr>
          <a:xfrm>
            <a:off x="7721600" y="6097270"/>
            <a:ext cx="3938905" cy="37020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lvl="1" indent="0" algn="l" latinLnBrk="1">
              <a:buFontTx/>
              <a:buNone/>
            </a:pPr>
            <a:r>
              <a:rPr sz="800">
                <a:solidFill>
                  <a:srgbClr val="000000"/>
                </a:solidFill>
                <a:latin typeface="맑은 고딕" charset="0"/>
                <a:ea typeface="맑은 고딕" charset="0"/>
              </a:rPr>
              <a:t>section은 영역을 감싸거나 구분할 때,</a:t>
            </a:r>
            <a:endParaRPr lang="ko-KR" altLang="en-US" sz="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lvl="1" indent="0" algn="l" latinLnBrk="1">
              <a:buFontTx/>
              <a:buNone/>
            </a:pPr>
            <a:r>
              <a:rPr sz="800">
                <a:solidFill>
                  <a:srgbClr val="000000"/>
                </a:solidFill>
                <a:latin typeface="맑은 고딕" charset="0"/>
                <a:ea typeface="맑은 고딕" charset="0"/>
              </a:rPr>
              <a:t>article은 영역을 나누지만 언제든 그 영역이 다른 페이지나 영역에 가져다 쓸 수 있는 것)</a:t>
            </a:r>
            <a:endParaRPr lang="ko-KR" altLang="en-US"/>
          </a:p>
        </p:txBody>
      </p:sp>
      <p:sp>
        <p:nvSpPr>
          <p:cNvPr id="30" name="도형 4"/>
          <p:cNvSpPr>
            <a:spLocks/>
          </p:cNvSpPr>
          <p:nvPr/>
        </p:nvSpPr>
        <p:spPr>
          <a:xfrm>
            <a:off x="7832090" y="3978910"/>
            <a:ext cx="2207895" cy="135191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7"/>
          <p:cNvCxnSpPr/>
          <p:nvPr/>
        </p:nvCxnSpPr>
        <p:spPr>
          <a:xfrm flipH="1">
            <a:off x="7756525" y="5305425"/>
            <a:ext cx="67945" cy="78930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43637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1893570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" y="2345055"/>
            <a:ext cx="4991735" cy="3639185"/>
          </a:xfrm>
          <a:prstGeom prst="rect">
            <a:avLst/>
          </a:prstGeom>
          <a:noFill/>
        </p:spPr>
      </p:pic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345055"/>
            <a:ext cx="2533015" cy="3630930"/>
          </a:xfrm>
          <a:prstGeom prst="rect">
            <a:avLst/>
          </a:prstGeom>
          <a:noFill/>
        </p:spPr>
      </p:pic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175" y="2345055"/>
            <a:ext cx="2396490" cy="36309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03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9480" cy="39681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CSS란 Cascading Style Sheets의 약자입니다.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CSS는 HTML 요소들이 각종 미디어에서 어떻게 보이는가를 정의하는 데 사용되는 스타일 시트 언어입니다.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CSS로 인하여 HTML이 훨씬 시각적으로 다양해 질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CSS의 적용 방법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인라인 스타일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내부 스타일 시트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외부 스타일 시트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스타일 적용 우선 순위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인라인 &lt; 내부 &lt;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외부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도형 9"/>
          <p:cNvSpPr>
            <a:spLocks/>
          </p:cNvSpPr>
          <p:nvPr/>
        </p:nvSpPr>
        <p:spPr>
          <a:xfrm>
            <a:off x="624840" y="3282315"/>
            <a:ext cx="3342005" cy="1612265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7162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2153285"/>
            <a:ext cx="6325870" cy="431927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2"/>
              <p14:cNvContentPartPr/>
              <p14:nvPr/>
            </p14:nvContentPartPr>
            <p14:xfrm>
              <a:off x="1014095" y="3832860"/>
              <a:ext cx="472440" cy="444500"/>
            </p14:xfrm>
          </p:contentPart>
        </mc:Choice>
        <mc:Fallback xmlns="">
          <p:pic>
            <p:nvPicPr>
              <p:cNvPr id="32" name="Ink 3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4095" y="3832860"/>
                <a:ext cx="472440" cy="4445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 0"/>
          <p:cNvSpPr txBox="1">
            <a:spLocks/>
          </p:cNvSpPr>
          <p:nvPr/>
        </p:nvSpPr>
        <p:spPr>
          <a:xfrm>
            <a:off x="7545705" y="2164080"/>
            <a:ext cx="383413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개발을 쉽게 도와줄 </a:t>
            </a:r>
            <a:r>
              <a:rPr lang="en-US" altLang="ko-KR"/>
              <a:t>extension </a:t>
            </a:r>
            <a:r>
              <a:rPr lang="ko-KR" altLang="en-US"/>
              <a:t>목록</a:t>
            </a: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7558405" y="2632710"/>
            <a:ext cx="3821430" cy="12007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Close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Rename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Live server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388110" cy="922655"/>
          </a:xfrm>
          <a:prstGeom prst="rect">
            <a:avLst/>
          </a:prstGeom>
          <a:ln w="12700">
            <a:noFill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624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 도구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1924050"/>
            <a:ext cx="108743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인터넷 웹 브라우저에는 개발을 도와주는 모드를 제공해줍니다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dirty="0"/>
              <a:t>이를 개발자 도구라고 합니다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개발자 도구를 이용하면 </a:t>
            </a:r>
            <a:r>
              <a:rPr lang="en-US" altLang="ko-KR" dirty="0"/>
              <a:t>HTML, CSS, JavaScript</a:t>
            </a:r>
            <a:r>
              <a:rPr lang="ko-KR" altLang="en-US" dirty="0"/>
              <a:t>의 생산성을 극대화할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개발자 뿐만이 아닌 퍼블리셔</a:t>
            </a:r>
            <a:r>
              <a:rPr lang="en-US" altLang="ko-KR" dirty="0"/>
              <a:t>, </a:t>
            </a:r>
            <a:r>
              <a:rPr lang="ko-KR" altLang="en-US" dirty="0"/>
              <a:t>디자이너에게도 큰 도움을 주는 도구 입니다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우리는 개발자 도구를 통해서 작성된 코드를 리뷰할 수도 수정할 수도 있습니다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8005C-981A-4350-8B65-9FC2F083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3749675"/>
            <a:ext cx="2809875" cy="25723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1400810" y="6198870"/>
              <a:ext cx="2307590" cy="67945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00810" y="6198870"/>
                <a:ext cx="2307590" cy="67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잉크 9"/>
              <p14:cNvContentPartPr/>
              <p14:nvPr/>
            </p14:nvContentPartPr>
            <p14:xfrm>
              <a:off x="6996430" y="4067810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96430" y="4067810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7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CSS 스타일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14"/>
          <p:cNvGrpSpPr/>
          <p:nvPr/>
        </p:nvGrpSpPr>
        <p:grpSpPr>
          <a:xfrm>
            <a:off x="725805" y="2099310"/>
            <a:ext cx="9620885" cy="3693319"/>
            <a:chOff x="725805" y="2099310"/>
            <a:chExt cx="9620885" cy="3693319"/>
          </a:xfrm>
        </p:grpSpPr>
        <p:sp>
          <p:nvSpPr>
            <p:cNvPr id="25" name="텍스트 상자 13"/>
            <p:cNvSpPr txBox="1">
              <a:spLocks/>
            </p:cNvSpPr>
            <p:nvPr/>
          </p:nvSpPr>
          <p:spPr>
            <a:xfrm>
              <a:off x="725805" y="2099310"/>
              <a:ext cx="4719031" cy="36933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r>
                <a:rPr sz="1800" b="1" dirty="0" err="1">
                  <a:latin typeface="맑은 고딕" charset="0"/>
                  <a:ea typeface="맑은 고딕" charset="0"/>
                </a:rPr>
                <a:t>폰트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dirty="0">
                  <a:latin typeface="맑은 고딕" charset="0"/>
                  <a:ea typeface="맑은 고딕" charset="0"/>
                </a:rPr>
                <a:t>font-size: 15px; 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dirty="0">
                  <a:latin typeface="맑은 고딕" charset="0"/>
                  <a:ea typeface="맑은 고딕" charset="0"/>
                </a:rPr>
                <a:t>font-weight: 300; 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dirty="0">
                  <a:latin typeface="맑은 고딕" charset="0"/>
                  <a:ea typeface="맑은 고딕" charset="0"/>
                </a:rPr>
                <a:t>color: #000;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dirty="0">
                  <a:latin typeface="맑은 고딕" charset="0"/>
                  <a:ea typeface="맑은 고딕" charset="0"/>
                </a:rPr>
                <a:t>line-height: 5px;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b="1" dirty="0" err="1">
                  <a:latin typeface="맑은 고딕" charset="0"/>
                  <a:ea typeface="맑은 고딕" charset="0"/>
                </a:rPr>
                <a:t>배경색</a:t>
              </a:r>
              <a:r>
                <a:rPr sz="1800" b="1" dirty="0">
                  <a:latin typeface="맑은 고딕" charset="0"/>
                  <a:ea typeface="맑은 고딕" charset="0"/>
                </a:rPr>
                <a:t> / </a:t>
              </a:r>
              <a:r>
                <a:rPr sz="1800" b="1" dirty="0" err="1">
                  <a:latin typeface="맑은 고딕" charset="0"/>
                  <a:ea typeface="맑은 고딕" charset="0"/>
                </a:rPr>
                <a:t>이미지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dirty="0">
                  <a:latin typeface="맑은 고딕" charset="0"/>
                  <a:ea typeface="맑은 고딕" charset="0"/>
                </a:rPr>
                <a:t>background:  #000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dirty="0" err="1">
                  <a:latin typeface="맑은 고딕" charset="0"/>
                  <a:ea typeface="맑은 고딕" charset="0"/>
                </a:rPr>
                <a:t>backbround</a:t>
              </a:r>
              <a:r>
                <a:rPr sz="1800" dirty="0">
                  <a:latin typeface="맑은 고딕" charset="0"/>
                  <a:ea typeface="맑은 고딕" charset="0"/>
                </a:rPr>
                <a:t>: </a:t>
              </a:r>
              <a:r>
                <a:rPr sz="1800" dirty="0" err="1">
                  <a:latin typeface="맑은 고딕" charset="0"/>
                  <a:ea typeface="맑은 고딕" charset="0"/>
                </a:rPr>
                <a:t>url</a:t>
              </a:r>
              <a:r>
                <a:rPr sz="1800" dirty="0">
                  <a:latin typeface="맑은 고딕" charset="0"/>
                  <a:ea typeface="맑은 고딕" charset="0"/>
                </a:rPr>
                <a:t>(”</a:t>
              </a:r>
              <a:r>
                <a:rPr sz="1800" dirty="0" err="1">
                  <a:latin typeface="맑은 고딕" charset="0"/>
                  <a:ea typeface="맑은 고딕" charset="0"/>
                </a:rPr>
                <a:t>이미지</a:t>
              </a:r>
              <a:r>
                <a:rPr sz="1800" dirty="0">
                  <a:latin typeface="맑은 고딕" charset="0"/>
                  <a:ea typeface="맑은 고딕" charset="0"/>
                </a:rPr>
                <a:t> </a:t>
              </a:r>
              <a:r>
                <a:rPr sz="1800" dirty="0" err="1">
                  <a:latin typeface="맑은 고딕" charset="0"/>
                  <a:ea typeface="맑은 고딕" charset="0"/>
                </a:rPr>
                <a:t>경로</a:t>
              </a:r>
              <a:r>
                <a:rPr sz="1800" dirty="0" smtClean="0">
                  <a:latin typeface="맑은 고딕" charset="0"/>
                  <a:ea typeface="맑은 고딕" charset="0"/>
                </a:rPr>
                <a:t>”)</a:t>
              </a:r>
              <a:r>
                <a:rPr lang="en-US" dirty="0">
                  <a:latin typeface="맑은 고딕" charset="0"/>
                  <a:ea typeface="맑은 고딕" charset="0"/>
                </a:rPr>
                <a:t> </a:t>
              </a:r>
              <a:r>
                <a:rPr lang="en-US" dirty="0" smtClean="0">
                  <a:latin typeface="맑은 고딕" charset="0"/>
                  <a:ea typeface="맑은 고딕" charset="0"/>
                </a:rPr>
                <a:t>no-repeat</a:t>
              </a:r>
            </a:p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b="1" dirty="0" err="1">
                  <a:latin typeface="맑은 고딕" charset="0"/>
                  <a:ea typeface="맑은 고딕" charset="0"/>
                </a:rPr>
                <a:t>너비</a:t>
              </a:r>
              <a:r>
                <a:rPr sz="1800" b="1" dirty="0">
                  <a:latin typeface="맑은 고딕" charset="0"/>
                  <a:ea typeface="맑은 고딕" charset="0"/>
                </a:rPr>
                <a:t>/</a:t>
              </a:r>
              <a:r>
                <a:rPr sz="1800" b="1" dirty="0" err="1">
                  <a:latin typeface="맑은 고딕" charset="0"/>
                  <a:ea typeface="맑은 고딕" charset="0"/>
                </a:rPr>
                <a:t>높이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dirty="0">
                  <a:latin typeface="맑은 고딕" charset="0"/>
                  <a:ea typeface="맑은 고딕" charset="0"/>
                </a:rPr>
                <a:t>width: 150px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dirty="0">
                  <a:latin typeface="맑은 고딕" charset="0"/>
                  <a:ea typeface="맑은 고딕" charset="0"/>
                </a:rPr>
                <a:t>height: 150px;</a:t>
              </a:r>
              <a:endParaRPr lang="ko-KR" altLang="en-US" dirty="0"/>
            </a:p>
          </p:txBody>
        </p:sp>
        <p:sp>
          <p:nvSpPr>
            <p:cNvPr id="29" name="텍스트 상자 9"/>
            <p:cNvSpPr txBox="1">
              <a:spLocks/>
            </p:cNvSpPr>
            <p:nvPr/>
          </p:nvSpPr>
          <p:spPr>
            <a:xfrm>
              <a:off x="6581140" y="2171065"/>
              <a:ext cx="3765550" cy="313932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r>
                <a:rPr sz="1800" b="1" dirty="0" err="1">
                  <a:latin typeface="맑은 고딕" charset="0"/>
                  <a:ea typeface="맑은 고딕" charset="0"/>
                </a:rPr>
                <a:t>여백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b="0" dirty="0">
                  <a:latin typeface="맑은 고딕" charset="0"/>
                  <a:ea typeface="맑은 고딕" charset="0"/>
                </a:rPr>
                <a:t>Padding: 15px;</a:t>
              </a:r>
              <a:r>
                <a:rPr sz="1800" b="1" dirty="0">
                  <a:latin typeface="맑은 고딕" charset="0"/>
                  <a:ea typeface="맑은 고딕" charset="0"/>
                </a:rPr>
                <a:t> (</a:t>
              </a:r>
              <a:r>
                <a:rPr sz="1800" b="1" dirty="0" err="1">
                  <a:latin typeface="맑은 고딕" charset="0"/>
                  <a:ea typeface="맑은 고딕" charset="0"/>
                </a:rPr>
                <a:t>내부여백</a:t>
              </a:r>
              <a:r>
                <a:rPr sz="1800" b="1" dirty="0">
                  <a:latin typeface="맑은 고딕" charset="0"/>
                  <a:ea typeface="맑은 고딕" charset="0"/>
                </a:rPr>
                <a:t>)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b="0" dirty="0">
                  <a:latin typeface="맑은 고딕" charset="0"/>
                  <a:ea typeface="맑은 고딕" charset="0"/>
                </a:rPr>
                <a:t>Margin: 15px;</a:t>
              </a:r>
              <a:r>
                <a:rPr sz="1800" b="1" dirty="0">
                  <a:latin typeface="맑은 고딕" charset="0"/>
                  <a:ea typeface="맑은 고딕" charset="0"/>
                </a:rPr>
                <a:t> (</a:t>
              </a:r>
              <a:r>
                <a:rPr sz="1800" b="1" dirty="0" err="1">
                  <a:latin typeface="맑은 고딕" charset="0"/>
                  <a:ea typeface="맑은 고딕" charset="0"/>
                </a:rPr>
                <a:t>외부여백</a:t>
              </a:r>
              <a:r>
                <a:rPr sz="1800" b="1" dirty="0" smtClean="0">
                  <a:latin typeface="맑은 고딕" charset="0"/>
                  <a:ea typeface="맑은 고딕" charset="0"/>
                </a:rPr>
                <a:t>)</a:t>
              </a:r>
              <a:endParaRPr lang="en-US" sz="1800" b="1" dirty="0" smtClean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endParaRPr lang="en-US" altLang="ko-KR" b="1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endParaRPr lang="en-US" altLang="ko-KR" sz="1800" b="1" dirty="0" smtClean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lang="ko-KR" altLang="en-US" sz="1800" b="1" dirty="0" smtClean="0">
                  <a:latin typeface="맑은 고딕" charset="0"/>
                  <a:ea typeface="맑은 고딕" charset="0"/>
                </a:rPr>
                <a:t>라인</a:t>
              </a:r>
              <a:endParaRPr lang="en-US" altLang="ko-KR" sz="1800" b="1" dirty="0" smtClean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lang="en-US" altLang="ko-KR" dirty="0">
                  <a:latin typeface="맑은 고딕" charset="0"/>
                  <a:ea typeface="맑은 고딕" charset="0"/>
                </a:rPr>
                <a:t>b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order: 1px solid #</a:t>
              </a:r>
              <a:r>
                <a:rPr lang="en-US" altLang="ko-KR" dirty="0" err="1" smtClean="0">
                  <a:latin typeface="맑은 고딕" charset="0"/>
                  <a:ea typeface="맑은 고딕" charset="0"/>
                </a:rPr>
                <a:t>ddd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;</a:t>
              </a: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lang="en-US" altLang="ko-KR" dirty="0">
                  <a:latin typeface="맑은 고딕" charset="0"/>
                  <a:ea typeface="맑은 고딕" charset="0"/>
                </a:rPr>
                <a:t>b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order-bottom: 1px solid #</a:t>
              </a:r>
              <a:r>
                <a:rPr lang="en-US" altLang="ko-KR" dirty="0" err="1" smtClean="0">
                  <a:latin typeface="맑은 고딕" charset="0"/>
                  <a:ea typeface="맑은 고딕" charset="0"/>
                </a:rPr>
                <a:t>ddd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;</a:t>
              </a: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lang="en-US" altLang="ko-KR" dirty="0">
                  <a:latin typeface="맑은 고딕" charset="0"/>
                  <a:ea typeface="맑은 고딕" charset="0"/>
                </a:rPr>
                <a:t>b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order-top: 1px solid #</a:t>
              </a:r>
              <a:r>
                <a:rPr lang="en-US" altLang="ko-KR" dirty="0" err="1" smtClean="0">
                  <a:latin typeface="맑은 고딕" charset="0"/>
                  <a:ea typeface="맑은 고딕" charset="0"/>
                </a:rPr>
                <a:t>ddd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;</a:t>
              </a: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lang="en-US" altLang="ko-KR" dirty="0">
                  <a:latin typeface="맑은 고딕" charset="0"/>
                  <a:ea typeface="맑은 고딕" charset="0"/>
                </a:rPr>
                <a:t>b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order-left: 1px solid #</a:t>
              </a:r>
              <a:r>
                <a:rPr lang="en-US" altLang="ko-KR" dirty="0" err="1" smtClean="0">
                  <a:latin typeface="맑은 고딕" charset="0"/>
                  <a:ea typeface="맑은 고딕" charset="0"/>
                </a:rPr>
                <a:t>ddd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;</a:t>
              </a: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lang="en-US" altLang="ko-KR" dirty="0">
                  <a:latin typeface="맑은 고딕" charset="0"/>
                  <a:ea typeface="맑은 고딕" charset="0"/>
                </a:rPr>
                <a:t>b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order-right: 1px solid #</a:t>
              </a:r>
              <a:r>
                <a:rPr lang="en-US" altLang="ko-KR" dirty="0" err="1" smtClean="0">
                  <a:latin typeface="맑은 고딕" charset="0"/>
                  <a:ea typeface="맑은 고딕" charset="0"/>
                </a:rPr>
                <a:t>ddd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; 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0" name="텍스트 상자 11"/>
          <p:cNvSpPr txBox="1">
            <a:spLocks/>
          </p:cNvSpPr>
          <p:nvPr/>
        </p:nvSpPr>
        <p:spPr>
          <a:xfrm>
            <a:off x="3050540" y="1612900"/>
            <a:ext cx="515112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https://www.w3schools.com/css - CSS </a:t>
            </a:r>
            <a:r>
              <a:rPr sz="1800" dirty="0" err="1">
                <a:latin typeface="맑은 고딕" charset="0"/>
                <a:ea typeface="맑은 고딕" charset="0"/>
              </a:rPr>
              <a:t>속성</a:t>
            </a:r>
            <a:r>
              <a:rPr sz="1800" dirty="0">
                <a:latin typeface="맑은 고딕" charset="0"/>
                <a:ea typeface="맑은 고딕" charset="0"/>
              </a:rPr>
              <a:t> site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적용방법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68580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7730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인라인 스타일 적용 방법 : 태그에 직접 입력하여 적용하는 방식 style=“스타일 기능: 적용값;”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2376805"/>
            <a:ext cx="7039610" cy="1858010"/>
          </a:xfrm>
          <a:prstGeom prst="rect">
            <a:avLst/>
          </a:prstGeom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4397375"/>
            <a:ext cx="4318635" cy="198056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2"/>
              <p14:cNvContentPartPr/>
              <p14:nvPr/>
            </p14:nvContentPartPr>
            <p14:xfrm>
              <a:off x="1610360" y="2524760"/>
              <a:ext cx="1732915" cy="51435"/>
            </p14:xfrm>
          </p:contentPart>
        </mc:Choice>
        <mc:Fallback xmlns="">
          <p:pic>
            <p:nvPicPr>
              <p:cNvPr id="12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10360" y="2524760"/>
                <a:ext cx="1732915" cy="51435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5"/>
          <p:cNvGrpSpPr/>
          <p:nvPr/>
        </p:nvGrpSpPr>
        <p:grpSpPr>
          <a:xfrm>
            <a:off x="9504680" y="2255520"/>
            <a:ext cx="85090" cy="10160"/>
            <a:chOff x="9504680" y="2255520"/>
            <a:chExt cx="85090" cy="10160"/>
          </a:xfrm>
        </p:grpSpPr>
        <p:pic>
          <p:nvPicPr>
            <p:cNvPr id="25" name="Picture "/>
            <p:cNvPicPr>
              <a:picLocks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4680" y="2255520"/>
              <a:ext cx="83185" cy="10160"/>
            </a:xfrm>
            <a:prstGeom prst="rect">
              <a:avLst/>
            </a:prstGeom>
            <a:noFill/>
          </p:spPr>
        </p:pic>
        <p:pic>
          <p:nvPicPr>
            <p:cNvPr id="29" name="Picture "/>
            <p:cNvPicPr>
              <a:picLocks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500" y="2256155"/>
              <a:ext cx="1270" cy="127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68580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7730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내부 스타일 적용 방법 : HTML 문서 head 태그 내부에 적용하는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422525"/>
            <a:ext cx="4863465" cy="3831590"/>
          </a:xfrm>
          <a:prstGeom prst="rect">
            <a:avLst/>
          </a:prstGeom>
          <a:noFill/>
        </p:spPr>
      </p:pic>
      <p:pic>
        <p:nvPicPr>
          <p:cNvPr id="33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0" y="2433320"/>
            <a:ext cx="5623560" cy="20059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외부 스타일 적용 방법 : HTML 문서 외부에 CSS 파일로 저장하고 HTML 문서에서 불러오는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35" y="2327910"/>
            <a:ext cx="5074920" cy="2871470"/>
          </a:xfrm>
          <a:prstGeom prst="rect">
            <a:avLst/>
          </a:prstGeom>
          <a:noFill/>
        </p:spPr>
      </p:pic>
      <p:pic>
        <p:nvPicPr>
          <p:cNvPr id="29" name="Picture 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5001260"/>
            <a:ext cx="4188460" cy="149415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1"/>
              <p14:cNvContentPartPr/>
              <p14:nvPr/>
            </p14:nvContentPartPr>
            <p14:xfrm>
              <a:off x="1115695" y="3564255"/>
              <a:ext cx="2868930" cy="60325"/>
            </p14:xfrm>
          </p:contentPart>
        </mc:Choice>
        <mc:Fallback xmlns="">
          <p:pic>
            <p:nvPicPr>
              <p:cNvPr id="11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5695" y="3564255"/>
                <a:ext cx="2868930" cy="60325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2343785"/>
            <a:ext cx="2810510" cy="25057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244348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2900045"/>
            <a:ext cx="1087183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Inline을 이용하여 문장에서 글자 색상을 변경해보자. (span 태그 활용)</a:t>
            </a:r>
            <a:endParaRPr lang="ko-KR" altLang="en-US" sz="1800" b="0">
              <a:latin typeface="Consolas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(* 외부 및 내부 스타일 방식도 적용하여 연습해보기)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3570605"/>
            <a:ext cx="8049260" cy="11722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선택자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35140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81368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선택자란 스타일을 주기 위한 대상을 가리키는 용어입니다.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" y="3554095"/>
            <a:ext cx="2639060" cy="962660"/>
          </a:xfrm>
          <a:prstGeom prst="rect">
            <a:avLst/>
          </a:prstGeom>
          <a:noFill/>
        </p:spPr>
      </p:pic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25" y="3458845"/>
            <a:ext cx="1915160" cy="1981835"/>
          </a:xfrm>
          <a:prstGeom prst="rect">
            <a:avLst/>
          </a:prstGeom>
          <a:noFill/>
        </p:spPr>
      </p:pic>
      <p:sp>
        <p:nvSpPr>
          <p:cNvPr id="32" name="Rect 0"/>
          <p:cNvSpPr txBox="1">
            <a:spLocks/>
          </p:cNvSpPr>
          <p:nvPr/>
        </p:nvSpPr>
        <p:spPr>
          <a:xfrm>
            <a:off x="5436235" y="3458845"/>
            <a:ext cx="607123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왼쪽 그림과 같이 4번째에 해당하는 P태그에만 스타일을 적용하려고 할 때 4번째에 해당하는 P태그를 선택하는 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예시) p:nth-child(4)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5"/>
          <p:cNvSpPr txBox="1">
            <a:spLocks/>
          </p:cNvSpPr>
          <p:nvPr/>
        </p:nvSpPr>
        <p:spPr>
          <a:xfrm>
            <a:off x="325755" y="6223000"/>
            <a:ext cx="4572635" cy="21590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참고사이트 : https://lalacode.tistory.com/6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1. 요소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h1, p, span, b, strong, div 등 요소 명에 스타일을 적용하는 선택자 입니다. 예를 들어 선택자를 p라고 하면, 페이지 전체 p요소에 스타일이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3014345"/>
            <a:ext cx="3020060" cy="600710"/>
          </a:xfrm>
          <a:prstGeom prst="rect">
            <a:avLst/>
          </a:prstGeom>
          <a:noFill/>
        </p:spPr>
      </p:pic>
      <p:sp>
        <p:nvSpPr>
          <p:cNvPr id="29" name="Rect 0"/>
          <p:cNvSpPr txBox="1">
            <a:spLocks/>
          </p:cNvSpPr>
          <p:nvPr/>
        </p:nvSpPr>
        <p:spPr>
          <a:xfrm>
            <a:off x="659130" y="3653790"/>
            <a:ext cx="1107884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2. class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클래스 선택자는 특정 집단의 여러 요소를 한 번에 선택할 때 사용합니다. 이러한 특정 집단을 클래스(class) 라고 하며, 같은 클래스 이름을 가지는 요소들을 모두 선택해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4628515"/>
            <a:ext cx="3434080" cy="1739265"/>
          </a:xfrm>
          <a:prstGeom prst="rect">
            <a:avLst/>
          </a:prstGeom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15" y="4631055"/>
            <a:ext cx="2024380" cy="143637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3"/>
              <p14:cNvContentPartPr/>
              <p14:nvPr/>
            </p14:nvContentPartPr>
            <p14:xfrm>
              <a:off x="1526540" y="4906645"/>
              <a:ext cx="410210" cy="10160"/>
            </p14:xfrm>
          </p:contentPart>
        </mc:Choice>
        <mc:Fallback xmlns="">
          <p:pic>
            <p:nvPicPr>
              <p:cNvPr id="33" name="Ink 3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26540" y="4906645"/>
                <a:ext cx="41021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4"/>
              <p14:cNvContentPartPr/>
              <p14:nvPr/>
            </p14:nvContentPartPr>
            <p14:xfrm>
              <a:off x="1786255" y="5586095"/>
              <a:ext cx="360680" cy="10160"/>
            </p14:xfrm>
          </p:contentPart>
        </mc:Choice>
        <mc:Fallback xmlns="">
          <p:pic>
            <p:nvPicPr>
              <p:cNvPr id="34" name="Ink 3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86255" y="5586095"/>
                <a:ext cx="36068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5"/>
              <p14:cNvContentPartPr/>
              <p14:nvPr/>
            </p14:nvContentPartPr>
            <p14:xfrm>
              <a:off x="1753235" y="5963920"/>
              <a:ext cx="410845" cy="635"/>
            </p14:xfrm>
          </p:contentPart>
        </mc:Choice>
        <mc:Fallback xmlns="">
          <p:pic>
            <p:nvPicPr>
              <p:cNvPr id="35" name="Ink 3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53235" y="5963920"/>
                <a:ext cx="41084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2940" y="1768475"/>
            <a:ext cx="3261995" cy="1019810"/>
            <a:chOff x="4472940" y="1768475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4610735" y="2549525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5731510" y="75184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4613910" y="1818640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4959985" y="1768475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450330" y="1768475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7006590" y="26981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560570" y="2270760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345430" y="2636520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311390" y="2354580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628005" y="2696210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7662545" y="178244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472940" y="21012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12700">
            <a:noFill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HTML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5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1476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3. ID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아이디 선택자는 CSS를 적용할 대상으로 특정 요소를 선택할 때 사용합니다. 이 선택자는 웹 페이지에 포함된 여러 요소 중에서 특정 아이디 이름을 가지는 요소만을 선택 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 때, 아이디 선택자는 중복으로 사용할 경우 HTML, CSS에서는 별 문제 없이 작동하지만 자바스크립트 작업을 진행하게 되면 오류가 발생하므로 ID 중복으로 사용해서는 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5" y="3502025"/>
            <a:ext cx="3640455" cy="2706370"/>
          </a:xfrm>
          <a:prstGeom prst="rect">
            <a:avLst/>
          </a:prstGeom>
          <a:noFill/>
        </p:spPr>
      </p:pic>
      <p:pic>
        <p:nvPicPr>
          <p:cNvPr id="37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85" y="3554095"/>
            <a:ext cx="3934460" cy="2000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43637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1893570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314575"/>
            <a:ext cx="5278755" cy="3952875"/>
          </a:xfrm>
          <a:prstGeom prst="rect">
            <a:avLst/>
          </a:prstGeom>
          <a:noFill/>
        </p:spPr>
      </p:pic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45" y="2314575"/>
            <a:ext cx="3960495" cy="39528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block요소와 inline요소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51760"/>
            <a:ext cx="1271270" cy="3716020"/>
          </a:xfrm>
          <a:prstGeom prst="rect">
            <a:avLst/>
          </a:prstGeom>
          <a:noFill/>
        </p:spPr>
      </p:pic>
      <p:pic>
        <p:nvPicPr>
          <p:cNvPr id="21" name="Picture 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3070860"/>
            <a:ext cx="3561715" cy="2878455"/>
          </a:xfrm>
          <a:prstGeom prst="rect">
            <a:avLst/>
          </a:prstGeom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35" y="3070860"/>
            <a:ext cx="2800985" cy="5340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기본속성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간격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엘리먼트들은 (사각형 모양을 의미하는)박스의 형태를 가지고 있는데 이것을 가리켜 박스모델이라고 하고, 박스의 크기와 박스 간의 간격을 정의하는 다양한 속성이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6" name="Picture 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5" y="3001645"/>
            <a:ext cx="3524250" cy="3180715"/>
          </a:xfrm>
          <a:prstGeom prst="rect">
            <a:avLst/>
          </a:prstGeom>
          <a:noFill/>
        </p:spPr>
      </p:pic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4735195" y="3009265"/>
          <a:ext cx="668655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Margin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테두리와 이웃하는 요소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Border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패딩 주변을 감싸는 테두리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Padding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테두리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텍스트나 이미지가 들어 있는 박스의 내용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61290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2069465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630170"/>
            <a:ext cx="6912610" cy="1309370"/>
          </a:xfrm>
          <a:prstGeom prst="rect">
            <a:avLst/>
          </a:prstGeom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0" y="2630170"/>
            <a:ext cx="2256155" cy="34188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04978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position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53492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Position 속성은 HTML 요소가 위치를 결정하는 방식을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357245"/>
          <a:ext cx="1027684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정적위치 (static)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단순히 웹 페이지의 흐름에 따라 차례대로 요소들을 위치 시키는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상대위치 (relative)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HTML 요소의 기본 위치를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고정위치 (fixed)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절대위치 (absolute)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설정된 부모 요소를 기준으로 위치를 설정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669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574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float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속성을 사용해 박스를 왼쪽(left) 또는 오른쪽(right)으로 띄우는 레이아웃 기법.</a:t>
            </a:r>
            <a:endParaRPr lang="ko-KR" altLang="en-US" sz="1800" b="0" i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사용할 시 </a:t>
            </a:r>
            <a:r>
              <a:rPr sz="1800" b="0" i="0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Malgun Gothic" charset="0"/>
                <a:ea typeface="Malgun Gothic" charset="0"/>
              </a:rPr>
              <a:t>기본적인 문서 배치의 흐름에서 벗어나</a:t>
            </a: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 요소가 페이지의 왼쪽이나 오른쪽으로 이동함 </a:t>
            </a:r>
            <a:endParaRPr lang="ko-KR" altLang="en-US" sz="1800" b="0" i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(float: left /right / none)</a:t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38" descr="C:/Users/dltjs/AppData/Roaming/PolarisOffice/ETemp/11620_19196456/fImage383272393219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" y="3731895"/>
            <a:ext cx="8244205" cy="1968500"/>
          </a:xfrm>
          <a:prstGeom prst="rect">
            <a:avLst/>
          </a:prstGeom>
          <a:noFill/>
        </p:spPr>
      </p:pic>
      <p:pic>
        <p:nvPicPr>
          <p:cNvPr id="30" name="그림 39" descr="C:/Users/dltjs/AppData/Roaming/PolarisOffice/ETemp/11620_19196456/fImage6897239418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5777865"/>
            <a:ext cx="4345940" cy="652780"/>
          </a:xfrm>
          <a:prstGeom prst="rect">
            <a:avLst/>
          </a:prstGeom>
          <a:noFill/>
        </p:spPr>
      </p:pic>
      <p:pic>
        <p:nvPicPr>
          <p:cNvPr id="31" name="그림 43" descr="C:/Users/dltjs/AppData/Roaming/PolarisOffice/ETemp/11620_19196456/fImage69825239828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0"/>
          <a:stretch>
            <a:fillRect/>
          </a:stretch>
        </p:blipFill>
        <p:spPr>
          <a:xfrm>
            <a:off x="7790180" y="3625850"/>
            <a:ext cx="3710940" cy="2185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53619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997835"/>
            <a:ext cx="1087437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 </a:t>
            </a:r>
            <a:r>
              <a:rPr lang="ko-KR" altLang="en-US" b="0" dirty="0">
                <a:effectLst/>
              </a:rPr>
              <a:t>은 </a:t>
            </a:r>
            <a:r>
              <a:rPr lang="en-US" altLang="ko-KR" b="0" dirty="0">
                <a:effectLst/>
              </a:rPr>
              <a:t>Hyper Text Markup Language </a:t>
            </a:r>
            <a:r>
              <a:rPr lang="ko-KR" altLang="en-US" b="0" dirty="0">
                <a:effectLst/>
              </a:rPr>
              <a:t>약어로 </a:t>
            </a:r>
            <a:r>
              <a:rPr lang="en-US" altLang="ko-KR" b="0" dirty="0" err="1">
                <a:effectLst/>
              </a:rPr>
              <a:t>HyperText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웹 페이지에서 다른 페이지로 이동할 수 있도록 하는 것</a:t>
            </a:r>
            <a:r>
              <a:rPr lang="en-US" altLang="ko-KR" b="0" dirty="0">
                <a:effectLst/>
              </a:rPr>
              <a:t>) </a:t>
            </a:r>
            <a:r>
              <a:rPr lang="ko-KR" altLang="en-US" b="0" dirty="0">
                <a:effectLst/>
              </a:rPr>
              <a:t>기능을 가진 </a:t>
            </a:r>
            <a:r>
              <a:rPr lang="ko-KR" altLang="en-US" b="0" dirty="0">
                <a:solidFill>
                  <a:srgbClr val="FF0000"/>
                </a:solidFill>
                <a:effectLst/>
              </a:rPr>
              <a:t>문서</a:t>
            </a:r>
            <a:r>
              <a:rPr lang="ko-KR" altLang="en-US" b="0" dirty="0">
                <a:effectLst/>
              </a:rPr>
              <a:t>를 만드는 언어입니다</a:t>
            </a:r>
            <a:r>
              <a:rPr lang="en-US" altLang="ko-KR" b="0" dirty="0">
                <a:effectLst/>
              </a:rPr>
              <a:t>. </a:t>
            </a:r>
          </a:p>
          <a:p>
            <a:endParaRPr lang="en-US" altLang="ko-KR" dirty="0"/>
          </a:p>
          <a:p>
            <a:r>
              <a:rPr lang="ko-KR" altLang="en-US" b="0" dirty="0">
                <a:effectLst/>
              </a:rPr>
              <a:t>다시 말해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구조를 설계할 때 사용되는 언어로 </a:t>
            </a:r>
            <a:r>
              <a:rPr lang="en-US" altLang="ko-KR" b="1" dirty="0">
                <a:effectLst/>
              </a:rPr>
              <a:t>hyper link </a:t>
            </a:r>
            <a:r>
              <a:rPr lang="ko-KR" altLang="en-US" b="1" dirty="0">
                <a:effectLst/>
              </a:rPr>
              <a:t>시스템</a:t>
            </a:r>
            <a:r>
              <a:rPr lang="ko-KR" altLang="en-US" b="0" dirty="0">
                <a:effectLst/>
              </a:rPr>
              <a:t>을 가지고 있으며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흔히 말하는 웹 페이지를 위한 </a:t>
            </a:r>
            <a:r>
              <a:rPr lang="ko-KR" altLang="en-US" b="1" dirty="0">
                <a:effectLst/>
              </a:rPr>
              <a:t>마크업 언어</a:t>
            </a:r>
            <a:r>
              <a:rPr lang="ko-KR" altLang="en-US" b="0" dirty="0">
                <a:effectLst/>
              </a:rPr>
              <a:t>라고 할 수 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DC21F0-DE6C-4059-9013-52802CE27984}"/>
              </a:ext>
            </a:extLst>
          </p:cNvPr>
          <p:cNvGrpSpPr/>
          <p:nvPr/>
        </p:nvGrpSpPr>
        <p:grpSpPr>
          <a:xfrm>
            <a:off x="5948045" y="4185920"/>
            <a:ext cx="2984500" cy="914400"/>
            <a:chOff x="5948045" y="4185920"/>
            <a:chExt cx="2984500" cy="91440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2AA0AE6-2990-4209-9D47-B705F1C7D558}"/>
                </a:ext>
              </a:extLst>
            </p:cNvPr>
            <p:cNvSpPr/>
            <p:nvPr/>
          </p:nvSpPr>
          <p:spPr>
            <a:xfrm>
              <a:off x="5948045" y="418592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3B90086B-5C3B-4BFF-B4C9-62307B640727}"/>
                </a:ext>
              </a:extLst>
            </p:cNvPr>
            <p:cNvSpPr/>
            <p:nvPr/>
          </p:nvSpPr>
          <p:spPr>
            <a:xfrm rot="16200000">
              <a:off x="7065645" y="323342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8463E1-E3C0-41B7-9D68-DBFB08CBB065}"/>
              </a:ext>
            </a:extLst>
          </p:cNvPr>
          <p:cNvSpPr/>
          <p:nvPr/>
        </p:nvSpPr>
        <p:spPr>
          <a:xfrm>
            <a:off x="6041390" y="4455160"/>
            <a:ext cx="2738120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클릭 시 이동가능한 글자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669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574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Flex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oto Serif KR" charset="0"/>
                <a:ea typeface="Noto Serif KR" charset="0"/>
              </a:rPr>
              <a:t>레이아웃 배치 전용 기능. float나 inline block보다 훨씬 편하게 사용할 수있다.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40" descr="C:/Users/dltjs/AppData/Roaming/PolarisOffice/ETemp/11620_19196456/fImage31002395904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55" y="2723515"/>
            <a:ext cx="3373755" cy="1600200"/>
          </a:xfrm>
          <a:prstGeom prst="rect">
            <a:avLst/>
          </a:prstGeom>
          <a:noFill/>
        </p:spPr>
      </p:pic>
      <p:pic>
        <p:nvPicPr>
          <p:cNvPr id="30" name="그림 41" descr="C:/Users/dltjs/AppData/Roaming/PolarisOffice/ETemp/11620_19196456/fImage592923968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" y="2848610"/>
            <a:ext cx="3020060" cy="2419985"/>
          </a:xfrm>
          <a:prstGeom prst="rect">
            <a:avLst/>
          </a:prstGeom>
          <a:noFill/>
        </p:spPr>
      </p:pic>
      <p:pic>
        <p:nvPicPr>
          <p:cNvPr id="31" name="그림 42" descr="C:/Users/dltjs/AppData/Roaming/PolarisOffice/ETemp/11620_19196456/fImage6392239792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" y="5459095"/>
            <a:ext cx="8401685" cy="7912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도형 33"/>
          <p:cNvSpPr>
            <a:spLocks/>
          </p:cNvSpPr>
          <p:nvPr/>
        </p:nvSpPr>
        <p:spPr>
          <a:xfrm flipH="1">
            <a:off x="7084695" y="3030220"/>
            <a:ext cx="4055110" cy="296418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주석</a:t>
            </a:r>
            <a:r>
              <a:rPr lang="en-US" altLang="ko-KR" sz="2400"/>
              <a:t>(Comment)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9130" y="2720975"/>
            <a:ext cx="1087501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이란 개발자가 작성한 코드에 대한 이해를 돕는 설명이나 디버깅을 위하여 작성된 구문을 의미합니다</a:t>
            </a:r>
            <a:r>
              <a:rPr lang="en-US" altLang="ko-KR" b="0"/>
              <a:t>. </a:t>
            </a:r>
            <a:r>
              <a:rPr lang="ko-KR" altLang="en-US" b="0"/>
              <a:t>이렇게 달린 주석은 브라우저에 표시되지 않습니다</a:t>
            </a:r>
            <a:r>
              <a:rPr lang="en-US" altLang="ko-KR" b="0"/>
              <a:t>.</a:t>
            </a:r>
            <a:endParaRPr lang="ko-KR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 0"/>
          <p:cNvSpPr txBox="1">
            <a:spLocks/>
          </p:cNvSpPr>
          <p:nvPr/>
        </p:nvSpPr>
        <p:spPr>
          <a:xfrm>
            <a:off x="658495" y="4338320"/>
            <a:ext cx="10875010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의 사용 이유는 코드</a:t>
            </a:r>
            <a:r>
              <a:rPr lang="en-US" altLang="ko-KR" b="0"/>
              <a:t>(sources)</a:t>
            </a:r>
            <a:r>
              <a:rPr lang="ko-KR" altLang="en-US" b="0"/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/>
              <a:t>.</a:t>
            </a:r>
            <a:endParaRPr lang="ko-KR" altLang="en-US" b="0"/>
          </a:p>
        </p:txBody>
      </p:sp>
      <p:sp>
        <p:nvSpPr>
          <p:cNvPr id="30" name="텍스트 상자 36"/>
          <p:cNvSpPr txBox="1">
            <a:spLocks/>
          </p:cNvSpPr>
          <p:nvPr/>
        </p:nvSpPr>
        <p:spPr>
          <a:xfrm>
            <a:off x="705485" y="3598545"/>
            <a:ext cx="108750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rgbClr val="FF0000"/>
                </a:solidFill>
              </a:rPr>
              <a:t>/*</a:t>
            </a:r>
            <a:r>
              <a:rPr lang="ko-KR" altLang="en-US" sz="2800" b="0"/>
              <a:t>  </a:t>
            </a:r>
            <a:r>
              <a:rPr lang="ko-KR" altLang="en-US" sz="1800" b="0"/>
              <a:t>주석내용</a:t>
            </a:r>
            <a:r>
              <a:rPr lang="ko-KR" altLang="en-US" sz="2800" b="0"/>
              <a:t> </a:t>
            </a:r>
            <a:r>
              <a:rPr lang="ko-KR" altLang="en-US" sz="2800" b="1">
                <a:solidFill>
                  <a:srgbClr val="FF0000"/>
                </a:solidFill>
              </a:rPr>
              <a:t> */</a:t>
            </a:r>
            <a:endParaRPr lang="ko-KR" altLang="en-US" sz="2800"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애니메이션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17360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transition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59230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68020" y="259143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자동으로 동작하지 않음. (hover나 클릭 같은 이벤트 트리거에 의하여 동작함.)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758190" y="3690620"/>
            <a:ext cx="10868025" cy="17551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transition-property: width, background-color; // 트랜지션의 대상이 되는 프로퍼티를 지정 (기본값 all)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transition-duration: 1.2s, 3s // 변화가 일어나는 기간. 초단위. 프로퍼티와 각각 대응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transition-timing-function: ease; // 트랜지션 변화율 함수 지정 (기본값 ease)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transition-delay: 1s; // 트리거 이벤트 발생 후 몇 초 후에 트랜지션이 시작될 것인지 지정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 : width 3s ease 1s; (한번에 사용 가능)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17360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59230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68020" y="2591435"/>
            <a:ext cx="11078210" cy="9239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트랜지션은 시작하기 위해 이벤트가 필요하지만 애니메이션은 시작, 정지, 반복까지 제어 가능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@keyframe을 써야함.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772795" y="3538220"/>
            <a:ext cx="10868025" cy="2863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@keyframes myAnimation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red;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height: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30%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yellow;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100%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blue;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39065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924560" y="1781810"/>
            <a:ext cx="10868025" cy="48018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animation-name: myAnimation; // @keyframes 이름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animation-duration: 3s // 변화가 일어나는 기간. 초단위.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animation-iteration-count: 3; (기본값 1. number or infinite.)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animation-timing-function: ease; // 애니메이션 함수 지정 (기본값 ease)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반복될 때 진행 방향을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normal: from -&gt; to (기본값)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reverse: to -&gt; from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alternate: 홀(normal) 짝(reverse)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alternate-reverse: 홀(reverse) 짝(normal)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animation-direction: normal;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실행 상태가 아닐 때 (대기 or 종료) 요소의 스타일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none:    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forwards: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backwrads: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both :    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animation-fill-mode: none;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// running(기본값) || paused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animation-play-state: running;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animation-delay: 1s; // 요소 로딩 후 몇 초 후에 애니메이션이 시작될 것인지 지정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 : (shorthand)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129794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965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부트스트랩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2305685"/>
            <a:ext cx="11118850" cy="25374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부트스트랩이란?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각종 레이아웃, 버튼, 입력창 등의 </a:t>
            </a:r>
            <a:r>
              <a:rPr sz="1800" u="sng">
                <a:latin typeface="맑은 고딕" charset="0"/>
                <a:ea typeface="맑은 고딕" charset="0"/>
              </a:rPr>
              <a:t>디자인을</a:t>
            </a:r>
            <a:r>
              <a:rPr sz="1800">
                <a:latin typeface="맑은 고딕" charset="0"/>
                <a:ea typeface="맑은 고딕" charset="0"/>
              </a:rPr>
              <a:t> CSS와 Javascript로 </a:t>
            </a:r>
            <a:r>
              <a:rPr sz="1800" u="sng">
                <a:latin typeface="맑은 고딕" charset="0"/>
                <a:ea typeface="맑은 고딕" charset="0"/>
              </a:rPr>
              <a:t>만들어 놓은 프레임워크.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oto Sans" charset="0"/>
                <a:ea typeface="Noto Sans" charset="0"/>
              </a:rPr>
              <a:t>'프레임워크' 라고 하는 것은 재사용이 가능한 요소들의 집합되어 있으며, 정해진 구조와 틀 안에서 이것들이 확장이 가능한 기반 코드로 이루어 짐을 뜻한다. </a:t>
            </a:r>
            <a:br>
              <a:rPr sz="1800" b="0" i="0">
                <a:solidFill>
                  <a:schemeClr val="tx1"/>
                </a:solidFill>
                <a:latin typeface="Noto Sans" charset="0"/>
                <a:ea typeface="Noto Sans" charset="0"/>
              </a:rPr>
            </a:b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https://getbootstrap.kr/docs/5.0/getting-started/contents/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2305685"/>
            <a:ext cx="11118850" cy="32759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1) 부트스트랩으로 모달창 만들어보기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https://getbootstrap.kr/docs/5.0/components/dropdowns/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2) 부트스트랩으로 드롭다운 만들어 보기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https://getbootstrap.kr/docs/5.0/components/modal/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마크업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(Mark Up)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마크업이란 문서의 내용에서 어느 부분이 어느 역할을 할 것인지에 대한 명시를 해주는 것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D38F28-EAB4-4B7D-8BD1-88D5C930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30" y="2697480"/>
            <a:ext cx="9057005" cy="37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5590" y="688975"/>
            <a:ext cx="11821795" cy="6003925"/>
            <a:chOff x="275590" y="688975"/>
            <a:chExt cx="11821795" cy="6003925"/>
          </a:xfrm>
        </p:grpSpPr>
        <p:sp>
          <p:nvSpPr>
            <p:cNvPr id="26" name="자유형 25"/>
            <p:cNvSpPr>
              <a:spLocks/>
            </p:cNvSpPr>
            <p:nvPr/>
          </p:nvSpPr>
          <p:spPr>
            <a:xfrm>
              <a:off x="275590" y="68897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>
              <a:off x="11764010" y="638048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183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latin typeface="Consolas" charset="0"/>
              </a:rPr>
              <a:t>HTML</a:t>
            </a:r>
            <a:r>
              <a:rPr lang="ko-KR" altLang="en-US" b="0">
                <a:latin typeface="Consolas" charset="0"/>
              </a:rPr>
              <a:t>은 태그</a:t>
            </a:r>
            <a:r>
              <a:rPr lang="en-US" altLang="ko-KR" b="0">
                <a:latin typeface="Consolas" charset="0"/>
              </a:rPr>
              <a:t>(tag)</a:t>
            </a:r>
            <a:r>
              <a:rPr lang="ko-KR" altLang="en-US" b="0">
                <a:latin typeface="Consolas" charset="0"/>
              </a:rPr>
              <a:t>로 구성되어 있습니다</a:t>
            </a:r>
            <a:r>
              <a:rPr lang="en-US" altLang="ko-KR" b="0">
                <a:latin typeface="Consolas" charset="0"/>
              </a:rPr>
              <a:t>.</a:t>
            </a:r>
            <a:endParaRPr lang="ko-KR" altLang="en-US" b="0">
              <a:latin typeface="Consolas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7000F7-F94C-41A9-834E-A97B105B7566}"/>
              </a:ext>
            </a:extLst>
          </p:cNvPr>
          <p:cNvSpPr txBox="1"/>
          <p:nvPr/>
        </p:nvSpPr>
        <p:spPr>
          <a:xfrm>
            <a:off x="662940" y="534035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붉은색 밑줄이 모두 태그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(tag)</a:t>
            </a:r>
            <a:r>
              <a:rPr lang="ko-KR" altLang="en-US" dirty="0">
                <a:latin typeface="Consolas" panose="020B0609020204030204" pitchFamily="49" charset="0"/>
              </a:rPr>
              <a:t>이며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태그는 정보를 정의하는 형식을 나타냅니다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7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31440"/>
            <a:ext cx="7437120" cy="262572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/>
              <p14:cNvContentPartPr/>
              <p14:nvPr/>
            </p14:nvContentPartPr>
            <p14:xfrm>
              <a:off x="1209040" y="3236595"/>
              <a:ext cx="326390" cy="889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209040" y="3236595"/>
                <a:ext cx="326390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" name="잉크 10"/>
              <p14:cNvContentPartPr/>
              <p14:nvPr/>
            </p14:nvContentPartPr>
            <p14:xfrm>
              <a:off x="1487805" y="3376930"/>
              <a:ext cx="302895" cy="635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487805" y="3376930"/>
                <a:ext cx="30289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" name="잉크 11"/>
              <p14:cNvContentPartPr/>
              <p14:nvPr/>
            </p14:nvContentPartPr>
            <p14:xfrm>
              <a:off x="1428115" y="3535680"/>
              <a:ext cx="271145" cy="635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428115" y="3535680"/>
                <a:ext cx="2711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" name="잉크 20"/>
              <p14:cNvContentPartPr/>
              <p14:nvPr/>
            </p14:nvContentPartPr>
            <p14:xfrm>
              <a:off x="1474470" y="3688080"/>
              <a:ext cx="253365" cy="635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474470" y="3688080"/>
                <a:ext cx="25336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3" name="잉크 32"/>
              <p14:cNvContentPartPr/>
              <p14:nvPr/>
            </p14:nvContentPartPr>
            <p14:xfrm>
              <a:off x="1478280" y="3838575"/>
              <a:ext cx="326390" cy="9525"/>
            </p14:xfrm>
          </p:contentPart>
        </mc:Choice>
        <mc:Fallback xmlns="">
          <p:pic>
            <p:nvPicPr>
              <p:cNvPr id="33" name="잉크 32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478280" y="3838575"/>
                <a:ext cx="32639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" name="잉크 33"/>
              <p14:cNvContentPartPr/>
              <p14:nvPr/>
            </p14:nvContentPartPr>
            <p14:xfrm>
              <a:off x="2803525" y="3822065"/>
              <a:ext cx="530225" cy="2540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803525" y="3822065"/>
                <a:ext cx="530225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5" name="잉크 34"/>
              <p14:cNvContentPartPr/>
              <p14:nvPr/>
            </p14:nvContentPartPr>
            <p14:xfrm>
              <a:off x="1109980" y="4100830"/>
              <a:ext cx="681990" cy="1016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09980" y="4100830"/>
                <a:ext cx="68199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" name="잉크 35"/>
              <p14:cNvContentPartPr/>
              <p14:nvPr/>
            </p14:nvContentPartPr>
            <p14:xfrm>
              <a:off x="1217295" y="4521200"/>
              <a:ext cx="318770" cy="635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217295" y="4521200"/>
                <a:ext cx="318770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8" name="잉크 37"/>
              <p14:cNvContentPartPr/>
              <p14:nvPr/>
            </p14:nvContentPartPr>
            <p14:xfrm>
              <a:off x="2731135" y="4676140"/>
              <a:ext cx="151765" cy="889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731135" y="4676140"/>
                <a:ext cx="151765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9" name="잉크 38"/>
              <p14:cNvContentPartPr/>
              <p14:nvPr/>
            </p14:nvContentPartPr>
            <p14:xfrm>
              <a:off x="1396365" y="4690745"/>
              <a:ext cx="238760" cy="9525"/>
            </p14:xfrm>
          </p:contentPart>
        </mc:Choice>
        <mc:Fallback xmlns="">
          <p:pic>
            <p:nvPicPr>
              <p:cNvPr id="39" name="잉크 38"/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396365" y="4690745"/>
                <a:ext cx="23876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0" name="잉크 39"/>
              <p14:cNvContentPartPr/>
              <p14:nvPr/>
            </p14:nvContentPartPr>
            <p14:xfrm>
              <a:off x="1400810" y="4831715"/>
              <a:ext cx="498475" cy="635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400810" y="4831715"/>
                <a:ext cx="49847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1" name="잉크 40"/>
              <p14:cNvContentPartPr/>
              <p14:nvPr/>
            </p14:nvContentPartPr>
            <p14:xfrm>
              <a:off x="1203960" y="4963160"/>
              <a:ext cx="512445" cy="635"/>
            </p14:xfrm>
          </p:contentPart>
        </mc:Choice>
        <mc:Fallback xmlns="">
          <p:pic>
            <p:nvPicPr>
              <p:cNvPr id="41" name="잉크 40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203960" y="4963160"/>
                <a:ext cx="5124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8" name="잉크 5"/>
              <p14:cNvContentPartPr/>
              <p14:nvPr/>
            </p14:nvContentPartPr>
            <p14:xfrm>
              <a:off x="1205865" y="5123815"/>
              <a:ext cx="512445" cy="635"/>
            </p14:xfrm>
          </p:contentPart>
        </mc:Choice>
        <mc:Fallback xmlns="">
          <p:pic>
            <p:nvPicPr>
              <p:cNvPr id="48" name="잉크 5"/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205865" y="5123815"/>
                <a:ext cx="51244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58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Pages>78</Pages>
  <Words>3816</Words>
  <Characters>0</Characters>
  <Application>Microsoft Office PowerPoint</Application>
  <DocSecurity>0</DocSecurity>
  <PresentationFormat>와이드스크린</PresentationFormat>
  <Lines>0</Lines>
  <Paragraphs>649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79</vt:i4>
      </vt:variant>
    </vt:vector>
  </HeadingPairs>
  <TitlesOfParts>
    <vt:vector size="91" baseType="lpstr">
      <vt:lpstr>Noto Sans</vt:lpstr>
      <vt:lpstr>Noto Serif KR</vt:lpstr>
      <vt:lpstr>notokr</vt:lpstr>
      <vt:lpstr>Malgun Gothic</vt:lpstr>
      <vt:lpstr>Malgun Gothic</vt:lpstr>
      <vt:lpstr>Arial</vt:lpstr>
      <vt:lpstr>Consolas</vt:lpstr>
      <vt:lpstr>30_Office 테마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33</cp:revision>
  <dcterms:modified xsi:type="dcterms:W3CDTF">2022-04-07T08:29:31Z</dcterms:modified>
  <cp:version>9.104.121.46349</cp:version>
</cp:coreProperties>
</file>