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08" r:id="rId25"/>
    <p:sldId id="429" r:id="rId26"/>
    <p:sldId id="430" r:id="rId27"/>
    <p:sldId id="409" r:id="rId28"/>
    <p:sldId id="43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08"/>
            <p14:sldId id="429"/>
            <p14:sldId id="430"/>
            <p14:sldId id="409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68" y="90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2022-06-03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</a:t>
            </a:r>
            <a:r>
              <a:rPr lang="ko-KR" altLang="en-US" sz="4000" dirty="0"/>
              <a:t>강 </a:t>
            </a:r>
            <a:r>
              <a:rPr lang="en-US" altLang="ko-KR" sz="4000" dirty="0"/>
              <a:t>SQL Join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7056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69309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1562" y="2830880"/>
            <a:ext cx="258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44012" y="374736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>
            <a:off x="4559474" y="2855932"/>
            <a:ext cx="2584538" cy="104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0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9060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9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1189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3319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6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5323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4158636"/>
            <a:ext cx="3304784" cy="492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59474" y="3682648"/>
            <a:ext cx="2582450" cy="72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21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7452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81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39582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27973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430048"/>
            <a:ext cx="2582450" cy="167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24176" y="3315341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4559474" y="3465653"/>
            <a:ext cx="2564702" cy="64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1586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3715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480152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630464"/>
            <a:ext cx="2582450" cy="189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141924" y="3528159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4" idx="3"/>
            <a:endCxn id="9" idx="1"/>
          </p:cNvCxnSpPr>
          <p:nvPr/>
        </p:nvCxnSpPr>
        <p:spPr>
          <a:xfrm flipV="1">
            <a:off x="4559474" y="3678471"/>
            <a:ext cx="2582450" cy="8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5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5845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3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관련이 있는 테이블들을 연관 지어 데이터를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주로 관계형성이 되어 있는 데이터를 기준으로 조회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Inner Join, Left Join, Right Join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47849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5010404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0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522334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893510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3043822"/>
            <a:ext cx="2582450" cy="232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41924" y="3942567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4559474" y="4092879"/>
            <a:ext cx="2582450" cy="128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6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199" y="1600200"/>
            <a:ext cx="1155469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Left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 테이블에 존재하고 두번째 테이블에 존재하지 않아도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LEFT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8672109" y="3144704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738641" y="3140968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04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Left</a:t>
            </a:r>
            <a:r>
              <a:rPr lang="en-US" altLang="ko-KR" dirty="0" smtClean="0"/>
              <a:t> </a:t>
            </a:r>
            <a:r>
              <a:rPr lang="en-US" altLang="ko-KR" dirty="0"/>
              <a:t>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FROM </a:t>
            </a:r>
            <a:r>
              <a:rPr lang="en-US" altLang="ko-KR" dirty="0"/>
              <a:t>CUSTOMER AS A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LEFT JOIN VOUCHER AS B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en-US" altLang="ko-KR" dirty="0"/>
              <a:t>ON A.C_ID = B.C_ID;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72" y="181614"/>
            <a:ext cx="4372123" cy="65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73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29" y="543376"/>
            <a:ext cx="6801799" cy="60587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7341" y="1327852"/>
            <a:ext cx="1710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2. Left Join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89506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Right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/>
              <a:t>첫 테이블에 존재하지 않고 두번째 테이블에 존재 시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RIGHT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8" name="타원 7"/>
          <p:cNvSpPr/>
          <p:nvPr/>
        </p:nvSpPr>
        <p:spPr>
          <a:xfrm>
            <a:off x="8539105" y="3144704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605637" y="3140968"/>
            <a:ext cx="1656184" cy="16561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0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074106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Right </a:t>
            </a:r>
            <a:r>
              <a:rPr lang="en-US" altLang="ko-KR" dirty="0" smtClean="0"/>
              <a:t>Join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select </a:t>
            </a:r>
            <a:r>
              <a:rPr lang="en-US" altLang="ko-KR" sz="2000" dirty="0"/>
              <a:t>* from </a:t>
            </a:r>
            <a:r>
              <a:rPr lang="en-US" altLang="ko-KR" sz="2000" dirty="0" err="1"/>
              <a:t>information_schema.table_constraints</a:t>
            </a:r>
            <a:r>
              <a:rPr lang="en-US" altLang="ko-KR" sz="2000" dirty="0"/>
              <a:t> where </a:t>
            </a:r>
            <a:r>
              <a:rPr lang="en-US" altLang="ko-KR" sz="2000" dirty="0" err="1"/>
              <a:t>table_name</a:t>
            </a:r>
            <a:r>
              <a:rPr lang="en-US" altLang="ko-KR" sz="2000" dirty="0"/>
              <a:t> = 'voucher</a:t>
            </a:r>
            <a:r>
              <a:rPr lang="en-US" altLang="ko-KR" sz="2000" dirty="0" smtClean="0"/>
              <a:t>';</a:t>
            </a:r>
          </a:p>
          <a:p>
            <a:pPr marL="0" indent="0">
              <a:buNone/>
            </a:pPr>
            <a:r>
              <a:rPr lang="en-US" altLang="ko-KR" dirty="0"/>
              <a:t>alter table voucher drop foreign key voucher_ibfk_1;</a:t>
            </a:r>
          </a:p>
          <a:p>
            <a:pPr marL="0" indent="0">
              <a:buNone/>
            </a:pPr>
            <a:r>
              <a:rPr lang="en-US" altLang="ko-KR" dirty="0"/>
              <a:t>insert into voucher values(80, 100000, now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/>
              <a:t>   FROM CUSTOMER AS A</a:t>
            </a:r>
          </a:p>
          <a:p>
            <a:pPr marL="0" indent="0">
              <a:buNone/>
            </a:pPr>
            <a:r>
              <a:rPr lang="en-US" altLang="ko-KR" dirty="0"/>
              <a:t>   RIGHT JOIN VOUCHER AS B</a:t>
            </a:r>
          </a:p>
          <a:p>
            <a:pPr marL="0" indent="0">
              <a:buNone/>
            </a:pPr>
            <a:r>
              <a:rPr lang="en-US" altLang="ko-KR" dirty="0"/>
              <a:t>   ON A.C_ID = B.C_ID;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37" y="2629205"/>
            <a:ext cx="390579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Inner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정의 </a:t>
            </a:r>
            <a:r>
              <a:rPr lang="en-US" altLang="ko-KR" dirty="0"/>
              <a:t>:</a:t>
            </a:r>
            <a:r>
              <a:rPr lang="ko-KR" altLang="en-US" dirty="0"/>
              <a:t> 두 테이블의 컬럼이 동일하게 존재 하는 경우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</a:t>
            </a:r>
            <a:r>
              <a:rPr lang="ko-KR" altLang="en-US" dirty="0"/>
              <a:t>컬럼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</a:t>
            </a:r>
            <a:r>
              <a:rPr lang="en-US" altLang="ko-KR" dirty="0"/>
              <a:t>1 AS A</a:t>
            </a:r>
          </a:p>
          <a:p>
            <a:pPr marL="0" indent="0">
              <a:buNone/>
            </a:pPr>
            <a:r>
              <a:rPr lang="en-US" altLang="ko-KR" dirty="0"/>
              <a:t>     INNER JOIN </a:t>
            </a:r>
            <a:r>
              <a:rPr lang="ko-KR" altLang="en-US" dirty="0"/>
              <a:t>테이블</a:t>
            </a:r>
            <a:r>
              <a:rPr lang="en-US" altLang="ko-KR" dirty="0"/>
              <a:t>2 AS B</a:t>
            </a:r>
          </a:p>
          <a:p>
            <a:pPr marL="0" indent="0">
              <a:buNone/>
            </a:pPr>
            <a:r>
              <a:rPr lang="en-US" altLang="ko-KR" dirty="0"/>
              <a:t>     ON A.</a:t>
            </a:r>
            <a:r>
              <a:rPr lang="ko-KR" altLang="en-US" dirty="0" err="1"/>
              <a:t>키컬럼</a:t>
            </a:r>
            <a:r>
              <a:rPr lang="en-US" altLang="ko-KR" dirty="0"/>
              <a:t>1 = B.</a:t>
            </a:r>
            <a:r>
              <a:rPr lang="ko-KR" altLang="en-US" dirty="0" err="1"/>
              <a:t>키컬럼</a:t>
            </a:r>
            <a:r>
              <a:rPr lang="en-US" altLang="ko-KR" dirty="0"/>
              <a:t>1</a:t>
            </a:r>
          </a:p>
        </p:txBody>
      </p:sp>
      <p:sp>
        <p:nvSpPr>
          <p:cNvPr id="4" name="타원 3"/>
          <p:cNvSpPr/>
          <p:nvPr/>
        </p:nvSpPr>
        <p:spPr>
          <a:xfrm>
            <a:off x="8273098" y="3477213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339630" y="3473477"/>
            <a:ext cx="1656184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B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9339630" y="3674751"/>
            <a:ext cx="589652" cy="1257375"/>
          </a:xfrm>
          <a:custGeom>
            <a:avLst/>
            <a:gdLst>
              <a:gd name="connsiteX0" fmla="*/ 292562 w 589652"/>
              <a:gd name="connsiteY0" fmla="*/ 0 h 1257375"/>
              <a:gd name="connsiteX1" fmla="*/ 347110 w 589652"/>
              <a:gd name="connsiteY1" fmla="*/ 45006 h 1257375"/>
              <a:gd name="connsiteX2" fmla="*/ 589652 w 589652"/>
              <a:gd name="connsiteY2" fmla="*/ 630555 h 1257375"/>
              <a:gd name="connsiteX3" fmla="*/ 347110 w 589652"/>
              <a:gd name="connsiteY3" fmla="*/ 1216105 h 1257375"/>
              <a:gd name="connsiteX4" fmla="*/ 297090 w 589652"/>
              <a:gd name="connsiteY4" fmla="*/ 1257375 h 1257375"/>
              <a:gd name="connsiteX5" fmla="*/ 242543 w 589652"/>
              <a:gd name="connsiteY5" fmla="*/ 1212369 h 1257375"/>
              <a:gd name="connsiteX6" fmla="*/ 0 w 589652"/>
              <a:gd name="connsiteY6" fmla="*/ 626819 h 1257375"/>
              <a:gd name="connsiteX7" fmla="*/ 242543 w 589652"/>
              <a:gd name="connsiteY7" fmla="*/ 41270 h 12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652" h="1257375">
                <a:moveTo>
                  <a:pt x="292562" y="0"/>
                </a:moveTo>
                <a:lnTo>
                  <a:pt x="347110" y="45006"/>
                </a:lnTo>
                <a:cubicBezTo>
                  <a:pt x="496965" y="194861"/>
                  <a:pt x="589652" y="401884"/>
                  <a:pt x="589652" y="630555"/>
                </a:cubicBezTo>
                <a:cubicBezTo>
                  <a:pt x="589652" y="859227"/>
                  <a:pt x="496965" y="1066250"/>
                  <a:pt x="347110" y="1216105"/>
                </a:cubicBezTo>
                <a:lnTo>
                  <a:pt x="297090" y="1257375"/>
                </a:lnTo>
                <a:lnTo>
                  <a:pt x="242543" y="1212369"/>
                </a:lnTo>
                <a:cubicBezTo>
                  <a:pt x="92688" y="1062514"/>
                  <a:pt x="0" y="855491"/>
                  <a:pt x="0" y="626819"/>
                </a:cubicBezTo>
                <a:cubicBezTo>
                  <a:pt x="0" y="398148"/>
                  <a:pt x="92688" y="191125"/>
                  <a:pt x="242543" y="4127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Inner Join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</a:t>
            </a:r>
            <a:r>
              <a:rPr lang="en-US" altLang="ko-KR" dirty="0"/>
              <a:t>SELECT A.C_ID, </a:t>
            </a:r>
            <a:r>
              <a:rPr lang="en-US" altLang="ko-KR" dirty="0" smtClean="0"/>
              <a:t>A.C_NAME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, </a:t>
            </a:r>
            <a:r>
              <a:rPr lang="en-US" altLang="ko-KR" dirty="0"/>
              <a:t>B.VOUCHER_AMOUNT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/>
              <a:t>FROM CUSTOMER AS A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INNER JOIN VOUCHER AS B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ON A.C_ID = B.C_ID;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1" y="770522"/>
            <a:ext cx="6272643" cy="58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1665962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1665962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559474" y="1816274"/>
            <a:ext cx="258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1878904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1841326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1991638"/>
            <a:ext cx="2582450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079320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7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279736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6" y="1479302"/>
            <a:ext cx="3791479" cy="4801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6" y="1479302"/>
            <a:ext cx="3048425" cy="31722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1041" y="2492678"/>
            <a:ext cx="4058433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1924" y="206679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559474" y="2217106"/>
            <a:ext cx="2582450" cy="4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136702" y="3103014"/>
            <a:ext cx="3304784" cy="3006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>
            <a:off x="4559474" y="2642990"/>
            <a:ext cx="2577228" cy="6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7"/>
          <p:cNvSpPr>
            <a:spLocks/>
          </p:cNvSpPr>
          <p:nvPr/>
        </p:nvSpPr>
        <p:spPr>
          <a:xfrm>
            <a:off x="765868" y="316230"/>
            <a:ext cx="1090363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SQL Join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79571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Pages>78</Pages>
  <Words>360</Words>
  <Characters>0</Characters>
  <Application>Microsoft Office PowerPoint</Application>
  <DocSecurity>0</DocSecurity>
  <PresentationFormat>와이드스크린</PresentationFormat>
  <Lines>0</Lines>
  <Paragraphs>83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30_Office 테마</vt:lpstr>
      <vt:lpstr>Office theme</vt:lpstr>
      <vt:lpstr>8강 SQL Join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78</cp:revision>
  <dcterms:modified xsi:type="dcterms:W3CDTF">2022-06-03T01:57:42Z</dcterms:modified>
  <cp:version>9.104.121.46349</cp:version>
</cp:coreProperties>
</file>