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6" r:id="rId2"/>
  </p:sldMasterIdLst>
  <p:sldIdLst>
    <p:sldId id="405" r:id="rId3"/>
    <p:sldId id="321" r:id="rId4"/>
    <p:sldId id="406" r:id="rId5"/>
    <p:sldId id="407" r:id="rId6"/>
    <p:sldId id="411" r:id="rId7"/>
    <p:sldId id="412" r:id="rId8"/>
    <p:sldId id="413" r:id="rId9"/>
    <p:sldId id="414" r:id="rId10"/>
    <p:sldId id="415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423" r:id="rId19"/>
    <p:sldId id="424" r:id="rId20"/>
    <p:sldId id="425" r:id="rId21"/>
    <p:sldId id="426" r:id="rId22"/>
    <p:sldId id="427" r:id="rId23"/>
    <p:sldId id="428" r:id="rId24"/>
    <p:sldId id="432" r:id="rId25"/>
    <p:sldId id="408" r:id="rId26"/>
    <p:sldId id="429" r:id="rId27"/>
    <p:sldId id="430" r:id="rId28"/>
    <p:sldId id="433" r:id="rId29"/>
    <p:sldId id="409" r:id="rId30"/>
    <p:sldId id="431" r:id="rId31"/>
    <p:sldId id="434" r:id="rId32"/>
    <p:sldId id="435" r:id="rId33"/>
    <p:sldId id="436" r:id="rId34"/>
    <p:sldId id="437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96762D4-1208-40BD-9F6F-89907E02A741}">
          <p14:sldIdLst>
            <p14:sldId id="405"/>
          </p14:sldIdLst>
        </p14:section>
        <p14:section name="모델" id="{596762D4-1208-40BD-9F6F-89907E02A745}">
          <p14:sldIdLst>
            <p14:sldId id="321"/>
            <p14:sldId id="406"/>
            <p14:sldId id="407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32"/>
            <p14:sldId id="408"/>
            <p14:sldId id="429"/>
            <p14:sldId id="430"/>
            <p14:sldId id="433"/>
            <p14:sldId id="409"/>
            <p14:sldId id="431"/>
            <p14:sldId id="434"/>
            <p14:sldId id="435"/>
            <p14:sldId id="436"/>
            <p14:sldId id="437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768" y="90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3"/>
          <p:cNvGrpSpPr/>
          <p:nvPr userDrawn="1"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6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그룹 16"/>
          <p:cNvGrpSpPr/>
          <p:nvPr userDrawn="1"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9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1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8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2022-06-05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8</a:t>
            </a:r>
            <a:r>
              <a:rPr lang="ko-KR" altLang="en-US" sz="4000" dirty="0"/>
              <a:t>강 </a:t>
            </a:r>
            <a:r>
              <a:rPr lang="en-US" altLang="ko-KR" sz="4000" dirty="0"/>
              <a:t>SQL Join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2705620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141924" y="2693094"/>
            <a:ext cx="3304784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561562" y="2830880"/>
            <a:ext cx="2582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144012" y="3747366"/>
            <a:ext cx="3304784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4" idx="3"/>
            <a:endCxn id="8" idx="1"/>
          </p:cNvCxnSpPr>
          <p:nvPr/>
        </p:nvCxnSpPr>
        <p:spPr>
          <a:xfrm>
            <a:off x="4559474" y="2855932"/>
            <a:ext cx="2584538" cy="1041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103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2906036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692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3118978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792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3331920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267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3532336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141924" y="4158636"/>
            <a:ext cx="3304784" cy="49293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>
            <a:off x="4559474" y="3682648"/>
            <a:ext cx="2582450" cy="722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021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3745278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781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3958220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141924" y="2279736"/>
            <a:ext cx="3304784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 flipV="1">
            <a:off x="4559474" y="2430048"/>
            <a:ext cx="2582450" cy="167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124176" y="3315341"/>
            <a:ext cx="3304784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4" idx="3"/>
            <a:endCxn id="8" idx="1"/>
          </p:cNvCxnSpPr>
          <p:nvPr/>
        </p:nvCxnSpPr>
        <p:spPr>
          <a:xfrm flipV="1">
            <a:off x="4559474" y="3465653"/>
            <a:ext cx="2564702" cy="64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271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4158636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2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4371578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141924" y="2480152"/>
            <a:ext cx="3304784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 flipV="1">
            <a:off x="4559474" y="2630464"/>
            <a:ext cx="2582450" cy="189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141924" y="3528159"/>
            <a:ext cx="3304784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4" idx="3"/>
            <a:endCxn id="9" idx="1"/>
          </p:cNvCxnSpPr>
          <p:nvPr/>
        </p:nvCxnSpPr>
        <p:spPr>
          <a:xfrm flipV="1">
            <a:off x="4559474" y="3678471"/>
            <a:ext cx="2582450" cy="84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051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4584520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53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Join</a:t>
            </a:r>
            <a:r>
              <a:rPr lang="ko-KR" altLang="en-US" dirty="0"/>
              <a:t>의 정의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관련이 있는 테이블들을 연관 지어 데이터를 조회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주로 관계형성이 되어 있는 데이터를 기준으로 조회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Inner Join, Left Join, Right Join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4784936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25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5010404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403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5223346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141924" y="2893510"/>
            <a:ext cx="3304784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 flipV="1">
            <a:off x="4559474" y="3043822"/>
            <a:ext cx="2582450" cy="2329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141924" y="3942567"/>
            <a:ext cx="3304784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4" idx="3"/>
            <a:endCxn id="8" idx="1"/>
          </p:cNvCxnSpPr>
          <p:nvPr/>
        </p:nvCxnSpPr>
        <p:spPr>
          <a:xfrm flipV="1">
            <a:off x="4559474" y="4092879"/>
            <a:ext cx="2582450" cy="1280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865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7200" y="1240078"/>
            <a:ext cx="11222182" cy="48860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상품권을 수령한 사람들의 이름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연락처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수령금액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수령일자</a:t>
            </a:r>
            <a:r>
              <a:rPr lang="ko-KR" altLang="en-US" dirty="0" smtClean="0"/>
              <a:t> 등을 </a:t>
            </a:r>
            <a:r>
              <a:rPr lang="ko-KR" altLang="en-US" dirty="0" err="1" smtClean="0"/>
              <a:t>출력하시오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상품권을 수령한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대 사람들의 이름</a:t>
            </a:r>
            <a:r>
              <a:rPr lang="en-US" altLang="ko-KR" dirty="0"/>
              <a:t>,</a:t>
            </a:r>
            <a:r>
              <a:rPr lang="ko-KR" altLang="en-US" dirty="0"/>
              <a:t> 연락처</a:t>
            </a:r>
            <a:r>
              <a:rPr lang="en-US" altLang="ko-KR" dirty="0"/>
              <a:t>, </a:t>
            </a:r>
            <a:r>
              <a:rPr lang="ko-KR" altLang="en-US" dirty="0" err="1"/>
              <a:t>수령금액</a:t>
            </a:r>
            <a:r>
              <a:rPr lang="en-US" altLang="ko-KR" dirty="0"/>
              <a:t>, </a:t>
            </a:r>
            <a:r>
              <a:rPr lang="ko-KR" altLang="en-US" dirty="0" err="1"/>
              <a:t>수령일자</a:t>
            </a:r>
            <a:r>
              <a:rPr lang="ko-KR" altLang="en-US" dirty="0"/>
              <a:t> 등을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660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199" y="1600200"/>
            <a:ext cx="11554691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2. Left Join</a:t>
            </a:r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첫 테이블에 존재하고 두번째 테이블에 존재하지 않아도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형태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 </a:t>
            </a:r>
            <a:r>
              <a:rPr lang="en-US" altLang="ko-KR" dirty="0"/>
              <a:t>SELECT </a:t>
            </a:r>
            <a:r>
              <a:rPr lang="ko-KR" altLang="en-US" dirty="0"/>
              <a:t>컬럼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 </a:t>
            </a:r>
            <a:r>
              <a:rPr lang="en-US" altLang="ko-KR" dirty="0"/>
              <a:t>FROM </a:t>
            </a:r>
            <a:r>
              <a:rPr lang="ko-KR" altLang="en-US" dirty="0"/>
              <a:t>테이블</a:t>
            </a:r>
            <a:r>
              <a:rPr lang="en-US" altLang="ko-KR" dirty="0"/>
              <a:t>1 AS A</a:t>
            </a:r>
          </a:p>
          <a:p>
            <a:pPr marL="0" indent="0">
              <a:buNone/>
            </a:pPr>
            <a:r>
              <a:rPr lang="en-US" altLang="ko-KR" dirty="0"/>
              <a:t>     LEFT JOIN </a:t>
            </a:r>
            <a:r>
              <a:rPr lang="ko-KR" altLang="en-US" dirty="0"/>
              <a:t>테이블</a:t>
            </a:r>
            <a:r>
              <a:rPr lang="en-US" altLang="ko-KR" dirty="0"/>
              <a:t>2 AS B</a:t>
            </a:r>
          </a:p>
          <a:p>
            <a:pPr marL="0" indent="0">
              <a:buNone/>
            </a:pPr>
            <a:r>
              <a:rPr lang="en-US" altLang="ko-KR" dirty="0"/>
              <a:t>     ON A.</a:t>
            </a:r>
            <a:r>
              <a:rPr lang="ko-KR" altLang="en-US" dirty="0" err="1"/>
              <a:t>키컬럼</a:t>
            </a:r>
            <a:r>
              <a:rPr lang="en-US" altLang="ko-KR" dirty="0"/>
              <a:t>1 = B.</a:t>
            </a:r>
            <a:r>
              <a:rPr lang="ko-KR" altLang="en-US" dirty="0" err="1"/>
              <a:t>키컬럼</a:t>
            </a:r>
            <a:r>
              <a:rPr lang="en-US" altLang="ko-KR" dirty="0"/>
              <a:t>1</a:t>
            </a:r>
          </a:p>
        </p:txBody>
      </p:sp>
      <p:sp>
        <p:nvSpPr>
          <p:cNvPr id="8" name="타원 7"/>
          <p:cNvSpPr/>
          <p:nvPr/>
        </p:nvSpPr>
        <p:spPr>
          <a:xfrm>
            <a:off x="8672109" y="3144704"/>
            <a:ext cx="1656184" cy="16561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A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9738641" y="3140968"/>
            <a:ext cx="1656184" cy="16561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B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904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</a:t>
            </a:r>
            <a:r>
              <a:rPr lang="en-US" altLang="ko-KR" dirty="0" smtClean="0"/>
              <a:t>. Left </a:t>
            </a:r>
            <a:r>
              <a:rPr lang="en-US" altLang="ko-KR" dirty="0"/>
              <a:t>Join</a:t>
            </a:r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예제 </a:t>
            </a:r>
            <a:r>
              <a:rPr lang="en-US" altLang="ko-KR" dirty="0"/>
              <a:t>1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 </a:t>
            </a:r>
            <a:r>
              <a:rPr lang="en-US" altLang="ko-KR" dirty="0"/>
              <a:t>SELECT A.C_ID, </a:t>
            </a:r>
            <a:r>
              <a:rPr lang="en-US" altLang="ko-KR" dirty="0" smtClean="0"/>
              <a:t>A.C_NAME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, </a:t>
            </a:r>
            <a:r>
              <a:rPr lang="en-US" altLang="ko-KR" dirty="0"/>
              <a:t>B.VOUCHER_AMOUNT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  FROM </a:t>
            </a:r>
            <a:r>
              <a:rPr lang="en-US" altLang="ko-KR" dirty="0"/>
              <a:t>CUSTOMER AS A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/>
              <a:t>LEFT JOIN VOUCHER AS B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   </a:t>
            </a:r>
            <a:r>
              <a:rPr lang="en-US" altLang="ko-KR" dirty="0"/>
              <a:t>ON A.C_ID = B.C_ID;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972" y="181614"/>
            <a:ext cx="4372123" cy="657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73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229" y="543376"/>
            <a:ext cx="6801799" cy="605874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7341" y="1327852"/>
            <a:ext cx="1710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2. Left Join</a:t>
            </a:r>
          </a:p>
        </p:txBody>
      </p:sp>
    </p:spTree>
    <p:extLst>
      <p:ext uri="{BB962C8B-B14F-4D97-AF65-F5344CB8AC3E}">
        <p14:creationId xmlns:p14="http://schemas.microsoft.com/office/powerpoint/2010/main" val="2589506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7200" y="1240078"/>
            <a:ext cx="11222182" cy="48860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고객관리대장과 상품권관리대장을 </a:t>
            </a:r>
            <a:r>
              <a:rPr lang="en-US" altLang="ko-KR" dirty="0" smtClean="0"/>
              <a:t>Left Join </a:t>
            </a:r>
            <a:r>
              <a:rPr lang="ko-KR" altLang="en-US" dirty="0" smtClean="0"/>
              <a:t>하여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연락처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수령금액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수령일자를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출력하시오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/>
              <a:t>4</a:t>
            </a:r>
            <a:r>
              <a:rPr lang="en-US" altLang="ko-KR" dirty="0" smtClean="0"/>
              <a:t>. “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3”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대만 </a:t>
            </a:r>
            <a:r>
              <a:rPr lang="ko-KR" altLang="en-US" dirty="0" err="1" smtClean="0"/>
              <a:t>출력하시오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87558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3. Right Join</a:t>
            </a:r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첫 테이블에 존재하지 않고 두번째 테이블에 존재 시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형태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 </a:t>
            </a:r>
            <a:r>
              <a:rPr lang="en-US" altLang="ko-KR" dirty="0"/>
              <a:t>SELECT </a:t>
            </a:r>
            <a:r>
              <a:rPr lang="ko-KR" altLang="en-US" dirty="0"/>
              <a:t>컬럼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 </a:t>
            </a:r>
            <a:r>
              <a:rPr lang="en-US" altLang="ko-KR" dirty="0"/>
              <a:t>FROM </a:t>
            </a:r>
            <a:r>
              <a:rPr lang="ko-KR" altLang="en-US" dirty="0"/>
              <a:t>테이블</a:t>
            </a:r>
            <a:r>
              <a:rPr lang="en-US" altLang="ko-KR" dirty="0"/>
              <a:t>1 AS A</a:t>
            </a:r>
          </a:p>
          <a:p>
            <a:pPr marL="0" indent="0">
              <a:buNone/>
            </a:pPr>
            <a:r>
              <a:rPr lang="en-US" altLang="ko-KR" dirty="0"/>
              <a:t>     RIGHT JOIN </a:t>
            </a:r>
            <a:r>
              <a:rPr lang="ko-KR" altLang="en-US" dirty="0"/>
              <a:t>테이블</a:t>
            </a:r>
            <a:r>
              <a:rPr lang="en-US" altLang="ko-KR" dirty="0"/>
              <a:t>2 AS B</a:t>
            </a:r>
          </a:p>
          <a:p>
            <a:pPr marL="0" indent="0">
              <a:buNone/>
            </a:pPr>
            <a:r>
              <a:rPr lang="en-US" altLang="ko-KR" dirty="0"/>
              <a:t>     ON A.</a:t>
            </a:r>
            <a:r>
              <a:rPr lang="ko-KR" altLang="en-US" dirty="0" err="1"/>
              <a:t>키컬럼</a:t>
            </a:r>
            <a:r>
              <a:rPr lang="en-US" altLang="ko-KR" dirty="0"/>
              <a:t>1 = B.</a:t>
            </a:r>
            <a:r>
              <a:rPr lang="ko-KR" altLang="en-US" dirty="0" err="1"/>
              <a:t>키컬럼</a:t>
            </a:r>
            <a:r>
              <a:rPr lang="en-US" altLang="ko-KR" dirty="0"/>
              <a:t>1</a:t>
            </a:r>
          </a:p>
        </p:txBody>
      </p:sp>
      <p:sp>
        <p:nvSpPr>
          <p:cNvPr id="8" name="타원 7"/>
          <p:cNvSpPr/>
          <p:nvPr/>
        </p:nvSpPr>
        <p:spPr>
          <a:xfrm>
            <a:off x="8539105" y="3144704"/>
            <a:ext cx="1656184" cy="16561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A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9605637" y="3140968"/>
            <a:ext cx="1656184" cy="16561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B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004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074106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3. Right </a:t>
            </a:r>
            <a:r>
              <a:rPr lang="en-US" altLang="ko-KR" dirty="0" smtClean="0"/>
              <a:t>Join</a:t>
            </a:r>
            <a:r>
              <a:rPr lang="en-US" altLang="ko-KR" dirty="0"/>
              <a:t> </a:t>
            </a:r>
            <a:r>
              <a:rPr lang="ko-KR" altLang="en-US" dirty="0" smtClean="0"/>
              <a:t>예제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000" dirty="0" smtClean="0"/>
              <a:t>select </a:t>
            </a:r>
            <a:r>
              <a:rPr lang="en-US" altLang="ko-KR" sz="2000" dirty="0"/>
              <a:t>* from </a:t>
            </a:r>
            <a:r>
              <a:rPr lang="en-US" altLang="ko-KR" sz="2000" dirty="0" err="1"/>
              <a:t>information_schema.table_constraints</a:t>
            </a:r>
            <a:r>
              <a:rPr lang="en-US" altLang="ko-KR" sz="2000" dirty="0"/>
              <a:t> where </a:t>
            </a:r>
            <a:r>
              <a:rPr lang="en-US" altLang="ko-KR" sz="2000" dirty="0" err="1"/>
              <a:t>table_name</a:t>
            </a:r>
            <a:r>
              <a:rPr lang="en-US" altLang="ko-KR" sz="2000" dirty="0"/>
              <a:t> = 'voucher</a:t>
            </a:r>
            <a:r>
              <a:rPr lang="en-US" altLang="ko-KR" sz="2000" dirty="0" smtClean="0"/>
              <a:t>';</a:t>
            </a:r>
          </a:p>
          <a:p>
            <a:pPr marL="0" indent="0">
              <a:buNone/>
            </a:pPr>
            <a:r>
              <a:rPr lang="en-US" altLang="ko-KR" dirty="0"/>
              <a:t>alter table voucher drop foreign key voucher_ibfk_1;</a:t>
            </a:r>
          </a:p>
          <a:p>
            <a:pPr marL="0" indent="0">
              <a:buNone/>
            </a:pPr>
            <a:r>
              <a:rPr lang="en-US" altLang="ko-KR" dirty="0"/>
              <a:t>insert into voucher values(80, 100000, now</a:t>
            </a:r>
            <a:r>
              <a:rPr lang="en-US" altLang="ko-KR" dirty="0" smtClean="0"/>
              <a:t>());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SELECT A.C_ID, </a:t>
            </a:r>
            <a:r>
              <a:rPr lang="en-US" altLang="ko-KR" dirty="0" smtClean="0"/>
              <a:t>A.C_NAME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, </a:t>
            </a:r>
            <a:r>
              <a:rPr lang="en-US" altLang="ko-KR" dirty="0"/>
              <a:t>B.VOUCHER_AMOUNT</a:t>
            </a:r>
          </a:p>
          <a:p>
            <a:pPr marL="0" indent="0">
              <a:buNone/>
            </a:pPr>
            <a:r>
              <a:rPr lang="en-US" altLang="ko-KR" dirty="0"/>
              <a:t>   FROM CUSTOMER AS A</a:t>
            </a:r>
          </a:p>
          <a:p>
            <a:pPr marL="0" indent="0">
              <a:buNone/>
            </a:pPr>
            <a:r>
              <a:rPr lang="en-US" altLang="ko-KR" dirty="0"/>
              <a:t>   RIGHT JOIN VOUCHER AS B</a:t>
            </a:r>
          </a:p>
          <a:p>
            <a:pPr marL="0" indent="0">
              <a:buNone/>
            </a:pPr>
            <a:r>
              <a:rPr lang="en-US" altLang="ko-KR" dirty="0"/>
              <a:t>   ON A.C_ID = B.C_ID;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437" y="2629205"/>
            <a:ext cx="3905795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9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1. Inner Join</a:t>
            </a:r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정의 </a:t>
            </a:r>
            <a:r>
              <a:rPr lang="en-US" altLang="ko-KR" dirty="0"/>
              <a:t>:</a:t>
            </a:r>
            <a:r>
              <a:rPr lang="ko-KR" altLang="en-US" dirty="0"/>
              <a:t> 두 테이블의 컬럼이 동일하게 존재 하는 경우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형태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 </a:t>
            </a:r>
            <a:r>
              <a:rPr lang="en-US" altLang="ko-KR" dirty="0"/>
              <a:t>SELECT </a:t>
            </a:r>
            <a:r>
              <a:rPr lang="ko-KR" altLang="en-US" dirty="0"/>
              <a:t>컬럼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 </a:t>
            </a:r>
            <a:r>
              <a:rPr lang="en-US" altLang="ko-KR" dirty="0"/>
              <a:t>FROM </a:t>
            </a:r>
            <a:r>
              <a:rPr lang="ko-KR" altLang="en-US" dirty="0"/>
              <a:t>테이블</a:t>
            </a:r>
            <a:r>
              <a:rPr lang="en-US" altLang="ko-KR" dirty="0"/>
              <a:t>1 AS A</a:t>
            </a:r>
          </a:p>
          <a:p>
            <a:pPr marL="0" indent="0">
              <a:buNone/>
            </a:pPr>
            <a:r>
              <a:rPr lang="en-US" altLang="ko-KR" dirty="0"/>
              <a:t>     INNER JOIN </a:t>
            </a:r>
            <a:r>
              <a:rPr lang="ko-KR" altLang="en-US" dirty="0"/>
              <a:t>테이블</a:t>
            </a:r>
            <a:r>
              <a:rPr lang="en-US" altLang="ko-KR" dirty="0"/>
              <a:t>2 AS B</a:t>
            </a:r>
          </a:p>
          <a:p>
            <a:pPr marL="0" indent="0">
              <a:buNone/>
            </a:pPr>
            <a:r>
              <a:rPr lang="en-US" altLang="ko-KR" dirty="0"/>
              <a:t>     ON A.</a:t>
            </a:r>
            <a:r>
              <a:rPr lang="ko-KR" altLang="en-US" dirty="0" err="1"/>
              <a:t>키컬럼</a:t>
            </a:r>
            <a:r>
              <a:rPr lang="en-US" altLang="ko-KR" dirty="0"/>
              <a:t>1 = B.</a:t>
            </a:r>
            <a:r>
              <a:rPr lang="ko-KR" altLang="en-US" dirty="0" err="1"/>
              <a:t>키컬럼</a:t>
            </a:r>
            <a:r>
              <a:rPr lang="en-US" altLang="ko-KR" dirty="0"/>
              <a:t>1</a:t>
            </a:r>
          </a:p>
        </p:txBody>
      </p:sp>
      <p:sp>
        <p:nvSpPr>
          <p:cNvPr id="4" name="타원 3"/>
          <p:cNvSpPr/>
          <p:nvPr/>
        </p:nvSpPr>
        <p:spPr>
          <a:xfrm>
            <a:off x="8273098" y="3477213"/>
            <a:ext cx="1656184" cy="16561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A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9339630" y="3473477"/>
            <a:ext cx="1656184" cy="16561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B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9339630" y="3674751"/>
            <a:ext cx="589652" cy="1257375"/>
          </a:xfrm>
          <a:custGeom>
            <a:avLst/>
            <a:gdLst>
              <a:gd name="connsiteX0" fmla="*/ 292562 w 589652"/>
              <a:gd name="connsiteY0" fmla="*/ 0 h 1257375"/>
              <a:gd name="connsiteX1" fmla="*/ 347110 w 589652"/>
              <a:gd name="connsiteY1" fmla="*/ 45006 h 1257375"/>
              <a:gd name="connsiteX2" fmla="*/ 589652 w 589652"/>
              <a:gd name="connsiteY2" fmla="*/ 630555 h 1257375"/>
              <a:gd name="connsiteX3" fmla="*/ 347110 w 589652"/>
              <a:gd name="connsiteY3" fmla="*/ 1216105 h 1257375"/>
              <a:gd name="connsiteX4" fmla="*/ 297090 w 589652"/>
              <a:gd name="connsiteY4" fmla="*/ 1257375 h 1257375"/>
              <a:gd name="connsiteX5" fmla="*/ 242543 w 589652"/>
              <a:gd name="connsiteY5" fmla="*/ 1212369 h 1257375"/>
              <a:gd name="connsiteX6" fmla="*/ 0 w 589652"/>
              <a:gd name="connsiteY6" fmla="*/ 626819 h 1257375"/>
              <a:gd name="connsiteX7" fmla="*/ 242543 w 589652"/>
              <a:gd name="connsiteY7" fmla="*/ 41270 h 125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9652" h="1257375">
                <a:moveTo>
                  <a:pt x="292562" y="0"/>
                </a:moveTo>
                <a:lnTo>
                  <a:pt x="347110" y="45006"/>
                </a:lnTo>
                <a:cubicBezTo>
                  <a:pt x="496965" y="194861"/>
                  <a:pt x="589652" y="401884"/>
                  <a:pt x="589652" y="630555"/>
                </a:cubicBezTo>
                <a:cubicBezTo>
                  <a:pt x="589652" y="859227"/>
                  <a:pt x="496965" y="1066250"/>
                  <a:pt x="347110" y="1216105"/>
                </a:cubicBezTo>
                <a:lnTo>
                  <a:pt x="297090" y="1257375"/>
                </a:lnTo>
                <a:lnTo>
                  <a:pt x="242543" y="1212369"/>
                </a:lnTo>
                <a:cubicBezTo>
                  <a:pt x="92688" y="1062514"/>
                  <a:pt x="0" y="855491"/>
                  <a:pt x="0" y="626819"/>
                </a:cubicBezTo>
                <a:cubicBezTo>
                  <a:pt x="0" y="398148"/>
                  <a:pt x="92688" y="191125"/>
                  <a:pt x="242543" y="41270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934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7200" y="1240078"/>
            <a:ext cx="11222182" cy="48860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5. </a:t>
            </a:r>
            <a:r>
              <a:rPr lang="ko-KR" altLang="en-US" dirty="0" smtClean="0"/>
              <a:t>고객관리대장과 상품권관리대장을 </a:t>
            </a:r>
            <a:r>
              <a:rPr lang="en-US" altLang="ko-KR" dirty="0" smtClean="0"/>
              <a:t>Right Join </a:t>
            </a:r>
            <a:r>
              <a:rPr lang="ko-KR" altLang="en-US" dirty="0" smtClean="0"/>
              <a:t>하여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연락처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수령금액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수령일자를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출력하시오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6. “</a:t>
            </a:r>
            <a:r>
              <a:rPr lang="ko-KR" altLang="en-US" dirty="0" smtClean="0"/>
              <a:t>실습 </a:t>
            </a:r>
            <a:r>
              <a:rPr lang="en-US" altLang="ko-KR" dirty="0"/>
              <a:t>5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40</a:t>
            </a:r>
            <a:r>
              <a:rPr lang="ko-KR" altLang="en-US" dirty="0" smtClean="0"/>
              <a:t>대 이상만 </a:t>
            </a:r>
            <a:r>
              <a:rPr lang="ko-KR" altLang="en-US" dirty="0" err="1" smtClean="0"/>
              <a:t>출력하시오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7. </a:t>
            </a:r>
            <a:r>
              <a:rPr lang="ko-KR" altLang="en-US" dirty="0" smtClean="0"/>
              <a:t>장르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공연 테이블을 만들고 데이터를 </a:t>
            </a:r>
            <a:r>
              <a:rPr lang="ko-KR" altLang="en-US" dirty="0" err="1" smtClean="0"/>
              <a:t>입력하시오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8</a:t>
            </a:r>
            <a:r>
              <a:rPr lang="ko-KR" altLang="en-US" dirty="0" smtClean="0"/>
              <a:t>강</a:t>
            </a:r>
            <a:r>
              <a:rPr lang="en-US" altLang="ko-KR" dirty="0" smtClean="0"/>
              <a:t>Source.xlsx </a:t>
            </a:r>
            <a:r>
              <a:rPr lang="ko-KR" altLang="en-US" dirty="0" smtClean="0"/>
              <a:t>파일의 </a:t>
            </a:r>
            <a:r>
              <a:rPr lang="en-US" altLang="ko-KR" dirty="0" smtClean="0"/>
              <a:t>“</a:t>
            </a:r>
            <a:r>
              <a:rPr lang="ko-KR" altLang="en-US" dirty="0"/>
              <a:t>장르</a:t>
            </a:r>
            <a:r>
              <a:rPr lang="en-US" altLang="ko-KR" dirty="0"/>
              <a:t>_</a:t>
            </a:r>
            <a:r>
              <a:rPr lang="ko-KR" altLang="en-US" dirty="0" smtClean="0"/>
              <a:t>공연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시트를 참조 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0304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59" y="1412017"/>
            <a:ext cx="3489174" cy="36395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507" y="1412018"/>
            <a:ext cx="3984726" cy="447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9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7200" y="1240078"/>
            <a:ext cx="11222182" cy="48860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8. “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7”</a:t>
            </a:r>
            <a:r>
              <a:rPr lang="ko-KR" altLang="en-US" dirty="0" smtClean="0"/>
              <a:t>에서 입력한 테이블을 이용하여 장르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공연명을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출력하시오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9. </a:t>
            </a:r>
            <a:r>
              <a:rPr lang="en-US" altLang="ko-KR" dirty="0"/>
              <a:t>“</a:t>
            </a:r>
            <a:r>
              <a:rPr lang="ko-KR" altLang="en-US" dirty="0"/>
              <a:t>실습 </a:t>
            </a:r>
            <a:r>
              <a:rPr lang="en-US" altLang="ko-KR" dirty="0"/>
              <a:t>7”</a:t>
            </a:r>
            <a:r>
              <a:rPr lang="ko-KR" altLang="en-US" dirty="0"/>
              <a:t>에서 입력한 테이블을 이용하여 </a:t>
            </a:r>
            <a:r>
              <a:rPr lang="ko-KR" altLang="en-US" dirty="0" smtClean="0"/>
              <a:t>장르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공연명을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출력하시오</a:t>
            </a:r>
            <a:r>
              <a:rPr lang="en-US" altLang="ko-KR" dirty="0" smtClean="0"/>
              <a:t>(</a:t>
            </a:r>
            <a:r>
              <a:rPr lang="ko-KR" altLang="en-US" dirty="0" smtClean="0"/>
              <a:t>장르가 없는 공연도 함께 출력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10. “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7”</a:t>
            </a:r>
            <a:r>
              <a:rPr lang="ko-KR" altLang="en-US" dirty="0" smtClean="0"/>
              <a:t>에서 입력한 테이블을 이용하여 장르별 공연 건수 를 출력 하시오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01425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240078"/>
            <a:ext cx="11222182" cy="48860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err="1" smtClean="0"/>
              <a:t>추가실습</a:t>
            </a:r>
            <a:r>
              <a:rPr lang="ko-KR" altLang="en-US" dirty="0" smtClean="0"/>
              <a:t>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제조사</a:t>
            </a:r>
            <a:r>
              <a:rPr lang="en-US" altLang="ko-KR" dirty="0" smtClean="0"/>
              <a:t>_</a:t>
            </a:r>
            <a:r>
              <a:rPr lang="ko-KR" altLang="en-US" dirty="0" smtClean="0"/>
              <a:t>상품 </a:t>
            </a:r>
            <a:r>
              <a:rPr lang="en-US" altLang="ko-KR" dirty="0" smtClean="0"/>
              <a:t>sheet</a:t>
            </a:r>
            <a:r>
              <a:rPr lang="ko-KR" altLang="en-US" dirty="0" smtClean="0"/>
              <a:t> 정보를 이용하여 테이블을 만들고 데이터를 입력 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추가실습</a:t>
            </a:r>
            <a:r>
              <a:rPr lang="ko-KR" altLang="en-US" dirty="0" smtClean="0"/>
              <a:t> </a:t>
            </a:r>
            <a:r>
              <a:rPr lang="en-US" altLang="ko-KR" dirty="0" smtClean="0"/>
              <a:t>2. “</a:t>
            </a:r>
            <a:r>
              <a:rPr lang="ko-KR" altLang="en-US" dirty="0" err="1" smtClean="0"/>
              <a:t>추가실습</a:t>
            </a:r>
            <a:r>
              <a:rPr lang="ko-KR" altLang="en-US" dirty="0" smtClean="0"/>
              <a:t> </a:t>
            </a:r>
            <a:r>
              <a:rPr lang="en-US" altLang="ko-KR" dirty="0" smtClean="0"/>
              <a:t>1”</a:t>
            </a:r>
            <a:r>
              <a:rPr lang="ko-KR" altLang="en-US" dirty="0"/>
              <a:t> </a:t>
            </a:r>
            <a:r>
              <a:rPr lang="ko-KR" altLang="en-US" dirty="0" smtClean="0"/>
              <a:t>내용으로 제조사별 상품정보를 </a:t>
            </a:r>
            <a:r>
              <a:rPr lang="ko-KR" altLang="en-US" dirty="0" err="1" smtClean="0"/>
              <a:t>출력하시오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추가실습</a:t>
            </a:r>
            <a:r>
              <a:rPr lang="ko-KR" altLang="en-US" dirty="0"/>
              <a:t> </a:t>
            </a:r>
            <a:r>
              <a:rPr lang="en-US" altLang="ko-KR" dirty="0" smtClean="0"/>
              <a:t>3. </a:t>
            </a:r>
            <a:r>
              <a:rPr lang="en-US" altLang="ko-KR" dirty="0"/>
              <a:t>“</a:t>
            </a:r>
            <a:r>
              <a:rPr lang="ko-KR" altLang="en-US" dirty="0" err="1"/>
              <a:t>추가실습</a:t>
            </a:r>
            <a:r>
              <a:rPr lang="ko-KR" altLang="en-US" dirty="0"/>
              <a:t> </a:t>
            </a:r>
            <a:r>
              <a:rPr lang="en-US" altLang="ko-KR" dirty="0"/>
              <a:t>1”</a:t>
            </a:r>
            <a:r>
              <a:rPr lang="ko-KR" altLang="en-US" dirty="0"/>
              <a:t> 내용으로 </a:t>
            </a:r>
            <a:r>
              <a:rPr lang="ko-KR" altLang="en-US" dirty="0" smtClean="0"/>
              <a:t>제조사별 상품명과 상품가격 및 판매 수량을 출력 하시오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/>
              <a:t>추가실습</a:t>
            </a:r>
            <a:r>
              <a:rPr lang="ko-KR" altLang="en-US" dirty="0"/>
              <a:t> </a:t>
            </a:r>
            <a:r>
              <a:rPr lang="en-US" altLang="ko-KR" dirty="0" smtClean="0"/>
              <a:t>4. </a:t>
            </a:r>
            <a:r>
              <a:rPr lang="en-US" altLang="ko-KR" dirty="0"/>
              <a:t>“</a:t>
            </a:r>
            <a:r>
              <a:rPr lang="ko-KR" altLang="en-US" dirty="0" err="1"/>
              <a:t>추가실습</a:t>
            </a:r>
            <a:r>
              <a:rPr lang="ko-KR" altLang="en-US" dirty="0"/>
              <a:t> </a:t>
            </a:r>
            <a:r>
              <a:rPr lang="en-US" altLang="ko-KR" dirty="0"/>
              <a:t>1”</a:t>
            </a:r>
            <a:r>
              <a:rPr lang="ko-KR" altLang="en-US" dirty="0"/>
              <a:t> 내용으로 </a:t>
            </a:r>
            <a:r>
              <a:rPr lang="ko-KR" altLang="en-US" dirty="0" smtClean="0"/>
              <a:t>상품별 가격 합계를 </a:t>
            </a:r>
            <a:r>
              <a:rPr lang="ko-KR" altLang="en-US" dirty="0" err="1" smtClean="0"/>
              <a:t>출력하시오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207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1. Inner Join</a:t>
            </a:r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예제 </a:t>
            </a:r>
            <a:r>
              <a:rPr lang="en-US" altLang="ko-KR" dirty="0"/>
              <a:t>1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 </a:t>
            </a:r>
            <a:r>
              <a:rPr lang="en-US" altLang="ko-KR" dirty="0"/>
              <a:t>SELECT A.C_ID, </a:t>
            </a:r>
            <a:r>
              <a:rPr lang="en-US" altLang="ko-KR" dirty="0" smtClean="0"/>
              <a:t>A.C_NAME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, </a:t>
            </a:r>
            <a:r>
              <a:rPr lang="en-US" altLang="ko-KR" dirty="0"/>
              <a:t>B.VOUCHER_AMOUNT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/>
              <a:t>FROM CUSTOMER AS A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/>
              <a:t>INNER JOIN VOUCHER AS B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/>
              <a:t>ON A.C_ID = B.C_ID;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291" y="770522"/>
            <a:ext cx="6272643" cy="584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4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1665962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141924" y="1665962"/>
            <a:ext cx="3304784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>
            <a:off x="4559474" y="1816274"/>
            <a:ext cx="2582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2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1878904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141924" y="1841326"/>
            <a:ext cx="3304784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 flipV="1">
            <a:off x="4559474" y="1991638"/>
            <a:ext cx="2582450" cy="37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58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2079320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070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2279736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1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2492678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141924" y="2066794"/>
            <a:ext cx="3304784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 flipV="1">
            <a:off x="4559474" y="2217106"/>
            <a:ext cx="2582450" cy="42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136702" y="3103014"/>
            <a:ext cx="3304784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4" idx="3"/>
            <a:endCxn id="8" idx="1"/>
          </p:cNvCxnSpPr>
          <p:nvPr/>
        </p:nvCxnSpPr>
        <p:spPr>
          <a:xfrm>
            <a:off x="4559474" y="2642990"/>
            <a:ext cx="2577228" cy="61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679571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Pages>78</Pages>
  <Words>598</Words>
  <Characters>0</Characters>
  <Application>Microsoft Office PowerPoint</Application>
  <DocSecurity>0</DocSecurity>
  <PresentationFormat>와이드스크린</PresentationFormat>
  <Lines>0</Lines>
  <Paragraphs>113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맑은 고딕</vt:lpstr>
      <vt:lpstr>Arial</vt:lpstr>
      <vt:lpstr>30_Office 테마</vt:lpstr>
      <vt:lpstr>Office theme</vt:lpstr>
      <vt:lpstr>8강 SQL Join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85</cp:revision>
  <dcterms:modified xsi:type="dcterms:W3CDTF">2022-06-05T15:42:47Z</dcterms:modified>
  <cp:version>9.104.121.46349</cp:version>
</cp:coreProperties>
</file>