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1"/>
  </p:notesMasterIdLst>
  <p:handoutMasterIdLst>
    <p:handoutMasterId r:id="rId22"/>
  </p:handoutMasterIdLst>
  <p:sldIdLst>
    <p:sldId id="803" r:id="rId2"/>
    <p:sldId id="903" r:id="rId3"/>
    <p:sldId id="976" r:id="rId4"/>
    <p:sldId id="965" r:id="rId5"/>
    <p:sldId id="968" r:id="rId6"/>
    <p:sldId id="810" r:id="rId7"/>
    <p:sldId id="812" r:id="rId8"/>
    <p:sldId id="817" r:id="rId9"/>
    <p:sldId id="820" r:id="rId10"/>
    <p:sldId id="961" r:id="rId11"/>
    <p:sldId id="824" r:id="rId12"/>
    <p:sldId id="826" r:id="rId13"/>
    <p:sldId id="828" r:id="rId14"/>
    <p:sldId id="972" r:id="rId15"/>
    <p:sldId id="977" r:id="rId16"/>
    <p:sldId id="978" r:id="rId17"/>
    <p:sldId id="979" r:id="rId18"/>
    <p:sldId id="959" r:id="rId19"/>
    <p:sldId id="975" r:id="rId20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/>
        </p14:section>
        <p14:section name="Javascript" id="{21A0D544-C98B-4767-8E9B-BFA545D479FA}">
          <p14:sldIdLst>
            <p14:sldId id="803"/>
            <p14:sldId id="903"/>
            <p14:sldId id="976"/>
            <p14:sldId id="965"/>
            <p14:sldId id="968"/>
            <p14:sldId id="810"/>
            <p14:sldId id="812"/>
            <p14:sldId id="817"/>
            <p14:sldId id="820"/>
            <p14:sldId id="961"/>
            <p14:sldId id="824"/>
            <p14:sldId id="826"/>
            <p14:sldId id="828"/>
            <p14:sldId id="972"/>
            <p14:sldId id="977"/>
            <p14:sldId id="978"/>
            <p14:sldId id="979"/>
            <p14:sldId id="959"/>
            <p14:sldId id="9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09E00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67" d="100"/>
          <a:sy n="67" d="100"/>
        </p:scale>
        <p:origin x="96" y="28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361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222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15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948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10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kern="0" dirty="0" smtClean="0">
                <a:latin typeface="+mj-lt"/>
              </a:rPr>
              <a:t>BOM</a:t>
            </a:r>
            <a:r>
              <a:rPr lang="ko-KR" altLang="en-US" kern="0" dirty="0" smtClean="0">
                <a:latin typeface="+mj-lt"/>
              </a:rPr>
              <a:t>과 </a:t>
            </a:r>
            <a:r>
              <a:rPr lang="en-US" altLang="ko-KR" kern="0" dirty="0" smtClean="0">
                <a:latin typeface="+mj-lt"/>
              </a:rPr>
              <a:t>DOM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8101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location</a:t>
            </a:r>
            <a:r>
              <a:rPr lang="ko-KR" altLang="en-US" dirty="0"/>
              <a:t>객체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7" y="1796409"/>
            <a:ext cx="6482523" cy="5414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07" y="2530870"/>
            <a:ext cx="5414636" cy="26321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7" y="5355982"/>
            <a:ext cx="8091874" cy="272235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97221" y="1796409"/>
            <a:ext cx="4254128" cy="438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2080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객체 모델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(DOM)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DOM</a:t>
            </a:r>
            <a:r>
              <a:rPr lang="ko-KR" altLang="en-US" sz="3000" dirty="0"/>
              <a:t>은 </a:t>
            </a:r>
            <a:r>
              <a:rPr lang="en-US" altLang="ko-KR" sz="3000" dirty="0"/>
              <a:t>W3C (World Wide Web Consortium)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표준</a:t>
            </a:r>
            <a:endParaRPr lang="en-US" altLang="ko-KR" sz="3000" dirty="0"/>
          </a:p>
          <a:p>
            <a:r>
              <a:rPr lang="en-US" altLang="ko-KR" sz="3000" dirty="0"/>
              <a:t>DOM</a:t>
            </a:r>
            <a:r>
              <a:rPr lang="ko-KR" altLang="en-US" sz="3000" dirty="0"/>
              <a:t>은 문서를 </a:t>
            </a:r>
            <a:r>
              <a:rPr lang="ko-KR" altLang="en-US" sz="3000" dirty="0" smtClean="0"/>
              <a:t>액세스하기 위한 </a:t>
            </a:r>
            <a:r>
              <a:rPr lang="ko-KR" altLang="en-US" sz="3000" dirty="0"/>
              <a:t>표준을 </a:t>
            </a:r>
            <a:r>
              <a:rPr lang="ko-KR" altLang="en-US" sz="3000" dirty="0" smtClean="0"/>
              <a:t>정의한다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pPr lvl="1"/>
            <a:r>
              <a:rPr lang="en-US" altLang="ko-KR" sz="2400" i="1" dirty="0"/>
              <a:t>"W3C </a:t>
            </a:r>
            <a:r>
              <a:rPr lang="ko-KR" altLang="en-US" sz="2400" i="1" dirty="0"/>
              <a:t>문서 객체 모델 </a:t>
            </a:r>
            <a:r>
              <a:rPr lang="en-US" altLang="ko-KR" sz="2400" i="1" dirty="0"/>
              <a:t>(DOM)</a:t>
            </a:r>
            <a:r>
              <a:rPr lang="ko-KR" altLang="en-US" sz="2400" i="1" dirty="0" smtClean="0"/>
              <a:t>은</a:t>
            </a:r>
            <a:endParaRPr lang="en-US" altLang="ko-KR" sz="2400" i="1" dirty="0" smtClean="0"/>
          </a:p>
          <a:p>
            <a:pPr marL="594067" lvl="1" indent="0"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 </a:t>
            </a:r>
            <a:r>
              <a:rPr lang="ko-KR" altLang="en-US" sz="2400" i="1" dirty="0" smtClean="0"/>
              <a:t>프로그램 </a:t>
            </a:r>
            <a:r>
              <a:rPr lang="ko-KR" altLang="en-US" sz="2400" i="1" dirty="0"/>
              <a:t>및 스크립트를 동적으로 </a:t>
            </a:r>
            <a:endParaRPr lang="en-US" altLang="ko-KR" sz="2400" i="1" dirty="0" smtClean="0"/>
          </a:p>
          <a:p>
            <a:pPr marL="594067" lvl="1" indent="0"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 </a:t>
            </a:r>
            <a:r>
              <a:rPr lang="ko-KR" altLang="en-US" sz="2400" i="1" dirty="0" smtClean="0"/>
              <a:t>액세스하여 </a:t>
            </a:r>
            <a:r>
              <a:rPr lang="ko-KR" altLang="en-US" sz="2400" i="1" dirty="0"/>
              <a:t>문서의 콘텐트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구조 </a:t>
            </a:r>
            <a:r>
              <a:rPr lang="ko-KR" altLang="en-US" sz="2400" i="1" dirty="0" smtClean="0"/>
              <a:t>및</a:t>
            </a:r>
            <a:endParaRPr lang="en-US" altLang="ko-KR" sz="2400" i="1" dirty="0" smtClean="0"/>
          </a:p>
          <a:p>
            <a:pPr marL="594067" lvl="1" indent="0"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 </a:t>
            </a:r>
            <a:r>
              <a:rPr lang="ko-KR" altLang="en-US" sz="2400" i="1" dirty="0" smtClean="0"/>
              <a:t>스타일을 </a:t>
            </a:r>
            <a:r>
              <a:rPr lang="ko-KR" altLang="en-US" sz="2400" i="1" dirty="0"/>
              <a:t>갱신 할 수 있도록 </a:t>
            </a:r>
            <a:r>
              <a:rPr lang="ko-KR" altLang="en-US" sz="2400" i="1" dirty="0" smtClean="0"/>
              <a:t>하는</a:t>
            </a:r>
            <a:endParaRPr lang="en-US" altLang="ko-KR" sz="2400" i="1" dirty="0" smtClean="0"/>
          </a:p>
          <a:p>
            <a:pPr marL="594067" lvl="1" indent="0"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 </a:t>
            </a:r>
            <a:r>
              <a:rPr lang="ko-KR" altLang="en-US" sz="2400" i="1" dirty="0" smtClean="0"/>
              <a:t>플랫폼 </a:t>
            </a:r>
            <a:r>
              <a:rPr lang="ko-KR" altLang="en-US" sz="2400" i="1" dirty="0"/>
              <a:t>및 언어 중립 인터페이스이다</a:t>
            </a:r>
            <a:r>
              <a:rPr lang="en-US" altLang="ko-KR" sz="2400" i="1" dirty="0"/>
              <a:t>.“</a:t>
            </a:r>
          </a:p>
          <a:p>
            <a:pPr lvl="1"/>
            <a:r>
              <a:rPr lang="en-US" altLang="ko-KR" sz="2400" i="1" dirty="0"/>
              <a:t>The HTML DOM is a standard for </a:t>
            </a:r>
            <a:endParaRPr lang="en-US" altLang="ko-KR" sz="2400" i="1" dirty="0" smtClean="0"/>
          </a:p>
          <a:p>
            <a:pPr marL="594067" lvl="1" indent="0"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  how </a:t>
            </a:r>
            <a:r>
              <a:rPr lang="en-US" altLang="ko-KR" sz="2400" i="1" dirty="0"/>
              <a:t>to get, change, add, or </a:t>
            </a:r>
            <a:endParaRPr lang="en-US" altLang="ko-KR" sz="2400" i="1" dirty="0" smtClean="0"/>
          </a:p>
          <a:p>
            <a:pPr marL="594067" lvl="1" indent="0"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  delete </a:t>
            </a:r>
            <a:r>
              <a:rPr lang="en-US" altLang="ko-KR" sz="2400" i="1" dirty="0"/>
              <a:t>HTML elements.</a:t>
            </a:r>
            <a:endParaRPr lang="ko-KR" altLang="en-US" sz="2400" i="1" dirty="0"/>
          </a:p>
          <a:p>
            <a:r>
              <a:rPr lang="en-US" altLang="ko-KR" sz="3000" dirty="0" smtClean="0"/>
              <a:t>DOM</a:t>
            </a:r>
            <a:r>
              <a:rPr lang="ko-KR" altLang="en-US" sz="3000" dirty="0"/>
              <a:t>은 </a:t>
            </a:r>
            <a:r>
              <a:rPr lang="en-US" altLang="ko-KR" sz="3000" dirty="0"/>
              <a:t>HTML </a:t>
            </a:r>
            <a:r>
              <a:rPr lang="ko-KR" altLang="en-US" sz="3000" dirty="0"/>
              <a:t>문서의 </a:t>
            </a:r>
            <a:r>
              <a:rPr lang="ko-KR" altLang="en-US" sz="3000" dirty="0" smtClean="0"/>
              <a:t>계층적인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구조를 트리</a:t>
            </a:r>
            <a:r>
              <a:rPr lang="en-US" altLang="ko-KR" sz="3000" dirty="0"/>
              <a:t>(tree)</a:t>
            </a:r>
            <a:r>
              <a:rPr lang="ko-KR" altLang="en-US" sz="3000" dirty="0"/>
              <a:t>로 표현</a:t>
            </a:r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56" y="2914650"/>
            <a:ext cx="4306956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080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동적인 </a:t>
            </a:r>
            <a:r>
              <a:rPr lang="ko-KR" altLang="en-US" sz="3000" dirty="0" smtClean="0"/>
              <a:t>웹 페이지를 </a:t>
            </a:r>
            <a:r>
              <a:rPr lang="ko-KR" altLang="en-US" sz="3000" dirty="0"/>
              <a:t>작성하려면 원하는 요소를 찾아야 한다</a:t>
            </a:r>
            <a:r>
              <a:rPr lang="en-US" altLang="ko-KR" sz="3000" dirty="0"/>
              <a:t>. 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id</a:t>
            </a:r>
            <a:r>
              <a:rPr lang="ko-KR" altLang="en-US" sz="2400" dirty="0" smtClean="0"/>
              <a:t>로 찾기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document.getElementById</a:t>
            </a:r>
            <a:r>
              <a:rPr lang="en-US" altLang="ko-KR" sz="2400" dirty="0" smtClean="0"/>
              <a:t>();</a:t>
            </a:r>
          </a:p>
          <a:p>
            <a:pPr lvl="1"/>
            <a:r>
              <a:rPr lang="en-US" altLang="ko-KR" sz="2400" dirty="0" smtClean="0"/>
              <a:t>name</a:t>
            </a:r>
            <a:r>
              <a:rPr lang="ko-KR" altLang="en-US" sz="2400" dirty="0" smtClean="0"/>
              <a:t>으로 찾기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document.getElement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s</a:t>
            </a:r>
            <a:r>
              <a:rPr lang="en-US" altLang="ko-KR" sz="2400" dirty="0" err="1" smtClean="0"/>
              <a:t>ByName</a:t>
            </a:r>
            <a:r>
              <a:rPr lang="en-US" altLang="ko-KR" sz="2400" dirty="0" smtClean="0"/>
              <a:t>()[</a:t>
            </a:r>
            <a:r>
              <a:rPr lang="en-US" altLang="ko-KR" sz="2400" dirty="0" err="1" smtClean="0"/>
              <a:t>idx</a:t>
            </a:r>
            <a:r>
              <a:rPr lang="en-US" altLang="ko-KR" sz="2400" dirty="0" smtClean="0"/>
              <a:t>];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class</a:t>
            </a:r>
            <a:r>
              <a:rPr lang="ko-KR" altLang="en-US" sz="2400" dirty="0" smtClean="0"/>
              <a:t>로 찾기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document.getElement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s</a:t>
            </a:r>
            <a:r>
              <a:rPr lang="en-US" altLang="ko-KR" sz="2400" dirty="0" err="1" smtClean="0"/>
              <a:t>ByClassName</a:t>
            </a:r>
            <a:r>
              <a:rPr lang="en-US" altLang="ko-KR" sz="2400" dirty="0" smtClean="0"/>
              <a:t>()[</a:t>
            </a:r>
            <a:r>
              <a:rPr lang="en-US" altLang="ko-KR" sz="2400" dirty="0" err="1" smtClean="0"/>
              <a:t>idx</a:t>
            </a:r>
            <a:r>
              <a:rPr lang="en-US" altLang="ko-KR" sz="2400" dirty="0" smtClean="0"/>
              <a:t>];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tag</a:t>
            </a:r>
            <a:r>
              <a:rPr lang="ko-KR" altLang="en-US" sz="2400" dirty="0" smtClean="0"/>
              <a:t>로 찾기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document.getElement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s</a:t>
            </a:r>
            <a:r>
              <a:rPr lang="en-US" altLang="ko-KR" sz="2400" dirty="0" err="1" smtClean="0"/>
              <a:t>ByTagName</a:t>
            </a:r>
            <a:r>
              <a:rPr lang="en-US" altLang="ko-KR" sz="2400" dirty="0" smtClean="0"/>
              <a:t>()[</a:t>
            </a:r>
            <a:r>
              <a:rPr lang="en-US" altLang="ko-KR" sz="2400" dirty="0" err="1" smtClean="0"/>
              <a:t>idx</a:t>
            </a:r>
            <a:r>
              <a:rPr lang="en-US" altLang="ko-KR" sz="2400" dirty="0" smtClean="0"/>
              <a:t>];</a:t>
            </a:r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ES6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새 버전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document.querySelector</a:t>
            </a:r>
            <a:r>
              <a:rPr lang="en-US" altLang="ko-KR" sz="2400" dirty="0" smtClean="0"/>
              <a:t>();</a:t>
            </a:r>
          </a:p>
          <a:p>
            <a:pPr marL="594067" lvl="1" indent="0">
              <a:buNone/>
            </a:pPr>
            <a:r>
              <a:rPr lang="en-US" altLang="ko-KR" dirty="0" smtClean="0"/>
              <a:t>		 	: </a:t>
            </a:r>
            <a:r>
              <a:rPr lang="en-US" altLang="ko-KR" dirty="0" err="1" smtClean="0"/>
              <a:t>document.querySelectorAll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56941" y="4210050"/>
            <a:ext cx="1035876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id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를 제외한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name, class, tag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등은 여러 개의 요소를 찾을 수 있으므로 </a:t>
            </a:r>
            <a:endParaRPr lang="en-US" altLang="ko-KR" sz="2400" dirty="0" smtClean="0">
              <a:solidFill>
                <a:schemeClr val="tx1"/>
              </a:solidFill>
              <a:latin typeface="+mj-lt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찾고자 하는 항목의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index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를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꼭 지정한다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956941" y="6477000"/>
            <a:ext cx="10358760" cy="1431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찾고자 하는 항목이 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id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일 때 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‘#’, class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일 때</a:t>
            </a:r>
            <a:r>
              <a:rPr lang="en-US" altLang="ko-KR" sz="2400" dirty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‘.</a:t>
            </a:r>
            <a:r>
              <a:rPr lang="en-US" altLang="ko-KR" sz="2400" dirty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’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 를 붙여 검색하며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,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  요소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태그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)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일 때는 요소 명 그대로 작성하여 찾는다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querySelector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는 첫번째 요소만 찾는다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.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+mn-lt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7189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 순회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253175"/>
              </p:ext>
            </p:extLst>
          </p:nvPr>
        </p:nvGraphicFramePr>
        <p:xfrm>
          <a:off x="525531" y="1654828"/>
          <a:ext cx="10713970" cy="427099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9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parentNode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노드의 부모 노드를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37692194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요소를 배열로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firstChild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배열의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번째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 반환</a:t>
                      </a:r>
                      <a:endParaRPr lang="en-US" altLang="ko-KR" sz="2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[0]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텍스트도 하나의 노드로 취급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lastChild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배열의 마지막 자식 </a:t>
                      </a:r>
                      <a:r>
                        <a:rPr lang="ko-KR" altLang="en-US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 반환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en-US" altLang="ko-KR" sz="2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childNodes.length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1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nextSibling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노드의 다음 형제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 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previousSibling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노드의 이전 형제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 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093899"/>
              </p:ext>
            </p:extLst>
          </p:nvPr>
        </p:nvGraphicFramePr>
        <p:xfrm>
          <a:off x="536452" y="6058846"/>
          <a:ext cx="10703049" cy="238902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68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nodeName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 이름 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37692194"/>
                  </a:ext>
                </a:extLst>
              </a:tr>
              <a:tr h="4778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nodeValue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노드의 값 반환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텍스트는 항상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 node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안에 존재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tagName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 이름 반환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8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textContent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반환 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 항목의 텍스트도 포함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174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825128"/>
              </p:ext>
            </p:extLst>
          </p:nvPr>
        </p:nvGraphicFramePr>
        <p:xfrm>
          <a:off x="377912" y="1773057"/>
          <a:ext cx="10859453" cy="401472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78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createElement</a:t>
                      </a:r>
                      <a:r>
                        <a:rPr lang="en-US" altLang="ko-KR" sz="2300" dirty="0">
                          <a:ea typeface="나눔고딕"/>
                        </a:rPr>
                        <a:t>(</a:t>
                      </a:r>
                      <a:r>
                        <a:rPr lang="en-US" altLang="ko-KR" sz="2300" dirty="0" err="1">
                          <a:ea typeface="나눔고딕"/>
                        </a:rPr>
                        <a:t>tagName</a:t>
                      </a:r>
                      <a:r>
                        <a:rPr lang="en-US" altLang="ko-KR" sz="2300" dirty="0">
                          <a:ea typeface="나눔고딕"/>
                        </a:rPr>
                        <a:t>) 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ea typeface="나눔고딕"/>
                        </a:rPr>
                        <a:t>태그 요소 </a:t>
                      </a:r>
                      <a:r>
                        <a:rPr lang="ko-KR" altLang="en-US" sz="2300" dirty="0">
                          <a:ea typeface="나눔고딕"/>
                        </a:rPr>
                        <a:t>생성 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createTextNode</a:t>
                      </a:r>
                      <a:r>
                        <a:rPr lang="en-US" altLang="ko-KR" sz="2300" dirty="0">
                          <a:ea typeface="나눔고딕"/>
                        </a:rPr>
                        <a:t>(text)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텍스트 </a:t>
                      </a:r>
                      <a:r>
                        <a:rPr lang="ko-KR" altLang="en-US" sz="2300" dirty="0" err="1">
                          <a:ea typeface="나눔고딕"/>
                        </a:rPr>
                        <a:t>노드</a:t>
                      </a:r>
                      <a:r>
                        <a:rPr lang="ko-KR" altLang="en-US" sz="2300" dirty="0">
                          <a:ea typeface="나눔고딕"/>
                        </a:rPr>
                        <a:t> 생성 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appendChild</a:t>
                      </a:r>
                      <a:r>
                        <a:rPr lang="en-US" altLang="ko-KR" sz="2300" dirty="0">
                          <a:ea typeface="나눔고딕"/>
                        </a:rPr>
                        <a:t>(node)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새로운 노드를 </a:t>
                      </a:r>
                      <a:r>
                        <a:rPr lang="ko-KR" altLang="en-US" sz="2300" dirty="0" smtClean="0">
                          <a:ea typeface="나눔고딕"/>
                        </a:rPr>
                        <a:t>마지막에 추가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removeChild</a:t>
                      </a:r>
                      <a:r>
                        <a:rPr lang="en-US" altLang="ko-KR" sz="2300" dirty="0">
                          <a:ea typeface="나눔고딕"/>
                        </a:rPr>
                        <a:t>(node)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ea typeface="나눔고딕"/>
                        </a:rPr>
                        <a:t>부모 노드와의 관계가 끊어짐 </a:t>
                      </a:r>
                      <a:r>
                        <a:rPr lang="en-US" altLang="ko-KR" sz="2300" dirty="0" smtClean="0">
                          <a:ea typeface="나눔고딕"/>
                        </a:rPr>
                        <a:t>(=</a:t>
                      </a:r>
                      <a:r>
                        <a:rPr lang="ko-KR" altLang="en-US" sz="2300" dirty="0" smtClean="0">
                          <a:ea typeface="나눔고딕"/>
                        </a:rPr>
                        <a:t>삭제</a:t>
                      </a:r>
                      <a:r>
                        <a:rPr lang="en-US" altLang="ko-KR" sz="2300" dirty="0" smtClean="0">
                          <a:ea typeface="나눔고딕"/>
                        </a:rPr>
                        <a:t>)</a:t>
                      </a:r>
                      <a:r>
                        <a:rPr lang="ko-KR" altLang="en-US" sz="2300" dirty="0" smtClean="0">
                          <a:ea typeface="나눔고딕"/>
                        </a:rPr>
                        <a:t> 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ea typeface="나눔고딕"/>
                        </a:rPr>
                        <a:t>remove() 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ea typeface="나눔고딕"/>
                        </a:rPr>
                        <a:t>노드 삭제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새로운 요소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3177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>
                <a:latin typeface="+mj-lt"/>
              </a:rPr>
              <a:t>기존의 요소</a:t>
            </a:r>
            <a:r>
              <a:rPr lang="en-US" altLang="ko-KR" sz="3000" kern="0" dirty="0" smtClean="0">
                <a:latin typeface="+mj-lt"/>
              </a:rPr>
              <a:t>(div)</a:t>
            </a:r>
            <a:r>
              <a:rPr lang="ko-KR" altLang="en-US" sz="3000" kern="0" dirty="0" smtClean="0">
                <a:latin typeface="+mj-lt"/>
              </a:rPr>
              <a:t>에 텍스트 노드 생성하여 추가하기</a:t>
            </a:r>
            <a:endParaRPr lang="en-US" altLang="ko-KR" sz="3000" kern="0" dirty="0" smtClean="0">
              <a:latin typeface="+mj-lt"/>
            </a:endParaRPr>
          </a:p>
          <a:p>
            <a:pPr lvl="1" eaLnBrk="1" hangingPunct="1"/>
            <a:r>
              <a:rPr lang="en-US" altLang="ko-KR" sz="2480" kern="0" dirty="0" err="1" smtClean="0">
                <a:latin typeface="+mj-lt"/>
              </a:rPr>
              <a:t>createTextNode</a:t>
            </a:r>
            <a:r>
              <a:rPr lang="en-US" altLang="ko-KR" sz="2480" kern="0" dirty="0" smtClean="0">
                <a:latin typeface="+mj-lt"/>
              </a:rPr>
              <a:t>(</a:t>
            </a:r>
            <a:r>
              <a:rPr lang="en-US" altLang="ko-KR" sz="2480" i="1" kern="0" dirty="0" smtClean="0">
                <a:latin typeface="+mj-lt"/>
              </a:rPr>
              <a:t>string</a:t>
            </a:r>
            <a:r>
              <a:rPr lang="en-US" altLang="ko-KR" sz="2480" kern="0" dirty="0" smtClean="0">
                <a:latin typeface="+mj-lt"/>
              </a:rPr>
              <a:t>)</a:t>
            </a:r>
          </a:p>
          <a:p>
            <a:pPr lvl="1" eaLnBrk="1" hangingPunct="1"/>
            <a:r>
              <a:rPr lang="en-US" altLang="ko-KR" sz="2480" kern="0" dirty="0" err="1" smtClean="0">
                <a:latin typeface="+mj-lt"/>
              </a:rPr>
              <a:t>appendChild</a:t>
            </a:r>
            <a:r>
              <a:rPr lang="en-US" altLang="ko-KR" sz="2480" kern="0" dirty="0" smtClean="0">
                <a:latin typeface="+mj-lt"/>
              </a:rPr>
              <a:t>(</a:t>
            </a:r>
            <a:r>
              <a:rPr lang="en-US" altLang="ko-KR" sz="2480" i="1" kern="0" dirty="0" smtClean="0">
                <a:latin typeface="+mj-lt"/>
              </a:rPr>
              <a:t>element</a:t>
            </a:r>
            <a:r>
              <a:rPr lang="en-US" altLang="ko-KR" sz="2480" kern="0" dirty="0" smtClean="0">
                <a:latin typeface="+mj-lt"/>
              </a:rPr>
              <a:t>)</a:t>
            </a:r>
            <a:endParaRPr lang="ko-KR" altLang="en-US" sz="2480" kern="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생성 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1" y="3552667"/>
            <a:ext cx="10670077" cy="40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script&gt;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+mj-lt"/>
              </a:rPr>
              <a:t>function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err="1" smtClean="0">
                <a:latin typeface="+mj-lt"/>
              </a:rPr>
              <a:t>addtext</a:t>
            </a:r>
            <a:r>
              <a:rPr lang="en-US" altLang="ko-KR" sz="2400" b="1" dirty="0" smtClean="0">
                <a:latin typeface="+mj-lt"/>
              </a:rPr>
              <a:t>(t) </a:t>
            </a:r>
            <a:r>
              <a:rPr lang="en-US" altLang="ko-KR" sz="2400" b="1" dirty="0">
                <a:latin typeface="+mj-lt"/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	</a:t>
            </a:r>
            <a:r>
              <a:rPr lang="en-US" altLang="ko-KR" sz="2400" b="1" dirty="0" smtClean="0">
                <a:latin typeface="+mj-lt"/>
              </a:rPr>
              <a:t>		</a:t>
            </a:r>
            <a:r>
              <a:rPr lang="en-US" altLang="ko-KR" sz="2400" b="1" dirty="0" err="1" smtClean="0">
                <a:latin typeface="+mj-lt"/>
              </a:rPr>
              <a:t>var</a:t>
            </a:r>
            <a:r>
              <a:rPr lang="en-US" altLang="ko-KR" sz="2400" b="1" dirty="0" smtClean="0">
                <a:latin typeface="+mj-lt"/>
              </a:rPr>
              <a:t> node = </a:t>
            </a:r>
            <a:r>
              <a:rPr lang="en-US" altLang="ko-KR" sz="2400" b="1" dirty="0" err="1" smtClean="0">
                <a:latin typeface="+mj-lt"/>
              </a:rPr>
              <a:t>document.createTextNode</a:t>
            </a:r>
            <a:r>
              <a:rPr lang="en-US" altLang="ko-KR" sz="2400" b="1" dirty="0" smtClean="0">
                <a:latin typeface="+mj-lt"/>
              </a:rPr>
              <a:t>(t);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</a:rPr>
              <a:t>		 </a:t>
            </a:r>
            <a:r>
              <a:rPr lang="en-US" altLang="ko-KR" sz="2400" b="1" dirty="0" smtClean="0">
                <a:latin typeface="+mj-lt"/>
              </a:rPr>
              <a:t>	</a:t>
            </a:r>
            <a:r>
              <a:rPr lang="en-US" altLang="ko-KR" sz="2400" b="1" dirty="0" err="1" smtClean="0">
                <a:latin typeface="+mj-lt"/>
              </a:rPr>
              <a:t>doocument.getElementById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“target”</a:t>
            </a:r>
            <a:r>
              <a:rPr lang="en-US" altLang="ko-KR" sz="2400" b="1" dirty="0" smtClean="0">
                <a:latin typeface="+mj-lt"/>
              </a:rPr>
              <a:t>).</a:t>
            </a:r>
            <a:r>
              <a:rPr lang="en-US" altLang="ko-KR" sz="2400" b="1" dirty="0" err="1" smtClean="0">
                <a:latin typeface="+mj-lt"/>
              </a:rPr>
              <a:t>appendChild</a:t>
            </a:r>
            <a:r>
              <a:rPr lang="en-US" altLang="ko-KR" sz="2400" b="1" dirty="0" smtClean="0">
                <a:latin typeface="+mj-lt"/>
              </a:rPr>
              <a:t>(node);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</a:rPr>
              <a:t>script&gt;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      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&lt;div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id=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“target”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style</a:t>
            </a:r>
            <a:r>
              <a:rPr lang="en-US" altLang="ko-KR" sz="2400" b="1" dirty="0" smtClean="0">
                <a:latin typeface="+mj-lt"/>
              </a:rPr>
              <a:t>=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“font : 20px bold”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solidFill>
                  <a:srgbClr val="FF0000"/>
                </a:solidFill>
                <a:latin typeface="+mj-lt"/>
              </a:rPr>
              <a:t>onclick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=“</a:t>
            </a:r>
            <a:r>
              <a:rPr lang="en-US" altLang="ko-KR" sz="2400" b="1" dirty="0" err="1" smtClean="0">
                <a:solidFill>
                  <a:srgbClr val="7030A0"/>
                </a:solidFill>
                <a:latin typeface="+mj-lt"/>
              </a:rPr>
              <a:t>addtext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(‘</a:t>
            </a:r>
            <a:r>
              <a:rPr lang="ko-KR" altLang="en-US" sz="2400" b="1" dirty="0" smtClean="0">
                <a:solidFill>
                  <a:srgbClr val="7030A0"/>
                </a:solidFill>
                <a:latin typeface="+mj-lt"/>
              </a:rPr>
              <a:t>무궁화 꽃이 피었습니다</a:t>
            </a:r>
            <a:r>
              <a:rPr lang="en-US" altLang="ko-KR" sz="2400" b="1" dirty="0" smtClean="0">
                <a:solidFill>
                  <a:srgbClr val="7030A0"/>
                </a:solidFill>
                <a:latin typeface="+mj-lt"/>
              </a:rPr>
              <a:t>.’)”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&gt;</a:t>
            </a:r>
            <a:r>
              <a:rPr lang="ko-KR" altLang="en-US" sz="2400" b="1" dirty="0" smtClean="0">
                <a:solidFill>
                  <a:schemeClr val="accent6"/>
                </a:solidFill>
                <a:latin typeface="+mj-lt"/>
              </a:rPr>
              <a:t>여기를 클릭하세요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&lt;/div&gt;</a:t>
            </a:r>
            <a:r>
              <a:rPr lang="en-US" altLang="ko-KR" sz="2400" b="1" dirty="0" smtClean="0">
                <a:latin typeface="+mj-lt"/>
              </a:rPr>
              <a:t> </a:t>
            </a:r>
            <a:endParaRPr lang="en-US" altLang="ko-KR" sz="24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</a:rPr>
              <a:t>&lt;/div&gt;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38261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생성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리스트에 새로운 </a:t>
            </a:r>
            <a:r>
              <a:rPr lang="ko-KR" altLang="en-US" sz="3000" dirty="0"/>
              <a:t>이미지 태그 만들어 추가하기</a:t>
            </a:r>
            <a:endParaRPr lang="en-US" altLang="ko-KR" sz="3000" dirty="0"/>
          </a:p>
          <a:p>
            <a:pPr marL="1108417" lvl="1" indent="-514350">
              <a:buFont typeface="+mj-lt"/>
              <a:buAutoNum type="arabicPeriod"/>
            </a:pPr>
            <a:r>
              <a:rPr lang="en-US" altLang="ko-KR" dirty="0" err="1"/>
              <a:t>document.getElementsByTagName</a:t>
            </a:r>
            <a:r>
              <a:rPr lang="en-US" altLang="ko-KR" dirty="0"/>
              <a:t>(“li”)</a:t>
            </a:r>
          </a:p>
          <a:p>
            <a:pPr marL="1108417" lvl="1" indent="-514350">
              <a:buFont typeface="+mj-lt"/>
              <a:buAutoNum type="arabicPeriod"/>
            </a:pPr>
            <a:r>
              <a:rPr lang="ko-KR" altLang="en-US" dirty="0" smtClean="0"/>
              <a:t>각 </a:t>
            </a:r>
            <a:r>
              <a:rPr lang="en-US" altLang="ko-KR" dirty="0"/>
              <a:t>list</a:t>
            </a:r>
            <a:r>
              <a:rPr lang="ko-KR" altLang="en-US" dirty="0"/>
              <a:t>의 문자를 </a:t>
            </a:r>
            <a:r>
              <a:rPr lang="ko-KR" altLang="en-US" dirty="0" smtClean="0"/>
              <a:t>가져온다 → </a:t>
            </a:r>
            <a:r>
              <a:rPr lang="en-US" altLang="ko-KR" dirty="0" err="1" smtClean="0"/>
              <a:t>firstChild.data</a:t>
            </a:r>
            <a:endParaRPr lang="en-US" altLang="ko-KR" dirty="0"/>
          </a:p>
          <a:p>
            <a:pPr marL="1108417" lvl="1" indent="-514350">
              <a:buFont typeface="+mj-lt"/>
              <a:buAutoNum type="arabicPeriod"/>
            </a:pPr>
            <a:r>
              <a:rPr lang="ko-KR" altLang="en-US" dirty="0" smtClean="0"/>
              <a:t>이미지 객체를 생성 →</a:t>
            </a:r>
            <a:r>
              <a:rPr lang="en-US" altLang="ko-KR" dirty="0" smtClean="0"/>
              <a:t> </a:t>
            </a:r>
            <a:r>
              <a:rPr lang="en-US" altLang="ko-KR" dirty="0" err="1"/>
              <a:t>createElement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”)</a:t>
            </a:r>
            <a:endParaRPr lang="en-US" altLang="ko-KR" dirty="0"/>
          </a:p>
          <a:p>
            <a:pPr marL="1108417" lvl="1" indent="-514350">
              <a:buFont typeface="+mj-lt"/>
              <a:buAutoNum type="arabicPeriod"/>
            </a:pPr>
            <a:r>
              <a:rPr lang="ko-KR" altLang="en-US" dirty="0" smtClean="0"/>
              <a:t>각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자식으로 이미지를 추가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→ </a:t>
            </a:r>
            <a:r>
              <a:rPr lang="en-US" altLang="ko-KR" dirty="0" err="1"/>
              <a:t>appendChild</a:t>
            </a:r>
            <a:r>
              <a:rPr lang="en-US" altLang="ko-KR" dirty="0"/>
              <a:t>(</a:t>
            </a:r>
            <a:r>
              <a:rPr lang="en-US" altLang="ko-KR" dirty="0" err="1"/>
              <a:t>ele</a:t>
            </a:r>
            <a:r>
              <a:rPr lang="en-US" altLang="ko-KR" dirty="0"/>
              <a:t>)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grpSp>
        <p:nvGrpSpPr>
          <p:cNvPr id="6" name="그룹 5"/>
          <p:cNvGrpSpPr/>
          <p:nvPr/>
        </p:nvGrpSpPr>
        <p:grpSpPr>
          <a:xfrm>
            <a:off x="956941" y="3432748"/>
            <a:ext cx="10097323" cy="4842596"/>
            <a:chOff x="1126589" y="3432748"/>
            <a:chExt cx="10097323" cy="48425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7" r="69674"/>
            <a:stretch/>
          </p:blipFill>
          <p:spPr bwMode="auto">
            <a:xfrm>
              <a:off x="1126589" y="5055095"/>
              <a:ext cx="1906339" cy="2545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182"/>
            <a:stretch/>
          </p:blipFill>
          <p:spPr bwMode="auto">
            <a:xfrm>
              <a:off x="8950781" y="3432748"/>
              <a:ext cx="2273131" cy="4842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오른쪽 화살표 4"/>
            <p:cNvSpPr/>
            <p:nvPr/>
          </p:nvSpPr>
          <p:spPr bwMode="auto">
            <a:xfrm>
              <a:off x="4005892" y="5854046"/>
              <a:ext cx="3971925" cy="836484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실행 버튼을 클릭하면 이미지를 표시</a:t>
              </a:r>
              <a:endPara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3382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49383" y="18850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kern="0" dirty="0" smtClean="0"/>
              <a:t>각 리스트 요소를 클릭하여 이미지 태그 추가하기</a:t>
            </a:r>
            <a:endParaRPr lang="en-US" altLang="ko-KR" kern="0" dirty="0" smtClean="0"/>
          </a:p>
          <a:p>
            <a:pPr marL="1108417" lvl="1" indent="-514350" eaLnBrk="1" hangingPunct="1">
              <a:buFont typeface="+mj-lt"/>
              <a:buAutoNum type="arabicPeriod"/>
            </a:pPr>
            <a:r>
              <a:rPr lang="ko-KR" altLang="en-US" kern="0" dirty="0" err="1" smtClean="0"/>
              <a:t>메소드</a:t>
            </a:r>
            <a:r>
              <a:rPr lang="ko-KR" altLang="en-US" kern="0" dirty="0" smtClean="0"/>
              <a:t> 호출 시 매개변수를 통해 </a:t>
            </a:r>
            <a:r>
              <a:rPr lang="en-US" altLang="ko-KR" kern="0" dirty="0" smtClean="0"/>
              <a:t>this </a:t>
            </a:r>
            <a:r>
              <a:rPr lang="ko-KR" altLang="en-US" kern="0" dirty="0" smtClean="0"/>
              <a:t>객체를 받음</a:t>
            </a:r>
            <a:endParaRPr lang="en-US" altLang="ko-KR" kern="0" dirty="0" smtClean="0"/>
          </a:p>
          <a:p>
            <a:pPr marL="1108417" lvl="1" indent="-514350" eaLnBrk="1" hangingPunct="1">
              <a:buFont typeface="+mj-lt"/>
              <a:buAutoNum type="arabicPeriod"/>
            </a:pPr>
            <a:r>
              <a:rPr lang="ko-KR" altLang="en-US" kern="0" dirty="0" smtClean="0"/>
              <a:t>이미지 객체를 생성 →</a:t>
            </a:r>
            <a:r>
              <a:rPr lang="en-US" altLang="ko-KR" kern="0" dirty="0" smtClean="0"/>
              <a:t> </a:t>
            </a:r>
            <a:r>
              <a:rPr lang="en-US" altLang="ko-KR" kern="0" dirty="0" err="1" smtClean="0"/>
              <a:t>createElement</a:t>
            </a:r>
            <a:r>
              <a:rPr lang="en-US" altLang="ko-KR" kern="0" dirty="0" smtClean="0"/>
              <a:t>(“</a:t>
            </a:r>
            <a:r>
              <a:rPr lang="en-US" altLang="ko-KR" kern="0" dirty="0" err="1" smtClean="0"/>
              <a:t>img</a:t>
            </a:r>
            <a:r>
              <a:rPr lang="en-US" altLang="ko-KR" kern="0" dirty="0" smtClean="0"/>
              <a:t>”)</a:t>
            </a:r>
          </a:p>
          <a:p>
            <a:pPr marL="1108417" lvl="1" indent="-514350" eaLnBrk="1" hangingPunct="1">
              <a:buFont typeface="+mj-lt"/>
              <a:buAutoNum type="arabicPeriod"/>
            </a:pPr>
            <a:r>
              <a:rPr lang="en-US" altLang="ko-KR" kern="0" dirty="0" smtClean="0"/>
              <a:t>This</a:t>
            </a:r>
            <a:r>
              <a:rPr lang="ko-KR" altLang="en-US" kern="0" dirty="0" smtClean="0"/>
              <a:t>를 통해 전달된 요소 안으로 이미지를 추가</a:t>
            </a:r>
            <a:endParaRPr lang="en-US" altLang="ko-KR" kern="0" dirty="0" smtClean="0"/>
          </a:p>
          <a:p>
            <a:pPr marL="594067" lvl="1" indent="0" eaLnBrk="1" hangingPunct="1">
              <a:buFont typeface="Symbol" pitchFamily="18" charset="2"/>
              <a:buNone/>
            </a:pPr>
            <a:r>
              <a:rPr lang="en-US" altLang="ko-KR" kern="0" dirty="0" smtClean="0"/>
              <a:t>    </a:t>
            </a:r>
            <a:r>
              <a:rPr lang="ko-KR" altLang="en-US" kern="0" dirty="0" smtClean="0"/>
              <a:t>→ </a:t>
            </a:r>
            <a:r>
              <a:rPr lang="en-US" altLang="ko-KR" kern="0" dirty="0" err="1" smtClean="0"/>
              <a:t>appendChild</a:t>
            </a:r>
            <a:r>
              <a:rPr lang="en-US" altLang="ko-KR" kern="0" dirty="0" smtClean="0"/>
              <a:t>(</a:t>
            </a:r>
            <a:r>
              <a:rPr lang="en-US" altLang="ko-KR" kern="0" dirty="0" err="1" smtClean="0"/>
              <a:t>ele</a:t>
            </a:r>
            <a:r>
              <a:rPr lang="en-US" altLang="ko-KR" kern="0" dirty="0" smtClean="0"/>
              <a:t>)</a:t>
            </a:r>
          </a:p>
          <a:p>
            <a:pPr lvl="1" eaLnBrk="1" hangingPunct="1"/>
            <a:endParaRPr lang="en-US" altLang="ko-KR" kern="0" dirty="0" smtClean="0"/>
          </a:p>
          <a:p>
            <a:pPr marL="0" indent="0" eaLnBrk="1" hangingPunct="1">
              <a:buFont typeface="Symbol" pitchFamily="18" charset="2"/>
              <a:buNone/>
            </a:pPr>
            <a:endParaRPr lang="ko-KR" altLang="en-US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38" r="48232"/>
          <a:stretch/>
        </p:blipFill>
        <p:spPr bwMode="auto">
          <a:xfrm>
            <a:off x="7079011" y="4530368"/>
            <a:ext cx="3508798" cy="3242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02" r="69674" b="2349"/>
          <a:stretch/>
        </p:blipFill>
        <p:spPr bwMode="auto">
          <a:xfrm>
            <a:off x="1189207" y="5227351"/>
            <a:ext cx="2043681" cy="184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 bwMode="auto">
          <a:xfrm>
            <a:off x="3660524" y="5515680"/>
            <a:ext cx="2990850" cy="1271406"/>
          </a:xfrm>
          <a:prstGeom prst="rightArrow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chemeClr val="bg1"/>
                </a:solidFill>
              </a:rPr>
              <a:t>목록의 각 요소 선택 시 이미지 표시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14489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err="1" smtClean="0"/>
              <a:t>removeChild</a:t>
            </a:r>
            <a:r>
              <a:rPr lang="en-US" altLang="ko-KR" sz="3000" dirty="0" smtClean="0"/>
              <a:t>(node) / remove()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40" y="2481762"/>
            <a:ext cx="5355772" cy="598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70399" y="2481762"/>
            <a:ext cx="5146629" cy="5984602"/>
            <a:chOff x="470399" y="2310312"/>
            <a:chExt cx="5146629" cy="598460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99" y="2310312"/>
              <a:ext cx="5146629" cy="5984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101" y="6210677"/>
              <a:ext cx="5015620" cy="1919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88944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시작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버튼을 클릭하면 첫 번째 이미지</a:t>
            </a:r>
            <a:r>
              <a:rPr lang="en-US" altLang="ko-KR" sz="3000" dirty="0" smtClean="0"/>
              <a:t>(index 0)</a:t>
            </a:r>
            <a:r>
              <a:rPr lang="ko-KR" altLang="en-US" sz="3000" dirty="0" smtClean="0"/>
              <a:t>가 </a:t>
            </a:r>
            <a:r>
              <a:rPr lang="en-US" altLang="ko-KR" sz="3000" u="sng" dirty="0" smtClean="0"/>
              <a:t>div box</a:t>
            </a:r>
            <a:r>
              <a:rPr lang="ko-KR" altLang="en-US" sz="3000" u="sng" dirty="0" smtClean="0"/>
              <a:t>의 뒤로 옮겨진다</a:t>
            </a:r>
            <a:r>
              <a:rPr lang="en-US" altLang="ko-KR" sz="3000" u="sng" dirty="0" smtClean="0"/>
              <a:t>.</a:t>
            </a:r>
          </a:p>
          <a:p>
            <a:r>
              <a:rPr lang="ko-KR" altLang="en-US" sz="3000" dirty="0" smtClean="0"/>
              <a:t>이는 곧 첫 번째 이미지가 </a:t>
            </a:r>
            <a:r>
              <a:rPr lang="en-US" altLang="ko-KR" sz="3000" u="sng" dirty="0" smtClean="0"/>
              <a:t>div box</a:t>
            </a:r>
            <a:r>
              <a:rPr lang="ko-KR" altLang="en-US" sz="3000" u="sng" dirty="0" smtClean="0"/>
              <a:t>의 뒤로 추가되면서 기존의 위치에서는 삭제되는 현상으로 이미지의 이동을 나타낸다</a:t>
            </a:r>
            <a:r>
              <a:rPr lang="en-US" altLang="ko-KR" sz="3000" u="sng" dirty="0" smtClean="0"/>
              <a:t>.</a:t>
            </a:r>
            <a:r>
              <a:rPr lang="ko-KR" altLang="en-US" sz="3000" u="sng" dirty="0" smtClean="0"/>
              <a:t>  </a:t>
            </a:r>
            <a:endParaRPr lang="en-US" altLang="ko-KR" sz="3000" dirty="0" smtClean="0"/>
          </a:p>
          <a:p>
            <a:r>
              <a:rPr lang="ko-KR" altLang="en-US" sz="3000" dirty="0" smtClean="0"/>
              <a:t>현재의 작업을 </a:t>
            </a:r>
            <a:r>
              <a:rPr lang="en-US" altLang="ko-KR" sz="3000" dirty="0" smtClean="0"/>
              <a:t>1</a:t>
            </a:r>
            <a:r>
              <a:rPr lang="ko-KR" altLang="en-US" sz="3000" dirty="0" smtClean="0"/>
              <a:t>초마다 반복적으로 실행한다</a:t>
            </a:r>
            <a:r>
              <a:rPr lang="en-US" altLang="ko-KR" sz="3000" dirty="0" smtClean="0"/>
              <a:t>.</a:t>
            </a:r>
            <a:r>
              <a:rPr lang="ko-KR" altLang="en-US" sz="3000" dirty="0" smtClean="0"/>
              <a:t> </a:t>
            </a:r>
            <a:endParaRPr lang="en-US" altLang="ko-KR" sz="3000" dirty="0" smtClean="0"/>
          </a:p>
          <a:p>
            <a:r>
              <a:rPr lang="ko-KR" altLang="en-US" sz="3000" dirty="0" smtClean="0"/>
              <a:t>시작 버튼은 눌리는 순간 감춰졌다가 종료 버튼을 클릭 시 다시 표시된다</a:t>
            </a:r>
            <a:r>
              <a:rPr lang="en-US" altLang="ko-KR" sz="3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2555" y="5313971"/>
            <a:ext cx="7592534" cy="30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5821" y="5669275"/>
            <a:ext cx="7322568" cy="287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BOM/</a:t>
            </a:r>
            <a:r>
              <a:rPr lang="en-US" altLang="ko-KR" dirty="0"/>
              <a:t>D</a:t>
            </a:r>
            <a:r>
              <a:rPr lang="en-US" altLang="ko-KR" dirty="0" smtClean="0"/>
              <a:t>OM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웹 브라우저와 관련된 객체의 집합 </a:t>
            </a:r>
            <a:r>
              <a:rPr lang="en-US" altLang="ko-KR" sz="3000" dirty="0" smtClean="0"/>
              <a:t>Browser Object Model</a:t>
            </a:r>
            <a:endParaRPr lang="en-US" altLang="ko-KR" sz="3000" dirty="0"/>
          </a:p>
          <a:p>
            <a:r>
              <a:rPr lang="en-US" altLang="ko-KR" sz="3000" dirty="0" smtClean="0"/>
              <a:t>HTML</a:t>
            </a:r>
            <a:r>
              <a:rPr lang="ko-KR" altLang="en-US" sz="3000" dirty="0" smtClean="0"/>
              <a:t>문서와 관련된 객체의 집합  </a:t>
            </a:r>
            <a:r>
              <a:rPr lang="en-US" altLang="ko-KR" sz="3000" dirty="0" smtClean="0"/>
              <a:t>Document Object Model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166" y="3068151"/>
            <a:ext cx="6853823" cy="49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11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 객체 모델 </a:t>
            </a:r>
            <a:r>
              <a:rPr lang="en-US" altLang="ko-KR" dirty="0" smtClean="0"/>
              <a:t>(BOM)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웹 페이지 내용을 제외한 브라우저에 포함된 모든 객체 요소</a:t>
            </a:r>
            <a:endParaRPr lang="en-US" altLang="ko-KR" sz="3000" dirty="0" smtClean="0"/>
          </a:p>
          <a:p>
            <a:r>
              <a:rPr lang="ko-KR" altLang="en-US" sz="3000" dirty="0" smtClean="0"/>
              <a:t>최상위 객체는 </a:t>
            </a:r>
            <a:r>
              <a:rPr lang="en-US" altLang="ko-KR" sz="3000" dirty="0" smtClean="0"/>
              <a:t>window</a:t>
            </a:r>
            <a:r>
              <a:rPr lang="ko-KR" altLang="en-US" sz="3000" dirty="0" smtClean="0"/>
              <a:t>이다</a:t>
            </a:r>
            <a:r>
              <a:rPr lang="en-US" altLang="ko-KR" sz="3000" dirty="0" smtClean="0"/>
              <a:t>.</a:t>
            </a:r>
          </a:p>
          <a:p>
            <a:pPr lvl="1"/>
            <a:r>
              <a:rPr lang="ko-KR" altLang="en-US" dirty="0" smtClean="0"/>
              <a:t>자바스크립트의 최상위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객체가 소속된 객체</a:t>
            </a:r>
            <a:endParaRPr lang="en-US" altLang="ko-KR" dirty="0" smtClean="0"/>
          </a:p>
          <a:p>
            <a:r>
              <a:rPr lang="en-US" altLang="ko-KR" sz="3000" dirty="0" smtClean="0"/>
              <a:t>window</a:t>
            </a:r>
            <a:r>
              <a:rPr lang="ko-KR" altLang="en-US" sz="3000" dirty="0" smtClean="0"/>
              <a:t>에 속하는 하위 객체</a:t>
            </a:r>
            <a:endParaRPr lang="en-US" altLang="ko-KR" sz="3000" dirty="0" smtClean="0"/>
          </a:p>
          <a:p>
            <a:pPr lvl="1"/>
            <a:r>
              <a:rPr lang="en-US" altLang="ko-KR" sz="2600" dirty="0" smtClean="0"/>
              <a:t>location : </a:t>
            </a:r>
            <a:r>
              <a:rPr lang="en-US" altLang="ko-KR" sz="2600" dirty="0" err="1" smtClean="0"/>
              <a:t>url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주소에 대한 정보를 제공하는 객체</a:t>
            </a:r>
            <a:endParaRPr lang="en-US" altLang="ko-KR" sz="2600" dirty="0" smtClean="0"/>
          </a:p>
          <a:p>
            <a:pPr lvl="1"/>
            <a:r>
              <a:rPr lang="en-US" altLang="ko-KR" sz="2600" dirty="0" smtClean="0"/>
              <a:t>history : </a:t>
            </a:r>
            <a:r>
              <a:rPr lang="ko-KR" altLang="en-US" sz="2600" dirty="0" smtClean="0"/>
              <a:t>방문 기록 정보를 제공하는 객체</a:t>
            </a:r>
            <a:endParaRPr lang="en-US" altLang="ko-KR" sz="2600" dirty="0" smtClean="0"/>
          </a:p>
          <a:p>
            <a:pPr lvl="1"/>
            <a:r>
              <a:rPr lang="en-US" altLang="ko-KR" sz="2600" dirty="0" smtClean="0"/>
              <a:t>document – DOM</a:t>
            </a:r>
          </a:p>
          <a:p>
            <a:pPr lvl="1"/>
            <a:r>
              <a:rPr lang="en-US" altLang="ko-KR" sz="2600" dirty="0" smtClean="0"/>
              <a:t>navigator : </a:t>
            </a:r>
            <a:r>
              <a:rPr lang="ko-KR" altLang="en-US" sz="2600" dirty="0" smtClean="0"/>
              <a:t>브라우저가 갖는 정보를 제공하는 객체</a:t>
            </a:r>
            <a:endParaRPr lang="en-US" altLang="ko-KR" sz="2600" dirty="0" smtClean="0"/>
          </a:p>
          <a:p>
            <a:pPr lvl="1"/>
            <a:r>
              <a:rPr lang="en-US" altLang="ko-KR" sz="2600" dirty="0" smtClean="0"/>
              <a:t>screen : </a:t>
            </a:r>
            <a:r>
              <a:rPr lang="ko-KR" altLang="en-US" sz="2600" dirty="0" smtClean="0"/>
              <a:t>브라우저 외부 환경에 관련된 정보를 제공하는 객체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301507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                                                                   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987306"/>
              </p:ext>
            </p:extLst>
          </p:nvPr>
        </p:nvGraphicFramePr>
        <p:xfrm>
          <a:off x="574765" y="1958860"/>
          <a:ext cx="10586177" cy="647547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4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ea typeface="나눔고딕"/>
                        </a:rPr>
                        <a:t>open()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새로운 창을 </a:t>
                      </a:r>
                      <a:r>
                        <a:rPr lang="ko-KR" altLang="en-US" sz="2300" dirty="0" smtClean="0">
                          <a:ea typeface="나눔고딕"/>
                        </a:rPr>
                        <a:t>연다</a:t>
                      </a:r>
                      <a:r>
                        <a:rPr lang="en-US" altLang="ko-KR" sz="2300" dirty="0" smtClean="0">
                          <a:ea typeface="나눔고딕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ea typeface="나눔고딕"/>
                        </a:rPr>
                        <a:t>close()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열려진 창을 </a:t>
                      </a:r>
                      <a:r>
                        <a:rPr lang="ko-KR" altLang="en-US" sz="2300" dirty="0" smtClean="0">
                          <a:ea typeface="나눔고딕"/>
                        </a:rPr>
                        <a:t>닫는다</a:t>
                      </a:r>
                      <a:r>
                        <a:rPr lang="en-US" altLang="ko-KR" sz="2300" dirty="0" smtClean="0">
                          <a:ea typeface="나눔고딕"/>
                        </a:rPr>
                        <a:t>.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ea typeface="나눔고딕"/>
                        </a:rPr>
                        <a:t>alert()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내용을 </a:t>
                      </a:r>
                      <a:r>
                        <a:rPr lang="ko-KR" altLang="en-US" sz="2300" dirty="0" smtClean="0">
                          <a:ea typeface="나눔고딕"/>
                        </a:rPr>
                        <a:t>나타내는 </a:t>
                      </a:r>
                      <a:r>
                        <a:rPr lang="ko-KR" altLang="en-US" sz="2300" dirty="0">
                          <a:ea typeface="나눔고딕"/>
                        </a:rPr>
                        <a:t>경고 창이 </a:t>
                      </a:r>
                      <a:r>
                        <a:rPr lang="ko-KR" altLang="en-US" sz="2300" dirty="0" smtClean="0">
                          <a:ea typeface="나눔고딕"/>
                        </a:rPr>
                        <a:t>뜬다</a:t>
                      </a:r>
                      <a:r>
                        <a:rPr lang="en-US" altLang="ko-KR" sz="2300" dirty="0" smtClean="0">
                          <a:ea typeface="나눔고딕"/>
                        </a:rPr>
                        <a:t>.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ea typeface="나눔고딕"/>
                        </a:rPr>
                        <a:t>confirm</a:t>
                      </a:r>
                      <a:r>
                        <a:rPr lang="en-US" altLang="ko-KR" sz="2300" dirty="0">
                          <a:ea typeface="나눔고딕"/>
                        </a:rPr>
                        <a:t>()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사용자의 대답을 확인하는 창이 </a:t>
                      </a:r>
                      <a:r>
                        <a:rPr lang="ko-KR" altLang="en-US" sz="2300" dirty="0" smtClean="0">
                          <a:ea typeface="나눔고딕"/>
                        </a:rPr>
                        <a:t>뜬다</a:t>
                      </a:r>
                      <a:r>
                        <a:rPr lang="en-US" altLang="ko-KR" sz="2300" dirty="0" smtClean="0">
                          <a:ea typeface="나눔고딕"/>
                        </a:rPr>
                        <a:t>.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ea typeface="나눔고딕"/>
                        </a:rPr>
                        <a:t>prompt()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ea typeface="나눔고딕"/>
                        </a:rPr>
                        <a:t>사용자에게 입력을 요청하는 창을 띄운다</a:t>
                      </a:r>
                      <a:r>
                        <a:rPr lang="en-US" altLang="ko-KR" sz="2300" dirty="0">
                          <a:ea typeface="나눔고딕"/>
                        </a:rPr>
                        <a:t>.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ea typeface="나눔고딕"/>
                        </a:rPr>
                        <a:t>setTimeout</a:t>
                      </a:r>
                      <a:r>
                        <a:rPr lang="en-US" altLang="ko-KR" sz="2300" dirty="0" smtClean="0">
                          <a:ea typeface="나눔고딕"/>
                        </a:rPr>
                        <a:t>(</a:t>
                      </a:r>
                      <a:r>
                        <a:rPr lang="en-US" altLang="ko-KR" sz="2300" dirty="0" err="1" smtClean="0">
                          <a:ea typeface="나눔고딕"/>
                        </a:rPr>
                        <a:t>fn,millisec</a:t>
                      </a:r>
                      <a:r>
                        <a:rPr lang="en-US" altLang="ko-KR" sz="2300" dirty="0" smtClean="0">
                          <a:ea typeface="나눔고딕"/>
                        </a:rPr>
                        <a:t>)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주어진 시간이 경과하면 지정된 함수가 </a:t>
                      </a:r>
                      <a:r>
                        <a:rPr lang="ko-KR" altLang="en-US" sz="2300" dirty="0" smtClean="0">
                          <a:ea typeface="나눔고딕"/>
                        </a:rPr>
                        <a:t>호출된다</a:t>
                      </a:r>
                      <a:r>
                        <a:rPr lang="en-US" altLang="ko-KR" sz="2300" dirty="0" smtClean="0">
                          <a:ea typeface="나눔고딕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6105"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ea typeface="나눔고딕"/>
                        </a:rPr>
                        <a:t>clearTimeout</a:t>
                      </a:r>
                      <a:r>
                        <a:rPr lang="en-US" altLang="ko-KR" sz="2300" dirty="0" smtClean="0">
                          <a:ea typeface="나눔고딕"/>
                        </a:rPr>
                        <a:t>(object)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ea typeface="나눔고딕"/>
                        </a:rPr>
                        <a:t>setTimeout</a:t>
                      </a:r>
                      <a:r>
                        <a:rPr lang="en-US" altLang="ko-KR" sz="2300" dirty="0" smtClean="0">
                          <a:ea typeface="나눔고딕"/>
                        </a:rPr>
                        <a:t>()</a:t>
                      </a:r>
                      <a:r>
                        <a:rPr lang="ko-KR" altLang="en-US" sz="2300" dirty="0" smtClean="0">
                          <a:ea typeface="나눔고딕"/>
                        </a:rPr>
                        <a:t>을 중지시킨다</a:t>
                      </a:r>
                      <a:r>
                        <a:rPr lang="en-US" altLang="ko-KR" sz="2300" dirty="0" smtClean="0">
                          <a:ea typeface="나눔고딕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897116571"/>
                  </a:ext>
                </a:extLst>
              </a:tr>
              <a:tr h="715617"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ea typeface="나눔고딕"/>
                        </a:rPr>
                        <a:t>setInterval</a:t>
                      </a:r>
                      <a:r>
                        <a:rPr lang="en-US" altLang="ko-KR" sz="2300" dirty="0" smtClean="0">
                          <a:ea typeface="나눔고딕"/>
                        </a:rPr>
                        <a:t>(</a:t>
                      </a:r>
                      <a:r>
                        <a:rPr lang="en-US" altLang="ko-KR" sz="2300" dirty="0" err="1" smtClean="0">
                          <a:ea typeface="나눔고딕"/>
                        </a:rPr>
                        <a:t>fn,millisec</a:t>
                      </a:r>
                      <a:r>
                        <a:rPr lang="en-US" altLang="ko-KR" sz="2300" dirty="0" smtClean="0">
                          <a:ea typeface="나눔고딕"/>
                        </a:rPr>
                        <a:t>)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dirty="0">
                          <a:ea typeface="나눔고딕"/>
                        </a:rPr>
                        <a:t>주어진 시간이 경과할 때마다 지정된 함수가 </a:t>
                      </a:r>
                      <a:r>
                        <a:rPr lang="ko-KR" altLang="en-US" sz="2300" dirty="0" smtClean="0">
                          <a:ea typeface="나눔고딕"/>
                        </a:rPr>
                        <a:t>호출된다</a:t>
                      </a:r>
                      <a:r>
                        <a:rPr lang="en-US" altLang="ko-KR" sz="2300" dirty="0" smtClean="0">
                          <a:ea typeface="나눔고딕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5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ea typeface="나눔고딕"/>
                        </a:rPr>
                        <a:t>clearInterval</a:t>
                      </a:r>
                      <a:r>
                        <a:rPr lang="en-US" altLang="ko-KR" sz="2300" dirty="0" smtClean="0">
                          <a:ea typeface="나눔고딕"/>
                        </a:rPr>
                        <a:t>(object)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setInterval</a:t>
                      </a:r>
                      <a:r>
                        <a:rPr lang="en-US" altLang="ko-KR" sz="2300" dirty="0" smtClean="0">
                          <a:ea typeface="나눔고딕"/>
                        </a:rPr>
                        <a:t>()</a:t>
                      </a:r>
                      <a:r>
                        <a:rPr lang="ko-KR" altLang="en-US" sz="2300" dirty="0" smtClean="0">
                          <a:ea typeface="나눔고딕"/>
                        </a:rPr>
                        <a:t>을 중지시킨다</a:t>
                      </a:r>
                      <a:r>
                        <a:rPr lang="en-US" altLang="ko-KR" sz="2300" dirty="0" smtClean="0">
                          <a:ea typeface="나눔고딕"/>
                        </a:rPr>
                        <a:t>.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93607853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                                                                     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947233"/>
              </p:ext>
            </p:extLst>
          </p:nvPr>
        </p:nvGraphicFramePr>
        <p:xfrm>
          <a:off x="574764" y="1961092"/>
          <a:ext cx="10586177" cy="446777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2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moveTo</a:t>
                      </a:r>
                      <a:r>
                        <a:rPr lang="en-US" altLang="ko-KR" sz="2300" dirty="0">
                          <a:ea typeface="나눔고딕"/>
                        </a:rPr>
                        <a:t>(x, y) 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절대적인 위치 </a:t>
                      </a:r>
                      <a:r>
                        <a:rPr lang="en-US" altLang="ko-KR" sz="2300" dirty="0">
                          <a:ea typeface="나눔고딕"/>
                        </a:rPr>
                        <a:t>x</a:t>
                      </a:r>
                      <a:r>
                        <a:rPr lang="ko-KR" altLang="en-US" sz="2300" dirty="0">
                          <a:ea typeface="나눔고딕"/>
                        </a:rPr>
                        <a:t>와</a:t>
                      </a:r>
                      <a:r>
                        <a:rPr lang="en-US" altLang="ko-KR" sz="2300" dirty="0">
                          <a:ea typeface="나눔고딕"/>
                        </a:rPr>
                        <a:t> y</a:t>
                      </a:r>
                      <a:r>
                        <a:rPr lang="ko-KR" altLang="en-US" sz="2300" dirty="0">
                          <a:ea typeface="나눔고딕"/>
                        </a:rPr>
                        <a:t>로 이동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moveBy</a:t>
                      </a:r>
                      <a:r>
                        <a:rPr lang="en-US" altLang="ko-KR" sz="2300" dirty="0">
                          <a:ea typeface="나눔고딕"/>
                        </a:rPr>
                        <a:t>(</a:t>
                      </a:r>
                      <a:r>
                        <a:rPr lang="en-US" altLang="ko-KR" sz="2300" dirty="0" err="1">
                          <a:ea typeface="나눔고딕"/>
                        </a:rPr>
                        <a:t>dx</a:t>
                      </a:r>
                      <a:r>
                        <a:rPr lang="en-US" altLang="ko-KR" sz="2300" dirty="0">
                          <a:ea typeface="나눔고딕"/>
                        </a:rPr>
                        <a:t>, </a:t>
                      </a:r>
                      <a:r>
                        <a:rPr lang="en-US" altLang="ko-KR" sz="2300" dirty="0" err="1">
                          <a:ea typeface="나눔고딕"/>
                        </a:rPr>
                        <a:t>dy</a:t>
                      </a:r>
                      <a:r>
                        <a:rPr lang="en-US" altLang="ko-KR" sz="2300" dirty="0">
                          <a:ea typeface="나눔고딕"/>
                        </a:rPr>
                        <a:t>) 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상대적인</a:t>
                      </a:r>
                      <a:r>
                        <a:rPr lang="en-US" altLang="ko-KR" sz="2300" dirty="0">
                          <a:ea typeface="나눔고딕"/>
                        </a:rPr>
                        <a:t> </a:t>
                      </a:r>
                      <a:r>
                        <a:rPr lang="ko-KR" altLang="en-US" sz="2300" dirty="0">
                          <a:ea typeface="나눔고딕"/>
                        </a:rPr>
                        <a:t>위치로 </a:t>
                      </a:r>
                      <a:r>
                        <a:rPr lang="en-US" altLang="ko-KR" sz="2300" dirty="0">
                          <a:ea typeface="나눔고딕"/>
                        </a:rPr>
                        <a:t>x</a:t>
                      </a:r>
                      <a:r>
                        <a:rPr lang="ko-KR" altLang="en-US" sz="2300" dirty="0">
                          <a:ea typeface="나눔고딕"/>
                        </a:rPr>
                        <a:t>와 </a:t>
                      </a:r>
                      <a:r>
                        <a:rPr lang="en-US" altLang="ko-KR" sz="2300" dirty="0">
                          <a:ea typeface="나눔고딕"/>
                        </a:rPr>
                        <a:t>y</a:t>
                      </a:r>
                      <a:r>
                        <a:rPr lang="ko-KR" altLang="en-US" sz="2300" dirty="0">
                          <a:ea typeface="나눔고딕"/>
                        </a:rPr>
                        <a:t>값 만큼 이동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resizeTo</a:t>
                      </a:r>
                      <a:r>
                        <a:rPr lang="en-US" altLang="ko-KR" sz="2300" dirty="0">
                          <a:ea typeface="나눔고딕"/>
                        </a:rPr>
                        <a:t>(x, y) 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ea typeface="나눔고딕"/>
                        </a:rPr>
                        <a:t>x</a:t>
                      </a:r>
                      <a:r>
                        <a:rPr lang="ko-KR" altLang="en-US" sz="2300" dirty="0">
                          <a:ea typeface="나눔고딕"/>
                        </a:rPr>
                        <a:t>와 </a:t>
                      </a:r>
                      <a:r>
                        <a:rPr lang="en-US" altLang="ko-KR" sz="2300" dirty="0">
                          <a:ea typeface="나눔고딕"/>
                        </a:rPr>
                        <a:t>y</a:t>
                      </a:r>
                      <a:r>
                        <a:rPr lang="ko-KR" altLang="en-US" sz="2300" dirty="0">
                          <a:ea typeface="나눔고딕"/>
                        </a:rPr>
                        <a:t>값으로 창의 크기를 재조정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resizeBy</a:t>
                      </a:r>
                      <a:r>
                        <a:rPr lang="en-US" altLang="ko-KR" sz="2300" dirty="0">
                          <a:ea typeface="나눔고딕"/>
                        </a:rPr>
                        <a:t>(</a:t>
                      </a:r>
                      <a:r>
                        <a:rPr lang="en-US" altLang="ko-KR" sz="2300" dirty="0" err="1">
                          <a:ea typeface="나눔고딕"/>
                        </a:rPr>
                        <a:t>dx</a:t>
                      </a:r>
                      <a:r>
                        <a:rPr lang="en-US" altLang="ko-KR" sz="2300" dirty="0">
                          <a:ea typeface="나눔고딕"/>
                        </a:rPr>
                        <a:t>, </a:t>
                      </a:r>
                      <a:r>
                        <a:rPr lang="en-US" altLang="ko-KR" sz="2300" dirty="0" err="1">
                          <a:ea typeface="나눔고딕"/>
                        </a:rPr>
                        <a:t>dy</a:t>
                      </a:r>
                      <a:r>
                        <a:rPr lang="en-US" altLang="ko-KR" sz="2300" dirty="0">
                          <a:ea typeface="나눔고딕"/>
                        </a:rPr>
                        <a:t>)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dirty="0">
                          <a:ea typeface="나눔고딕"/>
                        </a:rPr>
                        <a:t>현재 크기에서 </a:t>
                      </a:r>
                      <a:r>
                        <a:rPr lang="en-US" altLang="ko-KR" sz="2300" dirty="0">
                          <a:ea typeface="나눔고딕"/>
                        </a:rPr>
                        <a:t>x</a:t>
                      </a:r>
                      <a:r>
                        <a:rPr lang="ko-KR" altLang="en-US" sz="2300" dirty="0">
                          <a:ea typeface="나눔고딕"/>
                        </a:rPr>
                        <a:t>와 </a:t>
                      </a:r>
                      <a:r>
                        <a:rPr lang="en-US" altLang="ko-KR" sz="2300" dirty="0">
                          <a:ea typeface="나눔고딕"/>
                        </a:rPr>
                        <a:t>y</a:t>
                      </a:r>
                      <a:r>
                        <a:rPr lang="ko-KR" altLang="en-US" sz="2300" dirty="0">
                          <a:ea typeface="나눔고딕"/>
                        </a:rPr>
                        <a:t>값 만큼 크기를 </a:t>
                      </a:r>
                      <a:r>
                        <a:rPr lang="ko-KR" altLang="en-US" sz="2300" dirty="0" smtClean="0">
                          <a:ea typeface="나눔고딕"/>
                        </a:rPr>
                        <a:t>재조정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scrollTo</a:t>
                      </a:r>
                      <a:r>
                        <a:rPr lang="en-US" altLang="ko-KR" sz="2300" dirty="0">
                          <a:ea typeface="나눔고딕"/>
                        </a:rPr>
                        <a:t>(x, y) 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스크롤을 </a:t>
                      </a:r>
                      <a:r>
                        <a:rPr lang="en-US" altLang="ko-KR" sz="2300" dirty="0">
                          <a:ea typeface="나눔고딕"/>
                        </a:rPr>
                        <a:t>x</a:t>
                      </a:r>
                      <a:r>
                        <a:rPr lang="ko-KR" altLang="en-US" sz="2300" dirty="0">
                          <a:ea typeface="나눔고딕"/>
                        </a:rPr>
                        <a:t>와</a:t>
                      </a:r>
                      <a:r>
                        <a:rPr lang="en-US" altLang="ko-KR" sz="2300" dirty="0">
                          <a:ea typeface="나눔고딕"/>
                        </a:rPr>
                        <a:t> y</a:t>
                      </a:r>
                      <a:r>
                        <a:rPr lang="ko-KR" altLang="en-US" sz="2300" dirty="0">
                          <a:ea typeface="나눔고딕"/>
                        </a:rPr>
                        <a:t>로 이동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ea typeface="나눔고딕"/>
                        </a:rPr>
                        <a:t>scrollBy</a:t>
                      </a:r>
                      <a:r>
                        <a:rPr lang="en-US" altLang="ko-KR" sz="2300" dirty="0">
                          <a:ea typeface="나눔고딕"/>
                        </a:rPr>
                        <a:t>(</a:t>
                      </a:r>
                      <a:r>
                        <a:rPr lang="en-US" altLang="ko-KR" sz="2300" dirty="0" err="1">
                          <a:ea typeface="나눔고딕"/>
                        </a:rPr>
                        <a:t>dx</a:t>
                      </a:r>
                      <a:r>
                        <a:rPr lang="en-US" altLang="ko-KR" sz="2300" dirty="0">
                          <a:ea typeface="나눔고딕"/>
                        </a:rPr>
                        <a:t>, </a:t>
                      </a:r>
                      <a:r>
                        <a:rPr lang="en-US" altLang="ko-KR" sz="2300" dirty="0" err="1">
                          <a:ea typeface="나눔고딕"/>
                        </a:rPr>
                        <a:t>dy</a:t>
                      </a:r>
                      <a:r>
                        <a:rPr lang="en-US" altLang="ko-KR" sz="2300" dirty="0">
                          <a:ea typeface="나눔고딕"/>
                        </a:rPr>
                        <a:t>) 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ea typeface="나눔고딕"/>
                        </a:rPr>
                        <a:t>스크롤을 </a:t>
                      </a:r>
                      <a:r>
                        <a:rPr lang="en-US" altLang="ko-KR" sz="2300" dirty="0">
                          <a:ea typeface="나눔고딕"/>
                        </a:rPr>
                        <a:t>x</a:t>
                      </a:r>
                      <a:r>
                        <a:rPr lang="ko-KR" altLang="en-US" sz="2300" dirty="0">
                          <a:ea typeface="나눔고딕"/>
                        </a:rPr>
                        <a:t>와 </a:t>
                      </a:r>
                      <a:r>
                        <a:rPr lang="en-US" altLang="ko-KR" sz="2300" dirty="0">
                          <a:ea typeface="나눔고딕"/>
                        </a:rPr>
                        <a:t>y</a:t>
                      </a:r>
                      <a:r>
                        <a:rPr lang="ko-KR" altLang="en-US" sz="2300" dirty="0">
                          <a:ea typeface="나눔고딕"/>
                        </a:rPr>
                        <a:t>값 만큼 이동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585578"/>
              </p:ext>
            </p:extLst>
          </p:nvPr>
        </p:nvGraphicFramePr>
        <p:xfrm>
          <a:off x="574763" y="6615668"/>
          <a:ext cx="10586177" cy="144686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8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0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ea typeface="나눔고딕"/>
                        </a:rPr>
                        <a:t>opener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ea typeface="나눔고딕"/>
                        </a:rPr>
                        <a:t>open()</a:t>
                      </a:r>
                      <a:r>
                        <a:rPr lang="ko-KR" altLang="en-US" sz="2300" dirty="0" smtClean="0">
                          <a:ea typeface="나눔고딕"/>
                        </a:rPr>
                        <a:t>을 통해 새로운 창을 열었을 때 그 창을 자식 창이라 한다면 자식 창에서 부모 창을 가리킬 때 </a:t>
                      </a:r>
                      <a:r>
                        <a:rPr lang="en-US" altLang="ko-KR" sz="2300" dirty="0" smtClean="0">
                          <a:ea typeface="나눔고딕"/>
                        </a:rPr>
                        <a:t>opener</a:t>
                      </a:r>
                      <a:r>
                        <a:rPr lang="ko-KR" altLang="en-US" sz="2300" dirty="0" smtClean="0">
                          <a:ea typeface="나눔고딕"/>
                        </a:rPr>
                        <a:t>라 칭한다</a:t>
                      </a:r>
                      <a:r>
                        <a:rPr lang="en-US" altLang="ko-KR" sz="2300" dirty="0" smtClean="0">
                          <a:ea typeface="나눔고딕"/>
                        </a:rPr>
                        <a:t>.</a:t>
                      </a:r>
                      <a:endParaRPr lang="ko-KR" altLang="en-US" sz="2300" dirty="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새 창 열기</a:t>
            </a:r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lvl="1" eaLnBrk="1" hangingPunct="1"/>
            <a:r>
              <a:rPr lang="en-US" altLang="ko-KR" sz="2480" kern="0" dirty="0" smtClean="0"/>
              <a:t>URL : </a:t>
            </a:r>
            <a:r>
              <a:rPr lang="ko-KR" altLang="en-US" sz="2480" kern="0" dirty="0" smtClean="0"/>
              <a:t>오픈할 페이지의 </a:t>
            </a:r>
            <a:r>
              <a:rPr lang="en-US" altLang="ko-KR" sz="2480" kern="0" dirty="0" smtClean="0"/>
              <a:t>URL</a:t>
            </a:r>
          </a:p>
          <a:p>
            <a:pPr lvl="1" eaLnBrk="1" hangingPunct="1"/>
            <a:r>
              <a:rPr lang="en-US" altLang="ko-KR" sz="2480" kern="0" dirty="0" smtClean="0"/>
              <a:t>name :</a:t>
            </a:r>
            <a:r>
              <a:rPr lang="ko-KR" altLang="en-US" sz="2480" kern="0" dirty="0" smtClean="0"/>
              <a:t> 타겟 지정 또는 윈도우의 이름</a:t>
            </a:r>
            <a:endParaRPr lang="en-US" altLang="ko-KR" sz="2480" kern="0" dirty="0" smtClean="0"/>
          </a:p>
          <a:p>
            <a:pPr lvl="1" eaLnBrk="1" hangingPunct="1"/>
            <a:r>
              <a:rPr lang="en-US" altLang="ko-KR" kern="0" dirty="0" smtClean="0"/>
              <a:t>specs : </a:t>
            </a:r>
            <a:r>
              <a:rPr lang="ko-KR" altLang="en-US" kern="0" dirty="0" smtClean="0"/>
              <a:t>여러 속성들</a:t>
            </a:r>
            <a:endParaRPr lang="en-US" altLang="ko-KR" kern="0" dirty="0" smtClean="0"/>
          </a:p>
          <a:p>
            <a:pPr eaLnBrk="1" hangingPunct="1"/>
            <a:endParaRPr lang="en-US" altLang="ko-KR" kern="0" dirty="0" smtClean="0"/>
          </a:p>
          <a:p>
            <a:pPr eaLnBrk="1" hangingPunct="1"/>
            <a:r>
              <a:rPr lang="ko-KR" altLang="en-US" kern="0" dirty="0" smtClean="0"/>
              <a:t>새 창 닫기</a:t>
            </a:r>
            <a:endParaRPr lang="en-US" altLang="ko-KR" kern="0" dirty="0" smtClean="0"/>
          </a:p>
          <a:p>
            <a:pPr marL="0" indent="0" eaLnBrk="1" hangingPunct="1">
              <a:buNone/>
            </a:pPr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open() / close()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98818" y="2462038"/>
            <a:ext cx="11261530" cy="661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3000" b="1" dirty="0" err="1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window.open</a:t>
            </a:r>
            <a:r>
              <a:rPr lang="en-US" altLang="ko-KR" sz="3000" b="1" dirty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(URL, name, specs);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8818" y="6081538"/>
            <a:ext cx="11261530" cy="661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3000" b="1" dirty="0" err="1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window.close</a:t>
            </a:r>
            <a:r>
              <a:rPr lang="en-US" altLang="ko-KR" sz="3000" b="1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();</a:t>
            </a:r>
            <a:endParaRPr lang="en-US" altLang="ko-KR" sz="3000" b="1" dirty="0">
              <a:solidFill>
                <a:schemeClr val="tx1"/>
              </a:solidFill>
              <a:latin typeface="+mj-lt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6781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4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지정된 밀리 초 이후 함수 호출</a:t>
            </a:r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lvl="1" eaLnBrk="1" hangingPunct="1"/>
            <a:r>
              <a:rPr lang="en-US" altLang="ko-KR" sz="2480" kern="0" dirty="0" smtClean="0"/>
              <a:t>function : </a:t>
            </a:r>
            <a:r>
              <a:rPr lang="ko-KR" altLang="en-US" sz="2480" kern="0" dirty="0" smtClean="0"/>
              <a:t>호출되는 함수의 이름</a:t>
            </a:r>
            <a:r>
              <a:rPr lang="en-US" altLang="ko-KR" sz="2480" kern="0" dirty="0" smtClean="0"/>
              <a:t>. </a:t>
            </a:r>
            <a:r>
              <a:rPr lang="ko-KR" altLang="en-US" sz="2480" kern="0" dirty="0" smtClean="0"/>
              <a:t>이 지점에 직접 정의할 수도 있다</a:t>
            </a:r>
            <a:r>
              <a:rPr lang="en-US" altLang="ko-KR" sz="2480" kern="0" dirty="0" smtClean="0"/>
              <a:t>.</a:t>
            </a:r>
          </a:p>
          <a:p>
            <a:pPr lvl="1" eaLnBrk="1" hangingPunct="1"/>
            <a:r>
              <a:rPr lang="en-US" altLang="ko-KR" sz="2480" kern="0" dirty="0" smtClean="0"/>
              <a:t>milliseconds :</a:t>
            </a:r>
            <a:r>
              <a:rPr lang="ko-KR" altLang="en-US" sz="2480" kern="0" dirty="0" smtClean="0"/>
              <a:t> 함수가 호출되기 전 대기 시간</a:t>
            </a:r>
            <a:r>
              <a:rPr lang="en-US" altLang="ko-KR" sz="2480" kern="0" dirty="0" smtClean="0"/>
              <a:t>(</a:t>
            </a:r>
            <a:r>
              <a:rPr lang="ko-KR" altLang="en-US" sz="2480" kern="0" dirty="0" smtClean="0"/>
              <a:t>밀리 초</a:t>
            </a:r>
            <a:r>
              <a:rPr lang="en-US" altLang="ko-KR" sz="2480" kern="0" dirty="0" smtClean="0"/>
              <a:t>)</a:t>
            </a:r>
          </a:p>
          <a:p>
            <a:pPr lvl="1" eaLnBrk="1" hangingPunct="1"/>
            <a:r>
              <a:rPr lang="en-US" altLang="ko-KR" sz="2480" kern="0" dirty="0" err="1" smtClean="0"/>
              <a:t>param1</a:t>
            </a:r>
            <a:r>
              <a:rPr lang="en-US" altLang="ko-KR" sz="2480" kern="0" dirty="0" smtClean="0"/>
              <a:t>, </a:t>
            </a:r>
            <a:r>
              <a:rPr lang="en-US" altLang="ko-KR" sz="2480" kern="0" dirty="0" err="1" smtClean="0"/>
              <a:t>param2</a:t>
            </a:r>
            <a:r>
              <a:rPr lang="en-US" altLang="ko-KR" sz="2480" kern="0" dirty="0" smtClean="0"/>
              <a:t>, … : </a:t>
            </a:r>
            <a:r>
              <a:rPr lang="ko-KR" altLang="en-US" sz="2480" kern="0" dirty="0" smtClean="0"/>
              <a:t>함수에 전달할 매개변수들</a:t>
            </a:r>
            <a:r>
              <a:rPr lang="en-US" altLang="ko-KR" sz="2480" kern="0" dirty="0" smtClean="0"/>
              <a:t>..</a:t>
            </a:r>
          </a:p>
          <a:p>
            <a:pPr lvl="1" eaLnBrk="1" hangingPunct="1"/>
            <a:endParaRPr lang="en-US" altLang="ko-KR" sz="2480" kern="0" dirty="0"/>
          </a:p>
          <a:p>
            <a:pPr eaLnBrk="1" hangingPunct="1"/>
            <a:r>
              <a:rPr lang="ko-KR" altLang="en-US" sz="3000" kern="0" dirty="0" smtClean="0"/>
              <a:t>지정된 밀리 초 간격마다 함수 호출</a:t>
            </a:r>
            <a:endParaRPr lang="en-US" altLang="ko-KR" sz="3000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setTimeout</a:t>
            </a:r>
            <a:r>
              <a:rPr lang="en-US" altLang="ko-KR" dirty="0" smtClean="0"/>
              <a:t>() / </a:t>
            </a:r>
            <a:r>
              <a:rPr lang="en-US" altLang="ko-KR" dirty="0" err="1" smtClean="0"/>
              <a:t>setInterval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298818" y="2457450"/>
            <a:ext cx="11261530" cy="690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3000" b="1" dirty="0" err="1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setTimeout</a:t>
            </a:r>
            <a:r>
              <a:rPr lang="en-US" altLang="ko-KR" sz="3000" b="1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(function, milliseconds, </a:t>
            </a:r>
            <a:r>
              <a:rPr lang="en-US" altLang="ko-KR" sz="3000" b="1" dirty="0" err="1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param1</a:t>
            </a:r>
            <a:r>
              <a:rPr lang="en-US" altLang="ko-KR" sz="3000" b="1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, </a:t>
            </a:r>
            <a:r>
              <a:rPr lang="en-US" altLang="ko-KR" sz="3000" b="1" dirty="0" err="1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param2</a:t>
            </a:r>
            <a:r>
              <a:rPr lang="en-US" altLang="ko-KR" sz="3000" b="1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, ...);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8818" y="5886450"/>
            <a:ext cx="11261530" cy="690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3000" b="1" dirty="0" err="1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setInterval</a:t>
            </a:r>
            <a:r>
              <a:rPr lang="en-US" altLang="ko-KR" sz="3000" b="1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(function, milliseconds, </a:t>
            </a:r>
            <a:r>
              <a:rPr lang="en-US" altLang="ko-KR" sz="3000" b="1" dirty="0" err="1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param1</a:t>
            </a:r>
            <a:r>
              <a:rPr lang="en-US" altLang="ko-KR" sz="3000" b="1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, </a:t>
            </a:r>
            <a:r>
              <a:rPr lang="en-US" altLang="ko-KR" sz="3000" b="1" dirty="0" err="1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param2</a:t>
            </a:r>
            <a:r>
              <a:rPr lang="en-US" altLang="ko-KR" sz="3000" b="1" dirty="0" smtClean="0">
                <a:solidFill>
                  <a:schemeClr val="tx1"/>
                </a:solidFill>
                <a:latin typeface="+mj-lt"/>
                <a:ea typeface="나눔고딕코딩" panose="020D0009000000000000" pitchFamily="49" charset="-127"/>
              </a:rPr>
              <a:t>, ...);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64" y="6905510"/>
            <a:ext cx="5152240" cy="10329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2" y="6955290"/>
            <a:ext cx="5152240" cy="9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089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1</a:t>
            </a:r>
            <a:r>
              <a:rPr lang="ko-KR" altLang="en-US" sz="3000" dirty="0"/>
              <a:t>초마다 </a:t>
            </a:r>
            <a:r>
              <a:rPr lang="ko-KR" altLang="en-US" sz="3000" dirty="0" smtClean="0"/>
              <a:t>배경색이 </a:t>
            </a:r>
            <a:r>
              <a:rPr lang="ko-KR" altLang="en-US" sz="3000" dirty="0"/>
              <a:t>랜덤으로 바뀌는 프로그램을 작성하시오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r>
              <a:rPr lang="en-US" altLang="ko-KR" sz="3000" dirty="0" smtClean="0"/>
              <a:t>[</a:t>
            </a:r>
            <a:r>
              <a:rPr lang="ko-KR" altLang="en-US" sz="3000" dirty="0" smtClean="0"/>
              <a:t>참고</a:t>
            </a:r>
            <a:r>
              <a:rPr lang="en-US" altLang="ko-KR" sz="3000" dirty="0" smtClean="0"/>
              <a:t>] </a:t>
            </a:r>
            <a:r>
              <a:rPr lang="ko-KR" altLang="en-US" sz="3000" dirty="0" smtClean="0"/>
              <a:t>색 </a:t>
            </a:r>
            <a:r>
              <a:rPr lang="ko-KR" altLang="en-US" sz="3000" dirty="0"/>
              <a:t>지정 방법</a:t>
            </a:r>
            <a:endParaRPr lang="en-US" altLang="ko-KR" sz="3000" dirty="0"/>
          </a:p>
          <a:p>
            <a:pPr lvl="1"/>
            <a:r>
              <a:rPr lang="ko-KR" altLang="en-US" dirty="0" smtClean="0"/>
              <a:t>영문으로 지정 </a:t>
            </a:r>
            <a:r>
              <a:rPr lang="en-US" altLang="ko-KR" dirty="0" smtClean="0"/>
              <a:t>(</a:t>
            </a:r>
            <a:r>
              <a:rPr lang="en-US" altLang="ko-KR" dirty="0"/>
              <a:t>black, pink, orange, yellow, blue, red…)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진수로 표현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(0, 255, 0))</a:t>
            </a:r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/>
              <a:t>진수로 </a:t>
            </a:r>
            <a:r>
              <a:rPr lang="ko-KR" altLang="en-US" dirty="0" smtClean="0"/>
              <a:t>표현 </a:t>
            </a:r>
            <a:r>
              <a:rPr lang="en-US" altLang="ko-KR" dirty="0"/>
              <a:t>(#</a:t>
            </a:r>
            <a:r>
              <a:rPr lang="en-US" altLang="ko-KR" dirty="0" err="1" smtClean="0"/>
              <a:t>RRGGBB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 smtClean="0"/>
              <a:t>진수 ⇒ </a:t>
            </a:r>
            <a:r>
              <a:rPr lang="en-US" altLang="ko-KR" dirty="0"/>
              <a:t>16</a:t>
            </a:r>
            <a:r>
              <a:rPr lang="ko-KR" altLang="en-US" dirty="0"/>
              <a:t>진수로 </a:t>
            </a:r>
            <a:r>
              <a:rPr lang="ko-KR" altLang="en-US" dirty="0" smtClean="0"/>
              <a:t>표현</a:t>
            </a:r>
            <a:endParaRPr lang="en-US" altLang="ko-KR" dirty="0"/>
          </a:p>
          <a:p>
            <a:pPr marL="594067" lvl="1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 = 230; </a:t>
            </a:r>
          </a:p>
          <a:p>
            <a:pPr marL="594067" lvl="1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a.toString</a:t>
            </a:r>
            <a:r>
              <a:rPr lang="en-US" altLang="ko-KR" dirty="0" smtClean="0"/>
              <a:t>(16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진수 ⇒ </a:t>
            </a:r>
            <a:r>
              <a:rPr lang="en-US" altLang="ko-KR" dirty="0"/>
              <a:t>16</a:t>
            </a:r>
            <a:r>
              <a:rPr lang="ko-KR" altLang="en-US" dirty="0"/>
              <a:t>진수로 </a:t>
            </a:r>
            <a:r>
              <a:rPr lang="ko-KR" altLang="en-US" dirty="0" smtClean="0"/>
              <a:t>파랑 만들기</a:t>
            </a:r>
            <a:endParaRPr lang="en-US" altLang="ko-KR" dirty="0"/>
          </a:p>
          <a:p>
            <a:pPr marL="594067" lvl="1" indent="0">
              <a:buNone/>
            </a:pPr>
            <a:r>
              <a:rPr lang="en-US" altLang="ko-KR" dirty="0" smtClean="0"/>
              <a:t>   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red = 0, green = 0, blue = 255;</a:t>
            </a:r>
          </a:p>
          <a:p>
            <a:pPr marL="594067" lvl="1" indent="0">
              <a:buNone/>
            </a:pPr>
            <a:r>
              <a:rPr lang="en-US" altLang="ko-KR" dirty="0" smtClean="0"/>
              <a:t>   	"#" </a:t>
            </a:r>
            <a:r>
              <a:rPr lang="en-US" altLang="ko-KR" dirty="0"/>
              <a:t>+ </a:t>
            </a:r>
            <a:r>
              <a:rPr lang="en-US" altLang="ko-KR" dirty="0" err="1"/>
              <a:t>red.toString</a:t>
            </a:r>
            <a:r>
              <a:rPr lang="en-US" altLang="ko-KR" dirty="0"/>
              <a:t>(16) + </a:t>
            </a:r>
            <a:r>
              <a:rPr lang="en-US" altLang="ko-KR" dirty="0" err="1" smtClean="0"/>
              <a:t>green.toString</a:t>
            </a:r>
            <a:r>
              <a:rPr lang="en-US" altLang="ko-KR" dirty="0" smtClean="0"/>
              <a:t>(16) + 				</a:t>
            </a:r>
            <a:r>
              <a:rPr lang="en-US" altLang="ko-KR" dirty="0" err="1" smtClean="0"/>
              <a:t>blue.toString</a:t>
            </a:r>
            <a:r>
              <a:rPr lang="en-US" altLang="ko-KR" dirty="0" smtClean="0"/>
              <a:t>(16</a:t>
            </a:r>
            <a:r>
              <a:rPr lang="en-US" altLang="ko-KR" dirty="0"/>
              <a:t>);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2853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location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96228" y="1732626"/>
          <a:ext cx="11264119" cy="427710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6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hash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앵커 부분을 반환한다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</a:t>
                      </a:r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href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pathname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경로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(path)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protocol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protocol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부분을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쿼리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(query)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부분을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/>
        </p:nvGraphicFramePr>
        <p:xfrm>
          <a:off x="292015" y="6366998"/>
          <a:ext cx="11264119" cy="190093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6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문서를 </a:t>
                      </a:r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로드한다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reload()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문서를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 </a:t>
                      </a:r>
                      <a:r>
                        <a:rPr lang="ko-KR" altLang="en-US" sz="23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로드한다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문서를 새로운 문서로 대체한다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1049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15388</TotalTime>
  <Words>1043</Words>
  <Application>Microsoft Office PowerPoint</Application>
  <PresentationFormat>사용자 지정</PresentationFormat>
  <Paragraphs>247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BOM/DOM</vt:lpstr>
      <vt:lpstr>브라우저 객체 모델 (BOM)</vt:lpstr>
      <vt:lpstr>Window객체 (1/2)</vt:lpstr>
      <vt:lpstr>Window객체 (2/2)</vt:lpstr>
      <vt:lpstr>open() / close()</vt:lpstr>
      <vt:lpstr>setTimeout() / setInterval()</vt:lpstr>
      <vt:lpstr>문제</vt:lpstr>
      <vt:lpstr>location객체 </vt:lpstr>
      <vt:lpstr>location객체</vt:lpstr>
      <vt:lpstr>문서 객체 모델(DOM)</vt:lpstr>
      <vt:lpstr>HTML 요소 찾기</vt:lpstr>
      <vt:lpstr>DOM 트리 순회</vt:lpstr>
      <vt:lpstr>새로운 요소 생성</vt:lpstr>
      <vt:lpstr>요소 생성 예제1</vt:lpstr>
      <vt:lpstr>요소 생성 예제2</vt:lpstr>
      <vt:lpstr>문제</vt:lpstr>
      <vt:lpstr>추가/삭제</vt:lpstr>
      <vt:lpstr>연습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1271</cp:revision>
  <cp:lastPrinted>2015-02-24T08:02:21Z</cp:lastPrinted>
  <dcterms:created xsi:type="dcterms:W3CDTF">2007-06-29T06:43:39Z</dcterms:created>
  <dcterms:modified xsi:type="dcterms:W3CDTF">2022-08-16T00:12:54Z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