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873" r:id="rId2"/>
    <p:sldId id="637" r:id="rId3"/>
    <p:sldId id="876" r:id="rId4"/>
    <p:sldId id="639" r:id="rId5"/>
    <p:sldId id="685" r:id="rId6"/>
    <p:sldId id="800" r:id="rId7"/>
    <p:sldId id="640" r:id="rId8"/>
    <p:sldId id="822" r:id="rId9"/>
    <p:sldId id="877" r:id="rId10"/>
    <p:sldId id="679" r:id="rId11"/>
    <p:sldId id="878" r:id="rId12"/>
    <p:sldId id="696" r:id="rId13"/>
    <p:sldId id="636" r:id="rId14"/>
    <p:sldId id="680" r:id="rId15"/>
    <p:sldId id="684" r:id="rId16"/>
    <p:sldId id="681" r:id="rId17"/>
    <p:sldId id="683" r:id="rId18"/>
    <p:sldId id="686" r:id="rId19"/>
    <p:sldId id="875" r:id="rId20"/>
    <p:sldId id="687" r:id="rId21"/>
    <p:sldId id="688" r:id="rId22"/>
    <p:sldId id="879" r:id="rId2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339966"/>
    <a:srgbClr val="0066FF"/>
    <a:srgbClr val="2D4513"/>
    <a:srgbClr val="6699FF"/>
    <a:srgbClr val="000066"/>
    <a:srgbClr val="3366FF"/>
    <a:srgbClr val="000099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82" d="100"/>
          <a:sy n="82" d="100"/>
        </p:scale>
        <p:origin x="10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98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07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2" y="1688153"/>
            <a:ext cx="8704694" cy="4215935"/>
          </a:xfrm>
        </p:spPr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$(‘*’)</a:t>
            </a:r>
          </a:p>
          <a:p>
            <a:endParaRPr lang="ko-KR" altLang="en-US" dirty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$(this)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(html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$(‘h1’), $(‘p’)</a:t>
            </a:r>
          </a:p>
          <a:p>
            <a:pPr lvl="1"/>
            <a:r>
              <a:rPr lang="ko-KR" altLang="en-US" dirty="0" smtClean="0"/>
              <a:t>여러 개의 태그 선택 </a:t>
            </a:r>
            <a:r>
              <a:rPr lang="en-US" altLang="ko-KR" dirty="0" smtClean="0"/>
              <a:t>: $(‘h1, p’)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$(‘.name’)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$(‘#name’)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58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8010065" cy="47333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jQuery </a:t>
            </a:r>
            <a:r>
              <a:rPr lang="ko-KR" altLang="en-US" dirty="0" err="1" smtClean="0"/>
              <a:t>기본선택자</a:t>
            </a:r>
            <a:r>
              <a:rPr lang="ko-KR" altLang="en-US" dirty="0" smtClean="0"/>
              <a:t> 추가 사용 예시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732" y="1275643"/>
            <a:ext cx="79812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https://w3schools.com/jquery/jquery_selectors.asp</a:t>
            </a: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script&gt;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$(document).ready(function(){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$("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button").click(function(){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.intro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중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 들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:first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중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li:first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자식 요소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요소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$("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:first-child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요소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요소들</a:t>
            </a:r>
            <a:endParaRPr lang="ko-KR" altLang="en-US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있는 요소들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[target='_blank']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중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값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'_blank'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요소들</a:t>
            </a: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&lt;/script&gt;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795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8"/>
            <a:ext cx="8693543" cy="5066852"/>
          </a:xfrm>
        </p:spPr>
        <p:txBody>
          <a:bodyPr/>
          <a:lstStyle/>
          <a:p>
            <a:r>
              <a:rPr lang="en-US" altLang="ko-KR" sz="1800" dirty="0" smtClean="0">
                <a:solidFill>
                  <a:srgbClr val="0000FF"/>
                </a:solidFill>
              </a:rPr>
              <a:t>CSS (</a:t>
            </a:r>
            <a:r>
              <a:rPr lang="ko-KR" altLang="en-US" sz="1800" dirty="0" smtClean="0">
                <a:solidFill>
                  <a:srgbClr val="0000FF"/>
                </a:solidFill>
              </a:rPr>
              <a:t>스타일</a:t>
            </a:r>
            <a:r>
              <a:rPr lang="en-US" altLang="ko-KR" sz="1800" dirty="0" smtClean="0">
                <a:solidFill>
                  <a:srgbClr val="0000FF"/>
                </a:solidFill>
              </a:rPr>
              <a:t>, </a:t>
            </a:r>
            <a:r>
              <a:rPr lang="ko-KR" altLang="en-US" sz="1800" dirty="0" smtClean="0">
                <a:solidFill>
                  <a:srgbClr val="0000FF"/>
                </a:solidFill>
              </a:rPr>
              <a:t>값</a:t>
            </a:r>
            <a:r>
              <a:rPr lang="en-US" altLang="ko-KR" sz="1800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&lt;script type="text/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"&gt;</a:t>
            </a:r>
          </a:p>
          <a:p>
            <a:pPr>
              <a:buNone/>
            </a:pPr>
            <a:r>
              <a:rPr lang="en-US" altLang="ko-KR" sz="1800" dirty="0" smtClean="0"/>
              <a:t>   $(document).ready(function(){</a:t>
            </a:r>
          </a:p>
          <a:p>
            <a:pPr>
              <a:buNone/>
            </a:pPr>
            <a:r>
              <a:rPr lang="en-US" altLang="ko-KR" sz="1800" dirty="0" smtClean="0"/>
              <a:t>         //</a:t>
            </a:r>
            <a:r>
              <a:rPr lang="ko-KR" altLang="en-US" sz="1800" dirty="0" smtClean="0"/>
              <a:t>전체 배경색을 변경 </a:t>
            </a:r>
          </a:p>
          <a:p>
            <a:pPr>
              <a:buNone/>
            </a:pPr>
            <a:r>
              <a:rPr lang="ko-KR" altLang="en-US" sz="1800" dirty="0" smtClean="0"/>
              <a:t>         </a:t>
            </a:r>
            <a:r>
              <a:rPr lang="en-US" altLang="ko-KR" sz="1800" dirty="0" smtClean="0"/>
              <a:t>// h1</a:t>
            </a:r>
            <a:r>
              <a:rPr lang="ko-KR" altLang="en-US" sz="1800" dirty="0" smtClean="0"/>
              <a:t>요소의 글자 색을 파랑 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//id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para</a:t>
            </a:r>
            <a:r>
              <a:rPr lang="ko-KR" altLang="en-US" sz="1800" dirty="0" smtClean="0"/>
              <a:t>인 요소의 글자색은 녹색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//class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요소의 글자 색은 빨강 </a:t>
            </a:r>
          </a:p>
          <a:p>
            <a:pPr>
              <a:buNone/>
            </a:pPr>
            <a:r>
              <a:rPr lang="en-US" altLang="ko-KR" sz="1800" dirty="0" smtClean="0"/>
              <a:t>   }); </a:t>
            </a:r>
          </a:p>
          <a:p>
            <a:pPr>
              <a:buNone/>
            </a:pPr>
            <a:r>
              <a:rPr lang="en-US" altLang="ko-KR" sz="1800" dirty="0" smtClean="0"/>
              <a:t>&lt;/script&gt;</a:t>
            </a:r>
          </a:p>
          <a:p>
            <a:pPr>
              <a:buNone/>
            </a:pPr>
            <a:r>
              <a:rPr lang="en-US" altLang="ko-KR" sz="1800" dirty="0" smtClean="0"/>
              <a:t>&lt;body&gt; </a:t>
            </a:r>
          </a:p>
          <a:p>
            <a:pPr>
              <a:buNone/>
            </a:pPr>
            <a:r>
              <a:rPr lang="en-US" altLang="ko-KR" sz="1800" dirty="0" smtClean="0"/>
              <a:t>	&lt;h1&gt; </a:t>
            </a:r>
            <a:r>
              <a:rPr lang="ko-KR" altLang="en-US" sz="1800" dirty="0" smtClean="0"/>
              <a:t>제목입니다 </a:t>
            </a:r>
            <a:r>
              <a:rPr lang="en-US" altLang="ko-KR" sz="1800" dirty="0" smtClean="0"/>
              <a:t>&lt;/h1&gt;</a:t>
            </a:r>
          </a:p>
          <a:p>
            <a:pPr>
              <a:buNone/>
            </a:pPr>
            <a:r>
              <a:rPr lang="en-US" altLang="ko-KR" sz="1800" dirty="0" smtClean="0"/>
              <a:t>	&lt;h2 id="para"&gt; </a:t>
            </a:r>
            <a:r>
              <a:rPr lang="ko-KR" altLang="en-US" sz="1800" dirty="0" smtClean="0"/>
              <a:t>작은 제목입니다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	&lt;h2 class="sample"&gt; </a:t>
            </a:r>
            <a:r>
              <a:rPr lang="ko-KR" altLang="en-US" sz="1800" dirty="0" smtClean="0"/>
              <a:t>샘플입니다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&lt;/body&gt; 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96" y="1016106"/>
            <a:ext cx="3448165" cy="2211481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1 -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7426" y="1258644"/>
            <a:ext cx="8650512" cy="503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DOCTYPE 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=“../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/jquery-3.4.1.min.js"&gt;&lt;/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$(document).ready(function ()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…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});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h2&gt;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&lt;/html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6491" y="2204712"/>
            <a:ext cx="2936557" cy="314244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122" y="935916"/>
            <a:ext cx="8649148" cy="544337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  ) : 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jQuery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66FF"/>
                </a:solidFill>
              </a:rPr>
              <a:t>함수</a:t>
            </a:r>
            <a:endParaRPr lang="en-US" altLang="ko-KR" sz="2400" b="1" dirty="0" smtClean="0">
              <a:solidFill>
                <a:srgbClr val="3366FF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$()</a:t>
            </a:r>
            <a:r>
              <a:rPr lang="ko-KR" altLang="en-US" dirty="0" smtClean="0"/>
              <a:t>함수의 인수로 다른 함수를 전달하면 문서가 </a:t>
            </a:r>
            <a:r>
              <a:rPr lang="ko-KR" altLang="en-US" dirty="0" err="1" smtClean="0"/>
              <a:t>로드될</a:t>
            </a:r>
            <a:r>
              <a:rPr lang="ko-KR" altLang="en-US" dirty="0" smtClean="0"/>
              <a:t> 때 호출 될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함수를 등록한다 </a:t>
            </a:r>
            <a:endParaRPr lang="en-US" altLang="ko-KR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window.onload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이벤트와 유사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document.ready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대한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함수 지정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직후 곧바로 실행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485422" y="3081866"/>
            <a:ext cx="8037689" cy="32173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sz="2000" dirty="0"/>
              <a:t>&lt;head&gt;</a:t>
            </a:r>
          </a:p>
          <a:p>
            <a:pPr marL="0" indent="0">
              <a:buNone/>
            </a:pPr>
            <a:r>
              <a:rPr lang="en-US" altLang="ko-KR" sz="2000" dirty="0"/>
              <a:t>&lt;script&gt;</a:t>
            </a:r>
          </a:p>
          <a:p>
            <a:pPr marL="0" indent="0">
              <a:buNone/>
            </a:pPr>
            <a:r>
              <a:rPr lang="en-US" altLang="ko-KR" sz="2000" dirty="0"/>
              <a:t>  $( </a:t>
            </a:r>
            <a:r>
              <a:rPr lang="en-US" altLang="ko-KR" sz="2000" dirty="0">
                <a:solidFill>
                  <a:srgbClr val="7030A0"/>
                </a:solidFill>
              </a:rPr>
              <a:t>function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        $(</a:t>
            </a:r>
            <a:r>
              <a:rPr lang="en-US" altLang="ko-KR" sz="2000" dirty="0">
                <a:solidFill>
                  <a:srgbClr val="0066FF"/>
                </a:solidFill>
              </a:rPr>
              <a:t>‘h1’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66FF"/>
                </a:solidFill>
              </a:rPr>
              <a:t>‘background’, ‘yellow’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      });</a:t>
            </a:r>
          </a:p>
          <a:p>
            <a:pPr marL="0" indent="0">
              <a:buNone/>
            </a:pPr>
            <a:r>
              <a:rPr lang="en-US" altLang="ko-KR" sz="2000" dirty="0"/>
              <a:t>&lt;/script&gt;</a:t>
            </a:r>
          </a:p>
          <a:p>
            <a:pPr marL="0" indent="0">
              <a:buNone/>
            </a:pPr>
            <a:r>
              <a:rPr lang="en-US" altLang="ko-KR" sz="2000" dirty="0"/>
              <a:t>&lt;/head&gt;</a:t>
            </a:r>
          </a:p>
          <a:p>
            <a:pPr marL="0" indent="0">
              <a:buNone/>
            </a:pPr>
            <a:r>
              <a:rPr lang="en-US" altLang="ko-KR" sz="2000" dirty="0"/>
              <a:t>&lt;body&gt;</a:t>
            </a:r>
          </a:p>
          <a:p>
            <a:pPr marL="0" indent="0">
              <a:buNone/>
            </a:pPr>
            <a:r>
              <a:rPr lang="en-US" altLang="ko-KR" sz="2000" dirty="0"/>
              <a:t>  &lt;h1&gt;</a:t>
            </a:r>
            <a:r>
              <a:rPr lang="ko-KR" altLang="en-US" sz="2000" dirty="0"/>
              <a:t>제목입니다 </a:t>
            </a:r>
            <a:r>
              <a:rPr lang="en-US" altLang="ko-KR" sz="2000" dirty="0"/>
              <a:t>&lt;/h1&gt;</a:t>
            </a:r>
          </a:p>
          <a:p>
            <a:pPr marL="0" indent="0">
              <a:buNone/>
            </a:pPr>
            <a:r>
              <a:rPr lang="en-US" altLang="ko-KR" sz="2000" dirty="0"/>
              <a:t>&lt;/body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1361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49915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</a:t>
            </a:r>
            <a:r>
              <a:rPr lang="ko-KR" altLang="en-US" sz="2400" b="1" dirty="0" err="1">
                <a:solidFill>
                  <a:srgbClr val="3366FF"/>
                </a:solidFill>
              </a:rPr>
              <a:t>선택자</a:t>
            </a:r>
            <a:r>
              <a:rPr lang="en-US" altLang="ko-KR" sz="2400" b="1" dirty="0">
                <a:solidFill>
                  <a:srgbClr val="3366FF"/>
                </a:solidFill>
              </a:rPr>
              <a:t>,[</a:t>
            </a:r>
            <a:r>
              <a:rPr lang="ko-KR" altLang="en-US" sz="2400" b="1" dirty="0">
                <a:solidFill>
                  <a:srgbClr val="3366FF"/>
                </a:solidFill>
              </a:rPr>
              <a:t>컨텍스트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])</a:t>
            </a:r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</a:t>
            </a:r>
            <a:r>
              <a:rPr lang="ko-KR" altLang="en-US" dirty="0"/>
              <a:t>작업대상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선택된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/>
              <a:t>객체에 저장되며 이후 메서드를 </a:t>
            </a:r>
            <a:r>
              <a:rPr lang="ko-KR" altLang="en-US" dirty="0" smtClean="0"/>
              <a:t>호출하여 </a:t>
            </a:r>
            <a:r>
              <a:rPr lang="ko-KR" altLang="en-US" dirty="0"/>
              <a:t>검색된 엘리먼트에 여러가지 조작을 가할 수 있다 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컨텍스트는 </a:t>
            </a:r>
            <a:r>
              <a:rPr lang="ko-KR" altLang="en-US" dirty="0"/>
              <a:t>검색의 시작점을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/>
              <a:t>생략하면 문서전체에서 </a:t>
            </a:r>
            <a:r>
              <a:rPr lang="ko-KR" altLang="en-US" dirty="0" smtClean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컨텍스트를 </a:t>
            </a:r>
            <a:r>
              <a:rPr lang="ko-KR" altLang="en-US" dirty="0"/>
              <a:t>지정하면 그 하위로 검색 범위가 </a:t>
            </a:r>
            <a:r>
              <a:rPr lang="ko-KR" altLang="en-US" dirty="0" smtClean="0"/>
              <a:t>제한된다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$(‘p’, this)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라는 의미</a:t>
            </a:r>
            <a:r>
              <a:rPr lang="en-US" altLang="ko-KR" dirty="0" smtClean="0"/>
              <a:t> (= this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p</a:t>
            </a:r>
            <a:r>
              <a:rPr lang="ko-KR" altLang="en-US" dirty="0" smtClean="0"/>
              <a:t>의  부모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91749" y="4357511"/>
            <a:ext cx="8161866" cy="6724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myJquery1 = $(“p”);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ko-KR" altLang="en-US" dirty="0"/>
              <a:t> </a:t>
            </a:r>
            <a:r>
              <a:rPr lang="en-US" altLang="ko-KR" dirty="0"/>
              <a:t>myJquery2 = $(“p”, </a:t>
            </a:r>
            <a:r>
              <a:rPr lang="en-US" altLang="ko-KR" dirty="0" err="1"/>
              <a:t>document.forms</a:t>
            </a:r>
            <a:r>
              <a:rPr lang="en-US" altLang="ko-KR" dirty="0"/>
              <a:t>[2]);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96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19200"/>
            <a:ext cx="8618239" cy="51815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$(element)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인수로 전달하면 이 객체를 감싸는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jQuery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객체 배열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DOM</a:t>
            </a:r>
            <a:r>
              <a:rPr lang="ko-KR" altLang="en-US" dirty="0" smtClean="0"/>
              <a:t> 객체에 대해 </a:t>
            </a:r>
            <a:r>
              <a:rPr lang="en-US" altLang="ko-KR" dirty="0" smtClean="0"/>
              <a:t>jQuery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(), text(), html()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 불가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그래서 이 객체를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함수로 전달하여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랩핑하면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여러 가지 편리한 </a:t>
            </a:r>
            <a:r>
              <a:rPr lang="en-US" altLang="ko-KR" dirty="0" smtClean="0"/>
              <a:t>jQuery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호출할 수 있다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83921" y="2966587"/>
            <a:ext cx="7450667" cy="7551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document.getElementsByTagName</a:t>
            </a:r>
            <a:r>
              <a:rPr lang="en-US" altLang="ko-KR" sz="2000" dirty="0"/>
              <a:t>(‘h1’)[0];</a:t>
            </a:r>
          </a:p>
          <a:p>
            <a:r>
              <a:rPr lang="en-US" altLang="ko-KR" sz="2000" dirty="0" err="1"/>
              <a:t>elem.style.color</a:t>
            </a:r>
            <a:r>
              <a:rPr lang="en-US" altLang="ko-KR" sz="2000" dirty="0"/>
              <a:t> = ‘red’;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3920" y="5068346"/>
            <a:ext cx="7450667" cy="4007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$(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(‘</a:t>
            </a:r>
            <a:r>
              <a:rPr lang="en-US" altLang="ko-KR" sz="2000" dirty="0" err="1"/>
              <a:t>color’,’red</a:t>
            </a:r>
            <a:r>
              <a:rPr lang="en-US" altLang="ko-KR" sz="2000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326363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17401" cy="5045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$(“html”), $(“html”, {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propertis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})</a:t>
            </a:r>
            <a:endParaRPr lang="en-US" altLang="ko-KR" sz="2400" b="1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인수로 전달된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문자열로 새로운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직접 생성한다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트리의 원하는 부분에 삽입하여 실행 중에 문서를 만들 수 있다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0066"/>
                </a:solidFill>
              </a:rPr>
              <a:t>Propertis</a:t>
            </a:r>
            <a:r>
              <a:rPr lang="ko-KR" altLang="en-US" dirty="0" smtClean="0"/>
              <a:t>는 새로 만들어진 요소의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등을 지정한다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582968" y="3330222"/>
            <a:ext cx="7924800" cy="26641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7030A0"/>
                </a:solidFill>
              </a:rPr>
              <a:t>function</a:t>
            </a:r>
            <a:r>
              <a:rPr lang="en-US" altLang="ko-KR" dirty="0" smtClean="0"/>
              <a:t> test(){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</a:t>
            </a:r>
            <a:r>
              <a:rPr lang="en-US" altLang="ko-KR" dirty="0"/>
              <a:t> =$(</a:t>
            </a:r>
            <a:r>
              <a:rPr lang="en-US" altLang="ko-KR" dirty="0">
                <a:solidFill>
                  <a:srgbClr val="0000FF"/>
                </a:solidFill>
              </a:rPr>
              <a:t>‘&lt;p id=‘p1</a:t>
            </a:r>
            <a:r>
              <a:rPr lang="en-US" altLang="ko-KR" dirty="0" smtClean="0">
                <a:solidFill>
                  <a:srgbClr val="0000FF"/>
                </a:solidFill>
              </a:rPr>
              <a:t>’&gt;</a:t>
            </a:r>
            <a:r>
              <a:rPr lang="en-US" altLang="ko-KR" dirty="0">
                <a:solidFill>
                  <a:srgbClr val="0000FF"/>
                </a:solidFill>
              </a:rPr>
              <a:t>Hello jQuery.&lt;/p&gt;'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elem.appendTo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‘body’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  <a:endParaRPr lang="ko-KR" altLang="en-US" dirty="0"/>
          </a:p>
          <a:p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lang="en-US" altLang="ko-KR" dirty="0"/>
              <a:t>&lt;button type=</a:t>
            </a:r>
            <a:r>
              <a:rPr lang="en-US" altLang="ko-KR" dirty="0">
                <a:solidFill>
                  <a:srgbClr val="0000FF"/>
                </a:solidFill>
              </a:rPr>
              <a:t>“button”</a:t>
            </a:r>
            <a:r>
              <a:rPr lang="en-US" altLang="ko-KR" dirty="0"/>
              <a:t> </a:t>
            </a:r>
            <a:r>
              <a:rPr lang="en-US" altLang="ko-KR" dirty="0" err="1"/>
              <a:t>onclick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00FF"/>
                </a:solidFill>
              </a:rPr>
              <a:t>“test()”</a:t>
            </a:r>
            <a:r>
              <a:rPr lang="en-US" altLang="ko-KR" dirty="0"/>
              <a:t>&gt;</a:t>
            </a:r>
            <a:r>
              <a:rPr lang="ko-KR" altLang="en-US" dirty="0" err="1"/>
              <a:t>새로만들기</a:t>
            </a:r>
            <a:r>
              <a:rPr lang="en-US" altLang="ko-KR" dirty="0"/>
              <a:t>&lt;/button&gt;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&lt;/body&gt;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8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6"/>
            <a:ext cx="8661270" cy="50453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&lt;script&gt;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$(document).ready(function() 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$("&lt;p/&gt;",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“id" : “p1",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  <a:r>
              <a:rPr lang="en-US" altLang="ko-KR" dirty="0"/>
              <a:t>"text"  : </a:t>
            </a:r>
            <a:r>
              <a:rPr lang="en-US" altLang="ko-KR" dirty="0" smtClean="0"/>
              <a:t>“Hello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~~”,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  <a:r>
              <a:rPr lang="en-US" altLang="ko-KR" dirty="0"/>
              <a:t>"click" : function(){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     $(this).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(‘color’, ‘red’)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(‘font-size’, +=5px’);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}</a:t>
            </a:r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/>
              <a:t>}).</a:t>
            </a:r>
            <a:r>
              <a:rPr lang="en-US" altLang="ko-KR" dirty="0" err="1"/>
              <a:t>appendTo</a:t>
            </a:r>
            <a:r>
              <a:rPr lang="en-US" altLang="ko-KR" dirty="0"/>
              <a:t>("body");</a:t>
            </a:r>
          </a:p>
          <a:p>
            <a:pPr marL="0" indent="0">
              <a:buNone/>
            </a:pPr>
            <a:r>
              <a:rPr lang="en-US" altLang="ko-KR" dirty="0" smtClean="0"/>
              <a:t> })</a:t>
            </a:r>
          </a:p>
          <a:p>
            <a:pPr marL="0" indent="0">
              <a:buNone/>
            </a:pPr>
            <a:r>
              <a:rPr lang="en-US" altLang="ko-KR" dirty="0"/>
              <a:t>&lt;div&gt;</a:t>
            </a:r>
            <a:r>
              <a:rPr lang="ko-KR" altLang="en-US" dirty="0"/>
              <a:t>클릭하세요</a:t>
            </a:r>
            <a:r>
              <a:rPr lang="en-US" altLang="ko-KR" dirty="0"/>
              <a:t>&lt;/div&gt;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52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529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화면이 로딩되면 </a:t>
            </a:r>
            <a:r>
              <a:rPr lang="en-US" altLang="ko-KR" sz="2800" dirty="0" smtClean="0"/>
              <a:t>body</a:t>
            </a:r>
            <a:r>
              <a:rPr lang="ko-KR" altLang="en-US" sz="2800" dirty="0" smtClean="0"/>
              <a:t>안에 이미지 추가 버튼이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 생성 됨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버튼 클릭 시 동적으로 이미지 </a:t>
            </a:r>
            <a:r>
              <a:rPr lang="ko-KR" altLang="en-US" sz="2800" dirty="0"/>
              <a:t>추가 </a:t>
            </a:r>
            <a:r>
              <a:rPr lang="ko-KR" altLang="en-US" sz="2800" dirty="0" smtClean="0"/>
              <a:t>하기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- </a:t>
            </a:r>
            <a:r>
              <a:rPr lang="en-US" altLang="ko-KR" sz="2800" dirty="0"/>
              <a:t>width, height </a:t>
            </a:r>
            <a:r>
              <a:rPr lang="ko-KR" altLang="en-US" sz="2800" dirty="0" smtClean="0"/>
              <a:t>크기 지정 </a:t>
            </a:r>
            <a:endParaRPr lang="en-US" altLang="ko-KR" sz="2800" dirty="0" smtClean="0"/>
          </a:p>
          <a:p>
            <a:pPr marL="0" indent="0">
              <a:buNone/>
            </a:pPr>
            <a:endParaRPr lang="ko-KR" altLang="en-US" sz="2800" dirty="0"/>
          </a:p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이미지 클릭 시 이미지 테두리 넣기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- border </a:t>
            </a:r>
            <a:r>
              <a:rPr lang="en-US" altLang="ko-KR" sz="2800" dirty="0"/>
              <a:t>: 2px solid red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endParaRPr lang="ko-KR" altLang="en-US" sz="2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49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</a:t>
            </a:r>
            <a:r>
              <a:rPr lang="en-US" altLang="ko-KR" dirty="0" smtClean="0"/>
              <a:t>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smtClean="0"/>
              <a:t>&gt;&gt; </a:t>
            </a:r>
            <a:r>
              <a:rPr lang="en-US" altLang="ko-KR" dirty="0" smtClean="0"/>
              <a:t>Learn </a:t>
            </a:r>
            <a:r>
              <a:rPr lang="en-US" altLang="ko-KR" dirty="0" smtClean="0"/>
              <a:t>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Tutorial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Home ~ jQuery Selectors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https://www.w3schools.com/jquery/default.asp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086522"/>
            <a:ext cx="8672027" cy="5217460"/>
          </a:xfrm>
        </p:spPr>
        <p:txBody>
          <a:bodyPr/>
          <a:lstStyle/>
          <a:p>
            <a:pPr marL="0" indent="0"/>
            <a:r>
              <a:rPr lang="en-US" altLang="ko-KR" sz="1800" dirty="0" smtClean="0"/>
              <a:t> </a:t>
            </a:r>
            <a:r>
              <a:rPr lang="en-US" altLang="ko-KR" sz="2800" b="1" dirty="0" smtClean="0"/>
              <a:t>html() / text()</a:t>
            </a:r>
          </a:p>
          <a:p>
            <a:pPr marL="0" indent="0"/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dirty="0" smtClean="0"/>
              <a:t>$("</a:t>
            </a:r>
            <a:r>
              <a:rPr lang="en-US" altLang="ko-KR" dirty="0"/>
              <a:t>body</a:t>
            </a:r>
            <a:r>
              <a:rPr lang="en-US" altLang="ko-KR" dirty="0" smtClean="0"/>
              <a:t>").html();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body </a:t>
            </a:r>
            <a:r>
              <a:rPr lang="ko-KR" altLang="en-US" dirty="0"/>
              <a:t>태그 안의 </a:t>
            </a:r>
            <a:r>
              <a:rPr lang="ko-KR" altLang="en-US" dirty="0" smtClean="0"/>
              <a:t>태그를 </a:t>
            </a:r>
            <a:r>
              <a:rPr lang="ko-KR" altLang="en-US" dirty="0"/>
              <a:t>포함한 </a:t>
            </a:r>
            <a:r>
              <a:rPr lang="ko-KR" altLang="en-US" dirty="0" smtClean="0"/>
              <a:t>모든 문장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$("</a:t>
            </a:r>
            <a:r>
              <a:rPr lang="en-US" altLang="ko-KR" dirty="0" smtClean="0"/>
              <a:t>body</a:t>
            </a:r>
            <a:r>
              <a:rPr lang="en-US" altLang="ko-KR" dirty="0"/>
              <a:t>").</a:t>
            </a:r>
            <a:r>
              <a:rPr lang="en-US" altLang="ko-KR" dirty="0" smtClean="0"/>
              <a:t>text();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body </a:t>
            </a:r>
            <a:r>
              <a:rPr lang="ko-KR" altLang="en-US" dirty="0" smtClean="0"/>
              <a:t>태그 안의 </a:t>
            </a:r>
            <a:r>
              <a:rPr lang="ko-KR" altLang="en-US" dirty="0"/>
              <a:t>모든 </a:t>
            </a:r>
            <a:r>
              <a:rPr lang="ko-KR" altLang="en-US" dirty="0" smtClean="0"/>
              <a:t>문자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$(“p</a:t>
            </a:r>
            <a:r>
              <a:rPr lang="en-US" altLang="ko-KR" dirty="0"/>
              <a:t>").text</a:t>
            </a:r>
            <a:r>
              <a:rPr lang="en-US" altLang="ko-KR" dirty="0" smtClean="0"/>
              <a:t>(); </a:t>
            </a:r>
            <a:r>
              <a:rPr lang="ko-KR" altLang="en-US" dirty="0"/>
              <a:t>→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태그의 문자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$("</a:t>
            </a:r>
            <a:r>
              <a:rPr lang="en-US" altLang="ko-KR" dirty="0"/>
              <a:t>p").html</a:t>
            </a:r>
            <a:r>
              <a:rPr lang="en-US" altLang="ko-KR" dirty="0" smtClean="0"/>
              <a:t>(); </a:t>
            </a:r>
            <a:r>
              <a:rPr lang="ko-KR" altLang="en-US" dirty="0"/>
              <a:t>→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태그 중 첫번째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태그만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문장 포함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core5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286933" y="4233332"/>
            <a:ext cx="7124502" cy="846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&lt;p&gt;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jQuery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&lt;strong&gt;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easy.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&lt;/strong&gt;&lt;/p&gt;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&lt;p&gt;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jQuery easy.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&lt;/p&gt;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339966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86933" y="5407379"/>
            <a:ext cx="7124502" cy="8966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$(“p”).text(); </a:t>
            </a:r>
            <a:r>
              <a:rPr lang="ko-KR" altLang="en-US" sz="2400" dirty="0"/>
              <a:t>→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“jQuery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easy.jQuery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easy.”</a:t>
            </a:r>
          </a:p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$(“p“).html();</a:t>
            </a:r>
            <a:r>
              <a:rPr lang="ko-KR" altLang="en-US" sz="2400" dirty="0" smtClean="0"/>
              <a:t> →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“jQuery &lt;strong&gt;easy.&lt;/strong&gt;”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오른쪽으로 구부러진 화살표 5"/>
          <p:cNvSpPr/>
          <p:nvPr/>
        </p:nvSpPr>
        <p:spPr bwMode="auto">
          <a:xfrm>
            <a:off x="508000" y="4617156"/>
            <a:ext cx="688622" cy="1411111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55003" y="5079999"/>
            <a:ext cx="683576" cy="327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3984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r>
              <a:rPr lang="en-US" altLang="ko-KR" dirty="0" smtClean="0"/>
              <a:t>$("</a:t>
            </a:r>
            <a:r>
              <a:rPr lang="en-US" altLang="ko-KR" dirty="0"/>
              <a:t>p</a:t>
            </a:r>
            <a:r>
              <a:rPr lang="en-US" altLang="ko-KR" dirty="0" smtClean="0"/>
              <a:t>").length;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p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ko-KR" altLang="en-US" dirty="0"/>
              <a:t>개수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 1) selector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$(selector).each(function(index, item){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</a:p>
          <a:p>
            <a:pPr marL="0" indent="0">
              <a:buNone/>
            </a:pPr>
            <a:r>
              <a:rPr lang="en-US" altLang="ko-KR" dirty="0" smtClean="0"/>
              <a:t>	  });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2) object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요소 개수 만큼 지정된 </a:t>
            </a:r>
            <a:r>
              <a:rPr lang="en-US" altLang="ko-KR" dirty="0" err="1" smtClean="0"/>
              <a:t>fn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$.each(object, function(index, item){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</a:p>
          <a:p>
            <a:pPr marL="0" indent="0">
              <a:buNone/>
            </a:pPr>
            <a:r>
              <a:rPr lang="en-US" altLang="ko-KR" dirty="0" smtClean="0"/>
              <a:t>	  });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core6 (</a:t>
            </a:r>
            <a:r>
              <a:rPr lang="ko-KR" altLang="en-US" dirty="0" smtClean="0"/>
              <a:t>객체조작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85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altLang="ko-KR" dirty="0" smtClean="0"/>
              <a:t>selector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이용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745067" y="1772356"/>
            <a:ext cx="7213600" cy="1941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$(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“button”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).click(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$(</a:t>
            </a:r>
            <a:r>
              <a:rPr lang="en-US" altLang="ko-KR" sz="2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“li”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).each(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(index, item){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console.log(index + 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: ” + item);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alert($(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).text());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45067" y="4704014"/>
            <a:ext cx="7213600" cy="1354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[</a:t>
            </a:r>
            <a:r>
              <a:rPr lang="en-US" altLang="ko-KR" sz="2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“apple”, “banana”, “orange”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$.each(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(item){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console.log(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6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는 존 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 </a:t>
            </a:r>
            <a:r>
              <a:rPr lang="ko-KR" altLang="en-US" dirty="0"/>
              <a:t>스크립트 </a:t>
            </a:r>
            <a:r>
              <a:rPr lang="ko-KR" altLang="en-US" dirty="0" smtClean="0"/>
              <a:t>라이브러리로서 대체용 언어가 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</a:t>
            </a:r>
            <a:r>
              <a:rPr lang="ko-KR" altLang="en-US" dirty="0" smtClean="0"/>
              <a:t>무료이며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배우기 </a:t>
            </a:r>
            <a:r>
              <a:rPr lang="ko-KR" altLang="en-US" dirty="0"/>
              <a:t>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 (</a:t>
            </a:r>
            <a:r>
              <a:rPr lang="ko-KR" altLang="en-US" dirty="0"/>
              <a:t>짧고 간결하다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72" y="3394933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6915"/>
              </p:ext>
            </p:extLst>
          </p:nvPr>
        </p:nvGraphicFramePr>
        <p:xfrm>
          <a:off x="761999" y="4299321"/>
          <a:ext cx="7587727" cy="14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document.getElementBy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(‘result’)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result’)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h1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53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38391" cy="5045337"/>
          </a:xfrm>
        </p:spPr>
        <p:txBody>
          <a:bodyPr/>
          <a:lstStyle/>
          <a:p>
            <a:pPr lvl="0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후 </a:t>
            </a:r>
            <a:r>
              <a:rPr lang="en-US" altLang="ko-KR" dirty="0" smtClean="0"/>
              <a:t>HTML &lt;head&gt;</a:t>
            </a:r>
            <a:r>
              <a:rPr lang="ko-KR" altLang="en-US" dirty="0" smtClean="0"/>
              <a:t>섹션에 </a:t>
            </a:r>
            <a:r>
              <a:rPr lang="en-US" altLang="ko-KR" dirty="0" smtClean="0"/>
              <a:t>&lt;script&gt;</a:t>
            </a:r>
            <a:r>
              <a:rPr lang="ko-KR" altLang="en-US" dirty="0" smtClean="0"/>
              <a:t>로 참조하여 사용</a:t>
            </a:r>
            <a:endParaRPr lang="ko-KR" altLang="en-US" dirty="0"/>
          </a:p>
          <a:p>
            <a:pPr lvl="2" latinLnBrk="0">
              <a:buNone/>
            </a:pPr>
            <a:r>
              <a:rPr lang="en-US" altLang="ko-KR" sz="2400" dirty="0">
                <a:solidFill>
                  <a:srgbClr val="92D050"/>
                </a:solidFill>
              </a:rPr>
              <a:t>&lt;head&gt;</a:t>
            </a:r>
          </a:p>
          <a:p>
            <a:pPr lvl="2" latinLnBrk="0">
              <a:buNone/>
            </a:pPr>
            <a:r>
              <a:rPr lang="en-US" altLang="ko-KR" sz="2400" dirty="0" smtClean="0"/>
              <a:t>    &lt;</a:t>
            </a:r>
            <a:r>
              <a:rPr lang="en-US" altLang="ko-KR" sz="2400" dirty="0"/>
              <a:t>script </a:t>
            </a:r>
            <a:r>
              <a:rPr lang="en-US" altLang="ko-KR" sz="2400" dirty="0" err="1">
                <a:solidFill>
                  <a:srgbClr val="FF0000"/>
                </a:solidFill>
              </a:rPr>
              <a:t>src</a:t>
            </a:r>
            <a:r>
              <a:rPr lang="en-US" altLang="ko-KR" sz="2400" dirty="0" smtClean="0"/>
              <a:t>=</a:t>
            </a:r>
            <a:r>
              <a:rPr lang="en-US" altLang="ko-KR" sz="2400" dirty="0" smtClean="0">
                <a:solidFill>
                  <a:srgbClr val="0066FF"/>
                </a:solidFill>
              </a:rPr>
              <a:t>“jquery-3.4.1min.js”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  <a:p>
            <a:pPr lvl="2" latinLnBrk="0">
              <a:buNone/>
            </a:pPr>
            <a:r>
              <a:rPr lang="en-US" altLang="ko-KR" sz="2400" dirty="0">
                <a:solidFill>
                  <a:srgbClr val="92D050"/>
                </a:solidFill>
              </a:rPr>
              <a:t>&lt;/</a:t>
            </a:r>
            <a:r>
              <a:rPr lang="en-US" altLang="ko-KR" sz="2400" dirty="0" smtClean="0">
                <a:solidFill>
                  <a:srgbClr val="92D050"/>
                </a:solidFill>
              </a:rPr>
              <a:t>head&gt;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 lvl="2" latinLnBrk="0"/>
            <a:endParaRPr lang="en-US" altLang="ko-KR" dirty="0"/>
          </a:p>
          <a:p>
            <a:pPr lvl="0"/>
            <a:r>
              <a:rPr lang="en-US" altLang="ko-KR" dirty="0" smtClean="0"/>
              <a:t>Google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Microsoft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을 사용하여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실행할 때마다 </a:t>
            </a:r>
            <a:r>
              <a:rPr lang="ko-KR" altLang="en-US" dirty="0" smtClean="0"/>
              <a:t>다운로드 받을 </a:t>
            </a:r>
            <a:r>
              <a:rPr lang="ko-KR" altLang="en-US" dirty="0"/>
              <a:t>수도 </a:t>
            </a:r>
            <a:r>
              <a:rPr lang="ko-KR" altLang="en-US" dirty="0" smtClean="0"/>
              <a:t>있다 </a:t>
            </a:r>
            <a:r>
              <a:rPr lang="en-US" altLang="ko-KR" dirty="0" smtClean="0"/>
              <a:t>(CDN : Content Delivery Network)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47887"/>
            <a:ext cx="8649147" cy="5045337"/>
          </a:xfrm>
        </p:spPr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CDN</a:t>
            </a:r>
          </a:p>
          <a:p>
            <a:pPr marL="0" indent="0">
              <a:buNone/>
            </a:pP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code.jquery.com/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rgbClr val="00B050"/>
                </a:solidFill>
              </a:rPr>
              <a:t>[</a:t>
            </a:r>
            <a:r>
              <a:rPr lang="ko-KR" altLang="en-US" dirty="0" smtClean="0">
                <a:solidFill>
                  <a:srgbClr val="00B050"/>
                </a:solidFill>
              </a:rPr>
              <a:t>버전</a:t>
            </a:r>
            <a:r>
              <a:rPr lang="en-US" altLang="ko-KR" dirty="0" smtClean="0">
                <a:solidFill>
                  <a:srgbClr val="00B050"/>
                </a:solidFill>
              </a:rPr>
              <a:t>]</a:t>
            </a:r>
            <a:r>
              <a:rPr lang="en-US" altLang="ko-KR" dirty="0" smtClean="0"/>
              <a:t>.min.js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Google CDN</a:t>
            </a:r>
          </a:p>
          <a:p>
            <a:pPr marL="0" indent="0">
              <a:buNone/>
            </a:pP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ajax.googleapis.com/ajax/libs/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B050"/>
                </a:solidFill>
              </a:rPr>
              <a:t>[</a:t>
            </a:r>
            <a:r>
              <a:rPr lang="ko-KR" altLang="en-US" dirty="0" smtClean="0">
                <a:solidFill>
                  <a:srgbClr val="00B050"/>
                </a:solidFill>
              </a:rPr>
              <a:t>버전</a:t>
            </a:r>
            <a:r>
              <a:rPr lang="en-US" altLang="ko-KR" dirty="0" smtClean="0">
                <a:solidFill>
                  <a:srgbClr val="00B050"/>
                </a:solidFill>
              </a:rPr>
              <a:t>]</a:t>
            </a:r>
            <a:r>
              <a:rPr lang="en-US" altLang="ko-KR" dirty="0" smtClean="0"/>
              <a:t>/jquery.min.js"&gt;&lt;/script&gt;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Microsoft CDN</a:t>
            </a:r>
          </a:p>
          <a:p>
            <a:pPr>
              <a:buNone/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="http://ajax.aspnetcdn.com/ajax/jQuery/</a:t>
            </a:r>
            <a:r>
              <a:rPr lang="en-US" altLang="ko-KR" dirty="0" err="1"/>
              <a:t>jquery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B050"/>
                </a:solidFill>
              </a:rPr>
              <a:t>[</a:t>
            </a:r>
            <a:r>
              <a:rPr lang="ko-KR" altLang="en-US" dirty="0">
                <a:solidFill>
                  <a:srgbClr val="00B050"/>
                </a:solidFill>
              </a:rPr>
              <a:t>버전</a:t>
            </a:r>
            <a:r>
              <a:rPr lang="en-US" altLang="ko-KR" dirty="0">
                <a:solidFill>
                  <a:srgbClr val="00B050"/>
                </a:solidFill>
              </a:rPr>
              <a:t>]</a:t>
            </a:r>
            <a:r>
              <a:rPr lang="en-US" altLang="ko-KR" dirty="0"/>
              <a:t>.min.js"&gt;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항상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최신버전 사용하기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</a:t>
            </a:r>
            <a:r>
              <a:rPr lang="en-US" altLang="ko-KR" dirty="0" smtClean="0"/>
              <a:t>://code.jquery.com/jquery-</a:t>
            </a:r>
            <a:r>
              <a:rPr lang="en-US" altLang="ko-KR" dirty="0" smtClean="0">
                <a:solidFill>
                  <a:srgbClr val="00B050"/>
                </a:solidFill>
              </a:rPr>
              <a:t>latest</a:t>
            </a:r>
            <a:r>
              <a:rPr lang="en-US" altLang="ko-KR" dirty="0" smtClean="0"/>
              <a:t>.min.js"&gt;&lt;/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CDN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06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68" y="968188"/>
            <a:ext cx="8627403" cy="5466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  </a:t>
            </a:r>
          </a:p>
          <a:p>
            <a:pPr marL="0" indent="0">
              <a:buNone/>
            </a:pPr>
            <a:r>
              <a:rPr lang="en-US" altLang="ko-KR" dirty="0" smtClean="0"/>
              <a:t>  $(‘</a:t>
            </a:r>
            <a:r>
              <a:rPr lang="en-US" altLang="ko-KR" dirty="0"/>
              <a:t>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</a:t>
            </a:r>
            <a:r>
              <a:rPr lang="en-US" altLang="ko-KR" dirty="0" smtClean="0"/>
              <a:t>‘</a:t>
            </a:r>
            <a:r>
              <a:rPr lang="en-US" altLang="ko-KR" dirty="0"/>
              <a:t>red’);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//</a:t>
            </a:r>
            <a:r>
              <a:rPr lang="ko-KR" altLang="en-US" dirty="0" err="1"/>
              <a:t>로드되지</a:t>
            </a:r>
            <a:r>
              <a:rPr lang="ko-KR" altLang="en-US" dirty="0"/>
              <a:t> 않은 상태에서는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(h1)</a:t>
            </a:r>
            <a:r>
              <a:rPr lang="ko-KR" altLang="en-US" dirty="0" smtClean="0"/>
              <a:t>가 검색되지 </a:t>
            </a:r>
            <a:r>
              <a:rPr lang="ko-KR" altLang="en-US" dirty="0"/>
              <a:t>않는다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$(document).ready(function(){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</a:t>
            </a:r>
            <a:r>
              <a:rPr lang="en-US" altLang="ko-KR" dirty="0"/>
              <a:t>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});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함수 일반적인 구조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03022" y="1065007"/>
            <a:ext cx="6267269" cy="2253926"/>
            <a:chOff x="1603022" y="1065007"/>
            <a:chExt cx="6267269" cy="22539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022" y="1065007"/>
              <a:ext cx="6267269" cy="22539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04623" y="1189186"/>
              <a:ext cx="1354668" cy="316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DOM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의미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330223" y="1189186"/>
              <a:ext cx="1354668" cy="316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준비가 되면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921955" y="1189186"/>
              <a:ext cx="1828801" cy="316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호출할 함수 정의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4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37129"/>
            <a:ext cx="8672027" cy="5088367"/>
          </a:xfrm>
        </p:spPr>
        <p:txBody>
          <a:bodyPr/>
          <a:lstStyle/>
          <a:p>
            <a:r>
              <a:rPr lang="en-US" altLang="ko-KR" dirty="0" smtClean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$(‘h2’).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("background", "</a:t>
            </a:r>
            <a:r>
              <a:rPr lang="en-US" altLang="ko-KR" dirty="0"/>
              <a:t>blue")</a:t>
            </a:r>
          </a:p>
          <a:p>
            <a:pPr lvl="1"/>
            <a:r>
              <a:rPr lang="en-US" altLang="ko-KR" dirty="0"/>
              <a:t>$(“p”).show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$(“.group1”).</a:t>
            </a:r>
            <a:r>
              <a:rPr lang="en-US" altLang="ko-KR" dirty="0" err="1"/>
              <a:t>slideup</a:t>
            </a:r>
            <a:r>
              <a:rPr lang="en-US" altLang="ko-KR" dirty="0" smtClean="0"/>
              <a:t>() : class=group1</a:t>
            </a:r>
            <a:r>
              <a:rPr lang="ko-KR" altLang="en-US" dirty="0"/>
              <a:t>인 요소를 슬라이드업 방식으로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$(“#id9”).hide</a:t>
            </a:r>
            <a:r>
              <a:rPr lang="en-US" altLang="ko-KR" dirty="0" smtClean="0"/>
              <a:t>() : id=id9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715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00" y="2119367"/>
            <a:ext cx="6629400" cy="1860961"/>
          </a:xfrm>
          <a:prstGeom prst="rect">
            <a:avLst/>
          </a:prstGeom>
          <a:solidFill>
            <a:schemeClr val="accent1">
              <a:lumMod val="40000"/>
              <a:lumOff val="6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219200" y="2415822"/>
            <a:ext cx="1715911" cy="4402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 의미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572333" y="2195688"/>
            <a:ext cx="795867" cy="4402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01342" y="2195688"/>
            <a:ext cx="1762214" cy="561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요소의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r>
              <a:rPr lang="en-US" altLang="ko-KR" dirty="0" smtClean="0"/>
              <a:t>(Method Chaining)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84094" y="1527586"/>
            <a:ext cx="7261412" cy="4313818"/>
            <a:chOff x="484094" y="1527586"/>
            <a:chExt cx="7261412" cy="4313818"/>
          </a:xfrm>
        </p:grpSpPr>
        <p:grpSp>
          <p:nvGrpSpPr>
            <p:cNvPr id="13" name="그룹 12"/>
            <p:cNvGrpSpPr/>
            <p:nvPr/>
          </p:nvGrpSpPr>
          <p:grpSpPr>
            <a:xfrm>
              <a:off x="484094" y="1527586"/>
              <a:ext cx="7261412" cy="1226372"/>
              <a:chOff x="559398" y="1506071"/>
              <a:chExt cx="7261412" cy="1226372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559398" y="1506071"/>
                <a:ext cx="7261412" cy="12263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4551" y="1680935"/>
                <a:ext cx="68311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Var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 = </a:t>
                </a:r>
                <a:r>
                  <a:rPr lang="en-US" altLang="ko-KR" dirty="0" err="1" smtClean="0">
                    <a:sym typeface="Wingdings" pitchFamily="2" charset="2"/>
                  </a:rPr>
                  <a:t>document.getElementsByTagName</a:t>
                </a:r>
                <a:r>
                  <a:rPr lang="en-US" altLang="ko-KR" dirty="0" smtClean="0">
                    <a:sym typeface="Wingdings" pitchFamily="2" charset="2"/>
                  </a:rPr>
                  <a:t>(‘h1’)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style.backgroundColor</a:t>
                </a:r>
                <a:r>
                  <a:rPr lang="en-US" altLang="ko-KR" dirty="0" smtClean="0">
                    <a:sym typeface="Wingdings" pitchFamily="2" charset="2"/>
                  </a:rPr>
                  <a:t> = “yellow”;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style.color</a:t>
                </a:r>
                <a:r>
                  <a:rPr lang="en-US" altLang="ko-KR" dirty="0" smtClean="0">
                    <a:sym typeface="Wingdings" pitchFamily="2" charset="2"/>
                  </a:rPr>
                  <a:t> = “red”;</a:t>
                </a:r>
                <a:endParaRPr lang="en-US" altLang="ko-KR" dirty="0">
                  <a:sym typeface="Wingdings" pitchFamily="2" charset="2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16367" y="3313355"/>
              <a:ext cx="7218381" cy="1258645"/>
              <a:chOff x="516367" y="3313355"/>
              <a:chExt cx="7218381" cy="1258645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516367" y="3313355"/>
                <a:ext cx="7218381" cy="125864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7581" y="3485478"/>
                <a:ext cx="6626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jq</a:t>
                </a:r>
                <a:r>
                  <a:rPr lang="en-US" altLang="ko-KR" dirty="0" smtClean="0"/>
                  <a:t> = $(“h1”);</a:t>
                </a:r>
              </a:p>
              <a:p>
                <a:r>
                  <a:rPr lang="en-US" altLang="ko-KR" dirty="0" smtClean="0"/>
                  <a:t>jq.css(“background-color”, “yellow”);</a:t>
                </a:r>
              </a:p>
              <a:p>
                <a:r>
                  <a:rPr lang="en-US" altLang="ko-KR" dirty="0" smtClean="0"/>
                  <a:t>jq.css(‘color’, ‘red’);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80912" y="5174430"/>
              <a:ext cx="7121562" cy="666974"/>
              <a:chOff x="645459" y="5432612"/>
              <a:chExt cx="7121562" cy="666974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645459" y="5432612"/>
                <a:ext cx="7121562" cy="66697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9854" y="5572461"/>
                <a:ext cx="6486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$(“h1”).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(“background-</a:t>
                </a:r>
                <a:r>
                  <a:rPr lang="en-US" altLang="ko-KR" dirty="0" err="1" smtClean="0"/>
                  <a:t>color”,”yellow</a:t>
                </a:r>
                <a:r>
                  <a:rPr lang="en-US" altLang="ko-KR" dirty="0" smtClean="0"/>
                  <a:t>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(“color”, “red”)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90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r>
              <a:rPr lang="ko-KR" altLang="en-US" dirty="0" smtClean="0"/>
              <a:t>문서가 완전히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후 수행되도록 </a:t>
            </a:r>
            <a:r>
              <a:rPr lang="en-US" altLang="ko-KR" dirty="0" smtClean="0"/>
              <a:t>ready</a:t>
            </a:r>
            <a:r>
              <a:rPr lang="ko-KR" altLang="en-US" dirty="0" smtClean="0"/>
              <a:t>이벤트 안에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jQuery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959556" y="2111021"/>
            <a:ext cx="6807200" cy="4018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$(document).ready(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$(</a:t>
            </a:r>
            <a:r>
              <a:rPr lang="en-US" altLang="ko-KR" sz="2800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‘h1’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‘background’, ‘red’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$(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$(‘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’).</a:t>
            </a:r>
            <a:r>
              <a:rPr kumimoji="0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‘background’, ‘red’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kumimoji="0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 bwMode="auto">
          <a:xfrm>
            <a:off x="2427111" y="3217333"/>
            <a:ext cx="2889956" cy="143369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간단히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표기할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85801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20778</TotalTime>
  <Words>1144</Words>
  <Application>Microsoft Office PowerPoint</Application>
  <PresentationFormat>화면 슬라이드 쇼(4:3)</PresentationFormat>
  <Paragraphs>307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참고</vt:lpstr>
      <vt:lpstr>jQuery</vt:lpstr>
      <vt:lpstr>jQuery 사용방법</vt:lpstr>
      <vt:lpstr>jQuery 사용방법 CDN</vt:lpstr>
      <vt:lpstr>함수 일반적인 구조</vt:lpstr>
      <vt:lpstr>jQuery 문장구조 1</vt:lpstr>
      <vt:lpstr>jQuery 문장구조2</vt:lpstr>
      <vt:lpstr>jQuery 문장구조2</vt:lpstr>
      <vt:lpstr>jQuery 기본선택자</vt:lpstr>
      <vt:lpstr>jQuery 기본선택자 추가 사용 예시</vt:lpstr>
      <vt:lpstr>예제 1 - 선택자</vt:lpstr>
      <vt:lpstr>예제 2</vt:lpstr>
      <vt:lpstr>jQuery core1</vt:lpstr>
      <vt:lpstr>jQuery core2</vt:lpstr>
      <vt:lpstr>jQuery core3</vt:lpstr>
      <vt:lpstr>jQuery core4</vt:lpstr>
      <vt:lpstr>예제 3</vt:lpstr>
      <vt:lpstr>예제 4</vt:lpstr>
      <vt:lpstr>jQuery core5</vt:lpstr>
      <vt:lpstr>jQuery core6 (객체조작)</vt:lpstr>
      <vt:lpstr>예제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2157</cp:revision>
  <dcterms:created xsi:type="dcterms:W3CDTF">2007-06-29T06:43:39Z</dcterms:created>
  <dcterms:modified xsi:type="dcterms:W3CDTF">2021-06-23T06:49:37Z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