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8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6" r:id="rId13"/>
    <p:sldId id="274" r:id="rId14"/>
    <p:sldId id="268" r:id="rId15"/>
    <p:sldId id="269" r:id="rId16"/>
    <p:sldId id="270" r:id="rId17"/>
    <p:sldId id="272" r:id="rId18"/>
    <p:sldId id="271" r:id="rId1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378006-1063-4C02-914E-DDC3A6DDA060}">
          <p14:sldIdLst>
            <p14:sldId id="257"/>
            <p14:sldId id="278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76"/>
            <p14:sldId id="274"/>
            <p14:sldId id="268"/>
          </p14:sldIdLst>
        </p14:section>
        <p14:section name="제목 없는 구역" id="{747220FD-314D-4A44-91F1-75D4627875F3}">
          <p14:sldIdLst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A4A3A4"/>
          </p15:clr>
        </p15:guide>
        <p15:guide id="2" pos="21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/>
    <p:restoredTop sz="93560"/>
  </p:normalViewPr>
  <p:slideViewPr>
    <p:cSldViewPr snapToGrid="0">
      <p:cViewPr varScale="1">
        <p:scale>
          <a:sx n="83" d="100"/>
          <a:sy n="83" d="100"/>
        </p:scale>
        <p:origin x="84" y="55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/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2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/>
            </a:ln>
            <a:effectLst/>
          </p:spPr>
          <p:txBody>
            <a:bodyPr wrap="none" anchor="ctr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굴림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</a:ln>
            <a:effectLst/>
          </p:spPr>
          <p:txBody>
            <a:bodyPr wrap="square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/>
        <a:buChar char="u"/>
        <a:defRPr kumimoji="1" sz="20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/>
        <a:buChar char="l"/>
        <a:defRPr kumimoji="1" sz="2000">
          <a:solidFill>
            <a:schemeClr val="tx1"/>
          </a:solidFill>
          <a:latin typeface="맑은 고딕"/>
          <a:ea typeface="맑은 고딕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/>
        <a:buChar char="§"/>
        <a:defRPr kumimoji="1">
          <a:solidFill>
            <a:schemeClr val="tx1"/>
          </a:solidFill>
          <a:latin typeface="맑은 고딕"/>
          <a:ea typeface="맑은 고딕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/>
        <a:buChar char="•"/>
        <a:defRPr kumimoji="1" sz="1600">
          <a:solidFill>
            <a:schemeClr val="tx1"/>
          </a:solidFill>
          <a:latin typeface="맑은 고딕"/>
          <a:ea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/>
        <a:buChar char="ü"/>
        <a:defRPr kumimoji="1" sz="1400">
          <a:solidFill>
            <a:schemeClr val="tx1"/>
          </a:solidFill>
          <a:latin typeface="맑은 고딕"/>
          <a:ea typeface="맑은 고딕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800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jQuery </a:t>
            </a:r>
            <a:r>
              <a:rPr lang="ko-KR" altLang="en-US" sz="2800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선택자</a:t>
            </a: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" y="947436"/>
            <a:ext cx="8358140" cy="54082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4" y="1015999"/>
            <a:ext cx="8055551" cy="55068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50668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Type=‘button’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배경색 지정 </a:t>
            </a:r>
            <a:r>
              <a:rPr lang="en-US" altLang="ko-KR" dirty="0" smtClean="0">
                <a:solidFill>
                  <a:srgbClr val="FF0000"/>
                </a:solidFill>
              </a:rPr>
              <a:t>- yellow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href</a:t>
            </a:r>
            <a:r>
              <a:rPr lang="en-US" altLang="ko-KR" dirty="0"/>
              <a:t>=‘mailto’</a:t>
            </a:r>
            <a:r>
              <a:rPr lang="ko-KR" altLang="en-US" dirty="0"/>
              <a:t>로 시작하는 </a:t>
            </a:r>
            <a:r>
              <a:rPr lang="en-US" altLang="ko-KR" dirty="0"/>
              <a:t>a</a:t>
            </a:r>
            <a:r>
              <a:rPr lang="ko-KR" altLang="en-US" dirty="0" smtClean="0"/>
              <a:t>요소 </a:t>
            </a:r>
            <a:r>
              <a:rPr lang="ko-KR" altLang="en-US" dirty="0" smtClean="0">
                <a:solidFill>
                  <a:srgbClr val="FF0000"/>
                </a:solidFill>
              </a:rPr>
              <a:t>배경색 지정 </a:t>
            </a:r>
            <a:r>
              <a:rPr lang="en-US" altLang="ko-KR" dirty="0" smtClean="0">
                <a:solidFill>
                  <a:srgbClr val="FF0000"/>
                </a:solidFill>
              </a:rPr>
              <a:t>- yellow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href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‘power2c’</a:t>
            </a:r>
            <a:r>
              <a:rPr lang="ko-KR" altLang="en-US" dirty="0" smtClean="0"/>
              <a:t>를 포함하는 모든 </a:t>
            </a:r>
            <a:r>
              <a:rPr lang="en-US" altLang="ko-KR" dirty="0" smtClean="0"/>
              <a:t>a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밑줄 없음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Id=‘img1’</a:t>
            </a:r>
            <a:r>
              <a:rPr lang="ko-KR" altLang="en-US" dirty="0" smtClean="0"/>
              <a:t>를 제외한 모든 </a:t>
            </a:r>
            <a:r>
              <a:rPr lang="en-US" altLang="ko-KR" dirty="0" err="1" smtClean="0"/>
              <a:t>img</a:t>
            </a:r>
            <a:r>
              <a:rPr lang="ko-KR" altLang="en-US" dirty="0" smtClean="0"/>
              <a:t>요소 </a:t>
            </a:r>
            <a:r>
              <a:rPr lang="ko-KR" altLang="en-US" dirty="0" smtClean="0">
                <a:solidFill>
                  <a:srgbClr val="FF0000"/>
                </a:solidFill>
              </a:rPr>
              <a:t>테두리 색 지정 </a:t>
            </a:r>
            <a:r>
              <a:rPr lang="en-US" altLang="ko-KR" dirty="0" smtClean="0">
                <a:solidFill>
                  <a:srgbClr val="FF0000"/>
                </a:solidFill>
              </a:rPr>
              <a:t>- blue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img</a:t>
            </a:r>
            <a:r>
              <a:rPr lang="ko-KR" altLang="en-US" dirty="0" smtClean="0"/>
              <a:t>요소 </a:t>
            </a:r>
            <a:r>
              <a:rPr lang="ko-KR" altLang="en-US" dirty="0" smtClean="0">
                <a:solidFill>
                  <a:srgbClr val="FF0000"/>
                </a:solidFill>
              </a:rPr>
              <a:t>테두리 색 지정 </a:t>
            </a:r>
            <a:r>
              <a:rPr lang="en-US" altLang="ko-KR" dirty="0" smtClean="0">
                <a:solidFill>
                  <a:srgbClr val="FF0000"/>
                </a:solidFill>
              </a:rPr>
              <a:t>- green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alt </a:t>
            </a:r>
            <a:r>
              <a:rPr lang="ko-KR" altLang="en-US" dirty="0" smtClean="0"/>
              <a:t>속성을 갖는 </a:t>
            </a:r>
            <a:r>
              <a:rPr lang="en-US" altLang="ko-KR" dirty="0" err="1" smtClean="0"/>
              <a:t>img</a:t>
            </a:r>
            <a:r>
              <a:rPr lang="ko-KR" altLang="en-US" dirty="0" smtClean="0"/>
              <a:t>요소 </a:t>
            </a:r>
            <a:r>
              <a:rPr lang="ko-KR" altLang="en-US" dirty="0" smtClean="0">
                <a:solidFill>
                  <a:srgbClr val="FF0000"/>
                </a:solidFill>
              </a:rPr>
              <a:t>테두리 두께 지정 </a:t>
            </a:r>
            <a:r>
              <a:rPr lang="en-US" altLang="ko-KR" dirty="0" smtClean="0">
                <a:solidFill>
                  <a:srgbClr val="FF0000"/>
                </a:solidFill>
              </a:rPr>
              <a:t>- 5px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title=‘named’ </a:t>
            </a:r>
            <a:r>
              <a:rPr lang="ko-KR" altLang="en-US" dirty="0" smtClean="0"/>
              <a:t>단어를 포함하는 </a:t>
            </a:r>
            <a:r>
              <a:rPr lang="en-US" altLang="ko-KR" dirty="0" err="1" smtClean="0"/>
              <a:t>img</a:t>
            </a:r>
            <a:r>
              <a:rPr lang="ko-KR" altLang="en-US" dirty="0" smtClean="0"/>
              <a:t>요소 테두리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두 줄 테두리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Id=‘little’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liit</a:t>
            </a:r>
            <a:r>
              <a:rPr lang="en-US" altLang="ko-KR" dirty="0" smtClean="0"/>
              <a:t>-’</a:t>
            </a:r>
            <a:r>
              <a:rPr lang="ko-KR" altLang="en-US" dirty="0" smtClean="0"/>
              <a:t>로 시작하는 </a:t>
            </a:r>
            <a:r>
              <a:rPr lang="en-US" altLang="ko-KR" dirty="0" err="1" smtClean="0"/>
              <a:t>img</a:t>
            </a:r>
            <a:r>
              <a:rPr lang="ko-KR" altLang="en-US" dirty="0" smtClean="0"/>
              <a:t>요소 테두리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점선 테두리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type=‘text’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요소 </a:t>
            </a:r>
            <a:r>
              <a:rPr lang="ko-KR" altLang="en-US" dirty="0" smtClean="0">
                <a:solidFill>
                  <a:srgbClr val="FF0000"/>
                </a:solidFill>
              </a:rPr>
              <a:t>테두리 변경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092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" y="950131"/>
            <a:ext cx="8390566" cy="55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5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136169882"/>
              </p:ext>
            </p:extLst>
          </p:nvPr>
        </p:nvGraphicFramePr>
        <p:xfrm>
          <a:off x="513676" y="1623955"/>
          <a:ext cx="8212138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셀렉터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:input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모든 </a:t>
                      </a:r>
                      <a:r>
                        <a:rPr lang="en-US" altLang="ko-KR" sz="2000" dirty="0" smtClean="0"/>
                        <a:t>input (</a:t>
                      </a:r>
                      <a:r>
                        <a:rPr lang="ko-KR" altLang="en-US" sz="2000" dirty="0" smtClean="0"/>
                        <a:t>모든</a:t>
                      </a:r>
                      <a:r>
                        <a:rPr lang="en-US" altLang="ko-KR" sz="2000" dirty="0" smtClean="0"/>
                        <a:t> button</a:t>
                      </a:r>
                      <a:r>
                        <a:rPr lang="en-US" altLang="ko-KR" sz="2000" dirty="0"/>
                        <a:t>, select, </a:t>
                      </a:r>
                      <a:r>
                        <a:rPr lang="en-US" altLang="ko-KR" sz="2000" dirty="0" err="1"/>
                        <a:t>textarea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요소들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:text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text</a:t>
                      </a:r>
                      <a:r>
                        <a:rPr lang="ko-KR" altLang="en-US" sz="2000" dirty="0"/>
                        <a:t>타입의 </a:t>
                      </a:r>
                      <a:r>
                        <a:rPr lang="en-US" altLang="ko-KR" sz="2000" dirty="0"/>
                        <a:t>input 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:password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password </a:t>
                      </a:r>
                      <a:r>
                        <a:rPr lang="ko-KR" altLang="en-US" sz="2000" dirty="0"/>
                        <a:t>타입의 </a:t>
                      </a:r>
                      <a:r>
                        <a:rPr lang="en-US" altLang="ko-KR" sz="2000" dirty="0"/>
                        <a:t>input </a:t>
                      </a:r>
                      <a:r>
                        <a:rPr lang="ko-KR" altLang="en-US" sz="2000" dirty="0"/>
                        <a:t>요소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:radio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radio </a:t>
                      </a:r>
                      <a:r>
                        <a:rPr lang="ko-KR" altLang="en-US" sz="2000" dirty="0"/>
                        <a:t>타입의 </a:t>
                      </a:r>
                      <a:r>
                        <a:rPr lang="en-US" altLang="ko-KR" sz="2000" dirty="0"/>
                        <a:t>input </a:t>
                      </a:r>
                      <a:r>
                        <a:rPr lang="ko-KR" altLang="en-US" sz="2000" dirty="0"/>
                        <a:t>요소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:checkbox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checkbox </a:t>
                      </a:r>
                      <a:r>
                        <a:rPr lang="ko-KR" altLang="en-US" sz="2000" dirty="0"/>
                        <a:t>타입의 </a:t>
                      </a:r>
                      <a:r>
                        <a:rPr lang="en-US" altLang="ko-KR" sz="2000" dirty="0"/>
                        <a:t>input </a:t>
                      </a:r>
                      <a:r>
                        <a:rPr lang="ko-KR" altLang="en-US" sz="2000" dirty="0"/>
                        <a:t>요소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:submit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submit </a:t>
                      </a:r>
                      <a:r>
                        <a:rPr lang="ko-KR" altLang="en-US" sz="2000" dirty="0"/>
                        <a:t>타입의 </a:t>
                      </a:r>
                      <a:r>
                        <a:rPr lang="en-US" altLang="ko-KR" sz="2000" dirty="0"/>
                        <a:t>input</a:t>
                      </a:r>
                      <a:r>
                        <a:rPr lang="ko-KR" altLang="en-US" sz="2000" dirty="0"/>
                        <a:t>과 </a:t>
                      </a:r>
                      <a:r>
                        <a:rPr lang="en-US" altLang="ko-KR" sz="2000" dirty="0"/>
                        <a:t>button </a:t>
                      </a:r>
                      <a:r>
                        <a:rPr lang="ko-KR" altLang="en-US" sz="2000" dirty="0"/>
                        <a:t>요소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:reset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/>
                        <a:t>reset </a:t>
                      </a:r>
                      <a:r>
                        <a:rPr lang="ko-KR" altLang="en-US" sz="2000" dirty="0"/>
                        <a:t>타입의 </a:t>
                      </a:r>
                      <a:r>
                        <a:rPr lang="en-US" altLang="ko-KR" sz="2000" dirty="0"/>
                        <a:t>input</a:t>
                      </a:r>
                      <a:r>
                        <a:rPr lang="ko-KR" altLang="en-US" sz="2000" dirty="0"/>
                        <a:t>과</a:t>
                      </a:r>
                      <a:r>
                        <a:rPr lang="en-US" altLang="ko-KR" sz="2000" dirty="0"/>
                        <a:t> button </a:t>
                      </a:r>
                      <a:r>
                        <a:rPr lang="ko-KR" altLang="en-US" sz="2000" dirty="0"/>
                        <a:t>요소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:image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image</a:t>
                      </a:r>
                      <a:r>
                        <a:rPr lang="ko-KR" altLang="en-US" sz="2000" dirty="0"/>
                        <a:t>타입의 </a:t>
                      </a:r>
                      <a:r>
                        <a:rPr lang="en-US" altLang="ko-KR" sz="2000" dirty="0"/>
                        <a:t>input </a:t>
                      </a:r>
                      <a:r>
                        <a:rPr lang="ko-KR" altLang="en-US" sz="2000" dirty="0"/>
                        <a:t>요소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:button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모든 </a:t>
                      </a:r>
                      <a:r>
                        <a:rPr lang="en-US" altLang="ko-KR" sz="2000" dirty="0"/>
                        <a:t>button</a:t>
                      </a:r>
                      <a:r>
                        <a:rPr lang="ko-KR" altLang="en-US" sz="2000" dirty="0"/>
                        <a:t>요소들과 </a:t>
                      </a:r>
                      <a:r>
                        <a:rPr lang="en-US" altLang="ko-KR" sz="2000" dirty="0"/>
                        <a:t> type</a:t>
                      </a:r>
                      <a:r>
                        <a:rPr lang="ko-KR" altLang="en-US" sz="2000" dirty="0"/>
                        <a:t>이 </a:t>
                      </a:r>
                      <a:r>
                        <a:rPr lang="en-US" altLang="ko-KR" sz="2000" dirty="0"/>
                        <a:t>button</a:t>
                      </a:r>
                      <a:r>
                        <a:rPr lang="ko-KR" altLang="en-US" sz="2000" dirty="0"/>
                        <a:t>인</a:t>
                      </a:r>
                      <a:r>
                        <a:rPr lang="en-US" altLang="ko-KR" sz="2000" dirty="0"/>
                        <a:t> input </a:t>
                      </a:r>
                      <a:r>
                        <a:rPr lang="ko-KR" altLang="en-US" sz="2000" dirty="0"/>
                        <a:t>요소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:file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file</a:t>
                      </a:r>
                      <a:r>
                        <a:rPr lang="ko-KR" altLang="en-US" sz="2000" dirty="0"/>
                        <a:t>타입의 </a:t>
                      </a:r>
                      <a:r>
                        <a:rPr lang="en-US" altLang="ko-KR" sz="2000" dirty="0"/>
                        <a:t>input </a:t>
                      </a:r>
                      <a:r>
                        <a:rPr lang="ko-KR" altLang="en-US" sz="2000" dirty="0"/>
                        <a:t>요소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/>
              <a:t>3. </a:t>
            </a:r>
            <a:r>
              <a:rPr lang="ko-KR" altLang="en-US" dirty="0" err="1"/>
              <a:t>입력양식</a:t>
            </a:r>
            <a:r>
              <a:rPr lang="en-US" altLang="ko-KR" dirty="0"/>
              <a:t>(form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1671" y="978946"/>
            <a:ext cx="723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/>
              <a:buChar char="u"/>
            </a:pPr>
            <a:r>
              <a:rPr lang="ko-KR" altLang="en-US"/>
              <a:t> </a:t>
            </a:r>
            <a:r>
              <a:rPr lang="ko-KR" altLang="en-US" sz="2000">
                <a:latin typeface="맑은 고딕"/>
                <a:ea typeface="맑은 고딕"/>
                <a:cs typeface="+mn-cs"/>
              </a:rPr>
              <a:t>속성 선택자를 간단히 함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33152" y="1106311"/>
            <a:ext cx="4329013" cy="54186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5001" y="193638"/>
            <a:ext cx="8529355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예제 </a:t>
            </a:r>
            <a:r>
              <a:rPr lang="en-US" altLang="ko-KR" dirty="0" smtClean="0"/>
              <a:t>6 - </a:t>
            </a:r>
            <a:r>
              <a:rPr lang="ko-KR" altLang="en-US" dirty="0" err="1" smtClean="0"/>
              <a:t>입력양식</a:t>
            </a:r>
            <a:r>
              <a:rPr lang="en-US" altLang="ko-KR" dirty="0" smtClean="0"/>
              <a:t> </a:t>
            </a:r>
            <a:r>
              <a:rPr lang="en-US" altLang="ko-KR" dirty="0"/>
              <a:t>(form)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5297809" y="5667022"/>
            <a:ext cx="2528711" cy="395111"/>
          </a:xfrm>
          <a:prstGeom prst="wedgeRectCallout">
            <a:avLst>
              <a:gd name="adj1" fmla="val -54899"/>
              <a:gd name="adj2" fmla="val 246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&lt;button type=“~”&gt;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5297809" y="6152444"/>
            <a:ext cx="2528711" cy="395111"/>
          </a:xfrm>
          <a:prstGeom prst="wedgeRectCallout">
            <a:avLst>
              <a:gd name="adj1" fmla="val -56238"/>
              <a:gd name="adj2" fmla="val -67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type=“~”&gt;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6" y="957775"/>
            <a:ext cx="6412442" cy="5719603"/>
          </a:xfrm>
          <a:prstGeom prst="rect">
            <a:avLst/>
          </a:prstGeom>
        </p:spPr>
      </p:pic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355001" y="193638"/>
            <a:ext cx="8529355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예제 </a:t>
            </a:r>
            <a:r>
              <a:rPr lang="en-US" altLang="ko-KR" dirty="0" smtClean="0"/>
              <a:t>6 - </a:t>
            </a:r>
            <a:r>
              <a:rPr lang="ko-KR" altLang="en-US" dirty="0" err="1" smtClean="0"/>
              <a:t>입력양식</a:t>
            </a:r>
            <a:r>
              <a:rPr lang="en-US" altLang="ko-KR" dirty="0" smtClean="0"/>
              <a:t> </a:t>
            </a:r>
            <a:r>
              <a:rPr lang="en-US" altLang="ko-KR" dirty="0"/>
              <a:t>(form)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90918"/>
            <a:ext cx="8682785" cy="510988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$(document).ready(function(){</a:t>
            </a:r>
          </a:p>
          <a:p>
            <a:pPr lvl="0"/>
            <a:r>
              <a:rPr lang="en-US" altLang="ko-KR" dirty="0" smtClean="0"/>
              <a:t>input</a:t>
            </a:r>
            <a:r>
              <a:rPr lang="ko-KR" altLang="en-US" dirty="0" smtClean="0"/>
              <a:t>요소 테두리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lime</a:t>
            </a:r>
          </a:p>
          <a:p>
            <a:pPr lvl="0"/>
            <a:r>
              <a:rPr lang="en-US" altLang="ko-KR" dirty="0" smtClean="0"/>
              <a:t>Input</a:t>
            </a:r>
            <a:r>
              <a:rPr lang="ko-KR" altLang="en-US" dirty="0" smtClean="0"/>
              <a:t>요소 배경색 </a:t>
            </a:r>
            <a:r>
              <a:rPr lang="en-US" altLang="ko-KR" dirty="0" smtClean="0"/>
              <a:t>– pink</a:t>
            </a:r>
          </a:p>
          <a:p>
            <a:pPr lvl="0"/>
            <a:r>
              <a:rPr lang="en-US" altLang="ko-KR" dirty="0" smtClean="0"/>
              <a:t>Input type=button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/>
              <a:t>요소 배경색 </a:t>
            </a:r>
            <a:r>
              <a:rPr lang="en-US" altLang="ko-KR" dirty="0" smtClean="0"/>
              <a:t>- black</a:t>
            </a:r>
          </a:p>
          <a:p>
            <a:pPr lvl="0"/>
            <a:r>
              <a:rPr lang="en-US" altLang="ko-KR" dirty="0" smtClean="0"/>
              <a:t>Input type=button</a:t>
            </a:r>
            <a:r>
              <a:rPr lang="ko-KR" altLang="en-US" dirty="0" smtClean="0"/>
              <a:t>인 요소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white</a:t>
            </a:r>
            <a:endParaRPr lang="ko-KR" altLang="en-US" dirty="0"/>
          </a:p>
          <a:p>
            <a:pPr lvl="0"/>
            <a:r>
              <a:rPr lang="en-US" altLang="ko-KR" dirty="0" smtClean="0"/>
              <a:t>Button</a:t>
            </a:r>
            <a:r>
              <a:rPr lang="ko-KR" altLang="en-US" dirty="0" smtClean="0"/>
              <a:t>요소와</a:t>
            </a:r>
            <a:r>
              <a:rPr lang="en-US" altLang="ko-KR" dirty="0" smtClean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 smtClean="0"/>
              <a:t>type=button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/>
              <a:t>요소 </a:t>
            </a:r>
            <a:r>
              <a:rPr lang="ko-KR" altLang="en-US" dirty="0" smtClean="0"/>
              <a:t>배경색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lightblue</a:t>
            </a:r>
            <a:endParaRPr lang="ko-KR" altLang="en-US" dirty="0"/>
          </a:p>
          <a:p>
            <a:pPr lvl="0"/>
            <a:r>
              <a:rPr lang="en-US" altLang="ko-KR" dirty="0" smtClean="0"/>
              <a:t>type=submit </a:t>
            </a:r>
            <a:r>
              <a:rPr lang="ko-KR" altLang="en-US" dirty="0" smtClean="0"/>
              <a:t>요소 </a:t>
            </a:r>
            <a:r>
              <a:rPr lang="ko-KR" altLang="en-US" dirty="0"/>
              <a:t>배경색 </a:t>
            </a:r>
            <a:r>
              <a:rPr lang="en-US" altLang="ko-KR" dirty="0" smtClean="0"/>
              <a:t>- green</a:t>
            </a:r>
            <a:endParaRPr lang="ko-KR" altLang="en-US" dirty="0"/>
          </a:p>
          <a:p>
            <a:pPr lvl="0"/>
            <a:r>
              <a:rPr lang="en-US" altLang="ko-KR" dirty="0"/>
              <a:t>t</a:t>
            </a:r>
            <a:r>
              <a:rPr lang="en-US" altLang="ko-KR" dirty="0" smtClean="0"/>
              <a:t>ype=reset</a:t>
            </a:r>
            <a:r>
              <a:rPr lang="ko-KR" altLang="en-US" dirty="0"/>
              <a:t>인 </a:t>
            </a:r>
            <a:r>
              <a:rPr lang="ko-KR" altLang="en-US" dirty="0" smtClean="0"/>
              <a:t>요소 배경색 </a:t>
            </a:r>
            <a:r>
              <a:rPr lang="en-US" altLang="ko-KR" dirty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yellow </a:t>
            </a:r>
            <a:endParaRPr lang="en-US" altLang="ko-KR" dirty="0"/>
          </a:p>
          <a:p>
            <a:pPr lvl="0"/>
            <a:r>
              <a:rPr lang="en-US" altLang="ko-KR" dirty="0"/>
              <a:t>t</a:t>
            </a:r>
            <a:r>
              <a:rPr lang="en-US" altLang="ko-KR" dirty="0" smtClean="0"/>
              <a:t>ype=text</a:t>
            </a:r>
            <a:r>
              <a:rPr lang="en-US" altLang="ko-KR" dirty="0"/>
              <a:t>,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테두리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blue</a:t>
            </a:r>
            <a:endParaRPr lang="ko-KR" altLang="en-US" dirty="0"/>
          </a:p>
          <a:p>
            <a:pPr lvl="0"/>
            <a:r>
              <a:rPr lang="en-US" altLang="ko-KR" dirty="0"/>
              <a:t>t</a:t>
            </a:r>
            <a:r>
              <a:rPr lang="en-US" altLang="ko-KR" dirty="0" smtClean="0"/>
              <a:t>ype=file</a:t>
            </a:r>
            <a:r>
              <a:rPr lang="en-US" altLang="ko-KR" dirty="0"/>
              <a:t>, image</a:t>
            </a:r>
            <a:r>
              <a:rPr lang="ko-KR" altLang="en-US" dirty="0" smtClean="0"/>
              <a:t>인 요소 테두리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2px solid red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});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5001" y="193638"/>
            <a:ext cx="8529355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예제 </a:t>
            </a:r>
            <a:r>
              <a:rPr lang="en-US" altLang="ko-KR" dirty="0" smtClean="0"/>
              <a:t>6 - </a:t>
            </a:r>
            <a:r>
              <a:rPr lang="ko-KR" altLang="en-US" dirty="0" err="1" smtClean="0"/>
              <a:t>입력양식</a:t>
            </a:r>
            <a:r>
              <a:rPr lang="en-US" altLang="ko-KR" dirty="0" smtClean="0"/>
              <a:t> </a:t>
            </a:r>
            <a:r>
              <a:rPr lang="en-US" altLang="ko-KR" dirty="0"/>
              <a:t>(form)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12963" y="1004710"/>
            <a:ext cx="4784548" cy="55654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355001" y="193638"/>
            <a:ext cx="8529355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예제 </a:t>
            </a:r>
            <a:r>
              <a:rPr lang="en-US" altLang="ko-KR" dirty="0" smtClean="0"/>
              <a:t>6 - </a:t>
            </a:r>
            <a:r>
              <a:rPr lang="ko-KR" altLang="en-US" dirty="0" err="1" smtClean="0"/>
              <a:t>입력양식</a:t>
            </a:r>
            <a:r>
              <a:rPr lang="en-US" altLang="ko-KR" dirty="0" smtClean="0"/>
              <a:t> </a:t>
            </a:r>
            <a:r>
              <a:rPr lang="en-US" altLang="ko-KR" dirty="0"/>
              <a:t>(form)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</a:t>
            </a:r>
            <a:r>
              <a:rPr lang="en-US" altLang="ko-KR" dirty="0" smtClean="0"/>
              <a:t>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smtClean="0"/>
              <a:t>&gt;&gt; </a:t>
            </a:r>
            <a:r>
              <a:rPr lang="en-US" altLang="ko-KR" dirty="0" smtClean="0"/>
              <a:t>Learn </a:t>
            </a:r>
            <a:r>
              <a:rPr lang="en-US" altLang="ko-KR" dirty="0" smtClean="0"/>
              <a:t>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Tutorial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Home ~ jQuery Selectors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https://www.w3schools.com/jquery/default.asp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065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35814335"/>
              </p:ext>
            </p:extLst>
          </p:nvPr>
        </p:nvGraphicFramePr>
        <p:xfrm>
          <a:off x="535193" y="1376530"/>
          <a:ext cx="8212138" cy="404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셀렉터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*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모든 요소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태그 명이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인 모든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E1.class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 중 </a:t>
                      </a:r>
                      <a:r>
                        <a:rPr lang="en-US" altLang="ko-KR" sz="2000" dirty="0"/>
                        <a:t>CLASS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/>
                        <a:t>class</a:t>
                      </a:r>
                      <a:r>
                        <a:rPr lang="ko-KR" altLang="en-US" sz="2000" dirty="0"/>
                        <a:t>와 같은 모든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E1#id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 중 </a:t>
                      </a:r>
                      <a:r>
                        <a:rPr lang="en-US" altLang="ko-KR" sz="2000" dirty="0"/>
                        <a:t>ID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/>
                        <a:t>id</a:t>
                      </a:r>
                      <a:r>
                        <a:rPr lang="ko-KR" altLang="en-US" sz="2000" dirty="0"/>
                        <a:t>와 같은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E1, E2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모든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요소와 모든 </a:t>
                      </a:r>
                      <a:r>
                        <a:rPr lang="en-US" altLang="ko-KR" sz="2000" dirty="0"/>
                        <a:t>E2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 E2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의 자식 요소 중 모든 </a:t>
                      </a:r>
                      <a:r>
                        <a:rPr lang="en-US" altLang="ko-KR" sz="2000" dirty="0"/>
                        <a:t>E2</a:t>
                      </a:r>
                      <a:r>
                        <a:rPr lang="ko-KR" altLang="en-US" sz="2000" dirty="0"/>
                        <a:t>요소 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후손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 &gt; E2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의 바로 아래 </a:t>
                      </a:r>
                      <a:r>
                        <a:rPr lang="ko-KR" altLang="en-US" sz="2000" dirty="0" smtClean="0"/>
                        <a:t>자식 요소 </a:t>
                      </a:r>
                      <a:r>
                        <a:rPr lang="ko-KR" altLang="en-US" sz="2000" dirty="0"/>
                        <a:t>중 모든 </a:t>
                      </a:r>
                      <a:r>
                        <a:rPr lang="en-US" altLang="ko-KR" sz="2000" dirty="0"/>
                        <a:t>E2</a:t>
                      </a:r>
                      <a:r>
                        <a:rPr lang="ko-KR" altLang="en-US" sz="2000" dirty="0"/>
                        <a:t>요소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자식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 + E2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의 바로 다음에 오는 </a:t>
                      </a:r>
                      <a:r>
                        <a:rPr lang="ko-KR" altLang="en-US" sz="2000" dirty="0" smtClean="0"/>
                        <a:t>형제 요소 </a:t>
                      </a:r>
                      <a:r>
                        <a:rPr lang="ko-KR" altLang="en-US" sz="2000" dirty="0"/>
                        <a:t>중 </a:t>
                      </a:r>
                      <a:r>
                        <a:rPr lang="en-US" altLang="ko-KR" sz="2000" dirty="0"/>
                        <a:t>E2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 ~E2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의 다음에 나오는 </a:t>
                      </a:r>
                      <a:r>
                        <a:rPr lang="ko-KR" altLang="en-US" sz="2000" dirty="0" smtClean="0"/>
                        <a:t>형제 요소 </a:t>
                      </a:r>
                      <a:r>
                        <a:rPr lang="ko-KR" altLang="en-US" sz="2000" dirty="0"/>
                        <a:t>중 모든 </a:t>
                      </a:r>
                      <a:r>
                        <a:rPr lang="en-US" altLang="ko-KR" sz="2000" dirty="0"/>
                        <a:t>E2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smtClean="0"/>
              <a:t>1.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ko-KR" altLang="en-US" dirty="0" smtClean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관련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0933" y="1258645"/>
            <a:ext cx="8627005" cy="5023821"/>
          </a:xfrm>
        </p:spPr>
        <p:txBody>
          <a:bodyPr/>
          <a:lstStyle/>
          <a:p>
            <a:r>
              <a:rPr lang="en-US" altLang="ko-KR" dirty="0" smtClean="0"/>
              <a:t>h2</a:t>
            </a:r>
            <a:r>
              <a:rPr lang="ko-KR" altLang="en-US" dirty="0"/>
              <a:t>의 자식 </a:t>
            </a:r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ko-KR" altLang="en-US" dirty="0" smtClean="0"/>
              <a:t>스타일에 </a:t>
            </a:r>
            <a:r>
              <a:rPr lang="ko-KR" altLang="en-US" dirty="0"/>
              <a:t>테두리 설정 </a:t>
            </a:r>
            <a:r>
              <a:rPr lang="en-US" altLang="ko-KR" dirty="0"/>
              <a:t>- solid</a:t>
            </a:r>
          </a:p>
          <a:p>
            <a:r>
              <a:rPr lang="en-US" altLang="ko-KR" dirty="0" smtClean="0"/>
              <a:t>h2</a:t>
            </a:r>
            <a:r>
              <a:rPr lang="ko-KR" altLang="en-US" dirty="0"/>
              <a:t>의 후손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태그의 </a:t>
            </a:r>
            <a:r>
              <a:rPr lang="ko-KR" altLang="en-US" dirty="0"/>
              <a:t>스타일 </a:t>
            </a:r>
            <a:r>
              <a:rPr lang="ko-KR" altLang="en-US" dirty="0" smtClean="0"/>
              <a:t>배경색 변경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yellow</a:t>
            </a:r>
          </a:p>
          <a:p>
            <a:r>
              <a:rPr lang="en-US" altLang="ko-KR" dirty="0" smtClean="0"/>
              <a:t>h2</a:t>
            </a:r>
            <a:r>
              <a:rPr lang="ko-KR" altLang="en-US" dirty="0" smtClean="0"/>
              <a:t>의 손자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태그의 글자 색을 변경 </a:t>
            </a:r>
            <a:r>
              <a:rPr lang="en-US" altLang="ko-KR" dirty="0" smtClean="0"/>
              <a:t>– red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4435" y="2686821"/>
            <a:ext cx="7620000" cy="19981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000" dirty="0" smtClean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buNone/>
            </a:pP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문단 </a:t>
            </a:r>
            <a:r>
              <a:rPr lang="ko-KR" altLang="en-US" sz="20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</a:t>
            </a:r>
            <a:r>
              <a:rPr lang="ko-KR" altLang="en-US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&lt;a&gt;</a:t>
            </a:r>
            <a:r>
              <a:rPr lang="ko-KR" altLang="en-US" sz="20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 </a:t>
            </a:r>
            <a:r>
              <a:rPr lang="ko-KR" altLang="en-US" sz="20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있다</a:t>
            </a:r>
          </a:p>
          <a:p>
            <a:pPr>
              <a:buNone/>
            </a:pPr>
            <a:r>
              <a:rPr lang="ko-KR" altLang="en-US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ko-KR" altLang="en-US" sz="2000" dirty="0" smtClean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span&gt;&lt;a&gt;</a:t>
            </a:r>
            <a:r>
              <a:rPr lang="ko-KR" altLang="en-US" sz="20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&lt;/a&gt;&lt;/span&gt; </a:t>
            </a:r>
            <a:r>
              <a:rPr lang="ko-KR" altLang="en-US" sz="20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손자이다 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h2&gt;</a:t>
            </a:r>
          </a:p>
          <a:p>
            <a:pPr>
              <a:buNone/>
            </a:pPr>
            <a:r>
              <a:rPr lang="en-US" altLang="ko-KR" sz="2000" dirty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</a:t>
            </a:r>
            <a:r>
              <a:rPr lang="en-US" altLang="ko-KR" sz="2000" dirty="0" smtClean="0">
                <a:solidFill>
                  <a:srgbClr val="3399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rgbClr val="3399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01423" y="5045560"/>
            <a:ext cx="5743575" cy="438150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Span </a:t>
            </a:r>
            <a:r>
              <a:rPr lang="ko-KR" altLang="en-US" dirty="0" smtClean="0"/>
              <a:t>태그의 배경색 변경 </a:t>
            </a:r>
            <a:r>
              <a:rPr lang="en-US" altLang="ko-KR" dirty="0" smtClean="0"/>
              <a:t>- </a:t>
            </a:r>
            <a:r>
              <a:rPr lang="en-US" altLang="ko-KR" dirty="0"/>
              <a:t>yellow</a:t>
            </a:r>
          </a:p>
          <a:p>
            <a:pPr lvl="0"/>
            <a:r>
              <a:rPr lang="en-US" altLang="ko-KR" dirty="0"/>
              <a:t>div</a:t>
            </a:r>
            <a:r>
              <a:rPr lang="ko-KR" altLang="en-US" dirty="0"/>
              <a:t>의 모든 </a:t>
            </a:r>
            <a:r>
              <a:rPr lang="ko-KR" altLang="en-US" dirty="0" smtClean="0"/>
              <a:t>후손 중 </a:t>
            </a:r>
            <a:r>
              <a:rPr lang="en-US" altLang="ko-KR" dirty="0"/>
              <a:t>span </a:t>
            </a:r>
            <a:r>
              <a:rPr lang="ko-KR" altLang="en-US" dirty="0"/>
              <a:t>태그의 </a:t>
            </a:r>
            <a:r>
              <a:rPr lang="ko-KR" altLang="en-US" dirty="0" smtClean="0"/>
              <a:t>테두리 설정 </a:t>
            </a:r>
            <a:r>
              <a:rPr lang="en-US" altLang="ko-KR" dirty="0"/>
              <a:t>- red</a:t>
            </a:r>
          </a:p>
          <a:p>
            <a:pPr lvl="0"/>
            <a:r>
              <a:rPr lang="en-US" altLang="ko-KR" dirty="0"/>
              <a:t>d</a:t>
            </a:r>
            <a:r>
              <a:rPr lang="en-US" altLang="ko-KR" dirty="0" smtClean="0"/>
              <a:t>iv</a:t>
            </a:r>
            <a:r>
              <a:rPr lang="ko-KR" altLang="en-US" dirty="0"/>
              <a:t>의 바로 다음 자식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태그의 테두리 설정 </a:t>
            </a:r>
            <a:r>
              <a:rPr lang="en-US" altLang="ko-KR" dirty="0"/>
              <a:t>- blue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90134" y="3144848"/>
            <a:ext cx="6197368" cy="21018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5002" y="1237529"/>
            <a:ext cx="8650512" cy="50616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339966"/>
                </a:solidFill>
              </a:rPr>
              <a:t>&lt;</a:t>
            </a:r>
            <a:r>
              <a:rPr lang="en-US" altLang="ko-KR" sz="1800" dirty="0">
                <a:solidFill>
                  <a:srgbClr val="339966"/>
                </a:solidFill>
              </a:rPr>
              <a:t>p&gt;</a:t>
            </a:r>
            <a:r>
              <a:rPr lang="ko-KR" altLang="en-US" sz="1800" dirty="0">
                <a:solidFill>
                  <a:schemeClr val="accent6"/>
                </a:solidFill>
              </a:rPr>
              <a:t>이 문단에는</a:t>
            </a:r>
            <a:r>
              <a:rPr lang="ko-KR" altLang="en-US" sz="1800" dirty="0">
                <a:solidFill>
                  <a:srgbClr val="339966"/>
                </a:solidFill>
              </a:rPr>
              <a:t> </a:t>
            </a:r>
            <a:r>
              <a:rPr lang="en-US" altLang="ko-KR" sz="1800" dirty="0">
                <a:solidFill>
                  <a:srgbClr val="339966"/>
                </a:solidFill>
              </a:rPr>
              <a:t>&lt;span&gt;</a:t>
            </a:r>
            <a:r>
              <a:rPr lang="ko-KR" altLang="en-US" sz="1800" dirty="0" err="1">
                <a:solidFill>
                  <a:schemeClr val="accent6"/>
                </a:solidFill>
              </a:rPr>
              <a:t>스팬</a:t>
            </a:r>
            <a:r>
              <a:rPr lang="en-US" altLang="ko-KR" sz="1800" dirty="0">
                <a:solidFill>
                  <a:srgbClr val="339966"/>
                </a:solidFill>
              </a:rPr>
              <a:t>&lt;/span&gt; </a:t>
            </a:r>
            <a:r>
              <a:rPr lang="ko-KR" altLang="en-US" sz="1800" dirty="0" err="1">
                <a:solidFill>
                  <a:schemeClr val="accent6"/>
                </a:solidFill>
              </a:rPr>
              <a:t>엘리먼트가</a:t>
            </a:r>
            <a:r>
              <a:rPr lang="ko-KR" altLang="en-US" sz="1800" dirty="0">
                <a:solidFill>
                  <a:schemeClr val="accent6"/>
                </a:solidFill>
              </a:rPr>
              <a:t> 있다</a:t>
            </a:r>
            <a:r>
              <a:rPr lang="en-US" altLang="ko-KR" sz="1800" dirty="0">
                <a:solidFill>
                  <a:srgbClr val="339966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339966"/>
                </a:solidFill>
              </a:rPr>
              <a:t>&lt;</a:t>
            </a:r>
            <a:r>
              <a:rPr lang="en-US" altLang="ko-KR" sz="1800" dirty="0">
                <a:solidFill>
                  <a:srgbClr val="339966"/>
                </a:solidFill>
              </a:rPr>
              <a:t>div&gt;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    </a:t>
            </a:r>
            <a:r>
              <a:rPr lang="ko-KR" altLang="en-US" sz="1800" dirty="0">
                <a:solidFill>
                  <a:schemeClr val="accent6"/>
                </a:solidFill>
              </a:rPr>
              <a:t>이 </a:t>
            </a:r>
            <a:r>
              <a:rPr lang="ko-KR" altLang="en-US" sz="1800" dirty="0" err="1">
                <a:solidFill>
                  <a:schemeClr val="accent6"/>
                </a:solidFill>
              </a:rPr>
              <a:t>디비젼에도</a:t>
            </a:r>
            <a:r>
              <a:rPr lang="ko-KR" altLang="en-US" sz="1800" dirty="0">
                <a:solidFill>
                  <a:srgbClr val="339966"/>
                </a:solidFill>
              </a:rPr>
              <a:t>  </a:t>
            </a:r>
            <a:r>
              <a:rPr lang="en-US" altLang="ko-KR" sz="1800" dirty="0">
                <a:solidFill>
                  <a:srgbClr val="339966"/>
                </a:solidFill>
              </a:rPr>
              <a:t>&lt;span&gt;</a:t>
            </a:r>
            <a:r>
              <a:rPr lang="ko-KR" altLang="en-US" sz="1800" dirty="0" err="1">
                <a:solidFill>
                  <a:schemeClr val="accent6"/>
                </a:solidFill>
              </a:rPr>
              <a:t>스팬</a:t>
            </a:r>
            <a:r>
              <a:rPr lang="en-US" altLang="ko-KR" sz="1800" dirty="0">
                <a:solidFill>
                  <a:srgbClr val="339966"/>
                </a:solidFill>
              </a:rPr>
              <a:t>&lt;/span&gt; </a:t>
            </a:r>
            <a:r>
              <a:rPr lang="ko-KR" altLang="en-US" sz="1800" dirty="0" err="1">
                <a:solidFill>
                  <a:schemeClr val="accent6"/>
                </a:solidFill>
              </a:rPr>
              <a:t>엘리먼트가</a:t>
            </a:r>
            <a:r>
              <a:rPr lang="ko-KR" altLang="en-US" sz="1800" dirty="0">
                <a:solidFill>
                  <a:schemeClr val="accent6"/>
                </a:solidFill>
              </a:rPr>
              <a:t> 있다</a:t>
            </a:r>
            <a:r>
              <a:rPr lang="ko-KR" altLang="en-US" sz="1800" dirty="0">
                <a:solidFill>
                  <a:srgbClr val="339966"/>
                </a:solidFill>
              </a:rPr>
              <a:t>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339966"/>
                </a:solidFill>
              </a:rPr>
              <a:t>    </a:t>
            </a:r>
            <a:r>
              <a:rPr lang="en-US" altLang="ko-KR" sz="1800" dirty="0">
                <a:solidFill>
                  <a:srgbClr val="339966"/>
                </a:solidFill>
              </a:rPr>
              <a:t>&lt;p&gt;</a:t>
            </a:r>
            <a:r>
              <a:rPr lang="ko-KR" altLang="en-US" sz="1800" dirty="0" err="1">
                <a:solidFill>
                  <a:schemeClr val="accent6"/>
                </a:solidFill>
              </a:rPr>
              <a:t>디비젼의</a:t>
            </a:r>
            <a:r>
              <a:rPr lang="ko-KR" altLang="en-US" sz="1800" dirty="0">
                <a:solidFill>
                  <a:schemeClr val="accent6"/>
                </a:solidFill>
              </a:rPr>
              <a:t>  내부 문단의</a:t>
            </a:r>
            <a:r>
              <a:rPr lang="ko-KR" altLang="en-US" sz="1800" dirty="0">
                <a:solidFill>
                  <a:srgbClr val="339966"/>
                </a:solidFill>
              </a:rPr>
              <a:t> </a:t>
            </a:r>
            <a:endParaRPr lang="en-US" altLang="ko-KR" sz="1800" dirty="0" smtClean="0">
              <a:solidFill>
                <a:srgbClr val="339966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	</a:t>
            </a:r>
            <a:r>
              <a:rPr lang="en-US" altLang="ko-KR" sz="1800" dirty="0" smtClean="0">
                <a:solidFill>
                  <a:srgbClr val="339966"/>
                </a:solidFill>
              </a:rPr>
              <a:t>&lt;</a:t>
            </a:r>
            <a:r>
              <a:rPr lang="en-US" altLang="ko-KR" sz="1800" dirty="0">
                <a:solidFill>
                  <a:srgbClr val="339966"/>
                </a:solidFill>
              </a:rPr>
              <a:t>span&gt;</a:t>
            </a:r>
            <a:r>
              <a:rPr lang="ko-KR" altLang="en-US" sz="1800" dirty="0" err="1">
                <a:solidFill>
                  <a:schemeClr val="accent6"/>
                </a:solidFill>
              </a:rPr>
              <a:t>스팬</a:t>
            </a:r>
            <a:r>
              <a:rPr lang="en-US" altLang="ko-KR" sz="1800" dirty="0">
                <a:solidFill>
                  <a:srgbClr val="339966"/>
                </a:solidFill>
              </a:rPr>
              <a:t>&lt;/span&gt; </a:t>
            </a:r>
            <a:r>
              <a:rPr lang="ko-KR" altLang="en-US" sz="1800" dirty="0" err="1" smtClean="0">
                <a:solidFill>
                  <a:schemeClr val="accent6"/>
                </a:solidFill>
              </a:rPr>
              <a:t>엘리먼트이다</a:t>
            </a:r>
            <a:endParaRPr lang="en-US" altLang="ko-KR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 </a:t>
            </a:r>
            <a:r>
              <a:rPr lang="en-US" altLang="ko-KR" sz="1800" dirty="0" smtClean="0">
                <a:solidFill>
                  <a:srgbClr val="339966"/>
                </a:solidFill>
              </a:rPr>
              <a:t>   &lt;/</a:t>
            </a:r>
            <a:r>
              <a:rPr lang="en-US" altLang="ko-KR" sz="1800" dirty="0">
                <a:solidFill>
                  <a:srgbClr val="339966"/>
                </a:solidFill>
              </a:rPr>
              <a:t>p&gt;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 </a:t>
            </a:r>
            <a:r>
              <a:rPr lang="en-US" altLang="ko-KR" sz="1800" dirty="0" smtClean="0">
                <a:solidFill>
                  <a:srgbClr val="339966"/>
                </a:solidFill>
              </a:rPr>
              <a:t>    </a:t>
            </a:r>
            <a:r>
              <a:rPr lang="en-US" altLang="ko-KR" sz="1800" dirty="0">
                <a:solidFill>
                  <a:srgbClr val="339966"/>
                </a:solidFill>
              </a:rPr>
              <a:t>&lt;div&gt;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        &lt;p&gt; </a:t>
            </a:r>
            <a:r>
              <a:rPr lang="ko-KR" altLang="en-US" sz="1800" dirty="0">
                <a:solidFill>
                  <a:schemeClr val="accent6"/>
                </a:solidFill>
              </a:rPr>
              <a:t>내부 </a:t>
            </a:r>
            <a:r>
              <a:rPr lang="ko-KR" altLang="en-US" sz="1800" dirty="0" err="1">
                <a:solidFill>
                  <a:schemeClr val="accent6"/>
                </a:solidFill>
              </a:rPr>
              <a:t>디비젼의</a:t>
            </a:r>
            <a:r>
              <a:rPr lang="ko-KR" altLang="en-US" sz="1800" dirty="0">
                <a:solidFill>
                  <a:schemeClr val="accent6"/>
                </a:solidFill>
              </a:rPr>
              <a:t>   다시 문단 속 아주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339966"/>
                </a:solidFill>
              </a:rPr>
              <a:t>           	  </a:t>
            </a:r>
            <a:r>
              <a:rPr lang="en-US" altLang="ko-KR" sz="1800" dirty="0">
                <a:solidFill>
                  <a:srgbClr val="339966"/>
                </a:solidFill>
              </a:rPr>
              <a:t>&lt;strong&gt;</a:t>
            </a:r>
            <a:r>
              <a:rPr lang="ko-KR" altLang="en-US" sz="1800" dirty="0" err="1">
                <a:solidFill>
                  <a:schemeClr val="accent6"/>
                </a:solidFill>
              </a:rPr>
              <a:t>깊은곳에</a:t>
            </a:r>
            <a:r>
              <a:rPr lang="ko-KR" altLang="en-US" sz="1800" dirty="0">
                <a:solidFill>
                  <a:srgbClr val="339966"/>
                </a:solidFill>
              </a:rPr>
              <a:t> </a:t>
            </a:r>
            <a:r>
              <a:rPr lang="en-US" altLang="ko-KR" sz="1800" dirty="0">
                <a:solidFill>
                  <a:srgbClr val="339966"/>
                </a:solidFill>
              </a:rPr>
              <a:t>&lt;/strong&gt;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                    &lt;</a:t>
            </a:r>
            <a:r>
              <a:rPr lang="en-US" altLang="ko-KR" sz="1800" dirty="0" err="1">
                <a:solidFill>
                  <a:srgbClr val="339966"/>
                </a:solidFill>
              </a:rPr>
              <a:t>em</a:t>
            </a:r>
            <a:r>
              <a:rPr lang="en-US" altLang="ko-KR" sz="1800" dirty="0">
                <a:solidFill>
                  <a:srgbClr val="339966"/>
                </a:solidFill>
              </a:rPr>
              <a:t>&gt; </a:t>
            </a:r>
            <a:r>
              <a:rPr lang="ko-KR" altLang="en-US" sz="1800" dirty="0">
                <a:solidFill>
                  <a:schemeClr val="accent6"/>
                </a:solidFill>
              </a:rPr>
              <a:t>숨어있는</a:t>
            </a:r>
            <a:r>
              <a:rPr lang="ko-KR" altLang="en-US" sz="1800" dirty="0">
                <a:solidFill>
                  <a:srgbClr val="339966"/>
                </a:solidFill>
              </a:rPr>
              <a:t> </a:t>
            </a:r>
            <a:r>
              <a:rPr lang="en-US" altLang="ko-KR" sz="1800" dirty="0">
                <a:solidFill>
                  <a:srgbClr val="339966"/>
                </a:solidFill>
              </a:rPr>
              <a:t>&lt;/</a:t>
            </a:r>
            <a:r>
              <a:rPr lang="en-US" altLang="ko-KR" sz="1800" dirty="0" err="1">
                <a:solidFill>
                  <a:srgbClr val="339966"/>
                </a:solidFill>
              </a:rPr>
              <a:t>em</a:t>
            </a:r>
            <a:r>
              <a:rPr lang="en-US" altLang="ko-KR" sz="1800" dirty="0">
                <a:solidFill>
                  <a:srgbClr val="33996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                    &lt;span&gt;</a:t>
            </a:r>
            <a:r>
              <a:rPr lang="ko-KR" altLang="en-US" sz="1800" dirty="0" err="1">
                <a:solidFill>
                  <a:schemeClr val="accent6"/>
                </a:solidFill>
              </a:rPr>
              <a:t>스팬</a:t>
            </a:r>
            <a:r>
              <a:rPr lang="en-US" altLang="ko-KR" sz="1800" dirty="0">
                <a:solidFill>
                  <a:srgbClr val="339966"/>
                </a:solidFill>
              </a:rPr>
              <a:t>&lt;/span&gt;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	</a:t>
            </a:r>
            <a:r>
              <a:rPr lang="en-US" altLang="ko-KR" sz="1800" dirty="0" smtClean="0">
                <a:solidFill>
                  <a:srgbClr val="339966"/>
                </a:solidFill>
              </a:rPr>
              <a:t>	</a:t>
            </a:r>
            <a:r>
              <a:rPr lang="ko-KR" altLang="en-US" sz="1800" dirty="0" err="1" smtClean="0">
                <a:solidFill>
                  <a:schemeClr val="accent6"/>
                </a:solidFill>
              </a:rPr>
              <a:t>엘리먼트도</a:t>
            </a:r>
            <a:r>
              <a:rPr lang="ko-KR" altLang="en-US" sz="1800" dirty="0" smtClean="0">
                <a:solidFill>
                  <a:schemeClr val="accent6"/>
                </a:solidFill>
              </a:rPr>
              <a:t> </a:t>
            </a:r>
            <a:r>
              <a:rPr lang="ko-KR" altLang="en-US" sz="1800" dirty="0">
                <a:solidFill>
                  <a:schemeClr val="accent6"/>
                </a:solidFill>
              </a:rPr>
              <a:t>있다</a:t>
            </a:r>
            <a:r>
              <a:rPr lang="ko-KR" altLang="en-US" sz="1800" dirty="0">
                <a:solidFill>
                  <a:srgbClr val="339966"/>
                </a:solidFill>
              </a:rPr>
              <a:t>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339966"/>
                </a:solidFill>
              </a:rPr>
              <a:t>        </a:t>
            </a:r>
            <a:r>
              <a:rPr lang="en-US" altLang="ko-KR" sz="1800" dirty="0">
                <a:solidFill>
                  <a:srgbClr val="339966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    &lt;/div&gt;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39966"/>
                </a:solidFill>
              </a:rPr>
              <a:t> &lt;/div</a:t>
            </a:r>
            <a:r>
              <a:rPr lang="en-US" altLang="ko-KR" sz="1800" dirty="0" smtClean="0">
                <a:solidFill>
                  <a:srgbClr val="339966"/>
                </a:solidFill>
              </a:rPr>
              <a:t>&gt;</a:t>
            </a:r>
            <a:endParaRPr lang="ko-KR" altLang="en-US" sz="1600" dirty="0">
              <a:solidFill>
                <a:srgbClr val="339966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5066852"/>
          </a:xfrm>
        </p:spPr>
        <p:txBody>
          <a:bodyPr/>
          <a:lstStyle/>
          <a:p>
            <a:r>
              <a:rPr lang="en-US" altLang="ko-KR" dirty="0" smtClean="0"/>
              <a:t>h3 </a:t>
            </a:r>
            <a:r>
              <a:rPr lang="ko-KR" altLang="en-US" dirty="0"/>
              <a:t>다음의 모든 형제의 배경색을 변경</a:t>
            </a:r>
            <a:r>
              <a:rPr lang="en-US" altLang="ko-KR" dirty="0"/>
              <a:t>, </a:t>
            </a:r>
            <a:r>
              <a:rPr lang="ko-KR" altLang="en-US" dirty="0" smtClean="0"/>
              <a:t>길이 지정</a:t>
            </a:r>
            <a:r>
              <a:rPr lang="en-US" altLang="ko-KR" dirty="0"/>
              <a:t>, </a:t>
            </a:r>
            <a:r>
              <a:rPr lang="ko-KR" altLang="en-US" dirty="0" smtClean="0"/>
              <a:t>가운데 정렬</a:t>
            </a:r>
            <a:endParaRPr lang="ko-KR" altLang="en-US" dirty="0"/>
          </a:p>
          <a:p>
            <a:r>
              <a:rPr lang="en-US" altLang="ko-KR" dirty="0" smtClean="0"/>
              <a:t>h3 </a:t>
            </a:r>
            <a:r>
              <a:rPr lang="ko-KR" altLang="en-US" dirty="0"/>
              <a:t>다음의 첫번째 형제의 글자를 굵게</a:t>
            </a:r>
            <a:r>
              <a:rPr lang="en-US" altLang="ko-KR" dirty="0"/>
              <a:t>, </a:t>
            </a:r>
            <a:r>
              <a:rPr lang="ko-KR" altLang="en-US" dirty="0" smtClean="0"/>
              <a:t>크게 </a:t>
            </a:r>
            <a:r>
              <a:rPr lang="en-US" altLang="ko-KR" dirty="0"/>
              <a:t>: </a:t>
            </a:r>
            <a:r>
              <a:rPr lang="en-US" altLang="ko-KR" dirty="0" smtClean="0"/>
              <a:t>font-weight</a:t>
            </a:r>
            <a:endParaRPr lang="ko-KR" altLang="en-US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  <a:r>
              <a:rPr lang="ko-KR" altLang="en-US" dirty="0"/>
              <a:t>형제 </a:t>
            </a:r>
            <a:r>
              <a:rPr lang="ko-KR" altLang="en-US" dirty="0" err="1" smtClean="0"/>
              <a:t>선택자</a:t>
            </a:r>
            <a:r>
              <a:rPr lang="ko-KR" altLang="en-US" dirty="0"/>
              <a:t> </a:t>
            </a:r>
            <a:r>
              <a:rPr lang="ko-KR" altLang="en-US" dirty="0" smtClean="0"/>
              <a:t>에 </a:t>
            </a:r>
            <a:r>
              <a:rPr lang="ko-KR" altLang="en-US" dirty="0"/>
              <a:t>대하여</a:t>
            </a:r>
            <a:r>
              <a:rPr lang="en-US" altLang="ko-KR" dirty="0"/>
              <a:t>&lt;/p&gt;</a:t>
            </a:r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h3&gt; </a:t>
            </a:r>
            <a:r>
              <a:rPr lang="ko-KR" altLang="en-US" dirty="0"/>
              <a:t>꼬마버스 타요 가족을 소개 합니다</a:t>
            </a:r>
            <a:r>
              <a:rPr lang="en-US" altLang="ko-KR" dirty="0"/>
              <a:t>&lt;/h3&gt;</a:t>
            </a:r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p&gt; </a:t>
            </a:r>
            <a:r>
              <a:rPr lang="ko-KR" altLang="en-US" dirty="0"/>
              <a:t>타요</a:t>
            </a:r>
            <a:r>
              <a:rPr lang="en-US" altLang="ko-KR" dirty="0"/>
              <a:t>&lt;/p&gt;</a:t>
            </a:r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p&gt; </a:t>
            </a:r>
            <a:r>
              <a:rPr lang="ko-KR" altLang="en-US" dirty="0" err="1"/>
              <a:t>로기</a:t>
            </a:r>
            <a:r>
              <a:rPr lang="en-US" altLang="ko-KR" dirty="0"/>
              <a:t>&lt;/p&gt;</a:t>
            </a:r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p&gt; </a:t>
            </a:r>
            <a:r>
              <a:rPr lang="ko-KR" altLang="en-US" dirty="0"/>
              <a:t>라니 </a:t>
            </a:r>
            <a:r>
              <a:rPr lang="en-US" altLang="ko-KR" dirty="0"/>
              <a:t>&lt;/p&gt;</a:t>
            </a:r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p&gt; </a:t>
            </a:r>
            <a:r>
              <a:rPr lang="ko-KR" altLang="en-US" dirty="0"/>
              <a:t>가니 </a:t>
            </a:r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형제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6" name="그림 5" descr="Desktop screenshot (1)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572682" y="3533421"/>
            <a:ext cx="3420533" cy="2611851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 관련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/>
          <p:nvPr>
            <p:extLst>
              <p:ext uri="{D42A27DB-BD31-4B8C-83A1-F6EECF244321}">
                <p14:modId xmlns:p14="http://schemas.microsoft.com/office/powerpoint/2010/main" val="1170265298"/>
              </p:ext>
            </p:extLst>
          </p:nvPr>
        </p:nvGraphicFramePr>
        <p:xfrm>
          <a:off x="458827" y="1232697"/>
          <a:ext cx="8212138" cy="4574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셀렉터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E1[</a:t>
                      </a:r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속성을 갖는 모든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E1[</a:t>
                      </a:r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=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en-US" altLang="ko-KR" sz="2000" dirty="0"/>
                        <a:t>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 err="1" smtClean="0"/>
                        <a:t>val</a:t>
                      </a:r>
                      <a:r>
                        <a:rPr lang="ko-KR" altLang="en-US" sz="2000" dirty="0" smtClean="0"/>
                        <a:t>과 일치하는 </a:t>
                      </a:r>
                      <a:r>
                        <a:rPr lang="ko-KR" altLang="en-US" sz="2000" dirty="0"/>
                        <a:t>모든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E1[attr^=val]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ko-KR" altLang="en-US" sz="2000" dirty="0"/>
                        <a:t>으로 시작하는 모든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E1[attr!=val]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값과 같지 않은 모든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E1[attr$=val]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ko-KR" altLang="en-US" sz="2000" dirty="0"/>
                        <a:t>으로 끝나는 모든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E1[attr*=val]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ko-KR" altLang="en-US" sz="2000" dirty="0"/>
                        <a:t>을 </a:t>
                      </a:r>
                      <a:r>
                        <a:rPr lang="ko-KR" altLang="en-US" sz="2000" dirty="0" smtClean="0"/>
                        <a:t>포함하는 </a:t>
                      </a:r>
                      <a:r>
                        <a:rPr lang="ko-KR" altLang="en-US" sz="2000" dirty="0"/>
                        <a:t>모든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E1[</a:t>
                      </a:r>
                      <a:r>
                        <a:rPr lang="en-US" altLang="ko-KR" sz="2000" dirty="0" err="1" smtClean="0"/>
                        <a:t>attr</a:t>
                      </a:r>
                      <a:r>
                        <a:rPr lang="en-US" altLang="ko-KR" sz="2000" dirty="0" smtClean="0"/>
                        <a:t>~= 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en-US" altLang="ko-KR" sz="2000" dirty="0"/>
                        <a:t>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 err="1" smtClean="0"/>
                        <a:t>val</a:t>
                      </a:r>
                      <a:r>
                        <a:rPr lang="ko-KR" altLang="en-US" sz="2000" dirty="0" smtClean="0"/>
                        <a:t>을 포함하는 모든 </a:t>
                      </a:r>
                      <a:r>
                        <a:rPr lang="en-US" altLang="ko-KR" sz="2000" dirty="0" smtClean="0"/>
                        <a:t>E1</a:t>
                      </a:r>
                      <a:r>
                        <a:rPr lang="ko-KR" altLang="en-US" sz="2000" dirty="0" smtClean="0"/>
                        <a:t>요소이지만</a:t>
                      </a:r>
                      <a:r>
                        <a:rPr lang="en-US" altLang="ko-KR" sz="2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000" dirty="0" smtClean="0"/>
                        <a:t>공백으로 분리된 값이 일치해야 한다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67845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E1[</a:t>
                      </a:r>
                      <a:r>
                        <a:rPr lang="en-US" altLang="ko-KR" sz="2000" dirty="0" err="1" smtClean="0"/>
                        <a:t>attr</a:t>
                      </a:r>
                      <a:r>
                        <a:rPr lang="en-US" altLang="ko-KR" sz="2000" dirty="0" smtClean="0"/>
                        <a:t>|=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en-US" altLang="ko-KR" sz="2000" dirty="0"/>
                        <a:t>]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attr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속성 값이 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ko-KR" altLang="en-US" sz="2000" dirty="0"/>
                        <a:t>과 같거나 </a:t>
                      </a:r>
                      <a:r>
                        <a:rPr lang="en-US" altLang="ko-KR" sz="2000" dirty="0"/>
                        <a:t>‘</a:t>
                      </a:r>
                      <a:r>
                        <a:rPr lang="en-US" altLang="ko-KR" sz="2000" dirty="0" err="1"/>
                        <a:t>val</a:t>
                      </a:r>
                      <a:r>
                        <a:rPr lang="en-US" altLang="ko-KR" sz="2000" dirty="0"/>
                        <a:t>-’</a:t>
                      </a:r>
                      <a:r>
                        <a:rPr lang="ko-KR" altLang="en-US" sz="2000" dirty="0"/>
                        <a:t>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smtClean="0"/>
                        <a:t>시작하는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ko-KR" altLang="en-US" sz="2000" dirty="0" smtClean="0"/>
                        <a:t>모든 </a:t>
                      </a:r>
                      <a:r>
                        <a:rPr lang="en-US" altLang="ko-KR" sz="2000" dirty="0"/>
                        <a:t>E1</a:t>
                      </a: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086792"/>
          </a:xfrm>
        </p:spPr>
        <p:txBody>
          <a:bodyPr/>
          <a:lstStyle/>
          <a:p>
            <a:r>
              <a:rPr lang="en-US" altLang="ko-KR" dirty="0" smtClean="0"/>
              <a:t>title </a:t>
            </a:r>
            <a:r>
              <a:rPr lang="ko-KR" altLang="en-US" dirty="0"/>
              <a:t>속성을 가진 </a:t>
            </a:r>
            <a:r>
              <a:rPr lang="en-US" altLang="ko-KR" dirty="0" smtClean="0"/>
              <a:t>p</a:t>
            </a:r>
            <a:r>
              <a:rPr lang="ko-KR" altLang="en-US" dirty="0" smtClean="0"/>
              <a:t>요소의 </a:t>
            </a:r>
            <a:r>
              <a:rPr lang="ko-KR" altLang="en-US" dirty="0"/>
              <a:t>배경색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- yellow</a:t>
            </a:r>
            <a:endParaRPr lang="ko-KR" altLang="en-US" dirty="0"/>
          </a:p>
          <a:p>
            <a:r>
              <a:rPr lang="en-US" altLang="ko-KR" dirty="0" smtClean="0"/>
              <a:t>type</a:t>
            </a:r>
            <a:r>
              <a:rPr lang="ko-KR" altLang="en-US" dirty="0" smtClean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password </a:t>
            </a:r>
            <a:r>
              <a:rPr lang="ko-KR" altLang="en-US" dirty="0"/>
              <a:t>인 요소의 테두리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- red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p&gt; </a:t>
            </a:r>
            <a:r>
              <a:rPr lang="ko-KR" altLang="en-US" dirty="0"/>
              <a:t>일반 문단입니다 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/>
              <a:t>p title="</a:t>
            </a:r>
            <a:r>
              <a:rPr lang="ko-KR" altLang="en-US" dirty="0" err="1"/>
              <a:t>툴팁으로</a:t>
            </a:r>
            <a:r>
              <a:rPr lang="ko-KR" altLang="en-US" dirty="0"/>
              <a:t> 보입니다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타이틀을 </a:t>
            </a:r>
            <a:r>
              <a:rPr lang="ko-KR" altLang="en-US" dirty="0"/>
              <a:t>가지고 있는 </a:t>
            </a:r>
            <a:r>
              <a:rPr lang="ko-KR" altLang="en-US" dirty="0" smtClean="0"/>
              <a:t>문단입니다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&lt;/</a:t>
            </a:r>
            <a:r>
              <a:rPr lang="en-US" altLang="ko-KR" dirty="0"/>
              <a:t>p&gt;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/>
              <a:t>input type="text"&gt; </a:t>
            </a:r>
            <a:r>
              <a:rPr lang="ko-KR" altLang="en-US" dirty="0" err="1"/>
              <a:t>회원번호</a:t>
            </a:r>
            <a:r>
              <a:rPr lang="ko-KR" altLang="en-US" dirty="0"/>
              <a:t> </a:t>
            </a:r>
            <a:r>
              <a:rPr lang="en-US" altLang="ko-KR" dirty="0"/>
              <a:t>&lt;/input&gt;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/>
              <a:t>input type="password"&gt; </a:t>
            </a:r>
            <a:r>
              <a:rPr lang="ko-KR" altLang="en-US" dirty="0"/>
              <a:t>비밀번호 </a:t>
            </a:r>
            <a:r>
              <a:rPr lang="en-US" altLang="ko-KR" dirty="0"/>
              <a:t>&lt;/input&gt;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46675" y="4811691"/>
            <a:ext cx="6662771" cy="1363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예제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속성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894</Words>
  <Application>Microsoft Office PowerPoint</Application>
  <PresentationFormat>화면 슬라이드 쇼(4:3)</PresentationFormat>
  <Paragraphs>158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참고</vt:lpstr>
      <vt:lpstr>1. 선택자 - 엘리먼트 관련</vt:lpstr>
      <vt:lpstr>예제 1 – 후손 선택자</vt:lpstr>
      <vt:lpstr>예제 2 – 후손 선택자(1/2)</vt:lpstr>
      <vt:lpstr>예제 2 – 후손 선택자(2/2)</vt:lpstr>
      <vt:lpstr>예제 3 – 형제 선택자</vt:lpstr>
      <vt:lpstr>2. 선택자 – 속성 관련</vt:lpstr>
      <vt:lpstr>예제 4 – 속성 선택자</vt:lpstr>
      <vt:lpstr>예제 5 – 속성 선택자 (1/4)</vt:lpstr>
      <vt:lpstr>예제 5 – 속성 선택자 (2/4)</vt:lpstr>
      <vt:lpstr>예제 5 – 속성 선택자 (3/4)</vt:lpstr>
      <vt:lpstr>예제 5 – 속성 선택자 (4/4)</vt:lpstr>
      <vt:lpstr>3. 입력양식(form) 선택자 </vt:lpstr>
      <vt:lpstr>예제 6 - 입력양식 (form) 선택자 (1/4)</vt:lpstr>
      <vt:lpstr>예제 6 - 입력양식 (form) 선택자 (2/4)</vt:lpstr>
      <vt:lpstr>예제 6 - 입력양식 (form) 선택자 (3/4)</vt:lpstr>
      <vt:lpstr>예제 6 - 입력양식 (form) 선택자 (4/4)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subject/>
  <dc:creator>천인국</dc:creator>
  <cp:keywords/>
  <dc:description/>
  <cp:lastModifiedBy>standby-13</cp:lastModifiedBy>
  <cp:revision>2142</cp:revision>
  <dcterms:created xsi:type="dcterms:W3CDTF">2007-06-29T06:43:39Z</dcterms:created>
  <dcterms:modified xsi:type="dcterms:W3CDTF">2021-06-23T06:51:03Z</dcterms:modified>
  <cp:category/>
  <cp:contentStatus/>
</cp:coreProperties>
</file>