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912" r:id="rId2"/>
    <p:sldId id="928" r:id="rId3"/>
    <p:sldId id="829" r:id="rId4"/>
    <p:sldId id="919" r:id="rId5"/>
    <p:sldId id="709" r:id="rId6"/>
    <p:sldId id="712" r:id="rId7"/>
    <p:sldId id="713" r:id="rId8"/>
    <p:sldId id="925" r:id="rId9"/>
    <p:sldId id="721" r:id="rId10"/>
    <p:sldId id="806" r:id="rId11"/>
    <p:sldId id="924" r:id="rId12"/>
    <p:sldId id="716" r:id="rId13"/>
    <p:sldId id="717" r:id="rId14"/>
    <p:sldId id="926" r:id="rId15"/>
    <p:sldId id="728" r:id="rId16"/>
    <p:sldId id="733" r:id="rId17"/>
    <p:sldId id="734" r:id="rId18"/>
    <p:sldId id="921" r:id="rId19"/>
    <p:sldId id="835" r:id="rId20"/>
    <p:sldId id="729" r:id="rId21"/>
    <p:sldId id="736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99FF"/>
    <a:srgbClr val="000066"/>
    <a:srgbClr val="3366FF"/>
    <a:srgbClr val="000099"/>
    <a:srgbClr val="0066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77" d="100"/>
          <a:sy n="77" d="100"/>
        </p:scale>
        <p:origin x="-82" y="-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필터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background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적용되지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td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덮기 때문이다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레이어 구조 상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위에 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td</a:t>
            </a:r>
            <a:r>
              <a:rPr lang="ko-KR" altLang="en-US" dirty="0" smtClean="0"/>
              <a:t>이기 때문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첫번째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td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해서 배경색을 변경</a:t>
            </a:r>
            <a:endParaRPr lang="en-US" altLang="ko-KR" dirty="0" smtClean="0"/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자식필터</a:t>
            </a:r>
            <a:r>
              <a:rPr lang="ko-KR" altLang="en-US" dirty="0" smtClean="0"/>
              <a:t>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63" y="2365611"/>
            <a:ext cx="6375910" cy="1961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1" y="4500859"/>
            <a:ext cx="6440342" cy="197138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 bwMode="auto">
          <a:xfrm>
            <a:off x="619668" y="4453967"/>
            <a:ext cx="916055" cy="6909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 </a:t>
            </a:r>
            <a:r>
              <a:rPr kumimoji="0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</a:t>
            </a:r>
            <a:endPara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0388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내용필터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393672"/>
              </p:ext>
            </p:extLst>
          </p:nvPr>
        </p:nvGraphicFramePr>
        <p:xfrm>
          <a:off x="341556" y="1172306"/>
          <a:ext cx="8212138" cy="5036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2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:contains(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지정한</a:t>
                      </a:r>
                      <a:r>
                        <a:rPr lang="en-US" altLang="ko-KR" b="0" dirty="0" smtClean="0"/>
                        <a:t>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ko-KR" altLang="en-US" b="0" dirty="0" smtClean="0"/>
                        <a:t>를 포함하는 모든 요소를 반환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대소문자 구분</a:t>
                      </a:r>
                      <a:r>
                        <a:rPr lang="en-US" altLang="ko-KR" b="0" dirty="0" smtClean="0"/>
                        <a:t>)</a:t>
                      </a:r>
                    </a:p>
                    <a:p>
                      <a:pPr latinLnBrk="1"/>
                      <a:endParaRPr lang="en-US" altLang="ko-KR" b="0" dirty="0" smtClean="0"/>
                    </a:p>
                    <a:p>
                      <a:pPr latinLnBrk="1"/>
                      <a:r>
                        <a:rPr lang="ko-KR" altLang="en-US" sz="1800" b="0" dirty="0" smtClean="0"/>
                        <a:t>예</a:t>
                      </a:r>
                      <a:r>
                        <a:rPr lang="en-US" altLang="ko-KR" sz="1800" b="0" dirty="0" smtClean="0"/>
                        <a:t>)</a:t>
                      </a:r>
                      <a:endParaRPr lang="en-US" altLang="ko-KR" sz="2400" b="0" dirty="0" smtClean="0"/>
                    </a:p>
                    <a:p>
                      <a:pPr latinLnBrk="1"/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$(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2400" b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p:contains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(jQuery)”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).</a:t>
                      </a:r>
                      <a:r>
                        <a:rPr lang="en-US" altLang="ko-KR" sz="2400" b="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$(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“body </a:t>
                      </a:r>
                      <a:r>
                        <a:rPr lang="ko-KR" altLang="en-US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:contains(jQuery)”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).</a:t>
                      </a:r>
                      <a:r>
                        <a:rPr lang="en-US" altLang="ko-KR" sz="2400" b="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$(</a:t>
                      </a:r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“body : contains(jQuery)”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).</a:t>
                      </a:r>
                      <a:r>
                        <a:rPr lang="en-US" altLang="ko-KR" sz="2400" b="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2400" b="0" dirty="0" smtClean="0">
                          <a:latin typeface="+mn-ea"/>
                          <a:ea typeface="+mn-ea"/>
                        </a:rPr>
                        <a:t>(…);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5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:has(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selector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selector</a:t>
                      </a:r>
                      <a:r>
                        <a:rPr lang="ko-KR" altLang="en-US" dirty="0" smtClean="0"/>
                        <a:t>를 포함하고 있는 모든 요소 반환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sz="1800" dirty="0" smtClean="0"/>
                        <a:t>예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$(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24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div:has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(p, span)”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).</a:t>
                      </a: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(…);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0734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요소도 없고 </a:t>
                      </a:r>
                      <a:r>
                        <a:rPr lang="en-US" altLang="ko-KR" dirty="0" smtClean="0"/>
                        <a:t>text</a:t>
                      </a:r>
                      <a:r>
                        <a:rPr lang="ko-KR" altLang="en-US" dirty="0" smtClean="0"/>
                        <a:t>도 없는 모든 요소 반환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:parent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 또는 </a:t>
                      </a:r>
                      <a:r>
                        <a:rPr lang="en-US" altLang="ko-KR" dirty="0" smtClean="0"/>
                        <a:t>text</a:t>
                      </a:r>
                      <a:r>
                        <a:rPr lang="ko-KR" altLang="en-US" dirty="0" smtClean="0"/>
                        <a:t>를 갖고 있는 모든 요소</a:t>
                      </a:r>
                      <a:r>
                        <a:rPr lang="ko-KR" altLang="en-US" baseline="0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925159"/>
            <a:ext cx="8672027" cy="55401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&lt;style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 smtClean="0"/>
              <a:t>        div{ width:300px; height:30px; </a:t>
            </a:r>
          </a:p>
          <a:p>
            <a:pPr marL="0" indent="0">
              <a:buNone/>
            </a:pPr>
            <a:r>
              <a:rPr lang="en-US" altLang="ko-KR" dirty="0" smtClean="0"/>
              <a:t>                 border:1px solid green; }</a:t>
            </a:r>
          </a:p>
          <a:p>
            <a:pPr marL="0" indent="0">
              <a:buNone/>
            </a:pPr>
            <a:r>
              <a:rPr lang="en-US" altLang="ko-KR" dirty="0" smtClean="0"/>
              <a:t>&lt;/style&gt;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div&gt;&lt;/div&gt;</a:t>
            </a:r>
          </a:p>
          <a:p>
            <a:pPr marL="0" indent="0">
              <a:buNone/>
            </a:pPr>
            <a:r>
              <a:rPr lang="en-US" altLang="ko-KR" dirty="0"/>
              <a:t>&lt;div&gt;</a:t>
            </a:r>
            <a:r>
              <a:rPr lang="ko-KR" altLang="en-US" dirty="0" err="1"/>
              <a:t>헬로우</a:t>
            </a:r>
            <a:r>
              <a:rPr lang="en-US" altLang="ko-KR" dirty="0" smtClean="0"/>
              <a:t>~~</a:t>
            </a:r>
          </a:p>
          <a:p>
            <a:pPr marL="0" indent="0">
              <a:buNone/>
            </a:pPr>
            <a:r>
              <a:rPr lang="en-US" altLang="ko-KR" dirty="0" smtClean="0"/>
              <a:t>      &lt;</a:t>
            </a:r>
            <a:r>
              <a:rPr lang="en-US" altLang="ko-KR" dirty="0"/>
              <a:t>span&gt;</a:t>
            </a:r>
            <a:r>
              <a:rPr lang="ko-KR" altLang="en-US" dirty="0"/>
              <a:t>오늘도  즐겁게</a:t>
            </a:r>
            <a:r>
              <a:rPr lang="en-US" altLang="ko-KR" dirty="0"/>
              <a:t>~</a:t>
            </a:r>
            <a:r>
              <a:rPr lang="ko-KR" altLang="en-US" dirty="0"/>
              <a:t>열심히</a:t>
            </a:r>
            <a:r>
              <a:rPr lang="en-US" altLang="ko-KR" dirty="0"/>
              <a:t>!&lt;/span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</a:p>
          <a:p>
            <a:pPr marL="0" indent="0">
              <a:buNone/>
            </a:pPr>
            <a:r>
              <a:rPr lang="en-US" altLang="ko-KR" dirty="0"/>
              <a:t>&lt;p&gt;Hello </a:t>
            </a:r>
            <a:r>
              <a:rPr lang="en-US" altLang="ko-KR" dirty="0" err="1"/>
              <a:t>jQuery</a:t>
            </a:r>
            <a:r>
              <a:rPr lang="en-US" altLang="ko-KR" dirty="0"/>
              <a:t>! &lt;span&gt;Thanks, </a:t>
            </a:r>
            <a:r>
              <a:rPr lang="en-US" altLang="ko-KR" dirty="0" err="1"/>
              <a:t>jQuery</a:t>
            </a:r>
            <a:r>
              <a:rPr lang="en-US" altLang="ko-KR" dirty="0"/>
              <a:t>!&lt;/span&gt;&lt;/p&gt;</a:t>
            </a:r>
          </a:p>
          <a:p>
            <a:pPr marL="0" indent="0">
              <a:buNone/>
            </a:pPr>
            <a:r>
              <a:rPr lang="en-US" altLang="ko-KR" dirty="0"/>
              <a:t>&lt;div class="</a:t>
            </a:r>
            <a:r>
              <a:rPr lang="en-US" altLang="ko-KR" dirty="0" err="1"/>
              <a:t>myClass</a:t>
            </a:r>
            <a:r>
              <a:rPr lang="en-US" altLang="ko-KR" dirty="0"/>
              <a:t>"&gt;</a:t>
            </a:r>
            <a:r>
              <a:rPr lang="en-US" altLang="ko-KR" dirty="0" err="1"/>
              <a:t>jQuery</a:t>
            </a:r>
            <a:r>
              <a:rPr lang="en-US" altLang="ko-KR" dirty="0"/>
              <a:t>!&lt;/div&gt;</a:t>
            </a:r>
          </a:p>
          <a:p>
            <a:pPr marL="0" indent="0">
              <a:buNone/>
            </a:pPr>
            <a:r>
              <a:rPr lang="en-US" altLang="ko-KR" dirty="0"/>
              <a:t>&lt;span class="</a:t>
            </a:r>
            <a:r>
              <a:rPr lang="en-US" altLang="ko-KR" dirty="0" err="1"/>
              <a:t>notMyClass</a:t>
            </a:r>
            <a:r>
              <a:rPr lang="en-US" altLang="ko-KR" dirty="0"/>
              <a:t>"&gt;</a:t>
            </a:r>
            <a:r>
              <a:rPr lang="ko-KR" altLang="en-US" dirty="0"/>
              <a:t>쉬운 </a:t>
            </a:r>
            <a:r>
              <a:rPr lang="en-US" altLang="ko-KR" dirty="0" err="1"/>
              <a:t>jQuery</a:t>
            </a:r>
            <a:r>
              <a:rPr lang="en-US" altLang="ko-KR" dirty="0"/>
              <a:t>~~!&lt;/span&gt;</a:t>
            </a:r>
          </a:p>
          <a:p>
            <a:pPr marL="0" indent="0">
              <a:buNone/>
            </a:pPr>
            <a:r>
              <a:rPr lang="en-US" altLang="ko-KR" dirty="0"/>
              <a:t>&lt;div&gt;&lt;/div&gt;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&gt;&lt;hr color="blue"&gt;&lt;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73" y="999675"/>
            <a:ext cx="3313355" cy="302368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내용필터 예제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55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69402"/>
            <a:ext cx="8661270" cy="50345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포함된 </a:t>
            </a:r>
            <a:r>
              <a:rPr lang="en-US" altLang="ko-KR" dirty="0"/>
              <a:t>span</a:t>
            </a:r>
            <a:r>
              <a:rPr lang="ko-KR" altLang="en-US" dirty="0"/>
              <a:t>태그 의 테두리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포함되지 않은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 </a:t>
            </a:r>
            <a:r>
              <a:rPr lang="ko-KR" altLang="en-US" dirty="0"/>
              <a:t>의 </a:t>
            </a:r>
            <a:r>
              <a:rPr lang="ko-KR" altLang="en-US" dirty="0" smtClean="0"/>
              <a:t>테두리 빨강 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span</a:t>
            </a:r>
            <a:r>
              <a:rPr lang="ko-KR" altLang="en-US" dirty="0"/>
              <a:t>을 갖는 </a:t>
            </a:r>
            <a:r>
              <a:rPr lang="en-US" altLang="ko-KR" dirty="0"/>
              <a:t>div</a:t>
            </a:r>
            <a:r>
              <a:rPr lang="ko-KR" altLang="en-US" dirty="0"/>
              <a:t>요소 태그 의 테두리 </a:t>
            </a:r>
            <a:r>
              <a:rPr lang="ko-KR" altLang="en-US" dirty="0" smtClean="0"/>
              <a:t>  그린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아무것도 </a:t>
            </a:r>
            <a:r>
              <a:rPr lang="ko-KR" altLang="en-US" dirty="0"/>
              <a:t>없는 빈 </a:t>
            </a:r>
            <a:r>
              <a:rPr lang="en-US" altLang="ko-KR" dirty="0"/>
              <a:t>div </a:t>
            </a:r>
            <a:r>
              <a:rPr lang="ko-KR" altLang="en-US" dirty="0"/>
              <a:t>태그 의 테두리 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 smtClean="0"/>
              <a:t>div </a:t>
            </a:r>
            <a:r>
              <a:rPr lang="ko-KR" altLang="en-US" dirty="0"/>
              <a:t>후손 </a:t>
            </a:r>
            <a:r>
              <a:rPr lang="en-US" altLang="ko-KR" dirty="0"/>
              <a:t>span </a:t>
            </a:r>
            <a:r>
              <a:rPr lang="ko-KR" altLang="en-US" dirty="0"/>
              <a:t>태그 의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굵게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자식을 </a:t>
            </a:r>
            <a:r>
              <a:rPr lang="ko-KR" altLang="en-US" sz="1400" dirty="0"/>
              <a:t>갖는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의 테두리           </a:t>
            </a:r>
            <a:r>
              <a:rPr lang="en-US" altLang="ko-KR" sz="1400" dirty="0" err="1"/>
              <a:t>div:parent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ko-KR" altLang="en-US" sz="1400" dirty="0"/>
              <a:t>자식</a:t>
            </a:r>
            <a:r>
              <a:rPr lang="en-US" altLang="ko-KR" sz="1400" dirty="0"/>
              <a:t> </a:t>
            </a:r>
            <a:r>
              <a:rPr lang="ko-KR" altLang="en-US" sz="1400" dirty="0"/>
              <a:t>을 갖는 </a:t>
            </a:r>
            <a:r>
              <a:rPr lang="en-US" altLang="ko-KR" sz="1400" dirty="0"/>
              <a:t>span </a:t>
            </a:r>
            <a:r>
              <a:rPr lang="ko-KR" altLang="en-US" sz="1400" dirty="0"/>
              <a:t>태그의 테두리         </a:t>
            </a:r>
            <a:r>
              <a:rPr lang="en-US" altLang="ko-KR" sz="1400" dirty="0"/>
              <a:t>span</a:t>
            </a:r>
            <a:r>
              <a:rPr lang="ko-KR" altLang="en-US" sz="1400" dirty="0"/>
              <a:t> </a:t>
            </a:r>
            <a:r>
              <a:rPr lang="en-US" altLang="ko-KR" sz="1400" dirty="0"/>
              <a:t>:parent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34" y="3130475"/>
            <a:ext cx="3324000" cy="267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내용필터 예제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54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입력양식의  현재 상태에 따라 선택되어진다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Form</a:t>
            </a:r>
            <a:r>
              <a:rPr lang="ko-KR" altLang="en-US" dirty="0" smtClean="0"/>
              <a:t>상태필터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262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2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8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:enabled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사용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가능한 요소와 </a:t>
                      </a:r>
                      <a:r>
                        <a:rPr lang="ko-KR" altLang="en-US" dirty="0" err="1" smtClean="0"/>
                        <a:t>알치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:disabled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사용 불가능한 요소와 일치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:checked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체크된 요소와 일치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checkedbox</a:t>
                      </a:r>
                      <a:r>
                        <a:rPr lang="en-US" altLang="ko-KR" dirty="0" smtClean="0"/>
                        <a:t>, radio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:selected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요소들과 일치</a:t>
                      </a:r>
                      <a:r>
                        <a:rPr lang="en-US" altLang="ko-KR" dirty="0" smtClean="0"/>
                        <a:t>-select option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37129"/>
            <a:ext cx="8704300" cy="52082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form&gt; </a:t>
            </a:r>
          </a:p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input type</a:t>
            </a:r>
            <a:r>
              <a:rPr lang="en-US" altLang="ko-KR" sz="1800" b="1" dirty="0" smtClean="0"/>
              <a:t>=“text" </a:t>
            </a:r>
            <a:r>
              <a:rPr lang="en-US" altLang="ko-KR" sz="1800" b="1" dirty="0"/>
              <a:t>name</a:t>
            </a:r>
            <a:r>
              <a:rPr lang="en-US" altLang="ko-KR" sz="1800" b="1" dirty="0" smtClean="0"/>
              <a:t>=“id" &gt;&lt;</a:t>
            </a:r>
            <a:r>
              <a:rPr lang="en-US" altLang="ko-KR" sz="1800" b="1" dirty="0" err="1"/>
              <a:t>br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&lt;input type</a:t>
            </a:r>
            <a:r>
              <a:rPr lang="en-US" altLang="ko-KR" sz="1800" b="1" dirty="0" smtClean="0"/>
              <a:t>=“password" </a:t>
            </a:r>
            <a:r>
              <a:rPr lang="en-US" altLang="ko-KR" sz="1800" b="1" dirty="0"/>
              <a:t>name</a:t>
            </a:r>
            <a:r>
              <a:rPr lang="en-US" altLang="ko-KR" sz="1800" b="1" dirty="0" smtClean="0"/>
              <a:t>=“pass"  </a:t>
            </a:r>
            <a:r>
              <a:rPr lang="en-US" altLang="ko-KR" sz="1800" b="1" dirty="0"/>
              <a:t>&gt;&lt;</a:t>
            </a:r>
            <a:r>
              <a:rPr lang="en-US" altLang="ko-KR" sz="1800" b="1" dirty="0" err="1"/>
              <a:t>br</a:t>
            </a:r>
            <a:r>
              <a:rPr lang="en-US" altLang="ko-KR" sz="1800" b="1" dirty="0" smtClean="0"/>
              <a:t>&gt;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select name="</a:t>
            </a:r>
            <a:r>
              <a:rPr lang="en-US" altLang="ko-KR" sz="1800" dirty="0" err="1"/>
              <a:t>disSelect</a:t>
            </a:r>
            <a:r>
              <a:rPr lang="en-US" altLang="ko-KR" sz="1800" dirty="0"/>
              <a:t>" </a:t>
            </a:r>
            <a:r>
              <a:rPr lang="en-US" altLang="ko-KR" sz="1800" dirty="0" smtClean="0"/>
              <a:t>disabled&gt;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&lt;option&gt;Option1&lt;/</a:t>
            </a:r>
            <a:r>
              <a:rPr lang="en-US" altLang="ko-KR" sz="1800" dirty="0"/>
              <a:t>option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&lt;option&gt;Option2&lt;/option&gt;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&lt;option&gt;Option3&lt;/option&gt;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&lt;option&gt;Option4&lt;/option&gt;</a:t>
            </a:r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select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 name="</a:t>
            </a:r>
            <a:r>
              <a:rPr lang="en-US" altLang="ko-KR" sz="1800" dirty="0" err="1"/>
              <a:t>enTextarea</a:t>
            </a:r>
            <a:r>
              <a:rPr lang="en-US" altLang="ko-KR" sz="1800" dirty="0"/>
              <a:t>" rows=10 cols=20 &gt;text&lt;/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&lt;input type=“button“ value=“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" disabled&gt;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smtClean="0"/>
              <a:t>form&gt;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Form</a:t>
            </a:r>
            <a:r>
              <a:rPr lang="ko-KR" altLang="en-US" dirty="0" smtClean="0"/>
              <a:t>상태필터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04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52098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체크한 값을 가져오기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&lt;form&gt;</a:t>
            </a:r>
          </a:p>
          <a:p>
            <a:pPr marL="0" indent="0">
              <a:buNone/>
            </a:pPr>
            <a:r>
              <a:rPr lang="ko-KR" altLang="en-US" dirty="0" err="1"/>
              <a:t>취</a:t>
            </a:r>
            <a:r>
              <a:rPr lang="ko-KR" altLang="en-US" dirty="0"/>
              <a:t> 미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&lt;input type="checkbox" name="hobby" value="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“ checked </a:t>
            </a:r>
            <a:r>
              <a:rPr lang="en-US" altLang="ko-KR" dirty="0"/>
              <a:t>&gt;</a:t>
            </a:r>
            <a:r>
              <a:rPr lang="ko-KR" altLang="en-US" dirty="0"/>
              <a:t>여행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장기</a:t>
            </a:r>
            <a:r>
              <a:rPr lang="en-US" altLang="ko-KR" dirty="0"/>
              <a:t>"&gt;</a:t>
            </a:r>
            <a:r>
              <a:rPr lang="ko-KR" altLang="en-US" dirty="0"/>
              <a:t>장기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바둑</a:t>
            </a:r>
            <a:r>
              <a:rPr lang="en-US" altLang="ko-KR" dirty="0"/>
              <a:t>"&gt;</a:t>
            </a:r>
            <a:r>
              <a:rPr lang="ko-KR" altLang="en-US" dirty="0"/>
              <a:t>바둑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독서</a:t>
            </a:r>
            <a:r>
              <a:rPr lang="en-US" altLang="ko-KR" dirty="0"/>
              <a:t>" &gt;</a:t>
            </a:r>
            <a:r>
              <a:rPr lang="ko-KR" altLang="en-US" dirty="0"/>
              <a:t>독서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낚시</a:t>
            </a:r>
            <a:r>
              <a:rPr lang="en-US" altLang="ko-KR" dirty="0"/>
              <a:t>"&gt;</a:t>
            </a:r>
            <a:r>
              <a:rPr lang="ko-KR" altLang="en-US" dirty="0"/>
              <a:t>낚시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type="button"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194544" y="1160881"/>
            <a:ext cx="4658492" cy="2211470"/>
            <a:chOff x="3205302" y="1246943"/>
            <a:chExt cx="4658492" cy="221147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302" y="2801352"/>
              <a:ext cx="4658492" cy="657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657" y="1246943"/>
              <a:ext cx="4255783" cy="1459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839096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Form</a:t>
            </a:r>
            <a:r>
              <a:rPr lang="ko-KR" altLang="en-US" dirty="0" smtClean="0"/>
              <a:t>상태필터 예제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1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90918"/>
            <a:ext cx="8650512" cy="50345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&lt;body</a:t>
            </a:r>
            <a:r>
              <a:rPr lang="en-US" altLang="ko-KR" dirty="0" smtClean="0"/>
              <a:t>&gt;                                   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ko-KR" altLang="en-US" dirty="0" smtClean="0"/>
              <a:t>봄소식 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en-US" altLang="ko-KR" dirty="0"/>
              <a:t>select name="spring" id="spring" multiple size="6"&gt;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smtClean="0"/>
              <a:t>option  &gt;</a:t>
            </a:r>
            <a:r>
              <a:rPr lang="ko-KR" altLang="en-US" dirty="0"/>
              <a:t>개나리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진달래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민들레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벚꽃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목련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철쭉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select&gt;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7465807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Form</a:t>
            </a:r>
            <a:r>
              <a:rPr lang="ko-KR" altLang="en-US" dirty="0" smtClean="0"/>
              <a:t>상태필터 예제</a:t>
            </a:r>
            <a:r>
              <a:rPr lang="en-US" altLang="ko-KR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279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Visibility 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보임 상태에 따라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선택한다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06101" y="2097292"/>
          <a:ext cx="8212139" cy="338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2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0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1) display : none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2) type=hidden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3) width=0</a:t>
                      </a:r>
                      <a:r>
                        <a:rPr lang="en-US" altLang="ko-KR" baseline="0" dirty="0" smtClean="0"/>
                        <a:t> height=0 </a:t>
                      </a:r>
                      <a:r>
                        <a:rPr lang="ko-KR" altLang="en-US" baseline="0" dirty="0" smtClean="0"/>
                        <a:t>인 것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baseline="0" dirty="0" smtClean="0"/>
                        <a:t>4)</a:t>
                      </a: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인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5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:visible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display :none </a:t>
                      </a:r>
                      <a:r>
                        <a:rPr lang="ko-KR" altLang="en-US" dirty="0" smtClean="0"/>
                        <a:t>이 아니 것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 type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=hidden </a:t>
                      </a:r>
                      <a:r>
                        <a:rPr lang="ko-KR" altLang="en-US" dirty="0" smtClean="0"/>
                        <a:t>이 아니 것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width=0 height=0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baseline="0" dirty="0" smtClean="0"/>
                        <a:t>Visibility =hidden opacity=0 </a:t>
                      </a:r>
                      <a:r>
                        <a:rPr lang="ko-KR" altLang="en-US" baseline="0" dirty="0" smtClean="0"/>
                        <a:t>인 것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1"/>
            <a:ext cx="8689845" cy="4970033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script 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/jquery-1.11.1.min.js"&gt;&lt;/script&gt;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 &lt;p&gt; </a:t>
            </a:r>
            <a:r>
              <a:rPr lang="ko-KR" altLang="en-US" sz="1800" dirty="0"/>
              <a:t>보이는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;"&gt;</a:t>
            </a:r>
            <a:r>
              <a:rPr lang="ko-KR" altLang="en-US" sz="1800" dirty="0"/>
              <a:t>숨겨진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;"&gt; </a:t>
            </a:r>
            <a:r>
              <a:rPr lang="ko-KR" altLang="en-US" sz="1800" dirty="0"/>
              <a:t>자리를 차지 하지 못한 문단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style="opacity:0;"&gt; </a:t>
            </a:r>
            <a:r>
              <a:rPr lang="ko-KR" altLang="en-US" sz="1800" dirty="0"/>
              <a:t>투명한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&lt;hr/&gt;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&lt;script </a:t>
            </a:r>
            <a:r>
              <a:rPr lang="en-US" altLang="ko-KR" sz="1800" dirty="0" smtClean="0"/>
              <a:t>&gt; &lt;/script&gt;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/>
            <a:r>
              <a:rPr lang="en-US" altLang="ko-KR" sz="1800" dirty="0" smtClean="0"/>
              <a:t> hidden 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visiible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필터를 이용하여 각 수행 결과를 출력  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820810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기타필터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8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&gt;&gt; Learn 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References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Selectors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https://www.w3schools.com/jquery/jquery_ref_selectors.asp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9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0663" cy="4936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&lt;body&gt;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form id="</a:t>
            </a:r>
            <a:r>
              <a:rPr lang="en-US" altLang="ko-KR" sz="1800" dirty="0" err="1"/>
              <a:t>testForm</a:t>
            </a:r>
            <a:r>
              <a:rPr lang="en-US" altLang="ko-KR" sz="1800" dirty="0"/>
              <a:t>"&gt; 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input type="hidden" name="</a:t>
            </a:r>
            <a:r>
              <a:rPr lang="en-US" altLang="ko-KR" sz="1800" dirty="0" err="1"/>
              <a:t>userAge</a:t>
            </a:r>
            <a:r>
              <a:rPr lang="en-US" altLang="ko-KR" sz="1800" dirty="0"/>
              <a:t>" value="33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&lt;input type="hidden" name="</a:t>
            </a:r>
            <a:r>
              <a:rPr lang="en-US" altLang="ko-KR" sz="1800" dirty="0" err="1"/>
              <a:t>userCity</a:t>
            </a:r>
            <a:r>
              <a:rPr lang="en-US" altLang="ko-KR" sz="1800" dirty="0"/>
              <a:t>" value="</a:t>
            </a:r>
            <a:r>
              <a:rPr lang="ko-KR" altLang="en-US" sz="1800" dirty="0"/>
              <a:t>대전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I </a:t>
            </a:r>
            <a:r>
              <a:rPr lang="en-US" altLang="ko-KR" sz="1800" dirty="0"/>
              <a:t>D : &lt;input type="text" name="</a:t>
            </a:r>
            <a:r>
              <a:rPr lang="en-US" altLang="ko-KR" sz="1800" dirty="0" err="1"/>
              <a:t>userID</a:t>
            </a:r>
            <a:r>
              <a:rPr lang="en-US" altLang="ko-KR" sz="1800" dirty="0"/>
              <a:t>" value="</a:t>
            </a:r>
            <a:r>
              <a:rPr lang="en-US" altLang="ko-KR" sz="1800" dirty="0" err="1"/>
              <a:t>hong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"&gt;ID</a:t>
            </a:r>
            <a:r>
              <a:rPr lang="ko-KR" altLang="en-US" sz="1800" dirty="0"/>
              <a:t>가 중복됩니다</a:t>
            </a:r>
            <a:r>
              <a:rPr lang="en-US" altLang="ko-KR" sz="1800" dirty="0"/>
              <a:t>. &lt;/span&gt;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이름 </a:t>
            </a:r>
            <a:r>
              <a:rPr lang="en-US" altLang="ko-KR" sz="1800" dirty="0"/>
              <a:t>: &lt;input type="text" name="</a:t>
            </a:r>
            <a:r>
              <a:rPr lang="en-US" altLang="ko-KR" sz="1800" dirty="0" err="1"/>
              <a:t>userName</a:t>
            </a:r>
            <a:r>
              <a:rPr lang="en-US" altLang="ko-KR" sz="1800" dirty="0"/>
              <a:t>" value="</a:t>
            </a:r>
            <a:r>
              <a:rPr lang="ko-KR" altLang="en-US" sz="1800" dirty="0"/>
              <a:t>홍길동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"&gt;</a:t>
            </a:r>
            <a:r>
              <a:rPr lang="ko-KR" altLang="en-US" sz="1800" dirty="0"/>
              <a:t>이름을 입력하세요</a:t>
            </a:r>
            <a:r>
              <a:rPr lang="en-US" altLang="ko-KR" sz="1800" dirty="0"/>
              <a:t>&lt;/span&gt;&lt;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성별 </a:t>
            </a:r>
            <a:r>
              <a:rPr lang="en-US" altLang="ko-KR" sz="1800" dirty="0"/>
              <a:t>: &lt;input type="radio" name="sung" value="</a:t>
            </a:r>
            <a:r>
              <a:rPr lang="ko-KR" altLang="en-US" sz="1800" dirty="0"/>
              <a:t>남</a:t>
            </a:r>
            <a:r>
              <a:rPr lang="en-US" altLang="ko-KR" sz="1800" dirty="0"/>
              <a:t>" checked&gt;</a:t>
            </a:r>
            <a:r>
              <a:rPr lang="ko-KR" altLang="en-US" sz="1800" dirty="0"/>
              <a:t>남자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&lt;input type="radio" name="sung" value="</a:t>
            </a:r>
            <a:r>
              <a:rPr lang="ko-KR" altLang="en-US" sz="1800" dirty="0"/>
              <a:t>여</a:t>
            </a:r>
            <a:r>
              <a:rPr lang="en-US" altLang="ko-KR" sz="1800" dirty="0"/>
              <a:t>"&gt;</a:t>
            </a:r>
            <a:r>
              <a:rPr lang="ko-KR" altLang="en-US" sz="1800" dirty="0"/>
              <a:t>여자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form&gt;</a:t>
            </a:r>
          </a:p>
          <a:p>
            <a:pPr marL="0" indent="0">
              <a:buNone/>
            </a:pPr>
            <a:r>
              <a:rPr lang="en-US" altLang="ko-KR" sz="1800" dirty="0"/>
              <a:t>&lt;/body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기타필터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46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80161"/>
            <a:ext cx="8661270" cy="507603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39" y="3409215"/>
            <a:ext cx="3718467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75" y="3384777"/>
            <a:ext cx="3752814" cy="26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기타필터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상태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필터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선택자보다</a:t>
            </a:r>
            <a:r>
              <a:rPr lang="ko-KR" altLang="en-US" dirty="0" smtClean="0"/>
              <a:t> 더 정밀한 선택이 필요한 경우 필터와 선택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활용한다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뒤의 콜론</a:t>
            </a:r>
            <a:r>
              <a:rPr lang="en-US" altLang="ko-KR" dirty="0" smtClean="0"/>
              <a:t>(:) </a:t>
            </a:r>
            <a:r>
              <a:rPr lang="ko-KR" altLang="en-US" dirty="0" smtClean="0"/>
              <a:t>다음에 기술하여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식으로 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필터는 주변의 다른 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 중의 일부를  더 정밀하게 선택하는 역할을 한다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052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 필터는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 중의 일부를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453270"/>
              </p:ext>
            </p:extLst>
          </p:nvPr>
        </p:nvGraphicFramePr>
        <p:xfrm>
          <a:off x="449132" y="2194111"/>
          <a:ext cx="8212138" cy="394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2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7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첫번째 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마지막 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괄호의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가 일치되는 모든요소를 제외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짝수요소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홀수요소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주어진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일치하는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 중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64" y="5099537"/>
            <a:ext cx="8456874" cy="14350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: select : filter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ex) $(“</a:t>
            </a:r>
            <a:r>
              <a:rPr lang="en-US" altLang="ko-KR" dirty="0" err="1" smtClean="0"/>
              <a:t>li:first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첫번째 </a:t>
            </a:r>
            <a:r>
              <a:rPr lang="en-US" altLang="ko-KR" dirty="0" smtClean="0"/>
              <a:t>li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: first, last, even, odd,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), not(selector)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5" y="1333394"/>
            <a:ext cx="2410764" cy="34608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기본필터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25" y="1333394"/>
            <a:ext cx="2255921" cy="346089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" name="오른쪽 화살표 3"/>
          <p:cNvSpPr/>
          <p:nvPr/>
        </p:nvSpPr>
        <p:spPr bwMode="auto">
          <a:xfrm>
            <a:off x="2759512" y="1628518"/>
            <a:ext cx="3059723" cy="110196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b="1" dirty="0" smtClean="0"/>
              <a:t>필터 사용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152456" y="3209514"/>
            <a:ext cx="4273834" cy="1105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smtClean="0"/>
              <a:t>1) first, last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요소 노란색 배경 </a:t>
            </a:r>
            <a:endParaRPr lang="en-US" altLang="ko-KR" sz="1600" dirty="0" smtClean="0"/>
          </a:p>
          <a:p>
            <a:r>
              <a:rPr lang="en-US" altLang="ko-KR" sz="1600" dirty="0" smtClean="0"/>
              <a:t>2</a:t>
            </a:r>
            <a:r>
              <a:rPr lang="en-US" altLang="ko-KR" sz="1600" dirty="0"/>
              <a:t>) 6</a:t>
            </a:r>
            <a:r>
              <a:rPr lang="ko-KR" altLang="en-US" sz="1600" dirty="0"/>
              <a:t>번째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idx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5) </a:t>
            </a:r>
            <a:r>
              <a:rPr lang="ko-KR" altLang="en-US" sz="1600" dirty="0" smtClean="0"/>
              <a:t>요소 </a:t>
            </a:r>
            <a:r>
              <a:rPr lang="ko-KR" altLang="en-US" sz="1600" dirty="0"/>
              <a:t>빨간색 </a:t>
            </a:r>
            <a:r>
              <a:rPr lang="ko-KR" altLang="en-US" sz="1600" dirty="0" smtClean="0"/>
              <a:t>배경</a:t>
            </a:r>
            <a:endParaRPr lang="en-US" altLang="ko-KR" sz="1600" dirty="0" smtClean="0"/>
          </a:p>
          <a:p>
            <a:r>
              <a:rPr lang="en-US" altLang="ko-KR" sz="1600" dirty="0" smtClean="0"/>
              <a:t>3</a:t>
            </a:r>
            <a:r>
              <a:rPr lang="en-US" altLang="ko-KR" sz="1600" dirty="0"/>
              <a:t>) 5</a:t>
            </a:r>
            <a:r>
              <a:rPr lang="ko-KR" altLang="en-US" sz="1600" dirty="0"/>
              <a:t>번째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idx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4) </a:t>
            </a:r>
            <a:r>
              <a:rPr lang="ko-KR" altLang="en-US" sz="1600" dirty="0"/>
              <a:t>보다 적은 요소들 글자 두껍게 </a:t>
            </a:r>
            <a:endParaRPr lang="en-US" altLang="ko-KR" sz="1600" dirty="0" smtClean="0"/>
          </a:p>
          <a:p>
            <a:r>
              <a:rPr lang="en-US" altLang="ko-KR" sz="1600" dirty="0" smtClean="0"/>
              <a:t>4</a:t>
            </a:r>
            <a:r>
              <a:rPr lang="en-US" altLang="ko-KR" sz="1600" dirty="0"/>
              <a:t>) 5</a:t>
            </a:r>
            <a:r>
              <a:rPr lang="ko-KR" altLang="en-US" sz="1600" dirty="0"/>
              <a:t>번째 보다 큰 요소들 글자 크기 </a:t>
            </a:r>
            <a:r>
              <a:rPr lang="en-US" altLang="ko-KR" sz="1600" dirty="0"/>
              <a:t>0.5</a:t>
            </a:r>
            <a:r>
              <a:rPr lang="ko-KR" altLang="en-US" sz="1600" dirty="0"/>
              <a:t>배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25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109065"/>
          </a:xfrm>
        </p:spPr>
        <p:txBody>
          <a:bodyPr/>
          <a:lstStyle/>
          <a:p>
            <a:r>
              <a:rPr lang="ko-KR" altLang="en-US" dirty="0" smtClean="0"/>
              <a:t>짝수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은 짝수로 평가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9" y="1820549"/>
            <a:ext cx="6289288" cy="250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기본필터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41064" y="5814644"/>
            <a:ext cx="8456874" cy="50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460000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E0404"/>
              </a:buClr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68040B"/>
              </a:buClr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*</a:t>
            </a:r>
            <a:r>
              <a:rPr lang="ko-KR" altLang="en-US" kern="0" dirty="0" smtClean="0"/>
              <a:t>필터 예 </a:t>
            </a:r>
            <a:r>
              <a:rPr lang="en-US" altLang="ko-KR" kern="0" dirty="0" smtClean="0"/>
              <a:t>: </a:t>
            </a:r>
            <a:r>
              <a:rPr lang="en-US" altLang="ko-KR" strike="sngStrike" kern="0" dirty="0" smtClean="0"/>
              <a:t>first</a:t>
            </a:r>
            <a:r>
              <a:rPr lang="en-US" altLang="ko-KR" kern="0" dirty="0" smtClean="0"/>
              <a:t>, </a:t>
            </a:r>
            <a:r>
              <a:rPr lang="en-US" altLang="ko-KR" strike="sngStrike" kern="0" dirty="0" smtClean="0"/>
              <a:t>last</a:t>
            </a:r>
            <a:r>
              <a:rPr lang="en-US" altLang="ko-KR" kern="0" dirty="0" smtClean="0"/>
              <a:t>, even, odd, </a:t>
            </a:r>
            <a:r>
              <a:rPr lang="en-US" altLang="ko-KR" strike="sngStrike" kern="0" dirty="0" err="1" smtClean="0"/>
              <a:t>eq</a:t>
            </a:r>
            <a:r>
              <a:rPr lang="en-US" altLang="ko-KR" strike="sngStrike" kern="0" dirty="0" smtClean="0"/>
              <a:t>(</a:t>
            </a:r>
            <a:r>
              <a:rPr lang="en-US" altLang="ko-KR" strike="sngStrike" kern="0" dirty="0" err="1" smtClean="0"/>
              <a:t>idx</a:t>
            </a:r>
            <a:r>
              <a:rPr lang="en-US" altLang="ko-KR" strike="sngStrike" kern="0" dirty="0" smtClean="0"/>
              <a:t>)</a:t>
            </a:r>
            <a:r>
              <a:rPr lang="en-US" altLang="ko-KR" kern="0" dirty="0" smtClean="0"/>
              <a:t>, </a:t>
            </a:r>
            <a:r>
              <a:rPr lang="en-US" altLang="ko-KR" strike="sngStrike" kern="0" dirty="0" err="1" smtClean="0"/>
              <a:t>gt</a:t>
            </a:r>
            <a:r>
              <a:rPr lang="en-US" altLang="ko-KR" strike="sngStrike" kern="0" dirty="0" smtClean="0"/>
              <a:t>(</a:t>
            </a:r>
            <a:r>
              <a:rPr lang="en-US" altLang="ko-KR" strike="sngStrike" kern="0" dirty="0" err="1" smtClean="0"/>
              <a:t>idx</a:t>
            </a:r>
            <a:r>
              <a:rPr lang="en-US" altLang="ko-KR" strike="sngStrike" kern="0" dirty="0" smtClean="0"/>
              <a:t>)</a:t>
            </a:r>
            <a:r>
              <a:rPr lang="en-US" altLang="ko-KR" kern="0" dirty="0" smtClean="0"/>
              <a:t>, </a:t>
            </a:r>
            <a:r>
              <a:rPr lang="en-US" altLang="ko-KR" strike="sngStrike" kern="0" dirty="0" err="1" smtClean="0"/>
              <a:t>lt</a:t>
            </a:r>
            <a:r>
              <a:rPr lang="en-US" altLang="ko-KR" strike="sngStrike" kern="0" dirty="0" smtClean="0"/>
              <a:t>(</a:t>
            </a:r>
            <a:r>
              <a:rPr lang="en-US" altLang="ko-KR" strike="sngStrike" kern="0" dirty="0" err="1" smtClean="0"/>
              <a:t>idx</a:t>
            </a:r>
            <a:r>
              <a:rPr lang="en-US" altLang="ko-KR" strike="sngStrike" kern="0" dirty="0" smtClean="0"/>
              <a:t>)</a:t>
            </a:r>
            <a:r>
              <a:rPr lang="en-US" altLang="ko-KR" kern="0" dirty="0" smtClean="0"/>
              <a:t>, not(selector)</a:t>
            </a:r>
            <a:endParaRPr lang="ko-KR" altLang="en-US" kern="0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580579" y="4697201"/>
            <a:ext cx="7588061" cy="9355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 smtClean="0"/>
              <a:t>V3.4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:first, </a:t>
            </a:r>
            <a:r>
              <a:rPr lang="en-US" altLang="ko-KR" sz="1400" dirty="0"/>
              <a:t>:last, :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(), :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(), :</a:t>
            </a:r>
            <a:r>
              <a:rPr lang="en-US" altLang="ko-KR" sz="1400" dirty="0" err="1"/>
              <a:t>lt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필터 </a:t>
            </a:r>
            <a:r>
              <a:rPr lang="ko-KR" altLang="en-US" sz="1400" dirty="0"/>
              <a:t>사용을 추천하지 </a:t>
            </a:r>
            <a:r>
              <a:rPr lang="ko-KR" altLang="en-US" sz="1400" dirty="0" smtClean="0"/>
              <a:t>않음 </a:t>
            </a:r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필터 대신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!</a:t>
            </a:r>
          </a:p>
          <a:p>
            <a:endParaRPr lang="en-US" altLang="ko-KR" sz="1400" dirty="0"/>
          </a:p>
          <a:p>
            <a:r>
              <a:rPr lang="en-US" altLang="ko-KR" sz="1400" dirty="0"/>
              <a:t>:first =&gt; .first</a:t>
            </a:r>
            <a:r>
              <a:rPr lang="en-US" altLang="ko-KR" sz="1400" dirty="0" smtClean="0"/>
              <a:t>(), :</a:t>
            </a:r>
            <a:r>
              <a:rPr lang="en-US" altLang="ko-KR" sz="1400" dirty="0"/>
              <a:t>last =&gt; .last</a:t>
            </a:r>
            <a:r>
              <a:rPr lang="en-US" altLang="ko-KR" sz="1400" dirty="0" smtClean="0"/>
              <a:t>() :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(index) =&gt; .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(index</a:t>
            </a:r>
            <a:r>
              <a:rPr lang="en-US" altLang="ko-KR" sz="1400" dirty="0" smtClean="0"/>
              <a:t>) :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(index), :</a:t>
            </a:r>
            <a:r>
              <a:rPr lang="en-US" altLang="ko-KR" sz="1400" dirty="0" err="1" smtClean="0"/>
              <a:t>lt</a:t>
            </a:r>
            <a:r>
              <a:rPr lang="en-US" altLang="ko-KR" sz="1400" dirty="0" smtClean="0"/>
              <a:t>(index) =&gt; .slice(index)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505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06" y="4093412"/>
            <a:ext cx="5520280" cy="202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58645"/>
            <a:ext cx="8692179" cy="49700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13" y="1047820"/>
            <a:ext cx="5501749" cy="299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기본필터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430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smtClean="0"/>
              <a:t>요소를 자식으로 갖는 부모의 그룹 안에서  해당 자식을 찾는다 </a:t>
            </a:r>
            <a:endParaRPr lang="en-US" altLang="ko-KR" dirty="0" smtClean="0"/>
          </a:p>
          <a:p>
            <a:r>
              <a:rPr lang="en-US" altLang="ko-KR" dirty="0" smtClean="0"/>
              <a:t>$(“</a:t>
            </a:r>
            <a:r>
              <a:rPr lang="en-US" altLang="ko-KR" dirty="0" err="1" smtClean="0"/>
              <a:t>td:first-child</a:t>
            </a:r>
            <a:r>
              <a:rPr lang="en-US" altLang="ko-KR" dirty="0" smtClean="0"/>
              <a:t>”) : td</a:t>
            </a:r>
            <a:r>
              <a:rPr lang="ko-KR" altLang="en-US" dirty="0" smtClean="0"/>
              <a:t>를 자식으로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그룹에서 첫 번째 자식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mtClean="0"/>
              <a:t>first</a:t>
            </a:r>
            <a:r>
              <a:rPr lang="en-US" altLang="ko-KR" dirty="0" smtClean="0"/>
              <a:t>() : 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첫 번째 요소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선택되는 요소는 반드시 하나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자식필터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85557"/>
              </p:ext>
            </p:extLst>
          </p:nvPr>
        </p:nvGraphicFramePr>
        <p:xfrm>
          <a:off x="449132" y="2194111"/>
          <a:ext cx="8212138" cy="285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85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속한 자식 중 첫번째 자식요소와 일치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61249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속한 자식 중 마지막 자식요소와 일치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0597037"/>
                  </a:ext>
                </a:extLst>
              </a:tr>
              <a:tr h="97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:nth-child</a:t>
                      </a:r>
                    </a:p>
                    <a:p>
                      <a:pPr latinLnBrk="1"/>
                      <a:r>
                        <a:rPr lang="en-US" altLang="ko-KR" dirty="0" smtClean="0"/>
                        <a:t>(index/even/odd  /equation)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중</a:t>
                      </a:r>
                      <a:r>
                        <a:rPr lang="en-US" altLang="ko-KR" dirty="0" smtClean="0"/>
                        <a:t> index</a:t>
                      </a:r>
                      <a:r>
                        <a:rPr lang="ko-KR" altLang="en-US" dirty="0" smtClean="0"/>
                        <a:t>로 지정된 위치의 요소들과  일치하거나 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짝수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홀수 번째의 요소들과 일치하거나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방정식 값 위치의 요소들과 일치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:only-child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자신이 부모 요소의 유일한 자식 요소인 것과 일치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자식필터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리스트의 </a:t>
            </a:r>
            <a:r>
              <a:rPr lang="ko-KR" altLang="en-US" dirty="0"/>
              <a:t>첫 번째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아이템에만 노란색 배경색 넣기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각 리스트의 첫 번째 아이템에만 빨간색 테두리 넣기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리스트의 마지막 아이템에만 초록색 배경색 넣기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 smtClean="0"/>
              <a:t>각 리스트의 마지막 아이템에만 파란색 테두리 넣기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 bwMode="auto">
          <a:xfrm>
            <a:off x="3838292" y="3893590"/>
            <a:ext cx="867508" cy="10081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86" y="2668162"/>
            <a:ext cx="1988360" cy="381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56" y="2668161"/>
            <a:ext cx="1885950" cy="381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51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21100</TotalTime>
  <Words>1342</Words>
  <Application>Microsoft Office PowerPoint</Application>
  <PresentationFormat>화면 슬라이드 쇼(4:3)</PresentationFormat>
  <Paragraphs>252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1_Crayons</vt:lpstr>
      <vt:lpstr>PowerPoint 프레젠테이션</vt:lpstr>
      <vt:lpstr>참고</vt:lpstr>
      <vt:lpstr>필터</vt:lpstr>
      <vt:lpstr>1. 기본필터</vt:lpstr>
      <vt:lpstr>1. 기본필터 예제1</vt:lpstr>
      <vt:lpstr>1. 기본필터 예제2</vt:lpstr>
      <vt:lpstr>1. 기본필터 예제3</vt:lpstr>
      <vt:lpstr>2. 자식필터</vt:lpstr>
      <vt:lpstr>2. 자식필터 예제1</vt:lpstr>
      <vt:lpstr>2. 자식필터 예제2</vt:lpstr>
      <vt:lpstr>3. 내용필터</vt:lpstr>
      <vt:lpstr>3. 내용필터 예제1-1</vt:lpstr>
      <vt:lpstr>3. 내용필터 예제1-2</vt:lpstr>
      <vt:lpstr>4. Form상태필터</vt:lpstr>
      <vt:lpstr>4. Form상태필터 예제1</vt:lpstr>
      <vt:lpstr>4. Form상태필터 예제2-1</vt:lpstr>
      <vt:lpstr>4. Form상태필터 예제2-2</vt:lpstr>
      <vt:lpstr>5. 기타필터</vt:lpstr>
      <vt:lpstr>5. 기타필터 예제1</vt:lpstr>
      <vt:lpstr>5. 기타필터 예제2-1</vt:lpstr>
      <vt:lpstr>5. 기타필터 예제2-2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이유진</cp:lastModifiedBy>
  <cp:revision>2172</cp:revision>
  <dcterms:created xsi:type="dcterms:W3CDTF">2007-06-29T06:43:39Z</dcterms:created>
  <dcterms:modified xsi:type="dcterms:W3CDTF">2022-10-18T17:53:36Z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