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7"/>
  </p:notesMasterIdLst>
  <p:handoutMasterIdLst>
    <p:handoutMasterId r:id="rId18"/>
  </p:handoutMasterIdLst>
  <p:sldIdLst>
    <p:sldId id="913" r:id="rId2"/>
    <p:sldId id="940" r:id="rId3"/>
    <p:sldId id="921" r:id="rId4"/>
    <p:sldId id="837" r:id="rId5"/>
    <p:sldId id="926" r:id="rId6"/>
    <p:sldId id="772" r:id="rId7"/>
    <p:sldId id="944" r:id="rId8"/>
    <p:sldId id="919" r:id="rId9"/>
    <p:sldId id="929" r:id="rId10"/>
    <p:sldId id="927" r:id="rId11"/>
    <p:sldId id="942" r:id="rId12"/>
    <p:sldId id="874" r:id="rId13"/>
    <p:sldId id="923" r:id="rId14"/>
    <p:sldId id="924" r:id="rId15"/>
    <p:sldId id="943" r:id="rId1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6699FF"/>
    <a:srgbClr val="3366FF"/>
    <a:srgbClr val="0066FF"/>
    <a:srgbClr val="000066"/>
    <a:srgbClr val="000099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525" autoAdjust="0"/>
  </p:normalViewPr>
  <p:slideViewPr>
    <p:cSldViewPr snapToGrid="0">
      <p:cViewPr varScale="1">
        <p:scale>
          <a:sx n="82" d="100"/>
          <a:sy n="82" d="100"/>
        </p:scale>
        <p:origin x="108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79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109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0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jquery_ref_selectors.asp" TargetMode="External"/><Relationship Id="rId3" Type="http://schemas.openxmlformats.org/officeDocument/2006/relationships/hyperlink" Target="https://www.w3schools.com/jquery/jquery_dom_set.asp" TargetMode="External"/><Relationship Id="rId7" Type="http://schemas.openxmlformats.org/officeDocument/2006/relationships/hyperlink" Target="https://www.w3schools.com/jquery/jquery_css.asp" TargetMode="External"/><Relationship Id="rId2" Type="http://schemas.openxmlformats.org/officeDocument/2006/relationships/hyperlink" Target="https://www.w3schools.com/jquery/jquery_dom_ge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jquery_css_classes.asp" TargetMode="External"/><Relationship Id="rId5" Type="http://schemas.openxmlformats.org/officeDocument/2006/relationships/hyperlink" Target="https://www.w3schools.com/jquery/jquery_dom_remove.asp" TargetMode="External"/><Relationship Id="rId4" Type="http://schemas.openxmlformats.org/officeDocument/2006/relationships/hyperlink" Target="https://www.w3schools.com/jquery/jquery_dom_add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메소드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0608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745506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요소 추가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961704"/>
              </p:ext>
            </p:extLst>
          </p:nvPr>
        </p:nvGraphicFramePr>
        <p:xfrm>
          <a:off x="330798" y="1549102"/>
          <a:ext cx="8212138" cy="449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</a:p>
                    <a:p>
                      <a:pPr latinLnBrk="1"/>
                      <a:r>
                        <a:rPr lang="en-US" altLang="ko-KR" dirty="0" smtClean="0"/>
                        <a:t>append(content)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선택 요소 내부의 마지막 위치에 </a:t>
                      </a:r>
                      <a:r>
                        <a:rPr lang="en-US" altLang="ko-KR" b="1" dirty="0" smtClean="0">
                          <a:latin typeface="+mj-ea"/>
                          <a:ea typeface="+mj-ea"/>
                        </a:rPr>
                        <a:t>content</a:t>
                      </a:r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를 추가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6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$(content).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appendTo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 내부의 마지막 위치에 추가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</a:t>
                      </a: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만일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가 본문에 존재하면 그 요소를 제거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기존의 위치에서 삭제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한 후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(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즉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</a:p>
                    <a:p>
                      <a:pPr latinLnBrk="1"/>
                      <a:r>
                        <a:rPr lang="en-US" altLang="ko-KR" dirty="0" smtClean="0"/>
                        <a:t>prepend(content)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 위치에 추가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$(content).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prependTo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appendTo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 위치에 추가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6518" y="1011569"/>
            <a:ext cx="8166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선택 요소의 내부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자식 요소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또는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하위 레벨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에 추가하는 </a:t>
            </a:r>
            <a:r>
              <a:rPr lang="ko-KR" altLang="en-US" sz="2000" b="1" dirty="0" err="1" smtClean="0"/>
              <a:t>메소드</a:t>
            </a:r>
            <a:endParaRPr lang="ko-KR" altLang="en-US" sz="2000" b="1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0608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745506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요소 추가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347541"/>
              </p:ext>
            </p:extLst>
          </p:nvPr>
        </p:nvGraphicFramePr>
        <p:xfrm>
          <a:off x="330798" y="1549102"/>
          <a:ext cx="8212138" cy="449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</a:p>
                    <a:p>
                      <a:pPr latinLnBrk="1"/>
                      <a:r>
                        <a:rPr lang="en-US" altLang="ko-KR" dirty="0" smtClean="0"/>
                        <a:t>after(content)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 요소 뒤에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추가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형제 레벨로 추가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6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$(content).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insertAfter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를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selector</a:t>
                      </a:r>
                      <a:r>
                        <a:rPr kumimoji="1" lang="en-US" altLang="ko-KR" sz="1800" b="1" kern="1200" baseline="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뒤에 추가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(after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만일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content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가 본문에 존재하면 그 요소를 제거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기존의 위치에서 삭제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한 후 추가한다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. (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즉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</a:p>
                    <a:p>
                      <a:pPr latinLnBrk="1"/>
                      <a:r>
                        <a:rPr lang="en-US" altLang="ko-KR" dirty="0" smtClean="0"/>
                        <a:t>before(content)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선택 요소 앞에 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content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추가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형제 레벨로 추가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)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$(content).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insertBefore</a:t>
                      </a:r>
                      <a:r>
                        <a:rPr lang="en-US" altLang="ko-KR" dirty="0" smtClean="0"/>
                        <a:t>(selector)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800" b="1" kern="1200" dirty="0" err="1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insertAfter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와 동일</a:t>
                      </a:r>
                      <a:endParaRPr kumimoji="1" lang="en-US" altLang="ko-KR" sz="1800" b="1" kern="1200" dirty="0" smtClean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다만</a:t>
                      </a:r>
                      <a:r>
                        <a:rPr kumimoji="1" lang="en-US" altLang="ko-KR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kern="1200" dirty="0" smtClean="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  <a:cs typeface="+mn-cs"/>
                        </a:rPr>
                        <a:t>내부의 처음 위치에 추가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6518" y="1011569"/>
            <a:ext cx="8166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b="1" dirty="0" smtClean="0"/>
              <a:t> 선택 </a:t>
            </a:r>
            <a:r>
              <a:rPr lang="ko-KR" altLang="en-US" sz="2000" b="1" dirty="0"/>
              <a:t>요소의 외부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형제 요소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또는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같은 레벨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에  추가하는 </a:t>
            </a:r>
            <a:r>
              <a:rPr lang="ko-KR" altLang="en-US" sz="2000" b="1" dirty="0" err="1" smtClean="0"/>
              <a:t>메소드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83659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013064"/>
          </a:xfrm>
        </p:spPr>
        <p:txBody>
          <a:bodyPr/>
          <a:lstStyle/>
          <a:p>
            <a:r>
              <a:rPr lang="en-US" altLang="ko-KR" dirty="0" smtClean="0"/>
              <a:t>append</a:t>
            </a:r>
            <a:r>
              <a:rPr lang="en-US" altLang="ko-KR" dirty="0"/>
              <a:t>() </a:t>
            </a:r>
            <a:r>
              <a:rPr lang="ko-KR" altLang="en-US" dirty="0"/>
              <a:t>사용 하기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꽃 이름</a:t>
            </a:r>
            <a:r>
              <a:rPr lang="en-US" altLang="ko-KR" dirty="0"/>
              <a:t>(p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  <a:r>
              <a:rPr lang="ko-KR" altLang="en-US" dirty="0"/>
              <a:t>을 클릭하면 해당 꽃 이미지가 추가</a:t>
            </a:r>
          </a:p>
          <a:p>
            <a:pPr>
              <a:buFontTx/>
              <a:buChar char="-"/>
            </a:pPr>
            <a:r>
              <a:rPr lang="ko-KR" altLang="en-US" dirty="0" smtClean="0"/>
              <a:t>꽃 </a:t>
            </a:r>
            <a:r>
              <a:rPr lang="ko-KR" altLang="en-US" dirty="0"/>
              <a:t>이미지는 꽃 이름의 자식 요소로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en-US" altLang="ko-KR" dirty="0" smtClean="0"/>
              <a:t>p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/>
              <a:t>이벤트 바인딩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addObj</a:t>
            </a:r>
            <a:r>
              <a:rPr lang="en-US" altLang="ko-KR" dirty="0"/>
              <a:t> = $("&lt;</a:t>
            </a:r>
            <a:r>
              <a:rPr lang="en-US" altLang="ko-KR" dirty="0" err="1"/>
              <a:t>img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img</a:t>
            </a:r>
            <a:r>
              <a:rPr lang="ko-KR" altLang="en-US" dirty="0" smtClean="0"/>
              <a:t>객체 </a:t>
            </a:r>
            <a:r>
              <a:rPr lang="ko-KR" altLang="en-US" dirty="0"/>
              <a:t>추가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dirty="0" smtClean="0"/>
              <a:t>$(</a:t>
            </a:r>
            <a:r>
              <a:rPr lang="en-US" altLang="ko-KR" dirty="0"/>
              <a:t>this).append(</a:t>
            </a:r>
            <a:r>
              <a:rPr lang="en-US" altLang="ko-KR" dirty="0" err="1"/>
              <a:t>addObj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*tip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방법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p</a:t>
            </a:r>
            <a:r>
              <a:rPr lang="ko-KR" altLang="en-US" dirty="0"/>
              <a:t>의 </a:t>
            </a:r>
            <a:r>
              <a:rPr lang="en-US" altLang="ko-KR" dirty="0"/>
              <a:t>title</a:t>
            </a:r>
            <a:r>
              <a:rPr lang="ko-KR" altLang="en-US" dirty="0"/>
              <a:t>에 이미지 파일명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&lt;p title="Tulips"&gt;</a:t>
            </a:r>
            <a:r>
              <a:rPr lang="ko-KR" altLang="en-US" dirty="0" err="1"/>
              <a:t>튜울립</a:t>
            </a:r>
            <a:r>
              <a:rPr lang="en-US" altLang="ko-KR" dirty="0"/>
              <a:t>&lt;/p&gt;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180993" y="2215662"/>
            <a:ext cx="2154115" cy="3888397"/>
            <a:chOff x="5391150" y="1381126"/>
            <a:chExt cx="2276476" cy="4471988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5391150" y="1381126"/>
              <a:ext cx="2276476" cy="44719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1462089"/>
              <a:ext cx="2009775" cy="43100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7745506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요소 추가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732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6668" y="1090246"/>
            <a:ext cx="8618239" cy="5321311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b="1" dirty="0"/>
              <a:t>삭제</a:t>
            </a:r>
            <a:r>
              <a:rPr lang="en-US" altLang="ko-KR" b="1" dirty="0"/>
              <a:t>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복사 </a:t>
            </a:r>
            <a:r>
              <a:rPr lang="ko-KR" altLang="en-US" b="1" dirty="0" err="1" smtClean="0"/>
              <a:t>메소드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요소 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복사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926863"/>
              </p:ext>
            </p:extLst>
          </p:nvPr>
        </p:nvGraphicFramePr>
        <p:xfrm>
          <a:off x="438376" y="1570618"/>
          <a:ext cx="8212138" cy="2180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$(selector).empty()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의 자식 요소를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$(selector).remove()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및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의 자식 요소를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9136"/>
                  </a:ext>
                </a:extLst>
              </a:tr>
              <a:tr h="71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</a:t>
                      </a:r>
                    </a:p>
                    <a:p>
                      <a:pPr latinLnBrk="1"/>
                      <a:r>
                        <a:rPr lang="en-US" altLang="ko-KR" dirty="0" smtClean="0"/>
                        <a:t>remove(selector1)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중에서 </a:t>
                      </a:r>
                      <a:r>
                        <a:rPr lang="en-US" altLang="ko-KR" dirty="0" smtClean="0"/>
                        <a:t>selector1</a:t>
                      </a:r>
                      <a:r>
                        <a:rPr lang="ko-KR" altLang="en-US" dirty="0" smtClean="0"/>
                        <a:t>에 해당하는 요소를 삭제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$(‘p’).remove(‘.test’)  &lt;p&gt;&lt;/p&gt;  &lt;p class=‘test’&gt;&lt;/p&gt;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074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09992"/>
              </p:ext>
            </p:extLst>
          </p:nvPr>
        </p:nvGraphicFramePr>
        <p:xfrm>
          <a:off x="494852" y="4513546"/>
          <a:ext cx="8154296" cy="15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1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설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$(selector).clone()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요소를 복사하고 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$(selector).clone(true/false)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요소의 이벤트 처리기를 포함하여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복사하고 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719010"/>
              </p:ext>
            </p:extLst>
          </p:nvPr>
        </p:nvGraphicFramePr>
        <p:xfrm>
          <a:off x="384585" y="1043492"/>
          <a:ext cx="8350623" cy="5369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677">
                <a:tc>
                  <a:txBody>
                    <a:bodyPr/>
                    <a:lstStyle/>
                    <a:p>
                      <a:pPr lvl="1"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21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(name)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매치되는 첫 번째</a:t>
                      </a:r>
                      <a:r>
                        <a:rPr lang="ko-KR" altLang="en-US" baseline="0" dirty="0" smtClean="0"/>
                        <a:t> 요소의 </a:t>
                      </a:r>
                      <a:r>
                        <a:rPr lang="ko-KR" altLang="en-US" dirty="0" smtClean="0"/>
                        <a:t>스타일의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속성을 반환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 $(this).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(‘color’)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66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(name, value)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매치되는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요소들의 단일 스타일 속성을 설정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$(this).</a:t>
                      </a:r>
                      <a:r>
                        <a:rPr lang="en-US" altLang="ko-KR" baseline="0" dirty="0" err="1" smtClean="0"/>
                        <a:t>css</a:t>
                      </a:r>
                      <a:r>
                        <a:rPr lang="en-US" altLang="ko-KR" baseline="0" dirty="0" smtClean="0"/>
                        <a:t>(‘color’ , ‘red’)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propertis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매치되는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요소들의 스타일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속성에 </a:t>
                      </a:r>
                      <a:r>
                        <a:rPr lang="en-US" altLang="ko-KR" dirty="0" smtClean="0"/>
                        <a:t>key : value</a:t>
                      </a:r>
                      <a:r>
                        <a:rPr lang="ko-KR" altLang="en-US" dirty="0" smtClean="0"/>
                        <a:t>를 설정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 $(this.).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({‘color’ : ’blue’, ‘font-size’ : ’20px’ })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addClass</a:t>
                      </a:r>
                      <a:r>
                        <a:rPr lang="en-US" altLang="ko-KR" dirty="0" smtClean="0"/>
                        <a:t>(class)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 요소들의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집합에 지정된 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클래스를 추가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295435"/>
                  </a:ext>
                </a:extLst>
              </a:tr>
              <a:tr h="679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hasClass</a:t>
                      </a:r>
                      <a:r>
                        <a:rPr lang="en-US" altLang="ko-KR" dirty="0" smtClean="0"/>
                        <a:t>(class)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클래스가 매치된 요소들의  집합 중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dirty="0" smtClean="0"/>
                        <a:t>최소 한군데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이상 적용 되어 있으면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ko-KR" altLang="en-US" baseline="0" dirty="0" smtClean="0"/>
                        <a:t>를 리턴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22176"/>
                  </a:ext>
                </a:extLst>
              </a:tr>
              <a:tr h="773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removeClass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(class)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 요소들의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집합에서 지정된 </a:t>
                      </a:r>
                      <a:r>
                        <a:rPr lang="en-US" altLang="ko-KR" dirty="0" err="1" smtClean="0"/>
                        <a:t>css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클래스를 삭제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54837"/>
                  </a:ext>
                </a:extLst>
              </a:tr>
              <a:tr h="69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toggleClass</a:t>
                      </a:r>
                      <a:r>
                        <a:rPr lang="en-US" altLang="ko-KR" dirty="0" smtClean="0"/>
                        <a:t>(class)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 요소들에 지정된 클래스가 적용되지 않았다면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적용하고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이미 적용되어 있다면  제거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68306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스타일시트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39848"/>
              </p:ext>
            </p:extLst>
          </p:nvPr>
        </p:nvGraphicFramePr>
        <p:xfrm>
          <a:off x="384585" y="1043492"/>
          <a:ext cx="8350623" cy="467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677">
                <a:tc>
                  <a:txBody>
                    <a:bodyPr/>
                    <a:lstStyle/>
                    <a:p>
                      <a:pPr lvl="1"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21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width()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요소의 너비를 설정하거나 반환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패딩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테두리 및 여백 제외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66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height()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요소의 높이를 설정하거나 반환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패딩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테두리 및 여백 제외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err="1" smtClean="0"/>
                        <a:t>innerWidth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요소의 너비를 반환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패딩 포함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innerHeight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요소의 높이를 반환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패딩 포함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295435"/>
                  </a:ext>
                </a:extLst>
              </a:tr>
              <a:tr h="679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outerWidth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요소의 너비를 반환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패딩 및 테두리 포함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22176"/>
                  </a:ext>
                </a:extLst>
              </a:tr>
              <a:tr h="773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outerHeight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요소의 높이를 반환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패딩 및 테두리 포함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54837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넓이와 높이 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027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smtClean="0"/>
              <a:t>W3schools.com </a:t>
            </a:r>
          </a:p>
          <a:p>
            <a:pPr marL="0" indent="0">
              <a:buNone/>
            </a:pPr>
            <a:r>
              <a:rPr lang="en-US" altLang="ko-KR" dirty="0" smtClean="0"/>
              <a:t>	&gt;&gt; Tutorials [JavaScript]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&gt;&gt; Learn jQuery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/>
              <a:t>&gt;&gt; jQuery </a:t>
            </a:r>
            <a:r>
              <a:rPr lang="en-US" altLang="ko-KR" dirty="0" smtClean="0"/>
              <a:t>HTML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&gt;&gt; jQuery Get ~ jQuery Dimensions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https://www.w3schools.com/jquery/jquery_dom_get.asp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www.w3schools.com/jquery/jquery_dom_set.asp</a:t>
            </a:r>
            <a:endParaRPr lang="en-US" altLang="ko-KR" dirty="0"/>
          </a:p>
          <a:p>
            <a:pPr lvl="1"/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www.w3schools.com/jquery/jquery_dom_add.asp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www.w3schools.com/jquery/jquery_dom_remove.asp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www.w3schools.com/jquery/jquery_css_classes.asp</a:t>
            </a:r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www.w3schools.com/jquery/jquery_css.asp</a:t>
            </a:r>
            <a:endParaRPr lang="en-US" altLang="ko-KR" dirty="0"/>
          </a:p>
          <a:p>
            <a:pPr lvl="1"/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www.w3schools.com/jquery/jquery_dimensions.asp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275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get/set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702342"/>
              </p:ext>
            </p:extLst>
          </p:nvPr>
        </p:nvGraphicFramePr>
        <p:xfrm>
          <a:off x="330798" y="1549102"/>
          <a:ext cx="8212138" cy="469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요소의 </a:t>
                      </a:r>
                      <a:r>
                        <a:rPr lang="en-US" altLang="ko-KR" dirty="0" smtClean="0"/>
                        <a:t>text </a:t>
                      </a:r>
                      <a:r>
                        <a:rPr lang="ko-KR" altLang="en-US" dirty="0" smtClean="0"/>
                        <a:t>내용을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(html </a:t>
                      </a:r>
                      <a:r>
                        <a:rPr lang="ko-KR" altLang="en-US" dirty="0" smtClean="0"/>
                        <a:t>코드는 제외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28576"/>
                  </a:ext>
                </a:extLst>
              </a:tr>
              <a:tr h="4103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text(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요소의 </a:t>
                      </a:r>
                      <a:r>
                        <a:rPr lang="en-US" altLang="ko-KR" dirty="0" smtClean="0"/>
                        <a:t>text</a:t>
                      </a:r>
                      <a:r>
                        <a:rPr lang="ko-KR" altLang="en-US" dirty="0" smtClean="0"/>
                        <a:t>내용을 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로 변경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설정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99566"/>
                  </a:ext>
                </a:extLst>
              </a:tr>
              <a:tr h="10165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요소의 </a:t>
                      </a:r>
                      <a:r>
                        <a:rPr lang="en-US" altLang="ko-KR" dirty="0" smtClean="0"/>
                        <a:t>html </a:t>
                      </a:r>
                      <a:r>
                        <a:rPr lang="ko-KR" altLang="en-US" dirty="0" smtClean="0"/>
                        <a:t>내용을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innerHTML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기능과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동일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rgbClr val="0000FF"/>
                          </a:solidFill>
                        </a:rPr>
                        <a:t>컨텐츠 반환 시</a:t>
                      </a:r>
                      <a:r>
                        <a:rPr lang="en-US" altLang="ko-KR" b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FF"/>
                          </a:solidFill>
                        </a:rPr>
                        <a:t>선택된 요소가 여러 개 라면</a:t>
                      </a:r>
                      <a:endParaRPr lang="en-US" altLang="ko-KR" b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rgbClr val="0000FF"/>
                          </a:solidFill>
                        </a:rPr>
                        <a:t>첫 번째 요소의 내용만 가져옴</a:t>
                      </a:r>
                      <a:endParaRPr lang="ko-KR" altLang="en-US" b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html(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 요소의 내용을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로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변경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0000FF"/>
                          </a:solidFill>
                        </a:rPr>
                        <a:t>컨텐츠 변경 시</a:t>
                      </a:r>
                      <a:r>
                        <a:rPr lang="en-US" altLang="ko-KR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00FF"/>
                          </a:solidFill>
                        </a:rPr>
                        <a:t>선택된 </a:t>
                      </a:r>
                      <a:r>
                        <a:rPr lang="ko-KR" altLang="en-US" dirty="0" smtClean="0">
                          <a:solidFill>
                            <a:srgbClr val="0000FF"/>
                          </a:solidFill>
                        </a:rPr>
                        <a:t>요소가 여러 개 라면</a:t>
                      </a:r>
                      <a:endParaRPr lang="en-US" altLang="ko-KR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0000FF"/>
                          </a:solidFill>
                        </a:rPr>
                        <a:t>모든 요소에 적용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양식 필드</a:t>
                      </a:r>
                      <a:r>
                        <a:rPr lang="en-US" altLang="ko-KR" dirty="0" smtClean="0"/>
                        <a:t>(form</a:t>
                      </a:r>
                      <a:r>
                        <a:rPr lang="en-US" altLang="ko-KR" baseline="0" dirty="0" smtClean="0"/>
                        <a:t> fields)</a:t>
                      </a:r>
                      <a:r>
                        <a:rPr lang="ko-KR" altLang="en-US" baseline="0" dirty="0" smtClean="0"/>
                        <a:t>의 </a:t>
                      </a:r>
                      <a:r>
                        <a:rPr lang="ko-KR" altLang="en-US" dirty="0" smtClean="0"/>
                        <a:t>값을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(value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속성의 값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ko-KR" altLang="en-US" dirty="0" smtClean="0"/>
                        <a:t>양식 필드</a:t>
                      </a:r>
                      <a:r>
                        <a:rPr lang="en-US" altLang="ko-KR" dirty="0" smtClean="0"/>
                        <a:t>(form fields)</a:t>
                      </a:r>
                      <a:r>
                        <a:rPr lang="ko-KR" altLang="en-US" dirty="0" smtClean="0"/>
                        <a:t>의 값을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로 변경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설정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text(), html(), 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() :</a:t>
            </a:r>
            <a:r>
              <a:rPr lang="ko-KR" altLang="en-US" sz="2000" dirty="0" smtClean="0"/>
              <a:t> 컨텐츠 확인 및 변경  </a:t>
            </a:r>
            <a:r>
              <a:rPr lang="ko-KR" altLang="en-US" sz="2000" dirty="0" err="1" smtClean="0"/>
              <a:t>메소드</a:t>
            </a: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26372"/>
            <a:ext cx="8571491" cy="50696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&gt;&lt;</a:t>
            </a:r>
            <a:r>
              <a:rPr lang="en-US" altLang="ko-KR" sz="1600" dirty="0"/>
              <a:t>form&gt;</a:t>
            </a:r>
          </a:p>
          <a:p>
            <a:pPr marL="0" indent="0">
              <a:buNone/>
            </a:pPr>
            <a:r>
              <a:rPr lang="en-US" altLang="ko-KR" sz="1600" dirty="0"/>
              <a:t>  &lt;label for="user"&gt;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&lt;/label&gt;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id="user" value="</a:t>
            </a:r>
            <a:r>
              <a:rPr lang="en-US" altLang="ko-KR" sz="1600" dirty="0" err="1"/>
              <a:t>korea</a:t>
            </a:r>
            <a:r>
              <a:rPr lang="en-US" altLang="ko-KR" sz="1600" dirty="0"/>
              <a:t>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>
              <a:buNone/>
            </a:pPr>
            <a:r>
              <a:rPr lang="en-US" altLang="ko-KR" sz="1600" dirty="0" smtClean="0"/>
              <a:t>&lt;label &gt;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&lt;/label&gt; </a:t>
            </a:r>
          </a:p>
          <a:p>
            <a:pPr>
              <a:buNone/>
            </a:pPr>
            <a:r>
              <a:rPr lang="en-US" altLang="ko-KR" sz="1600" dirty="0" smtClean="0"/>
              <a:t>  &lt;input type=</a:t>
            </a:r>
            <a:r>
              <a:rPr lang="en-US" altLang="ko-KR" sz="1600" i="1" dirty="0" smtClean="0"/>
              <a:t>"radio" id=“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name="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value="</a:t>
            </a:r>
            <a:r>
              <a:rPr lang="ko-KR" altLang="en-US" sz="1600" i="1" dirty="0" smtClean="0"/>
              <a:t>남자</a:t>
            </a:r>
            <a:r>
              <a:rPr lang="en-US" altLang="ko-KR" sz="1600" i="1" dirty="0" smtClean="0"/>
              <a:t>" checked &gt;</a:t>
            </a:r>
            <a:r>
              <a:rPr lang="ko-KR" altLang="en-US" sz="1600" i="1" dirty="0" smtClean="0"/>
              <a:t>남자</a:t>
            </a:r>
          </a:p>
          <a:p>
            <a:pPr>
              <a:buNone/>
            </a:pPr>
            <a:r>
              <a:rPr lang="en-US" altLang="ko-KR" sz="1600" dirty="0" smtClean="0"/>
              <a:t>  &lt;input type=</a:t>
            </a:r>
            <a:r>
              <a:rPr lang="en-US" altLang="ko-KR" sz="1600" i="1" dirty="0" smtClean="0"/>
              <a:t>"radio" id=“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name="</a:t>
            </a:r>
            <a:r>
              <a:rPr lang="en-US" altLang="ko-KR" sz="1600" i="1" dirty="0" err="1" smtClean="0"/>
              <a:t>gend</a:t>
            </a:r>
            <a:r>
              <a:rPr lang="en-US" altLang="ko-KR" sz="1600" i="1" dirty="0" smtClean="0"/>
              <a:t>" value="</a:t>
            </a:r>
            <a:r>
              <a:rPr lang="ko-KR" altLang="en-US" sz="1600" i="1" dirty="0" smtClean="0"/>
              <a:t>여자</a:t>
            </a:r>
            <a:r>
              <a:rPr lang="en-US" altLang="ko-KR" sz="1600" i="1" dirty="0" smtClean="0"/>
              <a:t>"  &gt;</a:t>
            </a:r>
            <a:r>
              <a:rPr lang="ko-KR" altLang="en-US" sz="1600" i="1" dirty="0" smtClean="0"/>
              <a:t>여자</a:t>
            </a:r>
            <a:r>
              <a:rPr lang="en-US" altLang="ko-KR" sz="1600" i="1" dirty="0" smtClean="0"/>
              <a:t>&lt;</a:t>
            </a:r>
            <a:r>
              <a:rPr lang="en-US" altLang="ko-KR" sz="1600" i="1" dirty="0" err="1" smtClean="0"/>
              <a:t>br</a:t>
            </a:r>
            <a:r>
              <a:rPr lang="en-US" altLang="ko-KR" sz="1600" i="1" dirty="0" smtClean="0"/>
              <a:t>&gt;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&lt;label for="intro"&gt;</a:t>
            </a:r>
            <a:r>
              <a:rPr lang="ko-KR" altLang="en-US" sz="1600" dirty="0"/>
              <a:t>소개</a:t>
            </a:r>
            <a:r>
              <a:rPr lang="en-US" altLang="ko-KR" sz="1600" dirty="0"/>
              <a:t>&lt;/label&gt; </a:t>
            </a:r>
          </a:p>
          <a:p>
            <a:pPr marL="0" indent="0">
              <a:buNone/>
            </a:pPr>
            <a:r>
              <a:rPr lang="en-US" altLang="ko-KR" sz="1600" dirty="0"/>
              <a:t>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 id="intro" cols="40" rows="4"&gt;&lt;/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&lt;label for="work"&gt;</a:t>
            </a:r>
            <a:r>
              <a:rPr lang="ko-KR" altLang="en-US" sz="1600" dirty="0"/>
              <a:t>직업</a:t>
            </a:r>
            <a:r>
              <a:rPr lang="en-US" altLang="ko-KR" sz="1600" dirty="0"/>
              <a:t>&lt;/label&gt;</a:t>
            </a:r>
          </a:p>
          <a:p>
            <a:pPr marL="0" indent="0">
              <a:buNone/>
            </a:pPr>
            <a:r>
              <a:rPr lang="en-US" altLang="ko-KR" sz="1600" dirty="0"/>
              <a:t> &lt;select id="work"&gt;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value="programmer"&gt;</a:t>
            </a:r>
            <a:r>
              <a:rPr lang="ko-KR" altLang="en-US" sz="1600" dirty="0"/>
              <a:t>프로그래머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</a:t>
            </a:r>
            <a:r>
              <a:rPr lang="en-US" altLang="ko-KR" sz="1600" dirty="0" err="1"/>
              <a:t>progammer</a:t>
            </a:r>
            <a:r>
              <a:rPr lang="en-US" altLang="ko-KR" sz="1600" dirty="0"/>
              <a:t>"&gt;</a:t>
            </a:r>
            <a:r>
              <a:rPr lang="ko-KR" altLang="en-US" sz="1600" dirty="0"/>
              <a:t>프로게이머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  &lt;option value="</a:t>
            </a:r>
            <a:r>
              <a:rPr lang="en-US" altLang="ko-KR" sz="1600" dirty="0" err="1"/>
              <a:t>whitehand</a:t>
            </a:r>
            <a:r>
              <a:rPr lang="en-US" altLang="ko-KR" sz="1600" dirty="0"/>
              <a:t>"&gt;</a:t>
            </a:r>
            <a:r>
              <a:rPr lang="ko-KR" altLang="en-US" sz="1600" dirty="0"/>
              <a:t>백수</a:t>
            </a:r>
            <a:r>
              <a:rPr lang="en-US" altLang="ko-KR" sz="1600" dirty="0"/>
              <a:t>&lt;/option&gt;</a:t>
            </a:r>
          </a:p>
          <a:p>
            <a:pPr marL="0" indent="0">
              <a:buNone/>
            </a:pPr>
            <a:r>
              <a:rPr lang="en-US" altLang="ko-KR" sz="1600" dirty="0"/>
              <a:t> &lt;/select&gt;&lt;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button id="</a:t>
            </a:r>
            <a:r>
              <a:rPr lang="en-US" altLang="ko-KR" sz="1600" dirty="0" err="1"/>
              <a:t>btnview</a:t>
            </a:r>
            <a:r>
              <a:rPr lang="en-US" altLang="ko-KR" sz="1600" dirty="0"/>
              <a:t>"&gt;</a:t>
            </a:r>
            <a:r>
              <a:rPr lang="ko-KR" altLang="en-US" sz="1600" dirty="0"/>
              <a:t>조사하기 </a:t>
            </a:r>
            <a:r>
              <a:rPr lang="en-US" altLang="ko-KR" sz="1600" dirty="0"/>
              <a:t>&lt;/button&gt;</a:t>
            </a:r>
          </a:p>
          <a:p>
            <a:pPr marL="0" indent="0">
              <a:buNone/>
            </a:pPr>
            <a:r>
              <a:rPr lang="en-US" altLang="ko-KR" sz="1600" dirty="0"/>
              <a:t>&lt;button  id="</a:t>
            </a:r>
            <a:r>
              <a:rPr lang="en-US" altLang="ko-KR" sz="1600" dirty="0" err="1"/>
              <a:t>btnchange</a:t>
            </a:r>
            <a:r>
              <a:rPr lang="en-US" altLang="ko-KR" sz="1600" dirty="0"/>
              <a:t>"&gt;</a:t>
            </a:r>
            <a:r>
              <a:rPr lang="ko-KR" altLang="en-US" sz="1600" dirty="0"/>
              <a:t>이름변경 </a:t>
            </a:r>
            <a:r>
              <a:rPr lang="en-US" altLang="ko-KR" sz="1600" dirty="0"/>
              <a:t>&lt;/button&gt;</a:t>
            </a:r>
          </a:p>
          <a:p>
            <a:pPr marL="0" indent="0">
              <a:buNone/>
            </a:pPr>
            <a:r>
              <a:rPr lang="en-US" altLang="ko-KR" sz="1600" dirty="0"/>
              <a:t>&lt;/form</a:t>
            </a:r>
            <a:r>
              <a:rPr lang="en-US" altLang="ko-KR" sz="1600" dirty="0" smtClean="0"/>
              <a:t>&gt;&lt;/</a:t>
            </a:r>
            <a:r>
              <a:rPr lang="en-US" altLang="ko-KR" sz="1600" dirty="0"/>
              <a:t>body&gt; 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88" y="3950677"/>
            <a:ext cx="3611787" cy="2450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721" y="2788260"/>
            <a:ext cx="11430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68" y="3359760"/>
            <a:ext cx="148590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get/set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242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130191"/>
              </p:ext>
            </p:extLst>
          </p:nvPr>
        </p:nvGraphicFramePr>
        <p:xfrm>
          <a:off x="355002" y="1708066"/>
          <a:ext cx="8350623" cy="420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(attribute)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 값을 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속성 명이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존재하지 않으면 </a:t>
                      </a:r>
                      <a:r>
                        <a:rPr lang="en-US" altLang="ko-KR" baseline="0" dirty="0" smtClean="0"/>
                        <a:t>undefined</a:t>
                      </a:r>
                      <a:r>
                        <a:rPr lang="ko-KR" altLang="en-US" baseline="0" dirty="0" smtClean="0"/>
                        <a:t>반환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dirty="0" smtClean="0"/>
                        <a:t>$(“a”).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en-US" altLang="ko-KR" dirty="0" err="1" smtClean="0"/>
                        <a:t>href</a:t>
                      </a:r>
                      <a:r>
                        <a:rPr lang="en-US" altLang="ko-KR" dirty="0" smtClean="0"/>
                        <a:t>”);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(attribute, value)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 및 값을 설정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$(“a”).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en-US" altLang="ko-KR" dirty="0" err="1" smtClean="0"/>
                        <a:t>href</a:t>
                      </a:r>
                      <a:r>
                        <a:rPr lang="en-US" altLang="ko-KR" dirty="0" smtClean="0"/>
                        <a:t>”, </a:t>
                      </a:r>
                      <a:r>
                        <a:rPr lang="en-US" altLang="ko-KR" dirty="0" smtClean="0">
                          <a:hlinkClick r:id="rId3"/>
                        </a:rPr>
                        <a:t>“http://www.naver.com</a:t>
                      </a:r>
                      <a:r>
                        <a:rPr lang="en-US" altLang="ko-KR" dirty="0" smtClean="0"/>
                        <a:t>”);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034697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(attribute, 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en-US" altLang="ko-KR" dirty="0" err="1" smtClean="0"/>
                        <a:t>fn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index,currentvalue</a:t>
                      </a:r>
                      <a:r>
                        <a:rPr lang="en-US" altLang="ko-KR" dirty="0" smtClean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함수를 사용하여 속성 및 값을 설정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911843"/>
                  </a:ext>
                </a:extLst>
              </a:tr>
              <a:tr h="679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({</a:t>
                      </a:r>
                      <a:r>
                        <a:rPr lang="en-US" altLang="ko-KR" dirty="0" err="1" smtClean="0"/>
                        <a:t>attribute:value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     </a:t>
                      </a:r>
                      <a:r>
                        <a:rPr lang="en-US" altLang="ko-KR" dirty="0" err="1" smtClean="0"/>
                        <a:t>attribute:value</a:t>
                      </a:r>
                      <a:r>
                        <a:rPr lang="en-US" altLang="ko-KR" dirty="0" smtClean="0"/>
                        <a:t>, … })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속성 및 값</a:t>
                      </a:r>
                      <a:r>
                        <a:rPr lang="ko-KR" altLang="en-US" baseline="0" dirty="0" smtClean="0"/>
                        <a:t> 설정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488450"/>
                  </a:ext>
                </a:extLst>
              </a:tr>
              <a:tr h="715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removeAttr</a:t>
                      </a:r>
                      <a:r>
                        <a:rPr lang="en-US" altLang="ko-KR" dirty="0" smtClean="0"/>
                        <a:t>(attribute)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속성을 제거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$(“a”).</a:t>
                      </a:r>
                      <a:r>
                        <a:rPr lang="en-US" altLang="ko-KR" dirty="0" err="1" smtClean="0"/>
                        <a:t>removeAttr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en-US" altLang="ko-KR" dirty="0" err="1" smtClean="0"/>
                        <a:t>href</a:t>
                      </a:r>
                      <a:r>
                        <a:rPr lang="en-US" altLang="ko-KR" dirty="0" smtClean="0"/>
                        <a:t>”);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287282"/>
                  </a:ext>
                </a:extLst>
              </a:tr>
            </a:tbl>
          </a:graphicData>
        </a:graphic>
      </p:graphicFrame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get/set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() :</a:t>
            </a:r>
            <a:r>
              <a:rPr lang="ko-KR" altLang="en-US" sz="2000" dirty="0" smtClean="0"/>
              <a:t> 속성 확인 및 변경 </a:t>
            </a:r>
            <a:r>
              <a:rPr lang="ko-KR" altLang="en-US" sz="2000" dirty="0" err="1" smtClean="0"/>
              <a:t>메소드</a:t>
            </a: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2"/>
            <a:ext cx="8639754" cy="4902798"/>
          </a:xfrm>
        </p:spPr>
        <p:txBody>
          <a:bodyPr/>
          <a:lstStyle/>
          <a:p>
            <a:r>
              <a:rPr lang="en-US" altLang="ko-KR" dirty="0" err="1" smtClean="0"/>
              <a:t>attr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이미지의 이름으로 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속성을 설정한다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 가져오기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2.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값에서 이름 부분 추출하기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3. </a:t>
            </a:r>
            <a:r>
              <a:rPr lang="ko-KR" altLang="en-US" dirty="0" smtClean="0"/>
              <a:t>추출된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속성 부여하기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6" y="3559421"/>
            <a:ext cx="7783250" cy="1844918"/>
          </a:xfrm>
          <a:prstGeom prst="rect">
            <a:avLst/>
          </a:prstGeom>
          <a:noFill/>
          <a:ln w="19050">
            <a:solidFill>
              <a:srgbClr val="3366F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get/set </a:t>
            </a:r>
            <a:r>
              <a:rPr lang="ko-KR" altLang="en-US" dirty="0" err="1" smtClean="0"/>
              <a:t>메소드</a:t>
            </a:r>
            <a:r>
              <a:rPr lang="ko-KR" altLang="en-US" dirty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213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44657"/>
              </p:ext>
            </p:extLst>
          </p:nvPr>
        </p:nvGraphicFramePr>
        <p:xfrm>
          <a:off x="355002" y="1708066"/>
          <a:ext cx="8350623" cy="420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prop(property)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 값을  반환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속성 명이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존재하지 않으면 </a:t>
                      </a:r>
                      <a:r>
                        <a:rPr lang="en-US" altLang="ko-KR" baseline="0" dirty="0" smtClean="0"/>
                        <a:t>undefined</a:t>
                      </a:r>
                      <a:r>
                        <a:rPr lang="ko-KR" altLang="en-US" baseline="0" dirty="0" smtClean="0"/>
                        <a:t>반환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dirty="0" smtClean="0"/>
                        <a:t>$(“a”).prop(“color”);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prop(property, value)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 및 값을 설정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$(“a”).prop(“color”, “FF0000”);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034697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prop(property, 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en-US" altLang="ko-KR" dirty="0" err="1" smtClean="0"/>
                        <a:t>fn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index,currentvalue</a:t>
                      </a:r>
                      <a:r>
                        <a:rPr lang="en-US" altLang="ko-KR" dirty="0" smtClean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함수를 사용하여 속성 및 값을 설정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911843"/>
                  </a:ext>
                </a:extLst>
              </a:tr>
              <a:tr h="679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prop({</a:t>
                      </a:r>
                      <a:r>
                        <a:rPr lang="en-US" altLang="ko-KR" dirty="0" err="1" smtClean="0"/>
                        <a:t>property:value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     </a:t>
                      </a:r>
                      <a:r>
                        <a:rPr lang="en-US" altLang="ko-KR" dirty="0" err="1" smtClean="0"/>
                        <a:t>property:value</a:t>
                      </a:r>
                      <a:r>
                        <a:rPr lang="en-US" altLang="ko-KR" dirty="0" smtClean="0"/>
                        <a:t>, … })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속성 및 값</a:t>
                      </a:r>
                      <a:r>
                        <a:rPr lang="ko-KR" altLang="en-US" baseline="0" dirty="0" smtClean="0"/>
                        <a:t> 설정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488450"/>
                  </a:ext>
                </a:extLst>
              </a:tr>
              <a:tr h="715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removeProp</a:t>
                      </a:r>
                      <a:r>
                        <a:rPr lang="en-US" altLang="ko-KR" dirty="0" smtClean="0"/>
                        <a:t>(properties)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속성을 제거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$(“a”).</a:t>
                      </a:r>
                      <a:r>
                        <a:rPr lang="en-US" altLang="ko-KR" dirty="0" err="1" smtClean="0"/>
                        <a:t>removeProp</a:t>
                      </a:r>
                      <a:r>
                        <a:rPr lang="en-US" altLang="ko-KR" dirty="0" smtClean="0"/>
                        <a:t>(“color”);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287282"/>
                  </a:ext>
                </a:extLst>
              </a:tr>
            </a:tbl>
          </a:graphicData>
        </a:graphic>
      </p:graphicFrame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get/set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6518" y="952954"/>
            <a:ext cx="6228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prop() :</a:t>
            </a:r>
            <a:r>
              <a:rPr lang="ko-KR" altLang="en-US" sz="2000" dirty="0" smtClean="0"/>
              <a:t> 속성 확인 및 변경 </a:t>
            </a:r>
            <a:r>
              <a:rPr lang="ko-KR" altLang="en-US" sz="2000" dirty="0" err="1" smtClean="0"/>
              <a:t>메소드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47114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get/set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9" y="3225088"/>
            <a:ext cx="4324350" cy="2438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40" y="3527092"/>
            <a:ext cx="4171950" cy="1143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440" y="4972095"/>
            <a:ext cx="3000375" cy="4000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58184" y="1269402"/>
            <a:ext cx="8639754" cy="4902798"/>
          </a:xfrm>
        </p:spPr>
        <p:txBody>
          <a:bodyPr/>
          <a:lstStyle/>
          <a:p>
            <a:r>
              <a:rPr lang="en-US" altLang="ko-KR" dirty="0" smtClean="0"/>
              <a:t>prop()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</a:t>
            </a:r>
            <a:r>
              <a:rPr lang="ko-KR" altLang="en-US" dirty="0" smtClean="0"/>
              <a:t>요소들의 속성 값을 조회하고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버튼을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누르면 각 항목의 상태 값을 표시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전체선택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체크박스를 클릭하여 우측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번 체크박스를 선택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3866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공통점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선택한 요소의 속성 및 값을 설정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get</a:t>
            </a:r>
            <a:r>
              <a:rPr lang="ko-KR" altLang="en-US" dirty="0" smtClean="0"/>
              <a:t>수행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선택된 요소가 여러 개 라면 첫 번째 요소만 반환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set </a:t>
            </a:r>
            <a:r>
              <a:rPr lang="ko-KR" altLang="en-US" dirty="0" smtClean="0"/>
              <a:t>수행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선택된 요소가 여러 개 라면 모든 요소에 설정</a:t>
            </a:r>
            <a:endParaRPr lang="en-US" altLang="ko-KR" dirty="0" smtClean="0"/>
          </a:p>
          <a:p>
            <a:r>
              <a:rPr lang="ko-KR" altLang="en-US" dirty="0" smtClean="0"/>
              <a:t>차이점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attr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요소의 속성이나 정보</a:t>
            </a:r>
            <a:r>
              <a:rPr lang="en-US" altLang="ko-KR" dirty="0" smtClean="0"/>
              <a:t>(id, class,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style, width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prop() : </a:t>
            </a:r>
            <a:r>
              <a:rPr lang="ko-KR" altLang="en-US" dirty="0" smtClean="0"/>
              <a:t>요소가 갖는 실제적인 상태</a:t>
            </a:r>
            <a:r>
              <a:rPr lang="en-US" altLang="ko-KR" dirty="0" smtClean="0"/>
              <a:t>(checked, selected, disabled, </a:t>
            </a:r>
          </a:p>
          <a:p>
            <a:pPr marL="0" indent="0">
              <a:buNone/>
            </a:pPr>
            <a:r>
              <a:rPr lang="en-US" altLang="ko-KR" dirty="0" smtClean="0"/>
              <a:t>	    </a:t>
            </a:r>
            <a:r>
              <a:rPr lang="en-US" altLang="ko-KR" dirty="0" err="1" smtClean="0"/>
              <a:t>readonly</a:t>
            </a:r>
            <a:r>
              <a:rPr lang="en-US" altLang="ko-KR" dirty="0" smtClean="0"/>
              <a:t>, multiple …)</a:t>
            </a:r>
            <a:r>
              <a:rPr lang="ko-KR" altLang="en-US" dirty="0" smtClean="0"/>
              <a:t>를 제어</a:t>
            </a:r>
            <a:r>
              <a:rPr lang="en-US" altLang="ko-KR" dirty="0" smtClean="0"/>
              <a:t>, true/false</a:t>
            </a:r>
            <a:r>
              <a:rPr lang="ko-KR" altLang="en-US" dirty="0" smtClean="0"/>
              <a:t>로 반환하고 설정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attr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prop()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520522"/>
              </p:ext>
            </p:extLst>
          </p:nvPr>
        </p:nvGraphicFramePr>
        <p:xfrm>
          <a:off x="355002" y="4360988"/>
          <a:ext cx="8390414" cy="213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708">
                  <a:extLst>
                    <a:ext uri="{9D8B030D-6E8A-4147-A177-3AD203B41FA5}">
                      <a16:colId xmlns:a16="http://schemas.microsoft.com/office/drawing/2014/main" val="2465304843"/>
                    </a:ext>
                  </a:extLst>
                </a:gridCol>
              </a:tblGrid>
              <a:tr h="380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get/set</a:t>
                      </a:r>
                      <a:endParaRPr lang="ko-KR" altLang="en-US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체크 됨</a:t>
                      </a:r>
                      <a:endParaRPr lang="ko-KR" altLang="en-US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체크</a:t>
                      </a:r>
                      <a:r>
                        <a:rPr lang="ko-KR" altLang="en-US" sz="1800" baseline="0" dirty="0" smtClean="0"/>
                        <a:t> 안됨</a:t>
                      </a:r>
                      <a:endParaRPr lang="ko-KR" altLang="en-US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1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attr</a:t>
                      </a:r>
                      <a:r>
                        <a:rPr lang="en-US" altLang="ko-KR" sz="1600" dirty="0" smtClean="0"/>
                        <a:t>(‘checked’)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‘checked’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undefined</a:t>
                      </a:r>
                      <a:endParaRPr lang="en-US" altLang="ko-KR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속성에 </a:t>
                      </a:r>
                      <a:r>
                        <a:rPr lang="en-US" altLang="ko-KR" sz="1600" dirty="0" smtClean="0"/>
                        <a:t>checked</a:t>
                      </a:r>
                      <a:r>
                        <a:rPr lang="ko-KR" altLang="en-US" sz="1600" dirty="0" smtClean="0"/>
                        <a:t>가 없으면 </a:t>
                      </a:r>
                      <a:r>
                        <a:rPr lang="en-US" altLang="ko-KR" sz="1600" dirty="0" smtClean="0"/>
                        <a:t>undefined</a:t>
                      </a:r>
                      <a:endParaRPr lang="en-US" altLang="ko-KR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80978"/>
                  </a:ext>
                </a:extLst>
              </a:tr>
              <a:tr h="348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prop(‘checked’)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true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false</a:t>
                      </a:r>
                      <a:endParaRPr lang="ko-KR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034697"/>
                  </a:ext>
                </a:extLst>
              </a:tr>
              <a:tr h="35205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$(‘:checkbox’).</a:t>
                      </a:r>
                      <a:r>
                        <a:rPr lang="en-US" altLang="ko-KR" sz="1600" dirty="0" err="1" smtClean="0"/>
                        <a:t>attr</a:t>
                      </a:r>
                      <a:r>
                        <a:rPr lang="en-US" altLang="ko-KR" sz="1600" dirty="0" smtClean="0"/>
                        <a:t>(‘checked’, true);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11843"/>
                  </a:ext>
                </a:extLst>
              </a:tr>
              <a:tr h="35205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$(‘:checkbox’).prop(‘checked’, true);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8845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21564</TotalTime>
  <Words>1281</Words>
  <Application>Microsoft Office PowerPoint</Application>
  <PresentationFormat>화면 슬라이드 쇼(4:3)</PresentationFormat>
  <Paragraphs>259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참고</vt:lpstr>
      <vt:lpstr>get/set 메소드 1</vt:lpstr>
      <vt:lpstr>get/set 메소드 1 예제</vt:lpstr>
      <vt:lpstr>get/set 메소드 2</vt:lpstr>
      <vt:lpstr>get/set 메소드 2 예제</vt:lpstr>
      <vt:lpstr>get/set 메소드 3</vt:lpstr>
      <vt:lpstr>get/set 메소드 3 예제</vt:lpstr>
      <vt:lpstr>attr()과 prop() 비교</vt:lpstr>
      <vt:lpstr>요소 추가 메소드 1</vt:lpstr>
      <vt:lpstr>요소 추가 메소드 2</vt:lpstr>
      <vt:lpstr>요소 추가 메소드 예제</vt:lpstr>
      <vt:lpstr>요소 삭제 및 복사 메소드 </vt:lpstr>
      <vt:lpstr>스타일시트(css) 관련 메소드 </vt:lpstr>
      <vt:lpstr>넓이와 높이 관련 메소드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standby-13</cp:lastModifiedBy>
  <cp:revision>2269</cp:revision>
  <dcterms:created xsi:type="dcterms:W3CDTF">2007-06-29T06:43:39Z</dcterms:created>
  <dcterms:modified xsi:type="dcterms:W3CDTF">2021-06-24T06:32:14Z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