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913" r:id="rId2"/>
    <p:sldId id="924" r:id="rId3"/>
    <p:sldId id="915" r:id="rId4"/>
    <p:sldId id="922" r:id="rId5"/>
    <p:sldId id="921" r:id="rId6"/>
    <p:sldId id="923" r:id="rId7"/>
    <p:sldId id="753" r:id="rId8"/>
    <p:sldId id="925" r:id="rId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3366FF"/>
    <a:srgbClr val="0066FF"/>
    <a:srgbClr val="0000FF"/>
    <a:srgbClr val="000066"/>
    <a:srgbClr val="000099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525" autoAdjust="0"/>
  </p:normalViewPr>
  <p:slideViewPr>
    <p:cSldViewPr snapToGrid="0">
      <p:cViewPr varScale="1">
        <p:scale>
          <a:sx n="63" d="100"/>
          <a:sy n="63" d="100"/>
        </p:scale>
        <p:origin x="-82" y="-4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events.asp" TargetMode="External"/><Relationship Id="rId2" Type="http://schemas.openxmlformats.org/officeDocument/2006/relationships/hyperlink" Target="https://www.w3schools.com/jquery/jquery_traversing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메소드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3"/>
            <a:ext cx="8659905" cy="2669552"/>
          </a:xfrm>
        </p:spPr>
        <p:txBody>
          <a:bodyPr/>
          <a:lstStyle/>
          <a:p>
            <a:r>
              <a:rPr lang="en-US" altLang="ko-KR" dirty="0" smtClean="0"/>
              <a:t>W3schools.com </a:t>
            </a:r>
          </a:p>
          <a:p>
            <a:pPr marL="0" indent="0">
              <a:buNone/>
            </a:pPr>
            <a:r>
              <a:rPr lang="en-US" altLang="ko-KR" dirty="0" smtClean="0"/>
              <a:t>	&gt;&gt; Tutorials [JavaScript]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&gt;&gt; Learn jQuery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/>
              <a:t>&gt;&gt; jQuery </a:t>
            </a:r>
            <a:r>
              <a:rPr lang="en-US" altLang="ko-KR" dirty="0" smtClean="0"/>
              <a:t>Traversing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		&gt;&gt; jQuery Traversing ~ jQuery Filtering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https://www.w3schools.com/jquery/jquery_traversing.asp</a:t>
            </a:r>
            <a:r>
              <a:rPr lang="en-US" altLang="ko-KR" dirty="0" smtClean="0"/>
              <a:t> ...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25911" y="4024326"/>
            <a:ext cx="8659905" cy="266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460000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5C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5C00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7E0404"/>
              </a:buClr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68040B"/>
              </a:buClr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 smtClean="0"/>
              <a:t>W3schools.com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kern="0" dirty="0" smtClean="0"/>
              <a:t>	&gt;&gt; Tutorials [JavaScript]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kern="0" dirty="0" smtClean="0"/>
              <a:t>		&gt;&gt; Learn jQuery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kern="0" dirty="0" smtClean="0"/>
              <a:t>			&gt;&gt; jQuery References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kern="0" dirty="0" smtClean="0"/>
              <a:t>				&gt;&gt; jQuery Traversing</a:t>
            </a:r>
          </a:p>
          <a:p>
            <a:pPr lvl="1" eaLnBrk="1" hangingPunct="1"/>
            <a:endParaRPr lang="en-US" altLang="ko-KR" kern="0" dirty="0" smtClean="0">
              <a:hlinkClick r:id="rId3"/>
            </a:endParaRPr>
          </a:p>
          <a:p>
            <a:pPr lvl="1" eaLnBrk="1" hangingPunct="1"/>
            <a:r>
              <a:rPr lang="en-US" altLang="ko-KR" kern="0" dirty="0" smtClean="0">
                <a:hlinkClick r:id="rId3"/>
              </a:rPr>
              <a:t>https://www.w3schools.com/jquery/jquery_ref_traversing.asp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38151328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탐색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549332"/>
              </p:ext>
            </p:extLst>
          </p:nvPr>
        </p:nvGraphicFramePr>
        <p:xfrm>
          <a:off x="397370" y="1633582"/>
          <a:ext cx="8350623" cy="4653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427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4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8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$(selector).parent(filter)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선택된 요소의 부모 요소를 반환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(filter</a:t>
                      </a:r>
                      <a:r>
                        <a:rPr lang="ko-KR" altLang="en-US" dirty="0" smtClean="0"/>
                        <a:t>를 옵션으로 줄 수 있음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03174843"/>
                  </a:ext>
                </a:extLst>
              </a:tr>
              <a:tr h="1226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$(selector).parents(filter)</a:t>
                      </a:r>
                    </a:p>
                    <a:p>
                      <a:pPr latinLnBrk="1"/>
                      <a:r>
                        <a:rPr lang="en-US" altLang="ko-KR" dirty="0" smtClean="0"/>
                        <a:t>$(selector).parents</a:t>
                      </a:r>
                    </a:p>
                    <a:p>
                      <a:pPr latinLnBrk="1"/>
                      <a:r>
                        <a:rPr lang="en-US" altLang="ko-KR" dirty="0" smtClean="0"/>
                        <a:t>(filter, filter, … 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선택된 요소의 모든 상위 요소 반환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(filter</a:t>
                      </a:r>
                      <a:r>
                        <a:rPr lang="ko-KR" altLang="en-US" dirty="0" smtClean="0"/>
                        <a:t>옵션 가능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dirty="0" smtClean="0"/>
                        <a:t>최상위 요소 </a:t>
                      </a:r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까지 반환함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51377203"/>
                  </a:ext>
                </a:extLst>
              </a:tr>
              <a:tr h="858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</a:t>
                      </a:r>
                      <a:r>
                        <a:rPr lang="en-US" altLang="ko-KR" dirty="0" err="1" smtClean="0"/>
                        <a:t>parentsUntil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(stop, filter)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stop</a:t>
                      </a:r>
                      <a:r>
                        <a:rPr lang="ko-KR" altLang="en-US" dirty="0" smtClean="0"/>
                        <a:t>사이의 요소를 반환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(selector, stop</a:t>
                      </a:r>
                      <a:r>
                        <a:rPr lang="ko-KR" altLang="en-US" dirty="0" smtClean="0"/>
                        <a:t>은 </a:t>
                      </a:r>
                      <a:r>
                        <a:rPr lang="ko-KR" altLang="en-US" dirty="0" err="1" smtClean="0"/>
                        <a:t>불포함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Stop</a:t>
                      </a:r>
                      <a:r>
                        <a:rPr lang="ko-KR" altLang="en-US" dirty="0" smtClean="0"/>
                        <a:t>이 명시되지 않으면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최상위 요소</a:t>
                      </a:r>
                      <a:r>
                        <a:rPr lang="en-US" altLang="ko-KR" dirty="0" smtClean="0"/>
                        <a:t>(html)</a:t>
                      </a:r>
                      <a:r>
                        <a:rPr lang="ko-KR" altLang="en-US" dirty="0" smtClean="0"/>
                        <a:t>까지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5603472"/>
                  </a:ext>
                </a:extLst>
              </a:tr>
              <a:tr h="858575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$(selector).closest</a:t>
                      </a:r>
                    </a:p>
                    <a:p>
                      <a:r>
                        <a:rPr lang="en-US" altLang="ko-KR" dirty="0" smtClean="0"/>
                        <a:t>(filter, context)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에 가장 가까이에 있는 상위 요소를 반환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자신도 포함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Context</a:t>
                      </a:r>
                      <a:r>
                        <a:rPr lang="ko-KR" altLang="en-US" dirty="0" smtClean="0"/>
                        <a:t>로 범위 지정 가능 </a:t>
                      </a:r>
                      <a:r>
                        <a:rPr lang="en-US" altLang="ko-KR" dirty="0" smtClean="0"/>
                        <a:t>(context </a:t>
                      </a:r>
                      <a:r>
                        <a:rPr lang="ko-KR" altLang="en-US" dirty="0" err="1" smtClean="0"/>
                        <a:t>불포함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87857859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55002" y="1118796"/>
            <a:ext cx="8650512" cy="51213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상위 요소 찾기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55002" y="1118796"/>
            <a:ext cx="8650512" cy="5121381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 smtClean="0"/>
              <a:t>하위 요소 찾기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 startAt="2"/>
            </a:pPr>
            <a:endParaRPr lang="en-US" altLang="ko-KR" dirty="0"/>
          </a:p>
          <a:p>
            <a:pPr marL="457200" indent="-457200">
              <a:buFont typeface="+mj-lt"/>
              <a:buAutoNum type="arabicPeriod" startAt="2"/>
            </a:pPr>
            <a:endParaRPr lang="en-US" altLang="ko-KR" dirty="0" smtClean="0"/>
          </a:p>
          <a:p>
            <a:pPr marL="457200" indent="-457200">
              <a:buFont typeface="+mj-lt"/>
              <a:buAutoNum type="arabicPeriod" startAt="2"/>
            </a:pPr>
            <a:endParaRPr lang="en-US" altLang="ko-KR" dirty="0"/>
          </a:p>
          <a:p>
            <a:pPr marL="457200" indent="-457200">
              <a:buFont typeface="+mj-lt"/>
              <a:buAutoNum type="arabicPeriod" startAt="2"/>
            </a:pPr>
            <a:endParaRPr lang="en-US" altLang="ko-KR" dirty="0" smtClean="0"/>
          </a:p>
          <a:p>
            <a:pPr marL="457200" indent="-457200">
              <a:buFont typeface="+mj-lt"/>
              <a:buAutoNum type="arabicPeriod" startAt="2"/>
            </a:pPr>
            <a:endParaRPr lang="en-US" altLang="ko-KR" dirty="0"/>
          </a:p>
          <a:p>
            <a:pPr marL="457200" indent="-457200">
              <a:buFont typeface="+mj-lt"/>
              <a:buAutoNum type="arabicPeriod" startAt="2"/>
            </a:pPr>
            <a:endParaRPr lang="en-US" altLang="ko-KR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dirty="0" smtClean="0"/>
              <a:t>선택 요소 확장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탐색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335632"/>
              </p:ext>
            </p:extLst>
          </p:nvPr>
        </p:nvGraphicFramePr>
        <p:xfrm>
          <a:off x="397370" y="1633582"/>
          <a:ext cx="8350623" cy="189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427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4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5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$(selector).children(filter)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선택된 요소의 자식 요소를 반환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(filter</a:t>
                      </a:r>
                      <a:r>
                        <a:rPr lang="ko-KR" altLang="en-US" dirty="0" smtClean="0"/>
                        <a:t>를 옵션으로 줄 수 있음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03174843"/>
                  </a:ext>
                </a:extLst>
              </a:tr>
              <a:tr h="715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$(selector).find(filter)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선택한 요소의 하위 요소에서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Filter</a:t>
                      </a:r>
                      <a:r>
                        <a:rPr lang="ko-KR" altLang="en-US" dirty="0" smtClean="0"/>
                        <a:t>를 찾아서 모두 반환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51377203"/>
                  </a:ext>
                </a:extLst>
              </a:tr>
            </a:tbl>
          </a:graphicData>
        </a:graphic>
      </p:graphicFrame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216694"/>
              </p:ext>
            </p:extLst>
          </p:nvPr>
        </p:nvGraphicFramePr>
        <p:xfrm>
          <a:off x="397369" y="4204437"/>
          <a:ext cx="8350623" cy="189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3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28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2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62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$(selector).add</a:t>
                      </a:r>
                    </a:p>
                    <a:p>
                      <a:pPr latinLnBrk="1"/>
                      <a:r>
                        <a:rPr lang="en-US" altLang="ko-KR" dirty="0" smtClean="0"/>
                        <a:t>(element, context)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도 </a:t>
                      </a:r>
                      <a:r>
                        <a:rPr lang="ko-KR" altLang="en-US" dirty="0" err="1" smtClean="0"/>
                        <a:t>선택자로</a:t>
                      </a:r>
                      <a:r>
                        <a:rPr lang="ko-KR" altLang="en-US" dirty="0" smtClean="0"/>
                        <a:t> 추가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예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$(“h1, p, #test”).</a:t>
                      </a: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(“border”, “1px”);</a:t>
                      </a:r>
                    </a:p>
                    <a:p>
                      <a:pPr latinLnBrk="1"/>
                      <a:r>
                        <a:rPr lang="ko-KR" altLang="en-US" dirty="0" smtClean="0"/>
                        <a:t>→</a:t>
                      </a:r>
                      <a:r>
                        <a:rPr lang="en-US" altLang="ko-KR" dirty="0" smtClean="0"/>
                        <a:t> $(“h1”).add(“p”).add(“#test”).</a:t>
                      </a: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(“border”,”1px”);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0317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9620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탐색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506085"/>
              </p:ext>
            </p:extLst>
          </p:nvPr>
        </p:nvGraphicFramePr>
        <p:xfrm>
          <a:off x="397370" y="1703920"/>
          <a:ext cx="8350623" cy="475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427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0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4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$(selector).siblings(filter)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선택한 요소의 모든 형제 요소를 반환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동일한 부모를 공유하는 요소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82003317"/>
                  </a:ext>
                </a:extLst>
              </a:tr>
              <a:tr h="448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$(selector).next(filter)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선택한 요소의 다음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뒤에 위치한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형제 요소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58334208"/>
                  </a:ext>
                </a:extLst>
              </a:tr>
              <a:tr h="448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</a:t>
                      </a:r>
                      <a:r>
                        <a:rPr lang="en-US" altLang="ko-KR" dirty="0" err="1" smtClean="0"/>
                        <a:t>nextAll</a:t>
                      </a:r>
                      <a:r>
                        <a:rPr lang="en-US" altLang="ko-KR" dirty="0" smtClean="0"/>
                        <a:t>(filter)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선택한 요소의 다음 모든 형제 요소들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86929620"/>
                  </a:ext>
                </a:extLst>
              </a:tr>
              <a:tr h="784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</a:t>
                      </a:r>
                      <a:r>
                        <a:rPr lang="en-US" altLang="ko-KR" dirty="0" err="1" smtClean="0"/>
                        <a:t>nextUntil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(stop, filter)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선택한 요소의 다음 모든 형제 요소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단</a:t>
                      </a:r>
                      <a:r>
                        <a:rPr lang="en-US" altLang="ko-KR" dirty="0" smtClean="0"/>
                        <a:t>, stop </a:t>
                      </a:r>
                      <a:r>
                        <a:rPr lang="ko-KR" altLang="en-US" dirty="0" smtClean="0"/>
                        <a:t>이전까지의 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11285124"/>
                  </a:ext>
                </a:extLst>
              </a:tr>
              <a:tr h="448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</a:t>
                      </a:r>
                      <a:r>
                        <a:rPr lang="en-US" altLang="ko-KR" dirty="0" err="1" smtClean="0"/>
                        <a:t>prev</a:t>
                      </a:r>
                      <a:r>
                        <a:rPr lang="en-US" altLang="ko-KR" dirty="0" smtClean="0"/>
                        <a:t>(filter)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선택한 요소의 이전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앞에 위치한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형제 요소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0689734"/>
                  </a:ext>
                </a:extLst>
              </a:tr>
              <a:tr h="604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</a:t>
                      </a:r>
                      <a:r>
                        <a:rPr lang="en-US" altLang="ko-KR" dirty="0" err="1" smtClean="0"/>
                        <a:t>prevAll</a:t>
                      </a:r>
                      <a:r>
                        <a:rPr lang="en-US" altLang="ko-KR" dirty="0" smtClean="0"/>
                        <a:t>(filter)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선택한 요소의 이전 모든 형제 요소들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형제를 따라 역방향으로 탐색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59216192"/>
                  </a:ext>
                </a:extLst>
              </a:tr>
              <a:tr h="784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</a:t>
                      </a:r>
                      <a:r>
                        <a:rPr lang="en-US" altLang="ko-KR" dirty="0" err="1" smtClean="0"/>
                        <a:t>prevUntil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(stop, filter)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선택한 요소의 이전 모든 형제 요소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단</a:t>
                      </a:r>
                      <a:r>
                        <a:rPr lang="en-US" altLang="ko-KR" dirty="0" smtClean="0"/>
                        <a:t>, stop </a:t>
                      </a:r>
                      <a:r>
                        <a:rPr lang="ko-KR" altLang="en-US" dirty="0" smtClean="0"/>
                        <a:t>이전까지의 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59063371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55002" y="1118796"/>
            <a:ext cx="8650512" cy="5121381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dirty="0" smtClean="0"/>
              <a:t>형제 요소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24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55002" y="1118796"/>
            <a:ext cx="8650512" cy="5121381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탐색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212107"/>
              </p:ext>
            </p:extLst>
          </p:nvPr>
        </p:nvGraphicFramePr>
        <p:xfrm>
          <a:off x="397370" y="1703920"/>
          <a:ext cx="8350623" cy="440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497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0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4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$(selector).first()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선택한 요소의 </a:t>
                      </a:r>
                      <a:r>
                        <a:rPr lang="ko-KR" altLang="en-US" dirty="0" smtClean="0"/>
                        <a:t>첫 번째 요소를 반환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82003317"/>
                  </a:ext>
                </a:extLst>
              </a:tr>
              <a:tr h="448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$(selector).last()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선택한 요소의 </a:t>
                      </a:r>
                      <a:r>
                        <a:rPr lang="ko-KR" altLang="en-US" dirty="0" smtClean="0"/>
                        <a:t>마지막 요소를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58334208"/>
                  </a:ext>
                </a:extLst>
              </a:tr>
              <a:tr h="448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</a:t>
                      </a:r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선택한 </a:t>
                      </a:r>
                      <a:r>
                        <a:rPr lang="ko-KR" altLang="en-US" dirty="0" smtClean="0"/>
                        <a:t>요소 중 </a:t>
                      </a:r>
                      <a:r>
                        <a:rPr lang="en-US" altLang="ko-KR" dirty="0" smtClean="0"/>
                        <a:t>index </a:t>
                      </a:r>
                      <a:r>
                        <a:rPr lang="ko-KR" altLang="en-US" dirty="0" smtClean="0"/>
                        <a:t>번째 요소를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86929620"/>
                  </a:ext>
                </a:extLst>
              </a:tr>
              <a:tr h="784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$(selector).filter</a:t>
                      </a:r>
                    </a:p>
                    <a:p>
                      <a:pPr latinLnBrk="1"/>
                      <a:r>
                        <a:rPr lang="en-US" altLang="ko-KR" dirty="0" smtClean="0"/>
                        <a:t>(criteria, function(index))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선택한 </a:t>
                      </a:r>
                      <a:r>
                        <a:rPr lang="ko-KR" altLang="en-US" dirty="0" smtClean="0"/>
                        <a:t>요소 중 특정 조건</a:t>
                      </a:r>
                      <a:r>
                        <a:rPr lang="en-US" altLang="ko-KR" dirty="0" smtClean="0"/>
                        <a:t>(criteria)</a:t>
                      </a:r>
                      <a:r>
                        <a:rPr lang="ko-KR" altLang="en-US" dirty="0" smtClean="0"/>
                        <a:t>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일치하는  요소들을 </a:t>
                      </a:r>
                      <a:r>
                        <a:rPr lang="ko-KR" altLang="en-US" dirty="0" smtClean="0"/>
                        <a:t>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11285124"/>
                  </a:ext>
                </a:extLst>
              </a:tr>
              <a:tr h="448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$(selector).not</a:t>
                      </a:r>
                    </a:p>
                    <a:p>
                      <a:pPr latinLnBrk="1"/>
                      <a:r>
                        <a:rPr lang="en-US" altLang="ko-KR" dirty="0" smtClean="0"/>
                        <a:t>(criteria, function(index))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선택한 </a:t>
                      </a:r>
                      <a:r>
                        <a:rPr lang="ko-KR" altLang="en-US" dirty="0" smtClean="0"/>
                        <a:t>요소 중 특정 조건</a:t>
                      </a:r>
                      <a:r>
                        <a:rPr lang="en-US" altLang="ko-KR" dirty="0" smtClean="0"/>
                        <a:t>(criteria)</a:t>
                      </a:r>
                      <a:r>
                        <a:rPr lang="ko-KR" altLang="en-US" dirty="0" smtClean="0"/>
                        <a:t>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일치하는 요소를 제거하고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0689734"/>
                  </a:ext>
                </a:extLst>
              </a:tr>
              <a:tr h="604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$(selector).is(</a:t>
                      </a:r>
                      <a:r>
                        <a:rPr lang="en-US" altLang="ko-KR" dirty="0" err="1" smtClean="0"/>
                        <a:t>selectorElement</a:t>
                      </a:r>
                      <a:r>
                        <a:rPr lang="en-US" altLang="ko-KR" dirty="0" smtClean="0"/>
                        <a:t>, function(index, element))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선택된 요소 중 하나가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selectorElement</a:t>
                      </a:r>
                      <a:r>
                        <a:rPr lang="ko-KR" altLang="en-US" dirty="0" smtClean="0"/>
                        <a:t>와 일치하는 지 확인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dirty="0" smtClean="0"/>
                        <a:t>true </a:t>
                      </a:r>
                      <a:r>
                        <a:rPr lang="ko-KR" altLang="en-US" dirty="0" smtClean="0"/>
                        <a:t>또는</a:t>
                      </a:r>
                      <a:r>
                        <a:rPr lang="en-US" altLang="ko-KR" dirty="0" smtClean="0"/>
                        <a:t> false</a:t>
                      </a:r>
                      <a:r>
                        <a:rPr lang="ko-KR" altLang="en-US" dirty="0" smtClean="0"/>
                        <a:t>를 리턴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5921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9355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108785"/>
            <a:ext cx="8650512" cy="535551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$(</a:t>
            </a:r>
            <a:r>
              <a:rPr lang="en-US" altLang="ko-KR" dirty="0"/>
              <a:t>document).ready(function(){</a:t>
            </a:r>
          </a:p>
          <a:p>
            <a:pPr marL="0" indent="0">
              <a:buNone/>
            </a:pPr>
            <a:r>
              <a:rPr lang="en-US" altLang="ko-KR" dirty="0" smtClean="0"/>
              <a:t>    $("</a:t>
            </a:r>
            <a:r>
              <a:rPr lang="en-US" altLang="ko-KR" dirty="0"/>
              <a:t>p").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"yellow");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$("</a:t>
            </a:r>
            <a:r>
              <a:rPr lang="en-US" altLang="ko-KR" dirty="0"/>
              <a:t>p").click(function(){</a:t>
            </a:r>
          </a:p>
          <a:p>
            <a:pPr marL="0" indent="0">
              <a:buNone/>
            </a:pPr>
            <a:r>
              <a:rPr lang="en-US" altLang="ko-KR" dirty="0" smtClean="0"/>
              <a:t>	if </a:t>
            </a:r>
            <a:r>
              <a:rPr lang="en-US" altLang="ko-KR" dirty="0"/>
              <a:t>($(this).parent().is("div")) {</a:t>
            </a:r>
          </a:p>
          <a:p>
            <a:pPr marL="0" indent="0">
              <a:buNone/>
            </a:pPr>
            <a:r>
              <a:rPr lang="en-US" altLang="ko-KR" dirty="0" smtClean="0"/>
              <a:t>	    alert</a:t>
            </a:r>
            <a:r>
              <a:rPr lang="en-US" altLang="ko-KR" dirty="0"/>
              <a:t>("</a:t>
            </a:r>
            <a:r>
              <a:rPr lang="ko-KR" altLang="en-US" dirty="0"/>
              <a:t>클릭한 </a:t>
            </a:r>
            <a:r>
              <a:rPr lang="en-US" altLang="ko-KR" dirty="0"/>
              <a:t>p</a:t>
            </a:r>
            <a:r>
              <a:rPr lang="ko-KR" altLang="en-US" dirty="0"/>
              <a:t>의 부모는 </a:t>
            </a:r>
            <a:r>
              <a:rPr lang="en-US" altLang="ko-KR" dirty="0"/>
              <a:t>div</a:t>
            </a:r>
            <a:r>
              <a:rPr lang="ko-KR" altLang="en-US" dirty="0"/>
              <a:t>이다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	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});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  &lt;p&gt;Click 1&lt;/p&gt;</a:t>
            </a:r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en-US" altLang="ko-KR" dirty="0"/>
              <a:t>div&gt;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&lt;</a:t>
            </a:r>
            <a:r>
              <a:rPr lang="en-US" altLang="ko-KR" dirty="0"/>
              <a:t>p&gt;Click 2&lt;/p&gt;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&lt;/</a:t>
            </a:r>
            <a:r>
              <a:rPr lang="en-US" altLang="ko-KR" dirty="0"/>
              <a:t>div&gt;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is(selector)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3652837"/>
            <a:ext cx="47244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619" y="5163852"/>
            <a:ext cx="4114800" cy="1076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 6"/>
          <p:cNvSpPr/>
          <p:nvPr/>
        </p:nvSpPr>
        <p:spPr bwMode="auto">
          <a:xfrm rot="14695261">
            <a:off x="3652749" y="4559118"/>
            <a:ext cx="394634" cy="282462"/>
          </a:xfrm>
          <a:prstGeom prst="rightArrow">
            <a:avLst>
              <a:gd name="adj1" fmla="val 19205"/>
              <a:gd name="adj2" fmla="val 10438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02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892885"/>
            <a:ext cx="8650512" cy="5121381"/>
          </a:xfrm>
        </p:spPr>
        <p:txBody>
          <a:bodyPr/>
          <a:lstStyle/>
          <a:p>
            <a:r>
              <a:rPr lang="en-US" altLang="ko-KR" dirty="0" smtClean="0"/>
              <a:t>div</a:t>
            </a:r>
            <a:r>
              <a:rPr lang="ko-KR" altLang="en-US" dirty="0" smtClean="0"/>
              <a:t>로 감싸는 </a:t>
            </a:r>
            <a:r>
              <a:rPr lang="en-US" altLang="ko-KR" dirty="0" smtClean="0"/>
              <a:t>p</a:t>
            </a:r>
            <a:r>
              <a:rPr lang="ko-KR" altLang="en-US" dirty="0" smtClean="0"/>
              <a:t>태그와 그렇지 않은 </a:t>
            </a:r>
            <a:r>
              <a:rPr lang="en-US" altLang="ko-KR" dirty="0" smtClean="0"/>
              <a:t>p</a:t>
            </a:r>
            <a:r>
              <a:rPr lang="ko-KR" altLang="en-US" dirty="0" smtClean="0"/>
              <a:t>태그를 이용하여 문자열을 작성한다</a:t>
            </a:r>
            <a:endParaRPr lang="en-US" altLang="ko-KR" dirty="0" smtClean="0"/>
          </a:p>
          <a:p>
            <a:r>
              <a:rPr lang="en-US" altLang="ko-KR" dirty="0" smtClean="0"/>
              <a:t>P</a:t>
            </a:r>
            <a:r>
              <a:rPr lang="ko-KR" altLang="en-US" dirty="0" smtClean="0"/>
              <a:t>태그를 클릭해 부모가</a:t>
            </a:r>
            <a:r>
              <a:rPr lang="en-US" altLang="ko-KR" dirty="0" smtClean="0"/>
              <a:t> div</a:t>
            </a:r>
            <a:r>
              <a:rPr lang="ko-KR" altLang="en-US" dirty="0" smtClean="0"/>
              <a:t>인지 판단하고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맞으면</a:t>
            </a:r>
            <a:r>
              <a:rPr lang="en-US" altLang="ko-KR" dirty="0" smtClean="0"/>
              <a:t> p</a:t>
            </a:r>
            <a:r>
              <a:rPr lang="ko-KR" altLang="en-US" dirty="0" smtClean="0"/>
              <a:t>태그를 복사하고 </a:t>
            </a:r>
            <a:r>
              <a:rPr lang="ko-KR" altLang="en-US" dirty="0" err="1" smtClean="0"/>
              <a:t>글자색을</a:t>
            </a:r>
            <a:r>
              <a:rPr lang="ko-KR" altLang="en-US" dirty="0" smtClean="0"/>
              <a:t> 빨강색으로 설정한 뒤 부모 요소에 붙여 넣는다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(parent, is, clone, append)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</a:p>
          <a:p>
            <a:pPr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찾기메소드</a:t>
            </a:r>
            <a:r>
              <a:rPr lang="en-US" altLang="ko-KR" dirty="0" smtClean="0"/>
              <a:t>(parent-is)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607" y="3453575"/>
            <a:ext cx="3985372" cy="2130014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7906" y="2850435"/>
            <a:ext cx="4001845" cy="1963215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8462" y="4362968"/>
            <a:ext cx="4392068" cy="187720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sp>
        <p:nvSpPr>
          <p:cNvPr id="2" name="오른쪽 화살표 1"/>
          <p:cNvSpPr/>
          <p:nvPr/>
        </p:nvSpPr>
        <p:spPr bwMode="auto">
          <a:xfrm rot="8799829">
            <a:off x="2164780" y="3312129"/>
            <a:ext cx="1231198" cy="5964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 rot="8799829">
            <a:off x="2336793" y="4581133"/>
            <a:ext cx="1231198" cy="5964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 rot="2410656">
            <a:off x="3965276" y="3890387"/>
            <a:ext cx="1231198" cy="5964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89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21574</TotalTime>
  <Words>527</Words>
  <Application>Microsoft Office PowerPoint</Application>
  <PresentationFormat>화면 슬라이드 쇼(4:3)</PresentationFormat>
  <Paragraphs>135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1_Crayons</vt:lpstr>
      <vt:lpstr>PowerPoint 프레젠테이션</vt:lpstr>
      <vt:lpstr>참고</vt:lpstr>
      <vt:lpstr>DOM 탐색 메소드</vt:lpstr>
      <vt:lpstr>DOM 탐색 메소드</vt:lpstr>
      <vt:lpstr>DOM 탐색 메소드</vt:lpstr>
      <vt:lpstr>DOM 탐색 메소드</vt:lpstr>
      <vt:lpstr>is(selector) 메소드</vt:lpstr>
      <vt:lpstr>찾기메소드(parent-is)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이유진</cp:lastModifiedBy>
  <cp:revision>2212</cp:revision>
  <dcterms:created xsi:type="dcterms:W3CDTF">2007-06-29T06:43:39Z</dcterms:created>
  <dcterms:modified xsi:type="dcterms:W3CDTF">2021-06-27T17:03:35Z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