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45"/>
  </p:notesMasterIdLst>
  <p:handoutMasterIdLst>
    <p:handoutMasterId r:id="rId46"/>
  </p:handoutMasterIdLst>
  <p:sldIdLst>
    <p:sldId id="498" r:id="rId2"/>
    <p:sldId id="504" r:id="rId3"/>
    <p:sldId id="558" r:id="rId4"/>
    <p:sldId id="500" r:id="rId5"/>
    <p:sldId id="556" r:id="rId6"/>
    <p:sldId id="503" r:id="rId7"/>
    <p:sldId id="557" r:id="rId8"/>
    <p:sldId id="506" r:id="rId9"/>
    <p:sldId id="524" r:id="rId10"/>
    <p:sldId id="525" r:id="rId11"/>
    <p:sldId id="527" r:id="rId12"/>
    <p:sldId id="528" r:id="rId13"/>
    <p:sldId id="508" r:id="rId14"/>
    <p:sldId id="509" r:id="rId15"/>
    <p:sldId id="510" r:id="rId16"/>
    <p:sldId id="511" r:id="rId17"/>
    <p:sldId id="513" r:id="rId18"/>
    <p:sldId id="515" r:id="rId19"/>
    <p:sldId id="512" r:id="rId20"/>
    <p:sldId id="517" r:id="rId21"/>
    <p:sldId id="519" r:id="rId22"/>
    <p:sldId id="559" r:id="rId23"/>
    <p:sldId id="560" r:id="rId24"/>
    <p:sldId id="561" r:id="rId25"/>
    <p:sldId id="521" r:id="rId26"/>
    <p:sldId id="522" r:id="rId27"/>
    <p:sldId id="523" r:id="rId28"/>
    <p:sldId id="533" r:id="rId29"/>
    <p:sldId id="534" r:id="rId30"/>
    <p:sldId id="535" r:id="rId31"/>
    <p:sldId id="539" r:id="rId32"/>
    <p:sldId id="541" r:id="rId33"/>
    <p:sldId id="562" r:id="rId34"/>
    <p:sldId id="563" r:id="rId35"/>
    <p:sldId id="547" r:id="rId36"/>
    <p:sldId id="552" r:id="rId37"/>
    <p:sldId id="555" r:id="rId38"/>
    <p:sldId id="565" r:id="rId39"/>
    <p:sldId id="566" r:id="rId40"/>
    <p:sldId id="567" r:id="rId41"/>
    <p:sldId id="569" r:id="rId42"/>
    <p:sldId id="568" r:id="rId43"/>
    <p:sldId id="564" r:id="rId44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HTML5" id="{3BF30400-1CD3-4976-A1DB-0224292285D2}">
          <p14:sldIdLst/>
        </p14:section>
        <p14:section name="CSS3" id="{D2C78D48-A115-4072-A02C-4ED1383C6250}">
          <p14:sldIdLst>
            <p14:sldId id="498"/>
            <p14:sldId id="504"/>
            <p14:sldId id="558"/>
            <p14:sldId id="500"/>
            <p14:sldId id="556"/>
            <p14:sldId id="503"/>
            <p14:sldId id="557"/>
            <p14:sldId id="506"/>
            <p14:sldId id="524"/>
            <p14:sldId id="525"/>
            <p14:sldId id="527"/>
            <p14:sldId id="528"/>
            <p14:sldId id="508"/>
            <p14:sldId id="509"/>
            <p14:sldId id="510"/>
            <p14:sldId id="511"/>
            <p14:sldId id="513"/>
            <p14:sldId id="515"/>
            <p14:sldId id="512"/>
            <p14:sldId id="517"/>
            <p14:sldId id="519"/>
            <p14:sldId id="559"/>
            <p14:sldId id="560"/>
            <p14:sldId id="561"/>
            <p14:sldId id="521"/>
            <p14:sldId id="522"/>
            <p14:sldId id="523"/>
            <p14:sldId id="533"/>
            <p14:sldId id="534"/>
            <p14:sldId id="535"/>
            <p14:sldId id="539"/>
            <p14:sldId id="541"/>
            <p14:sldId id="562"/>
            <p14:sldId id="563"/>
            <p14:sldId id="547"/>
            <p14:sldId id="552"/>
            <p14:sldId id="555"/>
            <p14:sldId id="564"/>
          </p14:sldIdLst>
        </p14:section>
        <p14:section name="Javascript" id="{21A0D544-C98B-4767-8E9B-BFA545D479FA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009E00"/>
    <a:srgbClr val="42A061"/>
    <a:srgbClr val="FF9999"/>
    <a:srgbClr val="0099CC"/>
    <a:srgbClr val="CC9900"/>
    <a:srgbClr val="6600FF"/>
    <a:srgbClr val="CCFFCC"/>
    <a:srgbClr val="6699FF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365" autoAdjust="0"/>
    <p:restoredTop sz="93514" autoAdjust="0"/>
  </p:normalViewPr>
  <p:slideViewPr>
    <p:cSldViewPr snapToGrid="0">
      <p:cViewPr varScale="1">
        <p:scale>
          <a:sx n="83" d="100"/>
          <a:sy n="83" d="100"/>
        </p:scale>
        <p:origin x="-2100" y="-84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480185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07695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554504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6977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06223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02052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873658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08530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41953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42597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04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CSS </a:t>
            </a:r>
            <a:r>
              <a:rPr lang="ko-KR" altLang="en-US" dirty="0" smtClean="0">
                <a:latin typeface="+mj-lt"/>
              </a:rPr>
              <a:t>스타일시트 기초</a:t>
            </a:r>
            <a:endParaRPr lang="ko-KR" alt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3618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/>
              <a:t>외부 스타일 </a:t>
            </a:r>
            <a:r>
              <a:rPr lang="ko-KR" altLang="en-US" sz="3000" dirty="0" smtClean="0"/>
              <a:t>시트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많은 </a:t>
            </a:r>
            <a:r>
              <a:rPr lang="en-US" altLang="ko-KR" sz="2400" dirty="0" smtClean="0"/>
              <a:t>HTML </a:t>
            </a:r>
            <a:r>
              <a:rPr lang="ko-KR" altLang="en-US" sz="2400" dirty="0" smtClean="0"/>
              <a:t>페이지의 스타일을 정의하는데 사용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사용 시 </a:t>
            </a:r>
            <a:r>
              <a:rPr lang="en-US" altLang="ko-KR" sz="2400" dirty="0" smtClean="0"/>
              <a:t>HTML </a:t>
            </a:r>
            <a:r>
              <a:rPr lang="ko-KR" altLang="en-US" sz="2400" dirty="0" smtClean="0"/>
              <a:t>페이지의 </a:t>
            </a:r>
            <a:r>
              <a:rPr lang="en-US" altLang="ko-KR" sz="2400" dirty="0" smtClean="0"/>
              <a:t>&lt;head&gt;</a:t>
            </a:r>
            <a:r>
              <a:rPr lang="ko-KR" altLang="en-US" sz="2400" dirty="0" smtClean="0"/>
              <a:t>섹션에 링크를 추가</a:t>
            </a:r>
            <a:endParaRPr lang="en-US" altLang="ko-KR" sz="2400" dirty="0"/>
          </a:p>
          <a:p>
            <a:pPr lvl="1"/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&lt;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link type="text/</a:t>
            </a:r>
            <a:r>
              <a:rPr lang="en-US" altLang="ko-KR" sz="2400" b="1" dirty="0" err="1">
                <a:latin typeface="+mj-lt"/>
                <a:ea typeface="나눔고딕코딩" panose="020D0009000000000000" pitchFamily="49" charset="-127"/>
              </a:rPr>
              <a:t>css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" </a:t>
            </a:r>
            <a:r>
              <a:rPr lang="en-US" altLang="ko-KR" sz="2400" b="1" dirty="0" err="1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rel</a:t>
            </a:r>
            <a:r>
              <a:rPr lang="en-US" altLang="ko-KR" sz="2400" b="1" dirty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="stylesheet" </a:t>
            </a:r>
            <a:r>
              <a:rPr lang="en-US" altLang="ko-KR" sz="2400" b="1" dirty="0" err="1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href</a:t>
            </a:r>
            <a:r>
              <a:rPr lang="en-US" altLang="ko-KR" sz="2400" b="1" dirty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="mystyle.css"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&gt;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외부 스타일 시트 파일에는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코드가 포함되면 안됨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확장자로</a:t>
            </a:r>
            <a:r>
              <a:rPr lang="ko-KR" altLang="en-US" dirty="0" smtClean="0"/>
              <a:t> 저장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삽입</a:t>
            </a:r>
            <a:r>
              <a:rPr lang="en-US" altLang="ko-KR" sz="5500" dirty="0" smtClean="0">
                <a:latin typeface="+mj-lt"/>
              </a:rPr>
              <a:t>(2/4)</a:t>
            </a:r>
            <a:endParaRPr lang="ko-KR" altLang="en-US" sz="5500" dirty="0">
              <a:latin typeface="+mj-l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597758" y="3626097"/>
            <a:ext cx="5378395" cy="601152"/>
            <a:chOff x="4597758" y="3541690"/>
            <a:chExt cx="5378395" cy="601152"/>
          </a:xfrm>
        </p:grpSpPr>
        <p:sp>
          <p:nvSpPr>
            <p:cNvPr id="7" name="TextBox 6"/>
            <p:cNvSpPr txBox="1"/>
            <p:nvPr/>
          </p:nvSpPr>
          <p:spPr>
            <a:xfrm>
              <a:off x="4597758" y="3773510"/>
              <a:ext cx="5378395" cy="369332"/>
            </a:xfrm>
            <a:prstGeom prst="rect">
              <a:avLst/>
            </a:prstGeom>
            <a:noFill/>
            <a:ln w="19050">
              <a:solidFill>
                <a:schemeClr val="tx2">
                  <a:lumMod val="40000"/>
                  <a:lumOff val="60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현재 문서와 외부 리소스 사이의 연관 관계</a:t>
              </a:r>
              <a:r>
                <a:rPr lang="en-US" altLang="ko-KR" dirty="0" smtClean="0"/>
                <a:t>. </a:t>
              </a:r>
              <a:r>
                <a:rPr lang="ko-KR" altLang="en-US" dirty="0" smtClean="0"/>
                <a:t>필수 값</a:t>
              </a:r>
              <a:endParaRPr lang="ko-KR" altLang="en-US" dirty="0"/>
            </a:p>
          </p:txBody>
        </p:sp>
        <p:cxnSp>
          <p:nvCxnSpPr>
            <p:cNvPr id="10" name="직선 화살표 연결선 9"/>
            <p:cNvCxnSpPr/>
            <p:nvPr/>
          </p:nvCxnSpPr>
          <p:spPr bwMode="auto">
            <a:xfrm flipV="1">
              <a:off x="4816699" y="3541690"/>
              <a:ext cx="0" cy="2318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305" y="5948122"/>
            <a:ext cx="8470255" cy="16140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374367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 smtClean="0"/>
              <a:t>내부 </a:t>
            </a:r>
            <a:r>
              <a:rPr lang="ko-KR" altLang="en-US" sz="3000" dirty="0"/>
              <a:t>스타일 </a:t>
            </a:r>
            <a:r>
              <a:rPr lang="ko-KR" altLang="en-US" sz="3000" dirty="0" smtClean="0"/>
              <a:t>시트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단일 </a:t>
            </a:r>
            <a:r>
              <a:rPr lang="en-US" altLang="ko-KR" sz="2400" dirty="0"/>
              <a:t>HTML </a:t>
            </a:r>
            <a:r>
              <a:rPr lang="ko-KR" altLang="en-US" sz="2400" dirty="0"/>
              <a:t>페이지의 스타일을 정의하는데 </a:t>
            </a:r>
            <a:r>
              <a:rPr lang="ko-KR" altLang="en-US" sz="2400" dirty="0" smtClean="0"/>
              <a:t>사용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HTML </a:t>
            </a:r>
            <a:r>
              <a:rPr lang="ko-KR" altLang="en-US" sz="2400" dirty="0"/>
              <a:t>페이지의 </a:t>
            </a:r>
            <a:r>
              <a:rPr lang="en-US" altLang="ko-KR" sz="2400" dirty="0"/>
              <a:t>&lt;head&gt;</a:t>
            </a:r>
            <a:r>
              <a:rPr lang="ko-KR" altLang="en-US" sz="2400" dirty="0" smtClean="0"/>
              <a:t>섹션에서 </a:t>
            </a:r>
            <a:r>
              <a:rPr lang="en-US" altLang="ko-KR" sz="2400" dirty="0" smtClean="0"/>
              <a:t>&lt;style&gt;</a:t>
            </a:r>
            <a:r>
              <a:rPr lang="ko-KR" altLang="en-US" sz="2400" dirty="0" smtClean="0"/>
              <a:t>요소 내에 정의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80" dirty="0" smtClean="0"/>
          </a:p>
          <a:p>
            <a:pPr lvl="1"/>
            <a:endParaRPr lang="en-US" altLang="ko-KR" sz="2480" dirty="0"/>
          </a:p>
          <a:p>
            <a:pPr lvl="1"/>
            <a:endParaRPr lang="en-US" altLang="ko-KR" sz="248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삽입</a:t>
            </a:r>
            <a:r>
              <a:rPr lang="en-US" altLang="ko-KR" sz="5500" dirty="0" smtClean="0">
                <a:latin typeface="+mj-lt"/>
              </a:rPr>
              <a:t>(</a:t>
            </a:r>
            <a:r>
              <a:rPr lang="en-US" altLang="ko-KR" sz="5500" dirty="0">
                <a:latin typeface="+mj-lt"/>
              </a:rPr>
              <a:t>3</a:t>
            </a:r>
            <a:r>
              <a:rPr lang="en-US" altLang="ko-KR" sz="5500" dirty="0" smtClean="0">
                <a:latin typeface="+mj-lt"/>
              </a:rPr>
              <a:t>/4)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136" y="3665754"/>
            <a:ext cx="5133007" cy="4385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 bwMode="auto">
          <a:xfrm>
            <a:off x="3771900" y="4381500"/>
            <a:ext cx="2876550" cy="3669736"/>
          </a:xfrm>
          <a:prstGeom prst="rect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9255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 smtClean="0"/>
              <a:t>인라인 스타일 시트</a:t>
            </a:r>
            <a:endParaRPr lang="en-US" altLang="ko-KR" sz="3000" dirty="0" smtClean="0"/>
          </a:p>
          <a:p>
            <a:pPr lvl="1"/>
            <a:r>
              <a:rPr lang="ko-KR" altLang="en-US" sz="2400" dirty="0"/>
              <a:t>단일 </a:t>
            </a:r>
            <a:r>
              <a:rPr lang="en-US" altLang="ko-KR" sz="2400" dirty="0"/>
              <a:t>HTML </a:t>
            </a:r>
            <a:r>
              <a:rPr lang="ko-KR" altLang="en-US" sz="2400" dirty="0" smtClean="0"/>
              <a:t>요소에 </a:t>
            </a:r>
            <a:r>
              <a:rPr lang="ko-KR" altLang="en-US" sz="2400" dirty="0"/>
              <a:t>스타일을 정의하는데 사용</a:t>
            </a:r>
            <a:endParaRPr lang="en-US" altLang="ko-KR" dirty="0" smtClean="0"/>
          </a:p>
          <a:p>
            <a:pPr lvl="1"/>
            <a:r>
              <a:rPr lang="en-US" altLang="ko-KR" sz="2400" dirty="0" smtClean="0"/>
              <a:t>HTML</a:t>
            </a:r>
            <a:r>
              <a:rPr lang="ko-KR" altLang="en-US" sz="2400" dirty="0" smtClean="0"/>
              <a:t>요소의 </a:t>
            </a:r>
            <a:r>
              <a:rPr lang="en-US" altLang="ko-KR" sz="2400" dirty="0" smtClean="0"/>
              <a:t>style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attribute</a:t>
            </a:r>
            <a:r>
              <a:rPr lang="ko-KR" altLang="en-US" sz="2400" dirty="0" smtClean="0"/>
              <a:t>를 사용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2</a:t>
            </a:r>
            <a:r>
              <a:rPr lang="ko-KR" altLang="en-US" sz="2400" dirty="0" smtClean="0"/>
              <a:t>개 이상의 선언이 있다면 반드시 끝에 </a:t>
            </a:r>
            <a:r>
              <a:rPr lang="en-US" altLang="ko-KR" sz="2400" dirty="0" smtClean="0"/>
              <a:t>;</a:t>
            </a:r>
            <a:r>
              <a:rPr lang="ko-KR" altLang="en-US" sz="2400" dirty="0" smtClean="0"/>
              <a:t>을 적어 준다</a:t>
            </a:r>
            <a:r>
              <a:rPr lang="en-US" altLang="ko-KR" sz="2400" dirty="0" smtClean="0"/>
              <a:t>.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삽입</a:t>
            </a:r>
            <a:r>
              <a:rPr lang="en-US" altLang="ko-KR" sz="5500" dirty="0" smtClean="0">
                <a:latin typeface="+mj-lt"/>
              </a:rPr>
              <a:t>(4/4)</a:t>
            </a:r>
            <a:endParaRPr lang="ko-KR" altLang="en-US" sz="5500" dirty="0">
              <a:latin typeface="+mj-lt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96290" y="4243937"/>
            <a:ext cx="7422699" cy="3124603"/>
            <a:chOff x="2096290" y="4739237"/>
            <a:chExt cx="7422699" cy="312460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6290" y="4739237"/>
              <a:ext cx="7422699" cy="31246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직사각형 9"/>
            <p:cNvSpPr/>
            <p:nvPr/>
          </p:nvSpPr>
          <p:spPr bwMode="auto">
            <a:xfrm>
              <a:off x="3291840" y="6569613"/>
              <a:ext cx="2771335" cy="675250"/>
            </a:xfrm>
            <a:prstGeom prst="rect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213420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1572" y="1671801"/>
            <a:ext cx="11167745" cy="660507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&lt;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style&gt;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body 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 background-color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: 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powderblue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}</a:t>
            </a:r>
            <a:endParaRPr lang="en-US" altLang="ko-KR" sz="2200" b="1" dirty="0">
              <a:latin typeface="+mj-lt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200" b="1" dirty="0" err="1" smtClean="0">
                <a:latin typeface="+mj-lt"/>
                <a:ea typeface="나눔고딕코딩" panose="020D0009000000000000" pitchFamily="49" charset="-127"/>
              </a:rPr>
              <a:t>h1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 color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: blue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}</a:t>
            </a:r>
            <a:endParaRPr lang="en-US" altLang="ko-KR" sz="2200" b="1" dirty="0">
              <a:latin typeface="+mj-lt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p 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 color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: red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}</a:t>
            </a:r>
            <a:endParaRPr lang="en-US" altLang="ko-KR" sz="2200" b="1" dirty="0">
              <a:latin typeface="+mj-lt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&lt;/style&gt;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  &lt;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h1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&gt;This is a heading&lt;/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h1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  &lt;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p&gt;This is a paragraph.&lt;/p&gt;</a:t>
            </a:r>
          </a:p>
          <a:p>
            <a:pPr marL="0" indent="0">
              <a:buNone/>
            </a:pP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&lt;/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body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&gt;</a:t>
            </a:r>
            <a:endParaRPr lang="en-US" altLang="ko-KR" sz="2200" b="1" dirty="0">
              <a:latin typeface="+mj-lt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예제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430" y="3555206"/>
            <a:ext cx="6485647" cy="25979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2937522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633478"/>
          </a:xfrm>
        </p:spPr>
        <p:txBody>
          <a:bodyPr/>
          <a:lstStyle/>
          <a:p>
            <a:r>
              <a:rPr lang="ko-KR" altLang="en-US" sz="3000" dirty="0" err="1" smtClean="0"/>
              <a:t>선택자</a:t>
            </a:r>
            <a:r>
              <a:rPr lang="en-US" altLang="ko-KR" sz="3000" dirty="0" smtClean="0"/>
              <a:t>(selector): </a:t>
            </a:r>
            <a:r>
              <a:rPr lang="ko-KR" altLang="en-US" sz="3000" dirty="0" smtClean="0"/>
              <a:t>스타일을 지정할 </a:t>
            </a:r>
            <a:r>
              <a:rPr lang="en-US" altLang="ko-KR" sz="3000" dirty="0" smtClean="0"/>
              <a:t>HTML</a:t>
            </a:r>
            <a:r>
              <a:rPr lang="ko-KR" altLang="en-US" sz="3000" dirty="0" smtClean="0"/>
              <a:t>요소를 선택</a:t>
            </a:r>
            <a:endParaRPr lang="en-US" altLang="ko-KR" sz="3000" dirty="0" smtClean="0"/>
          </a:p>
          <a:p>
            <a:endParaRPr lang="en-US" altLang="ko-KR" sz="3000" dirty="0"/>
          </a:p>
          <a:p>
            <a:endParaRPr lang="en-US" altLang="ko-KR" sz="3000" dirty="0" smtClean="0"/>
          </a:p>
          <a:p>
            <a:endParaRPr lang="en-US" altLang="ko-KR" sz="3000" dirty="0"/>
          </a:p>
          <a:p>
            <a:endParaRPr lang="en-US" altLang="ko-KR" sz="3000" dirty="0" smtClean="0"/>
          </a:p>
          <a:p>
            <a:r>
              <a:rPr lang="ko-KR" altLang="en-US" sz="3000" dirty="0" err="1" smtClean="0"/>
              <a:t>선택자는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5</a:t>
            </a:r>
            <a:r>
              <a:rPr lang="ko-KR" altLang="en-US" sz="3000" dirty="0" smtClean="0"/>
              <a:t>가지 범주로 나뉜다</a:t>
            </a:r>
            <a:endParaRPr lang="en-US" altLang="ko-KR" sz="3000" dirty="0" smtClean="0"/>
          </a:p>
          <a:p>
            <a:pPr lvl="1"/>
            <a:r>
              <a:rPr lang="ko-KR" altLang="en-US" sz="2480" dirty="0" smtClean="0"/>
              <a:t>단순 선택 </a:t>
            </a:r>
            <a:r>
              <a:rPr lang="en-US" altLang="ko-KR" sz="2480" dirty="0" smtClean="0"/>
              <a:t>(Id, class, name </a:t>
            </a:r>
            <a:r>
              <a:rPr lang="ko-KR" altLang="en-US" sz="2480" dirty="0" smtClean="0"/>
              <a:t>기반으로 요소 선택</a:t>
            </a:r>
            <a:r>
              <a:rPr lang="en-US" altLang="ko-KR" sz="2480" dirty="0" smtClean="0"/>
              <a:t>)</a:t>
            </a:r>
            <a:r>
              <a:rPr lang="ko-KR" altLang="en-US" sz="2480" dirty="0" smtClean="0"/>
              <a:t> </a:t>
            </a:r>
            <a:r>
              <a:rPr lang="en-US" altLang="ko-KR" sz="2480" dirty="0" smtClean="0"/>
              <a:t>– </a:t>
            </a:r>
            <a:r>
              <a:rPr lang="ko-KR" altLang="en-US" sz="2480" dirty="0" smtClean="0"/>
              <a:t>가장 많이 사용</a:t>
            </a:r>
            <a:endParaRPr lang="en-US" altLang="ko-KR" sz="2480" dirty="0" smtClean="0"/>
          </a:p>
          <a:p>
            <a:pPr lvl="1"/>
            <a:r>
              <a:rPr lang="ko-KR" altLang="en-US" sz="2480" dirty="0" smtClean="0"/>
              <a:t>특정 관계에 따른 요소 선택</a:t>
            </a:r>
            <a:endParaRPr lang="en-US" altLang="ko-KR" sz="2480" dirty="0" smtClean="0"/>
          </a:p>
          <a:p>
            <a:pPr lvl="1"/>
            <a:r>
              <a:rPr lang="ko-KR" altLang="en-US" sz="2480" dirty="0" smtClean="0"/>
              <a:t>가상 클래스 </a:t>
            </a:r>
            <a:r>
              <a:rPr lang="en-US" altLang="ko-KR" sz="2480" dirty="0" smtClean="0"/>
              <a:t>/</a:t>
            </a:r>
            <a:r>
              <a:rPr lang="ko-KR" altLang="en-US" sz="2480" dirty="0" smtClean="0"/>
              <a:t> 가상 요소를 통한 선택</a:t>
            </a:r>
            <a:endParaRPr lang="en-US" altLang="ko-KR" sz="2480" dirty="0" smtClean="0"/>
          </a:p>
          <a:p>
            <a:pPr lvl="1"/>
            <a:r>
              <a:rPr lang="ko-KR" altLang="en-US" sz="2480" dirty="0" smtClean="0"/>
              <a:t>속성이나 속성 값을 기반으로 요소 선택</a:t>
            </a:r>
            <a:endParaRPr lang="en-US" altLang="ko-KR" sz="2480" dirty="0" smtClean="0"/>
          </a:p>
          <a:p>
            <a:endParaRPr lang="en-US" altLang="ko-KR" sz="3000" dirty="0" smtClean="0"/>
          </a:p>
          <a:p>
            <a:r>
              <a:rPr lang="ko-KR" altLang="en-US" sz="3000" dirty="0" err="1" smtClean="0"/>
              <a:t>선택자에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대한 </a:t>
            </a:r>
            <a:r>
              <a:rPr lang="en-US" altLang="ko-KR" sz="3000" dirty="0" err="1"/>
              <a:t>W3C</a:t>
            </a:r>
            <a:r>
              <a:rPr lang="ko-KR" altLang="en-US" sz="3000" dirty="0"/>
              <a:t>의 </a:t>
            </a:r>
            <a:r>
              <a:rPr lang="ko-KR" altLang="en-US" sz="3000" dirty="0" smtClean="0"/>
              <a:t>문서 </a:t>
            </a:r>
            <a:endParaRPr lang="en-US" altLang="ko-KR" sz="3000" dirty="0" smtClean="0"/>
          </a:p>
          <a:p>
            <a:pPr lvl="1"/>
            <a:r>
              <a:rPr lang="en-US" altLang="ko-KR" sz="2400" b="1" u="sng" dirty="0" smtClean="0">
                <a:solidFill>
                  <a:srgbClr val="009E00"/>
                </a:solidFill>
              </a:rPr>
              <a:t>http</a:t>
            </a:r>
            <a:r>
              <a:rPr lang="en-US" altLang="ko-KR" sz="2400" b="1" u="sng" dirty="0">
                <a:solidFill>
                  <a:srgbClr val="009E00"/>
                </a:solidFill>
              </a:rPr>
              <a:t>://www.w3.org/TR/css3-selectors</a:t>
            </a:r>
            <a:r>
              <a:rPr lang="en-US" altLang="ko-KR" sz="2400" b="1" u="sng" dirty="0" smtClean="0">
                <a:solidFill>
                  <a:srgbClr val="009E00"/>
                </a:solidFill>
              </a:rPr>
              <a:t>/</a:t>
            </a:r>
            <a:endParaRPr lang="ko-KR" altLang="en-US" sz="2400" b="1" u="sng" dirty="0">
              <a:solidFill>
                <a:srgbClr val="009E00"/>
              </a:solidFill>
            </a:endParaRPr>
          </a:p>
          <a:p>
            <a:endParaRPr lang="ko-KR" altLang="en-US" sz="3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145162" y="2644812"/>
            <a:ext cx="6979123" cy="71288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ko-KR" sz="2339" b="1" dirty="0">
                <a:latin typeface="+mj-lt"/>
                <a:ea typeface="나눔고딕코딩" panose="020D0009000000000000" pitchFamily="49" charset="-127"/>
              </a:rPr>
              <a:t>p { color: blue;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5162" y="3516970"/>
            <a:ext cx="2259696" cy="3684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선택자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(selector)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94570" y="3516970"/>
            <a:ext cx="2047548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(property)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92585" y="3516970"/>
            <a:ext cx="1971716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(value)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화살표 연결선 14"/>
          <p:cNvCxnSpPr>
            <a:stCxn id="7" idx="0"/>
          </p:cNvCxnSpPr>
          <p:nvPr/>
        </p:nvCxnSpPr>
        <p:spPr bwMode="auto">
          <a:xfrm flipV="1">
            <a:off x="3275010" y="3104792"/>
            <a:ext cx="1129848" cy="4121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화살표 연결선 16"/>
          <p:cNvCxnSpPr>
            <a:stCxn id="8" idx="0"/>
          </p:cNvCxnSpPr>
          <p:nvPr/>
        </p:nvCxnSpPr>
        <p:spPr bwMode="auto">
          <a:xfrm flipH="1" flipV="1">
            <a:off x="5334000" y="3104792"/>
            <a:ext cx="484344" cy="4121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직선 화살표 연결선 18"/>
          <p:cNvCxnSpPr>
            <a:stCxn id="9" idx="0"/>
          </p:cNvCxnSpPr>
          <p:nvPr/>
        </p:nvCxnSpPr>
        <p:spPr bwMode="auto">
          <a:xfrm flipH="1" flipV="1">
            <a:off x="6572250" y="3104792"/>
            <a:ext cx="1606193" cy="4121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883964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단순 </a:t>
            </a:r>
            <a:r>
              <a:rPr lang="ko-KR" altLang="en-US" dirty="0" err="1" smtClean="0"/>
              <a:t>선택</a:t>
            </a:r>
            <a:r>
              <a:rPr lang="ko-KR" altLang="en-US" dirty="0" err="1"/>
              <a:t>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(Simple selectors)</a:t>
            </a:r>
          </a:p>
          <a:p>
            <a:pPr lvl="1"/>
            <a:r>
              <a:rPr lang="ko-KR" altLang="en-US" sz="2400" dirty="0" smtClean="0"/>
              <a:t>요소 </a:t>
            </a:r>
            <a:r>
              <a:rPr lang="ko-KR" altLang="en-US" sz="2400" dirty="0" err="1" smtClean="0"/>
              <a:t>선택자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(element selector) </a:t>
            </a:r>
          </a:p>
          <a:p>
            <a:pPr lvl="1"/>
            <a:r>
              <a:rPr lang="ko-KR" altLang="en-US" sz="2400" dirty="0" smtClean="0"/>
              <a:t>아이디</a:t>
            </a:r>
            <a:r>
              <a:rPr lang="en-US" altLang="ko-KR" sz="2400" dirty="0"/>
              <a:t> </a:t>
            </a:r>
            <a:r>
              <a:rPr lang="ko-KR" altLang="en-US" sz="2400" dirty="0" err="1" smtClean="0"/>
              <a:t>선택자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(id selector)</a:t>
            </a:r>
          </a:p>
          <a:p>
            <a:pPr lvl="1"/>
            <a:r>
              <a:rPr lang="ko-KR" altLang="en-US" sz="2400" dirty="0" smtClean="0"/>
              <a:t>클래스 </a:t>
            </a:r>
            <a:r>
              <a:rPr lang="ko-KR" altLang="en-US" sz="2400" dirty="0" err="1" smtClean="0"/>
              <a:t>선택자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(class selector)</a:t>
            </a:r>
          </a:p>
          <a:p>
            <a:pPr lvl="1"/>
            <a:r>
              <a:rPr lang="ko-KR" altLang="en-US" sz="2400" dirty="0" smtClean="0"/>
              <a:t>전체 </a:t>
            </a:r>
            <a:r>
              <a:rPr lang="ko-KR" altLang="en-US" sz="2400" dirty="0" err="1" smtClean="0"/>
              <a:t>선택자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(universal selector)</a:t>
            </a:r>
          </a:p>
          <a:p>
            <a:pPr lvl="1"/>
            <a:r>
              <a:rPr lang="ko-KR" altLang="en-US" sz="2400" dirty="0" smtClean="0"/>
              <a:t>그룹 </a:t>
            </a:r>
            <a:r>
              <a:rPr lang="ko-KR" altLang="en-US" sz="2400" dirty="0" err="1" smtClean="0"/>
              <a:t>선택자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(grouping selector)</a:t>
            </a:r>
            <a:endParaRPr lang="en-US" altLang="ko-KR" dirty="0" smtClean="0"/>
          </a:p>
          <a:p>
            <a:pPr lvl="1"/>
            <a:endParaRPr lang="en-US" altLang="ko-KR" sz="1000" dirty="0" smtClean="0"/>
          </a:p>
          <a:p>
            <a:pPr lvl="0"/>
            <a:r>
              <a:rPr lang="ko-KR" altLang="en-US" dirty="0" smtClean="0"/>
              <a:t>결합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Combinator</a:t>
            </a:r>
            <a:r>
              <a:rPr lang="en-US" altLang="ko-KR" dirty="0" smtClean="0"/>
              <a:t> selectors)</a:t>
            </a:r>
          </a:p>
          <a:p>
            <a:pPr lvl="1"/>
            <a:r>
              <a:rPr lang="ko-KR" altLang="en-US" sz="2400" dirty="0" smtClean="0"/>
              <a:t>자손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자식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선택자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형제 </a:t>
            </a:r>
            <a:r>
              <a:rPr lang="ko-KR" altLang="en-US" sz="2400" dirty="0" err="1" smtClean="0"/>
              <a:t>선택자</a:t>
            </a:r>
            <a:endParaRPr lang="en-US" altLang="ko-KR" sz="2400" dirty="0" smtClean="0"/>
          </a:p>
          <a:p>
            <a:pPr lvl="1"/>
            <a:endParaRPr lang="en-US" altLang="ko-KR" sz="1000" dirty="0" smtClean="0"/>
          </a:p>
          <a:p>
            <a:pPr lvl="0"/>
            <a:r>
              <a:rPr lang="ko-KR" altLang="en-US" dirty="0" smtClean="0"/>
              <a:t>의사 클래스 </a:t>
            </a:r>
            <a:r>
              <a:rPr lang="en-US" altLang="ko-KR" dirty="0" smtClean="0"/>
              <a:t>(pseudo-class selector)</a:t>
            </a:r>
          </a:p>
          <a:p>
            <a:pPr lvl="0"/>
            <a:endParaRPr lang="en-US" altLang="ko-KR" dirty="0"/>
          </a:p>
          <a:p>
            <a:r>
              <a:rPr lang="ko-KR" altLang="en-US" dirty="0" smtClean="0"/>
              <a:t>속성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 (Attribute selectors)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9954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(1/5)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b="1" dirty="0" smtClean="0"/>
              <a:t>요소 </a:t>
            </a:r>
            <a:r>
              <a:rPr lang="ko-KR" altLang="en-US" sz="3000" b="1" dirty="0" err="1"/>
              <a:t>선택자</a:t>
            </a:r>
            <a:r>
              <a:rPr lang="en-US" altLang="ko-KR" sz="3000" b="1" dirty="0" smtClean="0"/>
              <a:t>(element </a:t>
            </a:r>
            <a:r>
              <a:rPr lang="en-US" altLang="ko-KR" sz="3000" b="1" dirty="0"/>
              <a:t>selector</a:t>
            </a:r>
            <a:r>
              <a:rPr lang="en-US" altLang="ko-KR" sz="3000" b="1" dirty="0" smtClean="0"/>
              <a:t>): </a:t>
            </a:r>
            <a:r>
              <a:rPr lang="en-US" altLang="ko-KR" sz="3000" dirty="0" smtClean="0"/>
              <a:t>HTML </a:t>
            </a:r>
            <a:r>
              <a:rPr lang="ko-KR" altLang="en-US" sz="3000" dirty="0"/>
              <a:t>요소 이름을 </a:t>
            </a:r>
            <a:r>
              <a:rPr lang="ko-KR" altLang="en-US" sz="3000" dirty="0" smtClean="0"/>
              <a:t>선택</a:t>
            </a:r>
            <a:endParaRPr lang="ko-KR" altLang="en-US" sz="3000" dirty="0"/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1220214" y="6876131"/>
            <a:ext cx="2334293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sz="2000" b="1" i="1" dirty="0" smtClean="0"/>
              <a:t>모든  </a:t>
            </a:r>
            <a:r>
              <a:rPr lang="en-US" altLang="ko-KR" sz="2000" b="1" i="1" dirty="0" smtClean="0"/>
              <a:t>p</a:t>
            </a:r>
            <a:r>
              <a:rPr lang="ko-KR" altLang="en-US" sz="2000" b="1" i="1" dirty="0" smtClean="0"/>
              <a:t>요소를 선택</a:t>
            </a:r>
            <a:endParaRPr lang="ko-KR" altLang="en-US" sz="2000" b="1" i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220214" y="2990398"/>
            <a:ext cx="9416151" cy="3751748"/>
            <a:chOff x="1220214" y="2990398"/>
            <a:chExt cx="9416151" cy="375174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0214" y="2990398"/>
              <a:ext cx="9416151" cy="37517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직사각형 13"/>
            <p:cNvSpPr/>
            <p:nvPr/>
          </p:nvSpPr>
          <p:spPr bwMode="auto">
            <a:xfrm>
              <a:off x="1234282" y="4076700"/>
              <a:ext cx="285029" cy="36195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1476882" y="5950634"/>
              <a:ext cx="5038218" cy="56446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5954715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 </a:t>
            </a:r>
            <a:r>
              <a:rPr lang="ko-KR" altLang="en-US" dirty="0" err="1"/>
              <a:t>선택자</a:t>
            </a:r>
            <a:r>
              <a:rPr lang="en-US" altLang="ko-KR" dirty="0" smtClean="0"/>
              <a:t>(2/5)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b="1" dirty="0"/>
              <a:t>아이디 </a:t>
            </a:r>
            <a:r>
              <a:rPr lang="ko-KR" altLang="en-US" sz="3000" b="1" dirty="0" err="1"/>
              <a:t>선택자</a:t>
            </a:r>
            <a:r>
              <a:rPr lang="en-US" altLang="ko-KR" sz="3000" b="1" dirty="0"/>
              <a:t>(id selector</a:t>
            </a:r>
            <a:r>
              <a:rPr lang="en-US" altLang="ko-KR" sz="3000" b="1" dirty="0" smtClean="0"/>
              <a:t>): </a:t>
            </a:r>
            <a:r>
              <a:rPr lang="ko-KR" altLang="en-US" sz="3000" dirty="0" smtClean="0"/>
              <a:t>특정한 </a:t>
            </a:r>
            <a:r>
              <a:rPr lang="en-US" altLang="ko-KR" sz="3000" dirty="0" smtClean="0"/>
              <a:t>id</a:t>
            </a:r>
            <a:r>
              <a:rPr lang="ko-KR" altLang="en-US" sz="3000" dirty="0" smtClean="0"/>
              <a:t>를 가진 </a:t>
            </a:r>
            <a:r>
              <a:rPr lang="ko-KR" altLang="en-US" sz="3000" dirty="0"/>
              <a:t>요소를 </a:t>
            </a:r>
            <a:r>
              <a:rPr lang="ko-KR" altLang="en-US" sz="3000" dirty="0" smtClean="0"/>
              <a:t>선택</a:t>
            </a:r>
            <a:endParaRPr lang="ko-KR" altLang="en-US" sz="3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  <p:sp>
        <p:nvSpPr>
          <p:cNvPr id="13" name="직사각형 12"/>
          <p:cNvSpPr/>
          <p:nvPr/>
        </p:nvSpPr>
        <p:spPr>
          <a:xfrm>
            <a:off x="1220214" y="6243090"/>
            <a:ext cx="442781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en-US" altLang="ko-KR" sz="2000" b="1" i="1" dirty="0" smtClean="0"/>
              <a:t>Id</a:t>
            </a:r>
            <a:r>
              <a:rPr lang="ko-KR" altLang="en-US" sz="2000" b="1" i="1" dirty="0" smtClean="0"/>
              <a:t>속성은 </a:t>
            </a:r>
            <a:r>
              <a:rPr lang="en-US" altLang="ko-KR" sz="2000" b="1" i="1" dirty="0" smtClean="0"/>
              <a:t>#</a:t>
            </a:r>
            <a:r>
              <a:rPr lang="ko-KR" altLang="en-US" sz="2000" b="1" i="1" dirty="0" smtClean="0"/>
              <a:t>으로 접근하여 요소를 선택</a:t>
            </a:r>
            <a:endParaRPr lang="ko-KR" altLang="en-US" sz="2000" b="1" i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158819" y="3010486"/>
            <a:ext cx="9290991" cy="3121193"/>
            <a:chOff x="1158819" y="3010486"/>
            <a:chExt cx="9290991" cy="3121193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8819" y="3010486"/>
              <a:ext cx="9290991" cy="31211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직사각형 13"/>
            <p:cNvSpPr/>
            <p:nvPr/>
          </p:nvSpPr>
          <p:spPr bwMode="auto">
            <a:xfrm>
              <a:off x="1234282" y="3317049"/>
              <a:ext cx="1283835" cy="284281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1420610" y="5148778"/>
              <a:ext cx="5038218" cy="26728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316226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 </a:t>
            </a:r>
            <a:r>
              <a:rPr lang="ko-KR" altLang="en-US" dirty="0" err="1"/>
              <a:t>선택자</a:t>
            </a:r>
            <a:r>
              <a:rPr lang="en-US" altLang="ko-KR" dirty="0" smtClean="0"/>
              <a:t>(3/5)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b="1" dirty="0"/>
              <a:t>클래스 </a:t>
            </a:r>
            <a:r>
              <a:rPr lang="ko-KR" altLang="en-US" sz="3000" b="1" dirty="0" err="1"/>
              <a:t>선택자</a:t>
            </a:r>
            <a:r>
              <a:rPr lang="en-US" altLang="ko-KR" sz="3000" b="1" dirty="0"/>
              <a:t>(class selector</a:t>
            </a:r>
            <a:r>
              <a:rPr lang="en-US" altLang="ko-KR" sz="3000" b="1" dirty="0" smtClean="0"/>
              <a:t>)</a:t>
            </a:r>
            <a:r>
              <a:rPr lang="en-US" altLang="ko-KR" sz="3000" dirty="0" smtClean="0"/>
              <a:t>:</a:t>
            </a:r>
            <a:r>
              <a:rPr lang="ko-KR" altLang="en-US" sz="3000" dirty="0" smtClean="0"/>
              <a:t> 클래스가 부여된 요소를 선택</a:t>
            </a:r>
            <a:endParaRPr lang="ko-KR" altLang="en-US" sz="3000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13" name="직사각형 12"/>
          <p:cNvSpPr/>
          <p:nvPr/>
        </p:nvSpPr>
        <p:spPr>
          <a:xfrm>
            <a:off x="952925" y="6636990"/>
            <a:ext cx="484139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en-US" altLang="ko-KR" sz="2000" b="1" i="1" dirty="0" smtClean="0"/>
              <a:t>class</a:t>
            </a:r>
            <a:r>
              <a:rPr lang="ko-KR" altLang="en-US" sz="2000" b="1" i="1" dirty="0" smtClean="0"/>
              <a:t>속성은 </a:t>
            </a:r>
            <a:r>
              <a:rPr lang="en-US" altLang="ko-KR" sz="2000" b="1" i="1" dirty="0" smtClean="0"/>
              <a:t>.</a:t>
            </a:r>
            <a:r>
              <a:rPr lang="ko-KR" altLang="en-US" sz="2000" b="1" i="1" dirty="0" smtClean="0"/>
              <a:t>으로 접근하여 요소를 선택</a:t>
            </a:r>
            <a:endParaRPr lang="ko-KR" altLang="en-US" sz="2000" b="1" i="1" dirty="0"/>
          </a:p>
        </p:txBody>
      </p:sp>
      <p:grpSp>
        <p:nvGrpSpPr>
          <p:cNvPr id="17" name="그룹 16"/>
          <p:cNvGrpSpPr/>
          <p:nvPr/>
        </p:nvGrpSpPr>
        <p:grpSpPr>
          <a:xfrm>
            <a:off x="956941" y="2953082"/>
            <a:ext cx="9557594" cy="3547895"/>
            <a:chOff x="956941" y="2953082"/>
            <a:chExt cx="9557594" cy="3547895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6941" y="2953082"/>
              <a:ext cx="9557594" cy="35478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직사각형 13"/>
            <p:cNvSpPr/>
            <p:nvPr/>
          </p:nvSpPr>
          <p:spPr bwMode="auto">
            <a:xfrm>
              <a:off x="995129" y="3260778"/>
              <a:ext cx="847740" cy="27021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984508" y="4557931"/>
              <a:ext cx="3503086" cy="1055077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 flipV="1">
              <a:off x="984508" y="5866226"/>
              <a:ext cx="5669510" cy="30949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553231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 </a:t>
            </a:r>
            <a:r>
              <a:rPr lang="ko-KR" altLang="en-US" dirty="0" err="1"/>
              <a:t>선택자</a:t>
            </a:r>
            <a:r>
              <a:rPr lang="en-US" altLang="ko-KR" dirty="0" smtClean="0"/>
              <a:t>(4/5)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b="1" dirty="0"/>
              <a:t>전체 </a:t>
            </a:r>
            <a:r>
              <a:rPr lang="ko-KR" altLang="en-US" sz="3000" b="1" dirty="0" err="1"/>
              <a:t>선택자</a:t>
            </a:r>
            <a:r>
              <a:rPr lang="en-US" altLang="ko-KR" sz="3000" b="1" dirty="0"/>
              <a:t>(universal selector</a:t>
            </a:r>
            <a:r>
              <a:rPr lang="en-US" altLang="ko-KR" sz="3000" b="1" dirty="0" smtClean="0"/>
              <a:t>): </a:t>
            </a:r>
            <a:r>
              <a:rPr lang="ko-KR" altLang="en-US" sz="3000" dirty="0"/>
              <a:t>페이지 </a:t>
            </a:r>
            <a:r>
              <a:rPr lang="ko-KR" altLang="en-US" sz="3000" dirty="0" smtClean="0"/>
              <a:t>안 </a:t>
            </a:r>
            <a:r>
              <a:rPr lang="ko-KR" altLang="en-US" sz="3000" dirty="0"/>
              <a:t>모든 </a:t>
            </a:r>
            <a:r>
              <a:rPr lang="ko-KR" altLang="en-US" sz="3000" dirty="0" smtClean="0"/>
              <a:t>요소 선택</a:t>
            </a:r>
            <a:endParaRPr lang="ko-KR" altLang="en-US" sz="3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  <p:grpSp>
        <p:nvGrpSpPr>
          <p:cNvPr id="15" name="그룹 14"/>
          <p:cNvGrpSpPr/>
          <p:nvPr/>
        </p:nvGrpSpPr>
        <p:grpSpPr>
          <a:xfrm>
            <a:off x="1459605" y="2707136"/>
            <a:ext cx="8696069" cy="2542941"/>
            <a:chOff x="1459605" y="2707136"/>
            <a:chExt cx="8696069" cy="254294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9605" y="2707136"/>
              <a:ext cx="8696069" cy="25429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직사각형 10"/>
            <p:cNvSpPr/>
            <p:nvPr/>
          </p:nvSpPr>
          <p:spPr bwMode="auto">
            <a:xfrm>
              <a:off x="1491175" y="2968284"/>
              <a:ext cx="239151" cy="28135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459604" y="5445860"/>
            <a:ext cx="8696069" cy="2542942"/>
            <a:chOff x="1459604" y="5445860"/>
            <a:chExt cx="8696069" cy="2542942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9604" y="5445860"/>
              <a:ext cx="8696069" cy="25429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직사각형 13"/>
            <p:cNvSpPr/>
            <p:nvPr/>
          </p:nvSpPr>
          <p:spPr bwMode="auto">
            <a:xfrm>
              <a:off x="1488831" y="5695072"/>
              <a:ext cx="649458" cy="29776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11895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627" y="4092916"/>
            <a:ext cx="6993462" cy="3921487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11051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/>
              <a:t>Cascading Style Sheets</a:t>
            </a:r>
          </a:p>
          <a:p>
            <a:pPr eaLnBrk="1" hangingPunct="1"/>
            <a:r>
              <a:rPr lang="en-US" altLang="ko-KR" sz="3000" kern="0" dirty="0" smtClean="0"/>
              <a:t>HTML</a:t>
            </a:r>
            <a:r>
              <a:rPr lang="ko-KR" altLang="en-US" sz="3000" kern="0" dirty="0"/>
              <a:t>문서에 각종 시각적 요소를 정의하기 위한 스타일 시트 언어</a:t>
            </a:r>
            <a:endParaRPr lang="en-US" altLang="ko-KR" sz="3000" kern="0" dirty="0"/>
          </a:p>
          <a:p>
            <a:pPr eaLnBrk="1" hangingPunct="1"/>
            <a:r>
              <a:rPr lang="ko-KR" altLang="en-US" sz="3000" kern="0" dirty="0" smtClean="0"/>
              <a:t>브라우저가 스타일 시트 정보에 따라 </a:t>
            </a:r>
            <a:r>
              <a:rPr lang="en-US" altLang="ko-KR" sz="3000" kern="0" dirty="0" smtClean="0"/>
              <a:t>HTML</a:t>
            </a:r>
            <a:r>
              <a:rPr lang="ko-KR" altLang="en-US" sz="3000" kern="0" dirty="0" smtClean="0"/>
              <a:t>문서 형식을 지정</a:t>
            </a:r>
            <a:endParaRPr lang="en-US" altLang="ko-KR" sz="3000" kern="0" dirty="0" smtClean="0"/>
          </a:p>
          <a:p>
            <a:pPr eaLnBrk="1" hangingPunct="1">
              <a:lnSpc>
                <a:spcPct val="150000"/>
              </a:lnSpc>
            </a:pPr>
            <a:endParaRPr lang="en-US" altLang="ko-KR" sz="3000" kern="0" dirty="0" smtClean="0"/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ko-KR" sz="3000" kern="0" dirty="0"/>
          </a:p>
          <a:p>
            <a:pPr eaLnBrk="1" hangingPunct="1">
              <a:lnSpc>
                <a:spcPct val="150000"/>
              </a:lnSpc>
            </a:pPr>
            <a:endParaRPr lang="en-US" altLang="ko-KR" sz="3000" kern="0" dirty="0" smtClean="0"/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ko-KR" sz="3000" kern="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개념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89990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 </a:t>
            </a:r>
            <a:r>
              <a:rPr lang="ko-KR" altLang="en-US" dirty="0" err="1"/>
              <a:t>선택자</a:t>
            </a:r>
            <a:r>
              <a:rPr lang="en-US" altLang="ko-KR" dirty="0" smtClean="0"/>
              <a:t>(5/5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b="1" dirty="0" smtClean="0"/>
              <a:t>그룹화 선택</a:t>
            </a:r>
            <a:r>
              <a:rPr lang="en-US" altLang="ko-KR" sz="3000" b="1" dirty="0" smtClean="0"/>
              <a:t>(grouping selector): </a:t>
            </a:r>
            <a:r>
              <a:rPr lang="ko-KR" altLang="en-US" sz="3000" dirty="0" smtClean="0"/>
              <a:t>요소에 동일한 스타일 부여</a:t>
            </a:r>
            <a:endParaRPr lang="ko-KR" altLang="en-US" sz="3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  <p:grpSp>
        <p:nvGrpSpPr>
          <p:cNvPr id="12" name="그룹 11"/>
          <p:cNvGrpSpPr/>
          <p:nvPr/>
        </p:nvGrpSpPr>
        <p:grpSpPr>
          <a:xfrm>
            <a:off x="1428860" y="2785403"/>
            <a:ext cx="8757560" cy="3131491"/>
            <a:chOff x="1428860" y="2785403"/>
            <a:chExt cx="8757560" cy="313149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8860" y="2785403"/>
              <a:ext cx="8757560" cy="31314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직사각형 9"/>
            <p:cNvSpPr/>
            <p:nvPr/>
          </p:nvSpPr>
          <p:spPr bwMode="auto">
            <a:xfrm>
              <a:off x="1491175" y="3052688"/>
              <a:ext cx="633047" cy="281355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420837" y="6056200"/>
            <a:ext cx="3970959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sz="2000" b="1" i="1" dirty="0" smtClean="0"/>
              <a:t>요소들을 콤마</a:t>
            </a:r>
            <a:r>
              <a:rPr lang="en-US" altLang="ko-KR" sz="2000" b="1" i="1" dirty="0" smtClean="0"/>
              <a:t>(,)</a:t>
            </a:r>
            <a:r>
              <a:rPr lang="ko-KR" altLang="en-US" sz="2000" b="1" i="1" dirty="0" smtClean="0"/>
              <a:t>로 분리하여 선택</a:t>
            </a:r>
            <a:endParaRPr lang="ko-KR" alt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xmlns="" val="26233493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두 개 이상의 단순 </a:t>
            </a:r>
            <a:r>
              <a:rPr lang="ko-KR" altLang="en-US" sz="3000" kern="0" dirty="0" err="1" smtClean="0"/>
              <a:t>선택자가</a:t>
            </a:r>
            <a:r>
              <a:rPr lang="ko-KR" altLang="en-US" sz="3000" kern="0" dirty="0" smtClean="0"/>
              <a:t> 결합하고 그들의 관계로서 선택</a:t>
            </a:r>
            <a:endParaRPr lang="en-US" altLang="ko-KR" sz="3000" kern="0" dirty="0" smtClean="0"/>
          </a:p>
          <a:p>
            <a:pPr lvl="1" eaLnBrk="1" hangingPunct="1"/>
            <a:r>
              <a:rPr lang="ko-KR" altLang="en-US" sz="2400" b="1" kern="0" dirty="0" smtClean="0"/>
              <a:t>자손 </a:t>
            </a:r>
            <a:r>
              <a:rPr lang="ko-KR" altLang="en-US" sz="2400" b="1" kern="0" dirty="0" err="1" smtClean="0"/>
              <a:t>선택자</a:t>
            </a:r>
            <a:r>
              <a:rPr lang="ko-KR" altLang="en-US" sz="2400" b="1" kern="0" dirty="0" smtClean="0"/>
              <a:t> </a:t>
            </a:r>
            <a:r>
              <a:rPr lang="en-US" altLang="ko-KR" sz="2400" b="1" kern="0" dirty="0" smtClean="0"/>
              <a:t>(descendant selector, </a:t>
            </a:r>
            <a:r>
              <a:rPr lang="ko-KR" altLang="en-US" sz="2400" b="1" kern="0" dirty="0" smtClean="0"/>
              <a:t>하위 </a:t>
            </a:r>
            <a:r>
              <a:rPr lang="ko-KR" altLang="en-US" sz="2400" b="1" kern="0" dirty="0" err="1" smtClean="0"/>
              <a:t>선택자</a:t>
            </a:r>
            <a:r>
              <a:rPr lang="en-US" altLang="ko-KR" sz="2400" b="1" kern="0" dirty="0" smtClean="0"/>
              <a:t>)</a:t>
            </a:r>
          </a:p>
          <a:p>
            <a:pPr marL="594067" lvl="1" indent="0" eaLnBrk="1" hangingPunct="1">
              <a:buNone/>
            </a:pPr>
            <a:r>
              <a:rPr lang="en-US" altLang="ko-KR" sz="2400" kern="0" dirty="0" smtClean="0"/>
              <a:t>	: </a:t>
            </a:r>
            <a:r>
              <a:rPr lang="ko-KR" altLang="en-US" sz="2400" kern="0" dirty="0" smtClean="0"/>
              <a:t>지정된 요소의 자손인 모든 요소를 선택</a:t>
            </a:r>
            <a:r>
              <a:rPr lang="en-US" altLang="ko-KR" sz="2480" b="1" kern="0" dirty="0" smtClean="0"/>
              <a:t>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결합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(1/4)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205117" y="7649329"/>
            <a:ext cx="600356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sz="2000" b="1" i="1" dirty="0" smtClean="0"/>
              <a:t>단순 </a:t>
            </a:r>
            <a:r>
              <a:rPr lang="ko-KR" altLang="en-US" sz="2000" b="1" i="1" dirty="0" err="1" smtClean="0"/>
              <a:t>선택자</a:t>
            </a:r>
            <a:r>
              <a:rPr lang="ko-KR" altLang="en-US" sz="2000" b="1" i="1" dirty="0"/>
              <a:t> </a:t>
            </a:r>
            <a:r>
              <a:rPr lang="ko-KR" altLang="en-US" sz="2000" b="1" i="1" dirty="0" smtClean="0"/>
              <a:t>사이 </a:t>
            </a:r>
            <a:r>
              <a:rPr lang="ko-KR" altLang="en-US" sz="2000" b="1" i="1" dirty="0" err="1" smtClean="0"/>
              <a:t>결합자</a:t>
            </a:r>
            <a:r>
              <a:rPr lang="ko-KR" altLang="en-US" sz="2000" b="1" i="1" dirty="0" smtClean="0"/>
              <a:t>  공백</a:t>
            </a:r>
            <a:r>
              <a:rPr lang="en-US" altLang="ko-KR" sz="2000" b="1" i="1" dirty="0" smtClean="0"/>
              <a:t>(‘  ’)</a:t>
            </a:r>
            <a:r>
              <a:rPr lang="ko-KR" altLang="en-US" sz="2000" b="1" i="1" dirty="0" smtClean="0"/>
              <a:t>을 포함하여 선택</a:t>
            </a:r>
            <a:endParaRPr lang="en-US" altLang="ko-KR" sz="2000" b="1" i="1" dirty="0" smtClean="0"/>
          </a:p>
        </p:txBody>
      </p:sp>
      <p:grpSp>
        <p:nvGrpSpPr>
          <p:cNvPr id="17" name="그룹 16"/>
          <p:cNvGrpSpPr/>
          <p:nvPr/>
        </p:nvGrpSpPr>
        <p:grpSpPr>
          <a:xfrm>
            <a:off x="1205117" y="3427701"/>
            <a:ext cx="9205045" cy="4086482"/>
            <a:chOff x="1205117" y="3427701"/>
            <a:chExt cx="9205045" cy="4086482"/>
          </a:xfrm>
        </p:grpSpPr>
        <p:grpSp>
          <p:nvGrpSpPr>
            <p:cNvPr id="15" name="그룹 14"/>
            <p:cNvGrpSpPr/>
            <p:nvPr/>
          </p:nvGrpSpPr>
          <p:grpSpPr>
            <a:xfrm>
              <a:off x="1205117" y="3427701"/>
              <a:ext cx="9205045" cy="4086482"/>
              <a:chOff x="1205117" y="3439733"/>
              <a:chExt cx="9205045" cy="4086482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05117" y="3439733"/>
                <a:ext cx="9205045" cy="40864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1" name="직사각형 10"/>
              <p:cNvSpPr/>
              <p:nvPr/>
            </p:nvSpPr>
            <p:spPr bwMode="auto">
              <a:xfrm>
                <a:off x="1276023" y="3800104"/>
                <a:ext cx="659656" cy="225631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 bwMode="auto">
              <a:xfrm>
                <a:off x="1661939" y="3800104"/>
                <a:ext cx="83430" cy="225631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6" name="직사각형 15"/>
            <p:cNvSpPr/>
            <p:nvPr/>
          </p:nvSpPr>
          <p:spPr>
            <a:xfrm>
              <a:off x="2213307" y="3746998"/>
              <a:ext cx="2887329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latinLnBrk="1"/>
              <a:r>
                <a:rPr lang="en-US" altLang="ko-KR" sz="1400" b="1" i="1" dirty="0" smtClean="0">
                  <a:solidFill>
                    <a:srgbClr val="42A061"/>
                  </a:solidFill>
                  <a:sym typeface="Wingdings" panose="05000000000000000000" pitchFamily="2" charset="2"/>
                </a:rPr>
                <a:t> </a:t>
              </a:r>
              <a:r>
                <a:rPr lang="ko-KR" altLang="en-US" sz="1400" b="1" i="1" dirty="0" smtClean="0">
                  <a:solidFill>
                    <a:srgbClr val="42A061"/>
                  </a:solidFill>
                </a:rPr>
                <a:t>요소 </a:t>
              </a:r>
              <a:r>
                <a:rPr lang="en-US" altLang="ko-KR" sz="1400" b="1" i="1" dirty="0" smtClean="0">
                  <a:solidFill>
                    <a:srgbClr val="42A061"/>
                  </a:solidFill>
                </a:rPr>
                <a:t>div</a:t>
              </a:r>
              <a:r>
                <a:rPr lang="ko-KR" altLang="en-US" sz="1400" b="1" i="1" dirty="0" smtClean="0">
                  <a:solidFill>
                    <a:srgbClr val="42A061"/>
                  </a:solidFill>
                </a:rPr>
                <a:t>의 모든 요소 중 </a:t>
              </a:r>
              <a:r>
                <a:rPr lang="en-US" altLang="ko-KR" sz="1400" b="1" i="1" dirty="0" smtClean="0">
                  <a:solidFill>
                    <a:srgbClr val="42A061"/>
                  </a:solidFill>
                </a:rPr>
                <a:t>p </a:t>
              </a:r>
              <a:r>
                <a:rPr lang="ko-KR" altLang="en-US" sz="1400" b="1" i="1" dirty="0" smtClean="0">
                  <a:solidFill>
                    <a:srgbClr val="42A061"/>
                  </a:solidFill>
                </a:rPr>
                <a:t>선택</a:t>
              </a:r>
              <a:endParaRPr lang="en-US" altLang="ko-KR" sz="1400" b="1" i="1" dirty="0" smtClean="0">
                <a:solidFill>
                  <a:srgbClr val="42A06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8172028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두 개 이상의 단순 </a:t>
            </a:r>
            <a:r>
              <a:rPr lang="ko-KR" altLang="en-US" sz="3000" kern="0" dirty="0" err="1" smtClean="0"/>
              <a:t>선택자가</a:t>
            </a:r>
            <a:r>
              <a:rPr lang="ko-KR" altLang="en-US" sz="3000" kern="0" dirty="0" smtClean="0"/>
              <a:t> 결합하고 그들의 관계로서 선택</a:t>
            </a:r>
            <a:endParaRPr lang="en-US" altLang="ko-KR" sz="3000" kern="0" dirty="0" smtClean="0"/>
          </a:p>
          <a:p>
            <a:pPr lvl="1" eaLnBrk="1" hangingPunct="1"/>
            <a:r>
              <a:rPr lang="ko-KR" altLang="en-US" sz="2400" b="1" kern="0" dirty="0" smtClean="0"/>
              <a:t>자식 </a:t>
            </a:r>
            <a:r>
              <a:rPr lang="ko-KR" altLang="en-US" sz="2400" b="1" kern="0" dirty="0" err="1" smtClean="0"/>
              <a:t>선택자</a:t>
            </a:r>
            <a:r>
              <a:rPr lang="ko-KR" altLang="en-US" sz="2400" b="1" kern="0" dirty="0" smtClean="0"/>
              <a:t> </a:t>
            </a:r>
            <a:r>
              <a:rPr lang="en-US" altLang="ko-KR" sz="2400" b="1" kern="0" dirty="0" smtClean="0"/>
              <a:t>(child selector) : </a:t>
            </a:r>
            <a:r>
              <a:rPr lang="ko-KR" altLang="en-US" sz="2400" kern="0" dirty="0"/>
              <a:t>지정된 요소의 </a:t>
            </a:r>
            <a:r>
              <a:rPr lang="ko-KR" altLang="en-US" sz="2400" kern="0" dirty="0" smtClean="0"/>
              <a:t>자식인 </a:t>
            </a:r>
            <a:r>
              <a:rPr lang="ko-KR" altLang="en-US" sz="2400" kern="0" dirty="0"/>
              <a:t>모든 요소를 </a:t>
            </a:r>
            <a:r>
              <a:rPr lang="ko-KR" altLang="en-US" sz="2400" kern="0" dirty="0" smtClean="0"/>
              <a:t>선택</a:t>
            </a:r>
            <a:endParaRPr lang="ko-KR" altLang="en-US" sz="2400" b="1" kern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결합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(2/4)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515979" y="7597978"/>
            <a:ext cx="541847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sz="2000" b="1" i="1" dirty="0" smtClean="0"/>
              <a:t>단순 </a:t>
            </a:r>
            <a:r>
              <a:rPr lang="ko-KR" altLang="en-US" sz="2000" b="1" i="1" dirty="0" err="1" smtClean="0"/>
              <a:t>선택자</a:t>
            </a:r>
            <a:r>
              <a:rPr lang="ko-KR" altLang="en-US" sz="2000" b="1" i="1" dirty="0"/>
              <a:t> </a:t>
            </a:r>
            <a:r>
              <a:rPr lang="ko-KR" altLang="en-US" sz="2000" b="1" i="1" dirty="0" smtClean="0"/>
              <a:t>사이 </a:t>
            </a:r>
            <a:r>
              <a:rPr lang="ko-KR" altLang="en-US" sz="2000" b="1" i="1" dirty="0" err="1" smtClean="0"/>
              <a:t>결합자</a:t>
            </a:r>
            <a:r>
              <a:rPr lang="ko-KR" altLang="en-US" sz="2000" b="1" i="1" dirty="0" smtClean="0"/>
              <a:t> </a:t>
            </a:r>
            <a:r>
              <a:rPr lang="en-US" altLang="ko-KR" sz="2000" b="1" i="1" dirty="0" smtClean="0"/>
              <a:t>(‘&gt;’)</a:t>
            </a:r>
            <a:r>
              <a:rPr lang="ko-KR" altLang="en-US" sz="2000" b="1" i="1" dirty="0" smtClean="0"/>
              <a:t>을 포함하여 선택</a:t>
            </a:r>
            <a:endParaRPr lang="en-US" altLang="ko-KR" sz="2000" b="1" i="1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1515979" y="2887582"/>
            <a:ext cx="8103144" cy="4603575"/>
            <a:chOff x="1515979" y="2887582"/>
            <a:chExt cx="8103144" cy="4603575"/>
          </a:xfrm>
        </p:grpSpPr>
        <p:grpSp>
          <p:nvGrpSpPr>
            <p:cNvPr id="4" name="그룹 3"/>
            <p:cNvGrpSpPr/>
            <p:nvPr/>
          </p:nvGrpSpPr>
          <p:grpSpPr>
            <a:xfrm>
              <a:off x="1515979" y="2887582"/>
              <a:ext cx="8103144" cy="4603575"/>
              <a:chOff x="1996157" y="3330295"/>
              <a:chExt cx="7622966" cy="437743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96157" y="3330295"/>
                <a:ext cx="7622966" cy="437743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5" name="직사각형 14"/>
              <p:cNvSpPr/>
              <p:nvPr/>
            </p:nvSpPr>
            <p:spPr bwMode="auto">
              <a:xfrm>
                <a:off x="2036187" y="3622096"/>
                <a:ext cx="733926" cy="2286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 bwMode="auto">
              <a:xfrm>
                <a:off x="2393391" y="3622096"/>
                <a:ext cx="228781" cy="2286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2561131" y="3148742"/>
              <a:ext cx="2887329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latinLnBrk="1"/>
              <a:r>
                <a:rPr lang="en-US" altLang="ko-KR" sz="1400" b="1" i="1" dirty="0" smtClean="0">
                  <a:solidFill>
                    <a:srgbClr val="42A061"/>
                  </a:solidFill>
                  <a:sym typeface="Wingdings" panose="05000000000000000000" pitchFamily="2" charset="2"/>
                </a:rPr>
                <a:t> </a:t>
              </a:r>
              <a:r>
                <a:rPr lang="ko-KR" altLang="en-US" sz="1400" b="1" i="1" dirty="0" smtClean="0">
                  <a:solidFill>
                    <a:srgbClr val="42A061"/>
                  </a:solidFill>
                </a:rPr>
                <a:t>요소 </a:t>
              </a:r>
              <a:r>
                <a:rPr lang="en-US" altLang="ko-KR" sz="1400" b="1" i="1" dirty="0" smtClean="0">
                  <a:solidFill>
                    <a:srgbClr val="42A061"/>
                  </a:solidFill>
                </a:rPr>
                <a:t>div</a:t>
              </a:r>
              <a:r>
                <a:rPr lang="ko-KR" altLang="en-US" sz="1400" b="1" i="1" dirty="0" smtClean="0">
                  <a:solidFill>
                    <a:srgbClr val="42A061"/>
                  </a:solidFill>
                </a:rPr>
                <a:t>의 자식 요소 중 </a:t>
              </a:r>
              <a:r>
                <a:rPr lang="en-US" altLang="ko-KR" sz="1400" b="1" i="1" dirty="0" smtClean="0">
                  <a:solidFill>
                    <a:srgbClr val="42A061"/>
                  </a:solidFill>
                </a:rPr>
                <a:t>p </a:t>
              </a:r>
              <a:r>
                <a:rPr lang="ko-KR" altLang="en-US" sz="1400" b="1" i="1" dirty="0" smtClean="0">
                  <a:solidFill>
                    <a:srgbClr val="42A061"/>
                  </a:solidFill>
                </a:rPr>
                <a:t>선택</a:t>
              </a:r>
              <a:endParaRPr lang="en-US" altLang="ko-KR" sz="1400" b="1" i="1" dirty="0" smtClean="0">
                <a:solidFill>
                  <a:srgbClr val="42A06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376288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두 개 이상의 단순 </a:t>
            </a:r>
            <a:r>
              <a:rPr lang="ko-KR" altLang="en-US" sz="3000" kern="0" dirty="0" err="1" smtClean="0"/>
              <a:t>선택자가</a:t>
            </a:r>
            <a:r>
              <a:rPr lang="ko-KR" altLang="en-US" sz="3000" kern="0" dirty="0" smtClean="0"/>
              <a:t> 결합하고 그들의 관계로서 선택</a:t>
            </a:r>
            <a:endParaRPr lang="en-US" altLang="ko-KR" sz="3000" kern="0" dirty="0" smtClean="0"/>
          </a:p>
          <a:p>
            <a:pPr lvl="1" eaLnBrk="1" hangingPunct="1"/>
            <a:r>
              <a:rPr lang="ko-KR" altLang="en-US" sz="2480" b="1" kern="0" dirty="0" smtClean="0"/>
              <a:t>인접 형제 </a:t>
            </a:r>
            <a:r>
              <a:rPr lang="ko-KR" altLang="en-US" sz="2480" b="1" kern="0" dirty="0" err="1" smtClean="0"/>
              <a:t>선택자</a:t>
            </a:r>
            <a:r>
              <a:rPr lang="ko-KR" altLang="en-US" sz="2480" b="1" kern="0" dirty="0" smtClean="0"/>
              <a:t> </a:t>
            </a:r>
            <a:r>
              <a:rPr lang="en-US" altLang="ko-KR" sz="2480" b="1" kern="0" dirty="0" smtClean="0"/>
              <a:t>(adjacent sibling selector)</a:t>
            </a:r>
          </a:p>
          <a:p>
            <a:pPr marL="594067" lvl="1" indent="0" eaLnBrk="1" hangingPunct="1">
              <a:buNone/>
            </a:pPr>
            <a:r>
              <a:rPr lang="en-US" altLang="ko-KR" sz="2480" kern="0" dirty="0"/>
              <a:t>	</a:t>
            </a:r>
            <a:r>
              <a:rPr lang="en-US" altLang="ko-KR" sz="2480" kern="0" dirty="0" smtClean="0"/>
              <a:t> : </a:t>
            </a:r>
            <a:r>
              <a:rPr lang="ko-KR" altLang="en-US" sz="2480" kern="0" dirty="0" smtClean="0"/>
              <a:t>동일한 부모 요소를 가져야 하며 바로 뒤따르는 형제 요소를 선택</a:t>
            </a:r>
            <a:endParaRPr lang="ko-KR" altLang="en-US" sz="2480" kern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결합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(3/4)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622" y="3381508"/>
            <a:ext cx="7338036" cy="48030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직사각형 16"/>
          <p:cNvSpPr/>
          <p:nvPr/>
        </p:nvSpPr>
        <p:spPr bwMode="auto">
          <a:xfrm>
            <a:off x="2209800" y="3665619"/>
            <a:ext cx="733926" cy="22860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510409" y="3665619"/>
            <a:ext cx="228781" cy="228600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38622" y="8268642"/>
            <a:ext cx="541847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sz="2000" b="1" i="1" dirty="0" smtClean="0"/>
              <a:t>단순 </a:t>
            </a:r>
            <a:r>
              <a:rPr lang="ko-KR" altLang="en-US" sz="2000" b="1" i="1" dirty="0" err="1" smtClean="0"/>
              <a:t>선택자</a:t>
            </a:r>
            <a:r>
              <a:rPr lang="ko-KR" altLang="en-US" sz="2000" b="1" i="1" dirty="0"/>
              <a:t> </a:t>
            </a:r>
            <a:r>
              <a:rPr lang="ko-KR" altLang="en-US" sz="2000" b="1" i="1" dirty="0" smtClean="0"/>
              <a:t>사이 </a:t>
            </a:r>
            <a:r>
              <a:rPr lang="ko-KR" altLang="en-US" sz="2000" b="1" i="1" dirty="0" err="1" smtClean="0"/>
              <a:t>결합자</a:t>
            </a:r>
            <a:r>
              <a:rPr lang="ko-KR" altLang="en-US" sz="2000" b="1" i="1" dirty="0" smtClean="0"/>
              <a:t> </a:t>
            </a:r>
            <a:r>
              <a:rPr lang="en-US" altLang="ko-KR" sz="2000" b="1" i="1" dirty="0" smtClean="0"/>
              <a:t>(‘+’)</a:t>
            </a:r>
            <a:r>
              <a:rPr lang="ko-KR" altLang="en-US" sz="2000" b="1" i="1" dirty="0" smtClean="0"/>
              <a:t>을 포함하여 선택</a:t>
            </a:r>
            <a:endParaRPr lang="en-US" altLang="ko-KR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20210271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두 개 이상의 단순 </a:t>
            </a:r>
            <a:r>
              <a:rPr lang="ko-KR" altLang="en-US" sz="3000" kern="0" dirty="0" err="1" smtClean="0"/>
              <a:t>선택자가</a:t>
            </a:r>
            <a:r>
              <a:rPr lang="ko-KR" altLang="en-US" sz="3000" kern="0" dirty="0" smtClean="0"/>
              <a:t> 결합하고 그들의 관계로서 선택</a:t>
            </a:r>
            <a:endParaRPr lang="en-US" altLang="ko-KR" sz="3000" kern="0" dirty="0" smtClean="0"/>
          </a:p>
          <a:p>
            <a:pPr lvl="1" eaLnBrk="1" hangingPunct="1"/>
            <a:r>
              <a:rPr lang="ko-KR" altLang="en-US" sz="2480" b="1" kern="0" dirty="0" smtClean="0"/>
              <a:t>형제 </a:t>
            </a:r>
            <a:r>
              <a:rPr lang="ko-KR" altLang="en-US" sz="2480" b="1" kern="0" dirty="0" err="1" smtClean="0"/>
              <a:t>선택자</a:t>
            </a:r>
            <a:r>
              <a:rPr lang="ko-KR" altLang="en-US" sz="2480" b="1" kern="0" dirty="0" smtClean="0"/>
              <a:t> </a:t>
            </a:r>
            <a:r>
              <a:rPr lang="en-US" altLang="ko-KR" sz="2480" b="1" kern="0" dirty="0" smtClean="0"/>
              <a:t>(general sibling selector)</a:t>
            </a:r>
          </a:p>
          <a:p>
            <a:pPr marL="594067" lvl="1" indent="0" eaLnBrk="1" hangingPunct="1">
              <a:buNone/>
            </a:pPr>
            <a:r>
              <a:rPr lang="en-US" altLang="ko-KR" sz="2480" kern="0" dirty="0" smtClean="0"/>
              <a:t>	 : </a:t>
            </a:r>
            <a:r>
              <a:rPr lang="ko-KR" altLang="en-US" sz="2480" kern="0" dirty="0" smtClean="0"/>
              <a:t>지정 요소의 다음 모든 형제 요소 선택</a:t>
            </a:r>
            <a:endParaRPr lang="ko-KR" altLang="en-US" sz="2480" kern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결합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(4/4)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593223" y="3351926"/>
            <a:ext cx="8417052" cy="3953464"/>
            <a:chOff x="1593223" y="3111291"/>
            <a:chExt cx="8417052" cy="395346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3223" y="3111291"/>
              <a:ext cx="8417052" cy="39534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직사각형 10"/>
            <p:cNvSpPr/>
            <p:nvPr/>
          </p:nvSpPr>
          <p:spPr bwMode="auto">
            <a:xfrm>
              <a:off x="1648325" y="3441029"/>
              <a:ext cx="830179" cy="240634"/>
            </a:xfrm>
            <a:prstGeom prst="rect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2033157" y="3441029"/>
              <a:ext cx="258785" cy="240634"/>
            </a:xfrm>
            <a:prstGeom prst="rect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593223" y="7486900"/>
            <a:ext cx="541847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sz="2000" b="1" i="1" dirty="0" smtClean="0"/>
              <a:t>단순 </a:t>
            </a:r>
            <a:r>
              <a:rPr lang="ko-KR" altLang="en-US" sz="2000" b="1" i="1" dirty="0" err="1" smtClean="0"/>
              <a:t>선택자</a:t>
            </a:r>
            <a:r>
              <a:rPr lang="ko-KR" altLang="en-US" sz="2000" b="1" i="1" dirty="0"/>
              <a:t> </a:t>
            </a:r>
            <a:r>
              <a:rPr lang="ko-KR" altLang="en-US" sz="2000" b="1" i="1" dirty="0" smtClean="0"/>
              <a:t>사이 </a:t>
            </a:r>
            <a:r>
              <a:rPr lang="ko-KR" altLang="en-US" sz="2000" b="1" i="1" dirty="0" err="1" smtClean="0"/>
              <a:t>결합자</a:t>
            </a:r>
            <a:r>
              <a:rPr lang="ko-KR" altLang="en-US" sz="2000" b="1" i="1" dirty="0" smtClean="0"/>
              <a:t> </a:t>
            </a:r>
            <a:r>
              <a:rPr lang="en-US" altLang="ko-KR" sz="2000" b="1" i="1" dirty="0" smtClean="0"/>
              <a:t>(‘~’)</a:t>
            </a:r>
            <a:r>
              <a:rPr lang="ko-KR" altLang="en-US" sz="2000" b="1" i="1" dirty="0" smtClean="0"/>
              <a:t>을 포함하여 선택</a:t>
            </a:r>
            <a:endParaRPr lang="en-US" altLang="ko-KR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28151950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271" y="1732624"/>
            <a:ext cx="10670077" cy="6633478"/>
          </a:xfrm>
        </p:spPr>
        <p:txBody>
          <a:bodyPr/>
          <a:lstStyle/>
          <a:p>
            <a:r>
              <a:rPr lang="ko-KR" altLang="en-US" sz="3000" b="1" dirty="0"/>
              <a:t>의사 </a:t>
            </a:r>
            <a:r>
              <a:rPr lang="ko-KR" altLang="en-US" sz="3000" b="1" dirty="0" smtClean="0"/>
              <a:t>클래스 </a:t>
            </a:r>
            <a:r>
              <a:rPr lang="en-US" altLang="ko-KR" sz="3000" b="1" dirty="0" smtClean="0"/>
              <a:t>(pseudo-class, </a:t>
            </a:r>
            <a:r>
              <a:rPr lang="ko-KR" altLang="en-US" sz="3000" b="1" dirty="0" err="1" smtClean="0"/>
              <a:t>가상클래스</a:t>
            </a:r>
            <a:r>
              <a:rPr lang="en-US" altLang="ko-KR" sz="3000" b="1" dirty="0" smtClean="0"/>
              <a:t>) </a:t>
            </a:r>
          </a:p>
          <a:p>
            <a:pPr lvl="1"/>
            <a:r>
              <a:rPr lang="ko-KR" altLang="en-US" sz="2400" dirty="0" smtClean="0"/>
              <a:t>특정한 상태나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요소의 구조에 의한 요소 선택</a:t>
            </a:r>
            <a:endParaRPr lang="en-US" altLang="ko-KR" sz="2400" dirty="0" smtClean="0"/>
          </a:p>
          <a:p>
            <a:pPr lvl="1"/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800" dirty="0" smtClean="0"/>
              <a:t>  </a:t>
            </a:r>
            <a:r>
              <a:rPr lang="ko-KR" altLang="en-US" sz="2800" dirty="0" smtClean="0"/>
              <a:t>예</a:t>
            </a:r>
            <a:r>
              <a:rPr lang="en-US" altLang="ko-KR" sz="2800" dirty="0" smtClean="0"/>
              <a:t>)	</a:t>
            </a:r>
            <a:r>
              <a:rPr lang="en-US" altLang="ko-KR" sz="1800" dirty="0" smtClean="0"/>
              <a:t>a:link { color: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blue;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}</a:t>
            </a:r>
            <a:endParaRPr lang="ko-KR" altLang="en-US" sz="1800" dirty="0" smtClean="0"/>
          </a:p>
          <a:p>
            <a:pPr marL="594067" lvl="1" indent="0" latinLnBrk="0">
              <a:buNone/>
            </a:pPr>
            <a:r>
              <a:rPr lang="en-US" altLang="ko-KR" sz="1800" dirty="0" smtClean="0"/>
              <a:t>	a:visited </a:t>
            </a:r>
            <a:r>
              <a:rPr lang="en-US" altLang="ko-KR" sz="1800" dirty="0"/>
              <a:t>{ color:</a:t>
            </a:r>
            <a:r>
              <a:rPr lang="ko-KR" altLang="en-US" sz="1800" dirty="0"/>
              <a:t> </a:t>
            </a:r>
            <a:r>
              <a:rPr lang="en-US" altLang="ko-KR" sz="1800" dirty="0"/>
              <a:t>green;</a:t>
            </a:r>
            <a:r>
              <a:rPr lang="ko-KR" altLang="en-US" sz="1800" dirty="0"/>
              <a:t> </a:t>
            </a:r>
            <a:r>
              <a:rPr lang="en-US" altLang="ko-KR" sz="1800" dirty="0" smtClean="0"/>
              <a:t>}</a:t>
            </a:r>
            <a:endParaRPr lang="ko-KR" altLang="en-US" sz="1800" dirty="0"/>
          </a:p>
          <a:p>
            <a:pPr marL="594067" lvl="1" indent="0" latinLnBrk="0">
              <a:buNone/>
            </a:pPr>
            <a:r>
              <a:rPr lang="en-US" altLang="ko-KR" sz="1800" dirty="0" smtClean="0"/>
              <a:t>	a:hover </a:t>
            </a:r>
            <a:r>
              <a:rPr lang="en-US" altLang="ko-KR" sz="1800" dirty="0"/>
              <a:t>{ color:</a:t>
            </a:r>
            <a:r>
              <a:rPr lang="ko-KR" altLang="en-US" sz="1800" dirty="0"/>
              <a:t> </a:t>
            </a:r>
            <a:r>
              <a:rPr lang="en-US" altLang="ko-KR" sz="1800" dirty="0" smtClean="0"/>
              <a:t>red; }</a:t>
            </a:r>
          </a:p>
          <a:p>
            <a:pPr marL="594067" lvl="1" indent="0" latinLnBrk="0">
              <a:buNone/>
            </a:pPr>
            <a:r>
              <a:rPr lang="en-US" altLang="ko-KR" sz="1800" dirty="0" smtClean="0"/>
              <a:t>	a:active {color : pink; }</a:t>
            </a:r>
          </a:p>
          <a:p>
            <a:pPr lvl="1" latinLnBrk="0"/>
            <a:endParaRPr lang="en-US" altLang="ko-KR" sz="1800" dirty="0"/>
          </a:p>
          <a:p>
            <a:pPr marL="594067" lvl="1" indent="0" latinLnBrk="0">
              <a:buNone/>
            </a:pPr>
            <a:r>
              <a:rPr lang="en-US" altLang="ko-KR" sz="1800" dirty="0" smtClean="0"/>
              <a:t>	p:first-child</a:t>
            </a:r>
          </a:p>
          <a:p>
            <a:pPr marL="594067" lvl="1" indent="0" latinLnBrk="0">
              <a:buNone/>
            </a:pPr>
            <a:r>
              <a:rPr lang="en-US" altLang="ko-KR" sz="1800" dirty="0" smtClean="0"/>
              <a:t>	p:nth-child(</a:t>
            </a:r>
            <a:r>
              <a:rPr lang="en-US" altLang="ko-KR" sz="1800" i="1" dirty="0" smtClean="0"/>
              <a:t>n</a:t>
            </a:r>
            <a:r>
              <a:rPr lang="en-US" altLang="ko-KR" sz="1800" dirty="0" smtClean="0"/>
              <a:t>)</a:t>
            </a:r>
          </a:p>
          <a:p>
            <a:pPr marL="594067" lvl="1" indent="0" latinLnBrk="0">
              <a:buNone/>
            </a:pPr>
            <a:r>
              <a:rPr lang="en-US" altLang="ko-KR" sz="1800" dirty="0" smtClean="0"/>
              <a:t>	p:nth-last-child(</a:t>
            </a:r>
            <a:r>
              <a:rPr lang="en-US" altLang="ko-KR" sz="1800" i="1" dirty="0" smtClean="0"/>
              <a:t>n</a:t>
            </a:r>
            <a:r>
              <a:rPr lang="en-US" altLang="ko-KR" sz="1800" dirty="0" smtClean="0"/>
              <a:t>)</a:t>
            </a:r>
          </a:p>
          <a:p>
            <a:pPr lvl="1" latinLnBrk="0"/>
            <a:endParaRPr lang="en-US" altLang="ko-KR" sz="1800" dirty="0"/>
          </a:p>
          <a:p>
            <a:pPr marL="594067" lvl="1" indent="0" latinLnBrk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td:nth-child</a:t>
            </a:r>
            <a:r>
              <a:rPr lang="en-US" altLang="ko-KR" sz="1800" dirty="0" smtClean="0"/>
              <a:t>(2n)      </a:t>
            </a:r>
            <a:r>
              <a:rPr lang="ko-KR" altLang="en-US" sz="1800" dirty="0" smtClean="0"/>
              <a:t>→ </a:t>
            </a:r>
            <a:r>
              <a:rPr lang="en-US" altLang="ko-KR" sz="1800" dirty="0" smtClean="0"/>
              <a:t>0 2 4 6 8 </a:t>
            </a:r>
          </a:p>
          <a:p>
            <a:pPr marL="594067" lvl="1" indent="0" latinLnBrk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td:nth-child</a:t>
            </a:r>
            <a:r>
              <a:rPr lang="en-US" altLang="ko-KR" sz="1800" dirty="0" smtClean="0"/>
              <a:t>(2n+1)  </a:t>
            </a:r>
            <a:r>
              <a:rPr lang="ko-KR" altLang="en-US" sz="1800" dirty="0" smtClean="0"/>
              <a:t>→</a:t>
            </a:r>
            <a:r>
              <a:rPr lang="en-US" altLang="ko-KR" sz="1800" dirty="0" smtClean="0"/>
              <a:t> 1 3 5 7 9</a:t>
            </a:r>
          </a:p>
          <a:p>
            <a:pPr marL="594067" lvl="1" indent="0" latinLnBrk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td:nth-child</a:t>
            </a:r>
            <a:r>
              <a:rPr lang="en-US" altLang="ko-KR" sz="1800" dirty="0" smtClean="0"/>
              <a:t>(2n +2) </a:t>
            </a:r>
            <a:r>
              <a:rPr lang="ko-KR" altLang="en-US" sz="1800" dirty="0"/>
              <a:t>→</a:t>
            </a:r>
            <a:r>
              <a:rPr lang="en-US" altLang="ko-KR" sz="1800" dirty="0" smtClean="0"/>
              <a:t> 2 4 6 8</a:t>
            </a:r>
            <a:r>
              <a:rPr lang="en-US" altLang="ko-KR" sz="2000" dirty="0" smtClean="0"/>
              <a:t> </a:t>
            </a:r>
          </a:p>
          <a:p>
            <a:pPr marL="594067" lvl="1" indent="0" latinLnBrk="0">
              <a:buNone/>
            </a:pPr>
            <a:endParaRPr lang="en-US" altLang="ko-KR" sz="2000" dirty="0" smtClean="0"/>
          </a:p>
          <a:p>
            <a:pPr marL="594067" lvl="1" indent="0" latinLnBrk="0">
              <a:buNone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그 외 </a:t>
            </a:r>
            <a:r>
              <a:rPr lang="en-US" altLang="ko-KR" sz="2000" dirty="0" smtClean="0"/>
              <a:t>: </a:t>
            </a:r>
            <a:r>
              <a:rPr lang="en-US" altLang="ko-KR" sz="2000" u="sng" dirty="0" smtClean="0">
                <a:solidFill>
                  <a:srgbClr val="009E00"/>
                </a:solidFill>
              </a:rPr>
              <a:t>https://www.w3schools.com/css/css_pseudo_classes.asp</a:t>
            </a:r>
            <a:endParaRPr lang="ko-KR" altLang="en-US" sz="2000" u="sng" dirty="0">
              <a:solidFill>
                <a:srgbClr val="009E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의사 클래스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68637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578" y="1911888"/>
            <a:ext cx="6445848" cy="3261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121" y="1911886"/>
            <a:ext cx="2127262" cy="3261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866" y="1911886"/>
            <a:ext cx="2127262" cy="3261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7747" y="1911887"/>
            <a:ext cx="2127262" cy="3261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8587" y="5353684"/>
            <a:ext cx="8018106" cy="28320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8453443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b="1" dirty="0" smtClean="0"/>
              <a:t>속성 </a:t>
            </a:r>
            <a:r>
              <a:rPr lang="ko-KR" altLang="en-US" sz="3000" b="1" dirty="0" err="1" smtClean="0"/>
              <a:t>선택자</a:t>
            </a:r>
            <a:r>
              <a:rPr lang="ko-KR" altLang="en-US" sz="3000" b="1" dirty="0" smtClean="0"/>
              <a:t> </a:t>
            </a:r>
            <a:r>
              <a:rPr lang="en-US" altLang="ko-KR" sz="3000" b="1" dirty="0"/>
              <a:t>(</a:t>
            </a:r>
            <a:r>
              <a:rPr lang="en-US" altLang="ko-KR" sz="3000" b="1" dirty="0" smtClean="0"/>
              <a:t>attribute selector)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지정된 속성 또는 속성 값으로 요소를 선택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a[target] </a:t>
            </a:r>
            <a:r>
              <a:rPr lang="en-US" altLang="ko-KR" sz="2400" dirty="0"/>
              <a:t>{ </a:t>
            </a:r>
            <a:r>
              <a:rPr lang="en-US" altLang="ko-KR" sz="2400" dirty="0" smtClean="0"/>
              <a:t>background-color</a:t>
            </a:r>
            <a:r>
              <a:rPr lang="en-US" altLang="ko-KR" sz="2400" dirty="0"/>
              <a:t>: </a:t>
            </a:r>
            <a:r>
              <a:rPr lang="en-US" altLang="ko-KR" sz="2400" dirty="0" smtClean="0"/>
              <a:t>yellow; }</a:t>
            </a:r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/>
          </a:p>
          <a:p>
            <a:pPr lvl="1"/>
            <a:endParaRPr lang="ko-KR" altLang="en-US" sz="2400" dirty="0"/>
          </a:p>
          <a:p>
            <a:pPr lvl="1" latinLnBrk="0"/>
            <a:r>
              <a:rPr lang="en-US" altLang="ko-KR" sz="2400" dirty="0" smtClean="0"/>
              <a:t>div[class^=test] { background: #</a:t>
            </a:r>
            <a:r>
              <a:rPr lang="en-US" altLang="ko-KR" sz="2400" dirty="0" err="1" smtClean="0"/>
              <a:t>ffff00</a:t>
            </a:r>
            <a:r>
              <a:rPr lang="en-US" altLang="ko-KR" sz="2400" dirty="0" smtClean="0"/>
              <a:t>; 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390" y="3272464"/>
            <a:ext cx="7543800" cy="2028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390" y="5937276"/>
            <a:ext cx="7543800" cy="2400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3531050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99230378"/>
              </p:ext>
            </p:extLst>
          </p:nvPr>
        </p:nvGraphicFramePr>
        <p:xfrm>
          <a:off x="808118" y="1643100"/>
          <a:ext cx="10106622" cy="55156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9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969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142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</a:t>
                      </a:r>
                      <a:r>
                        <a:rPr lang="ko-KR" altLang="en-US" sz="2000" b="1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 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14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color 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색상 설정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14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font-weight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글꼴의 두께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14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padding 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padding(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안쪽 여백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속성에 대한 약식 속성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14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font-size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글꼴 크기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14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backgroud</a:t>
                      </a: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-color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요소의 배경색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14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border-width, -style,</a:t>
                      </a:r>
                      <a:r>
                        <a:rPr lang="en-US" altLang="ko-KR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-color</a:t>
                      </a:r>
                      <a:r>
                        <a:rPr lang="ko-KR" altLang="en-US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약식 속성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14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font-style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글꼴 스타일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14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backgroud-image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요소에 대해 하나 이상의 배경 이미지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014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text-align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수평 정렬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014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목록의 모든 속성 설정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속성</a:t>
            </a:r>
            <a:endParaRPr lang="ko-KR" altLang="en-US" sz="5500" dirty="0">
              <a:latin typeface="+mj-lt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96983" y="7327232"/>
            <a:ext cx="11262614" cy="1038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err="1" smtClean="0"/>
              <a:t>CSS</a:t>
            </a:r>
            <a:r>
              <a:rPr lang="en-US" altLang="ko-KR" sz="3000" kern="0" dirty="0" smtClean="0"/>
              <a:t> Properties..</a:t>
            </a:r>
          </a:p>
          <a:p>
            <a:pPr lvl="1" eaLnBrk="1" hangingPunct="1"/>
            <a:r>
              <a:rPr lang="en-US" altLang="ko-KR" sz="2400" b="1" u="sng" kern="0" dirty="0" smtClean="0">
                <a:solidFill>
                  <a:srgbClr val="009E00"/>
                </a:solidFill>
              </a:rPr>
              <a:t>https</a:t>
            </a:r>
            <a:r>
              <a:rPr lang="en-US" altLang="ko-KR" sz="2400" b="1" u="sng" kern="0" dirty="0">
                <a:solidFill>
                  <a:srgbClr val="009E00"/>
                </a:solidFill>
              </a:rPr>
              <a:t>://www.w3schools.com/cssref/default.asp</a:t>
            </a:r>
            <a:endParaRPr lang="ko-KR" altLang="en-US" sz="2400" b="1" u="sng" kern="0" dirty="0" smtClean="0">
              <a:solidFill>
                <a:srgbClr val="009E00"/>
              </a:solidFill>
            </a:endParaRPr>
          </a:p>
          <a:p>
            <a:pPr eaLnBrk="1" hangingPunct="1"/>
            <a:endParaRPr lang="ko-KR" altLang="en-US" sz="3000" kern="0" dirty="0"/>
          </a:p>
        </p:txBody>
      </p:sp>
    </p:spTree>
    <p:extLst>
      <p:ext uri="{BB962C8B-B14F-4D97-AF65-F5344CB8AC3E}">
        <p14:creationId xmlns:p14="http://schemas.microsoft.com/office/powerpoint/2010/main" xmlns="" val="16518145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61084281"/>
              </p:ext>
            </p:extLst>
          </p:nvPr>
        </p:nvGraphicFramePr>
        <p:xfrm>
          <a:off x="1509065" y="1831634"/>
          <a:ext cx="8177697" cy="32052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311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465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889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방법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89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이름으로 표현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"red</a:t>
                      </a: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89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진수로 표현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#FF0000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89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진수로 표현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rgb</a:t>
                      </a: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(255, 0, 0)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89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퍼센트로 표현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rgb</a:t>
                      </a: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(100%, 0%, 0%)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889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진수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투명도 표현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sz="20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rgba</a:t>
                      </a: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(255,</a:t>
                      </a:r>
                      <a:r>
                        <a:rPr 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0, 0, 0.5)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105628637"/>
                  </a:ext>
                </a:extLst>
              </a:tr>
            </a:tbl>
          </a:graphicData>
        </a:graphic>
      </p:graphicFrame>
      <p:pic>
        <p:nvPicPr>
          <p:cNvPr id="14337" name="_x252803128" descr="EMB00001f04bd6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2408" y="5523382"/>
            <a:ext cx="2722695" cy="232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색상</a:t>
            </a:r>
            <a:r>
              <a:rPr lang="en-US" altLang="ko-KR" sz="5500" dirty="0" smtClean="0">
                <a:latin typeface="+mj-lt"/>
              </a:rPr>
              <a:t>(1/2)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936" y="5225498"/>
            <a:ext cx="3459977" cy="2919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111753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11051" y="1802963"/>
            <a:ext cx="11262614" cy="701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/>
              <a:t>Cascading</a:t>
            </a:r>
            <a:r>
              <a:rPr lang="ko-KR" altLang="en-US" sz="3000" kern="0" dirty="0" smtClean="0"/>
              <a:t> </a:t>
            </a:r>
            <a:r>
              <a:rPr lang="en-US" altLang="ko-KR" sz="3000" kern="0" dirty="0" smtClean="0"/>
              <a:t>: </a:t>
            </a:r>
            <a:r>
              <a:rPr lang="ko-KR" altLang="en-US" sz="3000" kern="0" dirty="0" err="1" smtClean="0"/>
              <a:t>폭포같은</a:t>
            </a:r>
            <a:r>
              <a:rPr lang="en-US" altLang="ko-KR" sz="3000" kern="0" dirty="0" smtClean="0"/>
              <a:t> , </a:t>
            </a:r>
            <a:r>
              <a:rPr lang="ko-KR" altLang="en-US" sz="3000" kern="0" dirty="0" smtClean="0"/>
              <a:t>연속적인</a:t>
            </a:r>
            <a:r>
              <a:rPr lang="en-US" altLang="ko-KR" sz="3000" kern="0" dirty="0" smtClean="0"/>
              <a:t>, </a:t>
            </a:r>
            <a:r>
              <a:rPr lang="ko-KR" altLang="en-US" sz="3000" kern="0" dirty="0" smtClean="0"/>
              <a:t>계속되는</a:t>
            </a:r>
            <a:r>
              <a:rPr lang="en-US" altLang="ko-KR" sz="3000" kern="0" dirty="0" smtClean="0"/>
              <a:t>-</a:t>
            </a:r>
            <a:r>
              <a:rPr lang="ko-KR" altLang="en-US" sz="3000" kern="0" dirty="0" smtClean="0"/>
              <a:t> 뜻으로 브라우저에 적용될 스타일을 결정하는 원리를 의미하게 한다</a:t>
            </a:r>
            <a:r>
              <a:rPr lang="en-US" altLang="ko-KR" sz="3000" kern="0" dirty="0" smtClean="0"/>
              <a:t>.</a:t>
            </a:r>
          </a:p>
          <a:p>
            <a:pPr eaLnBrk="1" hangingPunct="1"/>
            <a:endParaRPr lang="en-US" altLang="ko-KR" sz="1400" kern="0" dirty="0" smtClean="0"/>
          </a:p>
          <a:p>
            <a:pPr eaLnBrk="1" hangingPunct="1"/>
            <a:r>
              <a:rPr lang="ko-KR" altLang="en-US" sz="3000" kern="0" dirty="0" smtClean="0"/>
              <a:t>동일 </a:t>
            </a:r>
            <a:r>
              <a:rPr lang="ko-KR" altLang="en-US" sz="3000" kern="0" dirty="0"/>
              <a:t>요소에 </a:t>
            </a:r>
            <a:r>
              <a:rPr lang="ko-KR" altLang="en-US" sz="3000" kern="0" dirty="0" smtClean="0"/>
              <a:t>스타일 </a:t>
            </a:r>
            <a:r>
              <a:rPr lang="ko-KR" altLang="en-US" sz="3000" kern="0" dirty="0"/>
              <a:t>적용 시 </a:t>
            </a:r>
            <a:r>
              <a:rPr lang="en-US" altLang="ko-KR" sz="3000" kern="0" dirty="0"/>
              <a:t>inline &gt; </a:t>
            </a:r>
            <a:r>
              <a:rPr lang="en-US" altLang="ko-KR" sz="3000" kern="0" dirty="0" smtClean="0"/>
              <a:t>Internal&gt; External </a:t>
            </a:r>
            <a:r>
              <a:rPr lang="ko-KR" altLang="en-US" sz="3000" kern="0" dirty="0" smtClean="0"/>
              <a:t>로 </a:t>
            </a:r>
            <a:r>
              <a:rPr lang="ko-KR" altLang="en-US" sz="3000" kern="0" dirty="0"/>
              <a:t>우선순위가 배정되며 후순위로 작성된 항목을 우선 적용한다</a:t>
            </a:r>
            <a:r>
              <a:rPr lang="en-US" altLang="ko-KR" sz="3000" kern="0" dirty="0"/>
              <a:t>.</a:t>
            </a:r>
          </a:p>
          <a:p>
            <a:pPr eaLnBrk="1" hangingPunct="1"/>
            <a:endParaRPr lang="en-US" altLang="ko-KR" sz="1400" kern="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우선순위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18433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 smtClean="0"/>
              <a:t>이름으로 사용</a:t>
            </a:r>
            <a:endParaRPr lang="en-US" altLang="ko-KR" sz="3000" dirty="0" smtClean="0"/>
          </a:p>
          <a:p>
            <a:pPr lvl="1"/>
            <a:r>
              <a:rPr lang="ko-KR" altLang="en-US" sz="2480" dirty="0" smtClean="0"/>
              <a:t>모든 최신 브라우저는 </a:t>
            </a:r>
            <a:r>
              <a:rPr lang="en-US" altLang="ko-KR" sz="2480" dirty="0" smtClean="0"/>
              <a:t>140</a:t>
            </a:r>
            <a:r>
              <a:rPr lang="ko-KR" altLang="en-US" sz="2480" dirty="0" smtClean="0"/>
              <a:t>가지 색상 이름을 지원</a:t>
            </a:r>
            <a:endParaRPr lang="en-US" altLang="ko-KR" sz="2480" dirty="0" smtClean="0"/>
          </a:p>
          <a:p>
            <a:r>
              <a:rPr lang="en-US" altLang="ko-KR" sz="3000" dirty="0" smtClean="0"/>
              <a:t>16</a:t>
            </a:r>
            <a:r>
              <a:rPr lang="ko-KR" altLang="en-US" sz="3000" dirty="0"/>
              <a:t>진수 </a:t>
            </a:r>
            <a:r>
              <a:rPr lang="ko-KR" altLang="en-US" sz="3000" dirty="0" smtClean="0"/>
              <a:t>사용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#</a:t>
            </a:r>
            <a:r>
              <a:rPr lang="ko-KR" altLang="en-US" sz="2400" dirty="0"/>
              <a:t>으로 시작되며 각 </a:t>
            </a:r>
            <a:r>
              <a:rPr lang="en-US" altLang="ko-KR" sz="2400" dirty="0"/>
              <a:t>2</a:t>
            </a:r>
            <a:r>
              <a:rPr lang="ko-KR" altLang="en-US" sz="2400" dirty="0" smtClean="0"/>
              <a:t>자리씩 </a:t>
            </a:r>
            <a:r>
              <a:rPr lang="en-US" altLang="ko-KR" sz="2400" dirty="0"/>
              <a:t>red, green, blue </a:t>
            </a:r>
            <a:r>
              <a:rPr lang="ko-KR" altLang="en-US" sz="2400" dirty="0" smtClean="0"/>
              <a:t>색상을 </a:t>
            </a:r>
            <a:r>
              <a:rPr lang="en-US" altLang="ko-KR" sz="2400" dirty="0"/>
              <a:t>16</a:t>
            </a:r>
            <a:r>
              <a:rPr lang="ko-KR" altLang="en-US" sz="2400" dirty="0"/>
              <a:t>진수로 </a:t>
            </a:r>
            <a:r>
              <a:rPr lang="ko-KR" altLang="en-US" sz="2400" dirty="0" smtClean="0"/>
              <a:t>표현</a:t>
            </a:r>
            <a:endParaRPr lang="en-US" altLang="ko-KR" sz="2480" dirty="0" smtClean="0"/>
          </a:p>
          <a:p>
            <a:r>
              <a:rPr lang="en-US" altLang="ko-KR" sz="3000" dirty="0" smtClean="0"/>
              <a:t>10</a:t>
            </a:r>
            <a:r>
              <a:rPr lang="ko-KR" altLang="en-US" sz="3000" dirty="0" smtClean="0"/>
              <a:t>진수 사용</a:t>
            </a:r>
            <a:endParaRPr lang="en-US" altLang="ko-KR" sz="3000" dirty="0" smtClean="0"/>
          </a:p>
          <a:p>
            <a:pPr lvl="1"/>
            <a:r>
              <a:rPr lang="en-US" altLang="ko-KR" sz="2400" dirty="0" err="1" smtClean="0"/>
              <a:t>rgb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red,green,blue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로 지정하고 각 매개변수는 </a:t>
            </a:r>
            <a:r>
              <a:rPr lang="en-US" altLang="ko-KR" sz="2400" dirty="0" smtClean="0"/>
              <a:t>0~255</a:t>
            </a:r>
            <a:r>
              <a:rPr lang="ko-KR" altLang="en-US" sz="2400" dirty="0" smtClean="0"/>
              <a:t>사이 정수 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색상</a:t>
            </a:r>
            <a:r>
              <a:rPr lang="en-US" altLang="ko-KR" sz="5500" dirty="0" smtClean="0">
                <a:latin typeface="+mj-lt"/>
              </a:rPr>
              <a:t>(2/2)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748" y="5042826"/>
            <a:ext cx="6349783" cy="29425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3165022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3"/>
          <p:cNvSpPr txBox="1">
            <a:spLocks/>
          </p:cNvSpPr>
          <p:nvPr/>
        </p:nvSpPr>
        <p:spPr bwMode="auto">
          <a:xfrm>
            <a:off x="296983" y="1733297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폰트</a:t>
            </a:r>
            <a:endParaRPr lang="en-US" altLang="ko-KR" sz="3000" kern="0" dirty="0" smtClean="0"/>
          </a:p>
          <a:p>
            <a:pPr lvl="1" eaLnBrk="1" hangingPunct="1"/>
            <a:r>
              <a:rPr lang="en-US" altLang="ko-KR" sz="2400" kern="0" dirty="0" smtClean="0"/>
              <a:t>font-style font-variant font-weight font-size/line-height font-family </a:t>
            </a:r>
            <a:r>
              <a:rPr lang="ko-KR" altLang="en-US" sz="2400" kern="0" dirty="0" smtClean="0"/>
              <a:t>순서로 세부 속성을 한번에 기술 가능하다</a:t>
            </a:r>
            <a:r>
              <a:rPr lang="en-US" altLang="ko-KR" sz="2400" kern="0" dirty="0" smtClean="0"/>
              <a:t>.</a:t>
            </a:r>
          </a:p>
          <a:p>
            <a:pPr lvl="1" eaLnBrk="1" hangingPunct="1"/>
            <a:r>
              <a:rPr lang="en-US" altLang="ko-KR" sz="2400" kern="0" dirty="0" smtClean="0">
                <a:sym typeface="Wingdings" panose="05000000000000000000" pitchFamily="2" charset="2"/>
              </a:rPr>
              <a:t>font-size/line-height</a:t>
            </a:r>
            <a:r>
              <a:rPr lang="ko-KR" altLang="en-US" sz="2400" kern="0" dirty="0" smtClean="0">
                <a:sym typeface="Wingdings" panose="05000000000000000000" pitchFamily="2" charset="2"/>
              </a:rPr>
              <a:t>와</a:t>
            </a:r>
            <a:r>
              <a:rPr lang="en-US" altLang="ko-KR" sz="2400" kern="0" dirty="0" smtClean="0">
                <a:sym typeface="Wingdings" panose="05000000000000000000" pitchFamily="2" charset="2"/>
              </a:rPr>
              <a:t> font-family</a:t>
            </a:r>
            <a:r>
              <a:rPr lang="ko-KR" altLang="en-US" sz="2400" kern="0" dirty="0" smtClean="0">
                <a:sym typeface="Wingdings" panose="05000000000000000000" pitchFamily="2" charset="2"/>
              </a:rPr>
              <a:t>는 필수 입력 항목이며</a:t>
            </a:r>
            <a:r>
              <a:rPr lang="en-US" altLang="ko-KR" sz="2400" kern="0" dirty="0" smtClean="0">
                <a:sym typeface="Wingdings" panose="05000000000000000000" pitchFamily="2" charset="2"/>
              </a:rPr>
              <a:t>,</a:t>
            </a:r>
            <a:r>
              <a:rPr lang="ko-KR" altLang="en-US" sz="2400" kern="0" dirty="0" smtClean="0">
                <a:sym typeface="Wingdings" panose="05000000000000000000" pitchFamily="2" charset="2"/>
              </a:rPr>
              <a:t> 그 외 항목은 누락 시 기본 값으로 적용된다</a:t>
            </a:r>
            <a:r>
              <a:rPr lang="en-US" altLang="ko-KR" sz="2400" kern="0" dirty="0" smtClean="0">
                <a:sym typeface="Wingdings" panose="05000000000000000000" pitchFamily="2" charset="2"/>
              </a:rPr>
              <a:t>.</a:t>
            </a:r>
            <a:endParaRPr lang="ko-KR" altLang="en-US" sz="2400" kern="0" dirty="0" smtClean="0"/>
          </a:p>
          <a:p>
            <a:pPr lvl="1" eaLnBrk="1" hangingPunct="1"/>
            <a:endParaRPr lang="en-US" altLang="ko-KR" sz="2480" kern="0" dirty="0" smtClean="0"/>
          </a:p>
          <a:p>
            <a:pPr eaLnBrk="1" hangingPunct="1"/>
            <a:endParaRPr lang="en-US" altLang="ko-KR" sz="3000" kern="0" dirty="0" smtClean="0"/>
          </a:p>
          <a:p>
            <a:pPr eaLnBrk="1" hangingPunct="1"/>
            <a:endParaRPr lang="en-US" altLang="ko-KR" sz="3000" kern="0" dirty="0"/>
          </a:p>
          <a:p>
            <a:pPr eaLnBrk="1" hangingPunct="1"/>
            <a:endParaRPr lang="en-US" altLang="ko-KR" sz="3000" kern="0" dirty="0" smtClean="0"/>
          </a:p>
          <a:p>
            <a:pPr eaLnBrk="1" hangingPunct="1"/>
            <a:endParaRPr lang="en-US" altLang="ko-KR" sz="3000" kern="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68046184"/>
              </p:ext>
            </p:extLst>
          </p:nvPr>
        </p:nvGraphicFramePr>
        <p:xfrm>
          <a:off x="1057390" y="4197354"/>
          <a:ext cx="9999714" cy="35750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092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904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439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0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439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0" spc="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</a:t>
                      </a:r>
                      <a:endParaRPr lang="en-US" sz="20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 속성을 설정할 때 사용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864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0" spc="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font-family</a:t>
                      </a:r>
                      <a:endParaRPr lang="en-US" sz="20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대체 글꼴을 지정하는 속성</a:t>
                      </a:r>
                      <a:endParaRPr lang="en-US" altLang="ko-KR" sz="20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브라우저가 지원하지 않을 경우를 대비하여 설정</a:t>
                      </a:r>
                      <a:r>
                        <a:rPr lang="en-US" altLang="ko-KR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439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font-size/line-height</a:t>
                      </a: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행간 높이 설정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439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font-style</a:t>
                      </a:r>
                      <a:endParaRPr lang="en-US" sz="20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글꼴 스타일 지정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439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0" spc="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font-weight</a:t>
                      </a:r>
                      <a:endParaRPr lang="en-US" sz="20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굵기 정도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439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font-variant</a:t>
                      </a:r>
                      <a:endParaRPr lang="en-US" sz="20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텍스트를 작은 대문자로 표시할 지 여부 지정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4196688229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en-US" altLang="ko-KR" sz="5500" dirty="0" smtClean="0">
                <a:latin typeface="+mj-lt"/>
              </a:rPr>
              <a:t> </a:t>
            </a:r>
            <a:r>
              <a:rPr lang="ko-KR" altLang="en-US" sz="5500" dirty="0" smtClean="0">
                <a:latin typeface="+mj-lt"/>
              </a:rPr>
              <a:t>폰트</a:t>
            </a:r>
            <a:r>
              <a:rPr lang="en-US" altLang="ko-KR" sz="5500" dirty="0" smtClean="0">
                <a:latin typeface="+mj-lt"/>
              </a:rPr>
              <a:t>(1/4)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3203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6983" y="1733297"/>
            <a:ext cx="11262614" cy="6451962"/>
          </a:xfrm>
        </p:spPr>
        <p:txBody>
          <a:bodyPr/>
          <a:lstStyle/>
          <a:p>
            <a:r>
              <a:rPr lang="ko-KR" altLang="en-US" sz="3000" dirty="0"/>
              <a:t>폰트 패밀리 </a:t>
            </a:r>
            <a:r>
              <a:rPr lang="en-US" altLang="ko-KR" sz="3000" dirty="0"/>
              <a:t>(font-family</a:t>
            </a:r>
            <a:r>
              <a:rPr lang="en-US" altLang="ko-KR" sz="3000" dirty="0" smtClean="0"/>
              <a:t>)</a:t>
            </a:r>
          </a:p>
          <a:p>
            <a:pPr marL="0" indent="0">
              <a:buNone/>
            </a:pPr>
            <a:r>
              <a:rPr lang="en-US" altLang="ko-KR" sz="3000" dirty="0" smtClean="0"/>
              <a:t>    : </a:t>
            </a:r>
            <a:r>
              <a:rPr lang="ko-KR" altLang="en-US" sz="3000" dirty="0" smtClean="0"/>
              <a:t>브라우저가 지원하지 않는 경우를 대비한 대체 글꼴 지정</a:t>
            </a:r>
            <a:endParaRPr lang="en-US" altLang="ko-KR" sz="3000" dirty="0" smtClean="0"/>
          </a:p>
          <a:p>
            <a:pPr marL="0" indent="0">
              <a:buNone/>
            </a:pPr>
            <a:endParaRPr lang="en-US" altLang="ko-KR" sz="1000" dirty="0" smtClean="0"/>
          </a:p>
          <a:p>
            <a:pPr lvl="1"/>
            <a:r>
              <a:rPr lang="en-US" altLang="ko-KR" sz="2400" dirty="0" smtClean="0"/>
              <a:t>serif </a:t>
            </a:r>
            <a:r>
              <a:rPr lang="en-US" altLang="ko-KR" sz="2400" dirty="0"/>
              <a:t>: </a:t>
            </a:r>
            <a:r>
              <a:rPr lang="ko-KR" altLang="en-US" sz="2400" dirty="0"/>
              <a:t>삐침 있는 명조 계열의 글꼴</a:t>
            </a:r>
            <a:endParaRPr lang="en-US" altLang="ko-KR" sz="2400" dirty="0"/>
          </a:p>
          <a:p>
            <a:pPr lvl="1"/>
            <a:r>
              <a:rPr lang="en-US" altLang="ko-KR" sz="2400" dirty="0"/>
              <a:t>sans-serif : </a:t>
            </a:r>
            <a:r>
              <a:rPr lang="ko-KR" altLang="en-US" sz="2400" dirty="0"/>
              <a:t>삐침 없이 굵기가 일정한 고딕 계열의 글꼴</a:t>
            </a:r>
            <a:endParaRPr lang="en-US" altLang="ko-KR" sz="2400" dirty="0"/>
          </a:p>
          <a:p>
            <a:pPr lvl="1"/>
            <a:r>
              <a:rPr lang="en-US" altLang="ko-KR" sz="2400" dirty="0"/>
              <a:t>monospace : </a:t>
            </a:r>
            <a:r>
              <a:rPr lang="ko-KR" altLang="en-US" sz="2400" dirty="0"/>
              <a:t>글자 폭과 간격이 일정한 글꼴</a:t>
            </a:r>
            <a:endParaRPr lang="en-US" altLang="ko-KR" sz="2400" dirty="0"/>
          </a:p>
          <a:p>
            <a:pPr lvl="1"/>
            <a:r>
              <a:rPr lang="en-US" altLang="ko-KR" sz="2400" dirty="0"/>
              <a:t>cursive : </a:t>
            </a:r>
            <a:r>
              <a:rPr lang="ko-KR" altLang="en-US" sz="2400" dirty="0"/>
              <a:t>손으로 쓴 것 같은 필기 계열의 </a:t>
            </a:r>
            <a:r>
              <a:rPr lang="ko-KR" altLang="en-US" sz="2400" dirty="0" smtClean="0"/>
              <a:t>글꼴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fantasy : </a:t>
            </a:r>
            <a:r>
              <a:rPr lang="ko-KR" altLang="en-US" sz="2400" dirty="0" smtClean="0"/>
              <a:t>화려한 느낌의 글꼴</a:t>
            </a:r>
            <a:endParaRPr lang="en-US" altLang="ko-KR" sz="2920" dirty="0"/>
          </a:p>
          <a:p>
            <a:pPr marL="594067" lvl="1" indent="0">
              <a:buNone/>
            </a:pPr>
            <a:endParaRPr lang="en-US" altLang="ko-KR" sz="24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en-US" altLang="ko-KR" sz="5500" dirty="0" smtClean="0">
                <a:latin typeface="+mj-lt"/>
              </a:rPr>
              <a:t> </a:t>
            </a:r>
            <a:r>
              <a:rPr lang="ko-KR" altLang="en-US" sz="5500" dirty="0" smtClean="0">
                <a:latin typeface="+mj-lt"/>
              </a:rPr>
              <a:t>폰트</a:t>
            </a:r>
            <a:r>
              <a:rPr lang="en-US" altLang="ko-KR" sz="5500" dirty="0" smtClean="0">
                <a:latin typeface="+mj-lt"/>
              </a:rPr>
              <a:t>(2/4)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41" y="5512684"/>
            <a:ext cx="8756470" cy="90009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4" name="그룹 23"/>
          <p:cNvGrpSpPr/>
          <p:nvPr/>
        </p:nvGrpSpPr>
        <p:grpSpPr>
          <a:xfrm>
            <a:off x="2055520" y="6662481"/>
            <a:ext cx="6559311" cy="1261406"/>
            <a:chOff x="956941" y="6752097"/>
            <a:chExt cx="6559311" cy="126140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6941" y="6752097"/>
              <a:ext cx="6559311" cy="12614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직사각형 10"/>
            <p:cNvSpPr/>
            <p:nvPr/>
          </p:nvSpPr>
          <p:spPr>
            <a:xfrm>
              <a:off x="3416587" y="7535950"/>
              <a:ext cx="1540806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latinLnBrk="1"/>
              <a:r>
                <a:rPr lang="ko-KR" altLang="en-US" sz="1400" b="1" i="1" dirty="0" smtClean="0">
                  <a:solidFill>
                    <a:srgbClr val="42A061"/>
                  </a:solidFill>
                  <a:sym typeface="Wingdings" panose="05000000000000000000" pitchFamily="2" charset="2"/>
                </a:rPr>
                <a:t>원하는 글꼴 지정</a:t>
              </a:r>
              <a:endParaRPr lang="en-US" altLang="ko-KR" sz="1400" b="1" i="1" dirty="0" smtClean="0">
                <a:solidFill>
                  <a:srgbClr val="42A06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068297" y="7535950"/>
              <a:ext cx="1410964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latinLnBrk="1"/>
              <a:r>
                <a:rPr lang="ko-KR" altLang="en-US" sz="1400" b="1" i="1" dirty="0" smtClean="0">
                  <a:solidFill>
                    <a:srgbClr val="42A061"/>
                  </a:solidFill>
                  <a:sym typeface="Wingdings" panose="05000000000000000000" pitchFamily="2" charset="2"/>
                </a:rPr>
                <a:t>대체 글꼴 지정</a:t>
              </a:r>
              <a:endParaRPr lang="en-US" altLang="ko-KR" sz="1400" b="1" i="1" dirty="0" smtClean="0">
                <a:solidFill>
                  <a:srgbClr val="42A061"/>
                </a:solidFill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 bwMode="auto">
            <a:xfrm>
              <a:off x="3164306" y="7507705"/>
              <a:ext cx="20453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직선 연결선 22"/>
            <p:cNvCxnSpPr/>
            <p:nvPr/>
          </p:nvCxnSpPr>
          <p:spPr bwMode="auto">
            <a:xfrm>
              <a:off x="6436895" y="7507705"/>
              <a:ext cx="6737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xmlns="" val="39476169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6983" y="1733297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폰트 크기 </a:t>
            </a:r>
            <a:r>
              <a:rPr lang="en-US" altLang="ko-KR" sz="3000" dirty="0" smtClean="0"/>
              <a:t>(font-size)</a:t>
            </a:r>
            <a:endParaRPr lang="en-US" altLang="ko-KR" sz="1000" dirty="0" smtClean="0"/>
          </a:p>
          <a:p>
            <a:pPr lvl="1"/>
            <a:r>
              <a:rPr lang="en-US" altLang="ko-KR" sz="2400" dirty="0" err="1" smtClean="0"/>
              <a:t>pt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px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: </a:t>
            </a:r>
            <a:r>
              <a:rPr lang="ko-KR" altLang="en-US" sz="2400" dirty="0" smtClean="0"/>
              <a:t>절대 단위</a:t>
            </a:r>
            <a:endParaRPr lang="en-US" altLang="ko-KR" sz="2400" dirty="0"/>
          </a:p>
          <a:p>
            <a:pPr lvl="1"/>
            <a:r>
              <a:rPr lang="en-US" altLang="ko-KR" sz="2400" dirty="0" smtClean="0"/>
              <a:t>% : </a:t>
            </a:r>
            <a:r>
              <a:rPr lang="ko-KR" altLang="en-US" sz="2400" dirty="0" smtClean="0"/>
              <a:t>상대 단위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기준 글꼴 크기에 대한 백분율로 설정</a:t>
            </a:r>
            <a:endParaRPr lang="en-US" altLang="ko-KR" sz="2400" dirty="0" smtClean="0"/>
          </a:p>
          <a:p>
            <a:pPr lvl="1"/>
            <a:r>
              <a:rPr lang="en-US" altLang="ko-KR" sz="2400" dirty="0" err="1" smtClean="0"/>
              <a:t>em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: </a:t>
            </a:r>
            <a:r>
              <a:rPr lang="ko-KR" altLang="en-US" sz="2400" dirty="0" smtClean="0"/>
              <a:t>상대 단위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기준 글꼴 크기에 따라 높이가 상대적으로 변화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배율</a:t>
            </a:r>
            <a:r>
              <a:rPr lang="en-US" altLang="ko-KR" sz="2400" dirty="0" smtClean="0"/>
              <a:t>)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키워드</a:t>
            </a:r>
            <a:r>
              <a:rPr lang="en-US" altLang="ko-KR" sz="2400" dirty="0" smtClean="0"/>
              <a:t> : xx-small</a:t>
            </a:r>
            <a:r>
              <a:rPr lang="ko-KR" altLang="en-US" sz="2400" dirty="0" smtClean="0"/>
              <a:t>부터 </a:t>
            </a:r>
            <a:r>
              <a:rPr lang="en-US" altLang="ko-KR" sz="2400" dirty="0" smtClean="0"/>
              <a:t>xx-large</a:t>
            </a:r>
            <a:r>
              <a:rPr lang="ko-KR" altLang="en-US" sz="2400" dirty="0" smtClean="0"/>
              <a:t>까지 다양한 고정 크기로 설정</a:t>
            </a:r>
            <a:endParaRPr lang="en-US" altLang="ko-KR" sz="292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en-US" altLang="ko-KR" sz="5500" dirty="0" smtClean="0">
                <a:latin typeface="+mj-lt"/>
              </a:rPr>
              <a:t> </a:t>
            </a:r>
            <a:r>
              <a:rPr lang="ko-KR" altLang="en-US" sz="5500" dirty="0" smtClean="0">
                <a:latin typeface="+mj-lt"/>
              </a:rPr>
              <a:t>폰트</a:t>
            </a:r>
            <a:r>
              <a:rPr lang="en-US" altLang="ko-KR" sz="5500" dirty="0" smtClean="0">
                <a:latin typeface="+mj-lt"/>
              </a:rPr>
              <a:t>(3/4)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445" y="4304322"/>
            <a:ext cx="6260389" cy="38692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812750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6983" y="1733297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폰트 스타일 </a:t>
            </a:r>
            <a:r>
              <a:rPr lang="en-US" altLang="ko-KR" sz="3000" dirty="0" smtClean="0"/>
              <a:t>(font-style)</a:t>
            </a:r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2400" dirty="0" smtClean="0"/>
          </a:p>
          <a:p>
            <a:endParaRPr lang="en-US" altLang="ko-KR" sz="3000" dirty="0" smtClean="0"/>
          </a:p>
          <a:p>
            <a:r>
              <a:rPr lang="ko-KR" altLang="en-US" sz="3000" dirty="0" smtClean="0"/>
              <a:t>폰트 굵기 </a:t>
            </a:r>
            <a:r>
              <a:rPr lang="en-US" altLang="ko-KR" sz="3000" dirty="0" smtClean="0"/>
              <a:t>(font-weight)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34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en-US" altLang="ko-KR" sz="5500" dirty="0" smtClean="0">
                <a:latin typeface="+mj-lt"/>
              </a:rPr>
              <a:t> </a:t>
            </a:r>
            <a:r>
              <a:rPr lang="ko-KR" altLang="en-US" sz="5500" dirty="0" smtClean="0">
                <a:latin typeface="+mj-lt"/>
              </a:rPr>
              <a:t>폰트</a:t>
            </a:r>
            <a:r>
              <a:rPr lang="en-US" altLang="ko-KR" sz="5500" dirty="0" smtClean="0">
                <a:latin typeface="+mj-lt"/>
              </a:rPr>
              <a:t>(4/4)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512" y="5767281"/>
            <a:ext cx="6027403" cy="28672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512" y="2440254"/>
            <a:ext cx="6352255" cy="22166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6907336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08635641"/>
              </p:ext>
            </p:extLst>
          </p:nvPr>
        </p:nvGraphicFramePr>
        <p:xfrm>
          <a:off x="761641" y="1960827"/>
          <a:ext cx="10396797" cy="56070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416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551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070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color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색상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direction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작성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 지정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입력태그에서 사용</a:t>
                      </a:r>
                      <a:endParaRPr lang="en-US" altLang="ko-KR" sz="20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letter-spacing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 간 간격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line-height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줄의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높이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text-align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수평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정렬 지정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(center, left, right) 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text-decoration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장식 지정</a:t>
                      </a:r>
                      <a:r>
                        <a:rPr lang="ko-KR" altLang="en-US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(none, underline, line-through …)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text-indent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들여쓰기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text-shadow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그림자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효과 지정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text-transform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대소문자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변환 지정</a:t>
                      </a:r>
                      <a:r>
                        <a:rPr lang="ko-KR" altLang="en-US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(uppercase, lowercase, capitalize)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35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en-US" altLang="ko-KR" sz="5500" dirty="0" err="1"/>
              <a:t>CSS</a:t>
            </a:r>
            <a:r>
              <a:rPr lang="en-US" altLang="ko-KR" sz="5500" dirty="0"/>
              <a:t> </a:t>
            </a:r>
            <a:r>
              <a:rPr lang="ko-KR" altLang="en-US" sz="5500" dirty="0"/>
              <a:t>텍스트 </a:t>
            </a:r>
            <a:r>
              <a:rPr lang="ko-KR" altLang="en-US" sz="5500" dirty="0" smtClean="0"/>
              <a:t>속성</a:t>
            </a:r>
            <a:endParaRPr lang="ko-KR" altLang="en-US" sz="5500" dirty="0"/>
          </a:p>
        </p:txBody>
      </p:sp>
    </p:spTree>
    <p:extLst>
      <p:ext uri="{BB962C8B-B14F-4D97-AF65-F5344CB8AC3E}">
        <p14:creationId xmlns:p14="http://schemas.microsoft.com/office/powerpoint/2010/main" xmlns="" val="38298097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96983" y="1734991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600" b="1" kern="0" dirty="0" smtClean="0"/>
              <a:t>Word Wrapping</a:t>
            </a:r>
          </a:p>
          <a:p>
            <a:pPr eaLnBrk="1" hangingPunct="1">
              <a:buNone/>
            </a:pPr>
            <a:r>
              <a:rPr lang="ko-KR" altLang="en-US" sz="2800" dirty="0" smtClean="0"/>
              <a:t>   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 띄어쓰기가 없는 긴 단어를 어떻게 처리할지 정합니다</a:t>
            </a:r>
            <a:r>
              <a:rPr lang="en-US" altLang="ko-KR" sz="2800" dirty="0" smtClean="0"/>
              <a:t>.</a:t>
            </a:r>
          </a:p>
          <a:p>
            <a:pPr eaLnBrk="1" hangingPunct="1">
              <a:buNone/>
            </a:pPr>
            <a:endParaRPr lang="en-US" altLang="ko-KR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kern="0" dirty="0" smtClean="0"/>
              <a:t> </a:t>
            </a:r>
            <a:r>
              <a:rPr lang="en-US" altLang="ko-KR" sz="2000" dirty="0" smtClean="0"/>
              <a:t>normal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/>
              <a:t>break-word 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/>
              <a:t>initial : </a:t>
            </a:r>
            <a:r>
              <a:rPr lang="ko-KR" altLang="en-US" sz="2000" dirty="0" smtClean="0"/>
              <a:t>기본값으로 설정합니다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/>
              <a:t>inherit : </a:t>
            </a:r>
            <a:r>
              <a:rPr lang="ko-KR" altLang="en-US" sz="2000" dirty="0" smtClean="0"/>
              <a:t>부모 요소의 속성값을 상속받습니다</a:t>
            </a:r>
            <a:r>
              <a:rPr lang="en-US" altLang="ko-KR" sz="2800" dirty="0" smtClean="0"/>
              <a:t>.</a:t>
            </a:r>
          </a:p>
          <a:p>
            <a:pPr>
              <a:buNone/>
            </a:pP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endParaRPr lang="en-US" altLang="ko-KR" sz="3000" kern="0" dirty="0" smtClean="0"/>
          </a:p>
          <a:p>
            <a:pPr marL="0" indent="0" eaLnBrk="1" hangingPunct="1">
              <a:buNone/>
            </a:pPr>
            <a:r>
              <a:rPr lang="en-US" altLang="ko-KR" sz="3000" kern="0" dirty="0" smtClean="0"/>
              <a:t> </a:t>
            </a:r>
            <a:endParaRPr lang="ko-KR" altLang="en-US" sz="3000" kern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36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en-US" altLang="ko-KR" sz="5500" dirty="0" err="1"/>
              <a:t>CSS</a:t>
            </a:r>
            <a:r>
              <a:rPr lang="en-US" altLang="ko-KR" sz="5500" dirty="0"/>
              <a:t> </a:t>
            </a:r>
            <a:r>
              <a:rPr lang="ko-KR" altLang="en-US" sz="5500" dirty="0"/>
              <a:t>텍스트 </a:t>
            </a:r>
            <a:r>
              <a:rPr lang="ko-KR" altLang="en-US" sz="5500" dirty="0" smtClean="0"/>
              <a:t>효과</a:t>
            </a:r>
            <a:endParaRPr lang="ko-KR" altLang="en-US" sz="5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0" y="5685046"/>
            <a:ext cx="4328589" cy="23374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892" y="5742922"/>
            <a:ext cx="4328589" cy="23266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2100737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96983" y="1734991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200" b="1" kern="0" dirty="0" smtClean="0"/>
              <a:t>단어 줄 바꿈 규칙</a:t>
            </a:r>
            <a:r>
              <a:rPr lang="en-US" altLang="ko-KR" sz="3200" b="1" kern="0" dirty="0" smtClean="0"/>
              <a:t> (Word Breaking)</a:t>
            </a:r>
          </a:p>
          <a:p>
            <a:pPr marL="0" indent="0" eaLnBrk="1" hangingPunct="1">
              <a:buNone/>
            </a:pPr>
            <a:r>
              <a:rPr lang="en-US" altLang="ko-KR" sz="3000" kern="0" dirty="0"/>
              <a:t> </a:t>
            </a:r>
            <a:r>
              <a:rPr lang="en-US" altLang="ko-KR" sz="3000" kern="0" dirty="0" smtClean="0"/>
              <a:t>   : </a:t>
            </a:r>
            <a:r>
              <a:rPr lang="ko-KR" altLang="en-US" sz="3000" kern="0" dirty="0"/>
              <a:t>다음 줄로 넘어가는 </a:t>
            </a:r>
            <a:r>
              <a:rPr lang="ko-KR" altLang="en-US" sz="3000" kern="0" dirty="0" smtClean="0"/>
              <a:t>텍스트의 </a:t>
            </a:r>
            <a:r>
              <a:rPr lang="ko-KR" altLang="en-US" sz="3000" kern="0" dirty="0"/>
              <a:t>표현 규칙 지정</a:t>
            </a:r>
            <a:r>
              <a:rPr lang="en-US" altLang="ko-KR" sz="3000" kern="0" dirty="0"/>
              <a:t>	</a:t>
            </a:r>
          </a:p>
          <a:p>
            <a:pPr lvl="1" eaLnBrk="1" hangingPunct="1"/>
            <a:endParaRPr lang="en-US" altLang="ko-KR" sz="1000" kern="0" dirty="0" smtClean="0"/>
          </a:p>
          <a:p>
            <a:pPr lvl="1" eaLnBrk="1" hangingPunct="1"/>
            <a:endParaRPr lang="en-US" altLang="ko-KR" sz="1000" kern="0" dirty="0" smtClean="0"/>
          </a:p>
          <a:p>
            <a:pPr lvl="1" eaLnBrk="1" hangingPunct="1"/>
            <a:r>
              <a:rPr lang="en-US" altLang="ko-KR" sz="2480" kern="0" dirty="0" smtClean="0"/>
              <a:t>keep-all</a:t>
            </a:r>
          </a:p>
          <a:p>
            <a:pPr marL="594067" lvl="1" indent="0" eaLnBrk="1" hangingPunct="1">
              <a:buNone/>
            </a:pPr>
            <a:r>
              <a:rPr lang="en-US" altLang="ko-KR" sz="2480" kern="0" dirty="0" smtClean="0"/>
              <a:t> -   </a:t>
            </a:r>
            <a:r>
              <a:rPr lang="ko-KR" altLang="en-US" sz="2480" kern="0" dirty="0" smtClean="0"/>
              <a:t>단어 단위 쪼갬</a:t>
            </a:r>
            <a:endParaRPr lang="en-US" altLang="ko-KR" sz="2480" kern="0" dirty="0" smtClean="0"/>
          </a:p>
          <a:p>
            <a:pPr marL="594067" lvl="1" indent="0" eaLnBrk="1" hangingPunct="1">
              <a:buNone/>
            </a:pPr>
            <a:endParaRPr lang="en-US" altLang="ko-KR" sz="2480" kern="0" dirty="0" smtClean="0"/>
          </a:p>
          <a:p>
            <a:pPr lvl="1" eaLnBrk="1" hangingPunct="1"/>
            <a:r>
              <a:rPr lang="en-US" altLang="ko-KR" sz="2480" kern="0" dirty="0" smtClean="0"/>
              <a:t>break-all</a:t>
            </a:r>
          </a:p>
          <a:p>
            <a:pPr marL="594067" lvl="1" indent="0" eaLnBrk="1" hangingPunct="1">
              <a:buNone/>
            </a:pPr>
            <a:r>
              <a:rPr lang="en-US" altLang="ko-KR" sz="2480" kern="0" dirty="0" smtClean="0"/>
              <a:t> -  </a:t>
            </a:r>
            <a:r>
              <a:rPr lang="ko-KR" altLang="en-US" sz="2480" kern="0" dirty="0" smtClean="0"/>
              <a:t>문자 </a:t>
            </a:r>
            <a:r>
              <a:rPr lang="ko-KR" altLang="en-US" sz="2480" kern="0" dirty="0"/>
              <a:t>단위 </a:t>
            </a:r>
            <a:r>
              <a:rPr lang="ko-KR" altLang="en-US" sz="2480" kern="0" dirty="0" smtClean="0"/>
              <a:t>쪼갬</a:t>
            </a:r>
            <a:endParaRPr lang="en-US" altLang="ko-KR" sz="2480" kern="0" dirty="0" smtClean="0"/>
          </a:p>
          <a:p>
            <a:pPr marL="594067" lvl="1" indent="0" eaLnBrk="1" hangingPunct="1">
              <a:buNone/>
            </a:pPr>
            <a:r>
              <a:rPr lang="en-US" altLang="ko-KR" sz="2480" kern="0" dirty="0" smtClean="0"/>
              <a:t> </a:t>
            </a:r>
          </a:p>
          <a:p>
            <a:pPr marL="594067" lvl="1" indent="0" eaLnBrk="1" hangingPunct="1"/>
            <a:r>
              <a:rPr lang="en-US" altLang="ko-KR" sz="2480" kern="0" dirty="0" smtClean="0"/>
              <a:t> </a:t>
            </a:r>
            <a:r>
              <a:rPr lang="en-US" altLang="ko-KR" sz="2480" kern="0" dirty="0" err="1" smtClean="0"/>
              <a:t>nomal</a:t>
            </a:r>
            <a:endParaRPr lang="en-US" altLang="ko-KR" sz="2480" kern="0" dirty="0" smtClean="0"/>
          </a:p>
          <a:p>
            <a:pPr marL="594067" lvl="1" indent="0" eaLnBrk="1" hangingPunct="1">
              <a:buNone/>
            </a:pPr>
            <a:r>
              <a:rPr lang="en-US" altLang="ko-KR" sz="2480" kern="0" dirty="0" smtClean="0"/>
              <a:t>  CJK(</a:t>
            </a:r>
            <a:r>
              <a:rPr lang="ko-KR" altLang="en-US" sz="2480" kern="0" dirty="0" smtClean="0"/>
              <a:t>중</a:t>
            </a:r>
            <a:r>
              <a:rPr lang="en-US" altLang="ko-KR" sz="2480" kern="0" dirty="0" smtClean="0"/>
              <a:t>,</a:t>
            </a:r>
            <a:r>
              <a:rPr lang="ko-KR" altLang="en-US" sz="2480" kern="0" dirty="0" smtClean="0"/>
              <a:t>일</a:t>
            </a:r>
            <a:r>
              <a:rPr lang="en-US" altLang="ko-KR" sz="2480" kern="0" dirty="0" smtClean="0"/>
              <a:t>,</a:t>
            </a:r>
            <a:r>
              <a:rPr lang="ko-KR" altLang="en-US" sz="2480" kern="0" dirty="0" smtClean="0"/>
              <a:t>한국어</a:t>
            </a:r>
            <a:r>
              <a:rPr lang="en-US" altLang="ko-KR" sz="2480" kern="0" dirty="0" smtClean="0"/>
              <a:t>) </a:t>
            </a:r>
            <a:r>
              <a:rPr lang="ko-KR" altLang="en-US" sz="2480" kern="0" dirty="0" smtClean="0"/>
              <a:t> 텍스트에는 문자</a:t>
            </a:r>
            <a:r>
              <a:rPr lang="en-US" altLang="ko-KR" sz="2480" kern="0" dirty="0" smtClean="0"/>
              <a:t> </a:t>
            </a:r>
            <a:r>
              <a:rPr lang="ko-KR" altLang="en-US" sz="2480" kern="0" dirty="0" smtClean="0"/>
              <a:t>단위 </a:t>
            </a:r>
            <a:endParaRPr lang="en-US" altLang="ko-KR" sz="2480" kern="0" dirty="0" smtClean="0"/>
          </a:p>
          <a:p>
            <a:pPr marL="594067" lvl="1" indent="0" eaLnBrk="1" hangingPunct="1">
              <a:buNone/>
            </a:pPr>
            <a:r>
              <a:rPr lang="ko-KR" altLang="en-US" sz="2480" kern="0" dirty="0" smtClean="0">
                <a:solidFill>
                  <a:srgbClr val="009E00"/>
                </a:solidFill>
              </a:rPr>
              <a:t>  </a:t>
            </a:r>
            <a:r>
              <a:rPr lang="en-US" altLang="ko-KR" sz="2480" kern="0" dirty="0" smtClean="0"/>
              <a:t>non-CJK(</a:t>
            </a:r>
            <a:r>
              <a:rPr lang="ko-KR" altLang="en-US" sz="2480" kern="0" dirty="0" smtClean="0"/>
              <a:t>숫자 영문 베트남</a:t>
            </a:r>
            <a:r>
              <a:rPr lang="en-US" altLang="ko-KR" sz="2480" kern="0" dirty="0" smtClean="0"/>
              <a:t>) </a:t>
            </a:r>
            <a:r>
              <a:rPr lang="ko-KR" altLang="en-US" sz="2480" kern="0" dirty="0" err="1" smtClean="0"/>
              <a:t>일때</a:t>
            </a:r>
            <a:r>
              <a:rPr lang="ko-KR" altLang="en-US" sz="2480" kern="0" dirty="0" smtClean="0"/>
              <a:t> </a:t>
            </a:r>
            <a:r>
              <a:rPr lang="en-US" altLang="ko-KR" sz="2480" kern="0" dirty="0" smtClean="0"/>
              <a:t>: </a:t>
            </a:r>
            <a:r>
              <a:rPr lang="ko-KR" altLang="en-US" sz="2480" kern="0" dirty="0" smtClean="0"/>
              <a:t>단어 단위 </a:t>
            </a:r>
            <a:endParaRPr lang="en-US" altLang="ko-KR" sz="2480" kern="0" dirty="0" smtClean="0"/>
          </a:p>
          <a:p>
            <a:pPr marL="594067" lvl="1" indent="0" eaLnBrk="1" hangingPunct="1">
              <a:buNone/>
            </a:pPr>
            <a:endParaRPr lang="en-US" altLang="ko-KR" sz="2480" kern="0" dirty="0"/>
          </a:p>
          <a:p>
            <a:pPr lvl="1" eaLnBrk="1" hangingPunct="1"/>
            <a:endParaRPr lang="en-US" altLang="ko-KR" sz="2000" kern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37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en-US" altLang="ko-KR" sz="5500" dirty="0" err="1"/>
              <a:t>CSS</a:t>
            </a:r>
            <a:r>
              <a:rPr lang="en-US" altLang="ko-KR" sz="5500" dirty="0"/>
              <a:t> </a:t>
            </a:r>
            <a:r>
              <a:rPr lang="ko-KR" altLang="en-US" sz="5500" dirty="0"/>
              <a:t>텍스트 효과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077" y="3078834"/>
            <a:ext cx="2663607" cy="14982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074" y="4699174"/>
            <a:ext cx="2663607" cy="14982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074" y="6319514"/>
            <a:ext cx="2663607" cy="16669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991545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 smtClean="0"/>
              <a:t>CSS </a:t>
            </a:r>
            <a:r>
              <a:rPr lang="ko-KR" altLang="en-US" sz="5400" dirty="0" smtClean="0"/>
              <a:t>텍스트 효과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sz="3600" b="1" dirty="0" smtClean="0"/>
              <a:t>단어 줄 바꿈 규칙</a:t>
            </a:r>
            <a:r>
              <a:rPr lang="en-US" altLang="ko-KR" sz="3600" b="1" dirty="0" smtClean="0"/>
              <a:t> (Word Breaking)</a:t>
            </a:r>
            <a:endParaRPr lang="en-US" altLang="ko-KR" sz="3600" b="1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normal </a:t>
            </a:r>
            <a:r>
              <a:rPr lang="en-US" altLang="ko-KR" sz="2400" dirty="0" smtClean="0"/>
              <a:t>: </a:t>
            </a:r>
          </a:p>
          <a:p>
            <a:pPr>
              <a:buNone/>
            </a:pPr>
            <a:r>
              <a:rPr lang="en-US" altLang="ko-KR" sz="2400" dirty="0" smtClean="0"/>
              <a:t>            CJK </a:t>
            </a:r>
            <a:r>
              <a:rPr lang="en-US" altLang="ko-KR" sz="2400" b="1" dirty="0" err="1" smtClean="0"/>
              <a:t>CJK</a:t>
            </a:r>
            <a:r>
              <a:rPr lang="en-US" altLang="ko-KR" sz="2400" b="1" dirty="0" smtClean="0"/>
              <a:t>(Chinese, </a:t>
            </a:r>
            <a:r>
              <a:rPr lang="en-US" altLang="ko-KR" sz="2400" b="1" dirty="0" err="1" smtClean="0"/>
              <a:t>Japanes</a:t>
            </a:r>
            <a:r>
              <a:rPr lang="en-US" altLang="ko-KR" sz="2400" b="1" dirty="0" smtClean="0"/>
              <a:t>, Korean )</a:t>
            </a:r>
            <a:r>
              <a:rPr lang="ko-KR" altLang="en-US" sz="2400" dirty="0" smtClean="0"/>
              <a:t>문자는  글자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문자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기준으로</a:t>
            </a:r>
            <a:r>
              <a:rPr lang="en-US" altLang="ko-KR" sz="2400" dirty="0" smtClean="0"/>
              <a:t>, </a:t>
            </a:r>
          </a:p>
          <a:p>
            <a:pPr>
              <a:buNone/>
            </a:pPr>
            <a:r>
              <a:rPr lang="en-US" altLang="ko-KR" sz="2400" dirty="0" smtClean="0"/>
              <a:t>            CJK </a:t>
            </a:r>
            <a:r>
              <a:rPr lang="ko-KR" altLang="en-US" sz="2400" dirty="0" smtClean="0"/>
              <a:t>이외</a:t>
            </a:r>
            <a:r>
              <a:rPr lang="en-US" altLang="ko-KR" sz="2400" b="1" dirty="0" smtClean="0"/>
              <a:t> (</a:t>
            </a:r>
            <a:r>
              <a:rPr lang="ko-KR" altLang="en-US" sz="2400" b="1" dirty="0" smtClean="0"/>
              <a:t>숫자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영어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베트남어 </a:t>
            </a:r>
            <a:r>
              <a:rPr lang="en-US" altLang="ko-KR" sz="2400" b="1" dirty="0" smtClean="0"/>
              <a:t>)</a:t>
            </a:r>
            <a:r>
              <a:rPr lang="ko-KR" altLang="en-US" sz="2400" dirty="0" smtClean="0"/>
              <a:t>의 문자는  단어 기준으로 줄바꿈합니다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break-all : </a:t>
            </a:r>
            <a:r>
              <a:rPr lang="ko-KR" altLang="en-US" sz="2400" dirty="0" smtClean="0"/>
              <a:t>글자 기준으로 </a:t>
            </a:r>
            <a:r>
              <a:rPr lang="ko-KR" altLang="en-US" sz="2400" dirty="0" err="1" smtClean="0"/>
              <a:t>줄바꿈합니다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keep-all : </a:t>
            </a:r>
            <a:r>
              <a:rPr lang="ko-KR" altLang="en-US" sz="2400" dirty="0" smtClean="0"/>
              <a:t>단어 기준으로 </a:t>
            </a:r>
            <a:r>
              <a:rPr lang="ko-KR" altLang="en-US" sz="2400" dirty="0" err="1" smtClean="0"/>
              <a:t>줄바꿈합니다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initial : </a:t>
            </a:r>
            <a:r>
              <a:rPr lang="ko-KR" altLang="en-US" sz="2400" dirty="0" smtClean="0"/>
              <a:t>기본값으로 설정합니다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inherit : </a:t>
            </a:r>
            <a:r>
              <a:rPr lang="ko-KR" altLang="en-US" sz="2400" dirty="0" smtClean="0"/>
              <a:t>부모 요소의 속성값을 상속받습니다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반응형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웹디자인의</a:t>
            </a:r>
            <a:r>
              <a:rPr lang="ko-KR" altLang="en-US" sz="2400" dirty="0" smtClean="0"/>
              <a:t> 경우 가로 크기가 작을 때를 대비해서 </a:t>
            </a:r>
            <a:r>
              <a:rPr lang="en-US" altLang="ko-KR" sz="2400" dirty="0" smtClean="0"/>
              <a:t>word-break</a:t>
            </a:r>
            <a:r>
              <a:rPr lang="ko-KR" altLang="en-US" sz="2400" dirty="0" smtClean="0"/>
              <a:t>의 속성값을 </a:t>
            </a:r>
            <a:r>
              <a:rPr lang="en-US" altLang="ko-KR" sz="2400" dirty="0" smtClean="0"/>
              <a:t>break-all</a:t>
            </a:r>
            <a:r>
              <a:rPr lang="ko-KR" altLang="en-US" sz="2400" dirty="0" smtClean="0"/>
              <a:t>로 정하는 것이 좋습니다</a:t>
            </a:r>
            <a:r>
              <a:rPr lang="en-US" altLang="ko-KR" sz="2400" dirty="0" smtClean="0"/>
              <a:t>.</a:t>
            </a:r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38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6000" dirty="0" smtClean="0"/>
              <a:t>CSS </a:t>
            </a:r>
            <a:r>
              <a:rPr lang="ko-KR" altLang="en-US" sz="6000" dirty="0" smtClean="0"/>
              <a:t>텍스트 </a:t>
            </a:r>
            <a:r>
              <a:rPr lang="ko-KR" altLang="en-US" sz="6000" dirty="0" smtClean="0"/>
              <a:t>효과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&lt;!</a:t>
            </a:r>
            <a:r>
              <a:rPr lang="en-US" sz="1400" dirty="0" err="1" smtClean="0"/>
              <a:t>doctype</a:t>
            </a:r>
            <a:r>
              <a:rPr lang="en-US" sz="1400" dirty="0" smtClean="0"/>
              <a:t> html&gt; </a:t>
            </a:r>
          </a:p>
          <a:p>
            <a:r>
              <a:rPr lang="en-US" sz="1400" dirty="0" smtClean="0"/>
              <a:t>&lt;html </a:t>
            </a:r>
            <a:r>
              <a:rPr lang="en-US" sz="1400" dirty="0" err="1" smtClean="0"/>
              <a:t>lang</a:t>
            </a:r>
            <a:r>
              <a:rPr lang="en-US" sz="1400" dirty="0" smtClean="0"/>
              <a:t>="</a:t>
            </a:r>
            <a:r>
              <a:rPr lang="en-US" sz="1400" dirty="0" err="1" smtClean="0"/>
              <a:t>ko</a:t>
            </a:r>
            <a:r>
              <a:rPr lang="en-US" sz="1400" dirty="0" smtClean="0"/>
              <a:t>"&gt;</a:t>
            </a:r>
          </a:p>
          <a:p>
            <a:r>
              <a:rPr lang="en-US" sz="1400" dirty="0" smtClean="0"/>
              <a:t> &lt;head&gt; </a:t>
            </a:r>
          </a:p>
          <a:p>
            <a:r>
              <a:rPr lang="en-US" sz="1400" dirty="0" smtClean="0"/>
              <a:t>&lt;meta </a:t>
            </a:r>
            <a:r>
              <a:rPr lang="en-US" sz="1400" dirty="0" err="1" smtClean="0"/>
              <a:t>charset</a:t>
            </a:r>
            <a:r>
              <a:rPr lang="en-US" sz="1400" dirty="0" smtClean="0"/>
              <a:t>="utf-8"&gt;</a:t>
            </a:r>
          </a:p>
          <a:p>
            <a:r>
              <a:rPr lang="en-US" sz="1400" dirty="0" smtClean="0"/>
              <a:t> &lt;title&gt;CSS&lt;/title&gt; </a:t>
            </a:r>
          </a:p>
          <a:p>
            <a:r>
              <a:rPr lang="en-US" sz="1400" dirty="0" smtClean="0"/>
              <a:t>&lt;style&gt; </a:t>
            </a:r>
          </a:p>
          <a:p>
            <a:r>
              <a:rPr lang="en-US" sz="1400" dirty="0" smtClean="0"/>
              <a:t>body { font-family: sans-serif; } </a:t>
            </a:r>
          </a:p>
          <a:p>
            <a:r>
              <a:rPr lang="en-US" sz="1400" dirty="0" smtClean="0"/>
              <a:t>.a { word-break: normal; }</a:t>
            </a:r>
          </a:p>
          <a:p>
            <a:r>
              <a:rPr lang="en-US" sz="1400" dirty="0" smtClean="0"/>
              <a:t> .b { word-break: break-all; }</a:t>
            </a:r>
          </a:p>
          <a:p>
            <a:r>
              <a:rPr lang="en-US" sz="1400" dirty="0" smtClean="0"/>
              <a:t> .c { word-break: keep-all; }</a:t>
            </a:r>
          </a:p>
          <a:p>
            <a:r>
              <a:rPr lang="en-US" sz="1400" dirty="0" smtClean="0"/>
              <a:t> span { color: red; }</a:t>
            </a:r>
          </a:p>
          <a:p>
            <a:r>
              <a:rPr lang="en-US" sz="1400" dirty="0" smtClean="0"/>
              <a:t> &lt;/style&gt; &lt;/head&gt;</a:t>
            </a:r>
          </a:p>
          <a:p>
            <a:r>
              <a:rPr lang="en-US" sz="1400" dirty="0" smtClean="0"/>
              <a:t> &lt;body&gt; </a:t>
            </a:r>
          </a:p>
          <a:p>
            <a:r>
              <a:rPr lang="en-US" sz="1400" dirty="0" smtClean="0"/>
              <a:t>&lt;h1&gt;normal&lt;/h1&gt;</a:t>
            </a:r>
          </a:p>
          <a:p>
            <a:r>
              <a:rPr lang="en-US" sz="1400" dirty="0" smtClean="0"/>
              <a:t> &lt;p class="a"&gt;</a:t>
            </a:r>
            <a:r>
              <a:rPr lang="en-US" sz="1400" dirty="0" err="1" smtClean="0"/>
              <a:t>Lorem</a:t>
            </a:r>
            <a:r>
              <a:rPr lang="en-US" sz="1400" dirty="0" smtClean="0"/>
              <a:t> </a:t>
            </a:r>
            <a:r>
              <a:rPr lang="en-US" sz="1400" dirty="0" err="1" smtClean="0"/>
              <a:t>ipsum</a:t>
            </a:r>
            <a:r>
              <a:rPr lang="en-US" sz="1400" dirty="0" smtClean="0"/>
              <a:t>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Aenean</a:t>
            </a:r>
            <a:r>
              <a:rPr lang="en-US" sz="1400" dirty="0" smtClean="0"/>
              <a:t> </a:t>
            </a:r>
            <a:r>
              <a:rPr lang="en-US" sz="1400" dirty="0" err="1" smtClean="0"/>
              <a:t>necmollisnulla</a:t>
            </a:r>
            <a:r>
              <a:rPr lang="en-US" sz="1400" dirty="0" smtClean="0"/>
              <a:t>. &lt;span&gt;</a:t>
            </a:r>
            <a:r>
              <a:rPr lang="en-US" sz="1400" dirty="0" err="1" smtClean="0"/>
              <a:t>Phaselluslaciniatempusmauriseulaoreet</a:t>
            </a:r>
            <a:r>
              <a:rPr lang="en-US" sz="1400" dirty="0" smtClean="0"/>
              <a:t>.&lt;/span&gt; </a:t>
            </a:r>
            <a:r>
              <a:rPr lang="en-US" sz="1400" dirty="0" err="1" smtClean="0"/>
              <a:t>Proin</a:t>
            </a:r>
            <a:r>
              <a:rPr lang="en-US" sz="1400" dirty="0" smtClean="0"/>
              <a:t> </a:t>
            </a:r>
            <a:r>
              <a:rPr lang="en-US" sz="1400" dirty="0" err="1" smtClean="0"/>
              <a:t>gravida</a:t>
            </a:r>
            <a:r>
              <a:rPr lang="en-US" sz="1400" dirty="0" smtClean="0"/>
              <a:t> </a:t>
            </a:r>
            <a:r>
              <a:rPr lang="en-US" sz="1400" dirty="0" err="1" smtClean="0"/>
              <a:t>velit</a:t>
            </a:r>
            <a:r>
              <a:rPr lang="en-US" sz="1400" dirty="0" smtClean="0"/>
              <a:t> dictum dui </a:t>
            </a:r>
            <a:r>
              <a:rPr lang="en-US" sz="1400" dirty="0" err="1" smtClean="0"/>
              <a:t>consequat</a:t>
            </a:r>
            <a:r>
              <a:rPr lang="en-US" sz="1400" dirty="0" smtClean="0"/>
              <a:t> </a:t>
            </a:r>
            <a:r>
              <a:rPr lang="en-US" sz="1400" dirty="0" err="1" smtClean="0"/>
              <a:t>malesuada</a:t>
            </a:r>
            <a:r>
              <a:rPr lang="en-US" sz="1400" dirty="0" smtClean="0"/>
              <a:t>.&lt;/p&gt; </a:t>
            </a:r>
          </a:p>
          <a:p>
            <a:r>
              <a:rPr lang="en-US" sz="1400" dirty="0" smtClean="0"/>
              <a:t>&lt;h1&gt;break-all&lt;/h1&gt; </a:t>
            </a:r>
          </a:p>
          <a:p>
            <a:r>
              <a:rPr lang="en-US" sz="1400" dirty="0" smtClean="0"/>
              <a:t>&lt;p class="b"&gt;</a:t>
            </a:r>
            <a:r>
              <a:rPr lang="en-US" sz="1400" dirty="0" err="1" smtClean="0"/>
              <a:t>Lorem</a:t>
            </a:r>
            <a:r>
              <a:rPr lang="en-US" sz="1400" dirty="0" smtClean="0"/>
              <a:t> </a:t>
            </a:r>
            <a:r>
              <a:rPr lang="en-US" sz="1400" dirty="0" err="1" smtClean="0"/>
              <a:t>ipsum</a:t>
            </a:r>
            <a:r>
              <a:rPr lang="en-US" sz="1400" dirty="0" smtClean="0"/>
              <a:t>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Aenean</a:t>
            </a:r>
            <a:r>
              <a:rPr lang="en-US" sz="1400" dirty="0" smtClean="0"/>
              <a:t> </a:t>
            </a:r>
            <a:r>
              <a:rPr lang="en-US" sz="1400" dirty="0" err="1" smtClean="0"/>
              <a:t>necmollisnulla</a:t>
            </a:r>
            <a:r>
              <a:rPr lang="en-US" sz="1400" dirty="0" smtClean="0"/>
              <a:t>. &lt;span&gt;</a:t>
            </a:r>
            <a:r>
              <a:rPr lang="en-US" sz="1400" dirty="0" err="1" smtClean="0"/>
              <a:t>Phaselluslaciniatempusmauriseulaoreet</a:t>
            </a:r>
            <a:r>
              <a:rPr lang="en-US" sz="1400" dirty="0" smtClean="0"/>
              <a:t>.&lt;/span&gt; </a:t>
            </a:r>
            <a:r>
              <a:rPr lang="en-US" sz="1400" dirty="0" err="1" smtClean="0"/>
              <a:t>Proin</a:t>
            </a:r>
            <a:r>
              <a:rPr lang="en-US" sz="1400" dirty="0" smtClean="0"/>
              <a:t> </a:t>
            </a:r>
            <a:r>
              <a:rPr lang="en-US" sz="1400" dirty="0" err="1" smtClean="0"/>
              <a:t>gravida</a:t>
            </a:r>
            <a:r>
              <a:rPr lang="en-US" sz="1400" dirty="0" smtClean="0"/>
              <a:t> </a:t>
            </a:r>
            <a:r>
              <a:rPr lang="en-US" sz="1400" dirty="0" err="1" smtClean="0"/>
              <a:t>velit</a:t>
            </a:r>
            <a:r>
              <a:rPr lang="en-US" sz="1400" dirty="0" smtClean="0"/>
              <a:t> dictum dui </a:t>
            </a:r>
            <a:r>
              <a:rPr lang="en-US" sz="1400" dirty="0" err="1" smtClean="0"/>
              <a:t>consequat</a:t>
            </a:r>
            <a:r>
              <a:rPr lang="en-US" sz="1400" dirty="0" smtClean="0"/>
              <a:t> </a:t>
            </a:r>
            <a:r>
              <a:rPr lang="en-US" sz="1400" dirty="0" err="1" smtClean="0"/>
              <a:t>malesuada</a:t>
            </a:r>
            <a:r>
              <a:rPr lang="en-US" sz="1400" dirty="0" smtClean="0"/>
              <a:t>.&lt;/p&gt; </a:t>
            </a:r>
          </a:p>
          <a:p>
            <a:r>
              <a:rPr lang="en-US" sz="1400" dirty="0" smtClean="0"/>
              <a:t>&lt;h1&gt;keep-all&lt;/h1&gt; </a:t>
            </a:r>
          </a:p>
          <a:p>
            <a:r>
              <a:rPr lang="en-US" sz="1400" dirty="0" smtClean="0"/>
              <a:t>&lt;p class="c"&gt;</a:t>
            </a:r>
            <a:r>
              <a:rPr lang="en-US" sz="1400" dirty="0" err="1" smtClean="0"/>
              <a:t>Lorem</a:t>
            </a:r>
            <a:r>
              <a:rPr lang="en-US" sz="1400" dirty="0" smtClean="0"/>
              <a:t> </a:t>
            </a:r>
            <a:r>
              <a:rPr lang="en-US" sz="1400" dirty="0" err="1" smtClean="0"/>
              <a:t>ipsum</a:t>
            </a:r>
            <a:r>
              <a:rPr lang="en-US" sz="1400" dirty="0" smtClean="0"/>
              <a:t>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Aenean</a:t>
            </a:r>
            <a:r>
              <a:rPr lang="en-US" sz="1400" dirty="0" smtClean="0"/>
              <a:t> </a:t>
            </a:r>
            <a:r>
              <a:rPr lang="en-US" sz="1400" dirty="0" err="1" smtClean="0"/>
              <a:t>necmollisnulla</a:t>
            </a:r>
            <a:r>
              <a:rPr lang="en-US" sz="1400" dirty="0" smtClean="0"/>
              <a:t>. &lt;span&gt;</a:t>
            </a:r>
            <a:r>
              <a:rPr lang="en-US" sz="1400" dirty="0" err="1" smtClean="0"/>
              <a:t>Phaselluslaciniatempusmauriseulaoreet</a:t>
            </a:r>
            <a:r>
              <a:rPr lang="en-US" sz="1400" dirty="0" smtClean="0"/>
              <a:t>.&lt;/span&gt; </a:t>
            </a:r>
            <a:r>
              <a:rPr lang="en-US" sz="1400" dirty="0" err="1" smtClean="0"/>
              <a:t>Proin</a:t>
            </a:r>
            <a:r>
              <a:rPr lang="en-US" sz="1400" dirty="0" smtClean="0"/>
              <a:t> </a:t>
            </a:r>
            <a:r>
              <a:rPr lang="en-US" sz="1400" dirty="0" err="1" smtClean="0"/>
              <a:t>gravida</a:t>
            </a:r>
            <a:r>
              <a:rPr lang="en-US" sz="1400" dirty="0" smtClean="0"/>
              <a:t> </a:t>
            </a:r>
            <a:r>
              <a:rPr lang="en-US" sz="1400" dirty="0" err="1" smtClean="0"/>
              <a:t>velit</a:t>
            </a:r>
            <a:r>
              <a:rPr lang="en-US" sz="1400" dirty="0" smtClean="0"/>
              <a:t> dictum dui </a:t>
            </a:r>
            <a:r>
              <a:rPr lang="en-US" sz="1400" dirty="0" err="1" smtClean="0"/>
              <a:t>consequat</a:t>
            </a:r>
            <a:r>
              <a:rPr lang="en-US" sz="1400" dirty="0" smtClean="0"/>
              <a:t> </a:t>
            </a:r>
            <a:r>
              <a:rPr lang="en-US" sz="1400" dirty="0" err="1" smtClean="0"/>
              <a:t>malesuada</a:t>
            </a:r>
            <a:r>
              <a:rPr lang="en-US" sz="1400" dirty="0" smtClean="0"/>
              <a:t>.&lt;/p&gt; </a:t>
            </a:r>
          </a:p>
          <a:p>
            <a:r>
              <a:rPr lang="en-US" sz="1400" dirty="0" smtClean="0"/>
              <a:t>&lt;/body&gt; </a:t>
            </a:r>
          </a:p>
          <a:p>
            <a:r>
              <a:rPr lang="en-US" sz="1400" dirty="0" smtClean="0"/>
              <a:t>&lt;/html&gt;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39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9648" y="2726277"/>
            <a:ext cx="5757962" cy="3595668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0803" y="4422910"/>
            <a:ext cx="5997566" cy="356041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1" name="위로 굽은 화살표 10"/>
          <p:cNvSpPr/>
          <p:nvPr/>
        </p:nvSpPr>
        <p:spPr bwMode="auto">
          <a:xfrm flipV="1">
            <a:off x="7347610" y="3268939"/>
            <a:ext cx="1716144" cy="1275009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44013" y="321266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제거시</a:t>
            </a:r>
            <a:endParaRPr lang="ko-KR" altLang="en-US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의 역할</a:t>
            </a:r>
            <a:endParaRPr lang="ko-KR" altLang="en-US" sz="5500" dirty="0">
              <a:latin typeface="+mj-lt"/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en-US" altLang="ko-KR" sz="3000" dirty="0" err="1"/>
              <a:t>CSS</a:t>
            </a:r>
            <a:r>
              <a:rPr lang="en-US" altLang="ko-KR" sz="3000" dirty="0"/>
              <a:t>(Cascading Style Sheets</a:t>
            </a:r>
            <a:r>
              <a:rPr lang="en-US" altLang="ko-KR" sz="3000" dirty="0" smtClean="0"/>
              <a:t>): </a:t>
            </a:r>
            <a:r>
              <a:rPr lang="ko-KR" altLang="en-US" sz="3000" dirty="0" smtClean="0"/>
              <a:t>문서의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스타일을 지정한다</a:t>
            </a:r>
            <a:r>
              <a:rPr lang="en-US" altLang="ko-KR" sz="3000" dirty="0" smtClean="0"/>
              <a:t>. 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xmlns="" val="2683945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6000" dirty="0" smtClean="0"/>
              <a:t>CSS </a:t>
            </a:r>
            <a:r>
              <a:rPr lang="ko-KR" altLang="en-US" sz="6000" dirty="0" smtClean="0"/>
              <a:t>텍스트 </a:t>
            </a:r>
            <a:r>
              <a:rPr lang="ko-KR" altLang="en-US" sz="6000" dirty="0" smtClean="0"/>
              <a:t>효과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40</a:t>
            </a:fld>
            <a:endParaRPr lang="en-US" altLang="ko-K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1935" y="2011680"/>
            <a:ext cx="9826011" cy="427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754380" y="6623100"/>
            <a:ext cx="9646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solidFill>
                  <a:srgbClr val="0000FF"/>
                </a:solidFill>
              </a:rPr>
              <a:t>영어이므로 속성값이 </a:t>
            </a:r>
            <a:r>
              <a:rPr lang="en-US" altLang="ko-KR" sz="2400" dirty="0" smtClean="0">
                <a:solidFill>
                  <a:schemeClr val="tx2"/>
                </a:solidFill>
              </a:rPr>
              <a:t>normal</a:t>
            </a:r>
            <a:r>
              <a:rPr lang="ko-KR" altLang="en-US" sz="2400" dirty="0" smtClean="0">
                <a:solidFill>
                  <a:srgbClr val="0000FF"/>
                </a:solidFill>
              </a:rPr>
              <a:t>일 때와 </a:t>
            </a:r>
            <a:r>
              <a:rPr lang="en-US" altLang="ko-KR" sz="2400" dirty="0" smtClean="0">
                <a:solidFill>
                  <a:schemeClr val="tx2"/>
                </a:solidFill>
              </a:rPr>
              <a:t>keep-all</a:t>
            </a:r>
            <a:r>
              <a:rPr lang="ko-KR" altLang="en-US" sz="2400" dirty="0" smtClean="0">
                <a:solidFill>
                  <a:srgbClr val="0000FF"/>
                </a:solidFill>
              </a:rPr>
              <a:t>일 때의 결과가 같습니다</a:t>
            </a:r>
            <a:r>
              <a:rPr lang="en-US" altLang="ko-KR" sz="2400" dirty="0" smtClean="0">
                <a:solidFill>
                  <a:srgbClr val="0000FF"/>
                </a:solidFill>
              </a:rPr>
              <a:t>.</a:t>
            </a:r>
          </a:p>
          <a:p>
            <a:r>
              <a:rPr lang="ko-KR" altLang="en-US" sz="2400" dirty="0" smtClean="0">
                <a:solidFill>
                  <a:schemeClr val="tx2"/>
                </a:solidFill>
              </a:rPr>
              <a:t>단어단위</a:t>
            </a:r>
            <a:r>
              <a:rPr lang="ko-KR" altLang="en-US" sz="2400" dirty="0" smtClean="0">
                <a:solidFill>
                  <a:srgbClr val="0000FF"/>
                </a:solidFill>
              </a:rPr>
              <a:t>로 </a:t>
            </a:r>
            <a:r>
              <a:rPr lang="ko-KR" altLang="en-US" sz="2400" dirty="0" err="1" smtClean="0">
                <a:solidFill>
                  <a:srgbClr val="0000FF"/>
                </a:solidFill>
              </a:rPr>
              <a:t>줄바꿈</a:t>
            </a:r>
            <a:endParaRPr lang="ko-KR" alt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6000" dirty="0" smtClean="0"/>
              <a:t>CSS </a:t>
            </a:r>
            <a:r>
              <a:rPr lang="ko-KR" altLang="en-US" sz="6000" dirty="0" smtClean="0"/>
              <a:t>텍스트 효과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 smtClean="0"/>
              <a:t>&lt;!</a:t>
            </a:r>
            <a:r>
              <a:rPr lang="en-US" altLang="ko-KR" sz="1400" dirty="0" err="1" smtClean="0"/>
              <a:t>doctype</a:t>
            </a:r>
            <a:r>
              <a:rPr lang="en-US" altLang="ko-KR" sz="1400" dirty="0" smtClean="0"/>
              <a:t> html&gt; </a:t>
            </a:r>
          </a:p>
          <a:p>
            <a:r>
              <a:rPr lang="en-US" altLang="ko-KR" sz="1400" dirty="0" smtClean="0"/>
              <a:t>&lt;html </a:t>
            </a:r>
            <a:r>
              <a:rPr lang="en-US" altLang="ko-KR" sz="1400" dirty="0" err="1" smtClean="0"/>
              <a:t>lang</a:t>
            </a:r>
            <a:r>
              <a:rPr lang="en-US" altLang="ko-KR" sz="1400" dirty="0" smtClean="0"/>
              <a:t>="</a:t>
            </a:r>
            <a:r>
              <a:rPr lang="en-US" altLang="ko-KR" sz="1400" dirty="0" err="1" smtClean="0"/>
              <a:t>ko</a:t>
            </a:r>
            <a:r>
              <a:rPr lang="en-US" altLang="ko-KR" sz="1400" dirty="0" smtClean="0"/>
              <a:t>"&gt; </a:t>
            </a:r>
          </a:p>
          <a:p>
            <a:r>
              <a:rPr lang="en-US" altLang="ko-KR" sz="1400" dirty="0" smtClean="0"/>
              <a:t>&lt;head&gt; &lt;meta </a:t>
            </a:r>
            <a:r>
              <a:rPr lang="en-US" altLang="ko-KR" sz="1400" dirty="0" err="1" smtClean="0"/>
              <a:t>charset</a:t>
            </a:r>
            <a:r>
              <a:rPr lang="en-US" altLang="ko-KR" sz="1400" dirty="0" smtClean="0"/>
              <a:t>="utf-8"&gt;</a:t>
            </a:r>
          </a:p>
          <a:p>
            <a:r>
              <a:rPr lang="en-US" altLang="ko-KR" sz="1400" dirty="0" smtClean="0"/>
              <a:t> &lt;title&gt;CSS&lt;/title&gt; </a:t>
            </a:r>
          </a:p>
          <a:p>
            <a:r>
              <a:rPr lang="en-US" altLang="ko-KR" sz="1400" dirty="0" smtClean="0"/>
              <a:t>&lt;style&gt; </a:t>
            </a:r>
          </a:p>
          <a:p>
            <a:r>
              <a:rPr lang="en-US" altLang="ko-KR" sz="1400" dirty="0" smtClean="0"/>
              <a:t>body { font-family: sans-serif; }</a:t>
            </a:r>
          </a:p>
          <a:p>
            <a:r>
              <a:rPr lang="en-US" altLang="ko-KR" sz="1400" dirty="0" smtClean="0"/>
              <a:t> .a { word-break: normal; }</a:t>
            </a:r>
          </a:p>
          <a:p>
            <a:r>
              <a:rPr lang="en-US" altLang="ko-KR" sz="1400" dirty="0" smtClean="0"/>
              <a:t> .b { word-break: break-all; }</a:t>
            </a:r>
          </a:p>
          <a:p>
            <a:r>
              <a:rPr lang="en-US" altLang="ko-KR" sz="1400" dirty="0" smtClean="0"/>
              <a:t> .c { word-break: keep-all; }</a:t>
            </a:r>
          </a:p>
          <a:p>
            <a:r>
              <a:rPr lang="en-US" altLang="ko-KR" sz="1400" dirty="0" smtClean="0"/>
              <a:t> span { color: red; } </a:t>
            </a:r>
          </a:p>
          <a:p>
            <a:r>
              <a:rPr lang="en-US" altLang="ko-KR" sz="1400" dirty="0" smtClean="0"/>
              <a:t>&lt;/style&gt; &lt;</a:t>
            </a:r>
          </a:p>
          <a:p>
            <a:r>
              <a:rPr lang="en-US" altLang="ko-KR" sz="1400" dirty="0" smtClean="0"/>
              <a:t>/head&gt; </a:t>
            </a:r>
          </a:p>
          <a:p>
            <a:r>
              <a:rPr lang="en-US" altLang="ko-KR" sz="1400" dirty="0" smtClean="0"/>
              <a:t>&lt;body&gt; </a:t>
            </a:r>
          </a:p>
          <a:p>
            <a:r>
              <a:rPr lang="en-US" altLang="ko-KR" sz="1400" dirty="0" smtClean="0"/>
              <a:t>&lt;h1&gt;normal&lt;/h1&gt; </a:t>
            </a:r>
          </a:p>
          <a:p>
            <a:r>
              <a:rPr lang="en-US" altLang="ko-KR" sz="1400" dirty="0" smtClean="0"/>
              <a:t>&lt;p class="a"&gt;</a:t>
            </a:r>
            <a:r>
              <a:rPr lang="ko-KR" altLang="en-US" sz="1400" dirty="0" smtClean="0"/>
              <a:t>찬미를 위하여 그들은 열매를 되는 길지 교향악이다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같이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뜨고</a:t>
            </a:r>
            <a:r>
              <a:rPr lang="en-US" altLang="ko-KR" sz="1400" dirty="0" smtClean="0"/>
              <a:t>, &lt;span&gt;</a:t>
            </a:r>
            <a:r>
              <a:rPr lang="ko-KR" altLang="en-US" sz="1400" dirty="0" err="1" smtClean="0"/>
              <a:t>용기가얼마나청춘의청춘의사막이다</a:t>
            </a:r>
            <a:r>
              <a:rPr lang="en-US" altLang="ko-KR" sz="1400" dirty="0" smtClean="0"/>
              <a:t>.&lt;/span&gt; </a:t>
            </a:r>
            <a:r>
              <a:rPr lang="ko-KR" altLang="en-US" sz="1400" dirty="0" smtClean="0"/>
              <a:t>청춘은 웅대한 스며들어 평화스러운 오직 쓸쓸하랴</a:t>
            </a:r>
            <a:r>
              <a:rPr lang="en-US" altLang="ko-KR" sz="1400" dirty="0" smtClean="0"/>
              <a:t>? </a:t>
            </a:r>
            <a:r>
              <a:rPr lang="ko-KR" altLang="en-US" sz="1400" dirty="0" smtClean="0"/>
              <a:t>인간의 우리의 이상은 하는 힘차게 봄바람이다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구하기 구하지 눈이 가는 있다</a:t>
            </a:r>
            <a:r>
              <a:rPr lang="en-US" altLang="ko-KR" sz="1400" dirty="0" smtClean="0"/>
              <a:t>.&lt;/p&gt; </a:t>
            </a:r>
          </a:p>
          <a:p>
            <a:r>
              <a:rPr lang="en-US" altLang="ko-KR" sz="1400" dirty="0" smtClean="0"/>
              <a:t>&lt;h1&gt;break-all&lt;/h1&gt; &lt;</a:t>
            </a:r>
          </a:p>
          <a:p>
            <a:r>
              <a:rPr lang="en-US" altLang="ko-KR" sz="1400" dirty="0" smtClean="0"/>
              <a:t>p class="b"&gt;</a:t>
            </a:r>
            <a:r>
              <a:rPr lang="ko-KR" altLang="en-US" sz="1400" dirty="0" smtClean="0"/>
              <a:t>찬미를 위하여 그들은 열매를 되는 길지 교향악이다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같이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뜨고</a:t>
            </a:r>
            <a:r>
              <a:rPr lang="en-US" altLang="ko-KR" sz="1400" dirty="0" smtClean="0"/>
              <a:t>, &lt;span&gt;</a:t>
            </a:r>
            <a:r>
              <a:rPr lang="ko-KR" altLang="en-US" sz="1400" dirty="0" err="1" smtClean="0"/>
              <a:t>용기가얼마나청춘의청춘의사막이다</a:t>
            </a:r>
            <a:r>
              <a:rPr lang="en-US" altLang="ko-KR" sz="1400" dirty="0" smtClean="0"/>
              <a:t>.&lt;/span&gt; </a:t>
            </a:r>
            <a:r>
              <a:rPr lang="ko-KR" altLang="en-US" sz="1400" dirty="0" smtClean="0"/>
              <a:t>청춘은 웅대한 스며들어 평화스러운 오직 쓸쓸하랴</a:t>
            </a:r>
            <a:r>
              <a:rPr lang="en-US" altLang="ko-KR" sz="1400" dirty="0" smtClean="0"/>
              <a:t>? </a:t>
            </a:r>
            <a:r>
              <a:rPr lang="ko-KR" altLang="en-US" sz="1400" dirty="0" smtClean="0"/>
              <a:t>인간의 우리의 이상은 하는 힘차게 봄바람이다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구하기 구하지 눈이 가는 있다</a:t>
            </a:r>
            <a:r>
              <a:rPr lang="en-US" altLang="ko-KR" sz="1400" dirty="0" smtClean="0"/>
              <a:t>.&lt;/p&gt; </a:t>
            </a:r>
          </a:p>
          <a:p>
            <a:r>
              <a:rPr lang="en-US" altLang="ko-KR" sz="1400" dirty="0" smtClean="0"/>
              <a:t>&lt;h1&gt;keep-all&lt;/h1&gt; &lt;</a:t>
            </a:r>
          </a:p>
          <a:p>
            <a:r>
              <a:rPr lang="en-US" altLang="ko-KR" sz="1400" dirty="0" smtClean="0"/>
              <a:t>p class="c"&gt;</a:t>
            </a:r>
            <a:r>
              <a:rPr lang="ko-KR" altLang="en-US" sz="1400" dirty="0" smtClean="0"/>
              <a:t>찬미를 위하여 그들은 열매를 되는 길지 교향악이다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같이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뜨고</a:t>
            </a:r>
            <a:r>
              <a:rPr lang="en-US" altLang="ko-KR" sz="1400" dirty="0" smtClean="0"/>
              <a:t>, &lt;span&gt;</a:t>
            </a:r>
            <a:r>
              <a:rPr lang="ko-KR" altLang="en-US" sz="1400" dirty="0" err="1" smtClean="0"/>
              <a:t>용기가얼마나청춘의청춘의사막이다</a:t>
            </a:r>
            <a:r>
              <a:rPr lang="en-US" altLang="ko-KR" sz="1400" dirty="0" smtClean="0"/>
              <a:t>.&lt;/span&gt; </a:t>
            </a:r>
            <a:r>
              <a:rPr lang="ko-KR" altLang="en-US" sz="1400" dirty="0" smtClean="0"/>
              <a:t>청춘은 웅대한 스며들어 평화스러운 오직 쓸쓸하랴</a:t>
            </a:r>
            <a:r>
              <a:rPr lang="en-US" altLang="ko-KR" sz="1400" dirty="0" smtClean="0"/>
              <a:t>? </a:t>
            </a:r>
            <a:r>
              <a:rPr lang="ko-KR" altLang="en-US" sz="1400" dirty="0" smtClean="0"/>
              <a:t>인간의 우리의 이상은 하는 힘차게 봄바람이다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구하기 구하지 눈이 가는 있다</a:t>
            </a:r>
            <a:r>
              <a:rPr lang="en-US" altLang="ko-KR" sz="1400" dirty="0" smtClean="0"/>
              <a:t>.&lt;/p&gt; </a:t>
            </a:r>
          </a:p>
          <a:p>
            <a:r>
              <a:rPr lang="en-US" altLang="ko-KR" sz="1400" dirty="0" smtClean="0"/>
              <a:t>&lt;/body&gt; </a:t>
            </a:r>
          </a:p>
          <a:p>
            <a:r>
              <a:rPr lang="en-US" altLang="ko-KR" sz="1400" dirty="0" smtClean="0"/>
              <a:t>&lt;/html&gt;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41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6000" dirty="0" smtClean="0"/>
              <a:t>CSS </a:t>
            </a:r>
            <a:r>
              <a:rPr lang="ko-KR" altLang="en-US" sz="6000" dirty="0" smtClean="0"/>
              <a:t>텍스트 효과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42</a:t>
            </a:fld>
            <a:endParaRPr lang="en-US" altLang="ko-K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5524" y="1850257"/>
            <a:ext cx="9307186" cy="44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937260" y="6863130"/>
            <a:ext cx="92697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solidFill>
                  <a:srgbClr val="0000FF"/>
                </a:solidFill>
              </a:rPr>
              <a:t>한글</a:t>
            </a:r>
            <a:r>
              <a:rPr lang="en-US" altLang="ko-KR" sz="2400" dirty="0" smtClean="0">
                <a:solidFill>
                  <a:srgbClr val="0000FF"/>
                </a:solidFill>
              </a:rPr>
              <a:t>(</a:t>
            </a:r>
            <a:r>
              <a:rPr lang="en-US" altLang="ko-KR" sz="2400" dirty="0" err="1" smtClean="0">
                <a:solidFill>
                  <a:srgbClr val="0000FF"/>
                </a:solidFill>
              </a:rPr>
              <a:t>cjk</a:t>
            </a:r>
            <a:r>
              <a:rPr lang="en-US" altLang="ko-KR" sz="2400" dirty="0" smtClean="0">
                <a:solidFill>
                  <a:srgbClr val="0000FF"/>
                </a:solidFill>
              </a:rPr>
              <a:t>)</a:t>
            </a:r>
            <a:r>
              <a:rPr lang="ko-KR" altLang="en-US" sz="2400" dirty="0" smtClean="0">
                <a:solidFill>
                  <a:srgbClr val="0000FF"/>
                </a:solidFill>
              </a:rPr>
              <a:t>이므로 </a:t>
            </a:r>
            <a:r>
              <a:rPr lang="en-US" altLang="ko-KR" sz="2400" dirty="0" smtClean="0">
                <a:solidFill>
                  <a:schemeClr val="tx2"/>
                </a:solidFill>
              </a:rPr>
              <a:t>normal</a:t>
            </a:r>
            <a:r>
              <a:rPr lang="ko-KR" altLang="en-US" sz="2400" dirty="0" smtClean="0">
                <a:solidFill>
                  <a:srgbClr val="0000FF"/>
                </a:solidFill>
              </a:rPr>
              <a:t>일 때와 </a:t>
            </a:r>
            <a:r>
              <a:rPr lang="en-US" altLang="ko-KR" sz="2400" dirty="0" smtClean="0">
                <a:solidFill>
                  <a:schemeClr val="tx2"/>
                </a:solidFill>
              </a:rPr>
              <a:t>break-all</a:t>
            </a:r>
            <a:r>
              <a:rPr lang="ko-KR" altLang="en-US" sz="2400" dirty="0" smtClean="0">
                <a:solidFill>
                  <a:srgbClr val="0000FF"/>
                </a:solidFill>
              </a:rPr>
              <a:t>일 때의 결과가 같습니다</a:t>
            </a:r>
            <a:r>
              <a:rPr lang="en-US" altLang="ko-KR" sz="2400" dirty="0" smtClean="0">
                <a:solidFill>
                  <a:srgbClr val="0000FF"/>
                </a:solidFill>
              </a:rPr>
              <a:t>.</a:t>
            </a:r>
          </a:p>
          <a:p>
            <a:r>
              <a:rPr lang="ko-KR" altLang="en-US" sz="2400" dirty="0" smtClean="0">
                <a:solidFill>
                  <a:schemeClr val="tx2"/>
                </a:solidFill>
              </a:rPr>
              <a:t>글자단위</a:t>
            </a:r>
            <a:r>
              <a:rPr lang="ko-KR" altLang="en-US" sz="2400" dirty="0" smtClean="0">
                <a:solidFill>
                  <a:srgbClr val="0000FF"/>
                </a:solidFill>
              </a:rPr>
              <a:t>로  </a:t>
            </a:r>
            <a:r>
              <a:rPr lang="ko-KR" altLang="en-US" sz="2400" dirty="0" err="1" smtClean="0">
                <a:solidFill>
                  <a:srgbClr val="0000FF"/>
                </a:solidFill>
              </a:rPr>
              <a:t>줄바꿈</a:t>
            </a:r>
            <a:endParaRPr lang="ko-KR" alt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53052233"/>
              </p:ext>
            </p:extLst>
          </p:nvPr>
        </p:nvGraphicFramePr>
        <p:xfrm>
          <a:off x="761641" y="1960827"/>
          <a:ext cx="10396797" cy="57979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772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195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070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column-count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분할되는 열의 수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defTabSz="1188134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column-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fill</a:t>
                      </a: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열을 채우는 방법 지정</a:t>
                      </a:r>
                      <a:r>
                        <a:rPr lang="en-US" altLang="ko-KR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(auto, balance)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요소에 높이 지정 시 균형적 또는 순차적으로 콘텐츠가 채워 짐</a:t>
                      </a:r>
                      <a:endParaRPr lang="en-US" altLang="ko-KR" sz="20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248673431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column-gap</a:t>
                      </a:r>
                      <a:endParaRPr lang="en-US" altLang="ko-KR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열 사이 간격 지정</a:t>
                      </a:r>
                      <a:endParaRPr lang="en-US" altLang="ko-KR" sz="20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defTabSz="1188134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column-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rule</a:t>
                      </a: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column-rule </a:t>
                      </a:r>
                      <a:r>
                        <a:rPr lang="ko-KR" alt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속성을 설정하기 위한 약식 속성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40108312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column-rule-color</a:t>
                      </a:r>
                      <a:endParaRPr lang="en-US" altLang="ko-KR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열 사이 간격 색상 지정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(column-rule-style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적용</a:t>
                      </a:r>
                      <a:r>
                        <a:rPr lang="en-US" altLang="ko-KR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필수</a:t>
                      </a:r>
                      <a:r>
                        <a:rPr lang="en-US" altLang="ko-KR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column-rule-width</a:t>
                      </a:r>
                      <a:endParaRPr lang="en-US" altLang="ko-KR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열 사이 간격 두께 지정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(column-rule-style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적용</a:t>
                      </a:r>
                      <a:r>
                        <a:rPr lang="en-US" altLang="ko-KR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필수</a:t>
                      </a:r>
                      <a:r>
                        <a:rPr lang="en-US" altLang="ko-KR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column-rule-style</a:t>
                      </a:r>
                      <a:endParaRPr lang="en-US" altLang="ko-KR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열 사이 간격 스타일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column-span</a:t>
                      </a:r>
                      <a:endParaRPr lang="en-US" altLang="ko-KR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요소가 표현될 범위의 열의 수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column-width</a:t>
                      </a:r>
                      <a:endParaRPr lang="en-US" altLang="ko-KR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분할되는 열의 너비 지정</a:t>
                      </a:r>
                      <a:endParaRPr lang="en-US" altLang="ko-KR" sz="20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두개</a:t>
                      </a:r>
                      <a:r>
                        <a:rPr lang="ko-KR" alt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이상의 열을 표현하지 못할 경우 중지되고 단일 열 생성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43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ko-KR" altLang="en-US" sz="5500" dirty="0" smtClean="0"/>
              <a:t>다중 컬럼</a:t>
            </a:r>
            <a:endParaRPr lang="ko-KR" altLang="en-US" sz="5500" dirty="0"/>
          </a:p>
        </p:txBody>
      </p:sp>
    </p:spTree>
    <p:extLst>
      <p:ext uri="{BB962C8B-B14F-4D97-AF65-F5344CB8AC3E}">
        <p14:creationId xmlns:p14="http://schemas.microsoft.com/office/powerpoint/2010/main" xmlns="" val="4230727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페이지에 </a:t>
            </a:r>
            <a:r>
              <a:rPr lang="ko-KR" altLang="en-US" dirty="0"/>
              <a:t>동일한 </a:t>
            </a:r>
            <a:r>
              <a:rPr lang="en-US" altLang="ko-KR" dirty="0"/>
              <a:t>CSS</a:t>
            </a:r>
            <a:r>
              <a:rPr lang="ko-KR" altLang="en-US" dirty="0"/>
              <a:t>를 </a:t>
            </a:r>
            <a:r>
              <a:rPr lang="ko-KR" altLang="en-US" dirty="0" smtClean="0"/>
              <a:t>공유하여 한번에 레이아웃을 제어</a:t>
            </a:r>
            <a:endParaRPr lang="en-US" altLang="ko-KR" dirty="0"/>
          </a:p>
          <a:p>
            <a:pPr lvl="1"/>
            <a:r>
              <a:rPr lang="ko-KR" altLang="en-US" dirty="0" smtClean="0"/>
              <a:t>별도의 파일로 생성하여 개발 시간 단축 및 공유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거대하고 </a:t>
            </a:r>
            <a:r>
              <a:rPr lang="ko-KR" altLang="en-US" dirty="0"/>
              <a:t>복잡한 사이트를 관리할 </a:t>
            </a:r>
            <a:r>
              <a:rPr lang="ko-KR" altLang="en-US" dirty="0" smtClean="0"/>
              <a:t>때에 필요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의 장점</a:t>
            </a:r>
            <a:endParaRPr lang="ko-KR" altLang="en-US" sz="5500" dirty="0">
              <a:latin typeface="+mj-lt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730666" y="3982800"/>
            <a:ext cx="8042199" cy="4177958"/>
            <a:chOff x="1210161" y="4348565"/>
            <a:chExt cx="8042199" cy="4177958"/>
          </a:xfrm>
        </p:grpSpPr>
        <p:grpSp>
          <p:nvGrpSpPr>
            <p:cNvPr id="18" name="그룹 17"/>
            <p:cNvGrpSpPr/>
            <p:nvPr/>
          </p:nvGrpSpPr>
          <p:grpSpPr>
            <a:xfrm>
              <a:off x="1210161" y="5430129"/>
              <a:ext cx="1561515" cy="2096087"/>
              <a:chOff x="956941" y="5430129"/>
              <a:chExt cx="1561515" cy="2096087"/>
            </a:xfrm>
          </p:grpSpPr>
          <p:sp>
            <p:nvSpPr>
              <p:cNvPr id="2" name="모서리가 접힌 도형 1"/>
              <p:cNvSpPr/>
              <p:nvPr/>
            </p:nvSpPr>
            <p:spPr bwMode="auto">
              <a:xfrm>
                <a:off x="956941" y="5430129"/>
                <a:ext cx="1561514" cy="2096087"/>
              </a:xfrm>
              <a:prstGeom prst="foldedCorne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 bwMode="auto">
              <a:xfrm>
                <a:off x="956942" y="6205963"/>
                <a:ext cx="1561514" cy="630935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b="1" dirty="0" err="1" smtClean="0">
                    <a:solidFill>
                      <a:schemeClr val="bg1"/>
                    </a:solidFill>
                  </a:rPr>
                  <a:t>CSS</a:t>
                </a:r>
                <a:endParaRPr kumimoji="0" lang="ko-KR" altLang="en-US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4546438" y="4358969"/>
              <a:ext cx="893417" cy="1199271"/>
              <a:chOff x="956941" y="5430129"/>
              <a:chExt cx="1561515" cy="2096087"/>
            </a:xfrm>
          </p:grpSpPr>
          <p:sp>
            <p:nvSpPr>
              <p:cNvPr id="21" name="모서리가 접힌 도형 20"/>
              <p:cNvSpPr/>
              <p:nvPr/>
            </p:nvSpPr>
            <p:spPr bwMode="auto">
              <a:xfrm>
                <a:off x="956941" y="5430129"/>
                <a:ext cx="1561514" cy="209608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 bwMode="auto">
              <a:xfrm>
                <a:off x="956943" y="6205964"/>
                <a:ext cx="1561513" cy="68097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400" b="1" dirty="0" smtClean="0">
                    <a:solidFill>
                      <a:schemeClr val="bg1"/>
                    </a:solidFill>
                  </a:rPr>
                  <a:t>A.HTML</a:t>
                </a:r>
                <a:endParaRPr kumimoji="0" lang="ko-KR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4546438" y="5779806"/>
              <a:ext cx="893417" cy="1199271"/>
              <a:chOff x="956941" y="5430129"/>
              <a:chExt cx="1561515" cy="2096087"/>
            </a:xfrm>
          </p:grpSpPr>
          <p:sp>
            <p:nvSpPr>
              <p:cNvPr id="24" name="모서리가 접힌 도형 23"/>
              <p:cNvSpPr/>
              <p:nvPr/>
            </p:nvSpPr>
            <p:spPr bwMode="auto">
              <a:xfrm>
                <a:off x="956941" y="5430129"/>
                <a:ext cx="1561514" cy="209608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 bwMode="auto">
              <a:xfrm>
                <a:off x="956943" y="6205964"/>
                <a:ext cx="1561513" cy="68097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400" b="1" dirty="0" smtClean="0">
                    <a:solidFill>
                      <a:schemeClr val="bg1"/>
                    </a:solidFill>
                  </a:rPr>
                  <a:t>B.HTML</a:t>
                </a:r>
                <a:endParaRPr kumimoji="0" lang="ko-KR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546438" y="7278978"/>
              <a:ext cx="893417" cy="1199271"/>
              <a:chOff x="956941" y="5430129"/>
              <a:chExt cx="1561515" cy="2096087"/>
            </a:xfrm>
          </p:grpSpPr>
          <p:sp>
            <p:nvSpPr>
              <p:cNvPr id="27" name="모서리가 접힌 도형 26"/>
              <p:cNvSpPr/>
              <p:nvPr/>
            </p:nvSpPr>
            <p:spPr bwMode="auto">
              <a:xfrm>
                <a:off x="956941" y="5430129"/>
                <a:ext cx="1561514" cy="209608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 bwMode="auto">
              <a:xfrm>
                <a:off x="956943" y="6205964"/>
                <a:ext cx="1561513" cy="68097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400" b="1" dirty="0" smtClean="0">
                    <a:solidFill>
                      <a:schemeClr val="bg1"/>
                    </a:solidFill>
                  </a:rPr>
                  <a:t>C.HTML</a:t>
                </a:r>
                <a:endParaRPr kumimoji="0" lang="ko-KR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sp>
          <p:nvSpPr>
            <p:cNvPr id="30" name="아래쪽 화살표 29"/>
            <p:cNvSpPr/>
            <p:nvPr/>
          </p:nvSpPr>
          <p:spPr bwMode="auto">
            <a:xfrm rot="13894682">
              <a:off x="3476177" y="4990714"/>
              <a:ext cx="365760" cy="587326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아래쪽 화살표 31"/>
            <p:cNvSpPr/>
            <p:nvPr/>
          </p:nvSpPr>
          <p:spPr bwMode="auto">
            <a:xfrm rot="17748183">
              <a:off x="3433974" y="7114935"/>
              <a:ext cx="365760" cy="587326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아래쪽 화살표 32"/>
            <p:cNvSpPr/>
            <p:nvPr/>
          </p:nvSpPr>
          <p:spPr bwMode="auto">
            <a:xfrm rot="16200000">
              <a:off x="3443551" y="6069476"/>
              <a:ext cx="365760" cy="587326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2110" y="4348565"/>
              <a:ext cx="2000250" cy="1209675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2110" y="5811605"/>
              <a:ext cx="2000250" cy="1209675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2110" y="7316848"/>
              <a:ext cx="2000250" cy="1209675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5605" y="5878499"/>
              <a:ext cx="1700884" cy="944331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5605" y="7484012"/>
              <a:ext cx="1700885" cy="739332"/>
            </a:xfrm>
            <a:prstGeom prst="rect">
              <a:avLst/>
            </a:prstGeom>
          </p:spPr>
        </p:pic>
        <p:sp>
          <p:nvSpPr>
            <p:cNvPr id="39" name="아래쪽 화살표 38"/>
            <p:cNvSpPr/>
            <p:nvPr/>
          </p:nvSpPr>
          <p:spPr bwMode="auto">
            <a:xfrm rot="16200000">
              <a:off x="6122836" y="6069476"/>
              <a:ext cx="365760" cy="587326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아래쪽 화살표 39"/>
            <p:cNvSpPr/>
            <p:nvPr/>
          </p:nvSpPr>
          <p:spPr bwMode="auto">
            <a:xfrm rot="16200000">
              <a:off x="6122836" y="4704910"/>
              <a:ext cx="365760" cy="587326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아래쪽 화살표 40"/>
            <p:cNvSpPr/>
            <p:nvPr/>
          </p:nvSpPr>
          <p:spPr bwMode="auto">
            <a:xfrm rot="16200000">
              <a:off x="6122836" y="7546584"/>
              <a:ext cx="365760" cy="587326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867089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611561"/>
            <a:ext cx="11262614" cy="6927528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sz="3000" dirty="0" err="1"/>
              <a:t>선택자</a:t>
            </a:r>
            <a:r>
              <a:rPr lang="en-US" altLang="ko-KR" sz="3000" dirty="0"/>
              <a:t>(selectors</a:t>
            </a:r>
            <a:r>
              <a:rPr lang="en-US" altLang="ko-KR" sz="30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480" dirty="0" smtClean="0"/>
              <a:t>- </a:t>
            </a:r>
            <a:r>
              <a:rPr lang="ko-KR" altLang="en-US" sz="2480" dirty="0" smtClean="0"/>
              <a:t>요소</a:t>
            </a:r>
            <a:r>
              <a:rPr lang="en-US" altLang="ko-KR" sz="2480" dirty="0" smtClean="0"/>
              <a:t>(</a:t>
            </a:r>
            <a:r>
              <a:rPr lang="ko-KR" altLang="en-US" sz="2480" dirty="0" smtClean="0"/>
              <a:t>태그</a:t>
            </a:r>
            <a:r>
              <a:rPr lang="en-US" altLang="ko-KR" sz="2480" dirty="0" smtClean="0"/>
              <a:t>), </a:t>
            </a:r>
            <a:r>
              <a:rPr lang="ko-KR" altLang="en-US" sz="2480" dirty="0" smtClean="0"/>
              <a:t>전체</a:t>
            </a:r>
            <a:r>
              <a:rPr lang="en-US" altLang="ko-KR" sz="2480" dirty="0" smtClean="0"/>
              <a:t>(*), id(#), Class(.) </a:t>
            </a:r>
            <a:r>
              <a:rPr lang="en-US" altLang="ko-KR" sz="2480" dirty="0"/>
              <a:t>	</a:t>
            </a:r>
            <a:endParaRPr lang="en-US" altLang="ko-KR" sz="2480" dirty="0" smtClean="0"/>
          </a:p>
          <a:p>
            <a:pPr lvl="0">
              <a:lnSpc>
                <a:spcPct val="150000"/>
              </a:lnSpc>
            </a:pPr>
            <a:r>
              <a:rPr lang="ko-KR" altLang="en-US" sz="3000" dirty="0" smtClean="0"/>
              <a:t>박스 모델</a:t>
            </a:r>
            <a:r>
              <a:rPr lang="en-US" altLang="ko-KR" sz="3000" dirty="0" smtClean="0"/>
              <a:t>(Box Model)</a:t>
            </a:r>
          </a:p>
          <a:p>
            <a:pPr lvl="0">
              <a:lnSpc>
                <a:spcPct val="150000"/>
              </a:lnSpc>
            </a:pPr>
            <a:r>
              <a:rPr lang="ko-KR" altLang="en-US" sz="3000" dirty="0" smtClean="0"/>
              <a:t>배경 </a:t>
            </a:r>
            <a:r>
              <a:rPr lang="ko-KR" altLang="en-US" sz="3000" dirty="0"/>
              <a:t>및 경계선</a:t>
            </a:r>
            <a:r>
              <a:rPr lang="en-US" altLang="ko-KR" sz="3000" dirty="0"/>
              <a:t>(Backgrounds and Borders)</a:t>
            </a:r>
          </a:p>
          <a:p>
            <a:pPr lvl="0">
              <a:lnSpc>
                <a:spcPct val="150000"/>
              </a:lnSpc>
            </a:pPr>
            <a:r>
              <a:rPr lang="ko-KR" altLang="en-US" sz="3000" dirty="0"/>
              <a:t>텍스트 효과</a:t>
            </a:r>
            <a:r>
              <a:rPr lang="en-US" altLang="ko-KR" sz="3000" dirty="0"/>
              <a:t>(Text Effects)</a:t>
            </a:r>
          </a:p>
          <a:p>
            <a:pPr lvl="0">
              <a:lnSpc>
                <a:spcPct val="150000"/>
              </a:lnSpc>
            </a:pPr>
            <a:r>
              <a:rPr lang="en-US" altLang="ko-KR" sz="3000" dirty="0"/>
              <a:t>2</a:t>
            </a:r>
            <a:r>
              <a:rPr lang="ko-KR" altLang="en-US" sz="3000" dirty="0"/>
              <a:t>차원 및 </a:t>
            </a:r>
            <a:r>
              <a:rPr lang="en-US" altLang="ko-KR" sz="3000" dirty="0"/>
              <a:t>3</a:t>
            </a:r>
            <a:r>
              <a:rPr lang="ko-KR" altLang="en-US" sz="3000" dirty="0"/>
              <a:t>차원 변환</a:t>
            </a:r>
            <a:r>
              <a:rPr lang="en-US" altLang="ko-KR" sz="3000" dirty="0"/>
              <a:t>(</a:t>
            </a:r>
            <a:r>
              <a:rPr lang="en-US" altLang="ko-KR" sz="3000" dirty="0" err="1"/>
              <a:t>2D</a:t>
            </a:r>
            <a:r>
              <a:rPr lang="en-US" altLang="ko-KR" sz="3000" dirty="0"/>
              <a:t>/3D Transformations)</a:t>
            </a:r>
          </a:p>
          <a:p>
            <a:pPr lvl="0">
              <a:lnSpc>
                <a:spcPct val="150000"/>
              </a:lnSpc>
            </a:pPr>
            <a:r>
              <a:rPr lang="ko-KR" altLang="en-US" sz="3000" dirty="0"/>
              <a:t>애니메이션</a:t>
            </a:r>
            <a:r>
              <a:rPr lang="en-US" altLang="ko-KR" sz="3000" dirty="0"/>
              <a:t>(Animations)</a:t>
            </a:r>
          </a:p>
          <a:p>
            <a:pPr lvl="0">
              <a:lnSpc>
                <a:spcPct val="150000"/>
              </a:lnSpc>
            </a:pPr>
            <a:r>
              <a:rPr lang="ko-KR" altLang="en-US" sz="3000" dirty="0"/>
              <a:t>다중 </a:t>
            </a:r>
            <a:r>
              <a:rPr lang="ko-KR" altLang="en-US" sz="3000" dirty="0" err="1"/>
              <a:t>컬럼</a:t>
            </a:r>
            <a:r>
              <a:rPr lang="ko-KR" altLang="en-US" sz="3000" dirty="0"/>
              <a:t> 레이아웃</a:t>
            </a:r>
            <a:r>
              <a:rPr lang="en-US" altLang="ko-KR" sz="3000" dirty="0"/>
              <a:t>(Multiple Column Layout)</a:t>
            </a:r>
          </a:p>
          <a:p>
            <a:pPr lvl="0">
              <a:lnSpc>
                <a:spcPct val="150000"/>
              </a:lnSpc>
            </a:pPr>
            <a:r>
              <a:rPr lang="ko-KR" altLang="en-US" sz="3000" dirty="0"/>
              <a:t>사용자 인터페이스</a:t>
            </a:r>
            <a:r>
              <a:rPr lang="en-US" altLang="ko-KR" sz="3000" dirty="0"/>
              <a:t>(User Interface)</a:t>
            </a:r>
          </a:p>
          <a:p>
            <a:pPr>
              <a:lnSpc>
                <a:spcPct val="150000"/>
              </a:lnSpc>
            </a:pP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CSS3</a:t>
            </a:r>
            <a:r>
              <a:rPr lang="ko-KR" altLang="en-US" sz="5500" dirty="0" smtClean="0">
                <a:latin typeface="+mj-lt"/>
              </a:rPr>
              <a:t>의 기능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74170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2025748"/>
            <a:ext cx="11262614" cy="6158838"/>
          </a:xfrm>
        </p:spPr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en-US" altLang="ko-KR" dirty="0" smtClean="0"/>
              <a:t>(selector) {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 </a:t>
            </a:r>
            <a:r>
              <a:rPr lang="ko-KR" altLang="en-US" dirty="0"/>
              <a:t>값</a:t>
            </a:r>
            <a:r>
              <a:rPr lang="en-US" altLang="ko-KR" dirty="0" smtClean="0"/>
              <a:t>; }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주</a:t>
            </a:r>
            <a:r>
              <a:rPr lang="ko-KR" altLang="en-US" dirty="0"/>
              <a:t>석</a:t>
            </a:r>
            <a:r>
              <a:rPr lang="en-US" altLang="ko-KR" dirty="0" smtClean="0"/>
              <a:t>: /* … */ ,  //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134850" y="3262038"/>
            <a:ext cx="3416601" cy="167805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p {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color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blue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}</a:t>
            </a: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522" y="3455887"/>
            <a:ext cx="270478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선택자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(selector)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3523" y="3919481"/>
            <a:ext cx="270478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(property)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10062" y="4309828"/>
            <a:ext cx="270478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값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(value)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/>
          <p:cNvCxnSpPr>
            <a:stCxn id="6" idx="3"/>
          </p:cNvCxnSpPr>
          <p:nvPr/>
        </p:nvCxnSpPr>
        <p:spPr bwMode="auto">
          <a:xfrm>
            <a:off x="3568311" y="3640553"/>
            <a:ext cx="992211" cy="974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직선 화살표 연결선 9"/>
          <p:cNvCxnSpPr>
            <a:stCxn id="7" idx="3"/>
          </p:cNvCxnSpPr>
          <p:nvPr/>
        </p:nvCxnSpPr>
        <p:spPr bwMode="auto">
          <a:xfrm>
            <a:off x="3568312" y="4104147"/>
            <a:ext cx="1383519" cy="28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화살표 연결선 10"/>
          <p:cNvCxnSpPr/>
          <p:nvPr/>
        </p:nvCxnSpPr>
        <p:spPr bwMode="auto">
          <a:xfrm flipH="1" flipV="1">
            <a:off x="6949440" y="4288813"/>
            <a:ext cx="844063" cy="205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CSS3</a:t>
            </a:r>
            <a:r>
              <a:rPr lang="ko-KR" altLang="en-US" sz="5500" dirty="0" smtClean="0">
                <a:latin typeface="+mj-lt"/>
              </a:rPr>
              <a:t>의 문법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02980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속성 시작은 영문 소문자로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 문자로 시작 불가</a:t>
            </a:r>
            <a:endParaRPr lang="en-US" altLang="ko-KR" dirty="0" smtClean="0"/>
          </a:p>
          <a:p>
            <a:r>
              <a:rPr lang="ko-KR" altLang="en-US" dirty="0" smtClean="0"/>
              <a:t>단어 구분 시 하이픈 표기법 사용</a:t>
            </a:r>
            <a:endParaRPr lang="en-US" altLang="ko-KR" dirty="0" smtClean="0"/>
          </a:p>
          <a:p>
            <a:r>
              <a:rPr lang="ko-KR" altLang="en-US" dirty="0" smtClean="0"/>
              <a:t>마지막 속성 값 끝에 반드시 세미콜론</a:t>
            </a:r>
            <a:r>
              <a:rPr lang="en-US" altLang="ko-KR" dirty="0" smtClean="0"/>
              <a:t>(;)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 smtClean="0"/>
              <a:t>방향 속성은 </a:t>
            </a:r>
            <a:r>
              <a:rPr lang="en-US" altLang="ko-KR" dirty="0" smtClean="0"/>
              <a:t>top</a:t>
            </a:r>
            <a:r>
              <a:rPr lang="ko-KR" altLang="en-US" dirty="0" smtClean="0"/>
              <a:t>부터 시계방향으로</a:t>
            </a:r>
            <a:r>
              <a:rPr lang="en-US" altLang="ko-KR" dirty="0" smtClean="0"/>
              <a:t>, top…bottom</a:t>
            </a:r>
            <a:r>
              <a:rPr lang="ko-KR" altLang="en-US" dirty="0" smtClean="0"/>
              <a:t>순 적용</a:t>
            </a:r>
            <a:endParaRPr lang="en-US" altLang="ko-KR" dirty="0" smtClean="0"/>
          </a:p>
          <a:p>
            <a:r>
              <a:rPr lang="ko-KR" altLang="en-US" dirty="0" smtClean="0"/>
              <a:t>들여쓰기 공백 </a:t>
            </a:r>
            <a:r>
              <a:rPr lang="en-US" altLang="ko-KR" dirty="0" smtClean="0"/>
              <a:t>2</a:t>
            </a:r>
            <a:r>
              <a:rPr lang="ko-KR" altLang="en-US" dirty="0" smtClean="0"/>
              <a:t>칸</a:t>
            </a:r>
            <a:endParaRPr lang="en-US" altLang="ko-KR" dirty="0" smtClean="0"/>
          </a:p>
          <a:p>
            <a:r>
              <a:rPr lang="ko-KR" altLang="en-US" dirty="0" smtClean="0"/>
              <a:t>줄 바꿈 규칙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여는 중괄호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닫는 중괄호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세미콜론 뒤에 줄 바꾸기</a:t>
            </a:r>
            <a:endParaRPr lang="en-US" altLang="ko-KR" dirty="0" smtClean="0"/>
          </a:p>
          <a:p>
            <a:r>
              <a:rPr lang="ko-KR" altLang="en-US" dirty="0" smtClean="0"/>
              <a:t>공백 규칙</a:t>
            </a:r>
            <a:endParaRPr lang="en-US" altLang="ko-KR" dirty="0"/>
          </a:p>
          <a:p>
            <a:pPr lvl="1"/>
            <a:r>
              <a:rPr lang="ko-KR" altLang="en-US" dirty="0" smtClean="0"/>
              <a:t>여는 중괄호 앞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 콜론 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 값 사이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주석 기호와 내용 사이</a:t>
            </a:r>
            <a:endParaRPr lang="en-US" altLang="ko-KR" dirty="0"/>
          </a:p>
          <a:p>
            <a:r>
              <a:rPr lang="ko-KR" altLang="en-US" dirty="0" smtClean="0"/>
              <a:t>빈 줄 허용하지 않음</a:t>
            </a:r>
            <a:endParaRPr lang="en-US" altLang="ko-KR" dirty="0" smtClean="0"/>
          </a:p>
          <a:p>
            <a:r>
              <a:rPr lang="en-US" altLang="ko-KR" dirty="0" smtClean="0"/>
              <a:t>Id</a:t>
            </a:r>
            <a:r>
              <a:rPr lang="ko-KR" altLang="en-US" dirty="0" smtClean="0"/>
              <a:t>규칙</a:t>
            </a:r>
            <a:r>
              <a:rPr lang="en-US" altLang="ko-KR" dirty="0" smtClean="0"/>
              <a:t>, class</a:t>
            </a:r>
            <a:r>
              <a:rPr lang="ko-KR" altLang="en-US" dirty="0" smtClean="0"/>
              <a:t>규칙</a:t>
            </a:r>
            <a:r>
              <a:rPr lang="en-US" altLang="ko-KR" dirty="0" smtClean="0"/>
              <a:t>, tag</a:t>
            </a:r>
            <a:r>
              <a:rPr lang="ko-KR" altLang="en-US" dirty="0" smtClean="0"/>
              <a:t>규칙</a:t>
            </a:r>
            <a:r>
              <a:rPr lang="en-US" altLang="ko-KR" dirty="0" smtClean="0"/>
              <a:t>, universal</a:t>
            </a:r>
            <a:r>
              <a:rPr lang="ko-KR" altLang="en-US" dirty="0" smtClean="0"/>
              <a:t>규칙 등 존재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CSS3</a:t>
            </a:r>
            <a:r>
              <a:rPr lang="ko-KR" altLang="en-US" sz="5500" dirty="0" smtClean="0">
                <a:latin typeface="+mj-lt"/>
              </a:rPr>
              <a:t>의 규칙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099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외부 </a:t>
            </a:r>
            <a:r>
              <a:rPr lang="ko-KR" altLang="en-US" dirty="0"/>
              <a:t>스타일 시트</a:t>
            </a:r>
            <a:r>
              <a:rPr lang="en-US" altLang="ko-KR" dirty="0"/>
              <a:t>(external style sheet</a:t>
            </a:r>
            <a:r>
              <a:rPr lang="en-US" altLang="ko-KR" dirty="0" smtClean="0"/>
              <a:t>)</a:t>
            </a:r>
          </a:p>
          <a:p>
            <a:pPr lvl="0"/>
            <a:endParaRPr lang="ko-KR" altLang="en-US" sz="800" dirty="0"/>
          </a:p>
          <a:p>
            <a:pPr lvl="0"/>
            <a:r>
              <a:rPr lang="ko-KR" altLang="en-US" dirty="0"/>
              <a:t>내부 스타일 시트</a:t>
            </a:r>
            <a:r>
              <a:rPr lang="en-US" altLang="ko-KR" dirty="0"/>
              <a:t>(internal style sheet)</a:t>
            </a:r>
            <a:endParaRPr lang="ko-KR" altLang="en-US" dirty="0"/>
          </a:p>
          <a:p>
            <a:pPr lvl="0"/>
            <a:endParaRPr lang="en-US" altLang="ko-KR" sz="800" dirty="0" smtClean="0"/>
          </a:p>
          <a:p>
            <a:pPr lvl="0"/>
            <a:r>
              <a:rPr lang="ko-KR" altLang="en-US" dirty="0" smtClean="0"/>
              <a:t>인라인 </a:t>
            </a:r>
            <a:r>
              <a:rPr lang="ko-KR" altLang="en-US" dirty="0"/>
              <a:t>스타일 시트</a:t>
            </a:r>
            <a:r>
              <a:rPr lang="en-US" altLang="ko-KR" dirty="0"/>
              <a:t>(</a:t>
            </a:r>
            <a:r>
              <a:rPr lang="en-US" altLang="ko-KR" dirty="0" smtClean="0"/>
              <a:t>inline style</a:t>
            </a:r>
            <a:r>
              <a:rPr lang="ko-KR" altLang="en-US" dirty="0" smtClean="0"/>
              <a:t> </a:t>
            </a:r>
            <a:r>
              <a:rPr lang="en-US" altLang="ko-KR" dirty="0" smtClean="0"/>
              <a:t>sheet)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삽입</a:t>
            </a:r>
            <a:r>
              <a:rPr lang="en-US" altLang="ko-KR" sz="5500" dirty="0" smtClean="0">
                <a:latin typeface="+mj-lt"/>
              </a:rPr>
              <a:t>(1/4)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110572"/>
            <a:ext cx="11879263" cy="352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577011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14796</TotalTime>
  <Words>2073</Words>
  <Application>Microsoft Office PowerPoint</Application>
  <PresentationFormat>사용자 지정</PresentationFormat>
  <Paragraphs>485</Paragraphs>
  <Slides>43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1_Crayons</vt:lpstr>
      <vt:lpstr>슬라이드 1</vt:lpstr>
      <vt:lpstr>CSS 개념</vt:lpstr>
      <vt:lpstr>CSS 우선순위</vt:lpstr>
      <vt:lpstr>CSS의 역할</vt:lpstr>
      <vt:lpstr>CSS의 장점</vt:lpstr>
      <vt:lpstr>CSS3의 기능</vt:lpstr>
      <vt:lpstr>CSS3의 문법</vt:lpstr>
      <vt:lpstr>CSS3의 규칙</vt:lpstr>
      <vt:lpstr>CSS 삽입(1/4)</vt:lpstr>
      <vt:lpstr>CSS 삽입(2/4)</vt:lpstr>
      <vt:lpstr>CSS 삽입(3/4)</vt:lpstr>
      <vt:lpstr>CSS 삽입(4/4)</vt:lpstr>
      <vt:lpstr>예제</vt:lpstr>
      <vt:lpstr>선택자</vt:lpstr>
      <vt:lpstr>선택자의 종류</vt:lpstr>
      <vt:lpstr>단순 선택자(1/5)</vt:lpstr>
      <vt:lpstr>단순 선택자(2/5)</vt:lpstr>
      <vt:lpstr>단순 선택자(3/5)</vt:lpstr>
      <vt:lpstr>단순 선택자(4/5)</vt:lpstr>
      <vt:lpstr>단순 선택자(5/5)</vt:lpstr>
      <vt:lpstr>결합 선택자(1/4)</vt:lpstr>
      <vt:lpstr>결합 선택자(2/4)</vt:lpstr>
      <vt:lpstr>결합 선택자(3/4)</vt:lpstr>
      <vt:lpstr>결합 선택자(4/4)</vt:lpstr>
      <vt:lpstr>의사 클래스</vt:lpstr>
      <vt:lpstr>예제</vt:lpstr>
      <vt:lpstr>속성 선택자</vt:lpstr>
      <vt:lpstr>CSS 속성</vt:lpstr>
      <vt:lpstr>CSS 색상(1/2)</vt:lpstr>
      <vt:lpstr>CSS 색상(2/2)</vt:lpstr>
      <vt:lpstr>CSS 폰트(1/4)</vt:lpstr>
      <vt:lpstr>CSS 폰트(2/4)</vt:lpstr>
      <vt:lpstr>CSS 폰트(3/4)</vt:lpstr>
      <vt:lpstr>CSS 폰트(4/4)</vt:lpstr>
      <vt:lpstr>CSS 텍스트 속성</vt:lpstr>
      <vt:lpstr>CSS 텍스트 효과</vt:lpstr>
      <vt:lpstr>CSS 텍스트 효과</vt:lpstr>
      <vt:lpstr>CSS 텍스트 효과</vt:lpstr>
      <vt:lpstr>CSS 텍스트 효과</vt:lpstr>
      <vt:lpstr>CSS 텍스트 효과</vt:lpstr>
      <vt:lpstr>CSS 텍스트 효과</vt:lpstr>
      <vt:lpstr>CSS 텍스트 효과</vt:lpstr>
      <vt:lpstr>다중 컬럼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821033476947</cp:lastModifiedBy>
  <cp:revision>1522</cp:revision>
  <cp:lastPrinted>2015-02-24T08:02:21Z</cp:lastPrinted>
  <dcterms:created xsi:type="dcterms:W3CDTF">2007-06-29T06:43:39Z</dcterms:created>
  <dcterms:modified xsi:type="dcterms:W3CDTF">2022-08-25T23:55:45Z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