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4"/>
  </p:notesMasterIdLst>
  <p:handoutMasterIdLst>
    <p:handoutMasterId r:id="rId65"/>
  </p:handoutMasterIdLst>
  <p:sldIdLst>
    <p:sldId id="257" r:id="rId2"/>
    <p:sldId id="258" r:id="rId3"/>
    <p:sldId id="260" r:id="rId4"/>
    <p:sldId id="261" r:id="rId5"/>
    <p:sldId id="263" r:id="rId6"/>
    <p:sldId id="264" r:id="rId7"/>
    <p:sldId id="270" r:id="rId8"/>
    <p:sldId id="343" r:id="rId9"/>
    <p:sldId id="265" r:id="rId10"/>
    <p:sldId id="340" r:id="rId11"/>
    <p:sldId id="341" r:id="rId12"/>
    <p:sldId id="271" r:id="rId13"/>
    <p:sldId id="342" r:id="rId14"/>
    <p:sldId id="273" r:id="rId15"/>
    <p:sldId id="368" r:id="rId16"/>
    <p:sldId id="369" r:id="rId17"/>
    <p:sldId id="370" r:id="rId18"/>
    <p:sldId id="331" r:id="rId19"/>
    <p:sldId id="332" r:id="rId20"/>
    <p:sldId id="333" r:id="rId21"/>
    <p:sldId id="335" r:id="rId22"/>
    <p:sldId id="274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287" r:id="rId32"/>
    <p:sldId id="352" r:id="rId33"/>
    <p:sldId id="289" r:id="rId34"/>
    <p:sldId id="288" r:id="rId35"/>
    <p:sldId id="291" r:id="rId36"/>
    <p:sldId id="294" r:id="rId37"/>
    <p:sldId id="353" r:id="rId38"/>
    <p:sldId id="354" r:id="rId39"/>
    <p:sldId id="299" r:id="rId40"/>
    <p:sldId id="355" r:id="rId41"/>
    <p:sldId id="301" r:id="rId42"/>
    <p:sldId id="302" r:id="rId43"/>
    <p:sldId id="304" r:id="rId44"/>
    <p:sldId id="359" r:id="rId45"/>
    <p:sldId id="360" r:id="rId46"/>
    <p:sldId id="361" r:id="rId47"/>
    <p:sldId id="365" r:id="rId48"/>
    <p:sldId id="313" r:id="rId49"/>
    <p:sldId id="314" r:id="rId50"/>
    <p:sldId id="315" r:id="rId51"/>
    <p:sldId id="362" r:id="rId52"/>
    <p:sldId id="363" r:id="rId53"/>
    <p:sldId id="364" r:id="rId54"/>
    <p:sldId id="319" r:id="rId55"/>
    <p:sldId id="320" r:id="rId56"/>
    <p:sldId id="321" r:id="rId57"/>
    <p:sldId id="327" r:id="rId58"/>
    <p:sldId id="323" r:id="rId59"/>
    <p:sldId id="339" r:id="rId60"/>
    <p:sldId id="326" r:id="rId61"/>
    <p:sldId id="337" r:id="rId62"/>
    <p:sldId id="367" r:id="rId63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06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71"/>
    <p:restoredTop sz="93341" autoAdjust="0"/>
  </p:normalViewPr>
  <p:slideViewPr>
    <p:cSldViewPr snapToGrid="0">
      <p:cViewPr>
        <p:scale>
          <a:sx n="80" d="100"/>
          <a:sy n="80" d="100"/>
        </p:scale>
        <p:origin x="-1572" y="-156"/>
      </p:cViewPr>
      <p:guideLst>
        <p:guide orient="horz" pos="280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81241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7839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2636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0375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6292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08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JavaScript </a:t>
            </a:r>
            <a:r>
              <a:rPr lang="ko-KR" altLang="en-US" dirty="0" smtClean="0">
                <a:latin typeface="+mj-lt"/>
              </a:rPr>
              <a:t>기초</a:t>
            </a:r>
            <a:endParaRPr lang="ko-KR" altLang="en-US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자바스크립트의 위치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외부 자바스크립트 </a:t>
            </a:r>
            <a:r>
              <a:rPr lang="en-US" altLang="ko-KR" dirty="0" smtClean="0"/>
              <a:t>- &lt;head&gt;,&lt;body&gt; </a:t>
            </a:r>
            <a:r>
              <a:rPr lang="ko-KR" altLang="en-US" dirty="0" smtClean="0"/>
              <a:t>양쪽 배치 가능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장점</a:t>
            </a:r>
            <a:endParaRPr lang="en-US" altLang="ko-KR" dirty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과의 코드 분리로 유지보수에 용이하며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높아짐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캐시된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파일로 인해 페이지 로드 속도가 </a:t>
            </a:r>
            <a:r>
              <a:rPr lang="ko-KR" altLang="en-US" dirty="0" err="1" smtClean="0"/>
              <a:t>빨라짐</a:t>
            </a:r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" name="내용 개체 틀 2"/>
          <p:cNvSpPr txBox="1"/>
          <p:nvPr/>
        </p:nvSpPr>
        <p:spPr>
          <a:xfrm>
            <a:off x="764792" y="4121343"/>
            <a:ext cx="10085696" cy="2769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    &lt;script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  <a:cs typeface="+mj-cs"/>
              </a:rPr>
              <a:t>src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cs typeface="+mj-cs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Arial"/>
                <a:cs typeface="+mj-cs"/>
              </a:rPr>
              <a:t>“commonScript.js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cs typeface="+mj-cs"/>
              </a:rPr>
              <a:t>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&gt;&lt;/script&gt;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&lt;/head&gt;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&lt;body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	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</a:rPr>
              <a:t>src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6600FF"/>
                </a:solidFill>
                <a:latin typeface="Arial"/>
              </a:rPr>
              <a:t>myScript.js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&gt;&lt;/script&gt;</a:t>
            </a:r>
            <a:endParaRPr lang="en-US" altLang="ko-KR" sz="2200" b="1" dirty="0">
              <a:solidFill>
                <a:srgbClr val="0000FF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41164329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자바스크립트의 위치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인라인 자바스크립트</a:t>
            </a:r>
            <a:endParaRPr lang="en-US" altLang="ko-KR" b="1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472601" y="2582468"/>
            <a:ext cx="10670077" cy="2610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DOCTYPE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"alert</a:t>
            </a:r>
            <a:r>
              <a:rPr lang="en-US" altLang="ko-KR" sz="2338" b="1" dirty="0" smtClean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(‘Hi!! ')"</a:t>
            </a:r>
            <a:r>
              <a:rPr lang="en-US" altLang="ko-KR" sz="2338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8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버튼을 누르세요</a:t>
            </a:r>
            <a:r>
              <a:rPr lang="en-US" altLang="ko-KR" sz="2338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!&lt;/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button&gt;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6137534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변수와 변수 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/>
              <a:t>변수</a:t>
            </a:r>
            <a:r>
              <a:rPr lang="en-US" altLang="ko-KR" b="1" dirty="0"/>
              <a:t>(variable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는 데이터를 저장할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있는 공간으로 값이 변경될 수 있으며 </a:t>
            </a:r>
            <a:r>
              <a:rPr lang="ko-KR" altLang="en-US" b="1" dirty="0" smtClean="0"/>
              <a:t>변수 키워드</a:t>
            </a:r>
            <a:r>
              <a:rPr lang="ko-KR" altLang="en-US" dirty="0" smtClean="0"/>
              <a:t>를 사용해서 선언한다</a:t>
            </a:r>
            <a:r>
              <a:rPr lang="en-US" altLang="ko-KR" dirty="0" smtClean="0"/>
              <a:t>.  </a:t>
            </a:r>
          </a:p>
          <a:p>
            <a:pPr lvl="1"/>
            <a:r>
              <a:rPr lang="ko-KR" altLang="en-US" dirty="0" smtClean="0"/>
              <a:t>변수의 선언</a:t>
            </a:r>
            <a:r>
              <a:rPr lang="en-US" altLang="ko-KR" dirty="0" smtClean="0"/>
              <a:t>(declare) : </a:t>
            </a:r>
            <a:r>
              <a:rPr lang="ko-KR" altLang="en-US" dirty="0" smtClean="0"/>
              <a:t>자바스크립트는 변수 키워드를 사용해서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변수를 선언한다</a:t>
            </a:r>
            <a:r>
              <a:rPr lang="en-US" altLang="ko-KR" dirty="0" smtClean="0"/>
              <a:t>.</a:t>
            </a:r>
          </a:p>
          <a:p>
            <a:pPr marL="594067" lvl="1" indent="0">
              <a:buNone/>
            </a:pPr>
            <a:r>
              <a:rPr lang="en-US" altLang="ko-KR" dirty="0" smtClean="0"/>
              <a:t>	 - </a:t>
            </a:r>
            <a:r>
              <a:rPr lang="ko-KR" altLang="en-US" dirty="0" smtClean="0"/>
              <a:t>선언되지 않은 변수에 접근 시 오류가 발생한다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변수의 이름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식별 가능한 </a:t>
            </a:r>
            <a:r>
              <a:rPr lang="ko-KR" altLang="en-US" dirty="0" err="1" smtClean="0"/>
              <a:t>식별자</a:t>
            </a:r>
            <a:r>
              <a:rPr lang="en-US" altLang="ko-KR" dirty="0"/>
              <a:t>(identifier)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변수의 초기화</a:t>
            </a:r>
            <a:r>
              <a:rPr lang="en-US" altLang="ko-KR" dirty="0" smtClean="0"/>
              <a:t>(initialize) : </a:t>
            </a:r>
            <a:r>
              <a:rPr lang="ko-KR" altLang="en-US" dirty="0" smtClean="0"/>
              <a:t>사용 전 초기 값을 저장한다</a:t>
            </a:r>
            <a:r>
              <a:rPr lang="en-US" altLang="ko-KR" dirty="0" smtClean="0"/>
              <a:t>.</a:t>
            </a:r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데이터를 저장하기 위해 할당 연산자</a:t>
            </a:r>
            <a:r>
              <a:rPr lang="en-US" altLang="ko-KR" dirty="0" smtClean="0"/>
              <a:t>(=)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4928" y="5915979"/>
            <a:ext cx="6245423" cy="210126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변수와 변수 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변수</a:t>
            </a:r>
            <a:r>
              <a:rPr lang="en-US" altLang="ko-KR" b="1" dirty="0"/>
              <a:t> </a:t>
            </a:r>
            <a:r>
              <a:rPr lang="ko-KR" altLang="en-US" b="1" dirty="0" smtClean="0"/>
              <a:t>키워드</a:t>
            </a:r>
            <a:r>
              <a:rPr lang="en-US" altLang="ko-KR" b="1" dirty="0" smtClean="0"/>
              <a:t>(variable keyword)</a:t>
            </a:r>
            <a:r>
              <a:rPr lang="ko-KR" altLang="en-US" dirty="0" smtClean="0"/>
              <a:t>를 사용해서 변수를 선언</a:t>
            </a:r>
            <a:r>
              <a:rPr lang="en-US" altLang="ko-KR" dirty="0"/>
              <a:t>(declare)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var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함수 범위에서 유효하며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재선언과</a:t>
            </a:r>
            <a:r>
              <a:rPr lang="ko-KR" altLang="en-US" dirty="0" smtClean="0"/>
              <a:t> 재할당이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let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 범위에서 유효하며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재선언은</a:t>
            </a:r>
            <a:r>
              <a:rPr lang="ko-KR" altLang="en-US" dirty="0" smtClean="0"/>
              <a:t> 불가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재할당만</a:t>
            </a:r>
            <a:r>
              <a:rPr lang="ko-KR" altLang="en-US" dirty="0" smtClean="0"/>
              <a:t>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블록 범위에서 유효한 상수 선언 키워드로 </a:t>
            </a:r>
            <a:r>
              <a:rPr lang="ko-KR" altLang="en-US" dirty="0" err="1" smtClean="0"/>
              <a:t>재선언과</a:t>
            </a:r>
            <a:r>
              <a:rPr lang="ko-KR" altLang="en-US" dirty="0" smtClean="0"/>
              <a:t> 재할당이 불가하다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7823" y="4676989"/>
            <a:ext cx="5400516" cy="32403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3206" y="4713359"/>
            <a:ext cx="3203940" cy="32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08930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변수 명명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580" y="1732626"/>
            <a:ext cx="10802086" cy="6451961"/>
          </a:xfrm>
        </p:spPr>
        <p:txBody>
          <a:bodyPr/>
          <a:lstStyle/>
          <a:p>
            <a:r>
              <a:rPr lang="ko-KR" altLang="en-US" sz="3000" dirty="0" smtClean="0"/>
              <a:t>꼭 지켜야 하는 룰</a:t>
            </a:r>
            <a:endParaRPr lang="en-US" altLang="ko-KR" sz="3000" dirty="0" smtClean="0"/>
          </a:p>
          <a:p>
            <a:pPr lvl="1"/>
            <a:r>
              <a:rPr lang="ko-KR" altLang="en-US" sz="2400" dirty="0" err="1" smtClean="0"/>
              <a:t>식별자는</a:t>
            </a:r>
            <a:r>
              <a:rPr lang="ko-KR" altLang="en-US" sz="2400" dirty="0" smtClean="0"/>
              <a:t> 영문자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언더스코어</a:t>
            </a:r>
            <a:r>
              <a:rPr lang="en-US" altLang="ko-KR" sz="2400" dirty="0"/>
              <a:t>(_), </a:t>
            </a:r>
            <a:r>
              <a:rPr lang="ko-KR" altLang="en-US" sz="2400" dirty="0"/>
              <a:t>달러</a:t>
            </a:r>
            <a:r>
              <a:rPr lang="en-US" altLang="ko-KR" sz="2400" dirty="0" smtClean="0"/>
              <a:t>($)</a:t>
            </a:r>
            <a:r>
              <a:rPr lang="ko-KR" altLang="en-US" sz="2400" dirty="0" smtClean="0"/>
              <a:t>로 시작해야 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첫 자는 숫자로 </a:t>
            </a:r>
            <a:r>
              <a:rPr lang="ko-KR" altLang="en-US" sz="2400" dirty="0"/>
              <a:t>시작할 수 </a:t>
            </a:r>
            <a:r>
              <a:rPr lang="ko-KR" altLang="en-US" sz="2400" dirty="0" smtClean="0"/>
              <a:t>없으며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두번째 글자부터 가능하다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r>
              <a:rPr lang="ko-KR" altLang="en-US" sz="2400" dirty="0" smtClean="0"/>
              <a:t>대소문자를 구별하므로 </a:t>
            </a:r>
            <a:r>
              <a:rPr lang="en-US" altLang="ko-KR" sz="2400" dirty="0" smtClean="0"/>
              <a:t>'</a:t>
            </a:r>
            <a:r>
              <a:rPr lang="en-US" altLang="ko-KR" sz="2400" dirty="0" err="1" smtClean="0"/>
              <a:t>javascript</a:t>
            </a:r>
            <a:r>
              <a:rPr lang="en-US" altLang="ko-KR" sz="2400" dirty="0" smtClean="0"/>
              <a:t>'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‘</a:t>
            </a:r>
            <a:r>
              <a:rPr lang="en-US" altLang="ko-KR" sz="2400" dirty="0" err="1" smtClean="0"/>
              <a:t>javaScript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는 다른 </a:t>
            </a:r>
            <a:r>
              <a:rPr lang="ko-KR" altLang="en-US" sz="2400" dirty="0" err="1" smtClean="0"/>
              <a:t>식별자다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r>
              <a:rPr lang="ko-KR" altLang="en-US" sz="2400" dirty="0" err="1" smtClean="0"/>
              <a:t>예약어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자바스크립트에서 이미 사용중인 단어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는 사용할 </a:t>
            </a:r>
            <a:r>
              <a:rPr lang="ko-KR" altLang="en-US" sz="2400" dirty="0"/>
              <a:t>수 </a:t>
            </a:r>
            <a:r>
              <a:rPr lang="ko-KR" altLang="en-US" sz="2400" dirty="0" smtClean="0"/>
              <a:t>없다</a:t>
            </a:r>
            <a:r>
              <a:rPr lang="en-US" altLang="ko-KR" sz="2400" dirty="0" smtClean="0"/>
              <a:t>.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- break, default, final, for, new, null, try, this </a:t>
            </a:r>
            <a:r>
              <a:rPr lang="ko-KR" altLang="en-US" sz="2400" dirty="0" smtClean="0"/>
              <a:t>등등</a:t>
            </a:r>
            <a:endParaRPr lang="en-US" altLang="ko-KR" sz="2400" dirty="0" smtClean="0"/>
          </a:p>
          <a:p>
            <a:pPr lvl="0"/>
            <a:endParaRPr lang="en-US" altLang="ko-KR" sz="3000" dirty="0"/>
          </a:p>
          <a:p>
            <a:pPr lvl="0"/>
            <a:r>
              <a:rPr lang="ko-KR" altLang="en-US" sz="3000" dirty="0" smtClean="0"/>
              <a:t>지키면 좋은 룰</a:t>
            </a:r>
            <a:endParaRPr lang="en-US" altLang="ko-KR" sz="3000" dirty="0" smtClean="0"/>
          </a:p>
          <a:p>
            <a:pPr lvl="1"/>
            <a:r>
              <a:rPr lang="ko-KR" altLang="en-US" sz="2480" dirty="0" smtClean="0"/>
              <a:t>의미 없는 이름으로 변수 명 사용하지 않기</a:t>
            </a:r>
            <a:endParaRPr lang="en-US" altLang="ko-KR" sz="2480" dirty="0" smtClean="0"/>
          </a:p>
          <a:p>
            <a:pPr marL="594067" lvl="1" indent="0">
              <a:buNone/>
            </a:pPr>
            <a:r>
              <a:rPr lang="en-US" altLang="ko-KR" sz="2480" dirty="0" smtClean="0"/>
              <a:t>	- let a; </a:t>
            </a:r>
            <a:r>
              <a:rPr lang="en-US" altLang="ko-KR" sz="24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2480" dirty="0" smtClean="0"/>
              <a:t>어떠한 값이 저장되었는지 찾기 어렵고 활용도가 떨어짐</a:t>
            </a:r>
            <a:endParaRPr lang="en-US" altLang="ko-KR" sz="2480" dirty="0" smtClean="0"/>
          </a:p>
          <a:p>
            <a:pPr lvl="1"/>
            <a:r>
              <a:rPr lang="ko-KR" altLang="en-US" sz="2480" dirty="0"/>
              <a:t>추상적인 이름 사용하지 </a:t>
            </a:r>
            <a:r>
              <a:rPr lang="ko-KR" altLang="en-US" sz="2480" dirty="0" smtClean="0"/>
              <a:t>않기</a:t>
            </a:r>
            <a:endParaRPr lang="en-US" altLang="ko-KR" sz="2480" dirty="0" smtClean="0"/>
          </a:p>
          <a:p>
            <a:pPr marL="594067" lvl="1" indent="0">
              <a:buNone/>
            </a:pPr>
            <a:r>
              <a:rPr lang="en-US" altLang="ko-KR" sz="2480" dirty="0"/>
              <a:t>	</a:t>
            </a:r>
            <a:r>
              <a:rPr lang="en-US" altLang="ko-KR" sz="2480" dirty="0" smtClean="0"/>
              <a:t>- let name; //</a:t>
            </a:r>
            <a:r>
              <a:rPr lang="ko-KR" altLang="en-US" sz="2480" dirty="0" smtClean="0"/>
              <a:t>조금 더 구체적인 이름으로 표기하도록 권장</a:t>
            </a:r>
            <a:endParaRPr lang="en-US" altLang="ko-KR" sz="2480" dirty="0"/>
          </a:p>
          <a:p>
            <a:pPr lvl="1"/>
            <a:r>
              <a:rPr lang="ko-KR" altLang="en-US" sz="2480" dirty="0" smtClean="0"/>
              <a:t>카멜표기법으로 표기하기</a:t>
            </a:r>
            <a:endParaRPr lang="en-US" altLang="ko-KR" sz="2480" dirty="0" smtClean="0"/>
          </a:p>
          <a:p>
            <a:pPr marL="594067" lvl="1" indent="0">
              <a:buNone/>
            </a:pPr>
            <a:r>
              <a:rPr lang="en-US" altLang="ko-KR" sz="2480" dirty="0"/>
              <a:t>	</a:t>
            </a:r>
            <a:r>
              <a:rPr lang="en-US" altLang="ko-KR" sz="2480" dirty="0" smtClean="0"/>
              <a:t>- </a:t>
            </a:r>
            <a:r>
              <a:rPr lang="ko-KR" altLang="en-US" sz="2480" dirty="0" smtClean="0"/>
              <a:t>띄어쓰기를 대신하여 각 단어의 첫 문자를 대문자로 표기</a:t>
            </a:r>
            <a:endParaRPr lang="en-US" altLang="ko-KR" sz="2480" dirty="0" smtClean="0"/>
          </a:p>
          <a:p>
            <a:pPr lvl="1"/>
            <a:endParaRPr lang="en-US" altLang="ko-KR" sz="2480" dirty="0" smtClean="0"/>
          </a:p>
          <a:p>
            <a:pPr lvl="1"/>
            <a:endParaRPr lang="en-US" altLang="ko-KR" sz="2480" dirty="0"/>
          </a:p>
          <a:p>
            <a:pPr lvl="1"/>
            <a:endParaRPr lang="en-US" altLang="ko-KR" sz="1162" dirty="0" smtClean="0"/>
          </a:p>
          <a:p>
            <a:pPr lvl="1"/>
            <a:endParaRPr lang="en-US" altLang="ko-KR" sz="248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document.write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400" dirty="0" smtClean="0"/>
              <a:t>&lt;script&gt;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day = new Date(); //</a:t>
            </a:r>
            <a:r>
              <a:rPr lang="ko-KR" altLang="en-US" sz="2400" dirty="0" smtClean="0"/>
              <a:t>기본형식의 날짜와 시간을 반환한다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document.write</a:t>
            </a:r>
            <a:r>
              <a:rPr lang="en-US" altLang="ko-KR" sz="2400" dirty="0" smtClean="0"/>
              <a:t>(day </a:t>
            </a:r>
            <a:r>
              <a:rPr lang="en-US" altLang="ko-KR" sz="2400" dirty="0" smtClean="0"/>
              <a:t>+ "&lt;</a:t>
            </a:r>
            <a:r>
              <a:rPr lang="en-US" altLang="ko-KR" sz="2400" dirty="0" err="1" smtClean="0"/>
              <a:t>br</a:t>
            </a:r>
            <a:r>
              <a:rPr lang="en-US" altLang="ko-KR" sz="2400" dirty="0" smtClean="0"/>
              <a:t>&gt;");</a:t>
            </a:r>
            <a:endParaRPr lang="en-US" altLang="ko-KR" sz="2400" dirty="0" smtClean="0"/>
          </a:p>
          <a:p>
            <a:pPr>
              <a:buNone/>
            </a:pPr>
            <a:endParaRPr lang="ko-KR" altLang="en-US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now = </a:t>
            </a:r>
            <a:r>
              <a:rPr lang="en-US" altLang="ko-KR" sz="2400" dirty="0" err="1" smtClean="0"/>
              <a:t>day.toLocaleString</a:t>
            </a:r>
            <a:r>
              <a:rPr lang="en-US" altLang="ko-KR" sz="2400" dirty="0" smtClean="0"/>
              <a:t>(); //</a:t>
            </a:r>
            <a:r>
              <a:rPr lang="ko-KR" altLang="en-US" sz="2400" dirty="0" smtClean="0"/>
              <a:t>현지버전으로 날짜와 시간을 반환한다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document.write</a:t>
            </a:r>
            <a:r>
              <a:rPr lang="en-US" altLang="ko-KR" sz="2400" dirty="0" smtClean="0"/>
              <a:t>(now + "&lt;</a:t>
            </a:r>
            <a:r>
              <a:rPr lang="en-US" altLang="ko-KR" sz="2400" dirty="0" err="1" smtClean="0"/>
              <a:t>br</a:t>
            </a:r>
            <a:r>
              <a:rPr lang="en-US" altLang="ko-KR" sz="2400" dirty="0" smtClean="0"/>
              <a:t>&gt;");</a:t>
            </a:r>
          </a:p>
          <a:p>
            <a:pPr>
              <a:buNone/>
            </a:pPr>
            <a:r>
              <a:rPr lang="en-US" altLang="ko-KR" sz="2400" dirty="0" smtClean="0"/>
              <a:t>&lt;/</a:t>
            </a:r>
            <a:r>
              <a:rPr lang="en-US" altLang="ko-KR" sz="2400" dirty="0" smtClean="0"/>
              <a:t>script</a:t>
            </a:r>
            <a:r>
              <a:rPr lang="en-US" altLang="ko-KR" sz="2400" dirty="0" smtClean="0"/>
              <a:t>&gt;                      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&lt;body&gt;</a:t>
            </a:r>
          </a:p>
          <a:p>
            <a:pPr>
              <a:buNone/>
            </a:pPr>
            <a:r>
              <a:rPr lang="en-US" altLang="ko-KR" sz="2400" dirty="0" smtClean="0"/>
              <a:t> </a:t>
            </a:r>
            <a:r>
              <a:rPr lang="en-US" altLang="ko-KR" sz="2400" dirty="0" smtClean="0"/>
              <a:t>	&lt;</a:t>
            </a:r>
            <a:r>
              <a:rPr lang="en-US" altLang="ko-KR" sz="2400" dirty="0" smtClean="0"/>
              <a:t>h1&gt;Hello~&lt;/h1&gt;</a:t>
            </a:r>
          </a:p>
          <a:p>
            <a:pPr>
              <a:buNone/>
            </a:pPr>
            <a:r>
              <a:rPr lang="en-US" altLang="ko-KR" sz="2400" dirty="0" smtClean="0"/>
              <a:t>	&lt;</a:t>
            </a:r>
            <a:r>
              <a:rPr lang="en-US" altLang="ko-KR" sz="2400" dirty="0" err="1" smtClean="0"/>
              <a:t>br</a:t>
            </a:r>
            <a:r>
              <a:rPr lang="en-US" altLang="ko-KR" sz="2400" dirty="0" smtClean="0"/>
              <a:t>&gt;</a:t>
            </a:r>
          </a:p>
          <a:p>
            <a:pPr>
              <a:buNone/>
            </a:pPr>
            <a:r>
              <a:rPr lang="en-US" altLang="ko-KR" sz="2400" dirty="0" smtClean="0"/>
              <a:t>&lt;/body</a:t>
            </a:r>
            <a:r>
              <a:rPr lang="en-US" altLang="ko-KR" sz="2400" dirty="0" smtClean="0"/>
              <a:t>&gt;</a:t>
            </a:r>
          </a:p>
          <a:p>
            <a:pPr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7611" y="4904509"/>
            <a:ext cx="6994566" cy="24581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document.write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000" dirty="0" smtClean="0"/>
              <a:t>&lt;</a:t>
            </a:r>
            <a:r>
              <a:rPr lang="en-US" altLang="ko-KR" sz="2000" dirty="0" smtClean="0"/>
              <a:t>body&gt;</a:t>
            </a:r>
          </a:p>
          <a:p>
            <a:pPr>
              <a:buNone/>
            </a:pPr>
            <a:r>
              <a:rPr lang="en-US" altLang="ko-KR" sz="2000" dirty="0" smtClean="0"/>
              <a:t> &lt;h1&gt;Hello~&lt;/h1</a:t>
            </a:r>
            <a:r>
              <a:rPr lang="en-US" altLang="ko-KR" sz="2000" dirty="0" smtClean="0"/>
              <a:t>&gt;</a:t>
            </a:r>
          </a:p>
          <a:p>
            <a:pPr>
              <a:buNone/>
            </a:pPr>
            <a:r>
              <a:rPr lang="en-US" altLang="ko-KR" sz="2000" dirty="0" smtClean="0"/>
              <a:t>&lt;input  type=“button”  value=“</a:t>
            </a:r>
            <a:r>
              <a:rPr lang="ko-KR" altLang="en-US" sz="2000" dirty="0" smtClean="0"/>
              <a:t>확인</a:t>
            </a:r>
            <a:r>
              <a:rPr lang="en-US" altLang="ko-KR" sz="2000" dirty="0" smtClean="0"/>
              <a:t>” </a:t>
            </a:r>
          </a:p>
          <a:p>
            <a:pPr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                    </a:t>
            </a:r>
            <a:r>
              <a:rPr lang="en-US" altLang="ko-KR" sz="2000" dirty="0" err="1" smtClean="0"/>
              <a:t>onclick</a:t>
            </a:r>
            <a:r>
              <a:rPr lang="en-US" altLang="ko-KR" sz="2000" dirty="0" smtClean="0"/>
              <a:t>=“porc1()”&gt;;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&lt;script&gt;</a:t>
            </a:r>
          </a:p>
          <a:p>
            <a:pPr>
              <a:buNone/>
            </a:pPr>
            <a:r>
              <a:rPr lang="en-US" altLang="ko-KR" sz="2000" dirty="0" smtClean="0"/>
              <a:t>function proc1(){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b="1" dirty="0" smtClean="0"/>
              <a:t>	</a:t>
            </a:r>
            <a:r>
              <a:rPr lang="en-US" altLang="ko-KR" sz="2000" b="1" dirty="0" err="1" smtClean="0"/>
              <a:t>var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day = new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Date(); //</a:t>
            </a:r>
            <a:r>
              <a:rPr lang="ko-KR" altLang="en-US" sz="2000" b="1" dirty="0" smtClean="0"/>
              <a:t>기본형식의 날짜와 시간을 반환한다</a:t>
            </a:r>
            <a:r>
              <a:rPr lang="en-US" altLang="ko-KR" sz="2000" b="1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document.write</a:t>
            </a:r>
            <a:r>
              <a:rPr lang="en-US" altLang="ko-KR" sz="2000" dirty="0" smtClean="0"/>
              <a:t>(day </a:t>
            </a:r>
            <a:r>
              <a:rPr lang="en-US" altLang="ko-KR" sz="2000" dirty="0" smtClean="0"/>
              <a:t>+ "&lt;</a:t>
            </a:r>
            <a:r>
              <a:rPr lang="en-US" altLang="ko-KR" sz="2000" dirty="0" err="1" smtClean="0"/>
              <a:t>br</a:t>
            </a:r>
            <a:r>
              <a:rPr lang="en-US" altLang="ko-KR" sz="2000" dirty="0" smtClean="0"/>
              <a:t>&gt;");</a:t>
            </a:r>
          </a:p>
          <a:p>
            <a:pPr>
              <a:buNone/>
            </a:pPr>
            <a:endParaRPr lang="ko-KR" altLang="en-US" sz="2000" dirty="0" smtClean="0"/>
          </a:p>
          <a:p>
            <a:pPr>
              <a:buNone/>
            </a:pPr>
            <a:r>
              <a:rPr lang="en-US" altLang="ko-KR" sz="2000" dirty="0" smtClean="0"/>
              <a:t>	now </a:t>
            </a:r>
            <a:r>
              <a:rPr lang="en-US" altLang="ko-KR" sz="2000" dirty="0" smtClean="0"/>
              <a:t>= </a:t>
            </a:r>
            <a:r>
              <a:rPr lang="en-US" altLang="ko-KR" sz="2000" dirty="0" err="1" smtClean="0"/>
              <a:t>day.toLocaleString</a:t>
            </a:r>
            <a:r>
              <a:rPr lang="en-US" altLang="ko-KR" sz="2000" dirty="0" smtClean="0"/>
              <a:t>(); //</a:t>
            </a:r>
            <a:r>
              <a:rPr lang="ko-KR" altLang="en-US" sz="2000" dirty="0" smtClean="0"/>
              <a:t>현지버전으로 날짜와 시간을 반환한다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document.write</a:t>
            </a:r>
            <a:r>
              <a:rPr lang="en-US" altLang="ko-KR" sz="2000" dirty="0" smtClean="0"/>
              <a:t>(now </a:t>
            </a:r>
            <a:r>
              <a:rPr lang="en-US" altLang="ko-KR" sz="2000" dirty="0" smtClean="0"/>
              <a:t>+ "&lt;</a:t>
            </a:r>
            <a:r>
              <a:rPr lang="en-US" altLang="ko-KR" sz="2000" dirty="0" err="1" smtClean="0"/>
              <a:t>br</a:t>
            </a:r>
            <a:r>
              <a:rPr lang="en-US" altLang="ko-KR" sz="2000" dirty="0" smtClean="0"/>
              <a:t>&gt;");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document.body.style.fontSize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= "2.0em";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}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&lt;/script&gt;</a:t>
            </a:r>
          </a:p>
          <a:p>
            <a:pPr>
              <a:buNone/>
            </a:pPr>
            <a:r>
              <a:rPr lang="en-US" altLang="ko-KR" sz="2000" dirty="0" smtClean="0"/>
              <a:t>&lt;/body&gt;</a:t>
            </a:r>
            <a:endParaRPr lang="en-US" altLang="ko-KR" sz="2000" dirty="0" smtClean="0"/>
          </a:p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8291" y="1629154"/>
            <a:ext cx="4001983" cy="1125922"/>
          </a:xfrm>
          <a:prstGeom prst="rect">
            <a:avLst/>
          </a:prstGeom>
          <a:noFill/>
          <a:ln w="9525">
            <a:solidFill>
              <a:srgbClr val="003300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6080" y="3278004"/>
            <a:ext cx="6403602" cy="1151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innerHTML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innerText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&lt;h1&gt;Hello~&lt;/h1&gt;</a:t>
            </a:r>
          </a:p>
          <a:p>
            <a:pPr>
              <a:buNone/>
            </a:pPr>
            <a:r>
              <a:rPr lang="en-US" altLang="ko-KR" dirty="0" smtClean="0"/>
              <a:t>&lt;div id=</a:t>
            </a:r>
            <a:r>
              <a:rPr lang="en-US" altLang="ko-KR" i="1" dirty="0" smtClean="0"/>
              <a:t>"result1"&gt;&lt;/div</a:t>
            </a:r>
            <a:r>
              <a:rPr lang="en-US" altLang="ko-KR" i="1" dirty="0" smtClean="0"/>
              <a:t>&gt;</a:t>
            </a:r>
          </a:p>
          <a:p>
            <a:endParaRPr lang="en-US" altLang="ko-KR" i="1" dirty="0" smtClean="0"/>
          </a:p>
          <a:p>
            <a:r>
              <a:rPr lang="en-US" altLang="ko-KR" i="1" dirty="0" smtClean="0"/>
              <a:t>Id=result1</a:t>
            </a:r>
            <a:r>
              <a:rPr lang="ko-KR" altLang="en-US" i="1" dirty="0" smtClean="0"/>
              <a:t>인 </a:t>
            </a:r>
            <a:r>
              <a:rPr lang="en-US" altLang="ko-KR" i="1" dirty="0" smtClean="0"/>
              <a:t>div</a:t>
            </a:r>
            <a:r>
              <a:rPr lang="ko-KR" altLang="en-US" i="1" dirty="0" smtClean="0"/>
              <a:t>요소에  날짜</a:t>
            </a:r>
            <a:r>
              <a:rPr lang="en-US" altLang="ko-KR" i="1" dirty="0" smtClean="0"/>
              <a:t> </a:t>
            </a:r>
            <a:r>
              <a:rPr lang="ko-KR" altLang="en-US" i="1" dirty="0" smtClean="0"/>
              <a:t>출력</a:t>
            </a:r>
            <a:endParaRPr lang="en-US" altLang="ko-KR" i="1" dirty="0" smtClean="0"/>
          </a:p>
          <a:p>
            <a:endParaRPr lang="en-US" altLang="ko-KR" i="1" dirty="0" smtClean="0"/>
          </a:p>
          <a:p>
            <a:r>
              <a:rPr lang="ko-KR" altLang="en-US" i="1" dirty="0" smtClean="0"/>
              <a:t>스크립트의 위치에 따라 </a:t>
            </a:r>
            <a:r>
              <a:rPr lang="en-US" altLang="ko-KR" i="1" dirty="0" err="1" smtClean="0"/>
              <a:t>window.onload</a:t>
            </a:r>
            <a:r>
              <a:rPr lang="en-US" altLang="ko-KR" i="1" dirty="0" smtClean="0"/>
              <a:t>= function(){ }</a:t>
            </a:r>
          </a:p>
          <a:p>
            <a:pPr>
              <a:buNone/>
            </a:pPr>
            <a:r>
              <a:rPr lang="ko-KR" altLang="en-US" i="1" dirty="0" smtClean="0"/>
              <a:t>    이 필요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9541" y="5664530"/>
            <a:ext cx="7852002" cy="217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지역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03104"/>
            <a:ext cx="11262614" cy="6451962"/>
          </a:xfrm>
        </p:spPr>
        <p:txBody>
          <a:bodyPr/>
          <a:lstStyle/>
          <a:p>
            <a:pPr lvl="0"/>
            <a:r>
              <a:rPr lang="ko-KR" altLang="en-US" dirty="0"/>
              <a:t>함수 안에서 선언된 </a:t>
            </a:r>
            <a:r>
              <a:rPr lang="ko-KR" altLang="en-US" dirty="0" smtClean="0"/>
              <a:t>변수는 함수 </a:t>
            </a:r>
            <a:r>
              <a:rPr lang="ko-KR" altLang="en-US" dirty="0"/>
              <a:t>안에서만 사용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r>
              <a:rPr lang="ko-KR" altLang="en-US" dirty="0" smtClean="0"/>
              <a:t>때문에 다른 </a:t>
            </a:r>
            <a:r>
              <a:rPr lang="ko-KR" altLang="en-US" dirty="0"/>
              <a:t>함수에서도 똑같은 이름으로 선언이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r>
              <a:rPr lang="ko-KR" altLang="en-US" dirty="0" smtClean="0"/>
              <a:t>지역 변수는 </a:t>
            </a:r>
            <a:r>
              <a:rPr lang="ko-KR" altLang="en-US" dirty="0"/>
              <a:t>함수가 종료되면 자동적으로 소멸된다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51" y="3785783"/>
            <a:ext cx="10670077" cy="3770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add(a, b)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sum = 0;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sum = a + b;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sum;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796375" y="6742750"/>
            <a:ext cx="9861964" cy="6383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400" b="1" dirty="0"/>
              <a:t>외부에서는 </a:t>
            </a:r>
            <a:r>
              <a:rPr lang="en-US" altLang="ko-KR" sz="2400" b="1" dirty="0"/>
              <a:t>sum</a:t>
            </a:r>
            <a:r>
              <a:rPr lang="ko-KR" altLang="en-US" sz="2400" b="1" dirty="0"/>
              <a:t>을 사용할 수 없다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지역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354" y="1732624"/>
            <a:ext cx="10541479" cy="6462470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sub (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a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, b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  </a:t>
            </a:r>
            <a:r>
              <a:rPr lang="en-US" altLang="ko-KR" sz="2400" b="1" i="1" dirty="0" err="1" smtClean="0">
                <a:solidFill>
                  <a:srgbClr val="000099"/>
                </a:solidFill>
                <a:latin typeface="Arial"/>
              </a:rPr>
              <a:t>var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res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=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a - b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</a:t>
            </a:r>
            <a:r>
              <a:rPr lang="en-US" altLang="ko-KR" sz="2400" b="1" dirty="0" err="1" smtClean="0">
                <a:latin typeface="Arial"/>
                <a:ea typeface="+mn-ea"/>
                <a:cs typeface="+mj-cs"/>
              </a:rPr>
              <a:t>window.onload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function()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  sub(10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, 4);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</a:t>
            </a:r>
            <a:r>
              <a:rPr lang="en-US" altLang="ko-KR" sz="2400" b="1" dirty="0" err="1" smtClean="0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(“sub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=”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+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res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 //</a:t>
            </a:r>
            <a:r>
              <a:rPr lang="ko-KR" altLang="en-US" sz="2400" b="1" dirty="0" smtClean="0">
                <a:latin typeface="Arial"/>
                <a:ea typeface="+mn-ea"/>
                <a:cs typeface="+mj-cs"/>
              </a:rPr>
              <a:t>오류발생</a:t>
            </a:r>
            <a:endParaRPr lang="en-US" altLang="ko-KR" sz="2400" b="1" dirty="0" smtClean="0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}</a:t>
            </a:r>
            <a:endParaRPr lang="en-US" altLang="ko-KR" sz="2400" b="1" dirty="0">
              <a:latin typeface="Arial"/>
              <a:ea typeface="+mn-ea"/>
              <a:cs typeface="+mj-cs"/>
            </a:endParaRPr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</a:rPr>
              <a:t> 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function</a:t>
            </a:r>
            <a:r>
              <a:rPr lang="en-US" altLang="ko-KR" sz="2400" b="1" dirty="0" smtClean="0">
                <a:latin typeface="Arial"/>
              </a:rPr>
              <a:t> sub (</a:t>
            </a:r>
            <a:r>
              <a:rPr lang="en-US" altLang="ko-KR" sz="2400" b="1" dirty="0">
                <a:latin typeface="Arial"/>
              </a:rPr>
              <a:t>a</a:t>
            </a:r>
            <a:r>
              <a:rPr lang="en-US" altLang="ko-KR" sz="2400" b="1" dirty="0" smtClean="0">
                <a:latin typeface="Arial"/>
              </a:rPr>
              <a:t>, b</a:t>
            </a:r>
            <a:r>
              <a:rPr lang="en-US" altLang="ko-KR" sz="2400" b="1" dirty="0">
                <a:latin typeface="Arial"/>
              </a:rPr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/>
              </a:rPr>
              <a:t>     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return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altLang="ko-KR" sz="2400" b="1" dirty="0" smtClean="0">
                <a:latin typeface="Arial"/>
              </a:rPr>
              <a:t>a </a:t>
            </a:r>
            <a:r>
              <a:rPr lang="en-US" altLang="ko-KR" sz="2400" b="1" dirty="0">
                <a:latin typeface="Arial"/>
              </a:rPr>
              <a:t>- b;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/>
              </a:rPr>
              <a:t>  }</a:t>
            </a:r>
            <a:endParaRPr lang="en-US" altLang="ko-KR" sz="2400" b="1" dirty="0" smtClean="0"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</a:rPr>
              <a:t>  </a:t>
            </a:r>
            <a:r>
              <a:rPr lang="en-US" altLang="ko-KR" sz="2400" b="1" dirty="0" err="1" smtClean="0">
                <a:latin typeface="Arial"/>
              </a:rPr>
              <a:t>window.onload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= function()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</a:rPr>
              <a:t>      </a:t>
            </a:r>
            <a:r>
              <a:rPr lang="en-US" altLang="ko-KR" sz="2400" b="1" dirty="0" err="1" smtClean="0">
                <a:latin typeface="Arial"/>
              </a:rPr>
              <a:t>document.write</a:t>
            </a:r>
            <a:r>
              <a:rPr lang="en-US" altLang="ko-KR" sz="2400" b="1" dirty="0">
                <a:latin typeface="Arial"/>
              </a:rPr>
              <a:t>(“sub</a:t>
            </a:r>
            <a:r>
              <a:rPr lang="en-US" altLang="ko-KR" sz="2400" b="1" dirty="0" smtClean="0">
                <a:latin typeface="Arial"/>
              </a:rPr>
              <a:t>=” </a:t>
            </a:r>
            <a:r>
              <a:rPr lang="en-US" altLang="ko-KR" sz="2400" b="1" dirty="0">
                <a:latin typeface="Arial"/>
              </a:rPr>
              <a:t>+ sub(10, 4</a:t>
            </a:r>
            <a:r>
              <a:rPr lang="en-US" altLang="ko-KR" sz="2400" b="1" dirty="0" smtClean="0">
                <a:latin typeface="Arial"/>
              </a:rPr>
              <a:t>));</a:t>
            </a:r>
            <a:endParaRPr lang="en-US" altLang="ko-KR" sz="2400" b="1" dirty="0"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</a:rPr>
              <a:t>  }</a:t>
            </a:r>
            <a:endParaRPr lang="en-US" altLang="ko-KR" sz="24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7416168" y="2678489"/>
            <a:ext cx="3242171" cy="178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함수 </a:t>
            </a:r>
            <a:r>
              <a:rPr lang="ko-KR" altLang="en-US" sz="2400" b="1" dirty="0"/>
              <a:t>범위 내 유효한 지역 </a:t>
            </a:r>
            <a:r>
              <a:rPr lang="ko-KR" altLang="en-US" sz="2400" b="1" dirty="0" smtClean="0"/>
              <a:t>변수는 외부에서 </a:t>
            </a:r>
            <a:r>
              <a:rPr lang="ko-KR" altLang="en-US" sz="2400" b="1" dirty="0"/>
              <a:t>사용이 불가하여 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오류를 </a:t>
            </a:r>
            <a:r>
              <a:rPr lang="ko-KR" altLang="en-US" sz="2400" b="1" dirty="0"/>
              <a:t>발생시킨다</a:t>
            </a:r>
            <a:r>
              <a:rPr lang="en-US" altLang="ko-KR" sz="2400" b="1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16168" y="5770310"/>
            <a:ext cx="3242171" cy="6383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ko-KR" altLang="en-US" sz="2400" b="1" dirty="0"/>
              <a:t>반환 값을 이용하자</a:t>
            </a:r>
            <a:r>
              <a:rPr lang="en-US" altLang="ko-KR" sz="2400" b="1" dirty="0"/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956941" y="5175849"/>
            <a:ext cx="9877836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자바스크립트</a:t>
            </a:r>
            <a:r>
              <a:rPr lang="en-US" altLang="ko-KR" dirty="0" smtClean="0"/>
              <a:t>(JavaScript</a:t>
            </a:r>
            <a:r>
              <a:rPr lang="en-US" altLang="ko-KR" dirty="0"/>
              <a:t>): </a:t>
            </a:r>
            <a:r>
              <a:rPr lang="ko-KR" altLang="en-US" dirty="0" smtClean="0"/>
              <a:t>웹 </a:t>
            </a:r>
            <a:r>
              <a:rPr lang="ko-KR" altLang="en-US" dirty="0"/>
              <a:t>페이지를 </a:t>
            </a:r>
            <a:r>
              <a:rPr lang="ko-KR" altLang="en-US" dirty="0" smtClean="0"/>
              <a:t>구성하는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언어 중 동작을 프로그래밍하는 언어</a:t>
            </a:r>
            <a:endParaRPr lang="ko-KR" altLang="en-US" dirty="0"/>
          </a:p>
          <a:p>
            <a:pPr lvl="0"/>
            <a:r>
              <a:rPr lang="ko-KR" altLang="en-US" dirty="0"/>
              <a:t>웹의 표준 프로그래밍 언어</a:t>
            </a:r>
          </a:p>
          <a:p>
            <a:pPr lvl="0"/>
            <a:r>
              <a:rPr lang="ko-KR" altLang="en-US" dirty="0"/>
              <a:t>모든 웹브라우저들은 자바스크립트를 지원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558977"/>
            <a:ext cx="11884422" cy="29531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전역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함수 외부에서 선언된 변수</a:t>
            </a:r>
          </a:p>
          <a:p>
            <a:pPr lvl="0"/>
            <a:r>
              <a:rPr lang="ko-KR" altLang="en-US" sz="3000" dirty="0"/>
              <a:t>웹 페이지 상의 모든 스크립트와 모든 함수는 </a:t>
            </a:r>
            <a:r>
              <a:rPr lang="ko-KR" altLang="en-US" sz="3000" dirty="0" smtClean="0"/>
              <a:t>전역 변수를 </a:t>
            </a:r>
            <a:r>
              <a:rPr lang="ko-KR" altLang="en-US" sz="3000" dirty="0"/>
              <a:t>사용할 수 있다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/>
              <a:t>전역변수는 사용자가 </a:t>
            </a:r>
            <a:r>
              <a:rPr lang="ko-KR" altLang="en-US" sz="3000" dirty="0" smtClean="0"/>
              <a:t>웹 페이지를 </a:t>
            </a:r>
            <a:r>
              <a:rPr lang="ko-KR" altLang="en-US" sz="3000" dirty="0"/>
              <a:t>닫으면 소멸된다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49" y="4088921"/>
            <a:ext cx="10670077" cy="3882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</a:t>
            </a:r>
            <a:r>
              <a:rPr lang="en-US" altLang="ko-KR" sz="2400" b="1" i="1" dirty="0" err="1" smtClean="0">
                <a:solidFill>
                  <a:srgbClr val="000099"/>
                </a:solidFill>
                <a:latin typeface="Arial"/>
              </a:rPr>
              <a:t>var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</a:rPr>
              <a:t>res </a:t>
            </a:r>
            <a:r>
              <a:rPr lang="en-US" altLang="ko-KR" sz="2400" b="1" dirty="0">
                <a:latin typeface="Arial"/>
              </a:rPr>
              <a:t>= </a:t>
            </a:r>
            <a:r>
              <a:rPr lang="en-US" altLang="ko-KR" sz="2400" b="1" dirty="0" smtClean="0">
                <a:latin typeface="Arial"/>
              </a:rPr>
              <a:t>0;</a:t>
            </a:r>
            <a:endParaRPr lang="en-US" altLang="ko-KR" sz="2400" b="1" i="1" dirty="0" smtClean="0">
              <a:solidFill>
                <a:srgbClr val="000099"/>
              </a:solidFill>
              <a:latin typeface="Arial"/>
            </a:endParaRPr>
          </a:p>
          <a:p>
            <a:pPr marL="0">
              <a:lnSpc>
                <a:spcPct val="100000"/>
              </a:lnSpc>
            </a:pPr>
            <a:endParaRPr lang="en-US" altLang="ko-KR" sz="2400" b="1" i="1" dirty="0" smtClean="0">
              <a:solidFill>
                <a:srgbClr val="000099"/>
              </a:solidFill>
              <a:latin typeface="Arial"/>
            </a:endParaRPr>
          </a:p>
          <a:p>
            <a:pPr marL="0">
              <a:lnSpc>
                <a:spcPct val="100000"/>
              </a:lnSpc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sub (a, b){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  <a:latin typeface="Arial"/>
              </a:rPr>
              <a:t>    res </a:t>
            </a:r>
            <a:r>
              <a:rPr lang="en-US" altLang="ko-KR" sz="2400" b="1" dirty="0">
                <a:latin typeface="Arial"/>
              </a:rPr>
              <a:t>= a - b;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}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</a:t>
            </a:r>
            <a:endParaRPr lang="en-US" altLang="ko-KR" sz="2400" b="1" dirty="0" smtClean="0">
              <a:latin typeface="Arial"/>
            </a:endParaRPr>
          </a:p>
          <a:p>
            <a:pPr marL="0">
              <a:lnSpc>
                <a:spcPct val="100000"/>
              </a:lnSpc>
            </a:pPr>
            <a:r>
              <a:rPr lang="en-US" altLang="ko-KR" sz="2400" b="1" dirty="0" smtClean="0">
                <a:latin typeface="Arial"/>
              </a:rPr>
              <a:t>  </a:t>
            </a:r>
            <a:r>
              <a:rPr lang="en-US" altLang="ko-KR" sz="2400" b="1" dirty="0" err="1" smtClean="0">
                <a:latin typeface="Arial"/>
              </a:rPr>
              <a:t>window.onload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= function() {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  sub(10, 4);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  </a:t>
            </a:r>
            <a:r>
              <a:rPr lang="en-US" altLang="ko-KR" sz="2400" b="1" dirty="0" err="1">
                <a:latin typeface="Arial"/>
              </a:rPr>
              <a:t>document.write</a:t>
            </a:r>
            <a:r>
              <a:rPr lang="en-US" altLang="ko-KR" sz="2400" b="1" dirty="0">
                <a:latin typeface="Arial"/>
              </a:rPr>
              <a:t>(“sub=” +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</a:rPr>
              <a:t>res</a:t>
            </a:r>
            <a:r>
              <a:rPr lang="en-US" altLang="ko-KR" sz="2400" b="1" dirty="0" smtClean="0">
                <a:latin typeface="Arial"/>
              </a:rPr>
              <a:t>);</a:t>
            </a:r>
            <a:endParaRPr lang="en-US" altLang="ko-KR" sz="2400" b="1" dirty="0">
              <a:latin typeface="Arial"/>
            </a:endParaRP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}</a:t>
            </a:r>
            <a:endParaRPr lang="en-US" altLang="ko-KR" sz="2400" b="1" dirty="0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전역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389"/>
            <a:ext cx="11262614" cy="6624727"/>
          </a:xfrm>
        </p:spPr>
        <p:txBody>
          <a:bodyPr/>
          <a:lstStyle/>
          <a:p>
            <a:pPr lvl="0"/>
            <a:r>
              <a:rPr lang="ko-KR" altLang="en-US" sz="3000" dirty="0"/>
              <a:t>선언되지 않은 변수에 </a:t>
            </a:r>
            <a:r>
              <a:rPr lang="ko-KR" altLang="en-US" sz="3000" dirty="0" smtClean="0"/>
              <a:t>값 대입 시 자동으로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전역 변수가 된다</a:t>
            </a:r>
            <a:r>
              <a:rPr lang="en-US" altLang="ko-KR" sz="3000" dirty="0" smtClean="0"/>
              <a:t>.</a:t>
            </a:r>
            <a:endParaRPr lang="en-US" altLang="ko-KR" sz="3000" dirty="0"/>
          </a:p>
          <a:p>
            <a:pPr lvl="0"/>
            <a:r>
              <a:rPr lang="ko-KR" altLang="en-US" sz="3000" dirty="0" smtClean="0"/>
              <a:t>다음 예시 문장의 </a:t>
            </a:r>
            <a:r>
              <a:rPr lang="en-US" altLang="ko-KR" sz="3000" dirty="0" smtClean="0"/>
              <a:t>username </a:t>
            </a:r>
            <a:r>
              <a:rPr lang="ko-KR" altLang="en-US" sz="3000" dirty="0" smtClean="0"/>
              <a:t>변수도 </a:t>
            </a:r>
            <a:r>
              <a:rPr lang="ko-KR" altLang="en-US" sz="3000" dirty="0"/>
              <a:t>함수 </a:t>
            </a:r>
            <a:r>
              <a:rPr lang="ko-KR" altLang="en-US" sz="3000" dirty="0" smtClean="0"/>
              <a:t>안에 존재하지만 전역 변수로 선언한 것과 </a:t>
            </a:r>
            <a:r>
              <a:rPr lang="ko-KR" altLang="en-US" sz="3000" dirty="0"/>
              <a:t>마찬가지이다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 smtClean="0"/>
              <a:t>선언되지 않은 변수는 예상치 못한 결과를 가져오며 엄격모드에서는 에러를 발생시키므로 사용을 지양한다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50" y="4468484"/>
            <a:ext cx="10670077" cy="3640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numCol="2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  <a:cs typeface="+mj-cs"/>
              </a:rPr>
              <a:t>function</a:t>
            </a:r>
            <a:r>
              <a:rPr lang="en-US" altLang="ko-KR" sz="2400" b="1" dirty="0" smtClean="0">
                <a:latin typeface="Arial"/>
                <a:cs typeface="+mj-cs"/>
              </a:rPr>
              <a:t> add(a,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  <a:cs typeface="+mj-cs"/>
              </a:rPr>
              <a:t> </a:t>
            </a:r>
            <a:r>
              <a:rPr lang="en-US" altLang="ko-KR" sz="2400" b="1" dirty="0" smtClean="0">
                <a:latin typeface="Arial"/>
                <a:cs typeface="+mj-cs"/>
              </a:rPr>
              <a:t>b)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cs typeface="+mj-cs"/>
              </a:rPr>
              <a:t>userName</a:t>
            </a:r>
            <a:r>
              <a:rPr lang="en-US" altLang="ko-KR" sz="2400" b="1" dirty="0">
                <a:latin typeface="Arial"/>
                <a:cs typeface="+mj-cs"/>
              </a:rPr>
              <a:t> =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cs typeface="+mj-cs"/>
              </a:rPr>
              <a:t>"</a:t>
            </a:r>
            <a:r>
              <a:rPr lang="ko-KR" altLang="en-US" sz="2400" b="1" dirty="0" err="1">
                <a:solidFill>
                  <a:srgbClr val="CC9900"/>
                </a:solidFill>
                <a:latin typeface="Arial"/>
                <a:cs typeface="+mj-cs"/>
              </a:rPr>
              <a:t>쵸파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cs typeface="+mj-cs"/>
              </a:rPr>
              <a:t>"</a:t>
            </a:r>
            <a:r>
              <a:rPr lang="en-US" altLang="ko-KR" sz="2400" b="1" dirty="0">
                <a:latin typeface="Arial"/>
                <a:cs typeface="+mj-cs"/>
              </a:rPr>
              <a:t>;    </a:t>
            </a:r>
            <a:endParaRPr lang="en-US" altLang="ko-KR" sz="2400" b="1" dirty="0" smtClean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    sum </a:t>
            </a:r>
            <a:r>
              <a:rPr lang="en-US" altLang="ko-KR" sz="2400" b="1" dirty="0">
                <a:latin typeface="Arial"/>
                <a:cs typeface="+mj-cs"/>
              </a:rPr>
              <a:t>= a + b</a:t>
            </a:r>
            <a:r>
              <a:rPr lang="en-US" altLang="ko-KR" sz="2400" b="1" dirty="0" smtClean="0">
                <a:latin typeface="Arial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400" b="1" dirty="0" smtClean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i="1" dirty="0">
                <a:solidFill>
                  <a:srgbClr val="000099"/>
                </a:solidFill>
                <a:latin typeface="Arial"/>
              </a:rPr>
              <a:t>function</a:t>
            </a:r>
            <a:r>
              <a:rPr lang="en-US" altLang="ko-KR" sz="2400" b="1" dirty="0" smtClean="0">
                <a:latin typeface="Arial"/>
                <a:cs typeface="+mj-cs"/>
              </a:rPr>
              <a:t> </a:t>
            </a:r>
            <a:r>
              <a:rPr lang="en-US" altLang="ko-KR" sz="2400" b="1" dirty="0">
                <a:latin typeface="Arial"/>
                <a:cs typeface="+mj-cs"/>
              </a:rPr>
              <a:t>sub(</a:t>
            </a:r>
            <a:r>
              <a:rPr lang="en-US" altLang="ko-KR" sz="2400" b="1" dirty="0" err="1">
                <a:latin typeface="Arial"/>
                <a:cs typeface="+mj-cs"/>
              </a:rPr>
              <a:t>a,b</a:t>
            </a:r>
            <a:r>
              <a:rPr lang="en-US" altLang="ko-KR" sz="2400" b="1" dirty="0">
                <a:latin typeface="Arial"/>
                <a:cs typeface="+mj-cs"/>
              </a:rPr>
              <a:t>){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9E00"/>
                </a:solidFill>
                <a:latin typeface="Arial"/>
                <a:cs typeface="+mj-cs"/>
              </a:rPr>
              <a:t>    </a:t>
            </a:r>
            <a:r>
              <a:rPr lang="en-US" altLang="ko-KR" sz="2400" b="1" dirty="0" err="1">
                <a:solidFill>
                  <a:schemeClr val="tx1"/>
                </a:solidFill>
                <a:latin typeface="Arial"/>
                <a:cs typeface="+mj-cs"/>
              </a:rPr>
              <a:t>userName</a:t>
            </a:r>
            <a:r>
              <a:rPr lang="en-US" altLang="ko-KR" sz="2400" b="1" dirty="0">
                <a:solidFill>
                  <a:schemeClr val="tx1"/>
                </a:solidFill>
                <a:latin typeface="Arial"/>
                <a:cs typeface="+mj-cs"/>
              </a:rPr>
              <a:t> = 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</a:rPr>
              <a:t>"</a:t>
            </a:r>
            <a:r>
              <a:rPr lang="ko-KR" altLang="en-US" sz="2400" b="1" dirty="0" err="1" smtClean="0">
                <a:solidFill>
                  <a:srgbClr val="CC9900"/>
                </a:solidFill>
                <a:latin typeface="Arial"/>
              </a:rPr>
              <a:t>나초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400" b="1" dirty="0" smtClean="0">
                <a:solidFill>
                  <a:srgbClr val="002060"/>
                </a:solidFill>
                <a:latin typeface="Arial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2060"/>
                </a:solidFill>
                <a:latin typeface="Arial"/>
                <a:cs typeface="+mj-cs"/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  <a:latin typeface="Arial"/>
                <a:cs typeface="+mj-cs"/>
              </a:rPr>
              <a:t>   sum </a:t>
            </a:r>
            <a:r>
              <a:rPr lang="en-US" altLang="ko-KR" sz="2400" b="1" dirty="0">
                <a:solidFill>
                  <a:srgbClr val="002060"/>
                </a:solidFill>
                <a:latin typeface="Arial"/>
                <a:cs typeface="+mj-cs"/>
              </a:rPr>
              <a:t>= </a:t>
            </a:r>
            <a:r>
              <a:rPr lang="en-US" altLang="ko-KR" sz="2400" b="1" dirty="0" smtClean="0">
                <a:solidFill>
                  <a:srgbClr val="002060"/>
                </a:solidFill>
                <a:latin typeface="Arial"/>
                <a:cs typeface="+mj-cs"/>
              </a:rPr>
              <a:t>a - </a:t>
            </a:r>
            <a:r>
              <a:rPr lang="en-US" altLang="ko-KR" sz="2400" b="1" dirty="0">
                <a:solidFill>
                  <a:srgbClr val="002060"/>
                </a:solidFill>
                <a:latin typeface="Arial"/>
                <a:cs typeface="+mj-cs"/>
              </a:rPr>
              <a:t>b;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}</a:t>
            </a:r>
            <a:endParaRPr lang="en-US" altLang="ko-KR" sz="2400" b="1" dirty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err="1" smtClean="0">
                <a:latin typeface="Arial"/>
                <a:cs typeface="+mj-cs"/>
              </a:rPr>
              <a:t>window.onload</a:t>
            </a:r>
            <a:r>
              <a:rPr lang="en-US" altLang="ko-KR" sz="2400" b="1" dirty="0" smtClean="0">
                <a:latin typeface="Arial"/>
                <a:cs typeface="+mj-cs"/>
              </a:rPr>
              <a:t> = function()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    add(4,5);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</a:rPr>
              <a:t>    </a:t>
            </a:r>
            <a:r>
              <a:rPr lang="en-US" altLang="ko-KR" sz="2400" b="1" dirty="0" err="1" smtClean="0">
                <a:latin typeface="Arial"/>
              </a:rPr>
              <a:t>document.write</a:t>
            </a:r>
            <a:r>
              <a:rPr lang="en-US" altLang="ko-KR" sz="2400" b="1" dirty="0" smtClean="0">
                <a:latin typeface="Arial"/>
              </a:rPr>
              <a:t>(</a:t>
            </a:r>
            <a:r>
              <a:rPr lang="en-US" altLang="ko-KR" sz="2400" b="1" dirty="0" err="1" smtClean="0">
                <a:latin typeface="Arial"/>
              </a:rPr>
              <a:t>userName</a:t>
            </a:r>
            <a:r>
              <a:rPr lang="en-US" altLang="ko-KR" sz="2400" b="1" dirty="0" smtClean="0">
                <a:latin typeface="Arial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    </a:t>
            </a:r>
            <a:r>
              <a:rPr lang="en-US" altLang="ko-KR" sz="2400" b="1" dirty="0" err="1" smtClean="0">
                <a:latin typeface="Arial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cs typeface="+mj-cs"/>
              </a:rPr>
              <a:t>("add=" + sum);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cs typeface="+mj-cs"/>
              </a:rPr>
              <a:t>   </a:t>
            </a:r>
            <a:endParaRPr lang="en-US" altLang="ko-KR" sz="2400" b="1" dirty="0" smtClean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cs typeface="+mj-cs"/>
              </a:rPr>
              <a:t> </a:t>
            </a:r>
            <a:r>
              <a:rPr lang="en-US" altLang="ko-KR" sz="2400" b="1" dirty="0" smtClean="0">
                <a:latin typeface="Arial"/>
                <a:cs typeface="+mj-cs"/>
              </a:rPr>
              <a:t>   sub(10</a:t>
            </a:r>
            <a:r>
              <a:rPr lang="en-US" altLang="ko-KR" sz="2400" b="1" dirty="0">
                <a:latin typeface="Arial"/>
                <a:cs typeface="+mj-cs"/>
              </a:rPr>
              <a:t>, 4</a:t>
            </a:r>
            <a:r>
              <a:rPr lang="en-US" altLang="ko-KR" sz="2400" b="1" dirty="0" smtClean="0">
                <a:latin typeface="Arial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</a:rPr>
              <a:t>    </a:t>
            </a:r>
            <a:r>
              <a:rPr lang="en-US" altLang="ko-KR" sz="2400" b="1" dirty="0" err="1" smtClean="0">
                <a:latin typeface="Arial"/>
              </a:rPr>
              <a:t>document.write</a:t>
            </a:r>
            <a:r>
              <a:rPr lang="en-US" altLang="ko-KR" sz="2400" b="1" dirty="0" smtClean="0">
                <a:latin typeface="Arial"/>
              </a:rPr>
              <a:t>(</a:t>
            </a:r>
            <a:r>
              <a:rPr lang="en-US" altLang="ko-KR" sz="2400" b="1" dirty="0" err="1" smtClean="0">
                <a:latin typeface="Arial"/>
              </a:rPr>
              <a:t>userName</a:t>
            </a:r>
            <a:r>
              <a:rPr lang="en-US" altLang="ko-KR" sz="2400" b="1" dirty="0" smtClean="0">
                <a:latin typeface="Arial"/>
              </a:rPr>
              <a:t>);</a:t>
            </a:r>
            <a:endParaRPr lang="en-US" altLang="ko-KR" sz="2400" b="1" dirty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cs typeface="+mj-cs"/>
              </a:rPr>
              <a:t>   </a:t>
            </a:r>
            <a:r>
              <a:rPr lang="en-US" altLang="ko-KR" sz="2400" b="1" dirty="0" smtClean="0">
                <a:latin typeface="Arial"/>
                <a:cs typeface="+mj-cs"/>
              </a:rPr>
              <a:t> </a:t>
            </a:r>
            <a:r>
              <a:rPr lang="en-US" altLang="ko-KR" sz="2400" b="1" dirty="0" err="1" smtClean="0">
                <a:latin typeface="Arial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cs typeface="+mj-cs"/>
              </a:rPr>
              <a:t>("sub=" + sum);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}</a:t>
            </a:r>
            <a:endParaRPr lang="en-US" altLang="ko-KR" sz="2400" b="1" dirty="0">
              <a:latin typeface="Arial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원시 타입</a:t>
            </a:r>
            <a:r>
              <a:rPr lang="en-US" altLang="ko-KR" dirty="0" smtClean="0"/>
              <a:t>(primitive type)</a:t>
            </a:r>
          </a:p>
          <a:p>
            <a:pPr lvl="1"/>
            <a:r>
              <a:rPr lang="ko-KR" altLang="en-US" dirty="0" smtClean="0"/>
              <a:t>숫자</a:t>
            </a:r>
            <a:r>
              <a:rPr lang="en-US" altLang="ko-KR" dirty="0" smtClean="0"/>
              <a:t>(</a:t>
            </a:r>
            <a:r>
              <a:rPr lang="en-US" altLang="ko-KR" dirty="0"/>
              <a:t>number)  - </a:t>
            </a:r>
            <a:r>
              <a:rPr lang="ko-KR" altLang="en-US" dirty="0"/>
              <a:t>정수나 실수</a:t>
            </a:r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(string) – </a:t>
            </a:r>
            <a:r>
              <a:rPr lang="ko-KR" altLang="en-US" dirty="0"/>
              <a:t>문자가 연결된 것</a:t>
            </a:r>
            <a:r>
              <a:rPr lang="en-US" altLang="ko-KR" dirty="0"/>
              <a:t>, </a:t>
            </a:r>
            <a:r>
              <a:rPr lang="en-US" altLang="ko-KR" dirty="0" smtClean="0"/>
              <a:t>＂＂</a:t>
            </a:r>
            <a:r>
              <a:rPr lang="ko-KR" altLang="en-US" dirty="0" smtClean="0"/>
              <a:t>나</a:t>
            </a:r>
            <a:r>
              <a:rPr lang="en-US" altLang="ko-KR" dirty="0" smtClean="0"/>
              <a:t> </a:t>
            </a:r>
            <a:r>
              <a:rPr lang="en-US" altLang="ko-KR" dirty="0"/>
              <a:t>‘’</a:t>
            </a:r>
            <a:r>
              <a:rPr lang="ko-KR" altLang="en-US" dirty="0"/>
              <a:t>로 표현</a:t>
            </a:r>
          </a:p>
          <a:p>
            <a:pPr lvl="1"/>
            <a:r>
              <a:rPr lang="ko-KR" altLang="en-US" dirty="0" err="1" smtClean="0"/>
              <a:t>불리언</a:t>
            </a:r>
            <a:r>
              <a:rPr lang="en-US" altLang="ko-KR" dirty="0" smtClean="0"/>
              <a:t>(</a:t>
            </a:r>
            <a:r>
              <a:rPr lang="en-US" altLang="ko-KR" dirty="0"/>
              <a:t>Boolean)</a:t>
            </a:r>
            <a:r>
              <a:rPr lang="ko-KR" altLang="en-US" dirty="0"/>
              <a:t> </a:t>
            </a:r>
            <a:r>
              <a:rPr lang="en-US" altLang="ko-KR" dirty="0"/>
              <a:t>– 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</a:p>
          <a:p>
            <a:pPr lvl="1"/>
            <a:r>
              <a:rPr lang="en-US" altLang="ko-KR" dirty="0"/>
              <a:t>Undefined – </a:t>
            </a:r>
            <a:r>
              <a:rPr lang="ko-KR" altLang="en-US" dirty="0"/>
              <a:t>값이 정해지지 않은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Null – </a:t>
            </a:r>
            <a:r>
              <a:rPr lang="ko-KR" altLang="en-US" dirty="0" smtClean="0"/>
              <a:t>값이 비어있는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심볼</a:t>
            </a:r>
            <a:r>
              <a:rPr lang="en-US" altLang="ko-KR" dirty="0" smtClean="0"/>
              <a:t>(Symbol) </a:t>
            </a:r>
            <a:r>
              <a:rPr lang="en-US" altLang="ko-KR" dirty="0" smtClean="0"/>
              <a:t>– es6</a:t>
            </a:r>
            <a:r>
              <a:rPr lang="ko-KR" altLang="en-US" dirty="0" smtClean="0"/>
              <a:t>에 포함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유일성이 </a:t>
            </a:r>
            <a:r>
              <a:rPr lang="ko-KR" altLang="en-US" dirty="0" smtClean="0"/>
              <a:t>보장된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충돌 위험이 없는 객체의 유일한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키를 만들기 위해 </a:t>
            </a:r>
            <a:r>
              <a:rPr lang="ko-KR" altLang="en-US" dirty="0" smtClean="0"/>
              <a:t>사용된다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r>
              <a:rPr lang="ko-KR" altLang="en-US" dirty="0" smtClean="0"/>
              <a:t>객체 타입</a:t>
            </a:r>
            <a:r>
              <a:rPr lang="en-US" altLang="ko-KR" dirty="0" smtClean="0"/>
              <a:t>(object type)</a:t>
            </a:r>
          </a:p>
          <a:p>
            <a:pPr lvl="1"/>
            <a:r>
              <a:rPr lang="ko-KR" altLang="en-US" dirty="0" smtClean="0"/>
              <a:t>객체</a:t>
            </a:r>
            <a:r>
              <a:rPr lang="en-US" altLang="ko-KR" dirty="0" smtClean="0"/>
              <a:t>(object) – </a:t>
            </a:r>
            <a:r>
              <a:rPr lang="ko-KR" altLang="en-US" dirty="0" smtClean="0"/>
              <a:t>데이터의 타입이 함수 또는 배열 등의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06580" y="1828162"/>
            <a:ext cx="5257241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산술 연산자</a:t>
            </a:r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1"/>
            <a:r>
              <a:rPr lang="en-US" altLang="ko-KR" sz="2000" dirty="0" smtClean="0"/>
              <a:t>X=5</a:t>
            </a:r>
            <a:r>
              <a:rPr lang="ko-KR" altLang="en-US" sz="2000" dirty="0"/>
              <a:t>**</a:t>
            </a:r>
            <a:r>
              <a:rPr lang="en-US" altLang="ko-KR" sz="2000" dirty="0"/>
              <a:t>2 </a:t>
            </a:r>
            <a:r>
              <a:rPr lang="en-US" altLang="ko-KR" sz="2000" dirty="0" err="1"/>
              <a:t>Math.pow</a:t>
            </a:r>
            <a:r>
              <a:rPr lang="en-US" altLang="ko-KR" sz="2000" dirty="0"/>
              <a:t>(5,2)</a:t>
            </a:r>
            <a:r>
              <a:rPr lang="ko-KR" altLang="en-US" sz="2000" dirty="0"/>
              <a:t>와 동일</a:t>
            </a:r>
          </a:p>
          <a:p>
            <a:pPr lvl="0"/>
            <a:endParaRPr lang="en-US" altLang="ko-KR" sz="3000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956941" y="2594344"/>
          <a:ext cx="4416324" cy="340731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72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2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21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덧셈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+ 2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뺄셈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–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곱셈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*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/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나눗셈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/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%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나머지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3 %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증가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++x, x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--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감소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--x, x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--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**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지수화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5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**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2101708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15810" y="1828162"/>
            <a:ext cx="5257241" cy="64519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대입 연산자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000" kern="0" dirty="0"/>
              <a:t>변수에 값을 </a:t>
            </a:r>
            <a:r>
              <a:rPr lang="ko-KR" altLang="en-US" sz="2000" kern="0" dirty="0" smtClean="0"/>
              <a:t>할당한다</a:t>
            </a:r>
            <a:r>
              <a:rPr lang="en-US" altLang="ko-KR" sz="2000" kern="0" dirty="0" smtClean="0"/>
              <a:t>.</a:t>
            </a:r>
            <a:endParaRPr lang="en-US" altLang="ko-KR" sz="2000" kern="0" dirty="0"/>
          </a:p>
          <a:p>
            <a:pPr lvl="1" eaLnBrk="1" hangingPunct="1"/>
            <a:r>
              <a:rPr lang="en-US" altLang="ko-KR" sz="2000" kern="0" dirty="0" smtClean="0"/>
              <a:t>'=</a:t>
            </a:r>
            <a:r>
              <a:rPr lang="en-US" altLang="ko-KR" sz="2000" kern="0" dirty="0"/>
              <a:t>'</a:t>
            </a:r>
            <a:r>
              <a:rPr lang="en-US" altLang="ko-KR" sz="2000" kern="0" dirty="0" smtClean="0"/>
              <a:t> </a:t>
            </a:r>
            <a:r>
              <a:rPr lang="ko-KR" altLang="en-US" sz="2000" kern="0" dirty="0"/>
              <a:t>는 오른쪽 값을 왼쪽 변수에 저장한다는 </a:t>
            </a:r>
            <a:r>
              <a:rPr lang="ko-KR" altLang="en-US" sz="2000" kern="0" dirty="0" smtClean="0"/>
              <a:t>의미이다</a:t>
            </a:r>
            <a:r>
              <a:rPr lang="en-US" altLang="ko-KR" sz="2000" kern="0" dirty="0" smtClean="0"/>
              <a:t>.</a:t>
            </a:r>
            <a:endParaRPr lang="en-US" altLang="ko-KR" sz="2000" kern="0" dirty="0"/>
          </a:p>
          <a:p>
            <a:pPr lvl="1" eaLnBrk="1" hangingPunct="1"/>
            <a:r>
              <a:rPr lang="en-US" altLang="ko-KR" sz="2000" kern="0" dirty="0"/>
              <a:t>'</a:t>
            </a:r>
            <a:r>
              <a:rPr lang="ko-KR" altLang="en-US" sz="2000" kern="0" dirty="0"/>
              <a:t>같다</a:t>
            </a:r>
            <a:r>
              <a:rPr lang="en-US" altLang="ko-KR" sz="2000" kern="0" dirty="0"/>
              <a:t>'</a:t>
            </a:r>
            <a:r>
              <a:rPr lang="ko-KR" altLang="en-US" sz="2000" kern="0" dirty="0"/>
              <a:t>의 의미는 </a:t>
            </a:r>
            <a:r>
              <a:rPr lang="en-US" altLang="ko-KR" sz="2000" kern="0" dirty="0" smtClean="0"/>
              <a:t>'==</a:t>
            </a:r>
            <a:r>
              <a:rPr lang="en-US" altLang="ko-KR" sz="2000" kern="0" dirty="0"/>
              <a:t>'</a:t>
            </a:r>
            <a:r>
              <a:rPr lang="ko-KR" altLang="en-US" sz="2000" kern="0" dirty="0" smtClean="0"/>
              <a:t>를 </a:t>
            </a:r>
            <a:r>
              <a:rPr lang="ko-KR" altLang="en-US" sz="2000" kern="0" dirty="0"/>
              <a:t>사용</a:t>
            </a:r>
            <a:endParaRPr lang="en-US" altLang="ko-KR" sz="2000" kern="0" dirty="0"/>
          </a:p>
          <a:p>
            <a:pPr marL="0" indent="0" eaLnBrk="1" hangingPunct="1">
              <a:buNone/>
            </a:pPr>
            <a:endParaRPr lang="en-US" altLang="ko-KR" sz="3000" kern="0" dirty="0" smtClean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1000" kern="0" dirty="0" smtClean="0"/>
          </a:p>
          <a:p>
            <a:pPr eaLnBrk="1" hangingPunct="1"/>
            <a:r>
              <a:rPr lang="ko-KR" altLang="en-US" sz="3000" kern="0" dirty="0" smtClean="0"/>
              <a:t>복합 대입 연산자</a:t>
            </a:r>
            <a:endParaRPr lang="en-US" altLang="ko-KR" sz="3000" kern="0" dirty="0" smtClean="0"/>
          </a:p>
          <a:p>
            <a:pPr marL="0" indent="0" eaLnBrk="1" hangingPunct="1">
              <a:buNone/>
            </a:pPr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536794" y="5724889"/>
          <a:ext cx="4431033" cy="244924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770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의미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+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+=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–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-=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*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*=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/=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/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/=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%=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%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%=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536795" y="3889791"/>
          <a:ext cx="4431033" cy="81641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770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의미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(1/8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45624174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839420"/>
            <a:ext cx="11264119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문자열에서의</a:t>
            </a:r>
            <a:r>
              <a:rPr lang="en-US" altLang="ko-KR" sz="3000" dirty="0" smtClean="0"/>
              <a:t>＇+＇</a:t>
            </a:r>
            <a:r>
              <a:rPr lang="ko-KR" altLang="en-US" sz="3000" dirty="0" smtClean="0"/>
              <a:t>연산자 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연결 연산자</a:t>
            </a:r>
            <a:r>
              <a:rPr lang="en-US" altLang="ko-KR" sz="3000" dirty="0" smtClean="0"/>
              <a:t>)</a:t>
            </a:r>
          </a:p>
          <a:p>
            <a:pPr lvl="1"/>
            <a:r>
              <a:rPr lang="ko-KR" altLang="en-US" sz="2400" dirty="0" smtClean="0"/>
              <a:t>문자열을 </a:t>
            </a:r>
            <a:r>
              <a:rPr lang="ko-KR" altLang="en-US" sz="2400" dirty="0"/>
              <a:t>결합하는 용도로도 사용된다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즉 </a:t>
            </a:r>
            <a:r>
              <a:rPr lang="en-US" altLang="ko-KR" sz="2400" dirty="0"/>
              <a:t>+ </a:t>
            </a:r>
            <a:r>
              <a:rPr lang="ko-KR" altLang="en-US" sz="2400" dirty="0"/>
              <a:t>연산자가 문자열에서 사용되면 문자열 결합의 의미가 된다</a:t>
            </a:r>
            <a:r>
              <a:rPr lang="en-US" altLang="ko-KR" sz="2400" dirty="0"/>
              <a:t>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sz="3000" dirty="0"/>
              <a:t>숫자와</a:t>
            </a:r>
            <a:r>
              <a:rPr lang="en-US" altLang="ko-KR" sz="3000" dirty="0"/>
              <a:t> </a:t>
            </a:r>
            <a:r>
              <a:rPr lang="ko-KR" altLang="en-US" sz="3000" dirty="0" smtClean="0"/>
              <a:t>문자열을</a:t>
            </a:r>
            <a:r>
              <a:rPr lang="en-US" altLang="ko-KR" sz="3000" dirty="0" smtClean="0"/>
              <a:t>＇+＇</a:t>
            </a:r>
            <a:r>
              <a:rPr lang="ko-KR" altLang="en-US" sz="3000" dirty="0" smtClean="0"/>
              <a:t>연산자로 </a:t>
            </a:r>
            <a:r>
              <a:rPr lang="ko-KR" altLang="en-US" sz="3000" dirty="0"/>
              <a:t>합하면 숫자를 </a:t>
            </a:r>
            <a:r>
              <a:rPr lang="ko-KR" altLang="en-US" sz="3000" dirty="0" smtClean="0"/>
              <a:t>문자열로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3000" dirty="0" smtClean="0"/>
              <a:t>   </a:t>
            </a:r>
            <a:r>
              <a:rPr lang="ko-KR" altLang="en-US" sz="3000" dirty="0" smtClean="0"/>
              <a:t>변환하여</a:t>
            </a:r>
            <a:r>
              <a:rPr lang="en-US" altLang="ko-KR" sz="3000" dirty="0"/>
              <a:t>, </a:t>
            </a:r>
            <a:r>
              <a:rPr lang="ko-KR" altLang="en-US" sz="3000" dirty="0"/>
              <a:t>결합된 문자열을 반환한다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944769" y="3443683"/>
            <a:ext cx="9967035" cy="1319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s1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Welcom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 to 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s2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Javascript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s3 = s1 + s2;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956941" y="6388952"/>
            <a:ext cx="9967036" cy="1671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x = 1 + 1;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y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"Car"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+ 1;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document.write(x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document.write(y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(2/8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404683609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228" y="1757532"/>
            <a:ext cx="11264119" cy="6451961"/>
          </a:xfrm>
        </p:spPr>
        <p:txBody>
          <a:bodyPr/>
          <a:lstStyle/>
          <a:p>
            <a:pPr lvl="0"/>
            <a:r>
              <a:rPr lang="ko-KR" altLang="en-US" sz="3000" smtClean="0"/>
              <a:t>예제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606153" y="2375272"/>
            <a:ext cx="10670077" cy="2855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100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s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홍길동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" name="내용 개체 틀 2"/>
          <p:cNvSpPr txBox="1"/>
          <p:nvPr/>
        </p:nvSpPr>
        <p:spPr>
          <a:xfrm>
            <a:off x="606153" y="5331378"/>
            <a:ext cx="10670077" cy="2999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t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"How are you"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 today?"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(t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s.toUpperCase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(3/8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53690569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228" y="1839420"/>
            <a:ext cx="11264119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예제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606153" y="2457160"/>
            <a:ext cx="10670077" cy="2855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str1 = 16 + 4 +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"Hello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</a:rPr>
              <a:t>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i="1" dirty="0">
                <a:solidFill>
                  <a:srgbClr val="000099"/>
                </a:solidFill>
                <a:latin typeface="Arial"/>
              </a:rPr>
              <a:t> </a:t>
            </a:r>
            <a:r>
              <a:rPr lang="en-US" altLang="ko-KR" sz="2200" b="1" i="1" dirty="0" smtClean="0">
                <a:solidFill>
                  <a:srgbClr val="000099"/>
                </a:solidFill>
                <a:latin typeface="Arial"/>
              </a:rPr>
              <a:t>   </a:t>
            </a:r>
            <a:r>
              <a:rPr lang="en-US" altLang="ko-KR" sz="2200" b="1" i="1" dirty="0" err="1" smtClean="0">
                <a:solidFill>
                  <a:srgbClr val="000099"/>
                </a:solidFill>
                <a:latin typeface="Arial"/>
              </a:rPr>
              <a:t>var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 str2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=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"Hello“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+ 16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+ 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4;</a:t>
            </a:r>
            <a:endParaRPr lang="en-US" altLang="ko-KR" sz="2200" b="1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cs typeface="+mj-cs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(str1);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</a:rPr>
              <a:t>document.write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200" b="1" dirty="0" smtClean="0">
                <a:solidFill>
                  <a:schemeClr val="accent6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&lt;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br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&gt;</a:t>
            </a:r>
            <a:r>
              <a:rPr lang="en-US" altLang="ko-KR" sz="2200" b="1" dirty="0">
                <a:solidFill>
                  <a:schemeClr val="accent6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);</a:t>
            </a:r>
            <a:endParaRPr lang="en-US" altLang="ko-KR" sz="2200" b="1" dirty="0" smtClean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document.write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(str2);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5119584" y="3901569"/>
            <a:ext cx="5593908" cy="9658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덧셈 연산자는 왼쪽에서 오른쪽으로 결합한다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문자 형에 숫자 형을 결합하면 문자 형으로 취급한다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1" name="오른쪽 화살표 10"/>
          <p:cNvSpPr/>
          <p:nvPr/>
        </p:nvSpPr>
        <p:spPr>
          <a:xfrm>
            <a:off x="5119584" y="2990459"/>
            <a:ext cx="545910" cy="43672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75419" y="2814267"/>
            <a:ext cx="2124222" cy="7301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+mj-lt"/>
              </a:rPr>
              <a:t>20Hello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+mj-lt"/>
              </a:rPr>
              <a:t>Hello164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(4/8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306596741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855455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비교 연산자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 문장에서 값들을 비교하는 용도로 사용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13510" y="2678062"/>
          <a:ext cx="10404950" cy="5161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4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0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331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3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같으면 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== 1 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===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같고 유형도 같으면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=== 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2691234009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다르면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!=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!==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다르거나 유형이 다르면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!==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780322737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&gt;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크면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&gt;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작으면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&lt;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&gt;=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크거나 같으면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&gt;=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작거나 같으면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&lt;=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(5/8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15689606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41808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비교 연산자는 </a:t>
            </a:r>
            <a:r>
              <a:rPr lang="ko-KR" altLang="en-US" dirty="0"/>
              <a:t>다음과 같이 </a:t>
            </a:r>
            <a:r>
              <a:rPr lang="ko-KR" altLang="en-US" dirty="0" err="1"/>
              <a:t>조건문에서</a:t>
            </a:r>
            <a:r>
              <a:rPr lang="ko-KR" altLang="en-US" dirty="0"/>
              <a:t> 많이 사용된다</a:t>
            </a:r>
            <a:r>
              <a:rPr lang="en-US" altLang="ko-KR" dirty="0" smtClean="0"/>
              <a:t>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다음의 결과를 확인해보자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00499" y="4833651"/>
            <a:ext cx="10310240" cy="3105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y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20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&gt;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&lt;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==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!=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527197" y="2512114"/>
            <a:ext cx="10283542" cy="1271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(age &gt;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18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msg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입장하실 수 있습니다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(6/8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301621455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논리 연산자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여러 </a:t>
            </a:r>
            <a:r>
              <a:rPr lang="ko-KR" altLang="en-US" sz="2400" dirty="0"/>
              <a:t>개의 조건을 조합하여 참인지 거짓인지를 따질 때 사용</a:t>
            </a:r>
          </a:p>
          <a:p>
            <a:pPr lvl="1"/>
            <a:r>
              <a:rPr lang="ko-KR" altLang="en-US" sz="2400" dirty="0"/>
              <a:t>예를 들어 </a:t>
            </a:r>
            <a:r>
              <a:rPr lang="en-US" altLang="ko-KR" sz="2400" dirty="0"/>
              <a:t>"</a:t>
            </a:r>
            <a:r>
              <a:rPr lang="ko-KR" altLang="en-US" sz="2400" dirty="0"/>
              <a:t>비가 오지 않고 휴일이면 테니스를 친다</a:t>
            </a:r>
            <a:r>
              <a:rPr lang="en-US" altLang="ko-KR" sz="2400" dirty="0"/>
              <a:t>."</a:t>
            </a:r>
            <a:r>
              <a:rPr lang="ko-KR" altLang="en-US" sz="2400" dirty="0"/>
              <a:t>라는 문장에는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 smtClean="0"/>
              <a:t>	"</a:t>
            </a:r>
            <a:r>
              <a:rPr lang="ko-KR" altLang="en-US" sz="2400" dirty="0"/>
              <a:t>비가 오지 않는다</a:t>
            </a:r>
            <a:r>
              <a:rPr lang="en-US" altLang="ko-KR" sz="2400" dirty="0"/>
              <a:t>＂</a:t>
            </a:r>
            <a:r>
              <a:rPr lang="ko-KR" altLang="en-US" sz="2400" dirty="0"/>
              <a:t>라는 조건과 </a:t>
            </a:r>
            <a:r>
              <a:rPr lang="en-US" altLang="ko-KR" sz="2400" dirty="0"/>
              <a:t>"</a:t>
            </a:r>
            <a:r>
              <a:rPr lang="ko-KR" altLang="en-US" sz="2400" dirty="0" smtClean="0"/>
              <a:t>휴일이다</a:t>
            </a:r>
            <a:r>
              <a:rPr lang="en-US" altLang="ko-KR" sz="2400" dirty="0" smtClean="0"/>
              <a:t>＂</a:t>
            </a:r>
            <a:r>
              <a:rPr lang="ko-KR" altLang="en-US" sz="2400" dirty="0" smtClean="0"/>
              <a:t>라는 </a:t>
            </a:r>
            <a:r>
              <a:rPr lang="ko-KR" altLang="en-US" sz="2400" dirty="0"/>
              <a:t>조건이 동시에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만족이 </a:t>
            </a:r>
            <a:r>
              <a:rPr lang="ko-KR" altLang="en-US" sz="2400" dirty="0"/>
              <a:t>되면 테니스를 친다는 의미가 포함되어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27798" y="4341130"/>
          <a:ext cx="10454184" cy="2750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740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13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488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사용 예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의미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&amp;&amp;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&amp;&amp; y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AND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와 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모두 참이면 참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그렇지 않으면 거짓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||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|| y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OR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 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중에서 하나만 참이면 참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모두 거짓이면 거짓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!x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NOT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참이면 거짓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거짓이면 참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(7/8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29716076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2400" dirty="0" err="1"/>
              <a:t>넷스케이프의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브랜든 </a:t>
            </a:r>
            <a:r>
              <a:rPr lang="ko-KR" altLang="en-US" sz="2400" dirty="0" err="1"/>
              <a:t>아이크</a:t>
            </a:r>
            <a:r>
              <a:rPr lang="en-US" altLang="ko-KR" sz="2400" dirty="0"/>
              <a:t>(Brendan </a:t>
            </a:r>
            <a:r>
              <a:rPr lang="en-US" altLang="ko-KR" sz="2400" dirty="0" err="1"/>
              <a:t>Eich</a:t>
            </a:r>
            <a:r>
              <a:rPr lang="en-US" altLang="ko-KR" sz="2400" dirty="0"/>
              <a:t>)</a:t>
            </a:r>
            <a:r>
              <a:rPr lang="ko-KR" altLang="en-US" sz="2400" dirty="0"/>
              <a:t>가 개발</a:t>
            </a:r>
          </a:p>
          <a:p>
            <a:pPr lvl="0"/>
            <a:r>
              <a:rPr lang="ko-KR" altLang="en-US" sz="2400" dirty="0"/>
              <a:t>처음에는 라이브스크립트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LiveScript</a:t>
            </a:r>
            <a:r>
              <a:rPr lang="en-US" altLang="ko-KR" sz="2400" dirty="0" smtClean="0"/>
              <a:t>)- sun</a:t>
            </a:r>
            <a:r>
              <a:rPr lang="ko-KR" altLang="en-US" sz="2400" dirty="0" smtClean="0"/>
              <a:t>의 자바가 유행 </a:t>
            </a:r>
            <a:r>
              <a:rPr lang="en-US" altLang="ko-KR" sz="2400" dirty="0" smtClean="0"/>
              <a:t> –java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script </a:t>
            </a:r>
            <a:endParaRPr lang="en-US" altLang="ko-KR" sz="2400" dirty="0"/>
          </a:p>
          <a:p>
            <a:pPr lvl="0"/>
            <a:r>
              <a:rPr lang="ko-KR" altLang="en-US" sz="2400" dirty="0" smtClean="0"/>
              <a:t>자바스크립트가 잘 되자</a:t>
            </a:r>
            <a:r>
              <a:rPr lang="en-US" altLang="ko-KR" sz="2400" dirty="0" smtClean="0"/>
              <a:t>, MS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Jscript</a:t>
            </a:r>
            <a:r>
              <a:rPr lang="ko-KR" altLang="en-US" sz="2400" dirty="0" smtClean="0"/>
              <a:t>라는 언어를 개발해 </a:t>
            </a:r>
            <a:r>
              <a:rPr lang="en-US" altLang="ko-KR" sz="2400" dirty="0" smtClean="0"/>
              <a:t>IE</a:t>
            </a:r>
            <a:r>
              <a:rPr lang="ko-KR" altLang="en-US" sz="2400" dirty="0" smtClean="0"/>
              <a:t>에 탑재하였는데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 두 스크립트가 너무 제각각이라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표준이 필요하게 되었다</a:t>
            </a:r>
            <a:r>
              <a:rPr lang="en-US" altLang="ko-KR" sz="2400" dirty="0" smtClean="0"/>
              <a:t>.</a:t>
            </a:r>
          </a:p>
          <a:p>
            <a:pPr lvl="0">
              <a:buNone/>
            </a:pPr>
            <a:r>
              <a:rPr lang="en-US" altLang="ko-KR" sz="2400" dirty="0" smtClean="0"/>
              <a:t> </a:t>
            </a:r>
          </a:p>
          <a:p>
            <a:pPr lvl="0"/>
            <a:r>
              <a:rPr lang="ko-KR" altLang="en-US" sz="2400" dirty="0" smtClean="0"/>
              <a:t>표준을 위해 자바스크립트를 </a:t>
            </a:r>
            <a:r>
              <a:rPr lang="en-US" altLang="ko-KR" sz="2400" b="1" dirty="0" err="1" smtClean="0"/>
              <a:t>ECMA</a:t>
            </a:r>
            <a:r>
              <a:rPr lang="en-US" altLang="ko-KR" sz="2400" b="1" dirty="0" smtClean="0"/>
              <a:t>(</a:t>
            </a:r>
            <a:r>
              <a:rPr lang="en-US" altLang="ko-KR" sz="2400" b="1" i="1" dirty="0" smtClean="0"/>
              <a:t>European Computer Manufacturers Association)</a:t>
            </a:r>
            <a:r>
              <a:rPr lang="ko-KR" altLang="en-US" sz="2400" i="1" dirty="0" smtClean="0"/>
              <a:t> </a:t>
            </a:r>
            <a:r>
              <a:rPr lang="ko-KR" altLang="en-US" sz="2400" dirty="0" smtClean="0"/>
              <a:t>라는 정보와 통신시스템의 비영리 표준 기구에 제출하였고</a:t>
            </a:r>
            <a:r>
              <a:rPr lang="ko-KR" altLang="en-US" sz="2400" i="1" dirty="0" smtClean="0"/>
              <a:t> 표준에 대한 작업을 </a:t>
            </a:r>
            <a:r>
              <a:rPr lang="en-US" altLang="ko-KR" sz="2400" i="1" dirty="0" smtClean="0"/>
              <a:t>ECMA-262</a:t>
            </a:r>
            <a:r>
              <a:rPr lang="ko-KR" altLang="en-US" sz="2400" i="1" dirty="0" smtClean="0"/>
              <a:t>란 이름으로 </a:t>
            </a:r>
            <a:r>
              <a:rPr lang="en-US" altLang="ko-KR" sz="2400" i="1" dirty="0" smtClean="0"/>
              <a:t>1996</a:t>
            </a:r>
            <a:r>
              <a:rPr lang="ko-KR" altLang="en-US" sz="2400" i="1" dirty="0" smtClean="0"/>
              <a:t>년 </a:t>
            </a:r>
            <a:r>
              <a:rPr lang="en-US" altLang="ko-KR" sz="2400" i="1" dirty="0" smtClean="0"/>
              <a:t>11</a:t>
            </a:r>
            <a:r>
              <a:rPr lang="ko-KR" altLang="en-US" sz="2400" i="1" dirty="0" smtClean="0"/>
              <a:t>월에 시작해 </a:t>
            </a:r>
            <a:r>
              <a:rPr lang="en-US" altLang="ko-KR" sz="2400" i="1" dirty="0" smtClean="0"/>
              <a:t>1997</a:t>
            </a:r>
            <a:r>
              <a:rPr lang="ko-KR" altLang="en-US" sz="2400" i="1" dirty="0" smtClean="0"/>
              <a:t>년 </a:t>
            </a:r>
            <a:r>
              <a:rPr lang="en-US" altLang="ko-KR" sz="2400" i="1" dirty="0" smtClean="0"/>
              <a:t>6</a:t>
            </a:r>
            <a:r>
              <a:rPr lang="ko-KR" altLang="en-US" sz="2400" i="1" dirty="0" smtClean="0"/>
              <a:t>월에 채택되었다</a:t>
            </a:r>
            <a:r>
              <a:rPr lang="en-US" altLang="ko-KR" sz="2400" i="1" dirty="0" smtClean="0"/>
              <a:t>.</a:t>
            </a:r>
            <a:endParaRPr lang="ko-KR" altLang="en-US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오리지널 자바스크립트 </a:t>
            </a:r>
            <a:r>
              <a:rPr lang="en-US" altLang="ko-KR" sz="2400" dirty="0" err="1" smtClean="0"/>
              <a:t>ES1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ES2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ES3</a:t>
            </a:r>
            <a:r>
              <a:rPr lang="en-US" altLang="ko-KR" sz="2400" dirty="0" smtClean="0"/>
              <a:t> (1997 – 1999)</a:t>
            </a:r>
          </a:p>
          <a:p>
            <a:r>
              <a:rPr lang="ko-KR" altLang="en-US" sz="2400" dirty="0" smtClean="0"/>
              <a:t>첫번째 주요 개정판 </a:t>
            </a:r>
            <a:r>
              <a:rPr lang="en-US" altLang="ko-KR" sz="2400" dirty="0" err="1" smtClean="0"/>
              <a:t>ES5</a:t>
            </a:r>
            <a:r>
              <a:rPr lang="en-US" altLang="ko-KR" sz="2400" dirty="0" smtClean="0"/>
              <a:t>(2009)</a:t>
            </a:r>
          </a:p>
          <a:p>
            <a:r>
              <a:rPr lang="ko-KR" altLang="en-US" sz="2400" dirty="0" smtClean="0"/>
              <a:t>두번째 개정판 </a:t>
            </a:r>
            <a:r>
              <a:rPr lang="en-US" altLang="ko-KR" sz="2400" dirty="0" err="1" smtClean="0"/>
              <a:t>ES6</a:t>
            </a:r>
            <a:r>
              <a:rPr lang="en-US" altLang="ko-KR" sz="2400" dirty="0" smtClean="0"/>
              <a:t>(2015)</a:t>
            </a:r>
          </a:p>
          <a:p>
            <a:r>
              <a:rPr lang="en-US" altLang="ko-KR" sz="2400" dirty="0" smtClean="0"/>
              <a:t>2016</a:t>
            </a:r>
            <a:r>
              <a:rPr lang="ko-KR" altLang="en-US" sz="2400" dirty="0" smtClean="0"/>
              <a:t>년부터 새 버전의 이름은 연도별로 지정된다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</a:p>
        </p:txBody>
      </p:sp>
      <p:pic>
        <p:nvPicPr>
          <p:cNvPr id="4097" name="_x255491880" descr="EMB00001afc6937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864787" y="5067749"/>
            <a:ext cx="2479302" cy="3116837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조건 연산자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)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1"/>
            <a:r>
              <a:rPr lang="en-US" altLang="ko-KR" dirty="0" smtClean="0"/>
              <a:t>x </a:t>
            </a:r>
            <a:r>
              <a:rPr lang="en-US" altLang="ko-KR" dirty="0"/>
              <a:t>&gt; y </a:t>
            </a:r>
            <a:r>
              <a:rPr lang="ko-KR" altLang="en-US" dirty="0"/>
              <a:t>가 참이면 </a:t>
            </a:r>
            <a:r>
              <a:rPr lang="en-US" altLang="ko-KR" dirty="0" smtClean="0"/>
              <a:t>x</a:t>
            </a:r>
            <a:r>
              <a:rPr lang="ko-KR" altLang="en-US" dirty="0"/>
              <a:t>가 수식의 값이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 &gt; y </a:t>
            </a:r>
            <a:r>
              <a:rPr lang="ko-KR" altLang="en-US" dirty="0"/>
              <a:t>가 거짓이면 </a:t>
            </a:r>
            <a:r>
              <a:rPr lang="en-US" altLang="ko-KR" dirty="0"/>
              <a:t>y</a:t>
            </a:r>
            <a:r>
              <a:rPr lang="ko-KR" altLang="en-US" dirty="0"/>
              <a:t>가 수식의 값이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755510" y="2572719"/>
            <a:ext cx="9790510" cy="6654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30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maxValue</a:t>
            </a:r>
            <a:r>
              <a:rPr lang="en-US" altLang="ko-KR" sz="30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(x &gt; y) ? x : y;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(8/8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409060752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연산자 우선순위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xmlns="" val="2959531993"/>
              </p:ext>
            </p:extLst>
          </p:nvPr>
        </p:nvGraphicFramePr>
        <p:xfrm>
          <a:off x="336278" y="1860701"/>
          <a:ext cx="11334538" cy="59101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74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92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23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38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우선순위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우선순위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. [] new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10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11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^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3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 --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4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 ~ + -(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부호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) typeof void delete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13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&amp;&amp;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5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 / %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14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||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6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 -(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사칙연산자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15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?: 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삼항연산자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7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&lt;&lt; &gt;&gt; &gt;&gt;&gt;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16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yield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3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8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 &lt;= &gt; &gt;= in instanceof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17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 += -= *= /= %= &lt;&lt;= &gt;&gt;= &gt;&gt;&gt;= &amp;= ^= |=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9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== != === !==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18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사용자에게 입력을 요청하는 대화 상자 소환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클릭 시 사용자가 입력한 값을 반환 받는다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클릭 시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반환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6000" dirty="0">
                <a:latin typeface="Arial"/>
                <a:ea typeface="+mn-ea"/>
                <a:cs typeface="+mj-cs"/>
              </a:rPr>
              <a:t>prompt</a:t>
            </a:r>
            <a:r>
              <a:rPr lang="en-US" altLang="ko-KR" sz="6000" dirty="0" smtClean="0">
                <a:latin typeface="Arial"/>
                <a:ea typeface="+mn-ea"/>
                <a:cs typeface="+mj-cs"/>
              </a:rPr>
              <a:t>()</a:t>
            </a:r>
            <a:endParaRPr lang="ko-KR" altLang="en-US" sz="6000" dirty="0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956941" y="3663963"/>
            <a:ext cx="9516612" cy="1846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result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prompt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대화상자에 표시할 텍스트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(required)”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						      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기본 입력 텍스트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(optional)”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59" y="5995592"/>
            <a:ext cx="5602776" cy="1758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70412848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5410" y="1959081"/>
            <a:ext cx="11149259" cy="336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firstVal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secondVal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input;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input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prompt</a:t>
            </a:r>
            <a:r>
              <a:rPr lang="en-US" altLang="ko-KR" sz="2338" b="1" dirty="0" smtClean="0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</a:rPr>
              <a:t>“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</a:rPr>
              <a:t>첫번째 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</a:rPr>
              <a:t>입력 값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</a:rPr>
              <a:t>정수로 입력하세요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firstVal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parseInt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(input);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input = prompt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두번째 입력 값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정수로 입력하세요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secondVal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parseInt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(input);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firstVal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+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secondVal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5582682"/>
            <a:ext cx="11262614" cy="2656496"/>
          </a:xfrm>
        </p:spPr>
        <p:txBody>
          <a:bodyPr/>
          <a:lstStyle/>
          <a:p>
            <a:pPr lvl="0"/>
            <a:r>
              <a:rPr lang="en-US" altLang="ko-KR" dirty="0" smtClean="0"/>
              <a:t>Prompt() </a:t>
            </a:r>
            <a:r>
              <a:rPr lang="ko-KR" altLang="en-US" dirty="0" smtClean="0"/>
              <a:t>를 이용한 덧셈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반환 받는 값의 타입은 </a:t>
            </a:r>
            <a:r>
              <a:rPr lang="en-US" altLang="ko-KR" dirty="0" smtClean="0"/>
              <a:t>string</a:t>
            </a:r>
          </a:p>
          <a:p>
            <a:pPr lvl="1"/>
            <a:r>
              <a:rPr lang="ko-KR" altLang="en-US" dirty="0" smtClean="0"/>
              <a:t>덧셈 연산을 진행할 때 </a:t>
            </a:r>
            <a:r>
              <a:rPr lang="en-US" altLang="ko-KR" dirty="0" smtClean="0"/>
              <a:t>string -&gt; number </a:t>
            </a:r>
            <a:r>
              <a:rPr lang="ko-KR" altLang="en-US" dirty="0" smtClean="0"/>
              <a:t>타입으로 변환 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2"/>
            <a:r>
              <a:rPr lang="en-US" altLang="ko-KR" sz="6000" dirty="0">
                <a:latin typeface="Arial"/>
                <a:ea typeface="+mn-ea"/>
                <a:cs typeface="+mj-cs"/>
              </a:rPr>
              <a:t>prompt() </a:t>
            </a:r>
            <a:r>
              <a:rPr lang="ko-KR" altLang="en-US" sz="6000" dirty="0" smtClean="0">
                <a:latin typeface="Arial"/>
                <a:ea typeface="+mn-ea"/>
                <a:cs typeface="+mj-cs"/>
              </a:rPr>
              <a:t>덧셈 예제</a:t>
            </a:r>
            <a:endParaRPr lang="ko-KR" altLang="en-US" sz="6000" dirty="0">
              <a:latin typeface="Arial"/>
              <a:ea typeface="+mn-ea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en-US" altLang="ko-KR" dirty="0" smtClean="0"/>
              <a:t>HTML </a:t>
            </a:r>
            <a:r>
              <a:rPr lang="ko-KR" altLang="en-US" dirty="0" smtClean="0"/>
              <a:t>요소 접근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속성을 가진 요소를 반환한다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존재하지 않는 요소일 경우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반환한다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다른 요소 접근 함수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getElementsByTagName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getElementsByClassName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querySelector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querySelectorAll</a:t>
            </a:r>
            <a:r>
              <a:rPr lang="en-US" altLang="ko-KR" dirty="0" smtClean="0"/>
              <a:t>()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6000" dirty="0" err="1" smtClean="0">
                <a:latin typeface="Arial"/>
                <a:ea typeface="+mn-ea"/>
                <a:cs typeface="+mj-cs"/>
              </a:rPr>
              <a:t>getElementById</a:t>
            </a:r>
            <a:r>
              <a:rPr lang="en-US" altLang="ko-KR" sz="6000" dirty="0" smtClean="0">
                <a:latin typeface="Arial"/>
                <a:ea typeface="+mn-ea"/>
                <a:cs typeface="+mj-cs"/>
              </a:rPr>
              <a:t>()</a:t>
            </a:r>
            <a:endParaRPr lang="ko-KR" altLang="en-US" sz="6000" dirty="0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956941" y="3586472"/>
            <a:ext cx="9516612" cy="121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cs typeface="+mj-cs"/>
              </a:rPr>
              <a:t>document.getElementById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err="1" smtClean="0">
                <a:solidFill>
                  <a:srgbClr val="CC9900"/>
                </a:solidFill>
                <a:latin typeface="Arial"/>
                <a:cs typeface="+mj-cs"/>
              </a:rPr>
              <a:t>elementId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2"/>
            <a:r>
              <a:rPr lang="en-US" altLang="ko-KR" sz="6000" dirty="0" err="1" smtClean="0">
                <a:latin typeface="Arial"/>
                <a:ea typeface="+mn-ea"/>
                <a:cs typeface="+mj-cs"/>
              </a:rPr>
              <a:t>getElementById</a:t>
            </a:r>
            <a:r>
              <a:rPr lang="en-US" altLang="ko-KR" sz="6000" dirty="0" smtClean="0">
                <a:latin typeface="Arial"/>
                <a:ea typeface="+mn-ea"/>
                <a:cs typeface="+mj-cs"/>
              </a:rPr>
              <a:t>() </a:t>
            </a:r>
            <a:r>
              <a:rPr lang="ko-KR" altLang="en-US" sz="6000" dirty="0" smtClean="0">
                <a:latin typeface="Arial"/>
                <a:ea typeface="+mn-ea"/>
                <a:cs typeface="+mj-cs"/>
              </a:rPr>
              <a:t>덧셈 예제</a:t>
            </a:r>
            <a:endParaRPr lang="ko-KR" altLang="en-US" sz="6000" dirty="0">
              <a:latin typeface="Arial"/>
              <a:ea typeface="+mn-ea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85410" y="1959081"/>
            <a:ext cx="11149259" cy="5557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FF"/>
                </a:solidFill>
                <a:latin typeface="Arial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function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  <a:cs typeface="+mj-cs"/>
              </a:rPr>
              <a:t>calc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(){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  <a:cs typeface="+mj-cs"/>
              </a:rPr>
              <a:t>			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  <a:cs typeface="+mj-cs"/>
              </a:rPr>
              <a:t>var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  <a:cs typeface="+mj-cs"/>
              </a:rPr>
              <a:t>fstVal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 =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  <a:cs typeface="+mj-cs"/>
              </a:rPr>
              <a:t>document.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cs typeface="+mj-cs"/>
              </a:rPr>
              <a:t>getElementById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(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“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  <a:cs typeface="+mj-cs"/>
              </a:rPr>
              <a:t>firstVal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”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)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.value;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		</a:t>
            </a:r>
            <a:r>
              <a:rPr lang="en-US" altLang="ko-KR" sz="2338" dirty="0" err="1">
                <a:solidFill>
                  <a:srgbClr val="000000"/>
                </a:solidFill>
                <a:latin typeface="Arial"/>
              </a:rPr>
              <a:t>var</a:t>
            </a: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secVal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= </a:t>
            </a:r>
            <a:r>
              <a:rPr lang="en-US" altLang="ko-KR" sz="2338" dirty="0" err="1">
                <a:solidFill>
                  <a:srgbClr val="000000"/>
                </a:solidFill>
                <a:latin typeface="Arial"/>
              </a:rPr>
              <a:t>document.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</a:rPr>
              <a:t>getElementById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“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secondVal</a:t>
            </a: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”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)</a:t>
            </a: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.value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		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var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 result;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		result =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parseInt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fstVal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) +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parseInt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secVal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);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		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document.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</a:rPr>
              <a:t>getElementById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“sum”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)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.value = result;</a:t>
            </a:r>
            <a:endParaRPr lang="en-US" altLang="ko-KR" sz="2338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	}</a:t>
            </a:r>
            <a:endParaRPr lang="en-US" altLang="ko-KR" sz="2338" dirty="0">
              <a:solidFill>
                <a:srgbClr val="000000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 smtClean="0">
                <a:solidFill>
                  <a:srgbClr val="0000FF"/>
                </a:solidFill>
                <a:latin typeface="Arial"/>
                <a:cs typeface="+mj-cs"/>
              </a:rPr>
              <a:t>&lt;/</a:t>
            </a:r>
            <a:r>
              <a:rPr lang="en-US" altLang="ko-KR" sz="2338" dirty="0">
                <a:solidFill>
                  <a:srgbClr val="0000FF"/>
                </a:solidFill>
                <a:latin typeface="Arial"/>
                <a:cs typeface="+mj-cs"/>
              </a:rPr>
              <a:t>script</a:t>
            </a:r>
            <a:r>
              <a:rPr lang="en-US" altLang="ko-KR" sz="2338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 smtClean="0">
                <a:solidFill>
                  <a:srgbClr val="0000FF"/>
                </a:solidFill>
                <a:latin typeface="Arial"/>
              </a:rPr>
              <a:t>&lt;body&gt;</a:t>
            </a:r>
            <a:endParaRPr lang="en-US" altLang="ko-KR" sz="2338" dirty="0">
              <a:solidFill>
                <a:srgbClr val="0000FF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ko-KR" altLang="en-US" sz="2338" dirty="0" smtClean="0">
                <a:solidFill>
                  <a:srgbClr val="000000"/>
                </a:solidFill>
                <a:latin typeface="Arial"/>
              </a:rPr>
              <a:t>첫번째 입력 값 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: &lt;input id=“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firstVal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”&gt; &lt;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br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ko-KR" altLang="en-US" sz="2338" dirty="0" smtClean="0">
                <a:solidFill>
                  <a:srgbClr val="000000"/>
                </a:solidFill>
                <a:latin typeface="Arial"/>
              </a:rPr>
              <a:t>두번째 </a:t>
            </a:r>
            <a:r>
              <a:rPr lang="ko-KR" altLang="en-US" sz="2338" dirty="0">
                <a:solidFill>
                  <a:srgbClr val="000000"/>
                </a:solidFill>
                <a:latin typeface="Arial"/>
              </a:rPr>
              <a:t>입력 값 </a:t>
            </a: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: &lt;input id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=“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secondVal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”&gt; &lt;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br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&gt;</a:t>
            </a:r>
            <a:endParaRPr lang="en-US" altLang="ko-KR" sz="2338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ko-KR" altLang="en-US" sz="2338" dirty="0" smtClean="0">
                <a:solidFill>
                  <a:srgbClr val="000000"/>
                </a:solidFill>
                <a:latin typeface="Arial"/>
              </a:rPr>
              <a:t>합계 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: &lt;input id=“sum”&gt;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&lt;input type=“button” value=“</a:t>
            </a:r>
            <a:r>
              <a:rPr lang="ko-KR" altLang="en-US" sz="2338" dirty="0" smtClean="0">
                <a:solidFill>
                  <a:srgbClr val="000000"/>
                </a:solidFill>
                <a:latin typeface="Arial"/>
              </a:rPr>
              <a:t>계산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”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onclick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=“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calc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();”&gt;</a:t>
            </a:r>
            <a:endParaRPr lang="en-US" altLang="ko-KR" sz="2338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 smtClean="0">
                <a:solidFill>
                  <a:srgbClr val="0000FF"/>
                </a:solidFill>
                <a:latin typeface="Arial"/>
              </a:rPr>
              <a:t>&lt;/body&gt;</a:t>
            </a:r>
            <a:endParaRPr lang="en-US" altLang="ko-KR" sz="2338" dirty="0">
              <a:solidFill>
                <a:srgbClr val="0000FF"/>
              </a:solidFill>
              <a:latin typeface="Arial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87216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kern="0" dirty="0" smtClean="0"/>
              <a:t>if/else : </a:t>
            </a:r>
            <a:r>
              <a:rPr lang="ko-KR" altLang="en-US" kern="0" dirty="0" smtClean="0"/>
              <a:t>조건식 결과</a:t>
            </a:r>
            <a:r>
              <a:rPr lang="ko-KR" altLang="en-US" sz="3200" dirty="0" smtClean="0"/>
              <a:t>에 따라 </a:t>
            </a:r>
            <a:r>
              <a:rPr lang="ko-KR" altLang="en-US" sz="3200" dirty="0"/>
              <a:t>실행할 </a:t>
            </a:r>
            <a:r>
              <a:rPr lang="ko-KR" altLang="en-US" sz="3200" dirty="0" smtClean="0"/>
              <a:t>문장을 결정한다</a:t>
            </a:r>
            <a:r>
              <a:rPr lang="en-US" altLang="ko-KR" sz="3200" dirty="0" smtClean="0"/>
              <a:t>.</a:t>
            </a:r>
            <a:endParaRPr lang="en-US" altLang="ko-KR" kern="0" dirty="0" smtClean="0"/>
          </a:p>
          <a:p>
            <a:pPr lvl="1" eaLnBrk="1" hangingPunct="1"/>
            <a:r>
              <a:rPr lang="ko-KR" altLang="en-US" kern="0" dirty="0" smtClean="0"/>
              <a:t>조건식이 </a:t>
            </a:r>
            <a:r>
              <a:rPr lang="en-US" altLang="ko-KR" kern="0" dirty="0" smtClean="0"/>
              <a:t>true</a:t>
            </a:r>
            <a:r>
              <a:rPr lang="ko-KR" altLang="en-US" kern="0" dirty="0" smtClean="0"/>
              <a:t>인 경우 </a:t>
            </a:r>
            <a:r>
              <a:rPr lang="en-US" altLang="ko-KR" kern="0" dirty="0" smtClean="0"/>
              <a:t>if </a:t>
            </a:r>
            <a:r>
              <a:rPr lang="ko-KR" altLang="en-US" kern="0" dirty="0" smtClean="0"/>
              <a:t>블록의 코드를 실행한다</a:t>
            </a:r>
            <a:r>
              <a:rPr lang="en-US" altLang="ko-KR" kern="0" dirty="0" smtClean="0"/>
              <a:t>.</a:t>
            </a:r>
          </a:p>
          <a:p>
            <a:pPr lvl="1" eaLnBrk="1" hangingPunct="1"/>
            <a:r>
              <a:rPr lang="ko-KR" altLang="en-US" kern="0" dirty="0" smtClean="0"/>
              <a:t>동일한 조건식이 </a:t>
            </a:r>
            <a:r>
              <a:rPr lang="en-US" altLang="ko-KR" kern="0" dirty="0" smtClean="0"/>
              <a:t>false</a:t>
            </a:r>
            <a:r>
              <a:rPr lang="ko-KR" altLang="en-US" kern="0" dirty="0" smtClean="0"/>
              <a:t>인 경우 </a:t>
            </a:r>
            <a:r>
              <a:rPr lang="en-US" altLang="ko-KR" kern="0" dirty="0" smtClean="0"/>
              <a:t>else </a:t>
            </a:r>
            <a:r>
              <a:rPr lang="ko-KR" altLang="en-US" kern="0" dirty="0" smtClean="0"/>
              <a:t>블록의 코드를 실행한다</a:t>
            </a:r>
            <a:r>
              <a:rPr lang="en-US" altLang="ko-KR" kern="0" dirty="0" smtClean="0"/>
              <a:t>.</a:t>
            </a:r>
          </a:p>
          <a:p>
            <a:pPr eaLnBrk="1" hangingPunct="1"/>
            <a:endParaRPr lang="en-US" altLang="ko-KR" kern="0" dirty="0"/>
          </a:p>
          <a:p>
            <a:pPr eaLnBrk="1" hangingPunct="1"/>
            <a:endParaRPr lang="en-US" altLang="ko-KR" kern="0" dirty="0" smtClean="0"/>
          </a:p>
          <a:p>
            <a:pPr eaLnBrk="1" hangingPunct="1"/>
            <a:endParaRPr lang="en-US" altLang="ko-KR" kern="0" dirty="0"/>
          </a:p>
          <a:p>
            <a:pPr eaLnBrk="1" hangingPunct="1"/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조건문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2295540"/>
              </p:ext>
            </p:extLst>
          </p:nvPr>
        </p:nvGraphicFramePr>
        <p:xfrm>
          <a:off x="956940" y="5371286"/>
          <a:ext cx="7040184" cy="2870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6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3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42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Arial"/>
                          <a:ea typeface="+mn-ea"/>
                          <a:cs typeface="+mj-cs"/>
                        </a:rPr>
                        <a:t>형식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if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(</a:t>
                      </a:r>
                      <a:r>
                        <a:rPr lang="ko-KR" altLang="en-US" sz="2400" dirty="0" err="1">
                          <a:latin typeface="Arial"/>
                          <a:ea typeface="+mn-ea"/>
                          <a:cs typeface="+mj-cs"/>
                        </a:rPr>
                        <a:t>조건식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1;</a:t>
                      </a:r>
                    </a:p>
                    <a:p>
                      <a:pPr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}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else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2;</a:t>
                      </a:r>
                    </a:p>
                    <a:p>
                      <a:pPr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}</a:t>
                      </a:r>
                      <a:endParaRPr lang="ko-KR" altLang="en-US" sz="24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2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만약 조건식이 참이면 문장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1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이 </a:t>
                      </a:r>
                      <a:r>
                        <a:rPr lang="ko-KR" altLang="en-US" sz="2400" dirty="0" smtClean="0">
                          <a:latin typeface="Arial"/>
                          <a:ea typeface="+mn-ea"/>
                          <a:cs typeface="+mj-cs"/>
                        </a:rPr>
                        <a:t>실행되고 그렇지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않으면 문장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가 실행된다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.</a:t>
                      </a:r>
                      <a:endParaRPr lang="ko-KR" altLang="en-US" sz="24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6939" y="3565524"/>
            <a:ext cx="7040185" cy="156966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atinLnBrk="1"/>
            <a:r>
              <a:rPr lang="en-US" altLang="ko-KR" sz="2400" b="1" i="1" dirty="0">
                <a:solidFill>
                  <a:srgbClr val="000099"/>
                </a:solidFill>
              </a:rPr>
              <a:t>if</a:t>
            </a:r>
            <a:r>
              <a:rPr lang="en-US" altLang="ko-KR" sz="2400" dirty="0"/>
              <a:t> (</a:t>
            </a:r>
            <a:r>
              <a:rPr lang="ko-KR" altLang="en-US" sz="2400" dirty="0"/>
              <a:t>조건식</a:t>
            </a:r>
            <a:r>
              <a:rPr lang="en-US" altLang="ko-KR" sz="2400" dirty="0"/>
              <a:t>) {</a:t>
            </a:r>
          </a:p>
          <a:p>
            <a:pPr latinLnBrk="1"/>
            <a:r>
              <a:rPr lang="en-US" altLang="ko-KR" sz="2400" dirty="0"/>
              <a:t>    </a:t>
            </a:r>
            <a:r>
              <a:rPr lang="ko-KR" altLang="en-US" sz="2400" dirty="0"/>
              <a:t>문장 </a:t>
            </a:r>
            <a:r>
              <a:rPr lang="en-US" altLang="ko-KR" sz="2400" dirty="0"/>
              <a:t>1;</a:t>
            </a:r>
          </a:p>
          <a:p>
            <a:pPr latinLnBrk="1"/>
            <a:r>
              <a:rPr lang="en-US" altLang="ko-KR" sz="2400" dirty="0"/>
              <a:t>}</a:t>
            </a:r>
            <a:r>
              <a:rPr lang="en-US" altLang="ko-KR" sz="2400" dirty="0" smtClean="0"/>
              <a:t> </a:t>
            </a:r>
          </a:p>
          <a:p>
            <a:r>
              <a:rPr lang="ko-KR" altLang="en-US" sz="2400" dirty="0" smtClean="0"/>
              <a:t>조건이 참 일 때만 문장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이 실행된다</a:t>
            </a:r>
            <a:r>
              <a:rPr lang="en-US" altLang="ko-KR" sz="2400" dirty="0" smtClean="0"/>
              <a:t>.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891" y="3565524"/>
            <a:ext cx="2981486" cy="4673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87216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kern="0" dirty="0"/>
              <a:t>e</a:t>
            </a:r>
            <a:r>
              <a:rPr lang="en-US" altLang="ko-KR" kern="0" dirty="0" smtClean="0"/>
              <a:t>lse if : </a:t>
            </a:r>
            <a:r>
              <a:rPr lang="ko-KR" altLang="en-US" kern="0" dirty="0" smtClean="0"/>
              <a:t>연속적인 조건</a:t>
            </a:r>
            <a:r>
              <a:rPr lang="ko-KR" altLang="en-US" kern="0" dirty="0"/>
              <a:t>을</a:t>
            </a:r>
            <a:r>
              <a:rPr lang="ko-KR" altLang="en-US" kern="0" dirty="0" smtClean="0"/>
              <a:t> 지정한다</a:t>
            </a:r>
            <a:r>
              <a:rPr lang="en-US" altLang="ko-KR" kern="0" dirty="0" smtClean="0"/>
              <a:t>.</a:t>
            </a:r>
          </a:p>
          <a:p>
            <a:pPr lvl="1" eaLnBrk="1" hangingPunct="1"/>
            <a:r>
              <a:rPr lang="ko-KR" altLang="en-US" kern="0" dirty="0" smtClean="0"/>
              <a:t>첫번째 조건식이 </a:t>
            </a:r>
            <a:r>
              <a:rPr lang="en-US" altLang="ko-KR" kern="0" dirty="0" smtClean="0"/>
              <a:t>false</a:t>
            </a:r>
            <a:r>
              <a:rPr lang="ko-KR" altLang="en-US" kern="0" dirty="0" smtClean="0"/>
              <a:t>인 경우 새로운 조건을 지정한다</a:t>
            </a:r>
            <a:r>
              <a:rPr lang="en-US" altLang="ko-KR" kern="0" dirty="0" smtClean="0"/>
              <a:t>.</a:t>
            </a:r>
            <a:endParaRPr lang="en-US" altLang="ko-KR" kern="0" dirty="0"/>
          </a:p>
          <a:p>
            <a:pPr eaLnBrk="1" hangingPunct="1"/>
            <a:endParaRPr lang="en-US" altLang="ko-KR" kern="0" dirty="0" smtClean="0"/>
          </a:p>
          <a:p>
            <a:pPr eaLnBrk="1" hangingPunct="1"/>
            <a:endParaRPr lang="en-US" altLang="ko-KR" kern="0" dirty="0"/>
          </a:p>
          <a:p>
            <a:pPr eaLnBrk="1" hangingPunct="1"/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조건문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" name="내용 개체 틀 2"/>
          <p:cNvSpPr txBox="1"/>
          <p:nvPr/>
        </p:nvSpPr>
        <p:spPr>
          <a:xfrm>
            <a:off x="956941" y="2991173"/>
            <a:ext cx="10186340" cy="509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</a:t>
            </a:r>
            <a:r>
              <a:rPr lang="en-US" altLang="ko-KR" sz="2338" b="1" i="1" dirty="0" err="1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const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time =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new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Date().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getHours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	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 greeting;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endParaRPr lang="en-US" altLang="ko-KR" sz="2338" b="1" dirty="0" smtClean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(time &lt; </a:t>
            </a:r>
            <a:r>
              <a:rPr lang="en-US" altLang="ko-KR" sz="2338" b="1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{		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en-US" altLang="ko-KR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ko-KR" altLang="en-US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이전이면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	   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greeting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Morning"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 if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20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{	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오후 </a:t>
            </a:r>
            <a:r>
              <a:rPr lang="en-US" altLang="ko-KR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8</a:t>
            </a:r>
            <a:r>
              <a:rPr lang="ko-KR" altLang="en-US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이전이면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</a:t>
            </a:r>
            <a:r>
              <a:rPr lang="ko-KR" altLang="en-US" sz="2338" b="1" dirty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ko-KR" altLang="en-US" sz="2338" b="1" dirty="0" smtClean="0">
                <a:solidFill>
                  <a:srgbClr val="000000"/>
                </a:solidFill>
                <a:latin typeface="Arial"/>
                <a:cs typeface="+mj-cs"/>
              </a:rPr>
              <a:t>  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greeting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cs typeface="+mj-cs"/>
              </a:rPr>
              <a:t>day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{			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그렇지 않으면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(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오후 </a:t>
            </a:r>
            <a:r>
              <a:rPr lang="en-US" altLang="ko-KR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9</a:t>
            </a:r>
            <a:r>
              <a:rPr lang="ko-KR" altLang="en-US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이후이면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)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   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greeting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evening"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alert(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greeting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305440486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숫자 </a:t>
            </a:r>
            <a:r>
              <a:rPr lang="en-US" altLang="ko-KR" dirty="0"/>
              <a:t>2</a:t>
            </a:r>
            <a:r>
              <a:rPr lang="ko-KR" altLang="en-US" dirty="0"/>
              <a:t>개와 연산자 </a:t>
            </a:r>
            <a:r>
              <a:rPr lang="en-US" altLang="ko-KR" dirty="0"/>
              <a:t>1</a:t>
            </a:r>
            <a:r>
              <a:rPr lang="ko-KR" altLang="en-US" dirty="0"/>
              <a:t>개를 입력 받아 연산자에 맞는 계산결과를 출력하는 프로그램을 작성하시오</a:t>
            </a:r>
            <a:r>
              <a:rPr lang="en-US" altLang="ko-KR" dirty="0"/>
              <a:t>.</a:t>
            </a:r>
          </a:p>
          <a:p>
            <a:pPr marL="1113876" lvl="1" indent="-594068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83651" y="3200242"/>
            <a:ext cx="5465803" cy="17776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918600" y="3885217"/>
            <a:ext cx="5435192" cy="175827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514892" y="4570871"/>
            <a:ext cx="5461800" cy="17575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6577296" y="5662826"/>
            <a:ext cx="3930555" cy="20622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56355" y="317294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7296" y="564501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④결과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3948" y="45370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③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8071" y="384351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en-US" altLang="ko-KR" dirty="0" smtClean="0"/>
              <a:t>If</a:t>
            </a:r>
            <a:r>
              <a:rPr lang="ko-KR" altLang="en-US" dirty="0" smtClean="0"/>
              <a:t>문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509548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000" dirty="0" smtClean="0"/>
              <a:t>switch : </a:t>
            </a:r>
            <a:r>
              <a:rPr lang="ko-KR" altLang="en-US" sz="3000" dirty="0" smtClean="0"/>
              <a:t>조건에 </a:t>
            </a:r>
            <a:r>
              <a:rPr lang="ko-KR" altLang="en-US" sz="3000" dirty="0"/>
              <a:t>따라 </a:t>
            </a:r>
            <a:r>
              <a:rPr lang="ko-KR" altLang="en-US" sz="3000" dirty="0" smtClean="0"/>
              <a:t>프로그램을 </a:t>
            </a:r>
            <a:r>
              <a:rPr lang="ko-KR" altLang="en-US" sz="3000" dirty="0" err="1"/>
              <a:t>분기시키기</a:t>
            </a:r>
            <a:r>
              <a:rPr lang="ko-KR" altLang="en-US" sz="3000" dirty="0"/>
              <a:t> 위해 사용된다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 err="1" smtClean="0"/>
              <a:t>제어식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값에 따라 </a:t>
            </a:r>
            <a:r>
              <a:rPr lang="ko-KR" altLang="en-US" sz="3000" dirty="0" smtClean="0"/>
              <a:t>실행할 </a:t>
            </a:r>
            <a:r>
              <a:rPr lang="ko-KR" altLang="en-US" sz="3000" dirty="0"/>
              <a:t>문장을 결정하게 </a:t>
            </a:r>
            <a:r>
              <a:rPr lang="ko-KR" altLang="en-US" sz="3000" dirty="0" smtClean="0"/>
              <a:t>되므로 연속적인 </a:t>
            </a:r>
            <a:r>
              <a:rPr lang="en-US" altLang="ko-KR" sz="3000" dirty="0"/>
              <a:t>if</a:t>
            </a:r>
            <a:r>
              <a:rPr lang="ko-KR" altLang="en-US" sz="3000" dirty="0"/>
              <a:t>문보다 </a:t>
            </a:r>
            <a:r>
              <a:rPr lang="en-US" altLang="ko-KR" sz="3000" dirty="0"/>
              <a:t>switch</a:t>
            </a:r>
            <a:r>
              <a:rPr lang="ko-KR" altLang="en-US" sz="3000" dirty="0"/>
              <a:t>문을 사용하는 것이 좋다</a:t>
            </a:r>
            <a:r>
              <a:rPr lang="en-US" altLang="ko-KR" sz="3000" dirty="0"/>
              <a:t>.</a:t>
            </a:r>
          </a:p>
          <a:p>
            <a:pPr lvl="0"/>
            <a:endParaRPr lang="ko-KR" altLang="en-US" sz="3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92982106"/>
              </p:ext>
            </p:extLst>
          </p:nvPr>
        </p:nvGraphicFramePr>
        <p:xfrm>
          <a:off x="537626" y="3599604"/>
          <a:ext cx="10674967" cy="458498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508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41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84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형식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i="1" dirty="0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switch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(</a:t>
                      </a:r>
                      <a:r>
                        <a:rPr lang="ko-KR" altLang="en-US" sz="2400" dirty="0" err="1">
                          <a:latin typeface="Arial"/>
                          <a:ea typeface="+mn-ea"/>
                          <a:cs typeface="+mj-cs"/>
                        </a:rPr>
                        <a:t>제어식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) {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case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</a:t>
                      </a:r>
                      <a:r>
                        <a:rPr lang="en-US" altLang="ko-KR" sz="2400" dirty="0" err="1">
                          <a:latin typeface="Arial"/>
                          <a:ea typeface="+mn-ea"/>
                          <a:cs typeface="+mj-cs"/>
                        </a:rPr>
                        <a:t>c1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: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1;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case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</a:t>
                      </a:r>
                      <a:r>
                        <a:rPr lang="en-US" altLang="ko-KR" sz="2400" dirty="0" err="1">
                          <a:latin typeface="Arial"/>
                          <a:ea typeface="+mn-ea"/>
                          <a:cs typeface="+mj-cs"/>
                        </a:rPr>
                        <a:t>c2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2;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default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: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d;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}</a:t>
                      </a:r>
                      <a:endParaRPr lang="ko-KR" altLang="en-US" sz="24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err="1" smtClean="0"/>
              <a:t>조건문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3"/>
            <a:ext cx="11262614" cy="6454773"/>
          </a:xfrm>
        </p:spPr>
        <p:txBody>
          <a:bodyPr anchor="ctr">
            <a:normAutofit fontScale="92500" lnSpcReduction="20000"/>
          </a:bodyPr>
          <a:lstStyle/>
          <a:p>
            <a:pPr lvl="0">
              <a:lnSpc>
                <a:spcPct val="90000"/>
              </a:lnSpc>
            </a:pPr>
            <a:r>
              <a:rPr lang="ko-KR" altLang="en-US" dirty="0" err="1"/>
              <a:t>인터프리트</a:t>
            </a:r>
            <a:r>
              <a:rPr lang="ko-KR" altLang="en-US" dirty="0"/>
              <a:t>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컴파일 </a:t>
            </a:r>
            <a:r>
              <a:rPr lang="ko-KR" altLang="en-US" dirty="0"/>
              <a:t>과정을 거치지 않고 바로 실행시킬 수 있는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0">
              <a:lnSpc>
                <a:spcPct val="90000"/>
              </a:lnSpc>
            </a:pPr>
            <a:endParaRPr lang="ko-KR" altLang="en-US" sz="2200" dirty="0"/>
          </a:p>
          <a:p>
            <a:pPr lvl="0">
              <a:lnSpc>
                <a:spcPct val="90000"/>
              </a:lnSpc>
            </a:pPr>
            <a:r>
              <a:rPr lang="ko-KR" altLang="en-US" dirty="0"/>
              <a:t>동적 타이핑</a:t>
            </a:r>
            <a:r>
              <a:rPr lang="en-US" altLang="ko-KR" dirty="0"/>
              <a:t>(dynamic typing</a:t>
            </a:r>
            <a:r>
              <a:rPr lang="en-US" altLang="ko-KR" dirty="0" smtClean="0"/>
              <a:t>)</a:t>
            </a:r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/>
              <a:t>변수의 </a:t>
            </a:r>
            <a:r>
              <a:rPr lang="ko-KR" altLang="en-US" dirty="0" smtClean="0"/>
              <a:t>자료 형을 </a:t>
            </a:r>
            <a:r>
              <a:rPr lang="ko-KR" altLang="en-US" dirty="0"/>
              <a:t>선언하지 않고도 변수를 사용할 수 있는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0">
              <a:lnSpc>
                <a:spcPct val="90000"/>
              </a:lnSpc>
            </a:pPr>
            <a:endParaRPr lang="ko-KR" altLang="en-US" sz="2200" dirty="0"/>
          </a:p>
          <a:p>
            <a:pPr lvl="0">
              <a:lnSpc>
                <a:spcPct val="90000"/>
              </a:lnSpc>
            </a:pPr>
            <a:r>
              <a:rPr lang="ko-KR" altLang="en-US" dirty="0"/>
              <a:t>구조적 프로그래밍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 smtClean="0"/>
              <a:t>- C</a:t>
            </a:r>
            <a:r>
              <a:rPr lang="ko-KR" altLang="en-US" dirty="0"/>
              <a:t>언어의 구조적 </a:t>
            </a:r>
            <a:r>
              <a:rPr lang="ko-KR" altLang="en-US" dirty="0" smtClean="0"/>
              <a:t>프로그래밍 지원</a:t>
            </a:r>
            <a:r>
              <a:rPr lang="en-US" altLang="ko-KR" dirty="0" smtClean="0"/>
              <a:t>. </a:t>
            </a:r>
          </a:p>
          <a:p>
            <a:pPr marL="594067" lvl="1" indent="0">
              <a:lnSpc>
                <a:spcPct val="90000"/>
              </a:lnSpc>
              <a:buNone/>
            </a:pPr>
            <a:r>
              <a:rPr lang="ko-KR" altLang="en-US" dirty="0" smtClean="0"/>
              <a:t>즉 </a:t>
            </a:r>
            <a:r>
              <a:rPr lang="en-US" altLang="ko-KR" dirty="0"/>
              <a:t>if else, while, for</a:t>
            </a:r>
            <a:r>
              <a:rPr lang="ko-KR" altLang="en-US" dirty="0"/>
              <a:t>등의 제어 구조를 완벽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0">
              <a:lnSpc>
                <a:spcPct val="90000"/>
              </a:lnSpc>
            </a:pPr>
            <a:endParaRPr lang="ko-KR" altLang="en-US" sz="2200" dirty="0"/>
          </a:p>
          <a:p>
            <a:pPr lvl="0">
              <a:lnSpc>
                <a:spcPct val="90000"/>
              </a:lnSpc>
            </a:pPr>
            <a:r>
              <a:rPr lang="ko-KR" altLang="en-US" dirty="0"/>
              <a:t>객체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객체 기반 언어로서 내장 객체를 지원</a:t>
            </a:r>
            <a:r>
              <a:rPr lang="en-US" altLang="ko-KR" dirty="0" smtClean="0"/>
              <a:t>. </a:t>
            </a:r>
          </a:p>
          <a:p>
            <a:pPr marL="594067" lvl="1" indent="0">
              <a:lnSpc>
                <a:spcPct val="90000"/>
              </a:lnSpc>
              <a:buNone/>
            </a:pPr>
            <a:r>
              <a:rPr lang="ko-KR" altLang="en-US" dirty="0" smtClean="0"/>
              <a:t>자바스크립트의 객체는 연관 배열</a:t>
            </a:r>
            <a:r>
              <a:rPr lang="en-US" altLang="ko-KR" dirty="0" smtClean="0"/>
              <a:t>(associative arrays)</a:t>
            </a:r>
          </a:p>
          <a:p>
            <a:pPr marL="594067" lvl="1" indent="0">
              <a:lnSpc>
                <a:spcPct val="90000"/>
              </a:lnSpc>
              <a:buNone/>
            </a:pPr>
            <a:endParaRPr lang="en-US" altLang="ko-KR" dirty="0" smtClean="0"/>
          </a:p>
          <a:p>
            <a:pPr lvl="0">
              <a:lnSpc>
                <a:spcPct val="90000"/>
              </a:lnSpc>
            </a:pPr>
            <a:r>
              <a:rPr lang="ko-KR" altLang="en-US" dirty="0" smtClean="0"/>
              <a:t>함수형 </a:t>
            </a:r>
            <a:r>
              <a:rPr lang="ko-KR" altLang="en-US" dirty="0"/>
              <a:t>프로그래밍 지원 </a:t>
            </a:r>
            <a:endParaRPr lang="en-US" altLang="ko-KR" dirty="0" smtClean="0"/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 smtClean="0"/>
              <a:t>자바스크립트 </a:t>
            </a:r>
            <a:r>
              <a:rPr lang="ko-KR" altLang="en-US" dirty="0"/>
              <a:t>함수는 일급 객체</a:t>
            </a:r>
            <a:r>
              <a:rPr lang="en-US" altLang="ko-KR" dirty="0"/>
              <a:t>(first-class object).</a:t>
            </a:r>
          </a:p>
          <a:p>
            <a:pPr lvl="0">
              <a:lnSpc>
                <a:spcPct val="90000"/>
              </a:lnSpc>
            </a:pPr>
            <a:endParaRPr lang="en-US" altLang="ko-KR" sz="2200" dirty="0" smtClean="0"/>
          </a:p>
          <a:p>
            <a:pPr lvl="0">
              <a:lnSpc>
                <a:spcPct val="90000"/>
              </a:lnSpc>
            </a:pPr>
            <a:r>
              <a:rPr lang="ko-KR" altLang="en-US" dirty="0" err="1" smtClean="0"/>
              <a:t>프로토타입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상속을 위해 클래스 개념 대신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err="1" smtClean="0"/>
              <a:t>조건문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8" name="내용 개체 틀 2"/>
          <p:cNvSpPr txBox="1"/>
          <p:nvPr/>
        </p:nvSpPr>
        <p:spPr>
          <a:xfrm>
            <a:off x="956941" y="1875295"/>
            <a:ext cx="10186340" cy="6013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let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text;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endParaRPr lang="en-US" altLang="ko-KR" sz="2338" b="1" dirty="0" smtClean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  <a:cs typeface="+mj-cs"/>
              </a:rPr>
              <a:t>switch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new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Date().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getDay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()) {</a:t>
            </a:r>
            <a:endParaRPr lang="ko-KR" altLang="en-US" sz="2338" b="1" dirty="0" smtClean="0">
              <a:solidFill>
                <a:srgbClr val="009E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	    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case </a:t>
            </a:r>
            <a:r>
              <a:rPr lang="en-US" altLang="ko-KR" sz="2338" b="1" i="1" dirty="0" smtClean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: 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	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		   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text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“Today is Saturday"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		    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break;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		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case </a:t>
            </a:r>
            <a:r>
              <a:rPr lang="en-US" altLang="ko-KR" sz="2338" b="1" i="1" dirty="0" smtClean="0">
                <a:solidFill>
                  <a:srgbClr val="FF0000"/>
                </a:solidFill>
                <a:latin typeface="Arial"/>
              </a:rPr>
              <a:t>0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: </a:t>
            </a:r>
            <a:endParaRPr lang="en-US" altLang="ko-KR" sz="2338" b="1" i="1" dirty="0">
              <a:solidFill>
                <a:srgbClr val="000099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			   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text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</a:rPr>
              <a:t>“Today is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</a:rPr>
              <a:t>Sunday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			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break;</a:t>
            </a:r>
            <a:endParaRPr lang="en-US" altLang="ko-KR" sz="2338" b="1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		    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default: </a:t>
            </a:r>
            <a:endParaRPr lang="en-US" altLang="ko-KR" sz="2338" b="1" i="1" dirty="0">
              <a:solidFill>
                <a:srgbClr val="000099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			   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text =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</a:rPr>
              <a:t>“Looking forward to the Weekend"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alert(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text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54417862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switch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점수를 입력받아 학점을 출력하시오</a:t>
            </a:r>
            <a:r>
              <a:rPr lang="en-US" altLang="ko-KR"/>
              <a:t>.(switch</a:t>
            </a:r>
            <a:r>
              <a:rPr lang="ko-KR" altLang="en-US"/>
              <a:t>문을 이용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점수가 </a:t>
            </a:r>
            <a:r>
              <a:rPr lang="en-US" altLang="ko-KR"/>
              <a:t>90 ~ 100</a:t>
            </a:r>
            <a:r>
              <a:rPr lang="ko-KR" altLang="en-US"/>
              <a:t>이면 </a:t>
            </a:r>
            <a:r>
              <a:rPr lang="en-US" altLang="ko-KR"/>
              <a:t>‘A’</a:t>
            </a:r>
          </a:p>
          <a:p>
            <a:pPr lvl="1"/>
            <a:r>
              <a:rPr lang="ko-KR" altLang="en-US"/>
              <a:t>점수가 </a:t>
            </a:r>
            <a:r>
              <a:rPr lang="en-US" altLang="ko-KR"/>
              <a:t>80 ~ 89</a:t>
            </a:r>
            <a:r>
              <a:rPr lang="ko-KR" altLang="en-US"/>
              <a:t>이면 </a:t>
            </a:r>
            <a:r>
              <a:rPr lang="en-US" altLang="ko-KR"/>
              <a:t>‘B’</a:t>
            </a:r>
          </a:p>
          <a:p>
            <a:pPr lvl="1"/>
            <a:r>
              <a:rPr lang="ko-KR" altLang="en-US"/>
              <a:t>점수가 </a:t>
            </a:r>
            <a:r>
              <a:rPr lang="en-US" altLang="ko-KR"/>
              <a:t>70 ~ 79</a:t>
            </a:r>
            <a:r>
              <a:rPr lang="ko-KR" altLang="en-US"/>
              <a:t>이면 </a:t>
            </a:r>
            <a:r>
              <a:rPr lang="en-US" altLang="ko-KR"/>
              <a:t>‘C’</a:t>
            </a:r>
          </a:p>
          <a:p>
            <a:pPr lvl="1"/>
            <a:r>
              <a:rPr lang="ko-KR" altLang="en-US"/>
              <a:t>점수가 </a:t>
            </a:r>
            <a:r>
              <a:rPr lang="en-US" altLang="ko-KR"/>
              <a:t>60 ~ 69</a:t>
            </a:r>
            <a:r>
              <a:rPr lang="ko-KR" altLang="en-US"/>
              <a:t>이면 </a:t>
            </a:r>
            <a:r>
              <a:rPr lang="en-US" altLang="ko-KR"/>
              <a:t>‘D’</a:t>
            </a:r>
          </a:p>
          <a:p>
            <a:pPr lvl="1"/>
            <a:r>
              <a:rPr lang="ko-KR" altLang="en-US"/>
              <a:t>점수가 </a:t>
            </a:r>
            <a:r>
              <a:rPr lang="en-US" altLang="ko-KR"/>
              <a:t>0 ~ 59</a:t>
            </a:r>
            <a:r>
              <a:rPr lang="ko-KR" altLang="en-US"/>
              <a:t>이면 </a:t>
            </a:r>
            <a:r>
              <a:rPr lang="en-US" altLang="ko-KR"/>
              <a:t>‘F’</a:t>
            </a:r>
          </a:p>
          <a:p>
            <a:pPr lvl="1"/>
            <a:r>
              <a:rPr lang="ko-KR" altLang="en-US"/>
              <a:t>출력은 </a:t>
            </a:r>
            <a:r>
              <a:rPr lang="en-US" altLang="ko-KR"/>
              <a:t>document.write()</a:t>
            </a:r>
            <a:r>
              <a:rPr lang="ko-KR" altLang="en-US"/>
              <a:t>를 이용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조건문</a:t>
            </a:r>
            <a:r>
              <a:rPr lang="ko-KR" altLang="en-US" dirty="0" smtClean="0"/>
              <a:t>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두 사람의 가위</a:t>
            </a:r>
            <a:r>
              <a:rPr lang="en-US" altLang="ko-KR"/>
              <a:t>,</a:t>
            </a:r>
            <a:r>
              <a:rPr lang="ko-KR" altLang="en-US"/>
              <a:t> 바위</a:t>
            </a:r>
            <a:r>
              <a:rPr lang="en-US" altLang="ko-KR"/>
              <a:t>,</a:t>
            </a:r>
            <a:r>
              <a:rPr lang="ko-KR" altLang="en-US"/>
              <a:t> 보를 입력 받아 승자를 출력하는 프로그램을 작성하시오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36409" y="3472617"/>
            <a:ext cx="5641159" cy="15101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736409" y="5164281"/>
            <a:ext cx="5641159" cy="15101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6816994" y="3906069"/>
            <a:ext cx="3749893" cy="215340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반복문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while </a:t>
            </a:r>
            <a:r>
              <a:rPr lang="en-US" altLang="ko-KR" dirty="0" smtClean="0"/>
              <a:t>: </a:t>
            </a:r>
            <a:r>
              <a:rPr lang="ko-KR" altLang="en-US" dirty="0"/>
              <a:t>지정된 조건이 참일</a:t>
            </a:r>
            <a:r>
              <a:rPr lang="en-US" altLang="ko-KR" dirty="0"/>
              <a:t> </a:t>
            </a:r>
            <a:r>
              <a:rPr lang="ko-KR" altLang="en-US" dirty="0"/>
              <a:t>때 반복 실행한다</a:t>
            </a:r>
            <a:r>
              <a:rPr lang="en-US" altLang="ko-KR" dirty="0"/>
              <a:t>. </a:t>
            </a:r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505485" y="2505555"/>
            <a:ext cx="10604310" cy="5197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 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/>
              </a:rPr>
              <a:t>&lt;p id=“result”&gt;&lt;/p&gt;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&lt;/body&gt;</a:t>
            </a:r>
          </a:p>
          <a:p>
            <a:pPr>
              <a:lnSpc>
                <a:spcPct val="100000"/>
              </a:lnSpc>
            </a:pPr>
            <a:endParaRPr lang="en-US" altLang="ko-KR" sz="2200" b="1" dirty="0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		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200" b="1" dirty="0">
                <a:latin typeface="Arial"/>
              </a:rPr>
              <a:t> </a:t>
            </a:r>
            <a:r>
              <a:rPr lang="en-US" altLang="ko-KR" sz="2200" b="1" dirty="0" smtClean="0">
                <a:latin typeface="Arial"/>
              </a:rPr>
              <a:t>text </a:t>
            </a:r>
            <a:r>
              <a:rPr lang="en-US" altLang="ko-KR" sz="2200" b="1" dirty="0">
                <a:latin typeface="Arial"/>
              </a:rPr>
              <a:t>=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/>
              </a:rPr>
              <a:t>“”</a:t>
            </a:r>
            <a:r>
              <a:rPr lang="en-US" altLang="ko-KR" sz="2200" b="1" dirty="0" smtClean="0">
                <a:latin typeface="Arial"/>
              </a:rPr>
              <a:t>;</a:t>
            </a:r>
            <a:endParaRPr lang="en-US" altLang="ko-KR" sz="22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  let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while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text +=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“&lt;</a:t>
            </a:r>
            <a:r>
              <a:rPr lang="en-US" altLang="ko-KR" sz="2200" b="1" dirty="0" err="1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&gt;The number is”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+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;</a:t>
            </a:r>
            <a:endParaRPr lang="en-US" altLang="ko-KR" sz="2200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++;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(“result”).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innerHTML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= text;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428" y="3226242"/>
            <a:ext cx="2552700" cy="2905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반복문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do </a:t>
            </a:r>
            <a:r>
              <a:rPr lang="en-US" altLang="ko-KR" dirty="0"/>
              <a:t>while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조건을 확인하기 </a:t>
            </a:r>
            <a:r>
              <a:rPr lang="ko-KR" altLang="en-US" dirty="0"/>
              <a:t>전 </a:t>
            </a:r>
            <a:r>
              <a:rPr lang="en-US" altLang="ko-KR" dirty="0"/>
              <a:t>1</a:t>
            </a:r>
            <a:r>
              <a:rPr lang="ko-KR" altLang="en-US" dirty="0"/>
              <a:t>회 실행 후 지정된 조건이 참일 때 반복 실행한다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505485" y="2955004"/>
            <a:ext cx="10604310" cy="5197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 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/>
              </a:rPr>
              <a:t>&lt;p id=“result”&gt;&lt;/p&gt;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&lt;/body&gt;</a:t>
            </a:r>
          </a:p>
          <a:p>
            <a:pPr>
              <a:lnSpc>
                <a:spcPct val="100000"/>
              </a:lnSpc>
            </a:pPr>
            <a:endParaRPr lang="en-US" altLang="ko-KR" sz="2200" b="1" dirty="0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		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200" b="1" dirty="0">
                <a:latin typeface="Arial"/>
              </a:rPr>
              <a:t> </a:t>
            </a:r>
            <a:r>
              <a:rPr lang="en-US" altLang="ko-KR" sz="2200" b="1" dirty="0" smtClean="0">
                <a:latin typeface="Arial"/>
              </a:rPr>
              <a:t>text </a:t>
            </a:r>
            <a:r>
              <a:rPr lang="en-US" altLang="ko-KR" sz="2200" b="1" dirty="0">
                <a:latin typeface="Arial"/>
              </a:rPr>
              <a:t>=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/>
              </a:rPr>
              <a:t>“”</a:t>
            </a:r>
            <a:r>
              <a:rPr lang="en-US" altLang="ko-KR" sz="2200" b="1" dirty="0" smtClean="0">
                <a:latin typeface="Arial"/>
              </a:rPr>
              <a:t>;</a:t>
            </a:r>
            <a:endParaRPr lang="en-US" altLang="ko-KR" sz="22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  let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smtClean="0">
                <a:solidFill>
                  <a:srgbClr val="000099"/>
                </a:solidFill>
                <a:latin typeface="Arial"/>
              </a:rPr>
              <a:t>do</a:t>
            </a:r>
            <a:r>
              <a:rPr lang="en-US" altLang="ko-KR" sz="2200" b="1" dirty="0" smtClean="0">
                <a:latin typeface="Arial"/>
              </a:rPr>
              <a:t> {</a:t>
            </a:r>
            <a:endParaRPr lang="en-US" altLang="ko-KR" sz="22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</a:rPr>
              <a:t>        text </a:t>
            </a:r>
            <a:r>
              <a:rPr lang="en-US" altLang="ko-KR" sz="2200" b="1" dirty="0" smtClean="0">
                <a:latin typeface="Arial"/>
              </a:rPr>
              <a:t>+= </a:t>
            </a:r>
            <a:r>
              <a:rPr lang="en-US" altLang="ko-KR" sz="2200" b="1" dirty="0" err="1" smtClean="0">
                <a:latin typeface="Arial"/>
              </a:rPr>
              <a:t>i</a:t>
            </a:r>
            <a:r>
              <a:rPr lang="en-US" altLang="ko-KR" sz="2200" b="1" dirty="0" smtClean="0">
                <a:latin typeface="Arial"/>
              </a:rPr>
              <a:t> +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“&lt;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</a:rPr>
              <a:t>br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&gt;”</a:t>
            </a:r>
            <a:r>
              <a:rPr lang="en-US" altLang="ko-KR" sz="2200" b="1" dirty="0" smtClean="0">
                <a:latin typeface="Arial"/>
              </a:rPr>
              <a:t>;</a:t>
            </a:r>
            <a:endParaRPr lang="en-US" altLang="ko-KR" sz="22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</a:rPr>
              <a:t>        </a:t>
            </a:r>
            <a:r>
              <a:rPr lang="en-US" altLang="ko-KR" sz="2200" b="1" dirty="0" err="1">
                <a:latin typeface="Arial"/>
              </a:rPr>
              <a:t>i</a:t>
            </a:r>
            <a:r>
              <a:rPr lang="en-US" altLang="ko-KR" sz="2200" b="1" dirty="0">
                <a:latin typeface="Arial"/>
              </a:rPr>
              <a:t>++;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</a:rPr>
              <a:t>    </a:t>
            </a:r>
            <a:r>
              <a:rPr lang="en-US" altLang="ko-KR" sz="2200" b="1" dirty="0" smtClean="0">
                <a:latin typeface="Arial"/>
              </a:rPr>
              <a:t>}</a:t>
            </a:r>
            <a:endParaRPr lang="en-US" altLang="ko-KR" sz="2200" b="1" dirty="0" smtClean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  while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5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(“result”).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inneHTML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= text;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378" y="3612578"/>
            <a:ext cx="3333750" cy="2238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59015750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반복문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for : </a:t>
            </a:r>
            <a:r>
              <a:rPr lang="ko-KR" altLang="en-US" dirty="0" smtClean="0"/>
              <a:t>조건식이 참인 동안 코드 블록을 </a:t>
            </a:r>
            <a:r>
              <a:rPr lang="ko-KR" altLang="en-US" dirty="0"/>
              <a:t>반복 실행한다</a:t>
            </a:r>
            <a:r>
              <a:rPr lang="en-US" altLang="ko-KR" dirty="0"/>
              <a:t>.</a:t>
            </a:r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505485" y="2552051"/>
            <a:ext cx="10604310" cy="4573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</a:rPr>
              <a:t>  </a:t>
            </a:r>
            <a:r>
              <a:rPr lang="en-US" altLang="ko-KR" sz="2400" b="1" dirty="0" smtClean="0">
                <a:solidFill>
                  <a:schemeClr val="tx1"/>
                </a:solidFill>
                <a:latin typeface="Arial"/>
              </a:rPr>
              <a:t>&lt;p id=“result”&gt;&lt;/p&gt;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</a:rPr>
              <a:t>&lt;/body&gt;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  <a:cs typeface="+mj-cs"/>
              </a:rPr>
              <a:t>&lt;</a:t>
            </a:r>
            <a:r>
              <a:rPr lang="en-US" altLang="ko-KR" sz="2400" b="1" dirty="0">
                <a:solidFill>
                  <a:srgbClr val="0000FF"/>
                </a:solidFill>
                <a:latin typeface="Arial"/>
                <a:cs typeface="+mj-cs"/>
              </a:rPr>
              <a:t>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		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400" b="1" dirty="0">
                <a:latin typeface="Arial"/>
              </a:rPr>
              <a:t> </a:t>
            </a:r>
            <a:r>
              <a:rPr lang="en-US" altLang="ko-KR" sz="2400" b="1" dirty="0" smtClean="0">
                <a:latin typeface="Arial"/>
              </a:rPr>
              <a:t>text </a:t>
            </a:r>
            <a:r>
              <a:rPr lang="en-US" altLang="ko-KR" sz="2400" b="1" dirty="0">
                <a:latin typeface="Arial"/>
              </a:rPr>
              <a:t>= 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</a:rPr>
              <a:t>“”</a:t>
            </a:r>
            <a:r>
              <a:rPr lang="en-US" altLang="ko-KR" sz="2400" b="1" dirty="0" smtClean="0">
                <a:latin typeface="Arial"/>
              </a:rPr>
              <a:t>;</a:t>
            </a:r>
            <a:endParaRPr lang="en-US" altLang="ko-KR" sz="24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	  for (let </a:t>
            </a:r>
            <a:r>
              <a:rPr lang="en-US" altLang="ko-KR" sz="2400" b="1" dirty="0" err="1">
                <a:latin typeface="Arial"/>
              </a:rPr>
              <a:t>i</a:t>
            </a: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 = </a:t>
            </a:r>
            <a:r>
              <a:rPr lang="en-US" altLang="ko-KR" sz="2400" b="1" dirty="0" smtClean="0">
                <a:solidFill>
                  <a:schemeClr val="tx2"/>
                </a:solidFill>
                <a:latin typeface="Arial"/>
              </a:rPr>
              <a:t>0</a:t>
            </a: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; </a:t>
            </a:r>
            <a:r>
              <a:rPr lang="en-US" altLang="ko-KR" sz="2400" b="1" dirty="0" err="1">
                <a:latin typeface="Arial"/>
              </a:rPr>
              <a:t>i</a:t>
            </a: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 &lt; </a:t>
            </a:r>
            <a:r>
              <a:rPr lang="en-US" altLang="ko-KR" sz="2400" b="1" dirty="0" smtClean="0">
                <a:solidFill>
                  <a:schemeClr val="tx2"/>
                </a:solidFill>
                <a:latin typeface="Arial"/>
              </a:rPr>
              <a:t>5</a:t>
            </a: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; </a:t>
            </a:r>
            <a:r>
              <a:rPr lang="en-US" altLang="ko-KR" sz="2400" b="1" dirty="0" err="1" smtClean="0">
                <a:latin typeface="Arial"/>
              </a:rPr>
              <a:t>i</a:t>
            </a:r>
            <a:r>
              <a:rPr lang="en-US" altLang="ko-KR" sz="2400" b="1" dirty="0" smtClean="0">
                <a:latin typeface="Arial"/>
              </a:rPr>
              <a:t>++</a:t>
            </a: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)</a:t>
            </a:r>
            <a:r>
              <a:rPr lang="en-US" altLang="ko-KR" sz="2400" b="1" dirty="0" smtClean="0">
                <a:latin typeface="Arial"/>
              </a:rPr>
              <a:t> {</a:t>
            </a:r>
            <a:endParaRPr lang="en-US" altLang="ko-KR" sz="24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    text </a:t>
            </a:r>
            <a:r>
              <a:rPr lang="en-US" altLang="ko-KR" sz="2400" b="1" dirty="0" smtClean="0">
                <a:latin typeface="Arial"/>
              </a:rPr>
              <a:t>+= 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</a:rPr>
              <a:t>“The number is ” </a:t>
            </a:r>
            <a:r>
              <a:rPr lang="en-US" altLang="ko-KR" sz="2400" b="1" dirty="0">
                <a:latin typeface="Arial"/>
              </a:rPr>
              <a:t>+ </a:t>
            </a:r>
            <a:r>
              <a:rPr lang="en-US" altLang="ko-KR" sz="2400" b="1" dirty="0" err="1" smtClean="0">
                <a:latin typeface="Arial"/>
              </a:rPr>
              <a:t>i</a:t>
            </a:r>
            <a:r>
              <a:rPr lang="en-US" altLang="ko-KR" sz="2400" b="1" dirty="0" smtClean="0">
                <a:latin typeface="Arial"/>
              </a:rPr>
              <a:t> + 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</a:rPr>
              <a:t>“&lt;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</a:rPr>
              <a:t>br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</a:rPr>
              <a:t>&gt;”</a:t>
            </a:r>
            <a:r>
              <a:rPr lang="en-US" altLang="ko-KR" sz="2400" b="1" dirty="0" smtClean="0">
                <a:latin typeface="Arial"/>
              </a:rPr>
              <a:t>;</a:t>
            </a:r>
            <a:endParaRPr lang="en-US" altLang="ko-KR" sz="24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</a:rPr>
              <a:t>	  }</a:t>
            </a:r>
            <a:endParaRPr lang="en-US" altLang="ko-KR" sz="2400" b="1" dirty="0" smtClean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99"/>
                </a:solidFill>
                <a:latin typeface="Arial"/>
                <a:cs typeface="+mj-cs"/>
              </a:rPr>
              <a:t>	  </a:t>
            </a:r>
            <a:r>
              <a:rPr lang="en-US" altLang="ko-KR" sz="2400" b="1" dirty="0" err="1" smtClean="0">
                <a:latin typeface="Arial"/>
                <a:cs typeface="+mj-cs"/>
              </a:rPr>
              <a:t>document.getElementById</a:t>
            </a:r>
            <a:r>
              <a:rPr lang="en-US" altLang="ko-KR" sz="2400" b="1" dirty="0" smtClean="0">
                <a:latin typeface="Arial"/>
                <a:cs typeface="+mj-cs"/>
              </a:rPr>
              <a:t>(“result”).</a:t>
            </a:r>
            <a:r>
              <a:rPr lang="en-US" altLang="ko-KR" sz="2400" b="1" dirty="0" err="1" smtClean="0">
                <a:latin typeface="Arial"/>
                <a:cs typeface="+mj-cs"/>
              </a:rPr>
              <a:t>inneHTML</a:t>
            </a:r>
            <a:r>
              <a:rPr lang="ko-KR" altLang="en-US" sz="2400" b="1" dirty="0" smtClean="0">
                <a:latin typeface="Arial"/>
                <a:cs typeface="+mj-cs"/>
              </a:rPr>
              <a:t> </a:t>
            </a:r>
            <a:r>
              <a:rPr lang="en-US" altLang="ko-KR" sz="2400" b="1" dirty="0" smtClean="0">
                <a:latin typeface="Arial"/>
                <a:cs typeface="+mj-cs"/>
              </a:rPr>
              <a:t>= text;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  <a:cs typeface="+mj-cs"/>
              </a:rPr>
              <a:t>&lt;/</a:t>
            </a:r>
            <a:r>
              <a:rPr lang="en-US" altLang="ko-KR" sz="2400" b="1" dirty="0">
                <a:solidFill>
                  <a:srgbClr val="0000FF"/>
                </a:solidFill>
                <a:latin typeface="Arial"/>
                <a:cs typeface="+mj-cs"/>
              </a:rPr>
              <a:t>script&gt;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833" y="3234580"/>
            <a:ext cx="2305050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02425646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/>
              <a:t>nested </a:t>
            </a:r>
            <a:r>
              <a:rPr lang="en-US" altLang="ko-KR" dirty="0" smtClean="0"/>
              <a:t>loop (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393239" y="2495569"/>
            <a:ext cx="11046359" cy="5870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&lt;style&gt;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table, td {border:1px solid black;}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&lt;/style&gt;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"&lt;h1&gt;</a:t>
            </a:r>
            <a:r>
              <a:rPr lang="ko-KR" altLang="en-US" sz="24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구구단표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&lt;/h1&gt;"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"&lt;table&gt;"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&lt;=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9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++) { 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tr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"&lt;td&gt;"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"&lt;/td&gt;"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j =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j &lt;=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9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j++) {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"&lt;td&gt;"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* j +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"&lt;/td&gt;"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tr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"&lt;/table&gt;"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err="1" smtClean="0"/>
              <a:t>반복문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806" y="3474174"/>
            <a:ext cx="3102929" cy="3961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64705030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 smtClean="0"/>
              <a:t>for / in : </a:t>
            </a:r>
            <a:r>
              <a:rPr lang="ko-KR" altLang="en-US" dirty="0" smtClean="0"/>
              <a:t>해당 객체의 모든 열거 가능한 속성을 순회한다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객체의 열거할 수 있는 속성 이름을 지정 변수에 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대입 받은 변수를 이용해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안에서 속성에 순차적으로 접근</a:t>
            </a:r>
            <a:endParaRPr lang="en-US" altLang="ko-KR" dirty="0" smtClean="0"/>
          </a:p>
          <a:p>
            <a:pPr marL="594067" lvl="1" indent="0">
              <a:buNone/>
            </a:pP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393239" y="3766430"/>
            <a:ext cx="11046359" cy="3319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 err="1">
                <a:latin typeface="Arial"/>
              </a:rPr>
              <a:t>myCar</a:t>
            </a:r>
            <a:r>
              <a:rPr lang="en-US" altLang="ko-KR" sz="2400" b="1" dirty="0">
                <a:latin typeface="Arial"/>
              </a:rPr>
              <a:t> = { make: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</a:rPr>
              <a:t>"BMW"</a:t>
            </a:r>
            <a:r>
              <a:rPr lang="en-US" altLang="ko-KR" sz="2400" b="1" dirty="0">
                <a:latin typeface="Arial"/>
              </a:rPr>
              <a:t>, model: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</a:rPr>
              <a:t>X5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400" b="1" dirty="0">
                <a:latin typeface="Arial"/>
              </a:rPr>
              <a:t>, year: 2013 };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txt =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</a:rPr>
              <a:t>""</a:t>
            </a:r>
            <a:r>
              <a:rPr lang="en-US" altLang="ko-KR" sz="2400" b="1" dirty="0">
                <a:latin typeface="Arial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</a:rPr>
              <a:t>for</a:t>
            </a:r>
            <a:r>
              <a:rPr lang="en-US" altLang="ko-KR" sz="2400" b="1" dirty="0">
                <a:latin typeface="Arial"/>
              </a:rPr>
              <a:t> </a:t>
            </a:r>
            <a:r>
              <a:rPr lang="en-US" altLang="ko-KR" sz="2400" b="1" dirty="0" smtClean="0">
                <a:latin typeface="Arial"/>
              </a:rPr>
              <a:t>(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x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</a:rPr>
              <a:t>in</a:t>
            </a:r>
            <a:r>
              <a:rPr lang="en-US" altLang="ko-KR" sz="2400" b="1" dirty="0">
                <a:latin typeface="Arial"/>
              </a:rPr>
              <a:t> </a:t>
            </a:r>
            <a:r>
              <a:rPr lang="en-US" altLang="ko-KR" sz="2400" b="1" dirty="0" err="1">
                <a:latin typeface="Arial"/>
              </a:rPr>
              <a:t>myCar</a:t>
            </a:r>
            <a:r>
              <a:rPr lang="en-US" altLang="ko-KR" sz="2400" b="1" dirty="0">
                <a:latin typeface="Arial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	txt += </a:t>
            </a:r>
            <a:r>
              <a:rPr lang="en-US" altLang="ko-KR" sz="2400" b="1" dirty="0" err="1">
                <a:latin typeface="Arial"/>
              </a:rPr>
              <a:t>myCar</a:t>
            </a:r>
            <a:r>
              <a:rPr lang="en-US" altLang="ko-KR" sz="2400" b="1" dirty="0">
                <a:latin typeface="Arial"/>
              </a:rPr>
              <a:t>[x] +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</a:rPr>
              <a:t>" "</a:t>
            </a:r>
            <a:r>
              <a:rPr lang="en-US" altLang="ko-KR" sz="2400" b="1" dirty="0">
                <a:latin typeface="Arial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</a:t>
            </a:r>
            <a:r>
              <a:rPr lang="en-US" altLang="ko-KR" sz="2400" b="1" dirty="0" err="1">
                <a:latin typeface="Arial"/>
              </a:rPr>
              <a:t>document.write</a:t>
            </a:r>
            <a:r>
              <a:rPr lang="en-US" altLang="ko-KR" sz="2400" b="1" dirty="0">
                <a:latin typeface="Arial"/>
              </a:rPr>
              <a:t>(txt);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err="1" smtClean="0"/>
              <a:t>반복문</a:t>
            </a:r>
            <a:r>
              <a:rPr lang="en-US" altLang="ko-KR" dirty="0" smtClean="0"/>
              <a:t>(5/5)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699" y="5082970"/>
            <a:ext cx="3841405" cy="17517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90738840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break </a:t>
            </a:r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반복문을</a:t>
            </a:r>
            <a:r>
              <a:rPr lang="ko-KR" altLang="en-US" dirty="0"/>
              <a:t> 벗어나기 위해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r>
              <a:rPr lang="ko-KR" altLang="en-US" dirty="0" err="1"/>
              <a:t>반복문</a:t>
            </a:r>
            <a:r>
              <a:rPr lang="ko-KR" altLang="en-US" dirty="0"/>
              <a:t> 안에서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문장 실행 시 해당 영역을 빠져나온다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385085" y="3233701"/>
            <a:ext cx="11086406" cy="4064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==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3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+=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48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049" y="4023847"/>
            <a:ext cx="3946754" cy="1869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continue </a:t>
            </a:r>
            <a:r>
              <a:rPr lang="ko-KR" altLang="en-US"/>
              <a:t>문장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현재 실행하고 있는 반복 </a:t>
            </a:r>
            <a:r>
              <a:rPr lang="ko-KR" altLang="en-US" dirty="0" smtClean="0"/>
              <a:t>과정 중 지정된 조건에 대해서 </a:t>
            </a:r>
            <a:r>
              <a:rPr lang="ko-KR" altLang="en-US" dirty="0"/>
              <a:t>생략하고 다음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이어 진행한다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385087" y="3208075"/>
            <a:ext cx="11086406" cy="3828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==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3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continue;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+=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49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004" y="3521627"/>
            <a:ext cx="3885335" cy="32010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자바스크립트의 용도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 smtClean="0"/>
              <a:t>웹 페이지에 기능을 더하여 동적인 화면을 구성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페이지 변경 및 요소와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콘텐츠의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err="1" smtClean="0"/>
              <a:t>CSS</a:t>
            </a:r>
            <a:r>
              <a:rPr lang="ko-KR" altLang="en-US" dirty="0" smtClean="0"/>
              <a:t>를 이용한 요소 스타일 변경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마우스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 이벤트에 대한 스크립트 실행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사용자 입력 값에 대한 검증 작업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AJAX</a:t>
            </a:r>
            <a:r>
              <a:rPr lang="ko-KR" altLang="en-US" dirty="0" smtClean="0"/>
              <a:t>기술을 이용한 웹 서버와의 통신</a:t>
            </a:r>
            <a:endParaRPr lang="en-US" altLang="ko-KR" dirty="0" smtClean="0"/>
          </a:p>
          <a:p>
            <a:pPr marL="0" lv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sz="3000" dirty="0"/>
              <a:t>1</a:t>
            </a:r>
            <a:r>
              <a:rPr lang="ko-KR" altLang="en-US" sz="3000" dirty="0"/>
              <a:t>부터 </a:t>
            </a:r>
            <a:r>
              <a:rPr lang="en-US" altLang="ko-KR" sz="3000" dirty="0"/>
              <a:t>10</a:t>
            </a:r>
            <a:r>
              <a:rPr lang="ko-KR" altLang="en-US" sz="3000" dirty="0"/>
              <a:t>까지의 합을 구하는 프로그램을 작성하시오</a:t>
            </a:r>
            <a:r>
              <a:rPr lang="en-US" altLang="ko-KR" sz="3000" dirty="0"/>
              <a:t>.</a:t>
            </a:r>
          </a:p>
          <a:p>
            <a:pPr marL="594068" indent="-594068">
              <a:buFont typeface="+mj-lt"/>
              <a:buAutoNum type="arabicPeriod"/>
            </a:pPr>
            <a:r>
              <a:rPr lang="en-US" altLang="ko-KR" sz="3000" dirty="0"/>
              <a:t>1</a:t>
            </a:r>
            <a:r>
              <a:rPr lang="ko-KR" altLang="en-US" sz="3000" dirty="0"/>
              <a:t>부터 </a:t>
            </a:r>
            <a:r>
              <a:rPr lang="en-US" altLang="ko-KR" sz="3000" dirty="0"/>
              <a:t>200</a:t>
            </a:r>
            <a:r>
              <a:rPr lang="ko-KR" altLang="en-US" sz="3000" dirty="0"/>
              <a:t>까지의 짝수의 합을 구하는 프로그램을 작성하시오</a:t>
            </a:r>
            <a:r>
              <a:rPr lang="en-US" altLang="ko-KR" sz="3000" dirty="0"/>
              <a:t>.(continue</a:t>
            </a:r>
            <a:r>
              <a:rPr lang="ko-KR" altLang="en-US" sz="3000" dirty="0"/>
              <a:t>를 이용</a:t>
            </a:r>
            <a:r>
              <a:rPr lang="en-US" altLang="ko-KR" sz="3000" dirty="0"/>
              <a:t>)</a:t>
            </a:r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/>
              <a:t>사용자가 입력한 값을 계속 더하고</a:t>
            </a:r>
            <a:r>
              <a:rPr lang="en-US" altLang="ko-KR" sz="3000" dirty="0"/>
              <a:t>, </a:t>
            </a:r>
            <a:r>
              <a:rPr lang="ko-KR" altLang="en-US" sz="3000" dirty="0"/>
              <a:t>사용자가 </a:t>
            </a:r>
            <a:r>
              <a:rPr lang="en-US" altLang="ko-KR" sz="3000" dirty="0"/>
              <a:t>0</a:t>
            </a:r>
            <a:r>
              <a:rPr lang="ko-KR" altLang="en-US" sz="3000" dirty="0"/>
              <a:t>을 입력하면 그때까지 누적된 값을 출력하는 프로그램을 작성하시오</a:t>
            </a:r>
            <a:r>
              <a:rPr lang="en-US" altLang="ko-KR" sz="3000" dirty="0"/>
              <a:t>.</a:t>
            </a:r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/>
              <a:t>다중 </a:t>
            </a:r>
            <a:r>
              <a:rPr lang="en-US" altLang="ko-KR" sz="3000" dirty="0"/>
              <a:t>for</a:t>
            </a:r>
            <a:r>
              <a:rPr lang="ko-KR" altLang="en-US" sz="3000" dirty="0"/>
              <a:t>문을 이용해서 </a:t>
            </a:r>
            <a:r>
              <a:rPr lang="en-US" altLang="ko-KR" sz="3000" dirty="0"/>
              <a:t>1~ 10 </a:t>
            </a:r>
            <a:r>
              <a:rPr lang="ko-KR" altLang="en-US" sz="3000" dirty="0"/>
              <a:t>까지 중  </a:t>
            </a:r>
            <a:r>
              <a:rPr lang="en-US" altLang="ko-KR" sz="3000" dirty="0"/>
              <a:t> </a:t>
            </a:r>
          </a:p>
          <a:p>
            <a:pPr marL="0" indent="0">
              <a:buNone/>
            </a:pPr>
            <a:r>
              <a:rPr lang="en-US" altLang="ko-KR" sz="3000" dirty="0"/>
              <a:t>      </a:t>
            </a:r>
            <a:r>
              <a:rPr lang="en-US" altLang="ko-KR" sz="3000" dirty="0" err="1"/>
              <a:t>i</a:t>
            </a:r>
            <a:r>
              <a:rPr lang="ko-KR" altLang="en-US" sz="3000" dirty="0"/>
              <a:t>와 </a:t>
            </a:r>
            <a:r>
              <a:rPr lang="en-US" altLang="ko-KR" sz="3000" dirty="0"/>
              <a:t>k</a:t>
            </a:r>
            <a:r>
              <a:rPr lang="ko-KR" altLang="en-US" sz="3000" dirty="0"/>
              <a:t>의 더한 합이 </a:t>
            </a:r>
            <a:r>
              <a:rPr lang="en-US" altLang="ko-KR" sz="3000" dirty="0"/>
              <a:t>3</a:t>
            </a:r>
            <a:r>
              <a:rPr lang="ko-KR" altLang="en-US" sz="3000" dirty="0"/>
              <a:t>의 </a:t>
            </a:r>
            <a:r>
              <a:rPr lang="ko-KR" altLang="en-US" sz="3000" dirty="0" smtClean="0"/>
              <a:t>배수일 때만 </a:t>
            </a:r>
            <a:r>
              <a:rPr lang="ko-KR" altLang="en-US" sz="3000" dirty="0"/>
              <a:t>출력 </a:t>
            </a:r>
            <a:r>
              <a:rPr lang="en-US" altLang="ko-KR" sz="3000" dirty="0"/>
              <a:t>continue</a:t>
            </a:r>
            <a:r>
              <a:rPr lang="ko-KR" altLang="en-US" sz="3000" dirty="0"/>
              <a:t>를 이용</a:t>
            </a:r>
          </a:p>
          <a:p>
            <a:pPr marL="514350" indent="-514350">
              <a:buAutoNum type="arabicPeriod" startAt="5"/>
            </a:pPr>
            <a:r>
              <a:rPr lang="en-US" altLang="ko-KR" sz="3000" dirty="0"/>
              <a:t>1~100 </a:t>
            </a:r>
            <a:r>
              <a:rPr lang="ko-KR" altLang="en-US" sz="3000" dirty="0"/>
              <a:t>까지 중 </a:t>
            </a:r>
            <a:r>
              <a:rPr lang="en-US" altLang="ko-KR" sz="3000" dirty="0"/>
              <a:t>2</a:t>
            </a:r>
            <a:r>
              <a:rPr lang="ko-KR" altLang="en-US" sz="3000" dirty="0"/>
              <a:t>의 배수이면서 </a:t>
            </a:r>
            <a:r>
              <a:rPr lang="en-US" altLang="ko-KR" sz="3000" dirty="0"/>
              <a:t>3</a:t>
            </a:r>
            <a:r>
              <a:rPr lang="ko-KR" altLang="en-US" sz="3000" dirty="0"/>
              <a:t>의 </a:t>
            </a:r>
            <a:r>
              <a:rPr lang="ko-KR" altLang="en-US" sz="3000" dirty="0" smtClean="0"/>
              <a:t>배수인 것만 </a:t>
            </a:r>
            <a:r>
              <a:rPr lang="ko-KR" altLang="en-US" sz="3000" dirty="0"/>
              <a:t>출력 </a:t>
            </a:r>
          </a:p>
          <a:p>
            <a:pPr marL="514350" indent="-514350">
              <a:buAutoNum type="arabicPeriod" startAt="5"/>
            </a:pPr>
            <a:r>
              <a:rPr lang="en-US" altLang="ko-KR" sz="3000" dirty="0"/>
              <a:t> </a:t>
            </a:r>
            <a:r>
              <a:rPr lang="ko-KR" altLang="en-US" sz="3000" dirty="0"/>
              <a:t>두 수를 입력</a:t>
            </a:r>
            <a:r>
              <a:rPr lang="en-US" altLang="ko-KR" sz="3000" dirty="0"/>
              <a:t>(prompt) </a:t>
            </a:r>
            <a:r>
              <a:rPr lang="ko-KR" altLang="en-US" sz="3000" dirty="0"/>
              <a:t>두수의 합이 </a:t>
            </a:r>
            <a:r>
              <a:rPr lang="en-US" altLang="ko-KR" sz="3000" dirty="0"/>
              <a:t>100</a:t>
            </a:r>
            <a:r>
              <a:rPr lang="ko-KR" altLang="en-US" sz="3000" dirty="0"/>
              <a:t>이상일이때만 출력 </a:t>
            </a:r>
            <a:r>
              <a:rPr lang="en-US" altLang="ko-KR" sz="3000" dirty="0" smtClean="0"/>
              <a:t>(continue</a:t>
            </a:r>
            <a:r>
              <a:rPr lang="ko-KR" altLang="en-US" sz="3000" dirty="0"/>
              <a:t>를 이용 </a:t>
            </a:r>
            <a:r>
              <a:rPr lang="en-US" altLang="ko-KR" sz="3000" dirty="0"/>
              <a:t>, </a:t>
            </a:r>
            <a:r>
              <a:rPr lang="ko-KR" altLang="en-US" sz="3000" dirty="0"/>
              <a:t>두수 모두 </a:t>
            </a:r>
            <a:r>
              <a:rPr lang="en-US" altLang="ko-KR" sz="3000" dirty="0"/>
              <a:t>0 </a:t>
            </a:r>
            <a:r>
              <a:rPr lang="ko-KR" altLang="en-US" sz="3000" dirty="0"/>
              <a:t>이 입력되면 </a:t>
            </a:r>
            <a:r>
              <a:rPr lang="ko-KR" altLang="en-US" sz="3000" dirty="0" smtClean="0"/>
              <a:t>종료</a:t>
            </a:r>
            <a:r>
              <a:rPr lang="en-US" altLang="ko-KR" sz="3000" dirty="0" smtClean="0"/>
              <a:t>)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55456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배열은 하나 이상의 값을 가질 수 있는 특수 변수이다</a:t>
            </a:r>
            <a:r>
              <a:rPr lang="en-US" altLang="ko-KR" sz="3000" dirty="0" smtClean="0"/>
              <a:t>.</a:t>
            </a:r>
          </a:p>
          <a:p>
            <a:pPr lvl="0"/>
            <a:r>
              <a:rPr lang="ko-KR" altLang="en-US" sz="3000" dirty="0" smtClean="0"/>
              <a:t>배열을 구성하는 각각의 값을 배열 요소</a:t>
            </a:r>
            <a:r>
              <a:rPr lang="en-US" altLang="ko-KR" sz="3000" dirty="0" smtClean="0"/>
              <a:t>(element)</a:t>
            </a:r>
            <a:r>
              <a:rPr lang="ko-KR" altLang="en-US" sz="3000" dirty="0" smtClean="0"/>
              <a:t>라고 한다</a:t>
            </a:r>
            <a:r>
              <a:rPr lang="en-US" altLang="ko-KR" sz="3000" dirty="0" smtClean="0"/>
              <a:t>.</a:t>
            </a:r>
          </a:p>
          <a:p>
            <a:pPr lvl="0"/>
            <a:r>
              <a:rPr lang="ko-KR" altLang="en-US" sz="3000" dirty="0" smtClean="0"/>
              <a:t>배열의 위치를 가리키는 숫자를 인덱스</a:t>
            </a:r>
            <a:r>
              <a:rPr lang="en-US" altLang="ko-KR" sz="3000" dirty="0" smtClean="0"/>
              <a:t>(index)</a:t>
            </a:r>
            <a:r>
              <a:rPr lang="ko-KR" altLang="en-US" sz="3000" dirty="0" smtClean="0"/>
              <a:t>라고 하며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인덱스를 </a:t>
            </a:r>
            <a:r>
              <a:rPr lang="ko-KR" altLang="en-US" sz="3000" dirty="0"/>
              <a:t>참조하여 값에 접근할 수 있다</a:t>
            </a:r>
            <a:r>
              <a:rPr lang="en-US" altLang="ko-KR" sz="3000" dirty="0" smtClean="0"/>
              <a:t>. </a:t>
            </a:r>
          </a:p>
          <a:p>
            <a:pPr lvl="0"/>
            <a:r>
              <a:rPr lang="ko-KR" altLang="en-US" sz="3000" dirty="0" smtClean="0"/>
              <a:t>같은 배열 안의 요소 타입이 서로 다를 수 있는 특징이 있다</a:t>
            </a:r>
            <a:r>
              <a:rPr lang="en-US" altLang="ko-KR" sz="3000" dirty="0" smtClean="0"/>
              <a:t>.</a:t>
            </a:r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51</a:t>
            </a:fld>
            <a:endParaRPr lang="en-US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배열</a:t>
            </a:r>
            <a:r>
              <a:rPr lang="en-US" altLang="ko-KR" sz="5500" kern="0" dirty="0" smtClean="0">
                <a:latin typeface="+mj-lt"/>
              </a:rPr>
              <a:t>(1/3)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84" y="5081437"/>
            <a:ext cx="5059523" cy="2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711309910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5550" lvl="2" indent="-445550">
              <a:buClr>
                <a:schemeClr val="folHlink"/>
              </a:buClr>
            </a:pPr>
            <a:r>
              <a:rPr lang="ko-KR" altLang="en-US" sz="3000" dirty="0"/>
              <a:t>배열 생성 </a:t>
            </a:r>
            <a:r>
              <a:rPr lang="ko-KR" altLang="en-US" sz="3000" dirty="0" smtClean="0"/>
              <a:t>방법</a:t>
            </a:r>
            <a:endParaRPr lang="en-US" altLang="ko-KR" sz="3000" dirty="0"/>
          </a:p>
          <a:p>
            <a:pPr marL="0" lvl="2" indent="0">
              <a:buClr>
                <a:schemeClr val="folHlink"/>
              </a:buClr>
              <a:buNone/>
            </a:pPr>
            <a:r>
              <a:rPr lang="en-US" altLang="ko-KR" sz="2800" dirty="0"/>
              <a:t>    1) </a:t>
            </a:r>
            <a:r>
              <a:rPr lang="ko-KR" altLang="en-US" sz="2800" dirty="0" err="1"/>
              <a:t>리터럴로</a:t>
            </a:r>
            <a:r>
              <a:rPr lang="ko-KR" altLang="en-US" sz="2800" dirty="0"/>
              <a:t> 배열 생성</a:t>
            </a:r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/>
              <a:t>fruits = ["apple", "banana", "peach"];</a:t>
            </a:r>
          </a:p>
          <a:p>
            <a:pPr marL="594068" lvl="3" indent="0">
              <a:buClr>
                <a:schemeClr val="folHlink"/>
              </a:buClr>
              <a:buNone/>
            </a:pPr>
            <a:endParaRPr lang="en-US" altLang="ko-KR" dirty="0"/>
          </a:p>
          <a:p>
            <a:pPr marL="594068" lvl="3" indent="0">
              <a:buClr>
                <a:schemeClr val="folHlink"/>
              </a:buClr>
              <a:buNone/>
            </a:pPr>
            <a:r>
              <a:rPr lang="en-US" altLang="ko-KR" sz="2800" dirty="0"/>
              <a:t>2) Array </a:t>
            </a:r>
            <a:r>
              <a:rPr lang="ko-KR" altLang="en-US" sz="2800" dirty="0"/>
              <a:t>객체로 배열 생성</a:t>
            </a:r>
          </a:p>
          <a:p>
            <a:pPr lvl="1"/>
            <a:r>
              <a:rPr lang="en-US" altLang="ko-KR" dirty="0" err="1"/>
              <a:t>const</a:t>
            </a:r>
            <a:r>
              <a:rPr lang="en-US" altLang="ko-KR" dirty="0"/>
              <a:t> fruits = </a:t>
            </a:r>
            <a:r>
              <a:rPr lang="en-US" altLang="ko-KR" dirty="0" smtClean="0"/>
              <a:t>[];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sz="2600" dirty="0" smtClean="0">
                <a:latin typeface="Arial"/>
              </a:rPr>
              <a:t>	    fruits[</a:t>
            </a:r>
            <a:r>
              <a:rPr lang="en-US" altLang="ko-KR" sz="2600" dirty="0" smtClean="0">
                <a:solidFill>
                  <a:srgbClr val="FF0000"/>
                </a:solidFill>
                <a:latin typeface="Arial"/>
              </a:rPr>
              <a:t>0</a:t>
            </a:r>
            <a:r>
              <a:rPr lang="en-US" altLang="ko-KR" sz="2600" dirty="0">
                <a:latin typeface="Arial"/>
              </a:rPr>
              <a:t>] = </a:t>
            </a:r>
            <a:r>
              <a:rPr lang="en-US" altLang="ko-KR" sz="2600" b="1" dirty="0" smtClean="0">
                <a:solidFill>
                  <a:schemeClr val="bg2">
                    <a:lumMod val="75000"/>
                  </a:schemeClr>
                </a:solidFill>
                <a:latin typeface="Arial"/>
              </a:rPr>
              <a:t>“Apple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</a:rPr>
              <a:t>"</a:t>
            </a:r>
            <a:r>
              <a:rPr lang="en-US" altLang="ko-KR" sz="2600" b="1" dirty="0">
                <a:latin typeface="Arial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600" dirty="0">
                <a:latin typeface="Arial"/>
              </a:rPr>
              <a:t>	    fruits[</a:t>
            </a:r>
            <a:r>
              <a:rPr lang="en-US" altLang="ko-KR" sz="2600" dirty="0">
                <a:solidFill>
                  <a:srgbClr val="FF0000"/>
                </a:solidFill>
                <a:latin typeface="Arial"/>
              </a:rPr>
              <a:t>1</a:t>
            </a:r>
            <a:r>
              <a:rPr lang="en-US" altLang="ko-KR" sz="2600" dirty="0">
                <a:latin typeface="Arial"/>
              </a:rPr>
              <a:t>] = 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</a:rPr>
              <a:t>"Banana"</a:t>
            </a:r>
            <a:r>
              <a:rPr lang="en-US" altLang="ko-KR" sz="2600" b="1" dirty="0">
                <a:latin typeface="Arial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600" dirty="0">
                <a:latin typeface="Arial"/>
              </a:rPr>
              <a:t>	    fruits[</a:t>
            </a:r>
            <a:r>
              <a:rPr lang="en-US" altLang="ko-KR" sz="2600" dirty="0">
                <a:solidFill>
                  <a:srgbClr val="FF0000"/>
                </a:solidFill>
                <a:latin typeface="Arial"/>
              </a:rPr>
              <a:t>2</a:t>
            </a:r>
            <a:r>
              <a:rPr lang="en-US" altLang="ko-KR" sz="2600" dirty="0">
                <a:latin typeface="Arial"/>
              </a:rPr>
              <a:t>] = 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</a:rPr>
              <a:t>"Orange"</a:t>
            </a:r>
            <a:r>
              <a:rPr lang="en-US" altLang="ko-KR" sz="2600" b="1" dirty="0">
                <a:latin typeface="Arial"/>
              </a:rPr>
              <a:t>;</a:t>
            </a:r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fruits = new Array(</a:t>
            </a:r>
            <a:r>
              <a:rPr lang="en-US" altLang="ko-KR" dirty="0"/>
              <a:t>"</a:t>
            </a:r>
            <a:r>
              <a:rPr lang="en-US" altLang="ko-KR" dirty="0" err="1"/>
              <a:t>apple","banana","orange</a:t>
            </a:r>
            <a:r>
              <a:rPr lang="en-US" altLang="ko-KR" dirty="0"/>
              <a:t>"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*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및 실행 속도 면에서 더 나은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방식을 권장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sz="2600" b="1" dirty="0">
                <a:latin typeface="Arial"/>
              </a:rPr>
              <a:t>	</a:t>
            </a:r>
            <a:endParaRPr lang="en-US" altLang="ko-KR" sz="2600" b="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배열</a:t>
            </a:r>
            <a:r>
              <a:rPr lang="en-US" altLang="ko-KR" sz="5500" kern="0" dirty="0" smtClean="0">
                <a:latin typeface="+mj-lt"/>
              </a:rPr>
              <a:t>(2/3)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196185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615777" y="1853642"/>
            <a:ext cx="10670077" cy="5508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  </a:t>
            </a:r>
            <a:r>
              <a:rPr lang="en-US" altLang="ko-KR" sz="2400" b="1" i="1" dirty="0" err="1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const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fruits =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[]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;</a:t>
            </a:r>
            <a:endParaRPr lang="en-US" altLang="ko-KR" sz="2400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"Apple"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"Banana"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"Orange"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fruits.length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(fruits[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] +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	  for(x in fruits ){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(fruits[x] +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</a:t>
            </a:r>
            <a:r>
              <a:rPr lang="en-US" altLang="ko-KR" sz="24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endParaRPr lang="en-US" altLang="ko-KR" sz="2400" b="1" dirty="0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배열</a:t>
            </a:r>
            <a:r>
              <a:rPr lang="en-US" altLang="ko-KR" sz="5500" kern="0" dirty="0" smtClean="0">
                <a:latin typeface="+mj-lt"/>
              </a:rPr>
              <a:t>(3/3)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397112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함수란 호출을 통해 실행되어 </a:t>
            </a:r>
            <a:r>
              <a:rPr lang="ko-KR" altLang="en-US" dirty="0"/>
              <a:t>특정한 작업을 </a:t>
            </a:r>
            <a:r>
              <a:rPr lang="ko-KR" altLang="en-US" dirty="0" smtClean="0"/>
              <a:t>수행하고 그 </a:t>
            </a:r>
            <a:r>
              <a:rPr lang="ko-KR" altLang="en-US" dirty="0"/>
              <a:t>결과를 </a:t>
            </a:r>
            <a:r>
              <a:rPr lang="ko-KR" altLang="en-US" dirty="0" smtClean="0"/>
              <a:t>반환하는 코드 블록이다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r>
              <a:rPr lang="ko-KR" altLang="en-US" dirty="0" smtClean="0"/>
              <a:t>함수 명을 지정할 때 변수와 동일한 규칙을 사용한다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괄호에 쉼표로 구분된 매개변수 이름이 포함될 수 있으며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이는 함수 호출 시 인수를 통해 전달되는 값을 받는다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54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670" y="4664852"/>
            <a:ext cx="5773940" cy="3701244"/>
          </a:xfrm>
          <a:prstGeom prst="rect">
            <a:avLst/>
          </a:prstGeom>
          <a:ln>
            <a:noFill/>
          </a:ln>
        </p:spPr>
      </p:pic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2013" y="1898240"/>
            <a:ext cx="11264119" cy="6579512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파라미터도</a:t>
            </a:r>
            <a:r>
              <a:rPr lang="ko-KR" altLang="en-US" sz="3000" dirty="0"/>
              <a:t> 있고 반환 값도 있는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파라미터는</a:t>
            </a:r>
            <a:r>
              <a:rPr lang="ko-KR" altLang="en-US" sz="3000" dirty="0"/>
              <a:t> 있고 반환 값은 없는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 smtClean="0"/>
              <a:t>파라미터는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없고 반환 값은 있는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파라미터도</a:t>
            </a:r>
            <a:r>
              <a:rPr lang="ko-KR" altLang="en-US" sz="3000" dirty="0"/>
              <a:t> 없고 반환 값도 없는 함수</a:t>
            </a:r>
            <a:endParaRPr lang="en-US" altLang="ko-KR" sz="3000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385085" y="2417366"/>
            <a:ext cx="11086406" cy="1162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함수 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1,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2, …)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반환 값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385083" y="4060610"/>
            <a:ext cx="11086406" cy="1152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함수 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1,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2, …)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ko-KR" altLang="en-US" sz="2200" b="1" dirty="0">
                <a:solidFill>
                  <a:schemeClr val="tx1"/>
                </a:solidFill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380868" y="5719347"/>
            <a:ext cx="11086406" cy="1152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함수 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반환 값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380868" y="7362590"/>
            <a:ext cx="11086406" cy="111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ko-KR" altLang="en-US" sz="2200" b="1" dirty="0"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만들기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918604"/>
            <a:ext cx="11264119" cy="6140516"/>
          </a:xfrm>
        </p:spPr>
        <p:txBody>
          <a:bodyPr/>
          <a:lstStyle/>
          <a:p>
            <a:pPr lvl="0"/>
            <a:r>
              <a:rPr lang="ko-KR" altLang="en-US" sz="3000" dirty="0"/>
              <a:t>함수는 호출에 의해서 실행</a:t>
            </a:r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r>
              <a:rPr lang="ko-KR" altLang="en-US" sz="3000" dirty="0" smtClean="0"/>
              <a:t>인수</a:t>
            </a:r>
            <a:r>
              <a:rPr lang="en-US" altLang="ko-KR" sz="3000" dirty="0"/>
              <a:t>(argument) : </a:t>
            </a:r>
            <a:r>
              <a:rPr lang="ko-KR" altLang="en-US" sz="3000" dirty="0" smtClean="0"/>
              <a:t>함수에 전달할 값을 담은 변수 또는 상수</a:t>
            </a:r>
            <a:endParaRPr lang="ko-KR" altLang="en-US" sz="3000" dirty="0"/>
          </a:p>
          <a:p>
            <a:pPr lvl="0"/>
            <a:r>
              <a:rPr lang="ko-KR" altLang="en-US" sz="3000" dirty="0"/>
              <a:t>인수는 데이터 타입이 </a:t>
            </a:r>
            <a:r>
              <a:rPr lang="ko-KR" altLang="en-US" sz="3000" dirty="0" smtClean="0"/>
              <a:t>없으며 </a:t>
            </a:r>
            <a:r>
              <a:rPr lang="ko-KR" altLang="en-US" sz="3000" dirty="0"/>
              <a:t>개수에도 제약이 없다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 smtClean="0"/>
              <a:t>매개변수</a:t>
            </a:r>
            <a:r>
              <a:rPr lang="en-US" altLang="ko-KR" sz="3000" dirty="0" smtClean="0"/>
              <a:t>(</a:t>
            </a:r>
            <a:r>
              <a:rPr lang="en-US" altLang="ko-KR" sz="3000" dirty="0"/>
              <a:t>parameter) : </a:t>
            </a:r>
            <a:r>
              <a:rPr lang="ko-KR" altLang="en-US" sz="3000" dirty="0" smtClean="0"/>
              <a:t>함수 호출 시 인수로 전달된 값을 함수 내부에서 사용할 수 있도록 선언된 변수</a:t>
            </a:r>
            <a:endParaRPr lang="en-US" altLang="ko-KR" sz="3000" dirty="0" smtClean="0"/>
          </a:p>
          <a:p>
            <a:r>
              <a:rPr lang="ko-KR" altLang="en-US" sz="3000" dirty="0"/>
              <a:t>실 인수는 남으면 무시되고</a:t>
            </a:r>
            <a:r>
              <a:rPr lang="en-US" altLang="ko-KR" sz="3000" dirty="0"/>
              <a:t>, </a:t>
            </a:r>
            <a:r>
              <a:rPr lang="ko-KR" altLang="en-US" sz="3000" dirty="0"/>
              <a:t>모자라는 </a:t>
            </a:r>
            <a:r>
              <a:rPr lang="ko-KR" altLang="en-US" sz="3000" dirty="0" smtClean="0"/>
              <a:t>가 인수는 </a:t>
            </a:r>
            <a:r>
              <a:rPr lang="en-US" altLang="ko-KR" sz="3000" dirty="0" smtClean="0"/>
              <a:t>undefined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된다</a:t>
            </a:r>
            <a:r>
              <a:rPr lang="en-US" altLang="ko-KR" sz="3000" dirty="0"/>
              <a:t>.</a:t>
            </a:r>
          </a:p>
          <a:p>
            <a:pPr marL="0" lvl="0" indent="0">
              <a:buNone/>
            </a:pPr>
            <a:endParaRPr lang="ko-KR" altLang="en-US" sz="30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944678" y="2755350"/>
            <a:ext cx="1073794" cy="1057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8" name="직선 화살표 연결선 7"/>
          <p:cNvCxnSpPr/>
          <p:nvPr/>
        </p:nvCxnSpPr>
        <p:spPr>
          <a:xfrm flipV="1">
            <a:off x="3735092" y="2755350"/>
            <a:ext cx="1294519" cy="1057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grpSp>
        <p:nvGrpSpPr>
          <p:cNvPr id="14" name="그룹 13"/>
          <p:cNvGrpSpPr/>
          <p:nvPr/>
        </p:nvGrpSpPr>
        <p:grpSpPr>
          <a:xfrm>
            <a:off x="518236" y="2559851"/>
            <a:ext cx="10820105" cy="1996647"/>
            <a:chOff x="518236" y="2296384"/>
            <a:chExt cx="10820105" cy="1996647"/>
          </a:xfrm>
        </p:grpSpPr>
        <p:sp>
          <p:nvSpPr>
            <p:cNvPr id="4" name="내용 개체 틀 2"/>
            <p:cNvSpPr txBox="1"/>
            <p:nvPr/>
          </p:nvSpPr>
          <p:spPr>
            <a:xfrm>
              <a:off x="518236" y="2296384"/>
              <a:ext cx="10820105" cy="1996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t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sz="2338" b="1" i="1" dirty="0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function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 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para1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, 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para2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) {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    </a:t>
              </a:r>
              <a:r>
                <a:rPr lang="ko-KR" altLang="en-US" sz="2338" b="1" dirty="0">
                  <a:latin typeface="Arial"/>
                  <a:ea typeface="+mn-ea"/>
                  <a:cs typeface="+mj-cs"/>
                </a:rPr>
                <a:t>명령문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1;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    </a:t>
              </a:r>
              <a:r>
                <a:rPr lang="ko-KR" altLang="en-US" sz="2338" b="1" dirty="0">
                  <a:latin typeface="Arial"/>
                  <a:ea typeface="+mn-ea"/>
                  <a:cs typeface="+mj-cs"/>
                </a:rPr>
                <a:t>명령문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2;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}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 err="1" smtClean="0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338" b="1" dirty="0" smtClean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338" b="1" dirty="0" err="1" smtClean="0">
                  <a:latin typeface="Arial"/>
                  <a:ea typeface="+mn-ea"/>
                  <a:cs typeface="+mj-cs"/>
                </a:rPr>
                <a:t>arg1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, 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arg2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);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60040" y="2386017"/>
              <a:ext cx="194519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lvl="0"/>
              <a:r>
                <a:rPr lang="ko-KR" altLang="en-US" dirty="0" smtClean="0">
                  <a:latin typeface="Arial"/>
                  <a:ea typeface="+mn-ea"/>
                  <a:cs typeface="+mj-cs"/>
                </a:rPr>
                <a:t>매개변수</a:t>
              </a:r>
              <a:r>
                <a:rPr lang="en-US" altLang="ko-KR" dirty="0" smtClean="0">
                  <a:latin typeface="Arial"/>
                  <a:ea typeface="+mn-ea"/>
                  <a:cs typeface="+mj-cs"/>
                </a:rPr>
                <a:t>, </a:t>
              </a:r>
              <a:r>
                <a:rPr lang="ko-KR" altLang="en-US" dirty="0" smtClean="0">
                  <a:latin typeface="Arial"/>
                  <a:ea typeface="+mn-ea"/>
                  <a:cs typeface="+mj-cs"/>
                </a:rPr>
                <a:t>가인수</a:t>
              </a:r>
              <a:endParaRPr lang="ko-KR" altLang="en-US" dirty="0">
                <a:latin typeface="Arial"/>
                <a:ea typeface="+mn-ea"/>
                <a:cs typeface="+mj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34103" y="3812847"/>
              <a:ext cx="159101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anchor="ctr">
              <a:spAutoFit/>
            </a:bodyPr>
            <a:lstStyle/>
            <a:p>
              <a:pPr lvl="0"/>
              <a:r>
                <a:rPr lang="ko-KR" altLang="en-US" dirty="0" smtClean="0">
                  <a:latin typeface="Arial"/>
                  <a:ea typeface="+mn-ea"/>
                  <a:cs typeface="+mj-cs"/>
                </a:rPr>
                <a:t>인수</a:t>
              </a:r>
              <a:r>
                <a:rPr lang="en-US" altLang="ko-KR" dirty="0" smtClean="0">
                  <a:latin typeface="Arial"/>
                  <a:ea typeface="+mn-ea"/>
                  <a:cs typeface="+mj-cs"/>
                </a:rPr>
                <a:t>,  </a:t>
              </a:r>
              <a:r>
                <a:rPr lang="ko-KR" altLang="en-US" dirty="0" err="1" smtClean="0">
                  <a:latin typeface="Arial"/>
                  <a:ea typeface="+mn-ea"/>
                  <a:cs typeface="+mj-cs"/>
                </a:rPr>
                <a:t>실인수</a:t>
              </a:r>
              <a:endParaRPr lang="ko-KR" altLang="en-US" dirty="0">
                <a:latin typeface="Arial"/>
                <a:ea typeface="+mn-ea"/>
                <a:cs typeface="+mj-cs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함수의 호출과 인수</a:t>
            </a:r>
            <a:r>
              <a:rPr lang="en-US" altLang="ko-KR" sz="5500" kern="0" dirty="0" smtClean="0">
                <a:latin typeface="+mj-lt"/>
              </a:rPr>
              <a:t>, </a:t>
            </a:r>
            <a:r>
              <a:rPr lang="ko-KR" altLang="en-US" sz="5500" kern="0" dirty="0" smtClean="0">
                <a:latin typeface="+mj-lt"/>
              </a:rPr>
              <a:t>매개변수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87604"/>
            <a:ext cx="11262614" cy="6451962"/>
          </a:xfrm>
        </p:spPr>
        <p:txBody>
          <a:bodyPr/>
          <a:lstStyle/>
          <a:p>
            <a:pPr lvl="0"/>
            <a:r>
              <a:rPr lang="en-US" altLang="ko-KR" sz="3000" dirty="0"/>
              <a:t>return </a:t>
            </a:r>
            <a:r>
              <a:rPr lang="ko-KR" altLang="en-US" sz="3000" dirty="0"/>
              <a:t>문장을 사용하여 </a:t>
            </a:r>
            <a:r>
              <a:rPr lang="ko-KR" altLang="en-US" sz="3000" dirty="0" smtClean="0"/>
              <a:t>실행 결과를 외부로 반환할 수 있다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 smtClean="0"/>
          </a:p>
          <a:p>
            <a:pPr lvl="0"/>
            <a:r>
              <a:rPr lang="ko-KR" altLang="en-US" sz="3000" dirty="0" smtClean="0"/>
              <a:t>반환 값을 변수에 저장하지 않고 바로 </a:t>
            </a:r>
            <a:r>
              <a:rPr lang="ko-KR" altLang="en-US" sz="3000" dirty="0"/>
              <a:t>수식에 사용해도 된다</a:t>
            </a:r>
            <a:r>
              <a:rPr lang="en-US" altLang="ko-KR" sz="3000" dirty="0"/>
              <a:t>.</a:t>
            </a:r>
          </a:p>
          <a:p>
            <a:pPr lvl="1"/>
            <a:r>
              <a:rPr lang="en-US" altLang="ko-KR" sz="2400" dirty="0" err="1"/>
              <a:t>window.onload</a:t>
            </a:r>
            <a:r>
              <a:rPr lang="en-US" altLang="ko-KR" sz="2400" dirty="0"/>
              <a:t> = function</a:t>
            </a:r>
            <a:r>
              <a:rPr lang="en-US" altLang="ko-KR" sz="2400" dirty="0" smtClean="0"/>
              <a:t>(){</a:t>
            </a:r>
            <a:endParaRPr lang="en-US" altLang="ko-KR" sz="2480" dirty="0" smtClean="0"/>
          </a:p>
          <a:p>
            <a:pPr marL="594067" lvl="1" indent="0">
              <a:buNone/>
            </a:pPr>
            <a:r>
              <a:rPr lang="en-US" altLang="ko-KR" sz="2480" dirty="0"/>
              <a:t>	 </a:t>
            </a:r>
            <a:r>
              <a:rPr lang="en-US" altLang="ko-KR" sz="2480" dirty="0" smtClean="0"/>
              <a:t> </a:t>
            </a:r>
            <a:r>
              <a:rPr lang="en-US" altLang="ko-KR" sz="2400" dirty="0" err="1" smtClean="0">
                <a:latin typeface="Arial"/>
              </a:rPr>
              <a:t>document.getElementById</a:t>
            </a:r>
            <a:r>
              <a:rPr lang="en-US" altLang="ko-KR" sz="2400" dirty="0" smtClean="0">
                <a:latin typeface="Arial"/>
              </a:rPr>
              <a:t>(</a:t>
            </a:r>
            <a:r>
              <a:rPr lang="en-US" altLang="ko-KR" sz="2400" dirty="0" smtClean="0">
                <a:solidFill>
                  <a:srgbClr val="CC9900"/>
                </a:solidFill>
                <a:latin typeface="Arial"/>
              </a:rPr>
              <a:t>"result"</a:t>
            </a:r>
            <a:r>
              <a:rPr lang="en-US" altLang="ko-KR" sz="2400" dirty="0" smtClean="0">
                <a:latin typeface="Arial"/>
              </a:rPr>
              <a:t>).</a:t>
            </a:r>
            <a:r>
              <a:rPr lang="en-US" altLang="ko-KR" sz="2400" dirty="0" err="1" smtClean="0">
                <a:latin typeface="Arial"/>
              </a:rPr>
              <a:t>innerHTML</a:t>
            </a:r>
            <a:r>
              <a:rPr lang="en-US" altLang="ko-KR" sz="2400" dirty="0" smtClean="0">
                <a:latin typeface="Arial"/>
              </a:rPr>
              <a:t> = add(2,5);</a:t>
            </a:r>
          </a:p>
          <a:p>
            <a:pPr marL="594067" lvl="1" indent="0">
              <a:buNone/>
            </a:pPr>
            <a:r>
              <a:rPr lang="en-US" altLang="ko-KR" sz="2400" dirty="0">
                <a:latin typeface="Arial"/>
              </a:rPr>
              <a:t> </a:t>
            </a:r>
            <a:r>
              <a:rPr lang="en-US" altLang="ko-KR" sz="2400" dirty="0" smtClean="0">
                <a:latin typeface="Arial"/>
              </a:rPr>
              <a:t>   }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함수의 반환 값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58" y="2607389"/>
            <a:ext cx="5893063" cy="36168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5912" y="1870640"/>
            <a:ext cx="10151390" cy="626596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&lt;body&gt;</a:t>
            </a:r>
          </a:p>
          <a:p>
            <a:pPr marL="0" indent="0">
              <a:buNone/>
            </a:pPr>
            <a:r>
              <a:rPr lang="en-US" altLang="ko-KR" sz="2400" dirty="0"/>
              <a:t>   &lt;form&gt;</a:t>
            </a:r>
          </a:p>
          <a:p>
            <a:pPr marL="0" indent="0">
              <a:buNone/>
            </a:pPr>
            <a:r>
              <a:rPr lang="en-US" altLang="ko-KR" sz="2400" dirty="0"/>
              <a:t>      </a:t>
            </a:r>
            <a:r>
              <a:rPr lang="ko-KR" altLang="en-US" sz="2400" dirty="0" err="1"/>
              <a:t>첫번째</a:t>
            </a:r>
            <a:r>
              <a:rPr lang="ko-KR" altLang="en-US" sz="2400" dirty="0"/>
              <a:t> </a:t>
            </a:r>
            <a:r>
              <a:rPr lang="en-US" altLang="ko-KR" sz="2400" dirty="0"/>
              <a:t>:&lt;input </a:t>
            </a:r>
            <a:r>
              <a:rPr lang="en-US" altLang="ko-KR" sz="2400" dirty="0" smtClean="0"/>
              <a:t>id</a:t>
            </a:r>
            <a:r>
              <a:rPr lang="en-US" altLang="ko-KR" sz="2400" dirty="0"/>
              <a:t>="x"&gt;&lt;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</a:t>
            </a:r>
            <a:r>
              <a:rPr lang="ko-KR" altLang="en-US" sz="2400" dirty="0" smtClean="0"/>
              <a:t>두번째 </a:t>
            </a:r>
            <a:r>
              <a:rPr lang="en-US" altLang="ko-KR" sz="2400" dirty="0"/>
              <a:t>:&lt;input </a:t>
            </a:r>
            <a:r>
              <a:rPr lang="en-US" altLang="ko-KR" sz="2400" dirty="0" smtClean="0"/>
              <a:t>id</a:t>
            </a:r>
            <a:r>
              <a:rPr lang="en-US" altLang="ko-KR" sz="2400" dirty="0"/>
              <a:t>="y"&gt;&lt;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ko-KR" altLang="en-US" sz="2400" dirty="0" smtClean="0"/>
              <a:t>      결과 </a:t>
            </a:r>
            <a:r>
              <a:rPr lang="en-US" altLang="ko-KR" sz="2400" dirty="0"/>
              <a:t>:&lt;input </a:t>
            </a:r>
            <a:r>
              <a:rPr lang="en-US" altLang="ko-KR" sz="2400" dirty="0" smtClean="0"/>
              <a:t>id</a:t>
            </a:r>
            <a:r>
              <a:rPr lang="en-US" altLang="ko-KR" sz="2400" dirty="0"/>
              <a:t>="sum"&gt;&lt;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&lt;</a:t>
            </a:r>
            <a:r>
              <a:rPr lang="en-US" altLang="ko-KR" sz="2400" dirty="0"/>
              <a:t>input type="</a:t>
            </a:r>
            <a:r>
              <a:rPr lang="en-US" altLang="ko-KR" sz="2400" dirty="0" smtClean="0"/>
              <a:t>button“  </a:t>
            </a:r>
            <a:r>
              <a:rPr lang="en-US" altLang="ko-KR" sz="2400" dirty="0" err="1"/>
              <a:t>onclick</a:t>
            </a:r>
            <a:r>
              <a:rPr lang="en-US" altLang="ko-KR" sz="2400" dirty="0"/>
              <a:t>="calc</a:t>
            </a:r>
            <a:r>
              <a:rPr lang="en-US" altLang="ko-KR" sz="2400" dirty="0" smtClean="0"/>
              <a:t>(+)" </a:t>
            </a:r>
            <a:r>
              <a:rPr lang="en-US" altLang="ko-KR" sz="2400" dirty="0"/>
              <a:t>value</a:t>
            </a:r>
            <a:r>
              <a:rPr lang="en-US" altLang="ko-KR" sz="2400" dirty="0" smtClean="0"/>
              <a:t>=“+"&gt;</a:t>
            </a:r>
          </a:p>
          <a:p>
            <a:pPr marL="0" indent="0">
              <a:buNone/>
            </a:pPr>
            <a:r>
              <a:rPr lang="en-US" altLang="ko-KR" sz="2400" dirty="0" smtClean="0"/>
              <a:t>      &lt;input type="button“  </a:t>
            </a:r>
            <a:r>
              <a:rPr lang="en-US" altLang="ko-KR" sz="2400" dirty="0" err="1" smtClean="0"/>
              <a:t>onclick</a:t>
            </a:r>
            <a:r>
              <a:rPr lang="en-US" altLang="ko-KR" sz="2400" dirty="0" smtClean="0"/>
              <a:t>="calc(-)" value=“-"&gt;</a:t>
            </a:r>
          </a:p>
          <a:p>
            <a:pPr marL="0" indent="0">
              <a:buNone/>
            </a:pPr>
            <a:r>
              <a:rPr lang="en-US" altLang="ko-KR" sz="2400" dirty="0" smtClean="0"/>
              <a:t>      &lt;input type="button“  </a:t>
            </a:r>
            <a:r>
              <a:rPr lang="en-US" altLang="ko-KR" sz="2400" dirty="0" err="1" smtClean="0"/>
              <a:t>onclick</a:t>
            </a:r>
            <a:r>
              <a:rPr lang="en-US" altLang="ko-KR" sz="2400" dirty="0" smtClean="0"/>
              <a:t>="calc(*)" value=“*"&gt;</a:t>
            </a:r>
          </a:p>
          <a:p>
            <a:pPr marL="0" indent="0">
              <a:buNone/>
            </a:pPr>
            <a:r>
              <a:rPr lang="en-US" altLang="ko-KR" sz="2400" dirty="0" smtClean="0"/>
              <a:t>      &lt;input type="button“  </a:t>
            </a:r>
            <a:r>
              <a:rPr lang="en-US" altLang="ko-KR" sz="2400" dirty="0" err="1" smtClean="0"/>
              <a:t>onclick</a:t>
            </a:r>
            <a:r>
              <a:rPr lang="en-US" altLang="ko-KR" sz="2400" dirty="0" smtClean="0"/>
              <a:t>="calc(/)" value=“/"&gt;&lt;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&lt;</a:t>
            </a:r>
            <a:r>
              <a:rPr lang="en-US" altLang="ko-KR" sz="2400" dirty="0"/>
              <a:t>p&gt;</a:t>
            </a:r>
            <a:r>
              <a:rPr lang="ko-KR" altLang="en-US" sz="2400" dirty="0" err="1"/>
              <a:t>첫번째</a:t>
            </a:r>
            <a:r>
              <a:rPr lang="ko-KR" altLang="en-US" sz="2400" dirty="0"/>
              <a:t> 값 </a:t>
            </a:r>
            <a:r>
              <a:rPr lang="en-US" altLang="ko-KR" sz="2400" dirty="0"/>
              <a:t>:&lt;span id="sp1"&gt;&lt;/span&gt; &lt;/p&gt;</a:t>
            </a:r>
          </a:p>
          <a:p>
            <a:pPr marL="0" indent="0">
              <a:buNone/>
            </a:pPr>
            <a:r>
              <a:rPr lang="en-US" altLang="ko-KR" sz="2400" dirty="0"/>
              <a:t>  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p&gt;</a:t>
            </a:r>
            <a:r>
              <a:rPr lang="ko-KR" altLang="en-US" sz="2400" dirty="0" err="1"/>
              <a:t>두번째</a:t>
            </a:r>
            <a:r>
              <a:rPr lang="ko-KR" altLang="en-US" sz="2400" dirty="0"/>
              <a:t> 값 </a:t>
            </a:r>
            <a:r>
              <a:rPr lang="en-US" altLang="ko-KR" sz="2400" dirty="0"/>
              <a:t>:&lt;span id="sp2"&gt;&lt;/span&gt; &lt;/p&gt;</a:t>
            </a:r>
          </a:p>
          <a:p>
            <a:pPr marL="0" indent="0">
              <a:buNone/>
            </a:pPr>
            <a:r>
              <a:rPr lang="en-US" altLang="ko-KR" sz="2400" dirty="0"/>
              <a:t>  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p&gt;</a:t>
            </a:r>
            <a:r>
              <a:rPr lang="ko-KR" altLang="en-US" sz="2400" dirty="0"/>
              <a:t>결과 </a:t>
            </a:r>
            <a:r>
              <a:rPr lang="en-US" altLang="ko-KR" sz="2400" dirty="0"/>
              <a:t>:&lt;span id="sp3"&gt;&lt;/span&gt; &lt;/p&gt;	  </a:t>
            </a:r>
          </a:p>
          <a:p>
            <a:pPr marL="0" indent="0">
              <a:buNone/>
            </a:pPr>
            <a:r>
              <a:rPr lang="en-US" altLang="ko-KR" sz="2400" dirty="0" smtClean="0"/>
              <a:t>    &lt;/</a:t>
            </a:r>
            <a:r>
              <a:rPr lang="en-US" altLang="ko-KR" sz="2400" dirty="0"/>
              <a:t>form&gt;</a:t>
            </a:r>
          </a:p>
          <a:p>
            <a:pPr marL="0" indent="0">
              <a:buNone/>
            </a:pPr>
            <a:r>
              <a:rPr lang="en-US" altLang="ko-KR" sz="2400" dirty="0" smtClean="0"/>
              <a:t>&lt;/</a:t>
            </a:r>
            <a:r>
              <a:rPr lang="en-US" altLang="ko-KR" sz="2400" dirty="0"/>
              <a:t>body&gt;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예제</a:t>
            </a:r>
            <a:r>
              <a:rPr lang="en-US" altLang="ko-KR" sz="5500" kern="0" dirty="0" smtClean="0">
                <a:latin typeface="+mj-lt"/>
              </a:rPr>
              <a:t>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409" y="1887604"/>
            <a:ext cx="9989329" cy="627298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&lt;script&gt;</a:t>
            </a:r>
          </a:p>
          <a:p>
            <a:pPr marL="0" indent="0">
              <a:buNone/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dirty="0" smtClean="0"/>
              <a:t> calc(a){</a:t>
            </a:r>
          </a:p>
          <a:p>
            <a:pPr marL="0" indent="0">
              <a:buNone/>
            </a:pPr>
            <a:r>
              <a:rPr lang="en-US" altLang="ko-KR" sz="2400" dirty="0" smtClean="0"/>
              <a:t>   1. </a:t>
            </a:r>
            <a:r>
              <a:rPr lang="ko-KR" altLang="en-US" sz="2400" dirty="0" smtClean="0"/>
              <a:t>입력 받은 값을 가져온다</a:t>
            </a:r>
            <a:r>
              <a:rPr lang="en-US" altLang="ko-KR" sz="2400" dirty="0" smtClean="0"/>
              <a:t>. (value </a:t>
            </a:r>
            <a:r>
              <a:rPr lang="ko-KR" altLang="en-US" sz="2400" dirty="0" smtClean="0"/>
              <a:t>속성 사용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   2. a</a:t>
            </a:r>
            <a:r>
              <a:rPr lang="ko-KR" altLang="en-US" sz="2400" dirty="0" smtClean="0"/>
              <a:t>의 값을 비교하여 각 계산을 수행하는 함수를 호출한다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3. </a:t>
            </a:r>
            <a:r>
              <a:rPr lang="ko-KR" altLang="en-US" sz="2400" dirty="0" smtClean="0"/>
              <a:t>리턴 받은 결과 값을 출력한다</a:t>
            </a:r>
            <a:r>
              <a:rPr lang="en-US" altLang="ko-KR" sz="2400" dirty="0" smtClean="0"/>
              <a:t>. (</a:t>
            </a:r>
            <a:r>
              <a:rPr lang="en-US" altLang="ko-KR" sz="2400" dirty="0" err="1" smtClean="0"/>
              <a:t>innerHTML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  }</a:t>
            </a:r>
          </a:p>
          <a:p>
            <a:pPr marL="0" indent="0">
              <a:buNone/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f_add</a:t>
            </a:r>
            <a:r>
              <a:rPr lang="en-US" altLang="ko-KR" sz="2400" dirty="0" smtClean="0"/>
              <a:t>() { </a:t>
            </a:r>
          </a:p>
          <a:p>
            <a:pPr marL="0" indent="0">
              <a:buNone/>
            </a:pPr>
            <a:r>
              <a:rPr lang="en-US" altLang="ko-KR" sz="2400" dirty="0" smtClean="0"/>
              <a:t>    return </a:t>
            </a:r>
            <a:r>
              <a:rPr lang="en-US" altLang="ko-KR" sz="2400" dirty="0"/>
              <a:t>…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}</a:t>
            </a:r>
          </a:p>
          <a:p>
            <a:pPr marL="0" indent="0">
              <a:buNone/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f_sub</a:t>
            </a:r>
            <a:r>
              <a:rPr lang="en-US" altLang="ko-KR" sz="2400" dirty="0" smtClean="0"/>
              <a:t>() {</a:t>
            </a:r>
          </a:p>
          <a:p>
            <a:pPr marL="0" indent="0">
              <a:buNone/>
            </a:pPr>
            <a:r>
              <a:rPr lang="en-US" altLang="ko-KR" sz="2400" dirty="0" smtClean="0"/>
              <a:t>    return …</a:t>
            </a:r>
          </a:p>
          <a:p>
            <a:pPr marL="0" indent="0">
              <a:buNone/>
            </a:pPr>
            <a:r>
              <a:rPr lang="en-US" altLang="ko-KR" sz="2400" dirty="0" smtClean="0"/>
              <a:t>  }</a:t>
            </a:r>
          </a:p>
          <a:p>
            <a:pPr marL="0" indent="0">
              <a:buNone/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…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&lt;/script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59</a:t>
            </a:fld>
            <a:endParaRPr lang="en-US" altLang="ko-KR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예제</a:t>
            </a:r>
            <a:r>
              <a:rPr lang="en-US" altLang="ko-KR" sz="5500" kern="0" dirty="0" smtClean="0">
                <a:latin typeface="+mj-lt"/>
              </a:rPr>
              <a:t>(2/2)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자바스크립트의 미래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본래 </a:t>
            </a:r>
            <a:r>
              <a:rPr lang="ko-KR" altLang="en-US" dirty="0"/>
              <a:t>클라이언트 </a:t>
            </a:r>
            <a:r>
              <a:rPr lang="ko-KR" altLang="en-US" dirty="0" smtClean="0"/>
              <a:t>웹 페이지를 </a:t>
            </a:r>
            <a:r>
              <a:rPr lang="ko-KR" altLang="en-US" dirty="0"/>
              <a:t>위한 프로그래밍 언어였지만 그 용도는 점점 더 확장되고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Node.js </a:t>
            </a:r>
            <a:r>
              <a:rPr lang="en-US" altLang="ko-KR" dirty="0"/>
              <a:t>: </a:t>
            </a:r>
            <a:r>
              <a:rPr lang="ko-KR" altLang="en-US" dirty="0" smtClean="0"/>
              <a:t>웹 서버와 </a:t>
            </a:r>
            <a:r>
              <a:rPr lang="ko-KR" altLang="en-US" dirty="0"/>
              <a:t>같은 애플리케이션을 작성하기 위해 설계된 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사이드</a:t>
            </a:r>
            <a:r>
              <a:rPr lang="en-US" altLang="ko-KR" dirty="0"/>
              <a:t>(Server-Side)</a:t>
            </a:r>
            <a:r>
              <a:rPr lang="ko-KR" altLang="en-US" dirty="0"/>
              <a:t> 소프트웨어 시스템</a:t>
            </a:r>
          </a:p>
          <a:p>
            <a:pPr lvl="0"/>
            <a:endParaRPr lang="en-US" altLang="ko-KR" dirty="0"/>
          </a:p>
          <a:p>
            <a:pPr lvl="1"/>
            <a:r>
              <a:rPr lang="en-US" altLang="ko-KR" dirty="0"/>
              <a:t>jQuery : </a:t>
            </a:r>
            <a:r>
              <a:rPr lang="ko-KR" altLang="en-US" dirty="0"/>
              <a:t>자바스크립트 라이브러리</a:t>
            </a:r>
          </a:p>
          <a:p>
            <a:pPr lvl="0"/>
            <a:endParaRPr lang="en-US" altLang="ko-KR" dirty="0"/>
          </a:p>
          <a:p>
            <a:pPr lvl="1"/>
            <a:r>
              <a:rPr lang="en-US" altLang="ko-KR" dirty="0" err="1"/>
              <a:t>JSON</a:t>
            </a:r>
            <a:r>
              <a:rPr lang="en-US" altLang="ko-KR" dirty="0"/>
              <a:t> : </a:t>
            </a:r>
            <a:r>
              <a:rPr lang="ko-KR" altLang="en-US" dirty="0" smtClean="0"/>
              <a:t>자바스크립트 </a:t>
            </a:r>
            <a:r>
              <a:rPr lang="ko-KR" altLang="en-US" dirty="0"/>
              <a:t>객체 표기법</a:t>
            </a:r>
            <a:r>
              <a:rPr lang="en-US" altLang="ko-KR" dirty="0"/>
              <a:t>(</a:t>
            </a:r>
            <a:r>
              <a:rPr lang="en-US" altLang="ko-KR" dirty="0" smtClean="0"/>
              <a:t>JavaScript </a:t>
            </a:r>
            <a:r>
              <a:rPr lang="en-US" altLang="ko-KR" dirty="0"/>
              <a:t>Object Notation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자바스크립트의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표현식을 활용한 간단한 데이터 형식 포맷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특정 언어에 종속되지 않는 독립적인 </a:t>
            </a:r>
            <a:r>
              <a:rPr lang="ko-KR" altLang="en-US" dirty="0"/>
              <a:t>데이터 </a:t>
            </a:r>
            <a:r>
              <a:rPr lang="ko-KR" altLang="en-US" dirty="0" smtClean="0"/>
              <a:t>형식으로 </a:t>
            </a:r>
            <a:r>
              <a:rPr lang="en-US" altLang="ko-KR" dirty="0" smtClean="0"/>
              <a:t>XML</a:t>
            </a:r>
            <a:r>
              <a:rPr lang="ko-KR" altLang="en-US" dirty="0"/>
              <a:t>을 </a:t>
            </a:r>
            <a:r>
              <a:rPr lang="ko-KR" altLang="en-US" dirty="0" smtClean="0"/>
              <a:t>대체</a:t>
            </a:r>
            <a:r>
              <a:rPr lang="en-US" altLang="ko-KR" dirty="0"/>
              <a:t>	</a:t>
            </a:r>
            <a:r>
              <a:rPr lang="ko-KR" altLang="en-US" dirty="0" smtClean="0"/>
              <a:t>하는 경량의 데이터 교환 형식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8" name="Picture 4" descr="http://calebmadrigal.com/images/nodejs-logo.pn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585209" y="3383554"/>
            <a:ext cx="1793347" cy="896674"/>
          </a:xfrm>
          <a:prstGeom prst="rect">
            <a:avLst/>
          </a:prstGeom>
          <a:noFill/>
        </p:spPr>
      </p:pic>
      <p:pic>
        <p:nvPicPr>
          <p:cNvPr id="1030" name="Picture 6" descr="http://taswar.zeytinsoft.com/wp-content/uploads/2014/05/jquery-logo.png"/>
          <p:cNvPicPr>
            <a:picLocks noChangeAspect="1" noChangeArrowheads="1"/>
          </p:cNvPicPr>
          <p:nvPr/>
        </p:nvPicPr>
        <p:blipFill rotWithShape="1"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732803" y="4490525"/>
            <a:ext cx="1872317" cy="936159"/>
          </a:xfrm>
          <a:prstGeom prst="rect">
            <a:avLst/>
          </a:prstGeom>
          <a:noFill/>
        </p:spPr>
      </p:pic>
      <p:pic>
        <p:nvPicPr>
          <p:cNvPr id="1032" name="Picture 8" descr="http://www.alsacreations.com/xmedia/doc/full/json.gif"/>
          <p:cNvPicPr>
            <a:picLocks noChangeAspect="1" noChangeArrowheads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5928290" y="7148843"/>
            <a:ext cx="1285543" cy="751001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237" y="1948456"/>
            <a:ext cx="11264119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무명 함수 또는 익명 함수</a:t>
            </a:r>
            <a:r>
              <a:rPr lang="en-US" altLang="ko-KR" sz="3000" dirty="0" smtClean="0"/>
              <a:t>(</a:t>
            </a:r>
            <a:r>
              <a:rPr lang="en-US" altLang="ko-KR" sz="3000" dirty="0"/>
              <a:t>anonymous function)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표현식 함수를 변수에 저장하는 형태로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변수 이름으로 호출한다</a:t>
            </a:r>
            <a:r>
              <a:rPr lang="en-US" altLang="ko-KR" sz="2400" dirty="0" smtClean="0"/>
              <a:t>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1"/>
            <a:r>
              <a:rPr lang="ko-KR" altLang="en-US" sz="2400" dirty="0" smtClean="0"/>
              <a:t>함수를 한번만 바로 </a:t>
            </a:r>
            <a:r>
              <a:rPr lang="ko-KR" altLang="en-US" sz="2400" dirty="0"/>
              <a:t>사용할 때 </a:t>
            </a:r>
            <a:r>
              <a:rPr lang="ko-KR" altLang="en-US" sz="2400" dirty="0" smtClean="0"/>
              <a:t>익명의 자체 호출 함수를 사용한다</a:t>
            </a:r>
            <a:r>
              <a:rPr lang="en-US" altLang="ko-KR" sz="2400" dirty="0"/>
              <a:t>.</a:t>
            </a:r>
          </a:p>
          <a:p>
            <a:pPr lvl="0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305839" y="6357552"/>
            <a:ext cx="5705201" cy="1719806"/>
            <a:chOff x="4454039" y="7702658"/>
            <a:chExt cx="5705201" cy="1719806"/>
          </a:xfrm>
        </p:grpSpPr>
        <p:sp>
          <p:nvSpPr>
            <p:cNvPr id="5" name="내용 개체 틀 2"/>
            <p:cNvSpPr txBox="1"/>
            <p:nvPr/>
          </p:nvSpPr>
          <p:spPr>
            <a:xfrm>
              <a:off x="5099549" y="7702658"/>
              <a:ext cx="5059691" cy="1719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ctr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// 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익명 </a:t>
              </a:r>
              <a:r>
                <a:rPr lang="en-US" altLang="ko-KR" sz="2400" b="1" dirty="0" smtClean="0">
                  <a:solidFill>
                    <a:srgbClr val="009E00"/>
                  </a:solidFill>
                  <a:latin typeface="Arial"/>
                  <a:cs typeface="+mj-cs"/>
                </a:rPr>
                <a:t>(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자체 호출</a:t>
              </a:r>
              <a:r>
                <a:rPr lang="en-US" altLang="ko-KR" sz="2400" b="1" dirty="0" smtClean="0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)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 함수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 smtClean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400" b="1" i="1" dirty="0" smtClean="0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function</a:t>
              </a:r>
              <a:r>
                <a:rPr lang="en-US" altLang="ko-KR" sz="2400" b="1" dirty="0" smtClean="0">
                  <a:latin typeface="Arial"/>
                  <a:ea typeface="+mn-ea"/>
                  <a:cs typeface="+mj-cs"/>
                </a:rPr>
                <a:t> (</a:t>
              </a:r>
              <a:r>
                <a:rPr lang="en-US" altLang="ko-KR" sz="2400" b="1" dirty="0" err="1" smtClean="0">
                  <a:latin typeface="Arial"/>
                  <a:ea typeface="+mn-ea"/>
                  <a:cs typeface="+mj-cs"/>
                </a:rPr>
                <a:t>str</a:t>
              </a:r>
              <a:r>
                <a:rPr lang="en-US" altLang="ko-KR" sz="2400" b="1" dirty="0" smtClean="0">
                  <a:latin typeface="Arial"/>
                  <a:ea typeface="+mn-ea"/>
                  <a:cs typeface="+mj-cs"/>
                </a:rPr>
                <a:t>) {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 smtClean="0">
                  <a:latin typeface="Arial"/>
                  <a:ea typeface="+mn-ea"/>
                  <a:cs typeface="+mj-cs"/>
                </a:rPr>
                <a:t>    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alert(</a:t>
              </a: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str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})(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"</a:t>
              </a:r>
              <a:r>
                <a:rPr lang="ko-KR" altLang="en-US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안녕하세요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"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);</a:t>
              </a:r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4454039" y="8302251"/>
              <a:ext cx="800954" cy="5206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118809" tIns="59404" rIns="118809" bIns="59404" anchor="t" anchorCtr="0"/>
            <a:lstStyle/>
            <a:p>
              <a:pPr defTabSz="1350168"/>
              <a:endParaRPr lang="ko-KR" altLang="en-US" sz="2338">
                <a:latin typeface="Arial"/>
                <a:ea typeface="+mn-ea"/>
                <a:cs typeface="+mj-cs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무명 함수</a:t>
            </a:r>
            <a:endParaRPr lang="ko-KR" altLang="en-US" sz="5500" kern="0" dirty="0">
              <a:latin typeface="+mj-lt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02547" y="3274740"/>
            <a:ext cx="9808494" cy="2160159"/>
            <a:chOff x="350747" y="7702657"/>
            <a:chExt cx="9808494" cy="2160159"/>
          </a:xfrm>
        </p:grpSpPr>
        <p:sp>
          <p:nvSpPr>
            <p:cNvPr id="12" name="내용 개체 틀 2"/>
            <p:cNvSpPr txBox="1"/>
            <p:nvPr/>
          </p:nvSpPr>
          <p:spPr>
            <a:xfrm>
              <a:off x="350747" y="7702657"/>
              <a:ext cx="4333589" cy="2160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ctr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solidFill>
                    <a:srgbClr val="009E00"/>
                  </a:solidFill>
                  <a:latin typeface="Arial"/>
                </a:rPr>
                <a:t>// 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</a:rPr>
                <a:t>선언식 함수</a:t>
              </a:r>
              <a:r>
                <a:rPr lang="en-US" altLang="ko-KR" sz="2400" b="1" dirty="0" smtClean="0">
                  <a:solidFill>
                    <a:srgbClr val="009E00"/>
                  </a:solidFill>
                  <a:latin typeface="Arial"/>
                </a:rPr>
                <a:t>(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</a:rPr>
                <a:t>기명 함수</a:t>
              </a:r>
              <a:r>
                <a:rPr lang="en-US" altLang="ko-KR" sz="2400" b="1" dirty="0" smtClean="0">
                  <a:solidFill>
                    <a:srgbClr val="009E00"/>
                  </a:solidFill>
                  <a:latin typeface="Arial"/>
                </a:rPr>
                <a:t>)</a:t>
              </a:r>
              <a:endParaRPr lang="en-US" altLang="ko-KR" sz="2400" b="1" i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endParaRPr>
            </a:p>
            <a:p>
              <a:pPr>
                <a:lnSpc>
                  <a:spcPct val="100000"/>
                </a:lnSpc>
              </a:pPr>
              <a:r>
                <a:rPr lang="en-US" altLang="ko-KR" sz="2400" b="1" i="1" dirty="0" smtClean="0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function</a:t>
              </a:r>
              <a:r>
                <a:rPr lang="en-US" altLang="ko-KR" sz="2400" b="1" dirty="0" smtClean="0">
                  <a:latin typeface="Arial"/>
                  <a:ea typeface="+mn-ea"/>
                  <a:cs typeface="+mj-cs"/>
                </a:rPr>
                <a:t> </a:t>
              </a: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str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 {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    alert(</a:t>
              </a: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str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}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"</a:t>
              </a:r>
              <a:r>
                <a:rPr lang="ko-KR" altLang="en-US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안녕하세요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."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);</a:t>
              </a:r>
            </a:p>
          </p:txBody>
        </p:sp>
        <p:sp>
          <p:nvSpPr>
            <p:cNvPr id="13" name="내용 개체 틀 2"/>
            <p:cNvSpPr txBox="1"/>
            <p:nvPr/>
          </p:nvSpPr>
          <p:spPr>
            <a:xfrm>
              <a:off x="5099549" y="7702657"/>
              <a:ext cx="5059692" cy="2160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ctr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solidFill>
                    <a:srgbClr val="009E00"/>
                  </a:solidFill>
                  <a:latin typeface="Arial"/>
                </a:rPr>
                <a:t>// 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</a:rPr>
                <a:t>표현식 </a:t>
              </a:r>
              <a:r>
                <a:rPr lang="ko-KR" altLang="en-US" sz="2400" b="1" dirty="0">
                  <a:solidFill>
                    <a:srgbClr val="009E00"/>
                  </a:solidFill>
                  <a:latin typeface="Arial"/>
                </a:rPr>
                <a:t>함수</a:t>
              </a:r>
              <a:r>
                <a:rPr lang="en-US" altLang="ko-KR" sz="2400" b="1" dirty="0" smtClean="0">
                  <a:solidFill>
                    <a:srgbClr val="009E00"/>
                  </a:solidFill>
                  <a:latin typeface="Arial"/>
                </a:rPr>
                <a:t>(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</a:rPr>
                <a:t>익명 </a:t>
              </a:r>
              <a:r>
                <a:rPr lang="ko-KR" altLang="en-US" sz="2400" b="1" dirty="0">
                  <a:solidFill>
                    <a:srgbClr val="009E00"/>
                  </a:solidFill>
                  <a:latin typeface="Arial"/>
                </a:rPr>
                <a:t>함수</a:t>
              </a:r>
              <a:r>
                <a:rPr lang="en-US" altLang="ko-KR" sz="2400" b="1" dirty="0">
                  <a:solidFill>
                    <a:srgbClr val="009E00"/>
                  </a:solidFill>
                  <a:latin typeface="Arial"/>
                </a:rPr>
                <a:t>)</a:t>
              </a:r>
              <a:endParaRPr lang="en-US" altLang="ko-KR" sz="2400" b="1" i="1" dirty="0">
                <a:solidFill>
                  <a:srgbClr val="0000FF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altLang="ko-KR" sz="2400" b="1" i="1" dirty="0" smtClean="0">
                  <a:solidFill>
                    <a:srgbClr val="0000FF"/>
                  </a:solidFill>
                  <a:latin typeface="Arial"/>
                </a:rPr>
                <a:t>let </a:t>
              </a:r>
              <a:r>
                <a:rPr lang="en-US" altLang="ko-KR" sz="2400" b="1" dirty="0" err="1" smtClean="0">
                  <a:latin typeface="Arial"/>
                </a:rPr>
                <a:t>showDialog</a:t>
              </a:r>
              <a:r>
                <a:rPr lang="en-US" altLang="ko-KR" sz="2400" b="1" dirty="0" smtClean="0">
                  <a:latin typeface="Arial"/>
                </a:rPr>
                <a:t> = </a:t>
              </a:r>
              <a:r>
                <a:rPr lang="en-US" altLang="ko-KR" sz="2400" b="1" i="1" dirty="0" smtClean="0">
                  <a:solidFill>
                    <a:srgbClr val="0000FF"/>
                  </a:solidFill>
                  <a:latin typeface="Arial"/>
                </a:rPr>
                <a:t>function</a:t>
              </a:r>
              <a:r>
                <a:rPr lang="en-US" altLang="ko-KR" sz="2400" b="1" dirty="0" smtClean="0">
                  <a:latin typeface="Arial"/>
                </a:rPr>
                <a:t> (</a:t>
              </a:r>
              <a:r>
                <a:rPr lang="en-US" altLang="ko-KR" sz="2400" b="1" dirty="0" err="1" smtClean="0">
                  <a:latin typeface="Arial"/>
                </a:rPr>
                <a:t>str</a:t>
              </a:r>
              <a:r>
                <a:rPr lang="en-US" altLang="ko-KR" sz="2400" b="1" dirty="0" smtClean="0">
                  <a:latin typeface="Arial"/>
                </a:rPr>
                <a:t>) </a:t>
              </a:r>
              <a:r>
                <a:rPr lang="en-US" altLang="ko-KR" sz="2400" b="1" dirty="0">
                  <a:latin typeface="Arial"/>
                </a:rPr>
                <a:t>{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latin typeface="Arial"/>
                </a:rPr>
                <a:t>    alert(</a:t>
              </a:r>
              <a:r>
                <a:rPr lang="en-US" altLang="ko-KR" sz="2400" b="1" dirty="0" err="1">
                  <a:latin typeface="Arial"/>
                </a:rPr>
                <a:t>str</a:t>
              </a:r>
              <a:r>
                <a:rPr lang="en-US" altLang="ko-KR" sz="2400" b="1" dirty="0">
                  <a:latin typeface="Arial"/>
                </a:rPr>
                <a:t>);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latin typeface="Arial"/>
                </a:rPr>
                <a:t>}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 err="1">
                  <a:latin typeface="Arial"/>
                </a:rPr>
                <a:t>showDialog</a:t>
              </a:r>
              <a:r>
                <a:rPr lang="en-US" altLang="ko-KR" sz="2400" b="1" dirty="0">
                  <a:latin typeface="Arial"/>
                </a:rPr>
                <a:t>(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</a:rPr>
                <a:t>"</a:t>
              </a:r>
              <a:r>
                <a:rPr lang="ko-KR" altLang="en-US" sz="2400" b="1" dirty="0">
                  <a:solidFill>
                    <a:srgbClr val="CC9900"/>
                  </a:solidFill>
                  <a:latin typeface="Arial"/>
                </a:rPr>
                <a:t>안녕하세요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</a:rPr>
                <a:t>."</a:t>
              </a:r>
              <a:r>
                <a:rPr lang="en-US" altLang="ko-KR" sz="2400" b="1" dirty="0">
                  <a:latin typeface="Arial"/>
                </a:rPr>
                <a:t>);</a:t>
              </a: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4491466" y="8522426"/>
              <a:ext cx="800954" cy="5206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118809" tIns="59404" rIns="118809" bIns="59404" anchor="t" anchorCtr="0"/>
            <a:lstStyle/>
            <a:p>
              <a:pPr defTabSz="1350168"/>
              <a:endParaRPr lang="ko-KR" altLang="en-US" sz="2338">
                <a:latin typeface="Arial"/>
                <a:ea typeface="+mn-ea"/>
                <a:cs typeface="+mj-cs"/>
              </a:endParaRPr>
            </a:p>
          </p:txBody>
        </p:sp>
      </p:grp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6983" y="1890734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메시지와 </a:t>
            </a:r>
            <a:r>
              <a:rPr lang="en-US" altLang="ko-KR" sz="3000" dirty="0" smtClean="0"/>
              <a:t>[</a:t>
            </a:r>
            <a:r>
              <a:rPr lang="ko-KR" altLang="en-US" sz="3000" dirty="0" smtClean="0"/>
              <a:t>확인</a:t>
            </a:r>
            <a:r>
              <a:rPr lang="en-US" altLang="ko-KR" sz="3000" dirty="0" smtClean="0"/>
              <a:t>] </a:t>
            </a:r>
            <a:r>
              <a:rPr lang="ko-KR" altLang="en-US" sz="3000" dirty="0" smtClean="0"/>
              <a:t>버튼이 있는 경고 상자를 띄우는 함수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사용자에게 정보를 전달할 때 사용된다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alert()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6" name="내용 개체 틀 2"/>
          <p:cNvSpPr txBox="1"/>
          <p:nvPr/>
        </p:nvSpPr>
        <p:spPr>
          <a:xfrm>
            <a:off x="956941" y="3146379"/>
            <a:ext cx="9516612" cy="273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&lt;button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="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myAlert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&gt;Try it&lt;/button&gt;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 i="1" dirty="0" smtClean="0">
              <a:solidFill>
                <a:srgbClr val="000099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myAlert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alert(“Hello! I am an alert box!”);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}</a:t>
            </a:r>
            <a:endParaRPr lang="en-US" altLang="ko-KR" sz="2338" b="1" dirty="0">
              <a:solidFill>
                <a:srgbClr val="000000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36" y="5572664"/>
            <a:ext cx="7532192" cy="1540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6983" y="1890734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메시지와 </a:t>
            </a:r>
            <a:r>
              <a:rPr lang="en-US" altLang="ko-KR" sz="3000" dirty="0" smtClean="0"/>
              <a:t>[</a:t>
            </a:r>
            <a:r>
              <a:rPr lang="ko-KR" altLang="en-US" sz="3000" dirty="0" smtClean="0"/>
              <a:t>확인</a:t>
            </a:r>
            <a:r>
              <a:rPr lang="en-US" altLang="ko-KR" sz="3000" dirty="0" smtClean="0"/>
              <a:t>],[</a:t>
            </a:r>
            <a:r>
              <a:rPr lang="ko-KR" altLang="en-US" sz="3000" dirty="0" smtClean="0"/>
              <a:t>취소</a:t>
            </a:r>
            <a:r>
              <a:rPr lang="en-US" altLang="ko-KR" sz="3000" dirty="0" smtClean="0"/>
              <a:t>] </a:t>
            </a:r>
            <a:r>
              <a:rPr lang="ko-KR" altLang="en-US" sz="3000" dirty="0" smtClean="0"/>
              <a:t>버튼이 있는 대화 상자를 띄우는 함수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[</a:t>
            </a:r>
            <a:r>
              <a:rPr lang="ko-KR" altLang="en-US" sz="2400" dirty="0" smtClean="0"/>
              <a:t>확인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버튼 클릭 시 </a:t>
            </a:r>
            <a:r>
              <a:rPr lang="en-US" altLang="ko-KR" sz="2400" dirty="0" smtClean="0"/>
              <a:t>true</a:t>
            </a:r>
            <a:r>
              <a:rPr lang="ko-KR" altLang="en-US" sz="2400" dirty="0" smtClean="0"/>
              <a:t>를 반환한다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400" dirty="0" smtClean="0"/>
              <a:t>[</a:t>
            </a:r>
            <a:r>
              <a:rPr lang="ko-KR" altLang="en-US" sz="2400" dirty="0" smtClean="0"/>
              <a:t>취소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버튼 클릭 시 </a:t>
            </a:r>
            <a:r>
              <a:rPr lang="en-US" altLang="ko-KR" sz="2400" dirty="0" smtClean="0"/>
              <a:t>false</a:t>
            </a:r>
            <a:r>
              <a:rPr lang="ko-KR" altLang="en-US" sz="2400" dirty="0" smtClean="0"/>
              <a:t>를 반환한다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confirm()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62</a:t>
            </a:fld>
            <a:endParaRPr lang="en-US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956940" y="3405168"/>
            <a:ext cx="10274651" cy="4410359"/>
            <a:chOff x="956940" y="3784734"/>
            <a:chExt cx="10274651" cy="4410359"/>
          </a:xfrm>
        </p:grpSpPr>
        <p:sp>
          <p:nvSpPr>
            <p:cNvPr id="6" name="내용 개체 틀 2"/>
            <p:cNvSpPr txBox="1"/>
            <p:nvPr/>
          </p:nvSpPr>
          <p:spPr>
            <a:xfrm>
              <a:off x="956940" y="3784734"/>
              <a:ext cx="10274651" cy="4410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ctr" anchorCtr="0"/>
            <a:lstStyle>
              <a:lvl1pPr marL="342900" indent="-3429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Symbol"/>
                <a:buChar char="·"/>
                <a:defRPr kumimoji="1" sz="2000">
                  <a:solidFill>
                    <a:schemeClr val="tx1"/>
                  </a:solidFill>
                  <a:latin typeface="Century Schoolbook"/>
                  <a:ea typeface="+mn-ea"/>
                  <a:cs typeface="+mn-cs"/>
                </a:defRPr>
              </a:lvl1pPr>
              <a:lvl2pPr marL="742950" indent="-28575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Symbol"/>
                <a:buChar char="·"/>
                <a:defRPr kumimoji="1" sz="2000">
                  <a:solidFill>
                    <a:schemeClr val="tx1"/>
                  </a:solidFill>
                  <a:latin typeface="Century Schoolbook"/>
                  <a:ea typeface="+mn-ea"/>
                </a:defRPr>
              </a:lvl2pPr>
              <a:lvl3pPr marL="1143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>
                  <a:solidFill>
                    <a:schemeClr val="tx1"/>
                  </a:solidFill>
                  <a:latin typeface="Century Schoolbook"/>
                  <a:ea typeface="+mn-ea"/>
                </a:defRPr>
              </a:lvl3pPr>
              <a:lvl4pPr marL="1600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600">
                  <a:solidFill>
                    <a:schemeClr val="tx1"/>
                  </a:solidFill>
                  <a:latin typeface="Century Schoolbook"/>
                  <a:ea typeface="+mn-ea"/>
                </a:defRPr>
              </a:lvl4pPr>
              <a:lvl5pPr marL="20574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solidFill>
                    <a:schemeClr val="tx1"/>
                  </a:solidFill>
                  <a:latin typeface="Century Schoolbook"/>
                  <a:ea typeface="+mn-ea"/>
                </a:defRPr>
              </a:lvl5pPr>
              <a:lvl6pPr marL="25146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165019" indent="0" latinLnBrk="0">
                <a:spcBef>
                  <a:spcPct val="0"/>
                </a:spcBef>
                <a:buNone/>
                <a:tabLst>
                  <a:tab pos="540067" algn="l"/>
                  <a:tab pos="540067" algn="l"/>
                </a:tabLst>
              </a:pPr>
              <a:endPara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6881" y="4149760"/>
              <a:ext cx="9834767" cy="3680306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777" y="4787631"/>
            <a:ext cx="1879023" cy="5279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200" y="6497042"/>
            <a:ext cx="6678162" cy="1582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506364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 구문 및 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구문</a:t>
            </a:r>
            <a:r>
              <a:rPr lang="en-US" altLang="ko-KR" dirty="0" smtClean="0"/>
              <a:t>(syntax) : </a:t>
            </a:r>
            <a:r>
              <a:rPr lang="ko-KR" altLang="en-US" dirty="0" smtClean="0"/>
              <a:t>프로그램이 구성되는 규칙의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고정 값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변수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문자는 쌍 따옴표</a:t>
            </a:r>
            <a:r>
              <a:rPr lang="en-US" altLang="ko-KR" dirty="0" smtClean="0"/>
              <a:t>(“”)</a:t>
            </a:r>
            <a:r>
              <a:rPr lang="ko-KR" altLang="en-US" dirty="0" smtClean="0"/>
              <a:t>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홑 따옴표</a:t>
            </a:r>
            <a:r>
              <a:rPr lang="en-US" altLang="ko-KR" dirty="0" smtClean="0"/>
              <a:t>(‘’)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감싸서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변수는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let,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사용하여 선언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식별자는</a:t>
            </a:r>
            <a:r>
              <a:rPr lang="ko-KR" altLang="en-US" dirty="0" smtClean="0"/>
              <a:t> 숫자로 시작할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대소문자를 구분</a:t>
            </a:r>
            <a:endParaRPr lang="en-US" altLang="ko-KR" dirty="0" smtClean="0"/>
          </a:p>
          <a:p>
            <a:pPr lvl="1"/>
            <a:endParaRPr lang="en-US" altLang="ko-KR" sz="1400" dirty="0" smtClean="0"/>
          </a:p>
          <a:p>
            <a:pPr lvl="0"/>
            <a:r>
              <a:rPr lang="en-US" altLang="ko-KR" dirty="0" smtClean="0"/>
              <a:t>// </a:t>
            </a:r>
            <a:r>
              <a:rPr lang="en-US" altLang="ko-KR" dirty="0"/>
              <a:t>- </a:t>
            </a:r>
            <a:r>
              <a:rPr lang="ko-KR" altLang="en-US" dirty="0" smtClean="0"/>
              <a:t>단일 문장 </a:t>
            </a:r>
            <a:r>
              <a:rPr lang="ko-KR" altLang="en-US" dirty="0"/>
              <a:t>주석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sz="1200" dirty="0" smtClean="0"/>
          </a:p>
          <a:p>
            <a:pPr lvl="0"/>
            <a:r>
              <a:rPr lang="en-US" altLang="ko-KR" dirty="0" smtClean="0"/>
              <a:t>/*  </a:t>
            </a:r>
            <a:r>
              <a:rPr lang="en-US" altLang="ko-KR" dirty="0"/>
              <a:t>*/ - </a:t>
            </a:r>
            <a:r>
              <a:rPr lang="ko-KR" altLang="en-US" dirty="0"/>
              <a:t>다중 문장 주석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593250" y="5064369"/>
            <a:ext cx="10670077" cy="816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id</a:t>
            </a:r>
            <a:r>
              <a:rPr lang="ko-KR" altLang="en-US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가 </a:t>
            </a:r>
            <a:r>
              <a:rPr lang="en-US" altLang="ko-KR" b="1" dirty="0" err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ko-KR" altLang="en-US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인 </a:t>
            </a:r>
            <a:r>
              <a:rPr lang="ko-KR" altLang="en-US" b="1" dirty="0" err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헤딩요소를</a:t>
            </a:r>
            <a:r>
              <a:rPr lang="ko-KR" altLang="en-US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 찾아서 내용을 바꾼다</a:t>
            </a:r>
            <a:r>
              <a:rPr lang="en-US" altLang="ko-KR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</a:t>
            </a:r>
            <a:r>
              <a:rPr lang="en-US" altLang="ko-KR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innerHTML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HomePage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593250" y="6991642"/>
            <a:ext cx="10670077" cy="1404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/*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		</a:t>
            </a:r>
            <a:r>
              <a:rPr lang="ko-KR" altLang="en-US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 코드는 웹 페이지의 헤딩의 내용을 변경한다</a:t>
            </a: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*/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</a:t>
            </a:r>
            <a:r>
              <a:rPr lang="en-US" altLang="ko-KR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innerHTML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HomePage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 smtClean="0"/>
              <a:t>출력 속성 및 </a:t>
            </a:r>
            <a:r>
              <a:rPr lang="ko-KR" altLang="en-US" sz="3000" dirty="0" err="1" smtClean="0"/>
              <a:t>메소드</a:t>
            </a:r>
            <a:endParaRPr lang="en-US" altLang="ko-KR" sz="3000" dirty="0" smtClean="0"/>
          </a:p>
          <a:p>
            <a:pPr lvl="1"/>
            <a:r>
              <a:rPr lang="en-US" altLang="ko-KR" dirty="0" err="1" smtClean="0"/>
              <a:t>innerHTML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내용속에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태그가 포함</a:t>
            </a:r>
            <a:r>
              <a:rPr lang="en-US" altLang="ko-KR" dirty="0" smtClean="0"/>
              <a:t>,  html</a:t>
            </a:r>
            <a:r>
              <a:rPr lang="ko-KR" altLang="en-US" dirty="0" smtClean="0"/>
              <a:t>태그실행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innerText</a:t>
            </a:r>
            <a:r>
              <a:rPr lang="en-US" altLang="ko-KR" dirty="0" smtClean="0"/>
              <a:t> -  </a:t>
            </a:r>
            <a:r>
              <a:rPr lang="ko-KR" altLang="en-US" dirty="0" smtClean="0"/>
              <a:t>일반 텍스트문자로 출력</a:t>
            </a:r>
            <a:r>
              <a:rPr lang="en-US" altLang="ko-KR" dirty="0" smtClean="0"/>
              <a:t>, html</a:t>
            </a:r>
            <a:r>
              <a:rPr lang="ko-KR" altLang="en-US" dirty="0" smtClean="0"/>
              <a:t>태그도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document.write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로딩 시 웹 페이지에 데이터 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 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window.alert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별도의 대화상자를 띄워 데이터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console.log() – </a:t>
            </a:r>
            <a:r>
              <a:rPr lang="ko-KR" altLang="en-US" dirty="0" smtClean="0"/>
              <a:t>브라우저 콘솔을 통해 데이터 출력</a:t>
            </a:r>
            <a:r>
              <a:rPr lang="en-US" altLang="ko-KR" dirty="0" smtClean="0"/>
              <a:t>.</a:t>
            </a:r>
            <a:r>
              <a:rPr lang="ko-KR" altLang="en-US" dirty="0" smtClean="0"/>
              <a:t> 디버깅 용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en-US" altLang="ko-KR" sz="3000" dirty="0" smtClean="0"/>
              <a:t>&lt;</a:t>
            </a:r>
            <a:r>
              <a:rPr lang="en-US" altLang="ko-KR" sz="3000" dirty="0"/>
              <a:t>script&gt; : </a:t>
            </a:r>
            <a:r>
              <a:rPr lang="ko-KR" altLang="en-US" sz="3000" dirty="0"/>
              <a:t>사용자 측 스크립트를 포함하는데 사용되는 태그</a:t>
            </a:r>
            <a:endParaRPr lang="en-US" altLang="ko-KR" sz="3000" dirty="0"/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/>
              <a:t>속성을 통해 외부 스크립트 파일을 포함시켜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일반적으로는 스타일 조작</a:t>
            </a:r>
            <a:r>
              <a:rPr lang="en-US" altLang="ko-KR" dirty="0"/>
              <a:t>, </a:t>
            </a:r>
            <a:r>
              <a:rPr lang="ko-KR" altLang="en-US" dirty="0"/>
              <a:t>입력 양식의</a:t>
            </a:r>
            <a:r>
              <a:rPr lang="en-US" altLang="ko-KR" dirty="0"/>
              <a:t> </a:t>
            </a:r>
            <a:r>
              <a:rPr lang="ko-KR" altLang="en-US" dirty="0"/>
              <a:t>유효성 검사 등 콘텐츠의 동적인 변경을 위해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smtClean="0"/>
              <a:t>자바스크립트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3079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자바스크립트의 위치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/>
              <a:t>내부 </a:t>
            </a:r>
            <a:r>
              <a:rPr lang="ko-KR" altLang="en-US" b="1" dirty="0" smtClean="0"/>
              <a:t>자바스크립트 </a:t>
            </a:r>
            <a:r>
              <a:rPr lang="en-US" altLang="ko-KR" dirty="0" smtClean="0"/>
              <a:t>- &lt;head&gt;, &lt;body&gt; </a:t>
            </a:r>
            <a:r>
              <a:rPr lang="ko-KR" altLang="en-US" dirty="0" smtClean="0"/>
              <a:t>양쪽 배치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6" name="내용 개체 틀 2"/>
          <p:cNvSpPr txBox="1"/>
          <p:nvPr/>
        </p:nvSpPr>
        <p:spPr>
          <a:xfrm>
            <a:off x="6037538" y="2645845"/>
            <a:ext cx="4918280" cy="4398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 </a:t>
            </a:r>
            <a:r>
              <a:rPr lang="en-US" altLang="ko-KR" sz="2200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 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&lt;body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</a:rPr>
              <a:t>"Hello World!"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);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cs typeface="+mj-cs"/>
              </a:rPr>
              <a:t>&lt;/html&gt;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863953" y="2645846"/>
            <a:ext cx="4918280" cy="4398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 </a:t>
            </a:r>
            <a:r>
              <a:rPr lang="en-US" altLang="ko-KR" sz="2200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 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World!"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3706</Words>
  <Application>Microsoft Office PowerPoint</Application>
  <PresentationFormat>사용자 지정</PresentationFormat>
  <Paragraphs>993</Paragraphs>
  <Slides>62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1_Crayons</vt:lpstr>
      <vt:lpstr>슬라이드 1</vt:lpstr>
      <vt:lpstr>자바스크립트 소개</vt:lpstr>
      <vt:lpstr>자바스크립트 역사</vt:lpstr>
      <vt:lpstr>자바스크립트 특징</vt:lpstr>
      <vt:lpstr>자바스크립트의 용도</vt:lpstr>
      <vt:lpstr>자바스크립트의 미래</vt:lpstr>
      <vt:lpstr>자바스크립트 구문 및 주석</vt:lpstr>
      <vt:lpstr>자바스크립트 출력</vt:lpstr>
      <vt:lpstr>자바스크립트의 위치(1/3)</vt:lpstr>
      <vt:lpstr>자바스크립트의 위치(2/3)</vt:lpstr>
      <vt:lpstr>자바스크립트의 위치(3/3)</vt:lpstr>
      <vt:lpstr>변수와 변수 키워드</vt:lpstr>
      <vt:lpstr>변수와 변수 키워드</vt:lpstr>
      <vt:lpstr>변수 명명 규칙</vt:lpstr>
      <vt:lpstr>document.write(1)</vt:lpstr>
      <vt:lpstr>document.write(2)</vt:lpstr>
      <vt:lpstr>innerHTML/innerText</vt:lpstr>
      <vt:lpstr>지역 변수</vt:lpstr>
      <vt:lpstr>지역 변수</vt:lpstr>
      <vt:lpstr>전역 변수</vt:lpstr>
      <vt:lpstr>전역 변수</vt:lpstr>
      <vt:lpstr>자바스크립트 자료형</vt:lpstr>
      <vt:lpstr>연산자(1/8)</vt:lpstr>
      <vt:lpstr>연산자(2/8)</vt:lpstr>
      <vt:lpstr>연산자(3/8)</vt:lpstr>
      <vt:lpstr>연산자(4/8)</vt:lpstr>
      <vt:lpstr>연산자(5/8)</vt:lpstr>
      <vt:lpstr>연산자(6/8)</vt:lpstr>
      <vt:lpstr>연산자(7/8)</vt:lpstr>
      <vt:lpstr>연산자(8/8)</vt:lpstr>
      <vt:lpstr>연산자 우선순위</vt:lpstr>
      <vt:lpstr>prompt()</vt:lpstr>
      <vt:lpstr>prompt() 덧셈 예제</vt:lpstr>
      <vt:lpstr>getElementById()</vt:lpstr>
      <vt:lpstr>getElementById() 덧셈 예제</vt:lpstr>
      <vt:lpstr>조건문(1/4)</vt:lpstr>
      <vt:lpstr>조건문(2/4)</vt:lpstr>
      <vt:lpstr>If문 문제</vt:lpstr>
      <vt:lpstr>조건문(3/4)</vt:lpstr>
      <vt:lpstr>조건문(4/4)</vt:lpstr>
      <vt:lpstr>switch문 문제</vt:lpstr>
      <vt:lpstr>조건문 문제</vt:lpstr>
      <vt:lpstr>반복문(1/5)</vt:lpstr>
      <vt:lpstr>반복문(2/5)</vt:lpstr>
      <vt:lpstr>반복문(3/5)</vt:lpstr>
      <vt:lpstr>반복문(4/5)</vt:lpstr>
      <vt:lpstr>반복문(5/5)</vt:lpstr>
      <vt:lpstr>break 문장</vt:lpstr>
      <vt:lpstr>continue 문장</vt:lpstr>
      <vt:lpstr>문제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alert()</vt:lpstr>
      <vt:lpstr>confirm()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821033476947</cp:lastModifiedBy>
  <cp:revision>1500</cp:revision>
  <dcterms:created xsi:type="dcterms:W3CDTF">2007-06-29T06:43:39Z</dcterms:created>
  <dcterms:modified xsi:type="dcterms:W3CDTF">2022-09-05T02:40:34Z</dcterms:modified>
</cp:coreProperties>
</file>