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8"/>
  </p:notesMasterIdLst>
  <p:handoutMasterIdLst>
    <p:handoutMasterId r:id="rId29"/>
  </p:handoutMasterIdLst>
  <p:sldIdLst>
    <p:sldId id="752" r:id="rId2"/>
    <p:sldId id="753" r:id="rId3"/>
    <p:sldId id="754" r:id="rId4"/>
    <p:sldId id="755" r:id="rId5"/>
    <p:sldId id="756" r:id="rId6"/>
    <p:sldId id="757" r:id="rId7"/>
    <p:sldId id="760" r:id="rId8"/>
    <p:sldId id="954" r:id="rId9"/>
    <p:sldId id="955" r:id="rId10"/>
    <p:sldId id="766" r:id="rId11"/>
    <p:sldId id="768" r:id="rId12"/>
    <p:sldId id="769" r:id="rId13"/>
    <p:sldId id="773" r:id="rId14"/>
    <p:sldId id="774" r:id="rId15"/>
    <p:sldId id="776" r:id="rId16"/>
    <p:sldId id="906" r:id="rId17"/>
    <p:sldId id="784" r:id="rId18"/>
    <p:sldId id="785" r:id="rId19"/>
    <p:sldId id="893" r:id="rId20"/>
    <p:sldId id="953" r:id="rId21"/>
    <p:sldId id="885" r:id="rId22"/>
    <p:sldId id="793" r:id="rId23"/>
    <p:sldId id="794" r:id="rId24"/>
    <p:sldId id="881" r:id="rId25"/>
    <p:sldId id="933" r:id="rId26"/>
    <p:sldId id="797" r:id="rId27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/>
        </p14:section>
        <p14:section name="Javascript" id="{21A0D544-C98B-4767-8E9B-BFA545D479FA}">
          <p14:sldIdLst>
            <p14:sldId id="752"/>
            <p14:sldId id="753"/>
            <p14:sldId id="754"/>
            <p14:sldId id="755"/>
            <p14:sldId id="756"/>
            <p14:sldId id="757"/>
            <p14:sldId id="760"/>
            <p14:sldId id="954"/>
            <p14:sldId id="955"/>
            <p14:sldId id="766"/>
            <p14:sldId id="768"/>
            <p14:sldId id="769"/>
            <p14:sldId id="773"/>
            <p14:sldId id="774"/>
            <p14:sldId id="776"/>
            <p14:sldId id="906"/>
            <p14:sldId id="784"/>
            <p14:sldId id="785"/>
            <p14:sldId id="893"/>
            <p14:sldId id="953"/>
            <p14:sldId id="885"/>
            <p14:sldId id="793"/>
            <p14:sldId id="794"/>
            <p14:sldId id="881"/>
            <p14:sldId id="933"/>
            <p14:sldId id="7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4" autoAdjust="0"/>
    <p:restoredTop sz="93514" autoAdjust="0"/>
  </p:normalViewPr>
  <p:slideViewPr>
    <p:cSldViewPr snapToGrid="0">
      <p:cViewPr>
        <p:scale>
          <a:sx n="50" d="100"/>
          <a:sy n="50" d="100"/>
        </p:scale>
        <p:origin x="54" y="960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633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1%EC%9B%94_1%EC%9D%BC" TargetMode="External"/><Relationship Id="rId2" Type="http://schemas.openxmlformats.org/officeDocument/2006/relationships/hyperlink" Target="http://ko.wikipedia.org/wiki/1972%EB%85%8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o.wikipedia.org/wiki/%EA%B7%B8%EB%A6%AC%EB%8B%88%EC%B9%98_%ED%8F%89%EA%B7%A0%EC%8B%9C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09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+mj-lt"/>
              </a:rPr>
              <a:t>자바스크립트 객체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052158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 객체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94616"/>
            <a:ext cx="11262614" cy="6451962"/>
          </a:xfrm>
        </p:spPr>
        <p:txBody>
          <a:bodyPr/>
          <a:lstStyle/>
          <a:p>
            <a:r>
              <a:rPr lang="ko-KR" altLang="en-US" dirty="0" smtClean="0"/>
              <a:t>배열은 하나의 변수에 많은 값을 담을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인덱스 번호를 참조하여 값에 접근할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배열 요소의 타입이 고정되어 있지 않으므로 같은 배열에 서로 다른 타입의 요소가 존재할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배열의 크기보다 큰 인덱스를 사용하여 크기를 자동으로 증가시킬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리터럴을</a:t>
            </a:r>
            <a:r>
              <a:rPr lang="ko-KR" altLang="en-US" dirty="0" smtClean="0"/>
              <a:t> 사용한 배열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 cars = ["Saab", "Volvo", "BMW"];</a:t>
            </a:r>
          </a:p>
          <a:p>
            <a:r>
              <a:rPr lang="en-US" altLang="ko-KR" dirty="0" smtClean="0"/>
              <a:t>new</a:t>
            </a:r>
            <a:r>
              <a:rPr lang="ko-KR" altLang="en-US" dirty="0" smtClean="0"/>
              <a:t>키워드를 사용한 배열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 cars = new Array(“Saab”, ”Volvo”, ”BMW”);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5458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 객체의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5"/>
            <a:ext cx="10670077" cy="6262198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length</a:t>
            </a:r>
          </a:p>
          <a:p>
            <a:r>
              <a:rPr lang="ko-KR" altLang="en-US" dirty="0" err="1"/>
              <a:t>메소드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151154"/>
              </p:ext>
            </p:extLst>
          </p:nvPr>
        </p:nvGraphicFramePr>
        <p:xfrm>
          <a:off x="353104" y="3552078"/>
          <a:ext cx="11219882" cy="413995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986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indexOf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(item,</a:t>
                      </a:r>
                      <a:r>
                        <a:rPr lang="en-US" altLang="ko-KR" sz="23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배열에서 요소를 찾아 위치를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lastIndexOf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(item,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역순으로 요소를 찾아 위치를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push(</a:t>
                      </a:r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a,b,c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끝에 요소를 추가한다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마지막 요소를 제거하고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shift()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처음의 원소를 제거하고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unshift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a,b,c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처음에 요소를 추가한다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20551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73784"/>
              </p:ext>
            </p:extLst>
          </p:nvPr>
        </p:nvGraphicFramePr>
        <p:xfrm>
          <a:off x="352089" y="1956742"/>
          <a:ext cx="11219882" cy="502242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986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reverse()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배열의 순서를 반대로 나타낸다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sort(</a:t>
                      </a:r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sortfunction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배열을 정렬한다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인수로 값을 비교하는 함수를 지정할 수 있으며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 시 사전 순으로 </a:t>
                      </a:r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정렬된다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slice(start,</a:t>
                      </a:r>
                      <a:r>
                        <a:rPr lang="en-US" altLang="ko-KR" sz="23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end)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~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포함하지 않음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범위의 요소를 따로 떼어내어 새로운 배열을 만든다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splice(index, n,</a:t>
                      </a:r>
                      <a:r>
                        <a:rPr lang="en-US" altLang="ko-KR" sz="23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a, b, c, 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일부를 수정한다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  <a:r>
                        <a:rPr lang="ko-KR" altLang="en-US" sz="23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범위를 삭제하고 새로운 요소를 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삽입한다</a:t>
                      </a:r>
                      <a:r>
                        <a:rPr lang="en-US" altLang="ko-KR" sz="23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a.concat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b,c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개의 배열을 합친다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join(deli)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요소를 하나의 문자열로 합친다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구분자를</a:t>
                      </a:r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지정할 수 있으며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 시 </a:t>
                      </a:r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콤마로 구분한다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7376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</a:t>
            </a:r>
            <a:r>
              <a:rPr lang="ko-KR" altLang="en-US" dirty="0"/>
              <a:t>객체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89221"/>
            <a:ext cx="11262614" cy="6195365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dirty="0" smtClean="0"/>
              <a:t>prompt()</a:t>
            </a:r>
            <a:r>
              <a:rPr lang="ko-KR" altLang="en-US" dirty="0" smtClean="0"/>
              <a:t>를 이용하여 이름을 </a:t>
            </a:r>
            <a:r>
              <a:rPr lang="ko-KR" altLang="en-US" dirty="0"/>
              <a:t>계속 입력 받아 배열에 저장하고 </a:t>
            </a:r>
            <a:r>
              <a:rPr lang="ko-KR" altLang="en-US" dirty="0" smtClean="0"/>
              <a:t>출력하는 </a:t>
            </a:r>
            <a:r>
              <a:rPr lang="ko-KR" altLang="en-US" dirty="0"/>
              <a:t>프로그램을 작성하시오</a:t>
            </a:r>
            <a:r>
              <a:rPr lang="en-US" altLang="ko-KR" dirty="0" smtClean="0"/>
              <a:t>.</a:t>
            </a:r>
          </a:p>
          <a:p>
            <a:pPr marL="519809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/>
              <a:t>입력의 마지막은 </a:t>
            </a:r>
            <a:r>
              <a:rPr lang="ko-KR" altLang="en-US" dirty="0" smtClean="0"/>
              <a:t>공백 문자를 </a:t>
            </a:r>
            <a:r>
              <a:rPr lang="ko-KR" altLang="en-US" dirty="0"/>
              <a:t>입력하거나 “취소” 버튼을 눌렀을 때</a:t>
            </a:r>
            <a:r>
              <a:rPr lang="en-US" altLang="ko-KR" dirty="0"/>
              <a:t>(null)</a:t>
            </a:r>
            <a:r>
              <a:rPr lang="ko-KR" altLang="en-US" dirty="0"/>
              <a:t>로 한다</a:t>
            </a:r>
            <a:r>
              <a:rPr lang="en-US" altLang="ko-KR" dirty="0"/>
              <a:t>.</a:t>
            </a:r>
          </a:p>
          <a:p>
            <a:pPr marL="594068" indent="-594068">
              <a:buFont typeface="+mj-lt"/>
              <a:buAutoNum type="arabicPeriod"/>
            </a:pPr>
            <a:endParaRPr lang="en-US" altLang="ko-KR" dirty="0" smtClean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 smtClean="0"/>
              <a:t>서로 중복되지 </a:t>
            </a:r>
            <a:r>
              <a:rPr lang="ko-KR" altLang="en-US" dirty="0"/>
              <a:t>않은 정수 </a:t>
            </a:r>
            <a:r>
              <a:rPr lang="en-US" altLang="ko-KR" dirty="0"/>
              <a:t>5</a:t>
            </a:r>
            <a:r>
              <a:rPr lang="ko-KR" altLang="en-US" dirty="0"/>
              <a:t>개를 입력 받아 출력하는 프로그램을 </a:t>
            </a:r>
            <a:r>
              <a:rPr lang="ko-KR" altLang="en-US" dirty="0" smtClean="0"/>
              <a:t>작성하시오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88652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  <a:r>
              <a:rPr lang="ko-KR" altLang="en-US" dirty="0"/>
              <a:t>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25052"/>
            <a:ext cx="11262614" cy="6259533"/>
          </a:xfrm>
        </p:spPr>
        <p:txBody>
          <a:bodyPr/>
          <a:lstStyle/>
          <a:p>
            <a:r>
              <a:rPr lang="en-US" altLang="ko-KR" sz="3000" dirty="0"/>
              <a:t>Date </a:t>
            </a:r>
            <a:r>
              <a:rPr lang="ko-KR" altLang="en-US" sz="3000" dirty="0"/>
              <a:t>객체는 </a:t>
            </a:r>
            <a:r>
              <a:rPr lang="ko-KR" altLang="en-US" sz="3000" dirty="0" smtClean="0"/>
              <a:t>현재 날짜와 시간으로 새 날짜 객체를 생성한다</a:t>
            </a:r>
            <a:r>
              <a:rPr lang="en-US" altLang="ko-KR" sz="3000" dirty="0" smtClean="0"/>
              <a:t>.</a:t>
            </a:r>
          </a:p>
          <a:p>
            <a:r>
              <a:rPr lang="ko-KR" altLang="en-US" sz="3000" dirty="0" smtClean="0"/>
              <a:t>새 날짜 객체를 만드는 </a:t>
            </a:r>
            <a:r>
              <a:rPr lang="en-US" altLang="ko-KR" sz="3000" dirty="0" smtClean="0"/>
              <a:t>4</a:t>
            </a:r>
            <a:r>
              <a:rPr lang="ko-KR" altLang="en-US" sz="3000" dirty="0" smtClean="0"/>
              <a:t>가지 방법</a:t>
            </a:r>
            <a:endParaRPr lang="en-US" altLang="ko-KR" sz="3000" dirty="0"/>
          </a:p>
          <a:p>
            <a:pPr lvl="1"/>
            <a:r>
              <a:rPr lang="en-US" altLang="ko-KR" sz="2400" dirty="0"/>
              <a:t>new Date() // </a:t>
            </a:r>
            <a:r>
              <a:rPr lang="ko-KR" altLang="en-US" sz="2400" dirty="0"/>
              <a:t>현재 날짜와 시간</a:t>
            </a:r>
          </a:p>
          <a:p>
            <a:pPr lvl="1"/>
            <a:r>
              <a:rPr lang="en-US" altLang="ko-KR" sz="2400" dirty="0"/>
              <a:t>new Date(milliseconds) //1970/01/01 </a:t>
            </a:r>
            <a:r>
              <a:rPr lang="ko-KR" altLang="en-US" sz="2400" dirty="0"/>
              <a:t>이후의 </a:t>
            </a:r>
            <a:r>
              <a:rPr lang="ko-KR" altLang="en-US" sz="2400" dirty="0" smtClean="0"/>
              <a:t>밀리 초</a:t>
            </a:r>
            <a:endParaRPr lang="ko-KR" altLang="en-US" sz="2400" dirty="0"/>
          </a:p>
          <a:p>
            <a:pPr lvl="1"/>
            <a:r>
              <a:rPr lang="en-US" altLang="ko-KR" sz="2400" dirty="0"/>
              <a:t>new Date(</a:t>
            </a:r>
            <a:r>
              <a:rPr lang="en-US" altLang="ko-KR" sz="2400" dirty="0" err="1"/>
              <a:t>dateString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new Date(year, month, date[, hours[, minutes[, seconds[,</a:t>
            </a:r>
            <a:r>
              <a:rPr lang="en-US" altLang="ko-KR" sz="2400" dirty="0" err="1"/>
              <a:t>ms</a:t>
            </a:r>
            <a:r>
              <a:rPr lang="en-US" altLang="ko-KR" sz="2400" dirty="0" smtClean="0"/>
              <a:t>]]]])</a:t>
            </a:r>
          </a:p>
          <a:p>
            <a:endParaRPr lang="en-US" altLang="ko-KR" sz="2920" dirty="0" smtClean="0"/>
          </a:p>
          <a:p>
            <a:r>
              <a:rPr lang="en-US" altLang="ko-KR" sz="3000" dirty="0" err="1" smtClean="0"/>
              <a:t>UTC</a:t>
            </a:r>
            <a:endParaRPr lang="en-US" altLang="ko-KR" sz="3000" dirty="0" smtClean="0"/>
          </a:p>
          <a:p>
            <a:pPr lvl="1"/>
            <a:r>
              <a:rPr lang="en-US" altLang="ko-KR" sz="2400" dirty="0" smtClean="0">
                <a:hlinkClick r:id="rId2" tooltip="1972년"/>
              </a:rPr>
              <a:t>1972</a:t>
            </a:r>
            <a:r>
              <a:rPr lang="ko-KR" altLang="en-US" sz="2400" dirty="0">
                <a:hlinkClick r:id="rId2" tooltip="1972년"/>
              </a:rPr>
              <a:t>년</a:t>
            </a:r>
            <a:r>
              <a:rPr lang="ko-KR" altLang="en-US" sz="2400" dirty="0"/>
              <a:t> </a:t>
            </a:r>
            <a:r>
              <a:rPr lang="en-US" altLang="ko-KR" sz="2400" dirty="0">
                <a:hlinkClick r:id="rId3" tooltip="1월 1일"/>
              </a:rPr>
              <a:t>1</a:t>
            </a:r>
            <a:r>
              <a:rPr lang="ko-KR" altLang="en-US" sz="2400" dirty="0">
                <a:hlinkClick r:id="rId3" tooltip="1월 1일"/>
              </a:rPr>
              <a:t>월 </a:t>
            </a:r>
            <a:r>
              <a:rPr lang="en-US" altLang="ko-KR" sz="2400" dirty="0">
                <a:hlinkClick r:id="rId3" tooltip="1월 1일"/>
              </a:rPr>
              <a:t>1</a:t>
            </a:r>
            <a:r>
              <a:rPr lang="ko-KR" altLang="en-US" sz="2400" dirty="0">
                <a:hlinkClick r:id="rId3" tooltip="1월 1일"/>
              </a:rPr>
              <a:t>일</a:t>
            </a:r>
            <a:r>
              <a:rPr lang="ko-KR" altLang="en-US" sz="2400" dirty="0"/>
              <a:t>부터 시행된 국제 </a:t>
            </a:r>
            <a:r>
              <a:rPr lang="ko-KR" altLang="en-US" sz="2400" dirty="0" smtClean="0"/>
              <a:t>표준시이다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r>
              <a:rPr lang="en-US" altLang="ko-KR" sz="2400" dirty="0"/>
              <a:t>UTC</a:t>
            </a:r>
            <a:r>
              <a:rPr lang="ko-KR" altLang="en-US" sz="2400" dirty="0"/>
              <a:t>는 </a:t>
            </a:r>
            <a:r>
              <a:rPr lang="ko-KR" altLang="en-US" sz="2400" dirty="0" err="1">
                <a:hlinkClick r:id="rId4" tooltip="그리니치 평균시"/>
              </a:rPr>
              <a:t>그리니치</a:t>
            </a:r>
            <a:r>
              <a:rPr lang="ko-KR" altLang="en-US" sz="2400" dirty="0">
                <a:hlinkClick r:id="rId4" tooltip="그리니치 평균시"/>
              </a:rPr>
              <a:t> 평균시</a:t>
            </a:r>
            <a:r>
              <a:rPr lang="en-US" altLang="ko-KR" sz="2400" dirty="0"/>
              <a:t>(GMT)</a:t>
            </a:r>
            <a:r>
              <a:rPr lang="ko-KR" altLang="en-US" sz="2400" dirty="0"/>
              <a:t>로 불리기도 하는데</a:t>
            </a:r>
            <a:r>
              <a:rPr lang="en-US" altLang="ko-KR" sz="2400" dirty="0"/>
              <a:t>, UTC</a:t>
            </a:r>
            <a:r>
              <a:rPr lang="ko-KR" altLang="en-US" sz="2400" dirty="0"/>
              <a:t>와 </a:t>
            </a:r>
            <a:r>
              <a:rPr lang="en-US" altLang="ko-KR" sz="2400" dirty="0"/>
              <a:t>GMT</a:t>
            </a:r>
            <a:r>
              <a:rPr lang="ko-KR" altLang="en-US" sz="2400" dirty="0"/>
              <a:t>는 초의 </a:t>
            </a:r>
            <a:r>
              <a:rPr lang="ko-KR" altLang="en-US" sz="2400" dirty="0" smtClean="0"/>
              <a:t>소수점 </a:t>
            </a:r>
            <a:r>
              <a:rPr lang="ko-KR" altLang="en-US" sz="2400" dirty="0"/>
              <a:t>단위에서만 차이가 나기 때문에 일상에서는 혼용되어 사용된다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기술적인 </a:t>
            </a:r>
            <a:r>
              <a:rPr lang="ko-KR" altLang="en-US" sz="2400" dirty="0"/>
              <a:t>표기에서는 </a:t>
            </a:r>
            <a:r>
              <a:rPr lang="en-US" altLang="ko-KR" sz="2400" dirty="0"/>
              <a:t>UTC</a:t>
            </a:r>
            <a:r>
              <a:rPr lang="ko-KR" altLang="en-US" sz="2400" dirty="0"/>
              <a:t>가 사용된다</a:t>
            </a:r>
            <a:r>
              <a:rPr lang="en-US" altLang="ko-KR" sz="2400" dirty="0"/>
              <a:t>.</a:t>
            </a:r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61388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객체의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78578"/>
              </p:ext>
            </p:extLst>
          </p:nvPr>
        </p:nvGraphicFramePr>
        <p:xfrm>
          <a:off x="479496" y="1815127"/>
          <a:ext cx="10945548" cy="530413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4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0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6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 값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getDay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0(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일요일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6(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토요일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setDay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(day)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getDate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~ 31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setDate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(date)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getMonth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setMonth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(month-1)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getFullYear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숫자로 된 연도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setYear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(year)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getHours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23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setHours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(hours)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getMinutes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59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setMinutes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(minutes)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getSeconds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59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setSeconds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(seconds)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getMilliseconds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999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setMilliseconds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millisec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getTime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경과시간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(milliseconds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millisec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79496" y="7383270"/>
            <a:ext cx="1094554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+mj-lt"/>
              </a:rPr>
              <a:t>getTime</a:t>
            </a:r>
            <a:r>
              <a:rPr lang="en-US" altLang="ko-KR" sz="2400" dirty="0" smtClean="0">
                <a:latin typeface="+mj-lt"/>
              </a:rPr>
              <a:t>()</a:t>
            </a:r>
            <a:r>
              <a:rPr lang="ko-KR" altLang="en-US" sz="2400" dirty="0" smtClean="0">
                <a:latin typeface="+mj-lt"/>
              </a:rPr>
              <a:t>의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 smtClean="0"/>
              <a:t>millisecond</a:t>
            </a:r>
            <a:r>
              <a:rPr lang="ko-KR" altLang="en-US" sz="2400" dirty="0" smtClean="0">
                <a:latin typeface="+mj-lt"/>
              </a:rPr>
              <a:t>값을 </a:t>
            </a:r>
            <a:r>
              <a:rPr lang="en-US" altLang="ko-KR" sz="2400" dirty="0" smtClean="0">
                <a:latin typeface="+mj-lt"/>
              </a:rPr>
              <a:t>1000</a:t>
            </a:r>
            <a:r>
              <a:rPr lang="ko-KR" altLang="en-US" sz="2400" dirty="0">
                <a:latin typeface="+mj-lt"/>
              </a:rPr>
              <a:t>으로 나누면 실제 초를 얻을 수 </a:t>
            </a:r>
            <a:r>
              <a:rPr lang="ko-KR" altLang="en-US" sz="2400" dirty="0" smtClean="0">
                <a:latin typeface="+mj-lt"/>
              </a:rPr>
              <a:t>있다</a:t>
            </a:r>
            <a:r>
              <a:rPr lang="en-US" altLang="ko-KR" sz="2400" dirty="0" smtClean="0">
                <a:latin typeface="+mj-lt"/>
              </a:rPr>
              <a:t>.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 </a:t>
            </a:r>
            <a:r>
              <a:rPr lang="ko-KR" altLang="en-US" sz="2400" dirty="0" smtClean="0">
                <a:latin typeface="+mj-lt"/>
              </a:rPr>
              <a:t>예</a:t>
            </a:r>
            <a:r>
              <a:rPr lang="en-US" altLang="ko-KR" sz="2400" dirty="0" smtClean="0">
                <a:latin typeface="+mj-lt"/>
              </a:rPr>
              <a:t>) </a:t>
            </a:r>
            <a:r>
              <a:rPr lang="en-US" altLang="ko-KR" sz="2400" dirty="0" smtClean="0">
                <a:latin typeface="+mj-lt"/>
              </a:rPr>
              <a:t>millisecond </a:t>
            </a:r>
            <a:r>
              <a:rPr lang="en-US" altLang="ko-KR" sz="2400" dirty="0" smtClean="0"/>
              <a:t>/ 1000 / 60 / 60 / 24 / 365 : </a:t>
            </a:r>
            <a:r>
              <a:rPr lang="ko-KR" altLang="en-US" sz="2400" dirty="0" smtClean="0"/>
              <a:t>초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분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시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일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년도 별 계산</a:t>
            </a: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73956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/>
              <a:t>객체 문제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51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94068" indent="-594068" eaLnBrk="1" hangingPunct="1">
              <a:buFont typeface="+mj-lt"/>
              <a:buAutoNum type="arabicPeriod"/>
            </a:pPr>
            <a:r>
              <a:rPr lang="ko-KR" altLang="en-US" sz="3000" kern="0" dirty="0" err="1" smtClean="0"/>
              <a:t>오늘</a:t>
            </a:r>
            <a:r>
              <a:rPr lang="ko-KR" altLang="en-US" sz="3000" kern="0" dirty="0" err="1"/>
              <a:t>로</a:t>
            </a:r>
            <a:r>
              <a:rPr lang="ko-KR" altLang="en-US" sz="3000" kern="0" dirty="0" err="1" smtClean="0"/>
              <a:t>부터</a:t>
            </a:r>
            <a:r>
              <a:rPr lang="ko-KR" altLang="en-US" sz="3000" kern="0" dirty="0" smtClean="0"/>
              <a:t> </a:t>
            </a:r>
            <a:r>
              <a:rPr lang="en-US" altLang="ko-KR" sz="3000" kern="0" dirty="0" smtClean="0"/>
              <a:t>500</a:t>
            </a:r>
            <a:r>
              <a:rPr lang="ko-KR" altLang="en-US" sz="3000" kern="0" dirty="0"/>
              <a:t>일 </a:t>
            </a:r>
            <a:r>
              <a:rPr lang="ko-KR" altLang="en-US" sz="3000" kern="0" dirty="0" smtClean="0"/>
              <a:t>후 날짜를 </a:t>
            </a:r>
            <a:r>
              <a:rPr lang="ko-KR" altLang="en-US" sz="3000" kern="0" dirty="0" err="1" smtClean="0"/>
              <a:t>계산하시오</a:t>
            </a:r>
            <a:r>
              <a:rPr lang="en-US" altLang="ko-KR" sz="3000" kern="0" dirty="0" smtClean="0"/>
              <a:t>.</a:t>
            </a:r>
          </a:p>
          <a:p>
            <a:pPr marL="519809" lvl="1" indent="0" eaLnBrk="1" hangingPunct="1">
              <a:buNone/>
            </a:pPr>
            <a:r>
              <a:rPr lang="en-US" altLang="ko-KR" sz="2600" kern="0" dirty="0" smtClean="0"/>
              <a:t>- </a:t>
            </a:r>
            <a:r>
              <a:rPr lang="ko-KR" altLang="en-US" sz="2600" kern="0" dirty="0" smtClean="0"/>
              <a:t>현재 </a:t>
            </a:r>
            <a:r>
              <a:rPr lang="ko-KR" altLang="en-US" sz="2600" kern="0" dirty="0"/>
              <a:t>날짜의 </a:t>
            </a:r>
            <a:r>
              <a:rPr lang="en-US" altLang="ko-KR" sz="2600" kern="0" dirty="0" smtClean="0"/>
              <a:t>millisecond </a:t>
            </a:r>
            <a:r>
              <a:rPr lang="ko-KR" altLang="en-US" sz="2600" kern="0" dirty="0"/>
              <a:t>구함</a:t>
            </a:r>
            <a:endParaRPr lang="en-US" altLang="ko-KR" sz="2600" kern="0" dirty="0"/>
          </a:p>
          <a:p>
            <a:pPr marL="519809" lvl="1" indent="0" eaLnBrk="1" hangingPunct="1">
              <a:buNone/>
            </a:pPr>
            <a:r>
              <a:rPr lang="en-US" altLang="ko-KR" sz="2600" kern="0" dirty="0" smtClean="0"/>
              <a:t>- 500</a:t>
            </a:r>
            <a:r>
              <a:rPr lang="ko-KR" altLang="en-US" sz="2600" kern="0" dirty="0"/>
              <a:t>일에 대한 </a:t>
            </a:r>
            <a:r>
              <a:rPr lang="en-US" altLang="ko-KR" sz="2600" kern="0" dirty="0" err="1"/>
              <a:t>ms</a:t>
            </a:r>
            <a:r>
              <a:rPr lang="ko-KR" altLang="en-US" sz="2600" kern="0" dirty="0"/>
              <a:t>값을 구함 </a:t>
            </a:r>
            <a:r>
              <a:rPr lang="en-US" altLang="ko-KR" sz="2600" kern="0" dirty="0"/>
              <a:t>( 500 </a:t>
            </a:r>
            <a:r>
              <a:rPr lang="ko-KR" altLang="en-US" sz="2600" kern="0" dirty="0"/>
              <a:t>* </a:t>
            </a:r>
            <a:r>
              <a:rPr lang="en-US" altLang="ko-KR" sz="2600" kern="0" dirty="0"/>
              <a:t>1000 </a:t>
            </a:r>
            <a:r>
              <a:rPr lang="ko-KR" altLang="en-US" sz="2600" kern="0" dirty="0"/>
              <a:t>* </a:t>
            </a:r>
            <a:r>
              <a:rPr lang="en-US" altLang="ko-KR" sz="2600" kern="0" dirty="0"/>
              <a:t>60 </a:t>
            </a:r>
            <a:r>
              <a:rPr lang="ko-KR" altLang="en-US" sz="2600" kern="0" dirty="0"/>
              <a:t>* </a:t>
            </a:r>
            <a:r>
              <a:rPr lang="en-US" altLang="ko-KR" sz="2600" kern="0" dirty="0"/>
              <a:t>60 </a:t>
            </a:r>
            <a:r>
              <a:rPr lang="ko-KR" altLang="en-US" sz="2600" kern="0" dirty="0"/>
              <a:t>* </a:t>
            </a:r>
            <a:r>
              <a:rPr lang="en-US" altLang="ko-KR" sz="2600" kern="0" dirty="0"/>
              <a:t>24</a:t>
            </a:r>
            <a:r>
              <a:rPr lang="en-US" altLang="ko-KR" sz="2600" kern="0" dirty="0" smtClean="0"/>
              <a:t>)</a:t>
            </a:r>
          </a:p>
          <a:p>
            <a:pPr marL="519809" lvl="1" indent="0" eaLnBrk="1" hangingPunct="1">
              <a:buNone/>
            </a:pPr>
            <a:r>
              <a:rPr lang="en-US" altLang="ko-KR" sz="2600" kern="0" dirty="0" smtClean="0"/>
              <a:t>- </a:t>
            </a:r>
            <a:r>
              <a:rPr lang="ko-KR" altLang="en-US" sz="2600" kern="0" dirty="0" smtClean="0"/>
              <a:t>일자로 변환 </a:t>
            </a:r>
            <a:r>
              <a:rPr lang="en-US" altLang="ko-KR" sz="2600" kern="0" dirty="0" smtClean="0"/>
              <a:t>(</a:t>
            </a:r>
            <a:r>
              <a:rPr lang="en-US" altLang="ko-KR" sz="2600" kern="0" dirty="0" err="1" smtClean="0"/>
              <a:t>ms</a:t>
            </a:r>
            <a:r>
              <a:rPr lang="en-US" altLang="ko-KR" sz="2600" kern="0" dirty="0" smtClean="0"/>
              <a:t> / 1000 / 60 / 60 / 24)</a:t>
            </a:r>
            <a:endParaRPr lang="en-US" altLang="ko-KR" sz="2600" kern="0" dirty="0" smtClean="0"/>
          </a:p>
          <a:p>
            <a:pPr marL="977009" lvl="1" indent="-457200" eaLnBrk="1" hangingPunct="1">
              <a:buFontTx/>
              <a:buChar char="-"/>
            </a:pPr>
            <a:endParaRPr lang="en-US" altLang="ko-KR" kern="0" dirty="0" smtClean="0"/>
          </a:p>
          <a:p>
            <a:pPr marL="594068" indent="-594068" eaLnBrk="1" hangingPunct="1">
              <a:buFont typeface="+mj-lt"/>
              <a:buAutoNum type="arabicPeriod"/>
            </a:pPr>
            <a:r>
              <a:rPr lang="en-US" altLang="ko-KR" kern="0" dirty="0" err="1" smtClean="0"/>
              <a:t>getTime</a:t>
            </a:r>
            <a:r>
              <a:rPr lang="en-US" altLang="ko-KR" kern="0" dirty="0" smtClean="0"/>
              <a:t>()</a:t>
            </a:r>
            <a:r>
              <a:rPr lang="ko-KR" altLang="en-US" kern="0" dirty="0" smtClean="0"/>
              <a:t>를 이용하여 교환 기간을 계산하는 프로그램을 작성하시오</a:t>
            </a:r>
            <a:r>
              <a:rPr lang="en-US" altLang="ko-KR" kern="0" dirty="0" smtClean="0"/>
              <a:t>.</a:t>
            </a:r>
          </a:p>
          <a:p>
            <a:pPr marL="519809" lvl="1" indent="0" eaLnBrk="1" hangingPunct="1">
              <a:buFont typeface="Symbol" pitchFamily="18" charset="2"/>
              <a:buNone/>
            </a:pPr>
            <a:r>
              <a:rPr lang="en-US" altLang="ko-KR" kern="0" dirty="0" smtClean="0"/>
              <a:t>- </a:t>
            </a:r>
            <a:r>
              <a:rPr lang="ko-KR" altLang="en-US" kern="0" dirty="0" smtClean="0"/>
              <a:t>구입 날짜와 현재 날짜의 </a:t>
            </a:r>
            <a:r>
              <a:rPr lang="en-US" altLang="ko-KR" kern="0" dirty="0" smtClean="0"/>
              <a:t>Date</a:t>
            </a:r>
            <a:r>
              <a:rPr lang="ko-KR" altLang="en-US" kern="0" dirty="0" smtClean="0"/>
              <a:t>객체를 생성하고 </a:t>
            </a:r>
            <a:r>
              <a:rPr lang="en-US" altLang="ko-KR" kern="0" dirty="0" err="1" smtClean="0"/>
              <a:t>getTime</a:t>
            </a:r>
            <a:r>
              <a:rPr lang="en-US" altLang="ko-KR" kern="0" dirty="0" smtClean="0"/>
              <a:t>()</a:t>
            </a:r>
            <a:r>
              <a:rPr lang="ko-KR" altLang="en-US" kern="0" dirty="0" smtClean="0"/>
              <a:t>으로 </a:t>
            </a:r>
            <a:r>
              <a:rPr lang="en-US" altLang="ko-KR" kern="0" dirty="0" smtClean="0"/>
              <a:t>milliseconds </a:t>
            </a:r>
            <a:r>
              <a:rPr lang="ko-KR" altLang="en-US" kern="0" dirty="0" smtClean="0"/>
              <a:t>값을 반환 받음</a:t>
            </a:r>
            <a:endParaRPr lang="en-US" altLang="ko-KR" kern="0" dirty="0" smtClean="0"/>
          </a:p>
          <a:p>
            <a:pPr marL="519809" lvl="1" indent="0" eaLnBrk="1" hangingPunct="1">
              <a:buFont typeface="Symbol" pitchFamily="18" charset="2"/>
              <a:buNone/>
            </a:pPr>
            <a:r>
              <a:rPr lang="en-US" altLang="ko-KR" kern="0" dirty="0" smtClean="0"/>
              <a:t>- </a:t>
            </a:r>
            <a:r>
              <a:rPr lang="ko-KR" altLang="en-US" kern="0" dirty="0" smtClean="0"/>
              <a:t>현재 날짜에서 구입 날짜를 뺀 </a:t>
            </a:r>
            <a:r>
              <a:rPr lang="en-US" altLang="ko-KR" kern="0" dirty="0" smtClean="0"/>
              <a:t>milliseconds </a:t>
            </a:r>
            <a:r>
              <a:rPr lang="ko-KR" altLang="en-US" kern="0" dirty="0" smtClean="0"/>
              <a:t>값을 일자로 변경</a:t>
            </a:r>
            <a:endParaRPr lang="en-US" altLang="ko-KR" kern="0" dirty="0" smtClean="0"/>
          </a:p>
          <a:p>
            <a:pPr marL="519809" lvl="1" indent="0" eaLnBrk="1" hangingPunct="1">
              <a:buFont typeface="Symbol" pitchFamily="18" charset="2"/>
              <a:buNone/>
            </a:pPr>
            <a:r>
              <a:rPr lang="en-US" altLang="ko-KR" kern="0" dirty="0" smtClean="0"/>
              <a:t>( milliseconds / 1000 /</a:t>
            </a:r>
            <a:r>
              <a:rPr lang="ko-KR" altLang="en-US" kern="0" dirty="0" smtClean="0"/>
              <a:t> </a:t>
            </a:r>
            <a:r>
              <a:rPr lang="en-US" altLang="ko-KR" kern="0" dirty="0" smtClean="0"/>
              <a:t>60 /</a:t>
            </a:r>
            <a:r>
              <a:rPr lang="ko-KR" altLang="en-US" kern="0" dirty="0" smtClean="0"/>
              <a:t> </a:t>
            </a:r>
            <a:r>
              <a:rPr lang="en-US" altLang="ko-KR" kern="0" dirty="0" smtClean="0"/>
              <a:t>60 /</a:t>
            </a:r>
            <a:r>
              <a:rPr lang="ko-KR" altLang="en-US" kern="0" dirty="0" smtClean="0"/>
              <a:t> </a:t>
            </a:r>
            <a:r>
              <a:rPr lang="en-US" altLang="ko-KR" kern="0" dirty="0" smtClean="0"/>
              <a:t>24)</a:t>
            </a:r>
          </a:p>
          <a:p>
            <a:pPr marL="519809" lvl="1" indent="0" eaLnBrk="1" hangingPunct="1">
              <a:buNone/>
            </a:pPr>
            <a:r>
              <a:rPr lang="en-US" altLang="ko-KR" kern="0" dirty="0" smtClean="0"/>
              <a:t>- </a:t>
            </a:r>
            <a:r>
              <a:rPr lang="ko-KR" altLang="en-US" kern="0" dirty="0" smtClean="0"/>
              <a:t>결과와 </a:t>
            </a:r>
            <a:r>
              <a:rPr lang="en-US" altLang="ko-KR" kern="0" dirty="0" smtClean="0"/>
              <a:t>7</a:t>
            </a:r>
            <a:r>
              <a:rPr lang="ko-KR" altLang="en-US" kern="0" dirty="0" smtClean="0"/>
              <a:t>을 비교하였을 때 보다 크면 </a:t>
            </a:r>
            <a:r>
              <a:rPr lang="en-US" altLang="ko-KR" kern="0" dirty="0" smtClean="0"/>
              <a:t>"</a:t>
            </a:r>
            <a:r>
              <a:rPr lang="ko-KR" altLang="en-US" kern="0" dirty="0" smtClean="0"/>
              <a:t>교환 불가</a:t>
            </a:r>
            <a:r>
              <a:rPr lang="en-US" altLang="ko-KR" kern="0" dirty="0" smtClean="0"/>
              <a:t>＂, </a:t>
            </a:r>
            <a:r>
              <a:rPr lang="ko-KR" altLang="en-US" kern="0" dirty="0" smtClean="0"/>
              <a:t>작으면 </a:t>
            </a:r>
            <a:r>
              <a:rPr lang="en-US" altLang="ko-KR" kern="0" dirty="0" smtClean="0"/>
              <a:t>"</a:t>
            </a:r>
            <a:r>
              <a:rPr lang="ko-KR" altLang="en-US" kern="0" dirty="0" smtClean="0"/>
              <a:t>교환 가능</a:t>
            </a:r>
            <a:r>
              <a:rPr lang="en-US" altLang="ko-KR" kern="0" dirty="0" smtClean="0"/>
              <a:t>" </a:t>
            </a:r>
            <a:r>
              <a:rPr lang="ko-KR" altLang="en-US" kern="0" dirty="0" smtClean="0"/>
              <a:t>출력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108589414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</a:t>
            </a:r>
            <a:r>
              <a:rPr lang="ko-KR" altLang="en-US" dirty="0" err="1" smtClean="0"/>
              <a:t>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3"/>
            <a:ext cx="10670077" cy="6720106"/>
          </a:xfrm>
        </p:spPr>
        <p:txBody>
          <a:bodyPr>
            <a:normAutofit/>
          </a:bodyPr>
          <a:lstStyle/>
          <a:p>
            <a:r>
              <a:rPr lang="ko-KR" altLang="en-US" dirty="0"/>
              <a:t>속성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length : </a:t>
            </a:r>
            <a:r>
              <a:rPr lang="ko-KR" altLang="en-US" dirty="0"/>
              <a:t>문자열의 </a:t>
            </a:r>
            <a:r>
              <a:rPr lang="ko-KR" altLang="en-US" dirty="0" smtClean="0"/>
              <a:t>길이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73348"/>
              </p:ext>
            </p:extLst>
          </p:nvPr>
        </p:nvGraphicFramePr>
        <p:xfrm>
          <a:off x="353104" y="2971801"/>
          <a:ext cx="11219882" cy="54617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190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9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charAt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위치의 문자를 구한다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문자열의 범위를 벗어나면 빈 문자열이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charCodeAt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위치의 문자에 대한 유니코드를 구한다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55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indexOf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start)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문자열의 위치를 검색한다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검색 시작 위치이며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 시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적용되어 처음부터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 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4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lastIndexOf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start)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문자열의 위치를 역방향에서 검색한다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검색 시작 위치이며 생략 시 문자열의 제일 끝이 적용된다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 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concat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(s1, s2,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…)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개의 문자열을 연결한다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+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연산자와 동일하다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trim()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앞 뒤의 공백을 제거한다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98871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081696"/>
              </p:ext>
            </p:extLst>
          </p:nvPr>
        </p:nvGraphicFramePr>
        <p:xfrm>
          <a:off x="296228" y="1732625"/>
          <a:ext cx="11264119" cy="653446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323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0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toLowerCase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소문자로 변환한다</a:t>
                      </a:r>
                      <a:endParaRPr lang="en-US" altLang="ko-KR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toUpperCase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대문자로 변환한다</a:t>
                      </a:r>
                      <a:endParaRPr lang="en-US" altLang="ko-KR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replace(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search,</a:t>
                      </a:r>
                      <a:r>
                        <a:rPr lang="en-US" altLang="ko-KR" sz="22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대체한다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정규식도 사용 가능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 또는 정규식을 검색하여 그 위치를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match(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regexp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정규식으로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검색하여 일치하는 결과를 배열로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발견되지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않으면 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substring(from, to)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위치 사이의 부분 문자열을 추출한다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생략하면 뒤쪽 모든 문자열을 추출한다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slice(start, end)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위치에서 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위치까지 부분 문자열을 추출한다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음수로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끝에서부터 위치를 지정할 수 있다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(start</a:t>
                      </a:r>
                      <a:r>
                        <a:rPr lang="en-US" altLang="ko-KR" sz="2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length)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시작하여 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길이만큼 부분 문자열을 추출한다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길이를 생략하면 뒤쪽 모든 문자열을 추출한다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split(separator, limit)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구분자로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구분된 문자열을 분리하여 배열로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Limit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최대 몇 개까지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반환할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것인가를 지정한다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321724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b="1"/>
              <a:t>유니코드란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/>
              <a:t>유니코드란</a:t>
            </a:r>
            <a:r>
              <a:rPr lang="ko-KR" altLang="en-US" sz="2000" dirty="0"/>
              <a:t> 전 세계적으로 사용하는 모든 문자 집합을 하나로 모은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유니코드 </a:t>
            </a:r>
            <a:r>
              <a:rPr lang="en-US" altLang="ko-KR" sz="2000" dirty="0"/>
              <a:t>1.0.0</a:t>
            </a:r>
            <a:r>
              <a:rPr lang="ko-KR" altLang="en-US" sz="2000" dirty="0"/>
              <a:t>은 </a:t>
            </a:r>
            <a:r>
              <a:rPr lang="en-US" altLang="ko-KR" sz="2000" dirty="0"/>
              <a:t>1991</a:t>
            </a:r>
            <a:r>
              <a:rPr lang="ko-KR" altLang="en-US" sz="2000" dirty="0"/>
              <a:t>년 </a:t>
            </a:r>
            <a:r>
              <a:rPr lang="en-US" altLang="ko-KR" sz="2000" dirty="0"/>
              <a:t>8</a:t>
            </a:r>
            <a:r>
              <a:rPr lang="ko-KR" altLang="en-US" sz="2000" dirty="0"/>
              <a:t>월 제정되었으며</a:t>
            </a:r>
            <a:r>
              <a:rPr lang="en-US" altLang="ko-KR" sz="2000" dirty="0"/>
              <a:t>, </a:t>
            </a:r>
            <a:r>
              <a:rPr lang="ko-KR" altLang="en-US" sz="2000" dirty="0"/>
              <a:t>그 후 약 </a:t>
            </a:r>
            <a:r>
              <a:rPr lang="en-US" altLang="ko-KR" sz="2000" dirty="0"/>
              <a:t>5</a:t>
            </a:r>
            <a:r>
              <a:rPr lang="ko-KR" altLang="en-US" sz="2000" dirty="0"/>
              <a:t>년이 지나서야 유니코드 </a:t>
            </a:r>
            <a:r>
              <a:rPr lang="en-US" altLang="ko-KR" sz="2000" dirty="0"/>
              <a:t>2.0.0</a:t>
            </a:r>
            <a:r>
              <a:rPr lang="ko-KR" altLang="en-US" sz="2000" dirty="0"/>
              <a:t>에 한글 </a:t>
            </a:r>
            <a:r>
              <a:rPr lang="en-US" altLang="ko-KR" sz="2000" dirty="0"/>
              <a:t>11,172</a:t>
            </a:r>
            <a:r>
              <a:rPr lang="ko-KR" altLang="en-US" sz="2000" dirty="0"/>
              <a:t>자가 모두 포함되었다</a:t>
            </a:r>
            <a:r>
              <a:rPr lang="en-US" altLang="ko-KR" sz="2000" dirty="0"/>
              <a:t>. </a:t>
            </a:r>
            <a:r>
              <a:rPr lang="ko-KR" altLang="en-US" sz="2000" dirty="0"/>
              <a:t>현재 버전은 </a:t>
            </a:r>
            <a:r>
              <a:rPr lang="en-US" altLang="ko-KR" sz="2000" dirty="0"/>
              <a:t>2010</a:t>
            </a:r>
            <a:r>
              <a:rPr lang="ko-KR" altLang="en-US" sz="2000" dirty="0"/>
              <a:t>년 </a:t>
            </a:r>
            <a:r>
              <a:rPr lang="en-US" altLang="ko-KR" sz="2000" dirty="0"/>
              <a:t>10</a:t>
            </a:r>
            <a:r>
              <a:rPr lang="ko-KR" altLang="en-US" sz="2000" dirty="0"/>
              <a:t>월 </a:t>
            </a:r>
            <a:r>
              <a:rPr lang="en-US" altLang="ko-KR" sz="2000" dirty="0"/>
              <a:t>11</a:t>
            </a:r>
            <a:r>
              <a:rPr lang="ko-KR" altLang="en-US" sz="2000" dirty="0"/>
              <a:t>일 제정된 </a:t>
            </a:r>
            <a:r>
              <a:rPr lang="en-US" altLang="ko-KR" sz="2000" dirty="0"/>
              <a:t>6.0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유니코드 값을 나타내기 위해서는 코드 포인트</a:t>
            </a:r>
            <a:r>
              <a:rPr lang="en-US" altLang="ko-KR" sz="2000" dirty="0"/>
              <a:t>(code point)</a:t>
            </a:r>
            <a:r>
              <a:rPr lang="ko-KR" altLang="en-US" sz="2000" dirty="0"/>
              <a:t>를 사용하는데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보통 </a:t>
            </a:r>
            <a:r>
              <a:rPr lang="en-US" altLang="ko-KR" sz="2000" dirty="0"/>
              <a:t>U+</a:t>
            </a:r>
            <a:r>
              <a:rPr lang="ko-KR" altLang="en-US" sz="2000" dirty="0"/>
              <a:t>를 붙여 표시한다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'A'</a:t>
            </a:r>
            <a:r>
              <a:rPr lang="ko-KR" altLang="en-US" sz="2000" dirty="0"/>
              <a:t>의 유니코드 값은 </a:t>
            </a:r>
            <a:r>
              <a:rPr lang="en-US" altLang="ko-KR" sz="2000" dirty="0" err="1"/>
              <a:t>U+0041</a:t>
            </a:r>
            <a:r>
              <a:rPr lang="ko-KR" altLang="en-US" sz="2000" dirty="0"/>
              <a:t>로 표현한다</a:t>
            </a:r>
            <a:r>
              <a:rPr lang="en-US" altLang="ko-KR" sz="2000" dirty="0"/>
              <a:t>(\</a:t>
            </a:r>
            <a:r>
              <a:rPr lang="en-US" altLang="ko-KR" sz="2000" dirty="0" err="1"/>
              <a:t>u0041</a:t>
            </a:r>
            <a:r>
              <a:rPr lang="ko-KR" altLang="en-US" sz="2000" dirty="0"/>
              <a:t>로 표기하기도 함</a:t>
            </a:r>
            <a:r>
              <a:rPr lang="en-US" altLang="ko-KR" sz="2000" dirty="0"/>
              <a:t>). </a:t>
            </a:r>
            <a:r>
              <a:rPr lang="ko-KR" altLang="en-US" sz="2000" dirty="0"/>
              <a:t>유니코드는 공식적으로 </a:t>
            </a:r>
            <a:r>
              <a:rPr lang="en-US" altLang="ko-KR" sz="2000" dirty="0"/>
              <a:t>31</a:t>
            </a:r>
            <a:r>
              <a:rPr lang="ko-KR" altLang="en-US" sz="2000" dirty="0"/>
              <a:t>비트 문자 집합이지만 현재까지는 </a:t>
            </a:r>
            <a:r>
              <a:rPr lang="en-US" altLang="ko-KR" sz="2000" dirty="0"/>
              <a:t>21</a:t>
            </a:r>
            <a:r>
              <a:rPr lang="ko-KR" altLang="en-US" sz="2000" dirty="0"/>
              <a:t>비트 이내로 모두 표현이 가능하다</a:t>
            </a:r>
            <a:r>
              <a:rPr lang="en-US" altLang="ko-KR" sz="2000" dirty="0"/>
              <a:t>. </a:t>
            </a:r>
            <a:r>
              <a:rPr lang="ko-KR" altLang="en-US" sz="2000" dirty="0"/>
              <a:t>유니코드는 논리적으로 평면</a:t>
            </a:r>
            <a:r>
              <a:rPr lang="en-US" altLang="ko-KR" sz="2000" dirty="0"/>
              <a:t>(plane)</a:t>
            </a:r>
            <a:r>
              <a:rPr lang="ko-KR" altLang="en-US" sz="2000" dirty="0"/>
              <a:t>이라는 개념을 이용하여 구획을 나누며</a:t>
            </a:r>
            <a:r>
              <a:rPr lang="en-US" altLang="ko-KR" sz="2000" dirty="0"/>
              <a:t>, </a:t>
            </a:r>
            <a:r>
              <a:rPr lang="ko-KR" altLang="en-US" sz="2000" dirty="0"/>
              <a:t>평면 개수는 </a:t>
            </a:r>
            <a:r>
              <a:rPr lang="en-US" altLang="ko-KR" sz="2000" dirty="0"/>
              <a:t>0</a:t>
            </a:r>
            <a:r>
              <a:rPr lang="ko-KR" altLang="en-US" sz="2000" dirty="0"/>
              <a:t>번 평면인 기본 다국어 평면</a:t>
            </a:r>
            <a:r>
              <a:rPr lang="en-US" altLang="ko-KR" sz="2000" dirty="0"/>
              <a:t>(BMP; Basic Multilingual Plane)</a:t>
            </a:r>
            <a:r>
              <a:rPr lang="ko-KR" altLang="en-US" sz="2000" dirty="0"/>
              <a:t>에서 </a:t>
            </a:r>
            <a:r>
              <a:rPr lang="en-US" altLang="ko-KR" sz="2000" dirty="0"/>
              <a:t>16</a:t>
            </a:r>
            <a:r>
              <a:rPr lang="ko-KR" altLang="en-US" sz="2000" dirty="0"/>
              <a:t>번 평면까지 모두 </a:t>
            </a:r>
            <a:r>
              <a:rPr lang="en-US" altLang="ko-KR" sz="2000" dirty="0"/>
              <a:t>17</a:t>
            </a:r>
            <a:r>
              <a:rPr lang="ko-KR" altLang="en-US" sz="2000" dirty="0"/>
              <a:t>개이다</a:t>
            </a:r>
            <a:r>
              <a:rPr lang="en-US" altLang="ko-KR" sz="2000" dirty="0"/>
              <a:t>. </a:t>
            </a:r>
            <a:r>
              <a:rPr lang="ko-KR" altLang="en-US" sz="2000" dirty="0"/>
              <a:t>대부분의 문자는 </a:t>
            </a:r>
            <a:r>
              <a:rPr lang="en-US" altLang="ko-KR" sz="2000" dirty="0" err="1"/>
              <a:t>U+0000~U+FFFF</a:t>
            </a:r>
            <a:r>
              <a:rPr lang="en-US" altLang="ko-KR" sz="2000" dirty="0"/>
              <a:t> </a:t>
            </a:r>
            <a:r>
              <a:rPr lang="ko-KR" altLang="en-US" sz="2000" dirty="0"/>
              <a:t>범위에 있는 기본 다국어 평면에 속하며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일부 한자는 보조 다국어 평면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SMP</a:t>
            </a:r>
            <a:r>
              <a:rPr lang="en-US" altLang="ko-KR" sz="2000" dirty="0"/>
              <a:t>, Supplementary Multilingual Plane)</a:t>
            </a:r>
            <a:r>
              <a:rPr lang="ko-KR" altLang="en-US" sz="2000" dirty="0"/>
              <a:t>인 </a:t>
            </a:r>
            <a:r>
              <a:rPr lang="en-US" altLang="ko-KR" sz="2000" dirty="0" err="1"/>
              <a:t>U+10000~U+1FFFF</a:t>
            </a:r>
            <a:r>
              <a:rPr lang="en-US" altLang="ko-KR" sz="2000" dirty="0"/>
              <a:t> </a:t>
            </a:r>
            <a:r>
              <a:rPr lang="ko-KR" altLang="en-US" sz="2000" dirty="0"/>
              <a:t>범위에 속한다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중 한글은 </a:t>
            </a:r>
            <a:r>
              <a:rPr lang="en-US" altLang="ko-KR" sz="2000" dirty="0" err="1"/>
              <a:t>U+1100~U+11FF</a:t>
            </a:r>
            <a:r>
              <a:rPr lang="en-US" altLang="ko-KR" sz="2000" dirty="0"/>
              <a:t> </a:t>
            </a:r>
            <a:r>
              <a:rPr lang="ko-KR" altLang="en-US" sz="2000" dirty="0"/>
              <a:t>사이에 한글 자모 영역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U+AC00~U+D7AF</a:t>
            </a:r>
            <a:r>
              <a:rPr lang="en-US" altLang="ko-KR" sz="2000" dirty="0"/>
              <a:t> </a:t>
            </a:r>
            <a:r>
              <a:rPr lang="ko-KR" altLang="en-US" sz="2000" dirty="0"/>
              <a:t>사이의 한글 소리 마디 영역에 포함된다</a:t>
            </a:r>
            <a:r>
              <a:rPr lang="en-US" altLang="ko-KR" sz="2000" dirty="0"/>
              <a:t>.</a:t>
            </a:r>
          </a:p>
          <a:p>
            <a:r>
              <a:rPr lang="ko-KR" altLang="en-US" sz="2000" b="1" dirty="0"/>
              <a:t>유니코드의 </a:t>
            </a:r>
            <a:r>
              <a:rPr lang="ko-KR" altLang="en-US" sz="2000" b="1" dirty="0" err="1"/>
              <a:t>인코딩</a:t>
            </a:r>
            <a:r>
              <a:rPr lang="ko-KR" altLang="en-US" sz="2000" b="1" dirty="0"/>
              <a:t> 방식</a:t>
            </a:r>
          </a:p>
          <a:p>
            <a:r>
              <a:rPr lang="ko-KR" altLang="en-US" sz="2000" dirty="0"/>
              <a:t>유니코드의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방식으로는 코드 포인트를 </a:t>
            </a:r>
            <a:r>
              <a:rPr lang="ko-KR" altLang="en-US" sz="2000" dirty="0" err="1"/>
              <a:t>코드화한</a:t>
            </a:r>
            <a:r>
              <a:rPr lang="ko-KR" altLang="en-US" sz="2000" dirty="0"/>
              <a:t> </a:t>
            </a:r>
            <a:r>
              <a:rPr lang="en-US" altLang="ko-KR" sz="2000" dirty="0"/>
              <a:t>UCS-2</a:t>
            </a:r>
            <a:r>
              <a:rPr lang="ko-KR" altLang="en-US" sz="2000" dirty="0"/>
              <a:t>와 </a:t>
            </a:r>
            <a:r>
              <a:rPr lang="en-US" altLang="ko-KR" sz="2000" dirty="0"/>
              <a:t>UCS-4, </a:t>
            </a:r>
            <a:r>
              <a:rPr lang="ko-KR" altLang="en-US" sz="2000" dirty="0"/>
              <a:t>변환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형식</a:t>
            </a:r>
            <a:r>
              <a:rPr lang="en-US" altLang="ko-KR" sz="2000" dirty="0"/>
              <a:t>(</a:t>
            </a:r>
            <a:r>
              <a:rPr lang="en-US" altLang="ko-KR" sz="2000" dirty="0" err="1"/>
              <a:t>UTF</a:t>
            </a:r>
            <a:r>
              <a:rPr lang="en-US" altLang="ko-KR" sz="2000" dirty="0"/>
              <a:t>, UCS Transformation Format)</a:t>
            </a:r>
            <a:r>
              <a:rPr lang="ko-KR" altLang="en-US" sz="2000" dirty="0"/>
              <a:t>인 </a:t>
            </a:r>
            <a:r>
              <a:rPr lang="en-US" altLang="ko-KR" sz="2000" dirty="0" err="1"/>
              <a:t>UTF</a:t>
            </a:r>
            <a:r>
              <a:rPr lang="en-US" altLang="ko-KR" sz="2000" dirty="0"/>
              <a:t>-7, </a:t>
            </a:r>
            <a:r>
              <a:rPr lang="en-US" altLang="ko-KR" sz="2000" dirty="0" err="1"/>
              <a:t>UTF</a:t>
            </a:r>
            <a:r>
              <a:rPr lang="en-US" altLang="ko-KR" sz="2000" dirty="0"/>
              <a:t>-8, </a:t>
            </a:r>
            <a:r>
              <a:rPr lang="en-US" altLang="ko-KR" sz="2000" dirty="0" err="1"/>
              <a:t>UTF</a:t>
            </a:r>
            <a:r>
              <a:rPr lang="en-US" altLang="ko-KR" sz="2000" dirty="0"/>
              <a:t>-16, </a:t>
            </a:r>
            <a:r>
              <a:rPr lang="en-US" altLang="ko-KR" sz="2000" dirty="0" err="1"/>
              <a:t>UTF</a:t>
            </a:r>
            <a:r>
              <a:rPr lang="en-US" altLang="ko-KR" sz="2000" dirty="0"/>
              <a:t>-32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등이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중 </a:t>
            </a:r>
            <a:r>
              <a:rPr lang="en-US" altLang="ko-KR" sz="2000" dirty="0"/>
              <a:t>ASCII</a:t>
            </a:r>
            <a:r>
              <a:rPr lang="ko-KR" altLang="en-US" sz="2000" dirty="0"/>
              <a:t>와 호환이 가능하면서 유니코드를 표현할 수 있는 </a:t>
            </a:r>
            <a:r>
              <a:rPr lang="en-US" altLang="ko-KR" sz="2000" dirty="0" err="1"/>
              <a:t>UTF</a:t>
            </a:r>
            <a:r>
              <a:rPr lang="en-US" altLang="ko-KR" sz="2000" dirty="0"/>
              <a:t>-8 </a:t>
            </a:r>
            <a:r>
              <a:rPr lang="ko-KR" altLang="en-US" sz="2000" dirty="0" err="1"/>
              <a:t>인코딩이</a:t>
            </a:r>
            <a:r>
              <a:rPr lang="ko-KR" altLang="en-US" sz="2000" dirty="0"/>
              <a:t> 가장 많이 사용된다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UTF</a:t>
            </a:r>
            <a:r>
              <a:rPr lang="en-US" altLang="ko-KR" sz="2000" dirty="0"/>
              <a:t>-8</a:t>
            </a:r>
            <a:r>
              <a:rPr lang="ko-KR" altLang="en-US" sz="2000" dirty="0"/>
              <a:t>은 코드 포인트 범위에 따라 다음 표에서 보는 바와 같이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방식이 다르다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 표는 코드 포인트 범위에 따른 </a:t>
            </a:r>
            <a:r>
              <a:rPr lang="en-US" altLang="ko-KR" sz="2000" dirty="0" err="1"/>
              <a:t>UTF</a:t>
            </a:r>
            <a:r>
              <a:rPr lang="en-US" altLang="ko-KR" sz="2000" dirty="0"/>
              <a:t>-8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방식을 보여준다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1907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/>
              <a:t>객체</a:t>
            </a:r>
            <a:r>
              <a:rPr lang="en-US" altLang="ko-KR" sz="3000" b="1" dirty="0"/>
              <a:t>(object</a:t>
            </a:r>
            <a:r>
              <a:rPr lang="en-US" altLang="ko-KR" sz="3000" b="1" dirty="0" smtClean="0"/>
              <a:t>)</a:t>
            </a:r>
            <a:r>
              <a:rPr lang="ko-KR" altLang="en-US" sz="3000" dirty="0" smtClean="0"/>
              <a:t>란 하나의 변수에 여러 속성을 저장할 수 있도록 해주는 데이터 타입이다</a:t>
            </a:r>
            <a:r>
              <a:rPr lang="en-US" altLang="ko-KR" sz="3000" dirty="0" smtClean="0"/>
              <a:t>.</a:t>
            </a:r>
          </a:p>
          <a:p>
            <a:r>
              <a:rPr lang="en-US" altLang="ko-KR" sz="3000" dirty="0" smtClean="0"/>
              <a:t>key/value</a:t>
            </a:r>
            <a:r>
              <a:rPr lang="ko-KR" altLang="en-US" sz="3000" dirty="0"/>
              <a:t>가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한 쌍으로 저장되는 구조이며 그 중 </a:t>
            </a:r>
            <a:r>
              <a:rPr lang="en-US" altLang="ko-KR" sz="3000" dirty="0" smtClean="0"/>
              <a:t>value</a:t>
            </a:r>
            <a:r>
              <a:rPr lang="ko-KR" altLang="en-US" sz="3000" dirty="0" smtClean="0"/>
              <a:t>가 함수로 정의된 것은 객체가 가지는 동작</a:t>
            </a:r>
            <a:r>
              <a:rPr lang="en-US" altLang="ko-KR" sz="3000" dirty="0" smtClean="0"/>
              <a:t>. </a:t>
            </a:r>
            <a:r>
              <a:rPr lang="ko-KR" altLang="en-US" sz="3000" dirty="0" smtClean="0"/>
              <a:t>즉 </a:t>
            </a:r>
            <a:r>
              <a:rPr lang="ko-KR" altLang="en-US" sz="3000" dirty="0" err="1" smtClean="0"/>
              <a:t>메소드라</a:t>
            </a:r>
            <a:r>
              <a:rPr lang="ko-KR" altLang="en-US" sz="3000" dirty="0" smtClean="0"/>
              <a:t> 칭한다</a:t>
            </a:r>
            <a:r>
              <a:rPr lang="en-US" altLang="ko-KR" sz="3000" dirty="0" smtClean="0"/>
              <a:t>.</a:t>
            </a:r>
            <a:endParaRPr lang="en-US" altLang="ko-KR" sz="3000" dirty="0"/>
          </a:p>
          <a:p>
            <a:r>
              <a:rPr lang="en-US" altLang="ko-KR" sz="3000" dirty="0" smtClean="0"/>
              <a:t>JavaScript</a:t>
            </a:r>
            <a:r>
              <a:rPr lang="ko-KR" altLang="en-US" sz="3000" dirty="0" smtClean="0"/>
              <a:t>는 객체 기반의 스크립트 언어로서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거의 모든 것이 객체로 이루어져 있다</a:t>
            </a:r>
            <a:r>
              <a:rPr lang="en-US" altLang="ko-KR" sz="3000" dirty="0" smtClean="0"/>
              <a:t>.</a:t>
            </a:r>
            <a:endParaRPr lang="en-US" altLang="ko-KR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03" y="4916845"/>
            <a:ext cx="10418306" cy="34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2892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test_stringMethod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33" y="2502244"/>
            <a:ext cx="4568008" cy="36571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990271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객체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prompt</a:t>
            </a:r>
            <a:r>
              <a:rPr lang="ko-KR" altLang="en-US" sz="3000" dirty="0" smtClean="0"/>
              <a:t>로 주민등록번호를 </a:t>
            </a:r>
            <a:r>
              <a:rPr lang="ko-KR" altLang="en-US" sz="3000" dirty="0"/>
              <a:t>입력 받아 생년월일과 </a:t>
            </a:r>
            <a:r>
              <a:rPr lang="ko-KR" altLang="en-US" sz="3000" dirty="0" smtClean="0"/>
              <a:t>성별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나이를 </a:t>
            </a:r>
            <a:r>
              <a:rPr lang="ko-KR" altLang="en-US" sz="3000" dirty="0"/>
              <a:t>출력하는 프로그램을 작성하시오</a:t>
            </a:r>
            <a:r>
              <a:rPr lang="en-US" altLang="ko-KR" sz="3000" dirty="0" smtClean="0"/>
              <a:t>.</a:t>
            </a:r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주민등록번호를 </a:t>
            </a:r>
            <a:r>
              <a:rPr lang="en-US" altLang="ko-KR" sz="2400" dirty="0" smtClean="0"/>
              <a:t>110326-4432618</a:t>
            </a:r>
            <a:r>
              <a:rPr lang="ko-KR" altLang="en-US" sz="2400" dirty="0" smtClean="0"/>
              <a:t>로 입력 받은 경우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생일 </a:t>
            </a:r>
            <a:r>
              <a:rPr lang="en-US" altLang="ko-KR" sz="2400" dirty="0"/>
              <a:t>: 2011</a:t>
            </a:r>
            <a:r>
              <a:rPr lang="ko-KR" altLang="en-US" sz="2400" dirty="0"/>
              <a:t>년 </a:t>
            </a:r>
            <a:r>
              <a:rPr lang="en-US" altLang="ko-KR" sz="2400" dirty="0"/>
              <a:t>3</a:t>
            </a:r>
            <a:r>
              <a:rPr lang="ko-KR" altLang="en-US" sz="2400" dirty="0"/>
              <a:t>월 </a:t>
            </a:r>
            <a:r>
              <a:rPr lang="en-US" altLang="ko-KR" sz="2400" dirty="0"/>
              <a:t>26</a:t>
            </a:r>
            <a:r>
              <a:rPr lang="ko-KR" altLang="en-US" sz="2400" dirty="0"/>
              <a:t>일</a:t>
            </a:r>
            <a:endParaRPr lang="en-US" altLang="ko-KR" sz="2400" dirty="0"/>
          </a:p>
          <a:p>
            <a:pPr lvl="1"/>
            <a:r>
              <a:rPr lang="ko-KR" altLang="en-US" sz="2400" dirty="0"/>
              <a:t>성별 </a:t>
            </a:r>
            <a:r>
              <a:rPr lang="en-US" altLang="ko-KR" sz="2400" dirty="0"/>
              <a:t>: </a:t>
            </a:r>
            <a:r>
              <a:rPr lang="ko-KR" altLang="en-US" sz="2400" dirty="0"/>
              <a:t>여자  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나이 </a:t>
            </a:r>
            <a:r>
              <a:rPr lang="en-US" altLang="ko-KR" sz="2400" dirty="0" smtClean="0"/>
              <a:t>: 12</a:t>
            </a:r>
            <a:endParaRPr lang="en-US" altLang="ko-KR" dirty="0"/>
          </a:p>
          <a:p>
            <a:pPr marL="445550" lvl="1" indent="-445550">
              <a:buClr>
                <a:schemeClr val="folHlink"/>
              </a:buClr>
            </a:pPr>
            <a:endParaRPr lang="en-US" altLang="ko-KR" sz="3000" dirty="0" smtClean="0">
              <a:cs typeface="+mn-cs"/>
            </a:endParaRPr>
          </a:p>
          <a:p>
            <a:pPr marL="445550" lvl="1" indent="-445550">
              <a:buClr>
                <a:schemeClr val="folHlink"/>
              </a:buClr>
            </a:pPr>
            <a:r>
              <a:rPr lang="ko-KR" altLang="en-US" sz="3000" dirty="0" smtClean="0">
                <a:cs typeface="+mn-cs"/>
              </a:rPr>
              <a:t>주민등록번호를 </a:t>
            </a:r>
            <a:r>
              <a:rPr lang="ko-KR" altLang="en-US" sz="3000" dirty="0">
                <a:cs typeface="+mn-cs"/>
              </a:rPr>
              <a:t>입력 받아 주민등록번호의 유효성을 검사하는 프로그램을 작성하시오</a:t>
            </a:r>
            <a:r>
              <a:rPr lang="en-US" altLang="ko-KR" sz="3000" dirty="0">
                <a:cs typeface="+mn-cs"/>
              </a:rPr>
              <a:t>.(ABCDEF-GHIJKLM)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A*2 + B*3 + ... + H*9 + I*2 + ... + L*5 </a:t>
            </a:r>
            <a:r>
              <a:rPr lang="ko-KR" altLang="en-US" sz="2400" dirty="0"/>
              <a:t>의 총합을 구한다</a:t>
            </a:r>
            <a:r>
              <a:rPr lang="en-US" altLang="ko-KR" sz="2400" dirty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1</a:t>
            </a:r>
            <a:r>
              <a:rPr lang="ko-KR" altLang="en-US" sz="2400" dirty="0"/>
              <a:t>번의 합을 </a:t>
            </a:r>
            <a:r>
              <a:rPr lang="en-US" altLang="ko-KR" sz="2400" dirty="0"/>
              <a:t>11</a:t>
            </a:r>
            <a:r>
              <a:rPr lang="ko-KR" altLang="en-US" sz="2400" dirty="0"/>
              <a:t>로 나눈 나머지를 구한다</a:t>
            </a:r>
            <a:r>
              <a:rPr lang="en-US" altLang="ko-KR" sz="2400" dirty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11</a:t>
            </a:r>
            <a:r>
              <a:rPr lang="ko-KR" altLang="en-US" sz="2400" dirty="0"/>
              <a:t>에서 </a:t>
            </a:r>
            <a:r>
              <a:rPr lang="en-US" altLang="ko-KR" sz="2400" dirty="0"/>
              <a:t>2</a:t>
            </a:r>
            <a:r>
              <a:rPr lang="ko-KR" altLang="en-US" sz="2400" dirty="0"/>
              <a:t>번의 결과를 뺀다</a:t>
            </a:r>
            <a:r>
              <a:rPr lang="en-US" altLang="ko-KR" sz="2400" dirty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3</a:t>
            </a:r>
            <a:r>
              <a:rPr lang="ko-KR" altLang="en-US" sz="2400" dirty="0"/>
              <a:t>번의 결과가 </a:t>
            </a:r>
            <a:r>
              <a:rPr lang="en-US" altLang="ko-KR" sz="2400" dirty="0"/>
              <a:t>0~9</a:t>
            </a:r>
            <a:r>
              <a:rPr lang="ko-KR" altLang="en-US" sz="2400" dirty="0"/>
              <a:t>이면 값 그대로</a:t>
            </a:r>
            <a:r>
              <a:rPr lang="en-US" altLang="ko-KR" sz="2400" dirty="0"/>
              <a:t>, 10</a:t>
            </a:r>
            <a:r>
              <a:rPr lang="ko-KR" altLang="en-US" sz="2400" dirty="0"/>
              <a:t>이면 </a:t>
            </a:r>
            <a:r>
              <a:rPr lang="en-US" altLang="ko-KR" sz="2400" dirty="0"/>
              <a:t>0, 11</a:t>
            </a:r>
            <a:r>
              <a:rPr lang="ko-KR" altLang="en-US" sz="2400" dirty="0"/>
              <a:t>이면 </a:t>
            </a:r>
            <a:r>
              <a:rPr lang="en-US" altLang="ko-KR" sz="2400" dirty="0"/>
              <a:t>1</a:t>
            </a:r>
            <a:r>
              <a:rPr lang="ko-KR" altLang="en-US" sz="2400" dirty="0"/>
              <a:t>로 변환</a:t>
            </a:r>
            <a:endParaRPr lang="en-US" altLang="ko-KR" sz="2400" dirty="0"/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4</a:t>
            </a:r>
            <a:r>
              <a:rPr lang="ko-KR" altLang="en-US" sz="2400" dirty="0"/>
              <a:t>번의 결과와 </a:t>
            </a:r>
            <a:r>
              <a:rPr lang="en-US" altLang="ko-KR" sz="2400" dirty="0"/>
              <a:t>M</a:t>
            </a:r>
            <a:r>
              <a:rPr lang="ko-KR" altLang="en-US" sz="2400" dirty="0"/>
              <a:t>자리의 값이 같으면 맞는 번호이다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01873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</a:t>
            </a:r>
            <a:r>
              <a:rPr lang="ko-KR" altLang="en-US" dirty="0"/>
              <a:t> 객체 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68656"/>
              </p:ext>
            </p:extLst>
          </p:nvPr>
        </p:nvGraphicFramePr>
        <p:xfrm>
          <a:off x="858670" y="1874552"/>
          <a:ext cx="10351509" cy="4862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6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5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오일러의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상수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2.718)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 상수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3.14)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SQRT2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1.414)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SQRT1_2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½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0.707)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279588628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LN2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:2)(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0.693)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819617063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LN10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:10)(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2.302)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42499943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Math.LOG2E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로그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250345412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Math.LOG10E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로그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02432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00525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23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18556"/>
              </p:ext>
            </p:extLst>
          </p:nvPr>
        </p:nvGraphicFramePr>
        <p:xfrm>
          <a:off x="858670" y="1874552"/>
          <a:ext cx="10351509" cy="648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4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abs(x)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절대값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ceil(x), floor(x)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실수를 정수로 올림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내림 함수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cos(x), sin(x), tan(x)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삼각함수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279588628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exp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지수함수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819617063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로그함수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42499943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max(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최대값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250345412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최소값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024323391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pow(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지수함수 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r>
                        <a:rPr lang="en-US" altLang="ko-KR" sz="2200" baseline="30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2200" baseline="30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625683132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random()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</a:t>
                      </a:r>
                      <a:r>
                        <a:rPr lang="ko-KR" altLang="en-US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</a:t>
                      </a:r>
                      <a:r>
                        <a:rPr lang="ko-KR" altLang="en-US" sz="22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난수</a:t>
                      </a:r>
                      <a:r>
                        <a:rPr lang="ko-KR" altLang="en-US" sz="2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값 </a:t>
                      </a:r>
                      <a:r>
                        <a:rPr lang="ko-KR" altLang="en-US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050059140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round(x)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반올림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269940408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제곱근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073501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96135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범위의 </a:t>
            </a:r>
            <a:r>
              <a:rPr lang="ko-KR" altLang="en-US" dirty="0" smtClean="0"/>
              <a:t>랜덤 값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/>
              <a:t>0.0 &lt;= </a:t>
            </a:r>
            <a:r>
              <a:rPr lang="en-US" altLang="ko-KR" sz="3000" dirty="0" err="1"/>
              <a:t>Math.random</a:t>
            </a:r>
            <a:r>
              <a:rPr lang="en-US" altLang="ko-KR" sz="3000" dirty="0"/>
              <a:t>() &lt; 1.0</a:t>
            </a:r>
          </a:p>
          <a:p>
            <a:r>
              <a:rPr lang="en-US" altLang="ko-KR" sz="3000" dirty="0" err="1" smtClean="0"/>
              <a:t>Math.floor</a:t>
            </a:r>
            <a:r>
              <a:rPr lang="en-US" altLang="ko-KR" sz="3000" dirty="0" smtClean="0"/>
              <a:t>(</a:t>
            </a:r>
            <a:r>
              <a:rPr lang="en-US" altLang="ko-KR" sz="3000" dirty="0" err="1" smtClean="0"/>
              <a:t>Math.random</a:t>
            </a:r>
            <a:r>
              <a:rPr lang="en-US" altLang="ko-KR" sz="3000" dirty="0"/>
              <a:t>() * (</a:t>
            </a:r>
            <a:r>
              <a:rPr lang="ko-KR" altLang="en-US" sz="3000" dirty="0" smtClean="0"/>
              <a:t>최대값</a:t>
            </a:r>
            <a:r>
              <a:rPr lang="en-US" altLang="ko-KR" sz="3000" dirty="0" smtClean="0"/>
              <a:t>-</a:t>
            </a:r>
            <a:r>
              <a:rPr lang="ko-KR" altLang="en-US" sz="3000" dirty="0" smtClean="0"/>
              <a:t>최소값</a:t>
            </a:r>
            <a:r>
              <a:rPr lang="en-US" altLang="ko-KR" sz="3000" dirty="0"/>
              <a:t>+1</a:t>
            </a:r>
            <a:r>
              <a:rPr lang="en-US" altLang="ko-KR" sz="3000" dirty="0" smtClean="0"/>
              <a:t>)+</a:t>
            </a:r>
            <a:r>
              <a:rPr lang="ko-KR" altLang="en-US" sz="3000" dirty="0"/>
              <a:t>최소값</a:t>
            </a:r>
            <a:r>
              <a:rPr lang="en-US" altLang="ko-KR" sz="3000" dirty="0"/>
              <a:t>);</a:t>
            </a:r>
          </a:p>
          <a:p>
            <a:r>
              <a:rPr lang="en-US" altLang="ko-KR" sz="3000" dirty="0" err="1"/>
              <a:t>Math.round</a:t>
            </a:r>
            <a:r>
              <a:rPr lang="en-US" altLang="ko-KR" sz="3000" dirty="0"/>
              <a:t>(</a:t>
            </a:r>
            <a:r>
              <a:rPr lang="en-US" altLang="ko-KR" sz="3000" dirty="0" err="1"/>
              <a:t>Math.random</a:t>
            </a:r>
            <a:r>
              <a:rPr lang="en-US" altLang="ko-KR" sz="3000" dirty="0"/>
              <a:t>() * (</a:t>
            </a:r>
            <a:r>
              <a:rPr lang="ko-KR" altLang="en-US" sz="3000" dirty="0" smtClean="0"/>
              <a:t>최대값</a:t>
            </a:r>
            <a:r>
              <a:rPr lang="en-US" altLang="ko-KR" sz="3000" dirty="0" smtClean="0"/>
              <a:t>-</a:t>
            </a:r>
            <a:r>
              <a:rPr lang="ko-KR" altLang="en-US" sz="3000" dirty="0" smtClean="0"/>
              <a:t>최소값</a:t>
            </a:r>
            <a:r>
              <a:rPr lang="en-US" altLang="ko-KR" sz="3000" dirty="0" smtClean="0"/>
              <a:t>)+</a:t>
            </a:r>
            <a:r>
              <a:rPr lang="ko-KR" altLang="en-US" sz="3000" dirty="0" smtClean="0"/>
              <a:t>최소값</a:t>
            </a:r>
            <a:r>
              <a:rPr lang="en-US" altLang="ko-KR" sz="3000" dirty="0"/>
              <a:t>);</a:t>
            </a:r>
          </a:p>
          <a:p>
            <a:endParaRPr lang="en-US" altLang="ko-KR" sz="3000" dirty="0" smtClean="0"/>
          </a:p>
          <a:p>
            <a:r>
              <a:rPr lang="ko-KR" altLang="en-US" sz="3000" dirty="0" smtClean="0"/>
              <a:t>예</a:t>
            </a:r>
            <a:r>
              <a:rPr lang="en-US" altLang="ko-KR" sz="3000" dirty="0"/>
              <a:t>) 1</a:t>
            </a:r>
            <a:r>
              <a:rPr lang="ko-KR" altLang="en-US" sz="3000" dirty="0"/>
              <a:t>부터 </a:t>
            </a:r>
            <a:r>
              <a:rPr lang="en-US" altLang="ko-KR" sz="3000" dirty="0"/>
              <a:t>10</a:t>
            </a:r>
            <a:r>
              <a:rPr lang="ko-KR" altLang="en-US" sz="3000" dirty="0"/>
              <a:t>까지의 </a:t>
            </a:r>
            <a:r>
              <a:rPr lang="ko-KR" altLang="en-US" sz="3000" dirty="0" smtClean="0"/>
              <a:t>랜덤 수 </a:t>
            </a:r>
            <a:r>
              <a:rPr lang="ko-KR" altLang="en-US" sz="3000" dirty="0"/>
              <a:t>만들기</a:t>
            </a:r>
            <a:endParaRPr lang="en-US" altLang="ko-KR" sz="3000" dirty="0"/>
          </a:p>
          <a:p>
            <a:endParaRPr lang="en-US" altLang="ko-KR" sz="3000" dirty="0"/>
          </a:p>
          <a:p>
            <a:endParaRPr lang="en-US" altLang="ko-KR" sz="3000" dirty="0"/>
          </a:p>
          <a:p>
            <a:endParaRPr lang="en-US" altLang="ko-KR" sz="3000" dirty="0"/>
          </a:p>
          <a:p>
            <a:pPr lvl="1"/>
            <a:r>
              <a:rPr lang="en-US" altLang="ko-KR" sz="2400" dirty="0" err="1" smtClean="0"/>
              <a:t>Math.random</a:t>
            </a:r>
            <a:r>
              <a:rPr lang="en-US" altLang="ko-KR" sz="2400" dirty="0"/>
              <a:t>() *10 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2400" dirty="0" smtClean="0"/>
              <a:t> 0</a:t>
            </a:r>
            <a:r>
              <a:rPr lang="en-US" altLang="ko-KR" sz="2400" dirty="0"/>
              <a:t>~ 9</a:t>
            </a:r>
          </a:p>
          <a:p>
            <a:pPr lvl="1"/>
            <a:r>
              <a:rPr lang="en-US" altLang="ko-KR" sz="2400" dirty="0" err="1"/>
              <a:t>Math.random</a:t>
            </a:r>
            <a:r>
              <a:rPr lang="en-US" altLang="ko-KR" sz="2400" dirty="0"/>
              <a:t>() *</a:t>
            </a:r>
            <a:r>
              <a:rPr lang="en-US" altLang="ko-KR" sz="2400" dirty="0" smtClean="0"/>
              <a:t>10+1		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sz="2400" dirty="0" smtClean="0"/>
              <a:t>1</a:t>
            </a:r>
            <a:r>
              <a:rPr lang="en-US" altLang="ko-KR" sz="2400" dirty="0"/>
              <a:t>~ 10 </a:t>
            </a:r>
          </a:p>
          <a:p>
            <a:pPr lvl="1"/>
            <a:r>
              <a:rPr lang="en-US" altLang="ko-KR" sz="2400" dirty="0" err="1"/>
              <a:t>Math.random</a:t>
            </a:r>
            <a:r>
              <a:rPr lang="en-US" altLang="ko-KR" sz="2400" dirty="0"/>
              <a:t>() *20 + </a:t>
            </a:r>
            <a:r>
              <a:rPr lang="en-US" altLang="ko-KR" sz="2400" dirty="0" smtClean="0"/>
              <a:t>11	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sz="2400" dirty="0" smtClean="0"/>
              <a:t>11 </a:t>
            </a:r>
            <a:r>
              <a:rPr lang="en-US" altLang="ko-KR" sz="2400" dirty="0"/>
              <a:t>~30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742403" y="4569594"/>
            <a:ext cx="10371773" cy="1172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i="1" dirty="0" err="1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var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ranNum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= 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Math.floor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Math.random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() * (10 – 1 + 1) + 1);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document.write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ranNum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61243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&lt;h1&gt;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Number Guess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 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p&gt;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1</a:t>
            </a:r>
            <a:r>
              <a:rPr lang="ko-KR" altLang="en-US" sz="2400" b="1" dirty="0">
                <a:latin typeface="+mn-lt"/>
                <a:ea typeface="나눔고딕코딩" panose="020D0009000000000000" pitchFamily="49" charset="-127"/>
              </a:rPr>
              <a:t>부터 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100 </a:t>
            </a:r>
            <a:r>
              <a:rPr lang="ko-KR" altLang="en-US" sz="2400" b="1" dirty="0" smtClean="0">
                <a:latin typeface="+mn-lt"/>
                <a:ea typeface="나눔고딕코딩" panose="020D0009000000000000" pitchFamily="49" charset="-127"/>
              </a:rPr>
              <a:t>사이 숫자 입력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&lt;/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&lt;input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n-lt"/>
                <a:ea typeface="나눔고딕코딩" panose="020D0009000000000000" pitchFamily="49" charset="-127"/>
              </a:rPr>
              <a:t>id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"number"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n-lt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"text"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&lt;button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n-lt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"button"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+mn-lt"/>
                <a:ea typeface="나눔고딕코딩" panose="020D0009000000000000" pitchFamily="49" charset="-127"/>
              </a:rPr>
              <a:t>onclick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"test</a:t>
            </a:r>
            <a:r>
              <a:rPr lang="en-US" altLang="ko-KR" sz="2400" b="1" dirty="0" smtClean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()"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&gt;</a:t>
            </a:r>
            <a:r>
              <a:rPr lang="ko-KR" altLang="en-US" sz="2400" b="1" dirty="0" smtClean="0">
                <a:latin typeface="+mn-lt"/>
                <a:ea typeface="나눔고딕코딩" panose="020D0009000000000000" pitchFamily="49" charset="-127"/>
              </a:rPr>
              <a:t>추측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&lt;/button&gt;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+mn-lt"/>
                <a:ea typeface="나눔고딕코딩" panose="020D0009000000000000" pitchFamily="49" charset="-127"/>
              </a:rPr>
              <a:t>  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&lt;p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n-lt"/>
                <a:ea typeface="나눔고딕코딩" panose="020D0009000000000000" pitchFamily="49" charset="-127"/>
              </a:rPr>
              <a:t>id</a:t>
            </a:r>
            <a:r>
              <a:rPr lang="en-US" altLang="ko-KR" sz="2400" b="1" dirty="0" smtClean="0">
                <a:latin typeface="+mn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 smtClean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“</a:t>
            </a:r>
            <a:r>
              <a:rPr lang="en-US" altLang="ko-KR" sz="2400" b="1" dirty="0" smtClean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hint</a:t>
            </a:r>
            <a:r>
              <a:rPr lang="en-US" altLang="ko-KR" sz="2400" b="1" dirty="0" smtClean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"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&gt;&lt;/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endParaRPr lang="en-US" altLang="ko-KR" sz="2400" b="1" dirty="0">
              <a:solidFill>
                <a:srgbClr val="0000FF"/>
              </a:solidFill>
              <a:latin typeface="+mn-lt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852" y="4675007"/>
            <a:ext cx="4639575" cy="2715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255017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객체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057400"/>
            <a:ext cx="11262614" cy="6127186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sz="3000" dirty="0" smtClean="0"/>
              <a:t>가위 </a:t>
            </a:r>
            <a:r>
              <a:rPr lang="ko-KR" altLang="en-US" sz="3000" dirty="0"/>
              <a:t>바위 보 게임을 할 수 있는 프로그램을 작성하시오</a:t>
            </a:r>
            <a:r>
              <a:rPr lang="en-US" altLang="ko-KR" sz="3000" dirty="0"/>
              <a:t>. </a:t>
            </a:r>
            <a:endParaRPr lang="en-US" altLang="ko-KR" sz="3000" dirty="0" smtClean="0"/>
          </a:p>
          <a:p>
            <a:pPr marL="519809" lvl="1" indent="0">
              <a:buNone/>
            </a:pPr>
            <a:r>
              <a:rPr lang="en-US" altLang="ko-KR" sz="2800" dirty="0"/>
              <a:t>(</a:t>
            </a:r>
            <a:r>
              <a:rPr lang="ko-KR" altLang="en-US" sz="2800" dirty="0"/>
              <a:t>컴퓨터는 랜덤</a:t>
            </a:r>
            <a:r>
              <a:rPr lang="en-US" altLang="ko-KR" sz="2800" dirty="0"/>
              <a:t>, </a:t>
            </a:r>
            <a:r>
              <a:rPr lang="ko-KR" altLang="en-US" sz="2800" dirty="0"/>
              <a:t>사용자는 </a:t>
            </a:r>
            <a:r>
              <a:rPr lang="en-US" altLang="ko-KR" sz="2800" dirty="0"/>
              <a:t>prompt</a:t>
            </a:r>
            <a:r>
              <a:rPr lang="ko-KR" altLang="en-US" sz="2800" dirty="0"/>
              <a:t>로 입력 받아서 처리</a:t>
            </a:r>
            <a:r>
              <a:rPr lang="en-US" altLang="ko-KR" sz="2800" dirty="0"/>
              <a:t>)</a:t>
            </a:r>
          </a:p>
          <a:p>
            <a:pPr marL="519809" lvl="1" indent="0">
              <a:buNone/>
            </a:pPr>
            <a:endParaRPr lang="en-US" altLang="ko-KR" sz="2480" dirty="0" smtClean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smtClean="0"/>
              <a:t>로또 번호를 생성하는 프로그램을 작성하시오</a:t>
            </a:r>
            <a:r>
              <a:rPr lang="en-US" altLang="ko-KR" sz="3000" dirty="0" smtClean="0"/>
              <a:t>.</a:t>
            </a:r>
          </a:p>
          <a:p>
            <a:pPr marL="0" indent="0">
              <a:buNone/>
            </a:pPr>
            <a:r>
              <a:rPr lang="en-US" altLang="ko-KR" sz="3000" dirty="0" smtClean="0"/>
              <a:t>    (</a:t>
            </a:r>
            <a:r>
              <a:rPr lang="en-US" altLang="ko-KR" sz="3000" dirty="0"/>
              <a:t>1</a:t>
            </a:r>
            <a:r>
              <a:rPr lang="ko-KR" altLang="en-US" sz="3000" dirty="0"/>
              <a:t>번 </a:t>
            </a:r>
            <a:r>
              <a:rPr lang="en-US" altLang="ko-KR" sz="3000" dirty="0"/>
              <a:t>~ 45</a:t>
            </a:r>
            <a:r>
              <a:rPr lang="ko-KR" altLang="en-US" sz="3000" dirty="0"/>
              <a:t>번 중 </a:t>
            </a:r>
            <a:r>
              <a:rPr lang="en-US" altLang="ko-KR" sz="3000" dirty="0"/>
              <a:t>6</a:t>
            </a:r>
            <a:r>
              <a:rPr lang="ko-KR" altLang="en-US" sz="3000" dirty="0"/>
              <a:t>개의 번호를 추첨</a:t>
            </a:r>
            <a:r>
              <a:rPr lang="en-US" altLang="ko-KR" sz="3000" dirty="0"/>
              <a:t>) 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86091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내장 객체 </a:t>
            </a:r>
            <a:r>
              <a:rPr lang="en-US" altLang="ko-KR" sz="3000" dirty="0" smtClean="0"/>
              <a:t>(built-in Object)</a:t>
            </a:r>
          </a:p>
          <a:p>
            <a:pPr lvl="1"/>
            <a:r>
              <a:rPr lang="ko-KR" altLang="en-US" sz="2400" dirty="0" smtClean="0"/>
              <a:t>생성자가 미리 작성되어 있어 바로 사용 가능하다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400" dirty="0" smtClean="0"/>
              <a:t>Date, Object, Array </a:t>
            </a:r>
            <a:r>
              <a:rPr lang="ko-KR" altLang="en-US" sz="2400" dirty="0" smtClean="0"/>
              <a:t>등 많은 내장 객체들이 제공된다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sz="3000" dirty="0" smtClean="0"/>
              <a:t>사용자 정의 객체</a:t>
            </a:r>
            <a:r>
              <a:rPr lang="en-US" altLang="ko-KR" sz="3000" dirty="0" smtClean="0"/>
              <a:t> (custom Object)</a:t>
            </a:r>
            <a:endParaRPr lang="en-US" altLang="ko-KR" sz="3000" dirty="0"/>
          </a:p>
          <a:p>
            <a:pPr lvl="1"/>
            <a:r>
              <a:rPr lang="ko-KR" altLang="en-US" sz="2400" dirty="0" smtClean="0"/>
              <a:t>사용자가 </a:t>
            </a:r>
            <a:r>
              <a:rPr lang="ko-KR" altLang="en-US" sz="2400" dirty="0" err="1"/>
              <a:t>생성자를</a:t>
            </a:r>
            <a:r>
              <a:rPr lang="ko-KR" altLang="en-US" sz="2400" dirty="0"/>
              <a:t> 정의한다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3753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리터럴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간단하고 쉽고 빠른 방법이며</a:t>
            </a:r>
            <a:r>
              <a:rPr lang="en-US" altLang="ko-KR" dirty="0" smtClean="0"/>
              <a:t>, {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>…} </a:t>
            </a:r>
            <a:r>
              <a:rPr lang="ko-KR" altLang="en-US" dirty="0" smtClean="0"/>
              <a:t>형태로 정의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new </a:t>
            </a:r>
            <a:r>
              <a:rPr lang="ko-KR" altLang="en-US" dirty="0" smtClean="0"/>
              <a:t>연산자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객체를 만들어 속성을 정의하지만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방식을 더 권장함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사용자가 직접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 정의 후 객체 생성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r>
              <a:rPr lang="ko-KR" altLang="en-US" dirty="0" smtClean="0"/>
              <a:t> 함수는 대문자로 정의</a:t>
            </a:r>
            <a:endParaRPr lang="en-US" altLang="ko-KR" dirty="0" smtClean="0"/>
          </a:p>
          <a:p>
            <a:pPr lvl="0"/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lvl="1"/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객체를 상속받아 확장하는데 사용하는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 smtClean="0"/>
              <a:t>지정된 </a:t>
            </a:r>
            <a:r>
              <a:rPr lang="en-US" altLang="ko-KR" dirty="0"/>
              <a:t>prototype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객체 및 속성을 갖는 새 객체를 만든다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3249" y="6364262"/>
            <a:ext cx="5288781" cy="2074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5989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65018" y="1771650"/>
            <a:ext cx="10523913" cy="674030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r>
              <a:rPr lang="en-US" altLang="ko-KR" sz="2400" dirty="0" err="1" smtClean="0">
                <a:latin typeface="+mj-lt"/>
              </a:rPr>
              <a:t>const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 err="1" smtClean="0">
                <a:latin typeface="+mj-lt"/>
              </a:rPr>
              <a:t>myCar</a:t>
            </a:r>
            <a:r>
              <a:rPr lang="en-US" altLang="ko-KR" sz="2400" dirty="0" smtClean="0">
                <a:latin typeface="+mj-lt"/>
              </a:rPr>
              <a:t> = {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model :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＂</a:t>
            </a:r>
            <a:r>
              <a:rPr lang="en-US" altLang="ko-KR" sz="2400" dirty="0" err="1" smtClean="0">
                <a:latin typeface="+mj-lt"/>
              </a:rPr>
              <a:t>bmw</a:t>
            </a:r>
            <a:r>
              <a:rPr lang="en-US" altLang="ko-KR" sz="2400" dirty="0" smtClean="0"/>
              <a:t>＂</a:t>
            </a:r>
            <a:r>
              <a:rPr lang="en-US" altLang="ko-KR" sz="2400" dirty="0" smtClean="0">
                <a:latin typeface="+mj-lt"/>
              </a:rPr>
              <a:t>,</a:t>
            </a:r>
            <a:endParaRPr lang="en-US" altLang="ko-KR" sz="2400" dirty="0">
              <a:latin typeface="+mj-lt"/>
            </a:endParaRPr>
          </a:p>
          <a:p>
            <a:r>
              <a:rPr lang="en-US" altLang="ko-KR" sz="2400" dirty="0" smtClean="0">
                <a:latin typeface="+mj-lt"/>
              </a:rPr>
              <a:t>  color : ＂white＂,</a:t>
            </a:r>
            <a:endParaRPr lang="en-US" altLang="ko-KR" sz="2400" dirty="0">
              <a:latin typeface="+mj-lt"/>
            </a:endParaRPr>
          </a:p>
          <a:p>
            <a:r>
              <a:rPr lang="en-US" altLang="ko-KR" sz="2400" dirty="0" smtClean="0">
                <a:latin typeface="+mj-lt"/>
              </a:rPr>
              <a:t>  speed : 100,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brake : function() {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    </a:t>
            </a:r>
            <a:r>
              <a:rPr lang="en-US" altLang="ko-KR" sz="2400" dirty="0" err="1" smtClean="0">
                <a:latin typeface="+mj-lt"/>
              </a:rPr>
              <a:t>this.speed</a:t>
            </a:r>
            <a:r>
              <a:rPr lang="en-US" altLang="ko-KR" sz="2400" dirty="0" smtClean="0">
                <a:latin typeface="+mj-lt"/>
              </a:rPr>
              <a:t> = 0;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},</a:t>
            </a:r>
            <a:endParaRPr lang="en-US" altLang="ko-KR" sz="2400" dirty="0">
              <a:latin typeface="+mj-lt"/>
            </a:endParaRPr>
          </a:p>
          <a:p>
            <a:r>
              <a:rPr lang="en-US" altLang="ko-KR" sz="2400" dirty="0" smtClean="0">
                <a:latin typeface="+mj-lt"/>
              </a:rPr>
              <a:t>  </a:t>
            </a:r>
            <a:r>
              <a:rPr lang="en-US" altLang="ko-KR" sz="2400" dirty="0" err="1" smtClean="0">
                <a:latin typeface="+mj-lt"/>
              </a:rPr>
              <a:t>accel</a:t>
            </a:r>
            <a:r>
              <a:rPr lang="en-US" altLang="ko-KR" sz="2400" dirty="0" smtClean="0">
                <a:latin typeface="+mj-lt"/>
              </a:rPr>
              <a:t> : function() {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    </a:t>
            </a:r>
            <a:r>
              <a:rPr lang="en-US" altLang="ko-KR" sz="2400" dirty="0" err="1" smtClean="0">
                <a:latin typeface="+mj-lt"/>
              </a:rPr>
              <a:t>this.speed</a:t>
            </a:r>
            <a:r>
              <a:rPr lang="en-US" altLang="ko-KR" sz="2400" dirty="0" smtClean="0">
                <a:latin typeface="+mj-lt"/>
              </a:rPr>
              <a:t> = 150;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}</a:t>
            </a:r>
          </a:p>
          <a:p>
            <a:endParaRPr lang="en-US" altLang="ko-KR" sz="2400" dirty="0" smtClean="0">
              <a:latin typeface="+mj-lt"/>
            </a:endParaRPr>
          </a:p>
          <a:p>
            <a:r>
              <a:rPr lang="en-US" altLang="ko-KR" sz="2400" dirty="0" smtClean="0">
                <a:latin typeface="+mj-lt"/>
              </a:rPr>
              <a:t>//</a:t>
            </a:r>
            <a:r>
              <a:rPr lang="en-US" altLang="ko-KR" sz="2400" dirty="0" err="1" smtClean="0">
                <a:latin typeface="+mj-lt"/>
              </a:rPr>
              <a:t>ES6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ko-KR" altLang="en-US" sz="2400" dirty="0" err="1" smtClean="0">
                <a:latin typeface="+mj-lt"/>
              </a:rPr>
              <a:t>축약방식</a:t>
            </a:r>
            <a:r>
              <a:rPr lang="en-US" altLang="ko-KR" sz="2400" dirty="0" smtClean="0">
                <a:latin typeface="+mj-lt"/>
              </a:rPr>
              <a:t>(function </a:t>
            </a:r>
            <a:r>
              <a:rPr lang="ko-KR" altLang="en-US" sz="2400" dirty="0" smtClean="0">
                <a:latin typeface="+mj-lt"/>
              </a:rPr>
              <a:t>키워드 생략</a:t>
            </a:r>
            <a:r>
              <a:rPr lang="en-US" altLang="ko-KR" sz="2400" dirty="0" smtClean="0">
                <a:latin typeface="+mj-lt"/>
              </a:rPr>
              <a:t>)</a:t>
            </a:r>
            <a:endParaRPr lang="en-US" altLang="ko-KR" sz="2400" dirty="0">
              <a:latin typeface="+mj-lt"/>
            </a:endParaRPr>
          </a:p>
          <a:p>
            <a:r>
              <a:rPr lang="en-US" altLang="ko-KR" sz="2400" dirty="0" smtClean="0">
                <a:latin typeface="+mj-lt"/>
              </a:rPr>
              <a:t>    brake() { </a:t>
            </a:r>
            <a:r>
              <a:rPr lang="en-US" altLang="ko-KR" sz="2400" dirty="0" err="1" smtClean="0">
                <a:latin typeface="+mj-lt"/>
              </a:rPr>
              <a:t>this.speed</a:t>
            </a:r>
            <a:r>
              <a:rPr lang="en-US" altLang="ko-KR" sz="2400" dirty="0" smtClean="0">
                <a:latin typeface="+mj-lt"/>
              </a:rPr>
              <a:t> = 0; },  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  </a:t>
            </a:r>
            <a:r>
              <a:rPr lang="en-US" altLang="ko-KR" sz="2400" dirty="0" err="1" smtClean="0">
                <a:latin typeface="+mj-lt"/>
              </a:rPr>
              <a:t>accel</a:t>
            </a:r>
            <a:r>
              <a:rPr lang="en-US" altLang="ko-KR" sz="2400" dirty="0" smtClean="0">
                <a:latin typeface="+mj-lt"/>
              </a:rPr>
              <a:t>() { </a:t>
            </a:r>
            <a:r>
              <a:rPr lang="en-US" altLang="ko-KR" sz="2400" dirty="0" err="1" smtClean="0">
                <a:latin typeface="+mj-lt"/>
              </a:rPr>
              <a:t>this.speed</a:t>
            </a:r>
            <a:r>
              <a:rPr lang="en-US" altLang="ko-KR" sz="2400" dirty="0" smtClean="0">
                <a:latin typeface="+mj-lt"/>
              </a:rPr>
              <a:t> = 150; }</a:t>
            </a:r>
          </a:p>
          <a:p>
            <a:r>
              <a:rPr lang="en-US" altLang="ko-KR" sz="2400" dirty="0" smtClean="0">
                <a:latin typeface="+mj-lt"/>
              </a:rPr>
              <a:t>};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 bwMode="auto">
          <a:xfrm>
            <a:off x="1086890" y="2224192"/>
            <a:ext cx="4133503" cy="3102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err="1" smtClean="0">
                <a:latin typeface="+mj-lt"/>
              </a:rPr>
              <a:t>const</a:t>
            </a:r>
            <a:r>
              <a:rPr lang="en-US" altLang="ko-KR" sz="2400" dirty="0" smtClean="0">
                <a:latin typeface="+mj-lt"/>
              </a:rPr>
              <a:t> instance</a:t>
            </a:r>
            <a:r>
              <a:rPr lang="ko-KR" altLang="en-US" sz="2400" dirty="0" smtClean="0"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= {</a:t>
            </a:r>
          </a:p>
          <a:p>
            <a:r>
              <a:rPr lang="ko-KR" altLang="en-US" sz="2400" dirty="0">
                <a:latin typeface="+mj-lt"/>
              </a:rPr>
              <a:t>  </a:t>
            </a:r>
            <a:r>
              <a:rPr lang="en-US" altLang="ko-KR" sz="2400" dirty="0" err="1" smtClean="0">
                <a:latin typeface="+mj-lt"/>
              </a:rPr>
              <a:t>property1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: </a:t>
            </a:r>
            <a:r>
              <a:rPr lang="ko-KR" altLang="en-US" sz="2400" dirty="0">
                <a:latin typeface="+mj-lt"/>
              </a:rPr>
              <a:t>초기값</a:t>
            </a:r>
            <a:r>
              <a:rPr lang="en-US" altLang="ko-KR" sz="2400" dirty="0">
                <a:latin typeface="+mj-lt"/>
              </a:rPr>
              <a:t>,</a:t>
            </a:r>
          </a:p>
          <a:p>
            <a:r>
              <a:rPr lang="ko-KR" altLang="en-US" sz="2400" dirty="0">
                <a:latin typeface="+mj-lt"/>
              </a:rPr>
              <a:t>  </a:t>
            </a:r>
            <a:r>
              <a:rPr lang="en-US" altLang="ko-KR" sz="2400" dirty="0" err="1" smtClean="0">
                <a:latin typeface="+mj-lt"/>
              </a:rPr>
              <a:t>property2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: </a:t>
            </a:r>
            <a:r>
              <a:rPr lang="ko-KR" altLang="en-US" sz="2400" dirty="0">
                <a:latin typeface="+mj-lt"/>
              </a:rPr>
              <a:t>초기값</a:t>
            </a:r>
            <a:r>
              <a:rPr lang="en-US" altLang="ko-KR" sz="2400" dirty="0">
                <a:latin typeface="+mj-lt"/>
              </a:rPr>
              <a:t>,</a:t>
            </a:r>
          </a:p>
          <a:p>
            <a:r>
              <a:rPr lang="ko-KR" altLang="en-US" sz="2400" dirty="0">
                <a:latin typeface="+mj-lt"/>
              </a:rPr>
              <a:t>  </a:t>
            </a:r>
            <a:r>
              <a:rPr lang="en-US" altLang="ko-KR" sz="2400" dirty="0" err="1" smtClean="0">
                <a:latin typeface="+mj-lt"/>
              </a:rPr>
              <a:t>method1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: function() {</a:t>
            </a:r>
            <a:endParaRPr lang="ko-KR" altLang="en-US" sz="2400" dirty="0">
              <a:latin typeface="+mj-lt"/>
            </a:endParaRPr>
          </a:p>
          <a:p>
            <a:r>
              <a:rPr lang="en-US" altLang="ko-KR" sz="2400" dirty="0" smtClean="0">
                <a:latin typeface="+mj-lt"/>
              </a:rPr>
              <a:t>  },</a:t>
            </a:r>
            <a:endParaRPr lang="en-US" altLang="ko-KR" sz="2400" dirty="0">
              <a:latin typeface="+mj-lt"/>
            </a:endParaRPr>
          </a:p>
          <a:p>
            <a:r>
              <a:rPr lang="ko-KR" altLang="en-US" sz="2400" dirty="0">
                <a:latin typeface="+mj-lt"/>
              </a:rPr>
              <a:t>  </a:t>
            </a:r>
            <a:r>
              <a:rPr lang="en-US" altLang="ko-KR" sz="2400" dirty="0" err="1" smtClean="0">
                <a:latin typeface="+mj-lt"/>
              </a:rPr>
              <a:t>method2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: function() {</a:t>
            </a:r>
          </a:p>
          <a:p>
            <a:r>
              <a:rPr lang="en-US" altLang="ko-KR" sz="2400" dirty="0">
                <a:latin typeface="+mj-lt"/>
              </a:rPr>
              <a:t>  }</a:t>
            </a:r>
          </a:p>
          <a:p>
            <a:r>
              <a:rPr lang="en-US" altLang="ko-KR" sz="2400" dirty="0" smtClean="0">
                <a:latin typeface="+mj-lt"/>
              </a:rPr>
              <a:t>}</a:t>
            </a:r>
            <a:endParaRPr lang="en-US" altLang="ko-KR" sz="2400" dirty="0">
              <a:latin typeface="+mj-lt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err="1" smtClean="0"/>
              <a:t>리터럴을</a:t>
            </a:r>
            <a:r>
              <a:rPr lang="ko-KR" altLang="en-US" dirty="0" smtClean="0"/>
              <a:t> 이용한 객체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3080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737361"/>
            <a:ext cx="11355185" cy="6740307"/>
          </a:xfrm>
          <a:prstGeom prst="rect">
            <a:avLst/>
          </a:prstGeom>
        </p:spPr>
        <p:txBody>
          <a:bodyPr wrap="square" numCol="2" anchor="ctr">
            <a:spAutoFit/>
          </a:bodyPr>
          <a:lstStyle/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r>
              <a:rPr lang="en-US" altLang="ko-KR" sz="2400" dirty="0" smtClean="0">
                <a:latin typeface="+mj-lt"/>
              </a:rPr>
              <a:t>function </a:t>
            </a:r>
            <a:r>
              <a:rPr lang="en-US" altLang="ko-KR" sz="2400" b="1" dirty="0" err="1" smtClean="0">
                <a:latin typeface="+mj-lt"/>
              </a:rPr>
              <a:t>MyCar</a:t>
            </a:r>
            <a:r>
              <a:rPr lang="en-US" altLang="ko-KR" sz="2400" dirty="0" smtClean="0">
                <a:latin typeface="+mj-lt"/>
              </a:rPr>
              <a:t>(model, color, speed) {</a:t>
            </a:r>
          </a:p>
          <a:p>
            <a:pPr lvl="1"/>
            <a:r>
              <a:rPr lang="en-US" altLang="ko-KR" sz="2400" dirty="0" err="1" smtClean="0">
                <a:latin typeface="+mj-lt"/>
              </a:rPr>
              <a:t>this.model</a:t>
            </a:r>
            <a:r>
              <a:rPr lang="en-US" altLang="ko-KR" sz="2400" dirty="0" smtClean="0">
                <a:latin typeface="+mj-lt"/>
              </a:rPr>
              <a:t> = model;</a:t>
            </a:r>
          </a:p>
          <a:p>
            <a:pPr lvl="1"/>
            <a:r>
              <a:rPr lang="en-US" altLang="ko-KR" sz="2400" dirty="0" err="1" smtClean="0">
                <a:latin typeface="+mj-lt"/>
              </a:rPr>
              <a:t>this.color</a:t>
            </a:r>
            <a:r>
              <a:rPr lang="en-US" altLang="ko-KR" sz="2400" dirty="0" smtClean="0">
                <a:latin typeface="+mj-lt"/>
              </a:rPr>
              <a:t> = color;</a:t>
            </a:r>
          </a:p>
          <a:p>
            <a:pPr lvl="1"/>
            <a:r>
              <a:rPr lang="en-US" altLang="ko-KR" sz="2400" dirty="0" err="1" smtClean="0">
                <a:latin typeface="+mj-lt"/>
              </a:rPr>
              <a:t>this.speed</a:t>
            </a:r>
            <a:r>
              <a:rPr lang="en-US" altLang="ko-KR" sz="2400" dirty="0" smtClean="0">
                <a:latin typeface="+mj-lt"/>
              </a:rPr>
              <a:t> = speed;</a:t>
            </a:r>
          </a:p>
          <a:p>
            <a:pPr lvl="1"/>
            <a:r>
              <a:rPr lang="en-US" altLang="ko-KR" sz="2400" dirty="0" err="1" smtClean="0">
                <a:latin typeface="+mj-lt"/>
              </a:rPr>
              <a:t>this.brake</a:t>
            </a:r>
            <a:r>
              <a:rPr lang="en-US" altLang="ko-KR" sz="2400" dirty="0" smtClean="0">
                <a:latin typeface="+mj-lt"/>
              </a:rPr>
              <a:t> = function() {</a:t>
            </a:r>
          </a:p>
          <a:p>
            <a:pPr lvl="1"/>
            <a:r>
              <a:rPr lang="en-US" altLang="ko-KR" sz="2400" dirty="0" smtClean="0">
                <a:latin typeface="+mj-lt"/>
              </a:rPr>
              <a:t>	</a:t>
            </a:r>
            <a:r>
              <a:rPr lang="en-US" altLang="ko-KR" sz="2400" dirty="0" err="1" smtClean="0">
                <a:latin typeface="+mj-lt"/>
              </a:rPr>
              <a:t>this.speed</a:t>
            </a:r>
            <a:r>
              <a:rPr lang="en-US" altLang="ko-KR" sz="2400" dirty="0" smtClean="0">
                <a:latin typeface="+mj-lt"/>
              </a:rPr>
              <a:t> = 0;</a:t>
            </a:r>
          </a:p>
          <a:p>
            <a:pPr lvl="1"/>
            <a:r>
              <a:rPr lang="en-US" altLang="ko-KR" sz="2400" dirty="0" smtClean="0">
                <a:latin typeface="+mj-lt"/>
              </a:rPr>
              <a:t>}</a:t>
            </a:r>
          </a:p>
          <a:p>
            <a:pPr lvl="1"/>
            <a:r>
              <a:rPr lang="en-US" altLang="ko-KR" sz="2400" dirty="0" err="1" smtClean="0">
                <a:latin typeface="+mj-lt"/>
              </a:rPr>
              <a:t>this.accel</a:t>
            </a:r>
            <a:r>
              <a:rPr lang="en-US" altLang="ko-KR" sz="2400" dirty="0" smtClean="0">
                <a:latin typeface="+mj-lt"/>
              </a:rPr>
              <a:t> = function() {</a:t>
            </a:r>
          </a:p>
          <a:p>
            <a:pPr lvl="1"/>
            <a:r>
              <a:rPr lang="en-US" altLang="ko-KR" sz="2400" dirty="0" smtClean="0">
                <a:latin typeface="+mj-lt"/>
              </a:rPr>
              <a:t>	</a:t>
            </a:r>
            <a:r>
              <a:rPr lang="en-US" altLang="ko-KR" sz="2400" dirty="0" err="1" smtClean="0">
                <a:latin typeface="+mj-lt"/>
              </a:rPr>
              <a:t>this.speed</a:t>
            </a:r>
            <a:r>
              <a:rPr lang="en-US" altLang="ko-KR" sz="2400" dirty="0" smtClean="0">
                <a:latin typeface="+mj-lt"/>
              </a:rPr>
              <a:t> = 150;</a:t>
            </a:r>
          </a:p>
          <a:p>
            <a:pPr lvl="1"/>
            <a:r>
              <a:rPr lang="en-US" altLang="ko-KR" sz="2400" dirty="0" smtClean="0">
                <a:latin typeface="+mj-lt"/>
              </a:rPr>
              <a:t>}</a:t>
            </a:r>
          </a:p>
          <a:p>
            <a:r>
              <a:rPr lang="en-US" altLang="ko-KR" sz="2400" dirty="0" smtClean="0">
                <a:latin typeface="+mj-lt"/>
              </a:rPr>
              <a:t>}</a:t>
            </a:r>
          </a:p>
          <a:p>
            <a:r>
              <a:rPr lang="en-US" altLang="ko-KR" sz="2400" dirty="0" err="1" smtClean="0">
                <a:latin typeface="+mj-lt"/>
              </a:rPr>
              <a:t>const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 err="1" smtClean="0">
                <a:latin typeface="+mj-lt"/>
              </a:rPr>
              <a:t>myCar</a:t>
            </a:r>
            <a:r>
              <a:rPr lang="en-US" altLang="ko-KR" sz="2400" dirty="0" smtClean="0">
                <a:latin typeface="+mj-lt"/>
              </a:rPr>
              <a:t> = </a:t>
            </a:r>
            <a:r>
              <a:rPr lang="en-US" altLang="ko-KR" sz="2400" b="1" dirty="0" smtClean="0">
                <a:latin typeface="+mj-lt"/>
              </a:rPr>
              <a:t>new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b="1" dirty="0" err="1" smtClean="0">
                <a:latin typeface="+mj-lt"/>
              </a:rPr>
              <a:t>MyCar</a:t>
            </a:r>
            <a:r>
              <a:rPr lang="en-US" altLang="ko-KR" sz="2400" dirty="0" smtClean="0">
                <a:latin typeface="+mj-lt"/>
              </a:rPr>
              <a:t>(“BMW",</a:t>
            </a:r>
          </a:p>
          <a:p>
            <a:r>
              <a:rPr lang="en-US" altLang="ko-KR" sz="2400" dirty="0" smtClean="0">
                <a:latin typeface="+mj-lt"/>
              </a:rPr>
              <a:t>"gray", 100);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생성자를</a:t>
            </a:r>
            <a:r>
              <a:rPr lang="ko-KR" altLang="en-US" dirty="0"/>
              <a:t> 이용한 객체 생성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737937" y="1849891"/>
            <a:ext cx="4688001" cy="45985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+mj-lt"/>
              </a:rPr>
              <a:t>	   </a:t>
            </a:r>
            <a:r>
              <a:rPr lang="en-US" altLang="ko-KR" sz="2000" b="1" dirty="0" smtClean="0">
                <a:solidFill>
                  <a:srgbClr val="009E00"/>
                </a:solidFill>
                <a:latin typeface="+mj-lt"/>
              </a:rPr>
              <a:t>//</a:t>
            </a:r>
            <a:r>
              <a:rPr lang="ko-KR" altLang="en-US" sz="2000" b="1" dirty="0" err="1" smtClean="0">
                <a:solidFill>
                  <a:srgbClr val="009E00"/>
                </a:solidFill>
                <a:latin typeface="+mj-lt"/>
              </a:rPr>
              <a:t>생성자</a:t>
            </a:r>
            <a:r>
              <a:rPr lang="ko-KR" altLang="en-US" sz="2000" b="1" dirty="0" smtClean="0">
                <a:solidFill>
                  <a:srgbClr val="009E00"/>
                </a:solidFill>
                <a:latin typeface="+mj-lt"/>
              </a:rPr>
              <a:t> 함수는 대문자로</a:t>
            </a:r>
            <a:endParaRPr lang="en-US" altLang="ko-KR" sz="2400" b="1" dirty="0">
              <a:solidFill>
                <a:srgbClr val="009E00"/>
              </a:solidFill>
              <a:latin typeface="+mj-lt"/>
            </a:endParaRPr>
          </a:p>
          <a:p>
            <a:r>
              <a:rPr lang="en-US" altLang="ko-KR" sz="2400" dirty="0" smtClean="0">
                <a:latin typeface="+mj-lt"/>
              </a:rPr>
              <a:t>function </a:t>
            </a:r>
            <a:r>
              <a:rPr lang="ko-KR" altLang="en-US" sz="2400" b="1" dirty="0" smtClean="0">
                <a:solidFill>
                  <a:srgbClr val="FF0000"/>
                </a:solidFill>
                <a:latin typeface="+mj-lt"/>
              </a:rPr>
              <a:t>클래스 이름</a:t>
            </a:r>
            <a:r>
              <a:rPr lang="en-US" altLang="ko-KR" sz="2400" dirty="0">
                <a:latin typeface="+mj-lt"/>
              </a:rPr>
              <a:t>() </a:t>
            </a:r>
            <a:r>
              <a:rPr lang="en-US" altLang="ko-KR" sz="2400" dirty="0" smtClean="0">
                <a:latin typeface="+mj-lt"/>
              </a:rPr>
              <a:t>{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 err="1" smtClean="0">
                <a:latin typeface="+mj-lt"/>
              </a:rPr>
              <a:t>this.property1</a:t>
            </a:r>
            <a:r>
              <a:rPr lang="en-US" altLang="ko-KR" sz="2400" dirty="0" smtClean="0">
                <a:latin typeface="+mj-lt"/>
              </a:rPr>
              <a:t> = </a:t>
            </a:r>
            <a:r>
              <a:rPr lang="ko-KR" altLang="en-US" sz="2400" dirty="0" smtClean="0">
                <a:latin typeface="+mj-lt"/>
              </a:rPr>
              <a:t>초기값</a:t>
            </a:r>
            <a:r>
              <a:rPr lang="en-US" altLang="ko-KR" sz="2400" dirty="0" smtClean="0">
                <a:latin typeface="+mj-lt"/>
              </a:rPr>
              <a:t>;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 err="1" smtClean="0">
                <a:latin typeface="+mj-lt"/>
              </a:rPr>
              <a:t>this.property2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= </a:t>
            </a:r>
            <a:r>
              <a:rPr lang="ko-KR" altLang="en-US" sz="2400" dirty="0" smtClean="0">
                <a:latin typeface="+mj-lt"/>
              </a:rPr>
              <a:t>초기값</a:t>
            </a:r>
            <a:r>
              <a:rPr lang="en-US" altLang="ko-KR" sz="2400" dirty="0" smtClean="0">
                <a:latin typeface="+mj-lt"/>
              </a:rPr>
              <a:t>;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 err="1" smtClean="0">
                <a:latin typeface="+mj-lt"/>
              </a:rPr>
              <a:t>this.method1</a:t>
            </a:r>
            <a:r>
              <a:rPr lang="en-US" altLang="ko-KR" sz="2400" dirty="0" smtClean="0">
                <a:latin typeface="+mj-lt"/>
              </a:rPr>
              <a:t> = function() {</a:t>
            </a:r>
          </a:p>
          <a:p>
            <a:r>
              <a:rPr lang="en-US" altLang="ko-KR" sz="2400" dirty="0" smtClean="0">
                <a:latin typeface="+mj-lt"/>
              </a:rPr>
              <a:t> </a:t>
            </a:r>
            <a:r>
              <a:rPr lang="ko-KR" altLang="en-US" sz="2400" dirty="0" smtClean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}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 err="1" smtClean="0">
                <a:latin typeface="+mj-lt"/>
              </a:rPr>
              <a:t>this.method2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= function</a:t>
            </a:r>
            <a:r>
              <a:rPr lang="en-US" altLang="ko-KR" sz="2400" dirty="0" smtClean="0">
                <a:latin typeface="+mj-lt"/>
              </a:rPr>
              <a:t>() {</a:t>
            </a:r>
            <a:endParaRPr lang="en-US" altLang="ko-KR" sz="2400" dirty="0">
              <a:latin typeface="+mj-lt"/>
            </a:endParaRP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}</a:t>
            </a:r>
            <a:endParaRPr lang="en-US" altLang="ko-KR" sz="2400" dirty="0">
              <a:latin typeface="+mj-lt"/>
            </a:endParaRPr>
          </a:p>
          <a:p>
            <a:r>
              <a:rPr lang="en-US" altLang="ko-KR" sz="2400" dirty="0">
                <a:latin typeface="+mj-lt"/>
              </a:rPr>
              <a:t>}</a:t>
            </a:r>
          </a:p>
          <a:p>
            <a:r>
              <a:rPr lang="en-US" altLang="ko-KR" sz="2400" dirty="0" err="1" smtClean="0">
                <a:latin typeface="+mj-lt"/>
              </a:rPr>
              <a:t>const</a:t>
            </a:r>
            <a:r>
              <a:rPr lang="en-US" altLang="ko-KR" sz="2400" dirty="0" smtClean="0">
                <a:latin typeface="+mj-lt"/>
              </a:rPr>
              <a:t> instance</a:t>
            </a:r>
            <a:r>
              <a:rPr lang="ko-KR" altLang="en-US" sz="2400" dirty="0" smtClean="0">
                <a:latin typeface="+mj-lt"/>
              </a:rPr>
              <a:t> </a:t>
            </a:r>
            <a:endParaRPr lang="en-US" altLang="ko-KR" sz="2400" dirty="0" smtClean="0">
              <a:latin typeface="+mj-lt"/>
            </a:endParaRPr>
          </a:p>
          <a:p>
            <a:r>
              <a:rPr lang="en-US" altLang="ko-KR" sz="2400" dirty="0">
                <a:latin typeface="+mj-lt"/>
              </a:rPr>
              <a:t>	</a:t>
            </a:r>
            <a:r>
              <a:rPr lang="en-US" altLang="ko-KR" sz="2400" dirty="0" smtClean="0">
                <a:latin typeface="+mj-lt"/>
              </a:rPr>
              <a:t>= </a:t>
            </a:r>
            <a:r>
              <a:rPr lang="en-US" altLang="ko-KR" sz="2400" dirty="0">
                <a:latin typeface="+mj-lt"/>
              </a:rPr>
              <a:t>new </a:t>
            </a:r>
            <a:r>
              <a:rPr lang="ko-KR" altLang="en-US" sz="2400" dirty="0" smtClean="0">
                <a:latin typeface="+mj-lt"/>
              </a:rPr>
              <a:t>클래스 이름</a:t>
            </a:r>
            <a:r>
              <a:rPr lang="en-US" altLang="ko-KR" sz="2400" dirty="0">
                <a:latin typeface="+mj-lt"/>
              </a:rPr>
              <a:t>();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7431" y="6619549"/>
            <a:ext cx="5288781" cy="2074606"/>
            <a:chOff x="3645388" y="9077980"/>
            <a:chExt cx="5288781" cy="2074606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5388" y="9077980"/>
              <a:ext cx="5288781" cy="2074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직사각형 3"/>
            <p:cNvSpPr/>
            <p:nvPr/>
          </p:nvSpPr>
          <p:spPr bwMode="auto">
            <a:xfrm>
              <a:off x="4169348" y="9376757"/>
              <a:ext cx="1256590" cy="399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MyCar</a:t>
              </a:r>
              <a:r>
                <a:rPr kumimoji="0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함수</a:t>
              </a: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7150697" y="9210502"/>
              <a:ext cx="809586" cy="2826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MyCar</a:t>
              </a:r>
              <a:endPara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5390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객체에 속성과 </a:t>
            </a:r>
            <a:r>
              <a:rPr lang="ko-KR" altLang="en-US" dirty="0" err="1"/>
              <a:t>메소드</a:t>
            </a:r>
            <a:r>
              <a:rPr lang="ko-KR" altLang="en-US" dirty="0"/>
              <a:t>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21194"/>
            <a:ext cx="11262614" cy="6451962"/>
          </a:xfrm>
        </p:spPr>
        <p:txBody>
          <a:bodyPr/>
          <a:lstStyle/>
          <a:p>
            <a:r>
              <a:rPr lang="ko-KR" altLang="en-US" dirty="0"/>
              <a:t>기존에 존재하고 있던 객체에도 속성을 추가할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생성자</a:t>
            </a:r>
            <a:r>
              <a:rPr lang="ko-KR" altLang="en-US" dirty="0"/>
              <a:t> 함수는 변경할 필요가 없다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grpSp>
        <p:nvGrpSpPr>
          <p:cNvPr id="6" name="그룹 5"/>
          <p:cNvGrpSpPr/>
          <p:nvPr/>
        </p:nvGrpSpPr>
        <p:grpSpPr>
          <a:xfrm>
            <a:off x="6553200" y="2948940"/>
            <a:ext cx="4903864" cy="4671060"/>
            <a:chOff x="6409592" y="5350998"/>
            <a:chExt cx="4483198" cy="2777490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6409592" y="5350998"/>
              <a:ext cx="4483198" cy="277749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74154" y="5501493"/>
              <a:ext cx="4133850" cy="2476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96983" y="2948940"/>
            <a:ext cx="6256217" cy="5452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 sz="2400" dirty="0">
                <a:latin typeface="+mn-lt"/>
              </a:rPr>
              <a:t>function </a:t>
            </a:r>
            <a:r>
              <a:rPr lang="en-US" altLang="ko-KR" sz="2400" b="1" dirty="0">
                <a:latin typeface="+mn-lt"/>
              </a:rPr>
              <a:t>Person</a:t>
            </a:r>
            <a:r>
              <a:rPr lang="en-US" altLang="ko-KR" sz="2400" dirty="0">
                <a:latin typeface="+mn-lt"/>
              </a:rPr>
              <a:t>(first, last, age, </a:t>
            </a:r>
            <a:r>
              <a:rPr lang="en-US" altLang="ko-KR" sz="2400" dirty="0" err="1">
                <a:latin typeface="+mn-lt"/>
              </a:rPr>
              <a:t>eyecolor</a:t>
            </a:r>
            <a:r>
              <a:rPr lang="en-US" altLang="ko-KR" sz="2400" dirty="0">
                <a:latin typeface="+mn-lt"/>
              </a:rPr>
              <a:t>) {</a:t>
            </a:r>
            <a:br>
              <a:rPr lang="en-US" altLang="ko-KR" sz="2400" dirty="0">
                <a:latin typeface="+mn-lt"/>
              </a:rPr>
            </a:br>
            <a:r>
              <a:rPr lang="en-US" altLang="ko-KR" sz="2400" dirty="0">
                <a:latin typeface="+mn-lt"/>
              </a:rPr>
              <a:t>  </a:t>
            </a:r>
            <a:r>
              <a:rPr lang="en-US" altLang="ko-KR" sz="2400" dirty="0" err="1">
                <a:latin typeface="+mn-lt"/>
              </a:rPr>
              <a:t>this.firstName</a:t>
            </a:r>
            <a:r>
              <a:rPr lang="en-US" altLang="ko-KR" sz="2400" dirty="0">
                <a:latin typeface="+mn-lt"/>
              </a:rPr>
              <a:t> = first;</a:t>
            </a:r>
            <a:br>
              <a:rPr lang="en-US" altLang="ko-KR" sz="2400" dirty="0">
                <a:latin typeface="+mn-lt"/>
              </a:rPr>
            </a:br>
            <a:r>
              <a:rPr lang="en-US" altLang="ko-KR" sz="2400" dirty="0">
                <a:latin typeface="+mn-lt"/>
              </a:rPr>
              <a:t>  </a:t>
            </a:r>
            <a:r>
              <a:rPr lang="en-US" altLang="ko-KR" sz="2400" dirty="0" err="1">
                <a:latin typeface="+mn-lt"/>
              </a:rPr>
              <a:t>this.lastName</a:t>
            </a:r>
            <a:r>
              <a:rPr lang="en-US" altLang="ko-KR" sz="2400" dirty="0">
                <a:latin typeface="+mn-lt"/>
              </a:rPr>
              <a:t> = last</a:t>
            </a:r>
            <a:r>
              <a:rPr lang="en-US" altLang="ko-KR" sz="2400" dirty="0" smtClean="0">
                <a:latin typeface="+mn-lt"/>
              </a:rPr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 sz="2400" dirty="0">
                <a:latin typeface="+mn-lt"/>
              </a:rPr>
              <a:t> </a:t>
            </a:r>
            <a:r>
              <a:rPr lang="en-US" altLang="ko-KR" sz="2400" dirty="0" smtClean="0">
                <a:latin typeface="+mn-lt"/>
              </a:rPr>
              <a:t> …</a:t>
            </a:r>
            <a:r>
              <a:rPr lang="en-US" altLang="ko-KR" sz="2400" dirty="0">
                <a:latin typeface="+mn-lt"/>
              </a:rPr>
              <a:t>  </a:t>
            </a:r>
            <a:endParaRPr lang="en-US" altLang="ko-KR" sz="2400" dirty="0" smtClean="0">
              <a:latin typeface="+mn-lt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2400" dirty="0" smtClean="0">
                <a:latin typeface="+mn-lt"/>
              </a:rPr>
              <a:t>}</a:t>
            </a:r>
            <a:r>
              <a:rPr lang="en-US" altLang="ko-KR" sz="2400" dirty="0">
                <a:latin typeface="+mn-lt"/>
              </a:rPr>
              <a:t/>
            </a:r>
            <a:br>
              <a:rPr lang="en-US" altLang="ko-KR" sz="2400" dirty="0">
                <a:latin typeface="+mn-lt"/>
              </a:rPr>
            </a:br>
            <a:r>
              <a:rPr lang="en-US" altLang="ko-KR" sz="2400" b="1" dirty="0" smtClean="0">
                <a:latin typeface="+mn-lt"/>
              </a:rPr>
              <a:t>Person.prototype.name</a:t>
            </a:r>
            <a:r>
              <a:rPr lang="en-US" altLang="ko-KR" sz="2400" dirty="0">
                <a:latin typeface="+mn-lt"/>
              </a:rPr>
              <a:t> = function() {</a:t>
            </a:r>
            <a:br>
              <a:rPr lang="en-US" altLang="ko-KR" sz="2400" dirty="0">
                <a:latin typeface="+mn-lt"/>
              </a:rPr>
            </a:br>
            <a:r>
              <a:rPr lang="en-US" altLang="ko-KR" sz="2400" dirty="0">
                <a:latin typeface="+mn-lt"/>
              </a:rPr>
              <a:t>  return </a:t>
            </a:r>
            <a:r>
              <a:rPr lang="en-US" altLang="ko-KR" sz="2400" dirty="0" err="1">
                <a:latin typeface="+mn-lt"/>
              </a:rPr>
              <a:t>this.firstName</a:t>
            </a:r>
            <a:r>
              <a:rPr lang="en-US" altLang="ko-KR" sz="2400" dirty="0">
                <a:latin typeface="+mn-lt"/>
              </a:rPr>
              <a:t> + </a:t>
            </a:r>
            <a:r>
              <a:rPr lang="en-US" altLang="ko-KR" sz="2400" dirty="0" smtClean="0">
                <a:latin typeface="+mn-lt"/>
              </a:rPr>
              <a:t>“ "</a:t>
            </a:r>
            <a:r>
              <a:rPr lang="en-US" altLang="ko-KR" sz="2400" dirty="0">
                <a:latin typeface="+mn-lt"/>
              </a:rPr>
              <a:t> </a:t>
            </a:r>
            <a:endParaRPr lang="en-US" altLang="ko-KR" sz="2400" dirty="0" smtClean="0">
              <a:latin typeface="+mn-lt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2400" dirty="0">
                <a:latin typeface="+mn-lt"/>
              </a:rPr>
              <a:t>	</a:t>
            </a:r>
            <a:r>
              <a:rPr lang="en-US" altLang="ko-KR" sz="2400" dirty="0" smtClean="0">
                <a:latin typeface="+mn-lt"/>
              </a:rPr>
              <a:t>			+</a:t>
            </a:r>
            <a:r>
              <a:rPr lang="en-US" altLang="ko-KR" sz="2400" dirty="0">
                <a:latin typeface="+mn-lt"/>
              </a:rPr>
              <a:t> </a:t>
            </a:r>
            <a:r>
              <a:rPr lang="en-US" altLang="ko-KR" sz="2400" dirty="0" err="1" smtClean="0">
                <a:latin typeface="+mn-lt"/>
              </a:rPr>
              <a:t>this.lastName</a:t>
            </a:r>
            <a:r>
              <a:rPr lang="en-US" altLang="ko-KR" sz="2400" dirty="0">
                <a:latin typeface="+mn-lt"/>
              </a:rPr>
              <a:t>;</a:t>
            </a:r>
            <a:br>
              <a:rPr lang="en-US" altLang="ko-KR" sz="2400" dirty="0">
                <a:latin typeface="+mn-lt"/>
              </a:rPr>
            </a:br>
            <a:r>
              <a:rPr lang="en-US" altLang="ko-KR" sz="2400" dirty="0" smtClean="0">
                <a:latin typeface="+mn-lt"/>
              </a:rPr>
              <a:t>};</a:t>
            </a:r>
          </a:p>
          <a:p>
            <a:pPr latinLnBrk="1">
              <a:lnSpc>
                <a:spcPct val="100000"/>
              </a:lnSpc>
            </a:pPr>
            <a:endParaRPr lang="en-US" altLang="ko-KR" sz="2400" dirty="0">
              <a:latin typeface="+mn-lt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2400" dirty="0" smtClean="0">
                <a:latin typeface="+mn-lt"/>
              </a:rPr>
              <a:t>let </a:t>
            </a:r>
            <a:r>
              <a:rPr lang="en-US" altLang="ko-KR" sz="2400" dirty="0" err="1" smtClean="0">
                <a:latin typeface="+mn-lt"/>
              </a:rPr>
              <a:t>joon</a:t>
            </a:r>
            <a:r>
              <a:rPr lang="en-US" altLang="ko-KR" sz="2400" dirty="0" smtClean="0">
                <a:latin typeface="+mn-lt"/>
              </a:rPr>
              <a:t> = </a:t>
            </a:r>
            <a:r>
              <a:rPr lang="en-US" altLang="ko-KR" sz="2400" b="1" dirty="0" smtClean="0">
                <a:latin typeface="+mn-lt"/>
              </a:rPr>
              <a:t>new Person</a:t>
            </a:r>
            <a:r>
              <a:rPr lang="en-US" altLang="ko-KR" sz="2400" dirty="0" smtClean="0">
                <a:latin typeface="+mn-lt"/>
              </a:rPr>
              <a:t>(“lee”,”</a:t>
            </a:r>
            <a:r>
              <a:rPr lang="en-US" altLang="ko-KR" sz="2400" dirty="0" err="1" smtClean="0">
                <a:latin typeface="+mn-lt"/>
              </a:rPr>
              <a:t>joon</a:t>
            </a:r>
            <a:r>
              <a:rPr lang="en-US" altLang="ko-KR" sz="2400" dirty="0" smtClean="0">
                <a:latin typeface="+mn-lt"/>
              </a:rPr>
              <a:t>”, …);</a:t>
            </a:r>
          </a:p>
          <a:p>
            <a:pPr latinLnBrk="1">
              <a:lnSpc>
                <a:spcPct val="100000"/>
              </a:lnSpc>
            </a:pPr>
            <a:r>
              <a:rPr lang="en-US" altLang="ko-KR" sz="2400" dirty="0" smtClean="0">
                <a:latin typeface="+mn-lt"/>
              </a:rPr>
              <a:t>let </a:t>
            </a:r>
            <a:r>
              <a:rPr lang="en-US" altLang="ko-KR" sz="2400" dirty="0" err="1" smtClean="0">
                <a:latin typeface="+mn-lt"/>
              </a:rPr>
              <a:t>jisoo</a:t>
            </a:r>
            <a:r>
              <a:rPr lang="en-US" altLang="ko-KR" sz="2400" dirty="0" smtClean="0">
                <a:latin typeface="+mn-lt"/>
              </a:rPr>
              <a:t> = </a:t>
            </a:r>
            <a:r>
              <a:rPr lang="en-US" altLang="ko-KR" sz="2400" b="1" dirty="0" smtClean="0">
                <a:latin typeface="+mn-lt"/>
              </a:rPr>
              <a:t>new Person</a:t>
            </a:r>
            <a:r>
              <a:rPr lang="en-US" altLang="ko-KR" sz="2400" dirty="0" smtClean="0">
                <a:latin typeface="+mn-lt"/>
              </a:rPr>
              <a:t>(“</a:t>
            </a:r>
            <a:r>
              <a:rPr lang="en-US" altLang="ko-KR" sz="2400" dirty="0" err="1" smtClean="0">
                <a:latin typeface="+mn-lt"/>
              </a:rPr>
              <a:t>ji</a:t>
            </a:r>
            <a:r>
              <a:rPr lang="en-US" altLang="ko-KR" sz="2400" dirty="0" smtClean="0">
                <a:latin typeface="+mn-lt"/>
              </a:rPr>
              <a:t>”,”</a:t>
            </a:r>
            <a:r>
              <a:rPr lang="en-US" altLang="ko-KR" sz="2400" dirty="0" err="1" smtClean="0">
                <a:latin typeface="+mn-lt"/>
              </a:rPr>
              <a:t>soo</a:t>
            </a:r>
            <a:r>
              <a:rPr lang="en-US" altLang="ko-KR" sz="2400" dirty="0" smtClean="0">
                <a:latin typeface="+mn-lt"/>
              </a:rPr>
              <a:t>”,…);</a:t>
            </a:r>
          </a:p>
          <a:p>
            <a:pPr latinLnBrk="1">
              <a:lnSpc>
                <a:spcPct val="100000"/>
              </a:lnSpc>
            </a:pPr>
            <a:r>
              <a:rPr lang="en-US" altLang="ko-KR" sz="2400" dirty="0" err="1" smtClean="0">
                <a:latin typeface="+mn-lt"/>
              </a:rPr>
              <a:t>document.write</a:t>
            </a:r>
            <a:r>
              <a:rPr lang="en-US" altLang="ko-KR" sz="2400" dirty="0" smtClean="0">
                <a:latin typeface="+mn-lt"/>
              </a:rPr>
              <a:t>(joon.name() + “ , ”</a:t>
            </a:r>
          </a:p>
          <a:p>
            <a:pPr latinLnBrk="1">
              <a:lnSpc>
                <a:spcPct val="100000"/>
              </a:lnSpc>
            </a:pPr>
            <a:r>
              <a:rPr lang="en-US" altLang="ko-KR" sz="2400" dirty="0">
                <a:latin typeface="+mn-lt"/>
              </a:rPr>
              <a:t>	</a:t>
            </a:r>
            <a:r>
              <a:rPr lang="en-US" altLang="ko-KR" sz="2400" dirty="0" smtClean="0">
                <a:latin typeface="+mn-lt"/>
              </a:rPr>
              <a:t>				+ jisoo.name());</a:t>
            </a:r>
            <a:endParaRPr lang="en-US" altLang="ko-KR" sz="2400" b="1" dirty="0">
              <a:latin typeface="+mn-lt"/>
              <a:ea typeface="나눔고딕코딩" panose="020D0009000000000000" pitchFamily="49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553200" y="7620000"/>
            <a:ext cx="4903864" cy="781050"/>
            <a:chOff x="6553200" y="7734300"/>
            <a:chExt cx="4903864" cy="781050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6553200" y="7734300"/>
              <a:ext cx="4903864" cy="7810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2944" y="7896996"/>
              <a:ext cx="4524375" cy="469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05899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표시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 표시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배열로 변환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Object.values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문자열로 변환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JSON.stringify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93251" y="2355742"/>
            <a:ext cx="10670077" cy="976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myCar.model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myCar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[“model”];</a:t>
            </a:r>
            <a:endParaRPr lang="ko-KR" altLang="en-US" sz="2400" b="1" dirty="0">
              <a:latin typeface="+mj-lt"/>
              <a:ea typeface="나눔고딕코딩" panose="020D0009000000000000" pitchFamily="49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93251" y="4150962"/>
            <a:ext cx="10670077" cy="1428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var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 person = {name : “</a:t>
            </a:r>
            <a:r>
              <a:rPr lang="ko-KR" altLang="en-US" sz="2400" b="1" dirty="0" smtClean="0">
                <a:latin typeface="+mj-lt"/>
                <a:ea typeface="나눔고딕코딩" panose="020D0009000000000000" pitchFamily="49" charset="-127"/>
              </a:rPr>
              <a:t>홍길동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”, age : 30, city : “</a:t>
            </a:r>
            <a:r>
              <a:rPr lang="ko-KR" altLang="en-US" sz="2400" b="1" dirty="0" smtClean="0">
                <a:latin typeface="+mj-lt"/>
                <a:ea typeface="나눔고딕코딩" panose="020D0009000000000000" pitchFamily="49" charset="-127"/>
              </a:rPr>
              <a:t>대전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“};</a:t>
            </a:r>
          </a:p>
          <a:p>
            <a:pPr latinLnBrk="1">
              <a:lnSpc>
                <a:spcPct val="100000"/>
              </a:lnSpc>
            </a:pP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var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myArray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 = </a:t>
            </a: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Object.values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(person);</a:t>
            </a:r>
          </a:p>
          <a:p>
            <a:pPr latinLnBrk="1"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//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myArray</a:t>
            </a:r>
            <a:r>
              <a:rPr lang="ko-KR" altLang="en-US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는 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[“</a:t>
            </a:r>
            <a:r>
              <a:rPr lang="ko-KR" altLang="en-US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홍길동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”, 30, “</a:t>
            </a:r>
            <a:r>
              <a:rPr lang="ko-KR" altLang="en-US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대전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”] </a:t>
            </a:r>
            <a:r>
              <a:rPr lang="ko-KR" altLang="en-US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이란 배열이 됨</a:t>
            </a:r>
            <a:endParaRPr lang="ko-KR" altLang="en-US" sz="2400" b="1" dirty="0">
              <a:solidFill>
                <a:srgbClr val="FF0000"/>
              </a:solidFill>
              <a:latin typeface="+mj-lt"/>
              <a:ea typeface="나눔고딕코딩" panose="020D0009000000000000" pitchFamily="49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93251" y="6451358"/>
            <a:ext cx="10670077" cy="1733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var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 person = {name : “John”, age : 50, city : “New York“};</a:t>
            </a:r>
          </a:p>
          <a:p>
            <a:pPr latinLnBrk="1">
              <a:lnSpc>
                <a:spcPct val="100000"/>
              </a:lnSpc>
            </a:pP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var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myString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 = </a:t>
            </a: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JSON.stringify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(person);</a:t>
            </a:r>
          </a:p>
          <a:p>
            <a:pPr latinLnBrk="1"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//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myString</a:t>
            </a:r>
            <a:r>
              <a:rPr lang="ko-KR" altLang="en-US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은 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[“name” : “John”, “age” : 50, “city” : “New York”] </a:t>
            </a:r>
            <a:r>
              <a:rPr lang="ko-KR" altLang="en-US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으로 생성 됨</a:t>
            </a:r>
            <a:endParaRPr lang="ko-KR" altLang="en-US" sz="2400" b="1" dirty="0">
              <a:solidFill>
                <a:srgbClr val="FF0000"/>
              </a:solidFill>
              <a:latin typeface="+mj-lt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736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내장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25612"/>
            <a:ext cx="11262614" cy="6451962"/>
          </a:xfrm>
        </p:spPr>
        <p:txBody>
          <a:bodyPr/>
          <a:lstStyle/>
          <a:p>
            <a:pPr lvl="0"/>
            <a:r>
              <a:rPr lang="en-US" altLang="ko-KR" sz="3000" dirty="0" smtClean="0"/>
              <a:t>Object </a:t>
            </a:r>
            <a:r>
              <a:rPr lang="ko-KR" altLang="en-US" sz="3000" dirty="0" smtClean="0"/>
              <a:t>객체</a:t>
            </a:r>
            <a:r>
              <a:rPr lang="en-US" altLang="ko-KR" sz="3000" dirty="0"/>
              <a:t>	</a:t>
            </a:r>
            <a:r>
              <a:rPr lang="en-US" altLang="ko-KR" sz="2800" dirty="0" smtClean="0"/>
              <a:t>– </a:t>
            </a:r>
            <a:r>
              <a:rPr lang="en-US" altLang="ko-KR" sz="2800" dirty="0" smtClean="0">
                <a:solidFill>
                  <a:srgbClr val="0000FF"/>
                </a:solidFill>
              </a:rPr>
              <a:t>new Object()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대신 </a:t>
            </a:r>
            <a:r>
              <a:rPr lang="en-US" altLang="ko-KR" sz="2800" dirty="0" smtClean="0">
                <a:solidFill>
                  <a:srgbClr val="0000FF"/>
                </a:solidFill>
              </a:rPr>
              <a:t>{}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 가능</a:t>
            </a:r>
            <a:endParaRPr lang="en-US" altLang="ko-KR" sz="2800" dirty="0" smtClean="0"/>
          </a:p>
          <a:p>
            <a:pPr lvl="0"/>
            <a:r>
              <a:rPr lang="en-US" altLang="ko-KR" sz="3000" dirty="0" smtClean="0"/>
              <a:t>Array </a:t>
            </a:r>
            <a:r>
              <a:rPr lang="ko-KR" altLang="en-US" sz="3000" dirty="0" smtClean="0"/>
              <a:t>객체 </a:t>
            </a:r>
            <a:r>
              <a:rPr lang="en-US" altLang="ko-KR" sz="2800" dirty="0" smtClean="0"/>
              <a:t>– </a:t>
            </a:r>
            <a:r>
              <a:rPr lang="en-US" altLang="ko-KR" sz="2800" dirty="0" smtClean="0">
                <a:solidFill>
                  <a:srgbClr val="0000FF"/>
                </a:solidFill>
              </a:rPr>
              <a:t>new</a:t>
            </a:r>
            <a:r>
              <a:rPr lang="ko-KR" altLang="en-US" sz="2800" dirty="0">
                <a:solidFill>
                  <a:srgbClr val="0000FF"/>
                </a:solidFill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</a:rPr>
              <a:t>Array()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대신 </a:t>
            </a:r>
            <a:r>
              <a:rPr lang="en-US" altLang="ko-KR" sz="2800" dirty="0" smtClean="0">
                <a:solidFill>
                  <a:srgbClr val="0000FF"/>
                </a:solidFill>
              </a:rPr>
              <a:t>[]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 가능</a:t>
            </a:r>
            <a:endParaRPr lang="en-US" altLang="ko-KR" sz="2800" dirty="0" smtClean="0"/>
          </a:p>
          <a:p>
            <a:pPr lvl="0"/>
            <a:r>
              <a:rPr lang="en-US" altLang="ko-KR" sz="3000" dirty="0" smtClean="0"/>
              <a:t>Date </a:t>
            </a:r>
            <a:r>
              <a:rPr lang="ko-KR" altLang="en-US" sz="3000" dirty="0"/>
              <a:t>객체 </a:t>
            </a:r>
            <a:endParaRPr lang="en-US" altLang="ko-KR" sz="3000" dirty="0" smtClean="0"/>
          </a:p>
          <a:p>
            <a:pPr lvl="0"/>
            <a:r>
              <a:rPr lang="en-US" altLang="ko-KR" sz="3000" dirty="0" smtClean="0"/>
              <a:t>Number </a:t>
            </a:r>
            <a:r>
              <a:rPr lang="ko-KR" altLang="en-US" sz="3000" dirty="0" smtClean="0"/>
              <a:t>객체</a:t>
            </a:r>
            <a:endParaRPr lang="en-US" altLang="ko-KR" sz="3000" dirty="0" smtClean="0"/>
          </a:p>
          <a:p>
            <a:pPr lvl="0"/>
            <a:r>
              <a:rPr lang="en-US" altLang="ko-KR" sz="3000" dirty="0" smtClean="0"/>
              <a:t>String </a:t>
            </a:r>
            <a:r>
              <a:rPr lang="ko-KR" altLang="en-US" sz="3000" dirty="0" smtClean="0"/>
              <a:t>객체</a:t>
            </a:r>
            <a:r>
              <a:rPr lang="en-US" altLang="ko-KR" sz="3000" dirty="0"/>
              <a:t>	</a:t>
            </a:r>
            <a:r>
              <a:rPr lang="en-US" altLang="ko-KR" sz="2800" dirty="0" smtClean="0"/>
              <a:t>– </a:t>
            </a:r>
            <a:r>
              <a:rPr lang="en-US" altLang="ko-KR" sz="2800" dirty="0" smtClean="0">
                <a:solidFill>
                  <a:srgbClr val="0000FF"/>
                </a:solidFill>
              </a:rPr>
              <a:t>new String()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대신 </a:t>
            </a:r>
            <a:r>
              <a:rPr lang="en-US" altLang="ko-KR" sz="2800" dirty="0" smtClean="0">
                <a:solidFill>
                  <a:srgbClr val="0000FF"/>
                </a:solidFill>
              </a:rPr>
              <a:t>“”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 가능</a:t>
            </a:r>
            <a:endParaRPr lang="en-US" altLang="ko-KR" sz="3000" dirty="0" smtClean="0"/>
          </a:p>
          <a:p>
            <a:pPr lvl="0"/>
            <a:r>
              <a:rPr lang="en-US" altLang="ko-KR" sz="3000" dirty="0" smtClean="0"/>
              <a:t>Boolean </a:t>
            </a:r>
            <a:r>
              <a:rPr lang="ko-KR" altLang="en-US" sz="3000" dirty="0" smtClean="0"/>
              <a:t>객체 </a:t>
            </a:r>
            <a:r>
              <a:rPr lang="en-US" altLang="ko-KR" sz="2800" dirty="0" smtClean="0"/>
              <a:t>– </a:t>
            </a:r>
            <a:r>
              <a:rPr lang="en-US" altLang="ko-KR" sz="2800" dirty="0" smtClean="0">
                <a:solidFill>
                  <a:srgbClr val="0000FF"/>
                </a:solidFill>
              </a:rPr>
              <a:t>new Boolean()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대신 </a:t>
            </a:r>
            <a:r>
              <a:rPr lang="en-US" altLang="ko-KR" sz="2800" dirty="0" smtClean="0">
                <a:solidFill>
                  <a:srgbClr val="0000FF"/>
                </a:solidFill>
              </a:rPr>
              <a:t>true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</a:t>
            </a:r>
            <a:r>
              <a:rPr lang="en-US" altLang="ko-KR" sz="2800" dirty="0" smtClean="0">
                <a:solidFill>
                  <a:srgbClr val="0000FF"/>
                </a:solidFill>
              </a:rPr>
              <a:t>false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 가능</a:t>
            </a:r>
            <a:endParaRPr lang="ko-KR" altLang="en-US" sz="3000" dirty="0"/>
          </a:p>
          <a:p>
            <a:pPr lvl="0"/>
            <a:r>
              <a:rPr lang="en-US" altLang="ko-KR" sz="3000" dirty="0" smtClean="0"/>
              <a:t>Function </a:t>
            </a:r>
            <a:r>
              <a:rPr lang="ko-KR" altLang="en-US" sz="3000" dirty="0" smtClean="0"/>
              <a:t>객체 </a:t>
            </a:r>
            <a:r>
              <a:rPr lang="en-US" altLang="ko-KR" sz="2800" dirty="0" smtClean="0"/>
              <a:t>– </a:t>
            </a:r>
            <a:r>
              <a:rPr lang="en-US" altLang="ko-KR" sz="2800" dirty="0" smtClean="0">
                <a:solidFill>
                  <a:srgbClr val="0000FF"/>
                </a:solidFill>
              </a:rPr>
              <a:t>new Function()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대신 </a:t>
            </a:r>
            <a:r>
              <a:rPr lang="en-US" altLang="ko-KR" sz="2800" dirty="0" smtClean="0">
                <a:solidFill>
                  <a:srgbClr val="0000FF"/>
                </a:solidFill>
              </a:rPr>
              <a:t>function(){}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사용가능</a:t>
            </a:r>
            <a:endParaRPr lang="en-US" altLang="ko-KR" sz="3000" dirty="0" smtClean="0"/>
          </a:p>
          <a:p>
            <a:pPr lvl="0"/>
            <a:r>
              <a:rPr lang="en-US" altLang="ko-KR" sz="3000" dirty="0" smtClean="0"/>
              <a:t>Math </a:t>
            </a:r>
            <a:r>
              <a:rPr lang="ko-KR" altLang="en-US" sz="3000" dirty="0" smtClean="0"/>
              <a:t>객체 </a:t>
            </a:r>
            <a:r>
              <a:rPr lang="en-US" altLang="ko-KR" sz="2800" dirty="0" smtClean="0"/>
              <a:t>- pow(), floor() round() ceil(), max(), min()</a:t>
            </a:r>
            <a:r>
              <a:rPr lang="en-US" altLang="ko-KR" sz="3000" dirty="0" smtClean="0"/>
              <a:t>…</a:t>
            </a:r>
          </a:p>
          <a:p>
            <a:pPr lvl="0"/>
            <a:r>
              <a:rPr lang="en-US" altLang="ko-KR" sz="3000" dirty="0" smtClean="0"/>
              <a:t>…</a:t>
            </a:r>
          </a:p>
          <a:p>
            <a:pPr lvl="1"/>
            <a:r>
              <a:rPr lang="en-US" altLang="ko-KR" sz="2480" dirty="0"/>
              <a:t>n</a:t>
            </a:r>
            <a:r>
              <a:rPr lang="en-US" altLang="ko-KR" sz="2480" dirty="0" smtClean="0"/>
              <a:t>ew</a:t>
            </a:r>
            <a:r>
              <a:rPr lang="ko-KR" altLang="en-US" sz="2480" dirty="0" smtClean="0"/>
              <a:t>키워드를 사용해서 생성 </a:t>
            </a:r>
            <a:r>
              <a:rPr lang="en-US" altLang="ko-KR" sz="2480" dirty="0" smtClean="0"/>
              <a:t>(</a:t>
            </a:r>
            <a:r>
              <a:rPr lang="ko-KR" altLang="en-US" sz="2480" dirty="0" smtClean="0"/>
              <a:t>예</a:t>
            </a:r>
            <a:r>
              <a:rPr lang="en-US" altLang="ko-KR" sz="2480" dirty="0" smtClean="0"/>
              <a:t>. </a:t>
            </a:r>
            <a:r>
              <a:rPr lang="en-US" altLang="ko-KR" sz="2480" dirty="0" err="1" smtClean="0"/>
              <a:t>var</a:t>
            </a:r>
            <a:r>
              <a:rPr lang="en-US" altLang="ko-KR" sz="2480" dirty="0" smtClean="0"/>
              <a:t> date = new Date();)</a:t>
            </a:r>
          </a:p>
          <a:p>
            <a:pPr lvl="1"/>
            <a:r>
              <a:rPr lang="en-US" altLang="ko-KR" sz="2480" dirty="0" smtClean="0"/>
              <a:t>Math</a:t>
            </a:r>
            <a:r>
              <a:rPr lang="ko-KR" altLang="en-US" sz="2480" dirty="0" smtClean="0"/>
              <a:t>는 전역 객체이기 때문에 </a:t>
            </a:r>
            <a:r>
              <a:rPr lang="en-US" altLang="ko-KR" sz="2480" dirty="0" smtClean="0"/>
              <a:t>new </a:t>
            </a:r>
            <a:r>
              <a:rPr lang="ko-KR" altLang="en-US" sz="2480" dirty="0" smtClean="0"/>
              <a:t>키워드를 사용하지 않음</a:t>
            </a:r>
            <a:endParaRPr lang="en-US" altLang="ko-KR" sz="248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7359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15070</TotalTime>
  <Words>1895</Words>
  <Application>Microsoft Office PowerPoint</Application>
  <PresentationFormat>사용자 지정</PresentationFormat>
  <Paragraphs>423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굴림</vt:lpstr>
      <vt:lpstr>나눔고딕</vt:lpstr>
      <vt:lpstr>나눔고딕코딩</vt:lpstr>
      <vt:lpstr>나눔바른고딕</vt:lpstr>
      <vt:lpstr>맑은 고딕</vt:lpstr>
      <vt:lpstr>Arial</vt:lpstr>
      <vt:lpstr>Comic Sans MS</vt:lpstr>
      <vt:lpstr>Symbol</vt:lpstr>
      <vt:lpstr>1_Crayons</vt:lpstr>
      <vt:lpstr>PowerPoint 프레젠테이션</vt:lpstr>
      <vt:lpstr>객체</vt:lpstr>
      <vt:lpstr>객체의 종류</vt:lpstr>
      <vt:lpstr>객체의 생성</vt:lpstr>
      <vt:lpstr>리터럴을 이용한 객체 생성</vt:lpstr>
      <vt:lpstr>생성자를 이용한 객체 생성</vt:lpstr>
      <vt:lpstr>객체에 속성과 메소드 추가</vt:lpstr>
      <vt:lpstr>객체 표시 방법</vt:lpstr>
      <vt:lpstr>자바 스크립트 내장 객체</vt:lpstr>
      <vt:lpstr>Array 객체 </vt:lpstr>
      <vt:lpstr>Array 객체의 메소드</vt:lpstr>
      <vt:lpstr>Array 객체의 메소드</vt:lpstr>
      <vt:lpstr>Array 객체 문제</vt:lpstr>
      <vt:lpstr>Date 객체</vt:lpstr>
      <vt:lpstr>Date 객체의 메소드</vt:lpstr>
      <vt:lpstr>Date 객체 문제</vt:lpstr>
      <vt:lpstr>String 객체의 메소드 </vt:lpstr>
      <vt:lpstr>String 객체의 메소드</vt:lpstr>
      <vt:lpstr>유니코드란</vt:lpstr>
      <vt:lpstr>예제</vt:lpstr>
      <vt:lpstr>String 객체 문제</vt:lpstr>
      <vt:lpstr>Math 객체 속성</vt:lpstr>
      <vt:lpstr>Math 객체 메소드</vt:lpstr>
      <vt:lpstr>원하는 범위의 랜덤 값 생성</vt:lpstr>
      <vt:lpstr>예제</vt:lpstr>
      <vt:lpstr>Math 객체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standby-13</cp:lastModifiedBy>
  <cp:revision>1284</cp:revision>
  <cp:lastPrinted>2015-02-24T08:02:21Z</cp:lastPrinted>
  <dcterms:created xsi:type="dcterms:W3CDTF">2007-06-29T06:43:39Z</dcterms:created>
  <dcterms:modified xsi:type="dcterms:W3CDTF">2022-07-26T01:03:49Z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