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6"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2FF247-A5D2-42FC-97DA-469E14D6F4B2}">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7"/>
            <p14:sldId id="288"/>
            <p14:sldId id="286"/>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E498B5-A49D-4B06-9F3C-597199931FE9}" type="datetimeFigureOut">
              <a:rPr lang="en-IN" smtClean="0"/>
              <a:t>15-11-2020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CD18803-AB0E-495F-906B-D414933C98B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5189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D18803-AB0E-495F-906B-D414933C98B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853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D18803-AB0E-495F-906B-D414933C98B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142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E498B5-A49D-4B06-9F3C-597199931FE9}" type="datetimeFigureOut">
              <a:rPr lang="en-IN" smtClean="0"/>
              <a:t>15-11-2020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D18803-AB0E-495F-906B-D414933C98B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7606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D18803-AB0E-495F-906B-D414933C98B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642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D18803-AB0E-495F-906B-D414933C98B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890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D18803-AB0E-495F-906B-D414933C98B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574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D18803-AB0E-495F-906B-D414933C98B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007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D18803-AB0E-495F-906B-D414933C98B7}" type="slidenum">
              <a:rPr lang="en-IN" smtClean="0"/>
              <a:t>‹#›</a:t>
            </a:fld>
            <a:endParaRPr lang="en-IN"/>
          </a:p>
        </p:txBody>
      </p:sp>
    </p:spTree>
    <p:extLst>
      <p:ext uri="{BB962C8B-B14F-4D97-AF65-F5344CB8AC3E}">
        <p14:creationId xmlns:p14="http://schemas.microsoft.com/office/powerpoint/2010/main" val="2109015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D18803-AB0E-495F-906B-D414933C98B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603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11/15/2020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5CD18803-AB0E-495F-906B-D414933C98B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5938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11/15/2020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CD18803-AB0E-495F-906B-D414933C98B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727447"/>
      </p:ext>
    </p:extLst>
  </p:cSld>
  <p:clrMap bg1="lt1" tx1="dk1" bg2="lt2" tx2="dk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Lst>
  <p:transition>
    <p:fade thruBlk="1"/>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6CC69-4649-4E9A-BE30-674F4E19838B}"/>
              </a:ext>
            </a:extLst>
          </p:cNvPr>
          <p:cNvSpPr>
            <a:spLocks noGrp="1"/>
          </p:cNvSpPr>
          <p:nvPr>
            <p:ph type="ctrTitle"/>
          </p:nvPr>
        </p:nvSpPr>
        <p:spPr>
          <a:xfrm>
            <a:off x="2417779" y="802298"/>
            <a:ext cx="8637073" cy="3601751"/>
          </a:xfrm>
        </p:spPr>
        <p:txBody>
          <a:bodyPr>
            <a:normAutofit/>
          </a:bodyPr>
          <a:lstStyle/>
          <a:p>
            <a:r>
              <a:rPr lang="en-IN" sz="4000" dirty="0"/>
              <a:t>A Study on Video Data Mining</a:t>
            </a:r>
            <a:br>
              <a:rPr lang="en-IN" dirty="0"/>
            </a:br>
            <a:br>
              <a:rPr lang="en-IN" dirty="0"/>
            </a:br>
            <a:endParaRPr lang="en-IN" dirty="0"/>
          </a:p>
        </p:txBody>
      </p:sp>
      <p:sp>
        <p:nvSpPr>
          <p:cNvPr id="4" name="Subtitle 3">
            <a:extLst>
              <a:ext uri="{FF2B5EF4-FFF2-40B4-BE49-F238E27FC236}">
                <a16:creationId xmlns:a16="http://schemas.microsoft.com/office/drawing/2014/main" id="{CA23466E-9037-407B-A084-46E49ADC9E86}"/>
              </a:ext>
            </a:extLst>
          </p:cNvPr>
          <p:cNvSpPr>
            <a:spLocks noGrp="1"/>
          </p:cNvSpPr>
          <p:nvPr>
            <p:ph type="subTitle" idx="1"/>
          </p:nvPr>
        </p:nvSpPr>
        <p:spPr/>
        <p:txBody>
          <a:bodyPr>
            <a:noAutofit/>
          </a:bodyPr>
          <a:lstStyle/>
          <a:p>
            <a:r>
              <a:rPr lang="en-IN" sz="1600" dirty="0">
                <a:latin typeface="Times New Roman" panose="02020603050405020304" pitchFamily="18" charset="0"/>
                <a:cs typeface="Times New Roman" panose="02020603050405020304" pitchFamily="18" charset="0"/>
              </a:rPr>
              <a:t>Authors: R. Vijaykumar,  R. NedunCHEZhian</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Journal : springer</a:t>
            </a: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presented By: Suman nandi (2k20/swe/23)</a:t>
            </a:r>
            <a:endParaRPr lang="en-IN" sz="1600" dirty="0"/>
          </a:p>
        </p:txBody>
      </p:sp>
    </p:spTree>
    <p:extLst>
      <p:ext uri="{BB962C8B-B14F-4D97-AF65-F5344CB8AC3E}">
        <p14:creationId xmlns:p14="http://schemas.microsoft.com/office/powerpoint/2010/main" val="1398825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EBDE-57A1-44A0-8284-53F61228291A}"/>
              </a:ext>
            </a:extLst>
          </p:cNvPr>
          <p:cNvSpPr>
            <a:spLocks noGrp="1"/>
          </p:cNvSpPr>
          <p:nvPr>
            <p:ph type="title"/>
          </p:nvPr>
        </p:nvSpPr>
        <p:spPr/>
        <p:txBody>
          <a:bodyPr/>
          <a:lstStyle/>
          <a:p>
            <a:r>
              <a:rPr lang="en-IN" dirty="0"/>
              <a:t>Feature extraction</a:t>
            </a:r>
          </a:p>
        </p:txBody>
      </p:sp>
      <p:sp>
        <p:nvSpPr>
          <p:cNvPr id="3" name="Content Placeholder 2">
            <a:extLst>
              <a:ext uri="{FF2B5EF4-FFF2-40B4-BE49-F238E27FC236}">
                <a16:creationId xmlns:a16="http://schemas.microsoft.com/office/drawing/2014/main" id="{437594AA-0D9D-47EC-8447-FC14F83B1EA7}"/>
              </a:ext>
            </a:extLst>
          </p:cNvPr>
          <p:cNvSpPr>
            <a:spLocks noGrp="1"/>
          </p:cNvSpPr>
          <p:nvPr>
            <p:ph idx="1"/>
          </p:nvPr>
        </p:nvSpPr>
        <p:spPr/>
        <p:txBody>
          <a:bodyPr/>
          <a:lstStyle/>
          <a:p>
            <a:r>
              <a:rPr lang="en-US" dirty="0"/>
              <a:t>A Feature is defined as a descriptive parameter extracted from an image or a video stream.</a:t>
            </a:r>
          </a:p>
          <a:p>
            <a:r>
              <a:rPr lang="en-US" dirty="0"/>
              <a:t>There are two kinds of video features extracted from the video. They are:</a:t>
            </a:r>
          </a:p>
          <a:p>
            <a:r>
              <a:rPr lang="en-US" dirty="0"/>
              <a:t>The </a:t>
            </a:r>
            <a:r>
              <a:rPr lang="en-US" b="1" dirty="0"/>
              <a:t>Description </a:t>
            </a:r>
            <a:r>
              <a:rPr lang="en-US" dirty="0"/>
              <a:t>based features that use metadata, such as keywords, caption, size and time of the creation.</a:t>
            </a:r>
          </a:p>
          <a:p>
            <a:r>
              <a:rPr lang="en-US" dirty="0"/>
              <a:t>The </a:t>
            </a:r>
            <a:r>
              <a:rPr lang="en-US" b="1" dirty="0"/>
              <a:t>Content </a:t>
            </a:r>
            <a:r>
              <a:rPr lang="en-US" dirty="0"/>
              <a:t>based features are based on the content of the object itself.</a:t>
            </a:r>
            <a:endParaRPr lang="en-IN" dirty="0"/>
          </a:p>
        </p:txBody>
      </p:sp>
    </p:spTree>
    <p:extLst>
      <p:ext uri="{BB962C8B-B14F-4D97-AF65-F5344CB8AC3E}">
        <p14:creationId xmlns:p14="http://schemas.microsoft.com/office/powerpoint/2010/main" val="1938208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20E97-433F-4C9E-A3F0-BC6042771B07}"/>
              </a:ext>
            </a:extLst>
          </p:cNvPr>
          <p:cNvSpPr>
            <a:spLocks noGrp="1"/>
          </p:cNvSpPr>
          <p:nvPr>
            <p:ph type="title"/>
          </p:nvPr>
        </p:nvSpPr>
        <p:spPr/>
        <p:txBody>
          <a:bodyPr/>
          <a:lstStyle/>
          <a:p>
            <a:r>
              <a:rPr lang="en-IN" dirty="0"/>
              <a:t>Video information retrieval</a:t>
            </a:r>
          </a:p>
        </p:txBody>
      </p:sp>
      <p:sp>
        <p:nvSpPr>
          <p:cNvPr id="3" name="Content Placeholder 2">
            <a:extLst>
              <a:ext uri="{FF2B5EF4-FFF2-40B4-BE49-F238E27FC236}">
                <a16:creationId xmlns:a16="http://schemas.microsoft.com/office/drawing/2014/main" id="{13E8EBB7-4961-4A4D-8920-D70F445A883D}"/>
              </a:ext>
            </a:extLst>
          </p:cNvPr>
          <p:cNvSpPr>
            <a:spLocks noGrp="1"/>
          </p:cNvSpPr>
          <p:nvPr>
            <p:ph idx="1"/>
          </p:nvPr>
        </p:nvSpPr>
        <p:spPr>
          <a:xfrm>
            <a:off x="913795" y="2096064"/>
            <a:ext cx="10353762" cy="4454026"/>
          </a:xfrm>
        </p:spPr>
        <p:txBody>
          <a:bodyPr>
            <a:normAutofit/>
          </a:bodyPr>
          <a:lstStyle/>
          <a:p>
            <a:r>
              <a:rPr lang="en-US" dirty="0"/>
              <a:t>A video retrieval system is essentially a database management system.</a:t>
            </a:r>
          </a:p>
          <a:p>
            <a:r>
              <a:rPr lang="en-US" dirty="0"/>
              <a:t>It is for handling video data concerning with returning similar video clips (or scenes, shots, and frames) to a user for their video query.</a:t>
            </a:r>
          </a:p>
          <a:p>
            <a:r>
              <a:rPr lang="en-US" dirty="0"/>
              <a:t>There are four steps involved in any automatic video information retrieval. They are:</a:t>
            </a:r>
          </a:p>
          <a:p>
            <a:r>
              <a:rPr lang="en-IN" dirty="0"/>
              <a:t>Shot boundary detection</a:t>
            </a:r>
          </a:p>
          <a:p>
            <a:r>
              <a:rPr lang="en-IN" dirty="0"/>
              <a:t>Key frames selection</a:t>
            </a:r>
          </a:p>
          <a:p>
            <a:r>
              <a:rPr lang="en-US" dirty="0"/>
              <a:t>Extracting low-level features from key frames.</a:t>
            </a:r>
          </a:p>
          <a:p>
            <a:r>
              <a:rPr lang="en-US" dirty="0"/>
              <a:t>Content-based video information retrieval with a query in the form of input provided by the user.</a:t>
            </a:r>
            <a:endParaRPr lang="en-IN" dirty="0"/>
          </a:p>
        </p:txBody>
      </p:sp>
    </p:spTree>
    <p:extLst>
      <p:ext uri="{BB962C8B-B14F-4D97-AF65-F5344CB8AC3E}">
        <p14:creationId xmlns:p14="http://schemas.microsoft.com/office/powerpoint/2010/main" val="114804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CAC8-CE25-4ED9-A0B3-7CFFB1515623}"/>
              </a:ext>
            </a:extLst>
          </p:cNvPr>
          <p:cNvSpPr>
            <a:spLocks noGrp="1"/>
          </p:cNvSpPr>
          <p:nvPr>
            <p:ph type="title"/>
          </p:nvPr>
        </p:nvSpPr>
        <p:spPr/>
        <p:txBody>
          <a:bodyPr/>
          <a:lstStyle/>
          <a:p>
            <a:r>
              <a:rPr lang="en-IN" dirty="0"/>
              <a:t>Video abstraction</a:t>
            </a:r>
          </a:p>
        </p:txBody>
      </p:sp>
      <p:sp>
        <p:nvSpPr>
          <p:cNvPr id="3" name="Content Placeholder 2">
            <a:extLst>
              <a:ext uri="{FF2B5EF4-FFF2-40B4-BE49-F238E27FC236}">
                <a16:creationId xmlns:a16="http://schemas.microsoft.com/office/drawing/2014/main" id="{F279BF95-9204-4C33-81BD-6378DDA112D3}"/>
              </a:ext>
            </a:extLst>
          </p:cNvPr>
          <p:cNvSpPr>
            <a:spLocks noGrp="1"/>
          </p:cNvSpPr>
          <p:nvPr>
            <p:ph idx="1"/>
          </p:nvPr>
        </p:nvSpPr>
        <p:spPr/>
        <p:txBody>
          <a:bodyPr>
            <a:normAutofit fontScale="92500" lnSpcReduction="20000"/>
          </a:bodyPr>
          <a:lstStyle/>
          <a:p>
            <a:r>
              <a:rPr lang="en-US" dirty="0"/>
              <a:t>Video Abstraction is a short summary of a long video having a set of stills or moving images selected and reconstructed from an original video with concise information about the content widely used in the video cataloging, indexing and retrieving.</a:t>
            </a:r>
          </a:p>
          <a:p>
            <a:r>
              <a:rPr lang="en-US" dirty="0"/>
              <a:t>The video abstraction is of two types. They are:</a:t>
            </a:r>
          </a:p>
          <a:p>
            <a:r>
              <a:rPr lang="en-US" b="1" dirty="0"/>
              <a:t>Video Summarization</a:t>
            </a:r>
            <a:r>
              <a:rPr lang="en-US" dirty="0"/>
              <a:t>: Video Summarization is defined as a sequence of stills or moving pictures (with or without audio) presenting the content of a video in such a way that the respective target group is rapidly provided with concise information about the content preserving the essential message of the original and aiming at generating a series of visual contents for users to browse and understand the whole story of the video efficiently. Foe e.g. : Highlights of a match.</a:t>
            </a:r>
            <a:endParaRPr lang="en-IN" dirty="0"/>
          </a:p>
        </p:txBody>
      </p:sp>
    </p:spTree>
    <p:extLst>
      <p:ext uri="{BB962C8B-B14F-4D97-AF65-F5344CB8AC3E}">
        <p14:creationId xmlns:p14="http://schemas.microsoft.com/office/powerpoint/2010/main" val="3462903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ED40-B059-4EF7-AED1-BCCF38616E4D}"/>
              </a:ext>
            </a:extLst>
          </p:cNvPr>
          <p:cNvSpPr>
            <a:spLocks noGrp="1"/>
          </p:cNvSpPr>
          <p:nvPr>
            <p:ph type="title"/>
          </p:nvPr>
        </p:nvSpPr>
        <p:spPr/>
        <p:txBody>
          <a:bodyPr/>
          <a:lstStyle/>
          <a:p>
            <a:r>
              <a:rPr lang="en-IN" dirty="0"/>
              <a:t>Video abstraction</a:t>
            </a:r>
          </a:p>
        </p:txBody>
      </p:sp>
      <p:sp>
        <p:nvSpPr>
          <p:cNvPr id="3" name="Content Placeholder 2">
            <a:extLst>
              <a:ext uri="{FF2B5EF4-FFF2-40B4-BE49-F238E27FC236}">
                <a16:creationId xmlns:a16="http://schemas.microsoft.com/office/drawing/2014/main" id="{0332CE8A-FCD6-4103-BFC4-8DDA7DE9BF2A}"/>
              </a:ext>
            </a:extLst>
          </p:cNvPr>
          <p:cNvSpPr>
            <a:spLocks noGrp="1"/>
          </p:cNvSpPr>
          <p:nvPr>
            <p:ph idx="1"/>
          </p:nvPr>
        </p:nvSpPr>
        <p:spPr/>
        <p:txBody>
          <a:bodyPr/>
          <a:lstStyle/>
          <a:p>
            <a:r>
              <a:rPr lang="en-IN" b="1" dirty="0"/>
              <a:t>Dynamic Video Skimming: </a:t>
            </a:r>
            <a:r>
              <a:rPr lang="en-US" dirty="0"/>
              <a:t>Video skimming consists of a collection of image sequences along with the related audios from an original video possessing a higher level of semantic meaning or preview of an original video than the video summary does and highlight generation is one of the important applications in it with the most interesting and attractive parts of a video. For e.g. : Trailer of a movie.</a:t>
            </a:r>
            <a:endParaRPr lang="en-IN" dirty="0"/>
          </a:p>
        </p:txBody>
      </p:sp>
    </p:spTree>
    <p:extLst>
      <p:ext uri="{BB962C8B-B14F-4D97-AF65-F5344CB8AC3E}">
        <p14:creationId xmlns:p14="http://schemas.microsoft.com/office/powerpoint/2010/main" val="240708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2D33-CF1A-4040-8FC3-42962A2B1F2F}"/>
              </a:ext>
            </a:extLst>
          </p:cNvPr>
          <p:cNvSpPr>
            <a:spLocks noGrp="1"/>
          </p:cNvSpPr>
          <p:nvPr>
            <p:ph type="title"/>
          </p:nvPr>
        </p:nvSpPr>
        <p:spPr/>
        <p:txBody>
          <a:bodyPr/>
          <a:lstStyle/>
          <a:p>
            <a:r>
              <a:rPr lang="en-IN" dirty="0"/>
              <a:t>A video highlight</a:t>
            </a:r>
          </a:p>
        </p:txBody>
      </p:sp>
      <p:pic>
        <p:nvPicPr>
          <p:cNvPr id="5" name="Content Placeholder 4">
            <a:extLst>
              <a:ext uri="{FF2B5EF4-FFF2-40B4-BE49-F238E27FC236}">
                <a16:creationId xmlns:a16="http://schemas.microsoft.com/office/drawing/2014/main" id="{A0EFC3EA-0EDA-4093-A5ED-79E4ED4CFF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958" y="2834283"/>
            <a:ext cx="8888084" cy="2169964"/>
          </a:xfrm>
        </p:spPr>
      </p:pic>
    </p:spTree>
    <p:extLst>
      <p:ext uri="{BB962C8B-B14F-4D97-AF65-F5344CB8AC3E}">
        <p14:creationId xmlns:p14="http://schemas.microsoft.com/office/powerpoint/2010/main" val="568713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7A26D-6001-44A6-B7D0-EF20863F4FC0}"/>
              </a:ext>
            </a:extLst>
          </p:cNvPr>
          <p:cNvSpPr>
            <a:spLocks noGrp="1"/>
          </p:cNvSpPr>
          <p:nvPr>
            <p:ph type="title"/>
          </p:nvPr>
        </p:nvSpPr>
        <p:spPr/>
        <p:txBody>
          <a:bodyPr/>
          <a:lstStyle/>
          <a:p>
            <a:r>
              <a:rPr lang="en-IN" dirty="0"/>
              <a:t>Video data mining</a:t>
            </a:r>
          </a:p>
        </p:txBody>
      </p:sp>
      <p:sp>
        <p:nvSpPr>
          <p:cNvPr id="3" name="Content Placeholder 2">
            <a:extLst>
              <a:ext uri="{FF2B5EF4-FFF2-40B4-BE49-F238E27FC236}">
                <a16:creationId xmlns:a16="http://schemas.microsoft.com/office/drawing/2014/main" id="{4E02BD32-6684-496B-B6C1-87C803EBB6B0}"/>
              </a:ext>
            </a:extLst>
          </p:cNvPr>
          <p:cNvSpPr>
            <a:spLocks noGrp="1"/>
          </p:cNvSpPr>
          <p:nvPr>
            <p:ph idx="1"/>
          </p:nvPr>
        </p:nvSpPr>
        <p:spPr/>
        <p:txBody>
          <a:bodyPr>
            <a:normAutofit/>
          </a:bodyPr>
          <a:lstStyle/>
          <a:p>
            <a:r>
              <a:rPr lang="en-US" dirty="0"/>
              <a:t>It is video data mining that deals with the extraction of implicit knowledge, video data relationships, or other patterns not explicitly stored in the video databases considered as an extension of still image mining by including mining of temporal image sequences.</a:t>
            </a:r>
          </a:p>
          <a:p>
            <a:r>
              <a:rPr lang="en-US" dirty="0"/>
              <a:t>It is a process which not only automatically extracts content and structure of video, features of moving objects, spatial or temporal correlations of those features, but also discovers patterns of video structure, object activities, video events from vast amounts of video data with a little assumption of their contents.</a:t>
            </a:r>
            <a:endParaRPr lang="en-IN" dirty="0"/>
          </a:p>
        </p:txBody>
      </p:sp>
    </p:spTree>
    <p:extLst>
      <p:ext uri="{BB962C8B-B14F-4D97-AF65-F5344CB8AC3E}">
        <p14:creationId xmlns:p14="http://schemas.microsoft.com/office/powerpoint/2010/main" val="3587574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5E7A-59FD-43C8-9F98-44A0273D890E}"/>
              </a:ext>
            </a:extLst>
          </p:cNvPr>
          <p:cNvSpPr>
            <a:spLocks noGrp="1"/>
          </p:cNvSpPr>
          <p:nvPr>
            <p:ph type="title"/>
          </p:nvPr>
        </p:nvSpPr>
        <p:spPr/>
        <p:txBody>
          <a:bodyPr/>
          <a:lstStyle/>
          <a:p>
            <a:r>
              <a:rPr lang="en-IN" dirty="0"/>
              <a:t>framework for video data mining</a:t>
            </a:r>
          </a:p>
        </p:txBody>
      </p:sp>
      <p:pic>
        <p:nvPicPr>
          <p:cNvPr id="5" name="Content Placeholder 4">
            <a:extLst>
              <a:ext uri="{FF2B5EF4-FFF2-40B4-BE49-F238E27FC236}">
                <a16:creationId xmlns:a16="http://schemas.microsoft.com/office/drawing/2014/main" id="{B4DE1D8A-7C7A-4DFC-BD5A-389983CAD0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462" y="2436995"/>
            <a:ext cx="9157075" cy="3058832"/>
          </a:xfrm>
        </p:spPr>
      </p:pic>
    </p:spTree>
    <p:extLst>
      <p:ext uri="{BB962C8B-B14F-4D97-AF65-F5344CB8AC3E}">
        <p14:creationId xmlns:p14="http://schemas.microsoft.com/office/powerpoint/2010/main" val="4027430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A0C23-93D3-4908-9D18-440F68D60297}"/>
              </a:ext>
            </a:extLst>
          </p:cNvPr>
          <p:cNvSpPr>
            <a:spLocks noGrp="1"/>
          </p:cNvSpPr>
          <p:nvPr>
            <p:ph type="title"/>
          </p:nvPr>
        </p:nvSpPr>
        <p:spPr/>
        <p:txBody>
          <a:bodyPr/>
          <a:lstStyle/>
          <a:p>
            <a:r>
              <a:rPr lang="en-IN" dirty="0"/>
              <a:t>Video data mining approaches</a:t>
            </a:r>
          </a:p>
        </p:txBody>
      </p:sp>
      <p:sp>
        <p:nvSpPr>
          <p:cNvPr id="3" name="Content Placeholder 2">
            <a:extLst>
              <a:ext uri="{FF2B5EF4-FFF2-40B4-BE49-F238E27FC236}">
                <a16:creationId xmlns:a16="http://schemas.microsoft.com/office/drawing/2014/main" id="{829B179F-4BDB-43A3-8FAA-8EFFAB4186B8}"/>
              </a:ext>
            </a:extLst>
          </p:cNvPr>
          <p:cNvSpPr>
            <a:spLocks noGrp="1"/>
          </p:cNvSpPr>
          <p:nvPr>
            <p:ph idx="1"/>
          </p:nvPr>
        </p:nvSpPr>
        <p:spPr/>
        <p:txBody>
          <a:bodyPr/>
          <a:lstStyle/>
          <a:p>
            <a:r>
              <a:rPr lang="en-IN" dirty="0"/>
              <a:t>Video Structure Mining</a:t>
            </a:r>
          </a:p>
          <a:p>
            <a:r>
              <a:rPr lang="en-IN" dirty="0"/>
              <a:t>Video Clustering And Classification</a:t>
            </a:r>
          </a:p>
          <a:p>
            <a:r>
              <a:rPr lang="en-IN" dirty="0"/>
              <a:t>Video Association Mining</a:t>
            </a:r>
          </a:p>
          <a:p>
            <a:r>
              <a:rPr lang="en-IN" dirty="0"/>
              <a:t>Video Motion Mining</a:t>
            </a:r>
          </a:p>
          <a:p>
            <a:r>
              <a:rPr lang="en-IN" dirty="0"/>
              <a:t>Video Pattern Mining</a:t>
            </a:r>
          </a:p>
        </p:txBody>
      </p:sp>
    </p:spTree>
    <p:extLst>
      <p:ext uri="{BB962C8B-B14F-4D97-AF65-F5344CB8AC3E}">
        <p14:creationId xmlns:p14="http://schemas.microsoft.com/office/powerpoint/2010/main" val="104254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7F4C-A04C-464B-9DE6-46C39B67E199}"/>
              </a:ext>
            </a:extLst>
          </p:cNvPr>
          <p:cNvSpPr>
            <a:spLocks noGrp="1"/>
          </p:cNvSpPr>
          <p:nvPr>
            <p:ph type="title"/>
          </p:nvPr>
        </p:nvSpPr>
        <p:spPr/>
        <p:txBody>
          <a:bodyPr/>
          <a:lstStyle/>
          <a:p>
            <a:r>
              <a:rPr lang="en-IN" dirty="0"/>
              <a:t>Video structure mining</a:t>
            </a:r>
          </a:p>
        </p:txBody>
      </p:sp>
      <p:sp>
        <p:nvSpPr>
          <p:cNvPr id="3" name="Content Placeholder 2">
            <a:extLst>
              <a:ext uri="{FF2B5EF4-FFF2-40B4-BE49-F238E27FC236}">
                <a16:creationId xmlns:a16="http://schemas.microsoft.com/office/drawing/2014/main" id="{B0B0F51E-6E45-4601-99B2-94D235EAF967}"/>
              </a:ext>
            </a:extLst>
          </p:cNvPr>
          <p:cNvSpPr>
            <a:spLocks noGrp="1"/>
          </p:cNvSpPr>
          <p:nvPr>
            <p:ph idx="1"/>
          </p:nvPr>
        </p:nvSpPr>
        <p:spPr/>
        <p:txBody>
          <a:bodyPr>
            <a:normAutofit lnSpcReduction="10000"/>
          </a:bodyPr>
          <a:lstStyle/>
          <a:p>
            <a:r>
              <a:rPr lang="en-US" dirty="0"/>
              <a:t>Video structure mining is defined as the process of discovering the fundamental logic structure from the preprocessed video program adopting data-mining method such as classification, clustering and association rule.</a:t>
            </a:r>
          </a:p>
          <a:p>
            <a:r>
              <a:rPr lang="en-US" dirty="0"/>
              <a:t>Video structure mining is executed in the following steps:</a:t>
            </a:r>
          </a:p>
          <a:p>
            <a:r>
              <a:rPr lang="en-US" dirty="0"/>
              <a:t> (1) Video shot detection</a:t>
            </a:r>
          </a:p>
          <a:p>
            <a:r>
              <a:rPr lang="en-US" dirty="0"/>
              <a:t>(2) Scene detection</a:t>
            </a:r>
          </a:p>
          <a:p>
            <a:r>
              <a:rPr lang="en-US" dirty="0"/>
              <a:t>(3) Scene clustering</a:t>
            </a:r>
          </a:p>
          <a:p>
            <a:r>
              <a:rPr lang="en-US" dirty="0"/>
              <a:t>(4) Event mining.</a:t>
            </a:r>
            <a:endParaRPr lang="en-IN" dirty="0"/>
          </a:p>
        </p:txBody>
      </p:sp>
    </p:spTree>
    <p:extLst>
      <p:ext uri="{BB962C8B-B14F-4D97-AF65-F5344CB8AC3E}">
        <p14:creationId xmlns:p14="http://schemas.microsoft.com/office/powerpoint/2010/main" val="3060679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64F7-9D4D-4A92-B773-905C06B4F759}"/>
              </a:ext>
            </a:extLst>
          </p:cNvPr>
          <p:cNvSpPr>
            <a:spLocks noGrp="1"/>
          </p:cNvSpPr>
          <p:nvPr>
            <p:ph type="title"/>
          </p:nvPr>
        </p:nvSpPr>
        <p:spPr/>
        <p:txBody>
          <a:bodyPr/>
          <a:lstStyle/>
          <a:p>
            <a:r>
              <a:rPr lang="en-IN" dirty="0"/>
              <a:t>Video clustering and classification</a:t>
            </a:r>
          </a:p>
        </p:txBody>
      </p:sp>
      <p:sp>
        <p:nvSpPr>
          <p:cNvPr id="3" name="Content Placeholder 2">
            <a:extLst>
              <a:ext uri="{FF2B5EF4-FFF2-40B4-BE49-F238E27FC236}">
                <a16:creationId xmlns:a16="http://schemas.microsoft.com/office/drawing/2014/main" id="{E598A3D7-04A7-4BA0-9B7C-E2B97E60D454}"/>
              </a:ext>
            </a:extLst>
          </p:cNvPr>
          <p:cNvSpPr>
            <a:spLocks noGrp="1"/>
          </p:cNvSpPr>
          <p:nvPr>
            <p:ph idx="1"/>
          </p:nvPr>
        </p:nvSpPr>
        <p:spPr/>
        <p:txBody>
          <a:bodyPr/>
          <a:lstStyle/>
          <a:p>
            <a:r>
              <a:rPr lang="en-US" dirty="0"/>
              <a:t>Video clustering and classification are used to cluster and classify video units into different categories.</a:t>
            </a:r>
          </a:p>
          <a:p>
            <a:r>
              <a:rPr lang="en-US" dirty="0"/>
              <a:t>Clustering similar shots into one unit eliminates redundancy and as a result, produces a more concise video content summary.</a:t>
            </a:r>
          </a:p>
          <a:p>
            <a:r>
              <a:rPr lang="en-US" dirty="0"/>
              <a:t>A block diagram of the general problem of video clustering is shown on the next slide. It is detecting by the shots from the video frame sequence that the key frames are extracted.</a:t>
            </a:r>
            <a:endParaRPr lang="en-IN" dirty="0"/>
          </a:p>
        </p:txBody>
      </p:sp>
    </p:spTree>
    <p:extLst>
      <p:ext uri="{BB962C8B-B14F-4D97-AF65-F5344CB8AC3E}">
        <p14:creationId xmlns:p14="http://schemas.microsoft.com/office/powerpoint/2010/main" val="973456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073B4-400B-4FB0-84E2-19BDC0A0AEB6}"/>
              </a:ext>
            </a:extLst>
          </p:cNvPr>
          <p:cNvSpPr>
            <a:spLocks noGrp="1"/>
          </p:cNvSpPr>
          <p:nvPr>
            <p:ph type="title"/>
          </p:nvPr>
        </p:nvSpPr>
        <p:spPr/>
        <p:txBody>
          <a:bodyPr/>
          <a:lstStyle/>
          <a:p>
            <a:r>
              <a:rPr lang="en-IN" sz="43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E4AE81E-508E-498B-BB9E-E2735486E6A1}"/>
              </a:ext>
            </a:extLst>
          </p:cNvPr>
          <p:cNvSpPr>
            <a:spLocks noGrp="1"/>
          </p:cNvSpPr>
          <p:nvPr>
            <p:ph idx="1"/>
          </p:nvPr>
        </p:nvSpPr>
        <p:spPr/>
        <p:txBody>
          <a:bodyPr/>
          <a:lstStyle/>
          <a:p>
            <a:r>
              <a:rPr lang="en-US" dirty="0"/>
              <a:t>The objective of video data mining is to discover and describe interesting patterns from the huge amount of video data as it is one of the core problem areas of the data-mining research community.</a:t>
            </a:r>
          </a:p>
          <a:p>
            <a:r>
              <a:rPr lang="en-US" dirty="0"/>
              <a:t>This paper also lists the applications of data mining.</a:t>
            </a:r>
            <a:endParaRPr lang="en-IN" dirty="0"/>
          </a:p>
        </p:txBody>
      </p:sp>
    </p:spTree>
    <p:extLst>
      <p:ext uri="{BB962C8B-B14F-4D97-AF65-F5344CB8AC3E}">
        <p14:creationId xmlns:p14="http://schemas.microsoft.com/office/powerpoint/2010/main" val="744707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E632-5541-463D-80E2-548E31D52992}"/>
              </a:ext>
            </a:extLst>
          </p:cNvPr>
          <p:cNvSpPr>
            <a:spLocks noGrp="1"/>
          </p:cNvSpPr>
          <p:nvPr>
            <p:ph type="title"/>
          </p:nvPr>
        </p:nvSpPr>
        <p:spPr/>
        <p:txBody>
          <a:bodyPr/>
          <a:lstStyle/>
          <a:p>
            <a:r>
              <a:rPr lang="en-IN" dirty="0"/>
              <a:t>Video clustering</a:t>
            </a:r>
          </a:p>
        </p:txBody>
      </p:sp>
      <p:pic>
        <p:nvPicPr>
          <p:cNvPr id="5" name="Content Placeholder 4">
            <a:extLst>
              <a:ext uri="{FF2B5EF4-FFF2-40B4-BE49-F238E27FC236}">
                <a16:creationId xmlns:a16="http://schemas.microsoft.com/office/drawing/2014/main" id="{DC9CBFCA-E9C6-42F5-9E88-889525ED76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193" y="2838838"/>
            <a:ext cx="9257705" cy="2203274"/>
          </a:xfrm>
        </p:spPr>
      </p:pic>
    </p:spTree>
    <p:extLst>
      <p:ext uri="{BB962C8B-B14F-4D97-AF65-F5344CB8AC3E}">
        <p14:creationId xmlns:p14="http://schemas.microsoft.com/office/powerpoint/2010/main" val="2951432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084E-66DE-4431-AAB2-7CC89D01EA52}"/>
              </a:ext>
            </a:extLst>
          </p:cNvPr>
          <p:cNvSpPr>
            <a:spLocks noGrp="1"/>
          </p:cNvSpPr>
          <p:nvPr>
            <p:ph type="title"/>
          </p:nvPr>
        </p:nvSpPr>
        <p:spPr/>
        <p:txBody>
          <a:bodyPr/>
          <a:lstStyle/>
          <a:p>
            <a:r>
              <a:rPr lang="en-IN" dirty="0"/>
              <a:t>Video classification</a:t>
            </a:r>
          </a:p>
        </p:txBody>
      </p:sp>
      <p:sp>
        <p:nvSpPr>
          <p:cNvPr id="3" name="Content Placeholder 2">
            <a:extLst>
              <a:ext uri="{FF2B5EF4-FFF2-40B4-BE49-F238E27FC236}">
                <a16:creationId xmlns:a16="http://schemas.microsoft.com/office/drawing/2014/main" id="{6E81CE16-9D5B-4E45-A51C-4FE36253A28F}"/>
              </a:ext>
            </a:extLst>
          </p:cNvPr>
          <p:cNvSpPr>
            <a:spLocks noGrp="1"/>
          </p:cNvSpPr>
          <p:nvPr>
            <p:ph idx="1"/>
          </p:nvPr>
        </p:nvSpPr>
        <p:spPr/>
        <p:txBody>
          <a:bodyPr>
            <a:normAutofit fontScale="92500" lnSpcReduction="20000"/>
          </a:bodyPr>
          <a:lstStyle/>
          <a:p>
            <a:r>
              <a:rPr lang="en-US" dirty="0"/>
              <a:t>Video classification aims at grouping videos together with similar contents and to disjoin videos with non-similar contents and thus categorizing or assigning class labels to a pattern set under the supervision.</a:t>
            </a:r>
          </a:p>
          <a:p>
            <a:r>
              <a:rPr lang="en-US" dirty="0"/>
              <a:t>Video classifications are based on the spatial and temporal characteristics and necessary for efficient access, understanding and retrieval of the videos.</a:t>
            </a:r>
          </a:p>
          <a:p>
            <a:r>
              <a:rPr lang="en-US" dirty="0"/>
              <a:t>A video graph tool is proposed for video mining and visualizing the structure of the plot of a video sequence. The video graph of the video clip is the directed graph where every node corresponds to a shot group and edges indicate temporal succession. This algorithm is used to “stitch” together similar scenes even if they are not consecutive and automatically derive video graphs </a:t>
            </a:r>
          </a:p>
          <a:p>
            <a:endParaRPr lang="en-IN" dirty="0"/>
          </a:p>
        </p:txBody>
      </p:sp>
    </p:spTree>
    <p:extLst>
      <p:ext uri="{BB962C8B-B14F-4D97-AF65-F5344CB8AC3E}">
        <p14:creationId xmlns:p14="http://schemas.microsoft.com/office/powerpoint/2010/main" val="1299446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5B33-A76B-4797-AFFB-1782F8DA6FA1}"/>
              </a:ext>
            </a:extLst>
          </p:cNvPr>
          <p:cNvSpPr>
            <a:spLocks noGrp="1"/>
          </p:cNvSpPr>
          <p:nvPr>
            <p:ph type="title"/>
          </p:nvPr>
        </p:nvSpPr>
        <p:spPr/>
        <p:txBody>
          <a:bodyPr/>
          <a:lstStyle/>
          <a:p>
            <a:r>
              <a:rPr lang="en-IN" dirty="0"/>
              <a:t>Video association mining</a:t>
            </a:r>
          </a:p>
        </p:txBody>
      </p:sp>
      <p:sp>
        <p:nvSpPr>
          <p:cNvPr id="3" name="Content Placeholder 2">
            <a:extLst>
              <a:ext uri="{FF2B5EF4-FFF2-40B4-BE49-F238E27FC236}">
                <a16:creationId xmlns:a16="http://schemas.microsoft.com/office/drawing/2014/main" id="{750A2CE2-0747-4CCF-A51A-4983AC58E96D}"/>
              </a:ext>
            </a:extLst>
          </p:cNvPr>
          <p:cNvSpPr>
            <a:spLocks noGrp="1"/>
          </p:cNvSpPr>
          <p:nvPr>
            <p:ph idx="1"/>
          </p:nvPr>
        </p:nvSpPr>
        <p:spPr/>
        <p:txBody>
          <a:bodyPr>
            <a:normAutofit/>
          </a:bodyPr>
          <a:lstStyle/>
          <a:p>
            <a:r>
              <a:rPr lang="en-US" dirty="0"/>
              <a:t>Video association mining is the process of discovering associations in a given video.</a:t>
            </a:r>
          </a:p>
          <a:p>
            <a:r>
              <a:rPr lang="en-US" dirty="0"/>
              <a:t>A video semantic discovery framework is developed that utilizes multimodal content analysis and association rule mining technique to discover the semantic concepts from video data.</a:t>
            </a:r>
          </a:p>
          <a:p>
            <a:r>
              <a:rPr lang="en-US" dirty="0"/>
              <a:t>The framework uses the </a:t>
            </a:r>
            <a:r>
              <a:rPr lang="en-US" b="1" dirty="0"/>
              <a:t>Apriori algorithm </a:t>
            </a:r>
            <a:r>
              <a:rPr lang="en-US" dirty="0"/>
              <a:t>and association rule mining to find the frequent item-sets in the feature data set and generated the classification rules to classify the video shots into different concepts.</a:t>
            </a:r>
          </a:p>
          <a:p>
            <a:endParaRPr lang="en-IN" dirty="0"/>
          </a:p>
        </p:txBody>
      </p:sp>
    </p:spTree>
    <p:extLst>
      <p:ext uri="{BB962C8B-B14F-4D97-AF65-F5344CB8AC3E}">
        <p14:creationId xmlns:p14="http://schemas.microsoft.com/office/powerpoint/2010/main" val="809065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655AD-8872-426F-A775-D8D65BF35EB2}"/>
              </a:ext>
            </a:extLst>
          </p:cNvPr>
          <p:cNvSpPr>
            <a:spLocks noGrp="1"/>
          </p:cNvSpPr>
          <p:nvPr>
            <p:ph type="title"/>
          </p:nvPr>
        </p:nvSpPr>
        <p:spPr/>
        <p:txBody>
          <a:bodyPr/>
          <a:lstStyle/>
          <a:p>
            <a:r>
              <a:rPr lang="en-IN" dirty="0"/>
              <a:t>Semantic concept detection</a:t>
            </a:r>
          </a:p>
        </p:txBody>
      </p:sp>
      <p:pic>
        <p:nvPicPr>
          <p:cNvPr id="5" name="Content Placeholder 4">
            <a:extLst>
              <a:ext uri="{FF2B5EF4-FFF2-40B4-BE49-F238E27FC236}">
                <a16:creationId xmlns:a16="http://schemas.microsoft.com/office/drawing/2014/main" id="{AA8B4289-0D9C-4614-8DD5-EA43F8562E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6263" y="2088916"/>
            <a:ext cx="7819473" cy="3603671"/>
          </a:xfrm>
        </p:spPr>
      </p:pic>
    </p:spTree>
    <p:extLst>
      <p:ext uri="{BB962C8B-B14F-4D97-AF65-F5344CB8AC3E}">
        <p14:creationId xmlns:p14="http://schemas.microsoft.com/office/powerpoint/2010/main" val="1844412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671D-B00E-4FF1-8510-E4ADF8DD33B9}"/>
              </a:ext>
            </a:extLst>
          </p:cNvPr>
          <p:cNvSpPr>
            <a:spLocks noGrp="1"/>
          </p:cNvSpPr>
          <p:nvPr>
            <p:ph type="title"/>
          </p:nvPr>
        </p:nvSpPr>
        <p:spPr/>
        <p:txBody>
          <a:bodyPr/>
          <a:lstStyle/>
          <a:p>
            <a:r>
              <a:rPr lang="en-IN" dirty="0"/>
              <a:t>Video motion mining</a:t>
            </a:r>
          </a:p>
        </p:txBody>
      </p:sp>
      <p:sp>
        <p:nvSpPr>
          <p:cNvPr id="3" name="Content Placeholder 2">
            <a:extLst>
              <a:ext uri="{FF2B5EF4-FFF2-40B4-BE49-F238E27FC236}">
                <a16:creationId xmlns:a16="http://schemas.microsoft.com/office/drawing/2014/main" id="{C7D3A0D0-2AEB-4555-B0B7-344A175EF715}"/>
              </a:ext>
            </a:extLst>
          </p:cNvPr>
          <p:cNvSpPr>
            <a:spLocks noGrp="1"/>
          </p:cNvSpPr>
          <p:nvPr>
            <p:ph idx="1"/>
          </p:nvPr>
        </p:nvSpPr>
        <p:spPr/>
        <p:txBody>
          <a:bodyPr>
            <a:normAutofit/>
          </a:bodyPr>
          <a:lstStyle/>
          <a:p>
            <a:r>
              <a:rPr lang="en-US" dirty="0"/>
              <a:t>Motion is a key feature that essentially characterizes the contents of the video, representing the temporal information of videos and more objective and consistent compared to other features such as color, texture and so on.</a:t>
            </a:r>
          </a:p>
          <a:p>
            <a:r>
              <a:rPr lang="en-US" dirty="0"/>
              <a:t>First, the features are extracted (physical, visual and aural, motion features) using objects detection and tracking algorithms and then the significations of the features, trends of moving object activities and patterns of events are mined by computing association relations and spatial-temporal relations among the features.</a:t>
            </a:r>
            <a:endParaRPr lang="en-IN" dirty="0"/>
          </a:p>
        </p:txBody>
      </p:sp>
    </p:spTree>
    <p:extLst>
      <p:ext uri="{BB962C8B-B14F-4D97-AF65-F5344CB8AC3E}">
        <p14:creationId xmlns:p14="http://schemas.microsoft.com/office/powerpoint/2010/main" val="3526299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72D9-8595-4F0D-AAD8-8656ACE2C599}"/>
              </a:ext>
            </a:extLst>
          </p:cNvPr>
          <p:cNvSpPr>
            <a:spLocks noGrp="1"/>
          </p:cNvSpPr>
          <p:nvPr>
            <p:ph type="title"/>
          </p:nvPr>
        </p:nvSpPr>
        <p:spPr/>
        <p:txBody>
          <a:bodyPr/>
          <a:lstStyle/>
          <a:p>
            <a:r>
              <a:rPr lang="en-IN" dirty="0"/>
              <a:t>Video pattern mining	</a:t>
            </a:r>
          </a:p>
        </p:txBody>
      </p:sp>
      <p:sp>
        <p:nvSpPr>
          <p:cNvPr id="3" name="Content Placeholder 2">
            <a:extLst>
              <a:ext uri="{FF2B5EF4-FFF2-40B4-BE49-F238E27FC236}">
                <a16:creationId xmlns:a16="http://schemas.microsoft.com/office/drawing/2014/main" id="{321C2806-2A5D-447D-8950-F20D2407D9D7}"/>
              </a:ext>
            </a:extLst>
          </p:cNvPr>
          <p:cNvSpPr>
            <a:spLocks noGrp="1"/>
          </p:cNvSpPr>
          <p:nvPr>
            <p:ph idx="1"/>
          </p:nvPr>
        </p:nvSpPr>
        <p:spPr/>
        <p:txBody>
          <a:bodyPr/>
          <a:lstStyle/>
          <a:p>
            <a:r>
              <a:rPr lang="en-US" dirty="0"/>
              <a:t>Video pattern mining detects the special patterns modeled in advance and usually characterized as video events such as dialogue, or presentation events in medical video.</a:t>
            </a:r>
          </a:p>
          <a:p>
            <a:r>
              <a:rPr lang="en-US" dirty="0"/>
              <a:t>A feature extraction algorithm based on the background estimation and subtraction followed by spatial clustering and multi-object tracking was used to process sequences of video frames into a track set, which encodes the positions, velocities, and the appearances of the various objects as the function of time are mined to answer the user-generated queries. </a:t>
            </a:r>
          </a:p>
          <a:p>
            <a:endParaRPr lang="en-IN" dirty="0"/>
          </a:p>
        </p:txBody>
      </p:sp>
    </p:spTree>
    <p:extLst>
      <p:ext uri="{BB962C8B-B14F-4D97-AF65-F5344CB8AC3E}">
        <p14:creationId xmlns:p14="http://schemas.microsoft.com/office/powerpoint/2010/main" val="2943605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9A3E4-FE57-4F69-8703-2B8FC806A4EA}"/>
              </a:ext>
            </a:extLst>
          </p:cNvPr>
          <p:cNvSpPr>
            <a:spLocks noGrp="1"/>
          </p:cNvSpPr>
          <p:nvPr>
            <p:ph type="title"/>
          </p:nvPr>
        </p:nvSpPr>
        <p:spPr/>
        <p:txBody>
          <a:bodyPr/>
          <a:lstStyle/>
          <a:p>
            <a:r>
              <a:rPr lang="en-IN" dirty="0"/>
              <a:t>Applications: produced video data mining</a:t>
            </a:r>
          </a:p>
        </p:txBody>
      </p:sp>
      <p:sp>
        <p:nvSpPr>
          <p:cNvPr id="3" name="Content Placeholder 2">
            <a:extLst>
              <a:ext uri="{FF2B5EF4-FFF2-40B4-BE49-F238E27FC236}">
                <a16:creationId xmlns:a16="http://schemas.microsoft.com/office/drawing/2014/main" id="{4A8EABC9-F223-43E0-BF98-ADBC9BE7C945}"/>
              </a:ext>
            </a:extLst>
          </p:cNvPr>
          <p:cNvSpPr>
            <a:spLocks noGrp="1"/>
          </p:cNvSpPr>
          <p:nvPr>
            <p:ph idx="1"/>
          </p:nvPr>
        </p:nvSpPr>
        <p:spPr/>
        <p:txBody>
          <a:bodyPr/>
          <a:lstStyle/>
          <a:p>
            <a:r>
              <a:rPr lang="en-US" dirty="0"/>
              <a:t>A produced video is meticulously produced according to a script or plan that is later edited, compiled and distributed for consumption.</a:t>
            </a:r>
          </a:p>
          <a:p>
            <a:r>
              <a:rPr lang="en-US" dirty="0"/>
              <a:t>News videos, dramas, and movies are examples of the produced video.</a:t>
            </a:r>
          </a:p>
          <a:p>
            <a:r>
              <a:rPr lang="en-IN" dirty="0"/>
              <a:t>The film classification method consists of three steps.</a:t>
            </a:r>
          </a:p>
        </p:txBody>
      </p:sp>
    </p:spTree>
    <p:extLst>
      <p:ext uri="{BB962C8B-B14F-4D97-AF65-F5344CB8AC3E}">
        <p14:creationId xmlns:p14="http://schemas.microsoft.com/office/powerpoint/2010/main" val="4099646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B122-F324-4F5F-A910-73CE89C4FCFC}"/>
              </a:ext>
            </a:extLst>
          </p:cNvPr>
          <p:cNvSpPr>
            <a:spLocks noGrp="1"/>
          </p:cNvSpPr>
          <p:nvPr>
            <p:ph type="title"/>
          </p:nvPr>
        </p:nvSpPr>
        <p:spPr/>
        <p:txBody>
          <a:bodyPr/>
          <a:lstStyle/>
          <a:p>
            <a:r>
              <a:rPr lang="en-IN" dirty="0"/>
              <a:t>produced video data mining</a:t>
            </a:r>
          </a:p>
        </p:txBody>
      </p:sp>
      <p:sp>
        <p:nvSpPr>
          <p:cNvPr id="3" name="Content Placeholder 2">
            <a:extLst>
              <a:ext uri="{FF2B5EF4-FFF2-40B4-BE49-F238E27FC236}">
                <a16:creationId xmlns:a16="http://schemas.microsoft.com/office/drawing/2014/main" id="{7E5377EF-9687-4BF7-8957-6D27B9963E20}"/>
              </a:ext>
            </a:extLst>
          </p:cNvPr>
          <p:cNvSpPr>
            <a:spLocks noGrp="1"/>
          </p:cNvSpPr>
          <p:nvPr>
            <p:ph idx="1"/>
          </p:nvPr>
        </p:nvSpPr>
        <p:spPr/>
        <p:txBody>
          <a:bodyPr/>
          <a:lstStyle/>
          <a:p>
            <a:r>
              <a:rPr lang="en-US" dirty="0"/>
              <a:t>The first step is </a:t>
            </a:r>
            <a:r>
              <a:rPr lang="en-US" b="1" dirty="0"/>
              <a:t>Boundary Detection</a:t>
            </a:r>
            <a:r>
              <a:rPr lang="en-US" dirty="0"/>
              <a:t>. They analyze the color, motion and brightness from every shot.</a:t>
            </a:r>
          </a:p>
          <a:p>
            <a:r>
              <a:rPr lang="en-US" dirty="0"/>
              <a:t>The second step is </a:t>
            </a:r>
            <a:r>
              <a:rPr lang="en-US" b="1" dirty="0"/>
              <a:t>Feature Extraction</a:t>
            </a:r>
            <a:r>
              <a:rPr lang="en-US" dirty="0"/>
              <a:t>. In this step they represent the shot with low level features.</a:t>
            </a:r>
          </a:p>
          <a:p>
            <a:r>
              <a:rPr lang="en-US" dirty="0"/>
              <a:t>The third step is the </a:t>
            </a:r>
            <a:r>
              <a:rPr lang="en-US" b="1" dirty="0"/>
              <a:t>Classification Process </a:t>
            </a:r>
            <a:r>
              <a:rPr lang="en-US" dirty="0"/>
              <a:t>like classification tree, mean shift etc.</a:t>
            </a:r>
            <a:endParaRPr lang="en-IN" dirty="0"/>
          </a:p>
        </p:txBody>
      </p:sp>
    </p:spTree>
    <p:extLst>
      <p:ext uri="{BB962C8B-B14F-4D97-AF65-F5344CB8AC3E}">
        <p14:creationId xmlns:p14="http://schemas.microsoft.com/office/powerpoint/2010/main" val="3800007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2A9D2-F4FC-44A0-8DCD-DE0E09A3369B}"/>
              </a:ext>
            </a:extLst>
          </p:cNvPr>
          <p:cNvSpPr>
            <a:spLocks noGrp="1"/>
          </p:cNvSpPr>
          <p:nvPr>
            <p:ph type="title"/>
          </p:nvPr>
        </p:nvSpPr>
        <p:spPr/>
        <p:txBody>
          <a:bodyPr/>
          <a:lstStyle/>
          <a:p>
            <a:r>
              <a:rPr lang="en-US" dirty="0"/>
              <a:t>Movie classification</a:t>
            </a:r>
            <a:endParaRPr lang="en-IN" dirty="0"/>
          </a:p>
        </p:txBody>
      </p:sp>
      <p:pic>
        <p:nvPicPr>
          <p:cNvPr id="5" name="Content Placeholder 4">
            <a:extLst>
              <a:ext uri="{FF2B5EF4-FFF2-40B4-BE49-F238E27FC236}">
                <a16:creationId xmlns:a16="http://schemas.microsoft.com/office/drawing/2014/main" id="{637761FF-E696-47B9-AEBF-4AFE6FBA41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547" y="2480263"/>
            <a:ext cx="8552905" cy="2615598"/>
          </a:xfrm>
        </p:spPr>
      </p:pic>
    </p:spTree>
    <p:extLst>
      <p:ext uri="{BB962C8B-B14F-4D97-AF65-F5344CB8AC3E}">
        <p14:creationId xmlns:p14="http://schemas.microsoft.com/office/powerpoint/2010/main" val="1839540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7F057-D715-4757-886B-DA4E43990561}"/>
              </a:ext>
            </a:extLst>
          </p:cNvPr>
          <p:cNvSpPr>
            <a:spLocks noGrp="1"/>
          </p:cNvSpPr>
          <p:nvPr>
            <p:ph type="title"/>
          </p:nvPr>
        </p:nvSpPr>
        <p:spPr/>
        <p:txBody>
          <a:bodyPr/>
          <a:lstStyle/>
          <a:p>
            <a:r>
              <a:rPr lang="en-US" dirty="0"/>
              <a:t>Raw video data mining</a:t>
            </a:r>
            <a:endParaRPr lang="en-IN" dirty="0"/>
          </a:p>
        </p:txBody>
      </p:sp>
      <p:sp>
        <p:nvSpPr>
          <p:cNvPr id="3" name="Content Placeholder 2">
            <a:extLst>
              <a:ext uri="{FF2B5EF4-FFF2-40B4-BE49-F238E27FC236}">
                <a16:creationId xmlns:a16="http://schemas.microsoft.com/office/drawing/2014/main" id="{FCFE3DD2-A71B-424F-BDD9-EC01469E459E}"/>
              </a:ext>
            </a:extLst>
          </p:cNvPr>
          <p:cNvSpPr>
            <a:spLocks noGrp="1"/>
          </p:cNvSpPr>
          <p:nvPr>
            <p:ph idx="1"/>
          </p:nvPr>
        </p:nvSpPr>
        <p:spPr/>
        <p:txBody>
          <a:bodyPr>
            <a:normAutofit/>
          </a:bodyPr>
          <a:lstStyle/>
          <a:p>
            <a:r>
              <a:rPr lang="en-US" dirty="0"/>
              <a:t>There are two common types of surveillance video used in the real world applications such as the security video generally used for property or public areas and the monitoring video used to monitor the traffic flow.</a:t>
            </a:r>
          </a:p>
          <a:p>
            <a:r>
              <a:rPr lang="en-US" dirty="0"/>
              <a:t>The surveillance systems with data-mining techniques are investigated to find out suspicious people capable of indulging in abnormal activities. However, the captured video data are commonly stored or previewed by operators to find abnormal moving objects or events.</a:t>
            </a:r>
            <a:endParaRPr lang="en-IN" dirty="0"/>
          </a:p>
        </p:txBody>
      </p:sp>
    </p:spTree>
    <p:extLst>
      <p:ext uri="{BB962C8B-B14F-4D97-AF65-F5344CB8AC3E}">
        <p14:creationId xmlns:p14="http://schemas.microsoft.com/office/powerpoint/2010/main" val="12585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54333-0553-4760-8A57-9EB6F98488E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5E70BF5-0EA4-443C-8D82-4998908F8982}"/>
              </a:ext>
            </a:extLst>
          </p:cNvPr>
          <p:cNvSpPr>
            <a:spLocks noGrp="1"/>
          </p:cNvSpPr>
          <p:nvPr>
            <p:ph idx="1"/>
          </p:nvPr>
        </p:nvSpPr>
        <p:spPr/>
        <p:txBody>
          <a:bodyPr/>
          <a:lstStyle/>
          <a:p>
            <a:r>
              <a:rPr lang="en-IN" dirty="0"/>
              <a:t>The video data consists of three main kinds of things namely video, audio and text. </a:t>
            </a:r>
          </a:p>
          <a:p>
            <a:r>
              <a:rPr lang="en-IN" dirty="0"/>
              <a:t>The video consists of sequence of images with some temporal information.</a:t>
            </a:r>
          </a:p>
          <a:p>
            <a:r>
              <a:rPr lang="en-IN" dirty="0"/>
              <a:t>The audio consists of speech, music and various special sounds.</a:t>
            </a:r>
          </a:p>
          <a:p>
            <a:r>
              <a:rPr lang="en-IN" dirty="0"/>
              <a:t>The textual information represents its linguistic form.</a:t>
            </a:r>
          </a:p>
        </p:txBody>
      </p:sp>
    </p:spTree>
    <p:extLst>
      <p:ext uri="{BB962C8B-B14F-4D97-AF65-F5344CB8AC3E}">
        <p14:creationId xmlns:p14="http://schemas.microsoft.com/office/powerpoint/2010/main" val="2914836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CECB-46F7-487A-BBD5-6FF7ED994335}"/>
              </a:ext>
            </a:extLst>
          </p:cNvPr>
          <p:cNvSpPr>
            <a:spLocks noGrp="1"/>
          </p:cNvSpPr>
          <p:nvPr>
            <p:ph type="title"/>
          </p:nvPr>
        </p:nvSpPr>
        <p:spPr/>
        <p:txBody>
          <a:bodyPr/>
          <a:lstStyle/>
          <a:p>
            <a:r>
              <a:rPr lang="en-US" dirty="0"/>
              <a:t>Surveillance videos</a:t>
            </a:r>
            <a:endParaRPr lang="en-IN" dirty="0"/>
          </a:p>
        </p:txBody>
      </p:sp>
      <p:sp>
        <p:nvSpPr>
          <p:cNvPr id="3" name="Content Placeholder 2">
            <a:extLst>
              <a:ext uri="{FF2B5EF4-FFF2-40B4-BE49-F238E27FC236}">
                <a16:creationId xmlns:a16="http://schemas.microsoft.com/office/drawing/2014/main" id="{E3D11A3F-4ABC-4039-B761-AEED5C3F49F1}"/>
              </a:ext>
            </a:extLst>
          </p:cNvPr>
          <p:cNvSpPr>
            <a:spLocks noGrp="1"/>
          </p:cNvSpPr>
          <p:nvPr>
            <p:ph idx="1"/>
          </p:nvPr>
        </p:nvSpPr>
        <p:spPr/>
        <p:txBody>
          <a:bodyPr>
            <a:normAutofit/>
          </a:bodyPr>
          <a:lstStyle/>
          <a:p>
            <a:r>
              <a:rPr lang="en-US" dirty="0"/>
              <a:t>A framework is proposed to discriminate between normal and abnormal event in a surveillance video. In the framework, the audio-visual features are extracted from the incoming data stream and the resultant real valued feature data is binarized.</a:t>
            </a:r>
          </a:p>
          <a:p>
            <a:r>
              <a:rPr lang="en-US" dirty="0"/>
              <a:t>A feature selection process based on association rule mining has selected highly discriminant features. </a:t>
            </a:r>
          </a:p>
          <a:p>
            <a:r>
              <a:rPr lang="en-US" dirty="0"/>
              <a:t>A short representative signature of the whole database is generated using a novel reservoir sampling algorithm stored in binary form and used with a Support Vector Classifier to help discriminate events as normal or abnormal event.</a:t>
            </a:r>
            <a:endParaRPr lang="en-IN" dirty="0"/>
          </a:p>
        </p:txBody>
      </p:sp>
    </p:spTree>
    <p:extLst>
      <p:ext uri="{BB962C8B-B14F-4D97-AF65-F5344CB8AC3E}">
        <p14:creationId xmlns:p14="http://schemas.microsoft.com/office/powerpoint/2010/main" val="54664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0E1B-C148-4841-AC04-45C94109ECBB}"/>
              </a:ext>
            </a:extLst>
          </p:cNvPr>
          <p:cNvSpPr>
            <a:spLocks noGrp="1"/>
          </p:cNvSpPr>
          <p:nvPr>
            <p:ph type="title"/>
          </p:nvPr>
        </p:nvSpPr>
        <p:spPr/>
        <p:txBody>
          <a:bodyPr/>
          <a:lstStyle/>
          <a:p>
            <a:r>
              <a:rPr lang="en-US" dirty="0"/>
              <a:t>Abnormal detection in surveillance video</a:t>
            </a:r>
            <a:endParaRPr lang="en-IN" dirty="0"/>
          </a:p>
        </p:txBody>
      </p:sp>
      <p:pic>
        <p:nvPicPr>
          <p:cNvPr id="5" name="Content Placeholder 4">
            <a:extLst>
              <a:ext uri="{FF2B5EF4-FFF2-40B4-BE49-F238E27FC236}">
                <a16:creationId xmlns:a16="http://schemas.microsoft.com/office/drawing/2014/main" id="{E734C822-A005-46B6-B8D2-8BA97BAD4A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6482" y="2040891"/>
            <a:ext cx="8639035" cy="3249546"/>
          </a:xfrm>
        </p:spPr>
      </p:pic>
    </p:spTree>
    <p:extLst>
      <p:ext uri="{BB962C8B-B14F-4D97-AF65-F5344CB8AC3E}">
        <p14:creationId xmlns:p14="http://schemas.microsoft.com/office/powerpoint/2010/main" val="369575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FE0F6-7AE9-4B98-A23A-FDA400CB5245}"/>
              </a:ext>
            </a:extLst>
          </p:cNvPr>
          <p:cNvSpPr>
            <a:spLocks noGrp="1"/>
          </p:cNvSpPr>
          <p:nvPr>
            <p:ph type="title"/>
          </p:nvPr>
        </p:nvSpPr>
        <p:spPr/>
        <p:txBody>
          <a:bodyPr/>
          <a:lstStyle/>
          <a:p>
            <a:r>
              <a:rPr lang="en-US" dirty="0"/>
              <a:t>Detection of suspicious activity</a:t>
            </a:r>
            <a:endParaRPr lang="en-IN" dirty="0"/>
          </a:p>
        </p:txBody>
      </p:sp>
      <p:sp>
        <p:nvSpPr>
          <p:cNvPr id="3" name="Content Placeholder 2">
            <a:extLst>
              <a:ext uri="{FF2B5EF4-FFF2-40B4-BE49-F238E27FC236}">
                <a16:creationId xmlns:a16="http://schemas.microsoft.com/office/drawing/2014/main" id="{7ACE7A28-24FE-4284-8435-E0190B4C1593}"/>
              </a:ext>
            </a:extLst>
          </p:cNvPr>
          <p:cNvSpPr>
            <a:spLocks noGrp="1"/>
          </p:cNvSpPr>
          <p:nvPr>
            <p:ph idx="1"/>
          </p:nvPr>
        </p:nvSpPr>
        <p:spPr/>
        <p:txBody>
          <a:bodyPr/>
          <a:lstStyle/>
          <a:p>
            <a:r>
              <a:rPr lang="en-US" dirty="0"/>
              <a:t>A method is proposed to detect suspicious activities such as object exchange, entry of new person, peeping into other’s answer sheet and person exchange from the video captured by a surveillance camera during examinations based on the face and hand recognition.</a:t>
            </a:r>
          </a:p>
          <a:p>
            <a:r>
              <a:rPr lang="en-US" dirty="0"/>
              <a:t>This is done using image processing and computer vision.</a:t>
            </a:r>
            <a:endParaRPr lang="en-IN" dirty="0"/>
          </a:p>
        </p:txBody>
      </p:sp>
    </p:spTree>
    <p:extLst>
      <p:ext uri="{BB962C8B-B14F-4D97-AF65-F5344CB8AC3E}">
        <p14:creationId xmlns:p14="http://schemas.microsoft.com/office/powerpoint/2010/main" val="3410291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3FD5-AFD2-4CB6-AD34-A312FC7849B7}"/>
              </a:ext>
            </a:extLst>
          </p:cNvPr>
          <p:cNvSpPr>
            <a:spLocks noGrp="1"/>
          </p:cNvSpPr>
          <p:nvPr>
            <p:ph type="title"/>
          </p:nvPr>
        </p:nvSpPr>
        <p:spPr/>
        <p:txBody>
          <a:bodyPr/>
          <a:lstStyle/>
          <a:p>
            <a:r>
              <a:rPr lang="en-US" dirty="0"/>
              <a:t>Human activity recognition system</a:t>
            </a:r>
            <a:endParaRPr lang="en-IN" dirty="0"/>
          </a:p>
        </p:txBody>
      </p:sp>
      <p:pic>
        <p:nvPicPr>
          <p:cNvPr id="5" name="Content Placeholder 4">
            <a:extLst>
              <a:ext uri="{FF2B5EF4-FFF2-40B4-BE49-F238E27FC236}">
                <a16:creationId xmlns:a16="http://schemas.microsoft.com/office/drawing/2014/main" id="{D1B83F25-46A4-423F-AB15-26848475EE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713" y="2203710"/>
            <a:ext cx="8696573" cy="3329343"/>
          </a:xfrm>
        </p:spPr>
      </p:pic>
    </p:spTree>
    <p:extLst>
      <p:ext uri="{BB962C8B-B14F-4D97-AF65-F5344CB8AC3E}">
        <p14:creationId xmlns:p14="http://schemas.microsoft.com/office/powerpoint/2010/main" val="1137353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B16A7-4433-4E0E-9C82-67485DD4CA4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F099CD8-362C-4D25-9552-E062566FECBA}"/>
              </a:ext>
            </a:extLst>
          </p:cNvPr>
          <p:cNvSpPr>
            <a:spLocks noGrp="1"/>
          </p:cNvSpPr>
          <p:nvPr>
            <p:ph idx="1"/>
          </p:nvPr>
        </p:nvSpPr>
        <p:spPr/>
        <p:txBody>
          <a:bodyPr>
            <a:normAutofit/>
          </a:bodyPr>
          <a:lstStyle/>
          <a:p>
            <a:r>
              <a:rPr lang="en-US" dirty="0"/>
              <a:t>In this paper, a brief overview of video data mining is presented. To improve the results of the video datamining, the new features can be constructed by analyzing the heterogeneous data like video text, audio, and videos.</a:t>
            </a:r>
          </a:p>
          <a:p>
            <a:r>
              <a:rPr lang="en-US" dirty="0"/>
              <a:t>There is no meaningful clustering or segmentation method that can be universally applied to all kinds of visual media.</a:t>
            </a:r>
          </a:p>
          <a:p>
            <a:r>
              <a:rPr lang="en-US" dirty="0"/>
              <a:t>In-depth research is still required on several critical issues so that there can be developments in leaps and bounds in the data-mining field.</a:t>
            </a:r>
            <a:endParaRPr lang="en-IN" dirty="0"/>
          </a:p>
        </p:txBody>
      </p:sp>
    </p:spTree>
    <p:extLst>
      <p:ext uri="{BB962C8B-B14F-4D97-AF65-F5344CB8AC3E}">
        <p14:creationId xmlns:p14="http://schemas.microsoft.com/office/powerpoint/2010/main" val="115262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6398-C98F-4ADA-8D5A-D464A4AE52F5}"/>
              </a:ext>
            </a:extLst>
          </p:cNvPr>
          <p:cNvSpPr>
            <a:spLocks noGrp="1"/>
          </p:cNvSpPr>
          <p:nvPr>
            <p:ph type="title"/>
          </p:nvPr>
        </p:nvSpPr>
        <p:spPr/>
        <p:txBody>
          <a:bodyPr/>
          <a:lstStyle/>
          <a:p>
            <a:r>
              <a:rPr lang="en-IN" dirty="0"/>
              <a:t>Introduction (cont.)</a:t>
            </a:r>
          </a:p>
        </p:txBody>
      </p:sp>
      <p:sp>
        <p:nvSpPr>
          <p:cNvPr id="3" name="Content Placeholder 2">
            <a:extLst>
              <a:ext uri="{FF2B5EF4-FFF2-40B4-BE49-F238E27FC236}">
                <a16:creationId xmlns:a16="http://schemas.microsoft.com/office/drawing/2014/main" id="{1FFCE911-8103-420C-951C-4900AD4812E8}"/>
              </a:ext>
            </a:extLst>
          </p:cNvPr>
          <p:cNvSpPr>
            <a:spLocks noGrp="1"/>
          </p:cNvSpPr>
          <p:nvPr>
            <p:ph idx="1"/>
          </p:nvPr>
        </p:nvSpPr>
        <p:spPr/>
        <p:txBody>
          <a:bodyPr/>
          <a:lstStyle/>
          <a:p>
            <a:r>
              <a:rPr lang="en-IN" dirty="0"/>
              <a:t>The video content can be divided into three categories:-</a:t>
            </a:r>
          </a:p>
          <a:p>
            <a:r>
              <a:rPr lang="en-IN" b="1" dirty="0"/>
              <a:t>Low level Feature Information</a:t>
            </a:r>
            <a:r>
              <a:rPr lang="en-IN" dirty="0"/>
              <a:t>: This includes the colour, texture and shape of the video.</a:t>
            </a:r>
          </a:p>
          <a:p>
            <a:r>
              <a:rPr lang="en-IN" b="1" dirty="0"/>
              <a:t>Syntactic Information</a:t>
            </a:r>
            <a:r>
              <a:rPr lang="en-IN" dirty="0"/>
              <a:t>: This describes the content of the video, their spatial-temporal position and spatial temporal relations between them.</a:t>
            </a:r>
          </a:p>
          <a:p>
            <a:r>
              <a:rPr lang="en-IN" b="1" dirty="0"/>
              <a:t>Semantic information</a:t>
            </a:r>
            <a:r>
              <a:rPr lang="en-IN" dirty="0"/>
              <a:t>: This describes what is happening in the video along with what is perceived by the users. </a:t>
            </a:r>
          </a:p>
        </p:txBody>
      </p:sp>
    </p:spTree>
    <p:extLst>
      <p:ext uri="{BB962C8B-B14F-4D97-AF65-F5344CB8AC3E}">
        <p14:creationId xmlns:p14="http://schemas.microsoft.com/office/powerpoint/2010/main" val="2945837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EC91-8FF3-414C-BF47-74B567179687}"/>
              </a:ext>
            </a:extLst>
          </p:cNvPr>
          <p:cNvSpPr>
            <a:spLocks noGrp="1"/>
          </p:cNvSpPr>
          <p:nvPr>
            <p:ph type="title"/>
          </p:nvPr>
        </p:nvSpPr>
        <p:spPr/>
        <p:txBody>
          <a:bodyPr/>
          <a:lstStyle/>
          <a:p>
            <a:r>
              <a:rPr lang="en-IN" dirty="0"/>
              <a:t>Video processing</a:t>
            </a:r>
          </a:p>
        </p:txBody>
      </p:sp>
      <p:sp>
        <p:nvSpPr>
          <p:cNvPr id="3" name="Content Placeholder 2">
            <a:extLst>
              <a:ext uri="{FF2B5EF4-FFF2-40B4-BE49-F238E27FC236}">
                <a16:creationId xmlns:a16="http://schemas.microsoft.com/office/drawing/2014/main" id="{9A2B8641-8ECE-4956-95F0-0DE6C6D30FB9}"/>
              </a:ext>
            </a:extLst>
          </p:cNvPr>
          <p:cNvSpPr>
            <a:spLocks noGrp="1"/>
          </p:cNvSpPr>
          <p:nvPr>
            <p:ph idx="1"/>
          </p:nvPr>
        </p:nvSpPr>
        <p:spPr/>
        <p:txBody>
          <a:bodyPr>
            <a:normAutofit lnSpcReduction="10000"/>
          </a:bodyPr>
          <a:lstStyle/>
          <a:p>
            <a:r>
              <a:rPr lang="en-IN" dirty="0"/>
              <a:t>One of the key challenges faced is to transform the video data from non-structured data into a structured data set as the processing of the video data with image processing or computer vision techniques demands structured-format features.</a:t>
            </a:r>
          </a:p>
          <a:p>
            <a:r>
              <a:rPr lang="en-IN" dirty="0"/>
              <a:t>There are two main kinds of videos. One is scripted videos which includes a number of retakes and are carefully produced according to the script. Second is unscripted videos like surveillance videos and sports videos which have no scene change.</a:t>
            </a:r>
          </a:p>
          <a:p>
            <a:r>
              <a:rPr lang="en-IN" dirty="0"/>
              <a:t>The most fundamental task in video processing is to partition the long video sequences into a number of shots and find a key frame of each shot for further video information retrieval task. </a:t>
            </a:r>
          </a:p>
        </p:txBody>
      </p:sp>
    </p:spTree>
    <p:extLst>
      <p:ext uri="{BB962C8B-B14F-4D97-AF65-F5344CB8AC3E}">
        <p14:creationId xmlns:p14="http://schemas.microsoft.com/office/powerpoint/2010/main" val="140529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98AF-01E6-4B5E-8B8D-5ECEB5A62E9A}"/>
              </a:ext>
            </a:extLst>
          </p:cNvPr>
          <p:cNvSpPr>
            <a:spLocks noGrp="1"/>
          </p:cNvSpPr>
          <p:nvPr>
            <p:ph type="title"/>
          </p:nvPr>
        </p:nvSpPr>
        <p:spPr/>
        <p:txBody>
          <a:bodyPr/>
          <a:lstStyle/>
          <a:p>
            <a:r>
              <a:rPr lang="en-IN" dirty="0"/>
              <a:t>Video data model</a:t>
            </a:r>
          </a:p>
        </p:txBody>
      </p:sp>
      <p:sp>
        <p:nvSpPr>
          <p:cNvPr id="3" name="Content Placeholder 2">
            <a:extLst>
              <a:ext uri="{FF2B5EF4-FFF2-40B4-BE49-F238E27FC236}">
                <a16:creationId xmlns:a16="http://schemas.microsoft.com/office/drawing/2014/main" id="{A5925E3D-1B99-4DEF-ADD1-336666742D7D}"/>
              </a:ext>
            </a:extLst>
          </p:cNvPr>
          <p:cNvSpPr>
            <a:spLocks noGrp="1"/>
          </p:cNvSpPr>
          <p:nvPr>
            <p:ph idx="1"/>
          </p:nvPr>
        </p:nvSpPr>
        <p:spPr/>
        <p:txBody>
          <a:bodyPr>
            <a:normAutofit fontScale="92500" lnSpcReduction="10000"/>
          </a:bodyPr>
          <a:lstStyle/>
          <a:p>
            <a:r>
              <a:rPr lang="en-US" dirty="0"/>
              <a:t>A video data model is a representation of video data based on its characteristics and content as well as the applications it is intended for.</a:t>
            </a:r>
          </a:p>
          <a:p>
            <a:r>
              <a:rPr lang="en-US" dirty="0"/>
              <a:t>A hierarchical data model is made that captures the structures and semantics of video contents in databases.</a:t>
            </a:r>
          </a:p>
          <a:p>
            <a:r>
              <a:rPr lang="en-US" dirty="0"/>
              <a:t>It provides a framework for automatic mapping from the high-level concepts to the low-level representative features.</a:t>
            </a:r>
          </a:p>
          <a:p>
            <a:r>
              <a:rPr lang="en-US" dirty="0"/>
              <a:t>It is exploited by partitioning the video contents into a set of hierarchically manageable units such as clusters, sub clusters, sub regions, shots or objects, frames or video object planes and regions.</a:t>
            </a:r>
          </a:p>
          <a:p>
            <a:endParaRPr lang="en-IN" dirty="0"/>
          </a:p>
        </p:txBody>
      </p:sp>
    </p:spTree>
    <p:extLst>
      <p:ext uri="{BB962C8B-B14F-4D97-AF65-F5344CB8AC3E}">
        <p14:creationId xmlns:p14="http://schemas.microsoft.com/office/powerpoint/2010/main" val="4067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9EA8-31D8-4E9E-88E4-94C29C95A1F8}"/>
              </a:ext>
            </a:extLst>
          </p:cNvPr>
          <p:cNvSpPr>
            <a:spLocks noGrp="1"/>
          </p:cNvSpPr>
          <p:nvPr>
            <p:ph type="title"/>
          </p:nvPr>
        </p:nvSpPr>
        <p:spPr/>
        <p:txBody>
          <a:bodyPr/>
          <a:lstStyle/>
          <a:p>
            <a:r>
              <a:rPr lang="en-IN" dirty="0"/>
              <a:t>Video segmentation</a:t>
            </a:r>
          </a:p>
        </p:txBody>
      </p:sp>
      <p:sp>
        <p:nvSpPr>
          <p:cNvPr id="3" name="Content Placeholder 2">
            <a:extLst>
              <a:ext uri="{FF2B5EF4-FFF2-40B4-BE49-F238E27FC236}">
                <a16:creationId xmlns:a16="http://schemas.microsoft.com/office/drawing/2014/main" id="{BFF53027-013A-4510-A38D-D0D25FB07789}"/>
              </a:ext>
            </a:extLst>
          </p:cNvPr>
          <p:cNvSpPr>
            <a:spLocks noGrp="1"/>
          </p:cNvSpPr>
          <p:nvPr>
            <p:ph idx="1"/>
          </p:nvPr>
        </p:nvSpPr>
        <p:spPr>
          <a:xfrm>
            <a:off x="913795" y="2096063"/>
            <a:ext cx="10353762" cy="4407373"/>
          </a:xfrm>
        </p:spPr>
        <p:txBody>
          <a:bodyPr>
            <a:normAutofit/>
          </a:bodyPr>
          <a:lstStyle/>
          <a:p>
            <a:r>
              <a:rPr lang="en-IN" dirty="0"/>
              <a:t>There are two basic kinds of segmentation. One is visual- based segmentation which identifies the shot boundaries and the second one is motion based segmentation which identifies pans and zooms.</a:t>
            </a:r>
          </a:p>
          <a:p>
            <a:r>
              <a:rPr lang="en-US" b="1" dirty="0"/>
              <a:t>Video</a:t>
            </a:r>
            <a:r>
              <a:rPr lang="en-US" dirty="0"/>
              <a:t>: It refers to multimedia sequences comprised of both sound and a series of images.</a:t>
            </a:r>
          </a:p>
          <a:p>
            <a:r>
              <a:rPr lang="en-US" b="1" dirty="0"/>
              <a:t>Scene: </a:t>
            </a:r>
            <a:r>
              <a:rPr lang="en-US" dirty="0"/>
              <a:t>It is a collection of semantically related and temporally adjacent groups depicting and conveying a high-level concept with a sequence of shots focusing on the same point or location of interest.</a:t>
            </a:r>
          </a:p>
          <a:p>
            <a:r>
              <a:rPr lang="en-US" b="1" dirty="0"/>
              <a:t>Video group: </a:t>
            </a:r>
            <a:r>
              <a:rPr lang="en-US" dirty="0"/>
              <a:t>It is an intermediate entity between the physical shots and semantic scenes serving as the bridge between the shot and scene.</a:t>
            </a:r>
            <a:endParaRPr lang="en-IN" dirty="0"/>
          </a:p>
        </p:txBody>
      </p:sp>
    </p:spTree>
    <p:extLst>
      <p:ext uri="{BB962C8B-B14F-4D97-AF65-F5344CB8AC3E}">
        <p14:creationId xmlns:p14="http://schemas.microsoft.com/office/powerpoint/2010/main" val="388626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6780-EFD1-420F-987E-E52D72A28063}"/>
              </a:ext>
            </a:extLst>
          </p:cNvPr>
          <p:cNvSpPr>
            <a:spLocks noGrp="1"/>
          </p:cNvSpPr>
          <p:nvPr>
            <p:ph type="title"/>
          </p:nvPr>
        </p:nvSpPr>
        <p:spPr/>
        <p:txBody>
          <a:bodyPr/>
          <a:lstStyle/>
          <a:p>
            <a:r>
              <a:rPr lang="en-IN" dirty="0"/>
              <a:t>Video segmentation</a:t>
            </a:r>
          </a:p>
        </p:txBody>
      </p:sp>
      <p:sp>
        <p:nvSpPr>
          <p:cNvPr id="3" name="Content Placeholder 2">
            <a:extLst>
              <a:ext uri="{FF2B5EF4-FFF2-40B4-BE49-F238E27FC236}">
                <a16:creationId xmlns:a16="http://schemas.microsoft.com/office/drawing/2014/main" id="{4BEF07B2-AB98-4D41-BCA7-63527134E09C}"/>
              </a:ext>
            </a:extLst>
          </p:cNvPr>
          <p:cNvSpPr>
            <a:spLocks noGrp="1"/>
          </p:cNvSpPr>
          <p:nvPr>
            <p:ph idx="1"/>
          </p:nvPr>
        </p:nvSpPr>
        <p:spPr/>
        <p:txBody>
          <a:bodyPr/>
          <a:lstStyle/>
          <a:p>
            <a:r>
              <a:rPr lang="en-US" b="1" dirty="0"/>
              <a:t>Shot:</a:t>
            </a:r>
            <a:r>
              <a:rPr lang="en-US" dirty="0"/>
              <a:t> It is defined as a sequence of frames taken by a single camera with no major changes in the visual content.</a:t>
            </a:r>
          </a:p>
          <a:p>
            <a:r>
              <a:rPr lang="en-US" b="1" dirty="0"/>
              <a:t>Key frame</a:t>
            </a:r>
            <a:r>
              <a:rPr lang="en-US" dirty="0"/>
              <a:t>: The frame represents the salient visual contents of a shot. The key frames extracted from the video streams are treated as images.</a:t>
            </a:r>
          </a:p>
          <a:p>
            <a:endParaRPr lang="en-IN" dirty="0"/>
          </a:p>
        </p:txBody>
      </p:sp>
    </p:spTree>
    <p:extLst>
      <p:ext uri="{BB962C8B-B14F-4D97-AF65-F5344CB8AC3E}">
        <p14:creationId xmlns:p14="http://schemas.microsoft.com/office/powerpoint/2010/main" val="2010030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D1D6-0EFC-4FF2-85AE-D31ED98A6C3E}"/>
              </a:ext>
            </a:extLst>
          </p:cNvPr>
          <p:cNvSpPr>
            <a:spLocks noGrp="1"/>
          </p:cNvSpPr>
          <p:nvPr>
            <p:ph type="title"/>
          </p:nvPr>
        </p:nvSpPr>
        <p:spPr/>
        <p:txBody>
          <a:bodyPr/>
          <a:lstStyle/>
          <a:p>
            <a:r>
              <a:rPr lang="en-IN" dirty="0"/>
              <a:t>Video hierarchy</a:t>
            </a:r>
          </a:p>
        </p:txBody>
      </p:sp>
      <p:pic>
        <p:nvPicPr>
          <p:cNvPr id="5" name="Content Placeholder 4">
            <a:extLst>
              <a:ext uri="{FF2B5EF4-FFF2-40B4-BE49-F238E27FC236}">
                <a16:creationId xmlns:a16="http://schemas.microsoft.com/office/drawing/2014/main" id="{0DFDB69C-D6A6-4B98-B88F-E6CF5E761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2758" y="2016125"/>
            <a:ext cx="3080808" cy="3449638"/>
          </a:xfrm>
        </p:spPr>
      </p:pic>
    </p:spTree>
    <p:extLst>
      <p:ext uri="{BB962C8B-B14F-4D97-AF65-F5344CB8AC3E}">
        <p14:creationId xmlns:p14="http://schemas.microsoft.com/office/powerpoint/2010/main" val="25566324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455</TotalTime>
  <Words>2067</Words>
  <Application>Microsoft Office PowerPoint</Application>
  <PresentationFormat>Widescreen</PresentationFormat>
  <Paragraphs>115</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Gill Sans MT</vt:lpstr>
      <vt:lpstr>Times New Roman</vt:lpstr>
      <vt:lpstr>Gallery</vt:lpstr>
      <vt:lpstr>A Study on Video Data Mining  </vt:lpstr>
      <vt:lpstr>Abstract</vt:lpstr>
      <vt:lpstr>introduction</vt:lpstr>
      <vt:lpstr>Introduction (cont.)</vt:lpstr>
      <vt:lpstr>Video processing</vt:lpstr>
      <vt:lpstr>Video data model</vt:lpstr>
      <vt:lpstr>Video segmentation</vt:lpstr>
      <vt:lpstr>Video segmentation</vt:lpstr>
      <vt:lpstr>Video hierarchy</vt:lpstr>
      <vt:lpstr>Feature extraction</vt:lpstr>
      <vt:lpstr>Video information retrieval</vt:lpstr>
      <vt:lpstr>Video abstraction</vt:lpstr>
      <vt:lpstr>Video abstraction</vt:lpstr>
      <vt:lpstr>A video highlight</vt:lpstr>
      <vt:lpstr>Video data mining</vt:lpstr>
      <vt:lpstr>framework for video data mining</vt:lpstr>
      <vt:lpstr>Video data mining approaches</vt:lpstr>
      <vt:lpstr>Video structure mining</vt:lpstr>
      <vt:lpstr>Video clustering and classification</vt:lpstr>
      <vt:lpstr>Video clustering</vt:lpstr>
      <vt:lpstr>Video classification</vt:lpstr>
      <vt:lpstr>Video association mining</vt:lpstr>
      <vt:lpstr>Semantic concept detection</vt:lpstr>
      <vt:lpstr>Video motion mining</vt:lpstr>
      <vt:lpstr>Video pattern mining </vt:lpstr>
      <vt:lpstr>Applications: produced video data mining</vt:lpstr>
      <vt:lpstr>produced video data mining</vt:lpstr>
      <vt:lpstr>Movie classification</vt:lpstr>
      <vt:lpstr>Raw video data mining</vt:lpstr>
      <vt:lpstr>Surveillance videos</vt:lpstr>
      <vt:lpstr>Abnormal detection in surveillance video</vt:lpstr>
      <vt:lpstr>Detection of suspicious activity</vt:lpstr>
      <vt:lpstr>Human activity recognition system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Study on Video Data Mining  Authors: R. Vijaykumar,  R. NedunCHEZhian    Journal : springer</dc:title>
  <dc:creator>suman nandi</dc:creator>
  <cp:lastModifiedBy>suman nandi</cp:lastModifiedBy>
  <cp:revision>54</cp:revision>
  <dcterms:created xsi:type="dcterms:W3CDTF">2020-11-09T10:38:12Z</dcterms:created>
  <dcterms:modified xsi:type="dcterms:W3CDTF">2020-11-15T14:20:19Z</dcterms:modified>
</cp:coreProperties>
</file>