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a91e1ad2f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a91e1ad2f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a91e1ad2f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a91e1ad2f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a91e1ad2f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a91e1ad2f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a91e1ad2f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a91e1ad2f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da629fb8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9da629fb8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9da629fb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9da629fb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9da629fb8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9da629fb8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9a91e1ad2f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9a91e1ad2f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9da629fb81_1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9da629fb81_1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da629fb81_1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9da629fb81_1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a91e1ad2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a91e1ad2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9da629fb8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9da629fb8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a91e1ad2f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a91e1ad2f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a91e1ad2f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a91e1ad2f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da629fb8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da629fb8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da629fb8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da629fb8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a91e1ad2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a91e1ad2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a91e1ad2f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a91e1ad2f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a91e1ad2f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a91e1ad2f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krazytech.com/projects/sample-software-requirements-specificationsrs-report-airline-databas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37700" y="1690475"/>
            <a:ext cx="5782200" cy="11784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en" sz="3900">
                <a:solidFill>
                  <a:srgbClr val="E06666"/>
                </a:solidFill>
                <a:latin typeface="Lato"/>
                <a:ea typeface="Lato"/>
                <a:cs typeface="Lato"/>
                <a:sym typeface="Lato"/>
              </a:rPr>
              <a:t>IEEE SRS DOCUMENT</a:t>
            </a:r>
            <a:endParaRPr b="1" sz="3900">
              <a:solidFill>
                <a:srgbClr val="E06666"/>
              </a:solidFill>
              <a:latin typeface="Lato"/>
              <a:ea typeface="Lato"/>
              <a:cs typeface="Lato"/>
              <a:sym typeface="Lato"/>
            </a:endParaRPr>
          </a:p>
        </p:txBody>
      </p:sp>
      <p:sp>
        <p:nvSpPr>
          <p:cNvPr id="135" name="Google Shape;135;p13"/>
          <p:cNvSpPr txBox="1"/>
          <p:nvPr>
            <p:ph idx="1" type="subTitle"/>
          </p:nvPr>
        </p:nvSpPr>
        <p:spPr>
          <a:xfrm>
            <a:off x="5206125" y="3697925"/>
            <a:ext cx="3579300" cy="77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EA9999"/>
                </a:solidFill>
              </a:rPr>
              <a:t>SUBMITTED </a:t>
            </a:r>
            <a:r>
              <a:rPr b="1" lang="en" sz="1500">
                <a:solidFill>
                  <a:srgbClr val="EA9999"/>
                </a:solidFill>
              </a:rPr>
              <a:t>BY : </a:t>
            </a:r>
            <a:endParaRPr b="1" sz="1500">
              <a:solidFill>
                <a:srgbClr val="EA9999"/>
              </a:solidFill>
            </a:endParaRPr>
          </a:p>
          <a:p>
            <a:pPr indent="0" lvl="0" marL="0" rtl="0" algn="l">
              <a:spcBef>
                <a:spcPts val="0"/>
              </a:spcBef>
              <a:spcAft>
                <a:spcPts val="0"/>
              </a:spcAft>
              <a:buNone/>
            </a:pPr>
            <a:r>
              <a:rPr b="1" lang="en" sz="1500">
                <a:solidFill>
                  <a:srgbClr val="EA9999"/>
                </a:solidFill>
              </a:rPr>
              <a:t>SUMAN NANDI (2K20/SWE/23)</a:t>
            </a:r>
            <a:endParaRPr b="1" sz="1500">
              <a:solidFill>
                <a:srgbClr val="EA9999"/>
              </a:solidFill>
            </a:endParaRPr>
          </a:p>
          <a:p>
            <a:pPr indent="0" lvl="0" marL="0" rtl="0" algn="l">
              <a:spcBef>
                <a:spcPts val="0"/>
              </a:spcBef>
              <a:spcAft>
                <a:spcPts val="0"/>
              </a:spcAft>
              <a:buNone/>
            </a:pPr>
            <a:r>
              <a:rPr b="1" lang="en" sz="1500">
                <a:solidFill>
                  <a:srgbClr val="EA9999"/>
                </a:solidFill>
              </a:rPr>
              <a:t>TARUN KHARKWAL </a:t>
            </a:r>
            <a:r>
              <a:rPr b="1" lang="en" sz="1500">
                <a:solidFill>
                  <a:srgbClr val="EA9999"/>
                </a:solidFill>
              </a:rPr>
              <a:t>(2K20/SWE/24)</a:t>
            </a:r>
            <a:endParaRPr b="1" sz="1500">
              <a:solidFill>
                <a:srgbClr val="EA99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308700" y="800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solidFill>
                  <a:srgbClr val="E06666"/>
                </a:solidFill>
                <a:latin typeface="Lato"/>
                <a:ea typeface="Lato"/>
                <a:cs typeface="Lato"/>
                <a:sym typeface="Lato"/>
              </a:rPr>
              <a:t>Explanation</a:t>
            </a:r>
            <a:endParaRPr b="1" sz="3300">
              <a:solidFill>
                <a:srgbClr val="E06666"/>
              </a:solidFill>
              <a:latin typeface="Lato"/>
              <a:ea typeface="Lato"/>
              <a:cs typeface="Lato"/>
              <a:sym typeface="Lato"/>
            </a:endParaRPr>
          </a:p>
        </p:txBody>
      </p:sp>
      <p:sp>
        <p:nvSpPr>
          <p:cNvPr id="190" name="Google Shape;190;p22"/>
          <p:cNvSpPr txBox="1"/>
          <p:nvPr>
            <p:ph idx="1" type="body"/>
          </p:nvPr>
        </p:nvSpPr>
        <p:spPr>
          <a:xfrm>
            <a:off x="8054250" y="4556700"/>
            <a:ext cx="882300" cy="44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700">
                <a:solidFill>
                  <a:srgbClr val="CC0000"/>
                </a:solidFill>
              </a:rPr>
              <a:t>Cont.</a:t>
            </a:r>
            <a:endParaRPr b="1" sz="1700">
              <a:solidFill>
                <a:srgbClr val="CC0000"/>
              </a:solidFill>
            </a:endParaRPr>
          </a:p>
        </p:txBody>
      </p:sp>
      <p:pic>
        <p:nvPicPr>
          <p:cNvPr id="191" name="Google Shape;191;p22"/>
          <p:cNvPicPr preferRelativeResize="0"/>
          <p:nvPr/>
        </p:nvPicPr>
        <p:blipFill>
          <a:blip r:embed="rId3">
            <a:alphaModFix/>
          </a:blip>
          <a:stretch>
            <a:fillRect/>
          </a:stretch>
        </p:blipFill>
        <p:spPr>
          <a:xfrm>
            <a:off x="1980625" y="882425"/>
            <a:ext cx="5384865" cy="4261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3"/>
          <p:cNvPicPr preferRelativeResize="0"/>
          <p:nvPr/>
        </p:nvPicPr>
        <p:blipFill>
          <a:blip r:embed="rId3">
            <a:alphaModFix/>
          </a:blip>
          <a:stretch>
            <a:fillRect/>
          </a:stretch>
        </p:blipFill>
        <p:spPr>
          <a:xfrm>
            <a:off x="2001400" y="188250"/>
            <a:ext cx="5458225" cy="4767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solidFill>
                  <a:srgbClr val="E06666"/>
                </a:solidFill>
                <a:latin typeface="Lato"/>
                <a:ea typeface="Lato"/>
                <a:cs typeface="Lato"/>
                <a:sym typeface="Lato"/>
              </a:rPr>
              <a:t>Library Management System as SRS</a:t>
            </a:r>
            <a:endParaRPr b="1" sz="3400">
              <a:solidFill>
                <a:srgbClr val="E06666"/>
              </a:solidFill>
              <a:latin typeface="Lato"/>
              <a:ea typeface="Lato"/>
              <a:cs typeface="Lato"/>
              <a:sym typeface="Lato"/>
            </a:endParaRPr>
          </a:p>
        </p:txBody>
      </p:sp>
      <p:sp>
        <p:nvSpPr>
          <p:cNvPr id="202" name="Google Shape;202;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200">
                <a:solidFill>
                  <a:srgbClr val="EA9999"/>
                </a:solidFill>
              </a:rPr>
              <a:t>Purpose:</a:t>
            </a:r>
            <a:endParaRPr b="1" sz="2200">
              <a:solidFill>
                <a:srgbClr val="EA9999"/>
              </a:solidFill>
            </a:endParaRPr>
          </a:p>
          <a:p>
            <a:pPr indent="0" lvl="0" marL="0" rtl="0" algn="just">
              <a:spcBef>
                <a:spcPts val="1600"/>
              </a:spcBef>
              <a:spcAft>
                <a:spcPts val="1600"/>
              </a:spcAft>
              <a:buNone/>
            </a:pPr>
            <a:r>
              <a:rPr lang="en" sz="2200">
                <a:solidFill>
                  <a:srgbClr val="EA9999"/>
                </a:solidFill>
              </a:rPr>
              <a:t>The library management system (LMS) maintains the information about various books available in the library. The LMS also maintains records of all the students, faculty and employees in the university. These records are maintained in order to provide membership to them.</a:t>
            </a:r>
            <a:endParaRPr sz="2200">
              <a:solidFill>
                <a:srgbClr val="EA999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052550" y="404950"/>
            <a:ext cx="7038900" cy="8388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b="1" lang="en" sz="3500">
                <a:solidFill>
                  <a:srgbClr val="E06666"/>
                </a:solidFill>
                <a:latin typeface="Lato"/>
                <a:ea typeface="Lato"/>
                <a:cs typeface="Lato"/>
                <a:sym typeface="Lato"/>
              </a:rPr>
              <a:t>Scope</a:t>
            </a:r>
            <a:endParaRPr b="1" sz="3500">
              <a:solidFill>
                <a:srgbClr val="E06666"/>
              </a:solidFill>
              <a:latin typeface="Lato"/>
              <a:ea typeface="Lato"/>
              <a:cs typeface="Lato"/>
              <a:sym typeface="Lato"/>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sp>
        <p:nvSpPr>
          <p:cNvPr id="208" name="Google Shape;208;p25"/>
          <p:cNvSpPr txBox="1"/>
          <p:nvPr>
            <p:ph idx="1" type="body"/>
          </p:nvPr>
        </p:nvSpPr>
        <p:spPr>
          <a:xfrm>
            <a:off x="1297500" y="1567550"/>
            <a:ext cx="7308600" cy="3396600"/>
          </a:xfrm>
          <a:prstGeom prst="rect">
            <a:avLst/>
          </a:prstGeom>
        </p:spPr>
        <p:txBody>
          <a:bodyPr anchorCtr="0" anchor="t" bIns="91425" lIns="91425" spcFirstLastPara="1" rIns="91425" wrap="square" tIns="91425">
            <a:noAutofit/>
          </a:bodyPr>
          <a:lstStyle/>
          <a:p>
            <a:pPr indent="-368300" lvl="0" marL="457200" rtl="0" algn="just">
              <a:lnSpc>
                <a:spcPct val="150000"/>
              </a:lnSpc>
              <a:spcBef>
                <a:spcPts val="0"/>
              </a:spcBef>
              <a:spcAft>
                <a:spcPts val="0"/>
              </a:spcAft>
              <a:buClr>
                <a:srgbClr val="EA9999"/>
              </a:buClr>
              <a:buSzPts val="2200"/>
              <a:buChar char="●"/>
            </a:pPr>
            <a:r>
              <a:rPr lang="en" sz="2200">
                <a:solidFill>
                  <a:srgbClr val="EA9999"/>
                </a:solidFill>
              </a:rPr>
              <a:t>Assign a name to the software under development.</a:t>
            </a:r>
            <a:endParaRPr sz="2200">
              <a:solidFill>
                <a:srgbClr val="EA9999"/>
              </a:solidFill>
            </a:endParaRPr>
          </a:p>
          <a:p>
            <a:pPr indent="-368300" lvl="0" marL="457200" rtl="0" algn="just">
              <a:lnSpc>
                <a:spcPct val="150000"/>
              </a:lnSpc>
              <a:spcBef>
                <a:spcPts val="0"/>
              </a:spcBef>
              <a:spcAft>
                <a:spcPts val="0"/>
              </a:spcAft>
              <a:buClr>
                <a:srgbClr val="EA9999"/>
              </a:buClr>
              <a:buSzPts val="2200"/>
              <a:buChar char="●"/>
            </a:pPr>
            <a:r>
              <a:rPr lang="en" sz="2200">
                <a:solidFill>
                  <a:srgbClr val="EA9999"/>
                </a:solidFill>
              </a:rPr>
              <a:t>List the functions which will be provided and also those functions which the software will not do.</a:t>
            </a:r>
            <a:endParaRPr sz="2200">
              <a:solidFill>
                <a:srgbClr val="EA9999"/>
              </a:solidFill>
            </a:endParaRPr>
          </a:p>
          <a:p>
            <a:pPr indent="-368300" lvl="0" marL="457200" rtl="0" algn="just">
              <a:lnSpc>
                <a:spcPct val="150000"/>
              </a:lnSpc>
              <a:spcBef>
                <a:spcPts val="0"/>
              </a:spcBef>
              <a:spcAft>
                <a:spcPts val="0"/>
              </a:spcAft>
              <a:buClr>
                <a:srgbClr val="EA9999"/>
              </a:buClr>
              <a:buSzPts val="2200"/>
              <a:buChar char="●"/>
            </a:pPr>
            <a:r>
              <a:rPr lang="en" sz="2200">
                <a:solidFill>
                  <a:srgbClr val="EA9999"/>
                </a:solidFill>
              </a:rPr>
              <a:t>Explain the applications of the software along with possible benefits and objectives.</a:t>
            </a:r>
            <a:endParaRPr sz="2200">
              <a:solidFill>
                <a:srgbClr val="EA9999"/>
              </a:solidFill>
            </a:endParaRPr>
          </a:p>
          <a:p>
            <a:pPr indent="-368300" lvl="0" marL="457200" rtl="0" algn="just">
              <a:lnSpc>
                <a:spcPct val="150000"/>
              </a:lnSpc>
              <a:spcBef>
                <a:spcPts val="0"/>
              </a:spcBef>
              <a:spcAft>
                <a:spcPts val="0"/>
              </a:spcAft>
              <a:buClr>
                <a:srgbClr val="EA9999"/>
              </a:buClr>
              <a:buSzPts val="2200"/>
              <a:buChar char="●"/>
            </a:pPr>
            <a:r>
              <a:rPr lang="en" sz="2200">
                <a:solidFill>
                  <a:srgbClr val="EA9999"/>
                </a:solidFill>
              </a:rPr>
              <a:t>Maintain consistency amongst statements.</a:t>
            </a:r>
            <a:endParaRPr sz="2200">
              <a:solidFill>
                <a:srgbClr val="EA999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1042350" y="281700"/>
            <a:ext cx="7587600" cy="914100"/>
          </a:xfrm>
          <a:prstGeom prst="rect">
            <a:avLst/>
          </a:prstGeom>
          <a:noFill/>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3500">
                <a:solidFill>
                  <a:srgbClr val="E06666"/>
                </a:solidFill>
                <a:latin typeface="Lato"/>
                <a:ea typeface="Lato"/>
                <a:cs typeface="Lato"/>
                <a:sym typeface="Lato"/>
              </a:rPr>
              <a:t>Test Automation Center Framework</a:t>
            </a:r>
            <a:endParaRPr b="1" sz="3500">
              <a:solidFill>
                <a:srgbClr val="E06666"/>
              </a:solidFill>
              <a:latin typeface="Lato"/>
              <a:ea typeface="Lato"/>
              <a:cs typeface="Lato"/>
              <a:sym typeface="Lato"/>
            </a:endParaRPr>
          </a:p>
        </p:txBody>
      </p:sp>
      <p:pic>
        <p:nvPicPr>
          <p:cNvPr id="214" name="Google Shape;214;p26"/>
          <p:cNvPicPr preferRelativeResize="0"/>
          <p:nvPr/>
        </p:nvPicPr>
        <p:blipFill>
          <a:blip r:embed="rId3">
            <a:alphaModFix/>
          </a:blip>
          <a:stretch>
            <a:fillRect/>
          </a:stretch>
        </p:blipFill>
        <p:spPr>
          <a:xfrm>
            <a:off x="1179500" y="1307850"/>
            <a:ext cx="7313300" cy="38356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1297500" y="74000"/>
            <a:ext cx="7038900" cy="5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E06666"/>
                </a:solidFill>
                <a:latin typeface="Lato"/>
                <a:ea typeface="Lato"/>
                <a:cs typeface="Lato"/>
                <a:sym typeface="Lato"/>
              </a:rPr>
              <a:t>Duck Creek Test Automation Tool</a:t>
            </a:r>
            <a:endParaRPr b="1" sz="3500">
              <a:solidFill>
                <a:srgbClr val="E06666"/>
              </a:solidFill>
              <a:latin typeface="Lato"/>
              <a:ea typeface="Lato"/>
              <a:cs typeface="Lato"/>
              <a:sym typeface="Lato"/>
            </a:endParaRPr>
          </a:p>
        </p:txBody>
      </p:sp>
      <p:sp>
        <p:nvSpPr>
          <p:cNvPr id="220" name="Google Shape;220;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1" name="Google Shape;221;p27"/>
          <p:cNvPicPr preferRelativeResize="0"/>
          <p:nvPr/>
        </p:nvPicPr>
        <p:blipFill>
          <a:blip r:embed="rId3">
            <a:alphaModFix/>
          </a:blip>
          <a:stretch>
            <a:fillRect/>
          </a:stretch>
        </p:blipFill>
        <p:spPr>
          <a:xfrm>
            <a:off x="380513" y="766725"/>
            <a:ext cx="8382976" cy="42489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297500" y="826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500">
                <a:solidFill>
                  <a:srgbClr val="E06666"/>
                </a:solidFill>
                <a:latin typeface="Lato"/>
                <a:ea typeface="Lato"/>
                <a:cs typeface="Lato"/>
                <a:sym typeface="Lato"/>
              </a:rPr>
              <a:t>Reporting</a:t>
            </a:r>
            <a:endParaRPr b="1" sz="3500">
              <a:solidFill>
                <a:srgbClr val="E06666"/>
              </a:solidFill>
              <a:latin typeface="Lato"/>
              <a:ea typeface="Lato"/>
              <a:cs typeface="Lato"/>
              <a:sym typeface="Lato"/>
            </a:endParaRPr>
          </a:p>
        </p:txBody>
      </p:sp>
      <p:sp>
        <p:nvSpPr>
          <p:cNvPr id="227" name="Google Shape;227;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8" name="Google Shape;228;p28"/>
          <p:cNvPicPr preferRelativeResize="0"/>
          <p:nvPr/>
        </p:nvPicPr>
        <p:blipFill>
          <a:blip r:embed="rId3">
            <a:alphaModFix/>
          </a:blip>
          <a:stretch>
            <a:fillRect/>
          </a:stretch>
        </p:blipFill>
        <p:spPr>
          <a:xfrm>
            <a:off x="547075" y="891775"/>
            <a:ext cx="8049858" cy="4262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solidFill>
                  <a:srgbClr val="E06666"/>
                </a:solidFill>
                <a:latin typeface="Lato"/>
                <a:ea typeface="Lato"/>
                <a:cs typeface="Lato"/>
                <a:sym typeface="Lato"/>
              </a:rPr>
              <a:t>Advantages of using SRS Document</a:t>
            </a:r>
            <a:endParaRPr b="1" sz="3400">
              <a:solidFill>
                <a:srgbClr val="E06666"/>
              </a:solidFill>
              <a:latin typeface="Lato"/>
              <a:ea typeface="Lato"/>
              <a:cs typeface="Lato"/>
              <a:sym typeface="Lato"/>
            </a:endParaRPr>
          </a:p>
          <a:p>
            <a:pPr indent="0" lvl="0" marL="0" rtl="0" algn="l">
              <a:spcBef>
                <a:spcPts val="0"/>
              </a:spcBef>
              <a:spcAft>
                <a:spcPts val="0"/>
              </a:spcAft>
              <a:buNone/>
            </a:pPr>
            <a:r>
              <a:t/>
            </a:r>
            <a:endParaRPr/>
          </a:p>
        </p:txBody>
      </p:sp>
      <p:sp>
        <p:nvSpPr>
          <p:cNvPr id="234" name="Google Shape;234;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EA9999"/>
              </a:buClr>
              <a:buSzPts val="2200"/>
              <a:buChar char="●"/>
            </a:pPr>
            <a:r>
              <a:rPr lang="en" sz="2200">
                <a:solidFill>
                  <a:srgbClr val="EA9999"/>
                </a:solidFill>
              </a:rPr>
              <a:t>The project’s business objectives, vision and scope will be clearly defined</a:t>
            </a:r>
            <a:r>
              <a:rPr lang="en" sz="2200">
                <a:solidFill>
                  <a:srgbClr val="EA9999"/>
                </a:solidFill>
              </a:rPr>
              <a:t>.</a:t>
            </a:r>
            <a:endParaRPr sz="2200">
              <a:solidFill>
                <a:srgbClr val="EA9999"/>
              </a:solidFill>
            </a:endParaRPr>
          </a:p>
          <a:p>
            <a:pPr indent="-368300" lvl="0" marL="457200" rtl="0" algn="l">
              <a:spcBef>
                <a:spcPts val="0"/>
              </a:spcBef>
              <a:spcAft>
                <a:spcPts val="0"/>
              </a:spcAft>
              <a:buClr>
                <a:srgbClr val="EA9999"/>
              </a:buClr>
              <a:buSzPts val="2200"/>
              <a:buChar char="●"/>
            </a:pPr>
            <a:r>
              <a:rPr lang="en" sz="2200">
                <a:solidFill>
                  <a:srgbClr val="EA9999"/>
                </a:solidFill>
              </a:rPr>
              <a:t>All the requirements will be categorized according to the priority by the customer, so the developers will not encounter ambiguities and missing information while coding.</a:t>
            </a:r>
            <a:endParaRPr sz="2200">
              <a:solidFill>
                <a:srgbClr val="EA999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solidFill>
                  <a:srgbClr val="E06666"/>
                </a:solidFill>
                <a:latin typeface="Lato"/>
                <a:ea typeface="Lato"/>
                <a:cs typeface="Lato"/>
                <a:sym typeface="Lato"/>
              </a:rPr>
              <a:t>Advantages of using SRS Document</a:t>
            </a:r>
            <a:endParaRPr sz="3300">
              <a:solidFill>
                <a:srgbClr val="E06666"/>
              </a:solidFill>
              <a:latin typeface="Lato"/>
              <a:ea typeface="Lato"/>
              <a:cs typeface="Lato"/>
              <a:sym typeface="Lato"/>
            </a:endParaRPr>
          </a:p>
          <a:p>
            <a:pPr indent="0" lvl="0" marL="0" rtl="0" algn="l">
              <a:spcBef>
                <a:spcPts val="0"/>
              </a:spcBef>
              <a:spcAft>
                <a:spcPts val="0"/>
              </a:spcAft>
              <a:buNone/>
            </a:pPr>
            <a:r>
              <a:t/>
            </a:r>
            <a:endParaRPr/>
          </a:p>
        </p:txBody>
      </p:sp>
      <p:sp>
        <p:nvSpPr>
          <p:cNvPr id="240" name="Google Shape;240;p30"/>
          <p:cNvSpPr txBox="1"/>
          <p:nvPr>
            <p:ph idx="1" type="body"/>
          </p:nvPr>
        </p:nvSpPr>
        <p:spPr>
          <a:xfrm>
            <a:off x="1297500" y="1307850"/>
            <a:ext cx="7038900" cy="3463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EA9999"/>
              </a:buClr>
              <a:buSzPts val="2200"/>
              <a:buChar char="●"/>
            </a:pPr>
            <a:r>
              <a:rPr lang="en" sz="2200">
                <a:solidFill>
                  <a:srgbClr val="EA9999"/>
                </a:solidFill>
              </a:rPr>
              <a:t>It provides client a satisfaction as this is the first response to the client.</a:t>
            </a:r>
            <a:endParaRPr sz="2200">
              <a:solidFill>
                <a:srgbClr val="EA9999"/>
              </a:solidFill>
            </a:endParaRPr>
          </a:p>
          <a:p>
            <a:pPr indent="-368300" lvl="0" marL="457200" rtl="0" algn="l">
              <a:spcBef>
                <a:spcPts val="0"/>
              </a:spcBef>
              <a:spcAft>
                <a:spcPts val="0"/>
              </a:spcAft>
              <a:buClr>
                <a:srgbClr val="EA9999"/>
              </a:buClr>
              <a:buSzPts val="2200"/>
              <a:buChar char="●"/>
            </a:pPr>
            <a:r>
              <a:rPr lang="en" sz="2200">
                <a:solidFill>
                  <a:srgbClr val="EA9999"/>
                </a:solidFill>
              </a:rPr>
              <a:t>It defines functional and non-functional requirement. </a:t>
            </a:r>
            <a:endParaRPr sz="2200">
              <a:solidFill>
                <a:srgbClr val="EA9999"/>
              </a:solidFill>
            </a:endParaRPr>
          </a:p>
          <a:p>
            <a:pPr indent="-368300" lvl="0" marL="457200" rtl="0" algn="l">
              <a:spcBef>
                <a:spcPts val="0"/>
              </a:spcBef>
              <a:spcAft>
                <a:spcPts val="0"/>
              </a:spcAft>
              <a:buClr>
                <a:srgbClr val="EA9999"/>
              </a:buClr>
              <a:buSzPts val="2200"/>
              <a:buChar char="●"/>
            </a:pPr>
            <a:r>
              <a:rPr lang="en" sz="2200">
                <a:solidFill>
                  <a:srgbClr val="EA9999"/>
                </a:solidFill>
              </a:rPr>
              <a:t>It eliminates any confusion or misunderstanding on initial stage. </a:t>
            </a:r>
            <a:endParaRPr sz="2200">
              <a:solidFill>
                <a:srgbClr val="EA9999"/>
              </a:solidFill>
            </a:endParaRPr>
          </a:p>
          <a:p>
            <a:pPr indent="-368300" lvl="0" marL="457200" rtl="0" algn="l">
              <a:spcBef>
                <a:spcPts val="0"/>
              </a:spcBef>
              <a:spcAft>
                <a:spcPts val="0"/>
              </a:spcAft>
              <a:buClr>
                <a:srgbClr val="EA9999"/>
              </a:buClr>
              <a:buSzPts val="2200"/>
              <a:buChar char="●"/>
            </a:pPr>
            <a:r>
              <a:rPr lang="en" sz="2200">
                <a:solidFill>
                  <a:srgbClr val="EA9999"/>
                </a:solidFill>
              </a:rPr>
              <a:t>It reduces development effort. </a:t>
            </a:r>
            <a:endParaRPr sz="2200">
              <a:solidFill>
                <a:srgbClr val="EA9999"/>
              </a:solidFill>
            </a:endParaRPr>
          </a:p>
          <a:p>
            <a:pPr indent="-368300" lvl="0" marL="457200" rtl="0" algn="l">
              <a:spcBef>
                <a:spcPts val="0"/>
              </a:spcBef>
              <a:spcAft>
                <a:spcPts val="0"/>
              </a:spcAft>
              <a:buClr>
                <a:srgbClr val="EA9999"/>
              </a:buClr>
              <a:buSzPts val="2200"/>
              <a:buChar char="●"/>
            </a:pPr>
            <a:r>
              <a:rPr lang="en" sz="2200">
                <a:solidFill>
                  <a:srgbClr val="EA9999"/>
                </a:solidFill>
              </a:rPr>
              <a:t>It reduces the chances of requirement creep. </a:t>
            </a:r>
            <a:endParaRPr sz="2200">
              <a:solidFill>
                <a:srgbClr val="EA9999"/>
              </a:solidFill>
            </a:endParaRPr>
          </a:p>
          <a:p>
            <a:pPr indent="-368300" lvl="0" marL="457200" rtl="0" algn="l">
              <a:spcBef>
                <a:spcPts val="0"/>
              </a:spcBef>
              <a:spcAft>
                <a:spcPts val="0"/>
              </a:spcAft>
              <a:buClr>
                <a:srgbClr val="EA9999"/>
              </a:buClr>
              <a:buSzPts val="2200"/>
              <a:buChar char="●"/>
            </a:pPr>
            <a:r>
              <a:rPr lang="en" sz="2200">
                <a:solidFill>
                  <a:srgbClr val="EA9999"/>
                </a:solidFill>
              </a:rPr>
              <a:t>It makes testing easier.</a:t>
            </a:r>
            <a:endParaRPr sz="2200">
              <a:solidFill>
                <a:srgbClr val="EA999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rgbClr val="E06666"/>
                </a:solidFill>
                <a:latin typeface="Lato"/>
                <a:ea typeface="Lato"/>
                <a:cs typeface="Lato"/>
                <a:sym typeface="Lato"/>
              </a:rPr>
              <a:t>Disadvantages of using SRS Document</a:t>
            </a:r>
            <a:endParaRPr b="1" sz="3100">
              <a:solidFill>
                <a:srgbClr val="E06666"/>
              </a:solidFill>
              <a:latin typeface="Lato"/>
              <a:ea typeface="Lato"/>
              <a:cs typeface="Lato"/>
              <a:sym typeface="Lato"/>
            </a:endParaRPr>
          </a:p>
          <a:p>
            <a:pPr indent="0" lvl="0" marL="0" rtl="0" algn="l">
              <a:spcBef>
                <a:spcPts val="0"/>
              </a:spcBef>
              <a:spcAft>
                <a:spcPts val="0"/>
              </a:spcAft>
              <a:buNone/>
            </a:pPr>
            <a:r>
              <a:t/>
            </a:r>
            <a:endParaRPr b="1" sz="3100">
              <a:solidFill>
                <a:srgbClr val="E06666"/>
              </a:solidFill>
              <a:latin typeface="Lato"/>
              <a:ea typeface="Lato"/>
              <a:cs typeface="Lato"/>
              <a:sym typeface="Lato"/>
            </a:endParaRPr>
          </a:p>
        </p:txBody>
      </p:sp>
      <p:sp>
        <p:nvSpPr>
          <p:cNvPr id="246" name="Google Shape;246;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EA9999"/>
              </a:buClr>
              <a:buSzPts val="2200"/>
              <a:buChar char="●"/>
            </a:pPr>
            <a:r>
              <a:rPr lang="en" sz="2200">
                <a:solidFill>
                  <a:srgbClr val="EA9999"/>
                </a:solidFill>
              </a:rPr>
              <a:t>SRS should not contain any design requirement or design detail. </a:t>
            </a:r>
            <a:endParaRPr sz="2200">
              <a:solidFill>
                <a:srgbClr val="EA9999"/>
              </a:solidFill>
            </a:endParaRPr>
          </a:p>
          <a:p>
            <a:pPr indent="-368300" lvl="0" marL="457200" rtl="0" algn="l">
              <a:spcBef>
                <a:spcPts val="0"/>
              </a:spcBef>
              <a:spcAft>
                <a:spcPts val="0"/>
              </a:spcAft>
              <a:buClr>
                <a:srgbClr val="EA9999"/>
              </a:buClr>
              <a:buSzPts val="2200"/>
              <a:buChar char="●"/>
            </a:pPr>
            <a:r>
              <a:rPr lang="en" sz="2200">
                <a:solidFill>
                  <a:srgbClr val="EA9999"/>
                </a:solidFill>
              </a:rPr>
              <a:t>It required pictures, tables, charts (bar, worm, etc…).</a:t>
            </a:r>
            <a:endParaRPr sz="2200">
              <a:solidFill>
                <a:srgbClr val="EA9999"/>
              </a:solidFill>
            </a:endParaRPr>
          </a:p>
          <a:p>
            <a:pPr indent="-368300" lvl="0" marL="457200" rtl="0" algn="l">
              <a:spcBef>
                <a:spcPts val="0"/>
              </a:spcBef>
              <a:spcAft>
                <a:spcPts val="0"/>
              </a:spcAft>
              <a:buClr>
                <a:srgbClr val="EA9999"/>
              </a:buClr>
              <a:buSzPts val="2200"/>
              <a:buChar char="●"/>
            </a:pPr>
            <a:r>
              <a:rPr lang="en" sz="2200">
                <a:solidFill>
                  <a:srgbClr val="EA9999"/>
                </a:solidFill>
              </a:rPr>
              <a:t>Time Consuming</a:t>
            </a:r>
            <a:endParaRPr sz="2200">
              <a:solidFill>
                <a:srgbClr val="EA99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006150" y="382550"/>
            <a:ext cx="7038900" cy="9141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E06666"/>
                </a:solidFill>
                <a:latin typeface="Lato"/>
                <a:ea typeface="Lato"/>
                <a:cs typeface="Lato"/>
                <a:sym typeface="Lato"/>
              </a:rPr>
              <a:t>Definition</a:t>
            </a:r>
            <a:endParaRPr b="1" sz="4000">
              <a:solidFill>
                <a:srgbClr val="E06666"/>
              </a:solidFill>
              <a:latin typeface="Lato"/>
              <a:ea typeface="Lato"/>
              <a:cs typeface="Lato"/>
              <a:sym typeface="Lato"/>
            </a:endParaRPr>
          </a:p>
        </p:txBody>
      </p:sp>
      <p:sp>
        <p:nvSpPr>
          <p:cNvPr id="141" name="Google Shape;141;p14"/>
          <p:cNvSpPr txBox="1"/>
          <p:nvPr>
            <p:ph idx="1" type="body"/>
          </p:nvPr>
        </p:nvSpPr>
        <p:spPr>
          <a:xfrm>
            <a:off x="896475" y="1567550"/>
            <a:ext cx="7900200" cy="2911200"/>
          </a:xfrm>
          <a:prstGeom prst="rect">
            <a:avLst/>
          </a:prstGeom>
        </p:spPr>
        <p:txBody>
          <a:bodyPr anchorCtr="0" anchor="t" bIns="91425" lIns="91425" spcFirstLastPara="1" rIns="91425" wrap="square" tIns="91425">
            <a:noAutofit/>
          </a:bodyPr>
          <a:lstStyle/>
          <a:p>
            <a:pPr indent="-374650" lvl="0" marL="457200" rtl="0" algn="just">
              <a:spcBef>
                <a:spcPts val="0"/>
              </a:spcBef>
              <a:spcAft>
                <a:spcPts val="0"/>
              </a:spcAft>
              <a:buClr>
                <a:srgbClr val="EA9999"/>
              </a:buClr>
              <a:buSzPts val="2300"/>
              <a:buChar char="●"/>
            </a:pPr>
            <a:r>
              <a:rPr lang="en" sz="2300">
                <a:solidFill>
                  <a:srgbClr val="EA9999"/>
                </a:solidFill>
              </a:rPr>
              <a:t>Software requirements Document (SRS) is used as a legal document which acts as a contract between customers and developers.</a:t>
            </a:r>
            <a:endParaRPr sz="2300">
              <a:solidFill>
                <a:srgbClr val="EA9999"/>
              </a:solidFill>
            </a:endParaRPr>
          </a:p>
          <a:p>
            <a:pPr indent="-374650" lvl="0" marL="457200" rtl="0" algn="just">
              <a:spcBef>
                <a:spcPts val="0"/>
              </a:spcBef>
              <a:spcAft>
                <a:spcPts val="0"/>
              </a:spcAft>
              <a:buClr>
                <a:srgbClr val="EA9999"/>
              </a:buClr>
              <a:buSzPts val="2300"/>
              <a:buChar char="●"/>
            </a:pPr>
            <a:r>
              <a:rPr lang="en" sz="2300">
                <a:solidFill>
                  <a:srgbClr val="EA9999"/>
                </a:solidFill>
              </a:rPr>
              <a:t>On the basis of this document developers  know what to build and customers know what to expect.</a:t>
            </a:r>
            <a:endParaRPr sz="2300">
              <a:solidFill>
                <a:srgbClr val="EA9999"/>
              </a:solidFill>
            </a:endParaRPr>
          </a:p>
          <a:p>
            <a:pPr indent="-374650" lvl="0" marL="457200" rtl="0" algn="just">
              <a:spcBef>
                <a:spcPts val="0"/>
              </a:spcBef>
              <a:spcAft>
                <a:spcPts val="0"/>
              </a:spcAft>
              <a:buClr>
                <a:srgbClr val="EA9999"/>
              </a:buClr>
              <a:buSzPts val="2300"/>
              <a:buChar char="●"/>
            </a:pPr>
            <a:r>
              <a:rPr lang="en" sz="2300">
                <a:solidFill>
                  <a:srgbClr val="EA9999"/>
                </a:solidFill>
              </a:rPr>
              <a:t>This document may also be used to validate that the built system satisfies the requirements.</a:t>
            </a:r>
            <a:endParaRPr sz="2300">
              <a:solidFill>
                <a:srgbClr val="EA999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500">
                <a:solidFill>
                  <a:srgbClr val="E06666"/>
                </a:solidFill>
                <a:latin typeface="Lato"/>
                <a:ea typeface="Lato"/>
                <a:cs typeface="Lato"/>
                <a:sym typeface="Lato"/>
              </a:rPr>
              <a:t>References</a:t>
            </a:r>
            <a:endParaRPr b="1" sz="3500">
              <a:solidFill>
                <a:srgbClr val="E06666"/>
              </a:solidFill>
              <a:latin typeface="Lato"/>
              <a:ea typeface="Lato"/>
              <a:cs typeface="Lato"/>
              <a:sym typeface="Lato"/>
            </a:endParaRPr>
          </a:p>
        </p:txBody>
      </p:sp>
      <p:sp>
        <p:nvSpPr>
          <p:cNvPr id="252" name="Google Shape;252;p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68300" lvl="0" marL="457200" rtl="0" algn="just">
              <a:spcBef>
                <a:spcPts val="1200"/>
              </a:spcBef>
              <a:spcAft>
                <a:spcPts val="0"/>
              </a:spcAft>
              <a:buClr>
                <a:srgbClr val="EA9999"/>
              </a:buClr>
              <a:buSzPts val="2200"/>
              <a:buChar char="●"/>
            </a:pPr>
            <a:r>
              <a:rPr lang="en" sz="2200">
                <a:solidFill>
                  <a:srgbClr val="EA9999"/>
                </a:solidFill>
              </a:rPr>
              <a:t>Object-Oriented Software Engineering by Yogesh Singh &amp; Ruchika Malhotra, PHI Learning Pvt. Ltd., 2012</a:t>
            </a:r>
            <a:endParaRPr sz="2200">
              <a:solidFill>
                <a:srgbClr val="EA9999"/>
              </a:solidFill>
            </a:endParaRPr>
          </a:p>
          <a:p>
            <a:pPr indent="-368300" lvl="0" marL="457200" rtl="0" algn="l">
              <a:spcBef>
                <a:spcPts val="0"/>
              </a:spcBef>
              <a:spcAft>
                <a:spcPts val="0"/>
              </a:spcAft>
              <a:buClr>
                <a:srgbClr val="EA9999"/>
              </a:buClr>
              <a:buSzPts val="2200"/>
              <a:buChar char="●"/>
            </a:pPr>
            <a:r>
              <a:rPr lang="en" sz="2200">
                <a:solidFill>
                  <a:srgbClr val="EA9999"/>
                </a:solidFill>
                <a:uFill>
                  <a:noFill/>
                </a:uFill>
                <a:hlinkClick r:id="rId3">
                  <a:extLst>
                    <a:ext uri="{A12FA001-AC4F-418D-AE19-62706E023703}">
                      <ahyp:hlinkClr val="tx"/>
                    </a:ext>
                  </a:extLst>
                </a:hlinkClick>
              </a:rPr>
              <a:t>https://krazytech.com/projects/sample-software-requirements-specificationsrs-report-airline-database</a:t>
            </a:r>
            <a:endParaRPr sz="2200">
              <a:solidFill>
                <a:srgbClr val="EA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185450" y="259275"/>
            <a:ext cx="7038900" cy="1051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3100">
                <a:solidFill>
                  <a:srgbClr val="E06666"/>
                </a:solidFill>
                <a:latin typeface="Lato"/>
                <a:ea typeface="Lato"/>
                <a:cs typeface="Lato"/>
                <a:sym typeface="Lato"/>
              </a:rPr>
              <a:t>What is Software Requirement </a:t>
            </a:r>
            <a:endParaRPr b="1" sz="3100">
              <a:solidFill>
                <a:srgbClr val="E06666"/>
              </a:solidFill>
              <a:latin typeface="Lato"/>
              <a:ea typeface="Lato"/>
              <a:cs typeface="Lato"/>
              <a:sym typeface="Lato"/>
            </a:endParaRPr>
          </a:p>
          <a:p>
            <a:pPr indent="0" lvl="0" marL="0" rtl="0" algn="ctr">
              <a:lnSpc>
                <a:spcPct val="115000"/>
              </a:lnSpc>
              <a:spcBef>
                <a:spcPts val="0"/>
              </a:spcBef>
              <a:spcAft>
                <a:spcPts val="0"/>
              </a:spcAft>
              <a:buNone/>
            </a:pPr>
            <a:r>
              <a:rPr b="1" lang="en" sz="3100">
                <a:solidFill>
                  <a:srgbClr val="E06666"/>
                </a:solidFill>
                <a:latin typeface="Lato"/>
                <a:ea typeface="Lato"/>
                <a:cs typeface="Lato"/>
                <a:sym typeface="Lato"/>
              </a:rPr>
              <a:t>Specification (SRS)</a:t>
            </a:r>
            <a:endParaRPr b="1" sz="3100">
              <a:solidFill>
                <a:srgbClr val="E06666"/>
              </a:solidFill>
              <a:latin typeface="Lato"/>
              <a:ea typeface="Lato"/>
              <a:cs typeface="Lato"/>
              <a:sym typeface="Lato"/>
            </a:endParaRPr>
          </a:p>
          <a:p>
            <a:pPr indent="0" lvl="0" marL="0" rtl="0" algn="l">
              <a:spcBef>
                <a:spcPts val="0"/>
              </a:spcBef>
              <a:spcAft>
                <a:spcPts val="0"/>
              </a:spcAft>
              <a:buNone/>
            </a:pPr>
            <a:r>
              <a:t/>
            </a:r>
            <a:endParaRPr b="1" sz="3100">
              <a:solidFill>
                <a:srgbClr val="E06666"/>
              </a:solidFill>
              <a:latin typeface="Lato"/>
              <a:ea typeface="Lato"/>
              <a:cs typeface="Lato"/>
              <a:sym typeface="Lato"/>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74650" lvl="0" marL="457200" rtl="0" algn="just">
              <a:spcBef>
                <a:spcPts val="1200"/>
              </a:spcBef>
              <a:spcAft>
                <a:spcPts val="0"/>
              </a:spcAft>
              <a:buClr>
                <a:srgbClr val="EA9999"/>
              </a:buClr>
              <a:buSzPts val="2300"/>
              <a:buFont typeface="Lato"/>
              <a:buChar char="●"/>
            </a:pPr>
            <a:r>
              <a:rPr lang="en" sz="2300">
                <a:solidFill>
                  <a:srgbClr val="EA9999"/>
                </a:solidFill>
              </a:rPr>
              <a:t>SRS is the official statement of what the system developers should implement.</a:t>
            </a:r>
            <a:endParaRPr sz="2300">
              <a:solidFill>
                <a:srgbClr val="EA9999"/>
              </a:solidFill>
            </a:endParaRPr>
          </a:p>
          <a:p>
            <a:pPr indent="-374650" lvl="0" marL="457200" rtl="0" algn="just">
              <a:spcBef>
                <a:spcPts val="0"/>
              </a:spcBef>
              <a:spcAft>
                <a:spcPts val="0"/>
              </a:spcAft>
              <a:buClr>
                <a:srgbClr val="EA9999"/>
              </a:buClr>
              <a:buSzPts val="2300"/>
              <a:buFont typeface="Lato"/>
              <a:buChar char="●"/>
            </a:pPr>
            <a:r>
              <a:rPr lang="en" sz="2300">
                <a:solidFill>
                  <a:srgbClr val="EA9999"/>
                </a:solidFill>
              </a:rPr>
              <a:t>SRS should include both a definition of user requirement and a specification of system requirements.</a:t>
            </a:r>
            <a:endParaRPr sz="2300">
              <a:solidFill>
                <a:srgbClr val="EA9999"/>
              </a:solidFill>
            </a:endParaRPr>
          </a:p>
          <a:p>
            <a:pPr indent="0" lvl="0" marL="0" rtl="0" algn="just">
              <a:spcBef>
                <a:spcPts val="1200"/>
              </a:spcBef>
              <a:spcAft>
                <a:spcPts val="1600"/>
              </a:spcAft>
              <a:buNone/>
            </a:pPr>
            <a:r>
              <a:t/>
            </a:r>
            <a:endParaRPr sz="2300">
              <a:solidFill>
                <a:srgbClr val="EA99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9875" y="416175"/>
            <a:ext cx="61071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4000">
                <a:solidFill>
                  <a:srgbClr val="E06666"/>
                </a:solidFill>
                <a:latin typeface="Lato"/>
                <a:ea typeface="Lato"/>
                <a:cs typeface="Lato"/>
                <a:sym typeface="Lato"/>
              </a:rPr>
              <a:t>Purpose</a:t>
            </a:r>
            <a:endParaRPr b="1" sz="4000">
              <a:solidFill>
                <a:srgbClr val="E06666"/>
              </a:solidFill>
              <a:latin typeface="Lato"/>
              <a:ea typeface="Lato"/>
              <a:cs typeface="Lato"/>
              <a:sym typeface="Lato"/>
            </a:endParaRPr>
          </a:p>
          <a:p>
            <a:pPr indent="0" lvl="0" marL="0" rtl="0" algn="l">
              <a:spcBef>
                <a:spcPts val="0"/>
              </a:spcBef>
              <a:spcAft>
                <a:spcPts val="0"/>
              </a:spcAft>
              <a:buNone/>
            </a:pPr>
            <a:r>
              <a:t/>
            </a:r>
            <a:endParaRPr sz="2300">
              <a:latin typeface="Lato"/>
              <a:ea typeface="Lato"/>
              <a:cs typeface="Lato"/>
              <a:sym typeface="Lato"/>
            </a:endParaRPr>
          </a:p>
        </p:txBody>
      </p:sp>
      <p:sp>
        <p:nvSpPr>
          <p:cNvPr id="153" name="Google Shape;153;p16"/>
          <p:cNvSpPr txBox="1"/>
          <p:nvPr>
            <p:ph idx="1" type="body"/>
          </p:nvPr>
        </p:nvSpPr>
        <p:spPr>
          <a:xfrm>
            <a:off x="1108575" y="1466675"/>
            <a:ext cx="7038900" cy="2911200"/>
          </a:xfrm>
          <a:prstGeom prst="rect">
            <a:avLst/>
          </a:prstGeom>
        </p:spPr>
        <p:txBody>
          <a:bodyPr anchorCtr="0" anchor="t" bIns="91425" lIns="91425" spcFirstLastPara="1" rIns="91425" wrap="square" tIns="91425">
            <a:noAutofit/>
          </a:bodyPr>
          <a:lstStyle/>
          <a:p>
            <a:pPr indent="-374650" lvl="0" marL="457200" rtl="0" algn="l">
              <a:spcBef>
                <a:spcPts val="1200"/>
              </a:spcBef>
              <a:spcAft>
                <a:spcPts val="0"/>
              </a:spcAft>
              <a:buClr>
                <a:srgbClr val="EA9999"/>
              </a:buClr>
              <a:buSzPts val="2300"/>
              <a:buFont typeface="Lato"/>
              <a:buChar char="●"/>
            </a:pPr>
            <a:r>
              <a:rPr lang="en" sz="2300">
                <a:solidFill>
                  <a:srgbClr val="EA9999"/>
                </a:solidFill>
              </a:rPr>
              <a:t>Defines the software that will be b</a:t>
            </a:r>
            <a:r>
              <a:rPr lang="en" sz="2300">
                <a:solidFill>
                  <a:srgbClr val="EA9999"/>
                </a:solidFill>
              </a:rPr>
              <a:t>u</a:t>
            </a:r>
            <a:r>
              <a:rPr lang="en" sz="2300">
                <a:solidFill>
                  <a:srgbClr val="EA9999"/>
                </a:solidFill>
              </a:rPr>
              <a:t>ilt</a:t>
            </a:r>
            <a:endParaRPr sz="2300">
              <a:solidFill>
                <a:srgbClr val="EA9999"/>
              </a:solidFill>
            </a:endParaRPr>
          </a:p>
          <a:p>
            <a:pPr indent="-374650" lvl="0" marL="457200" rtl="0" algn="l">
              <a:spcBef>
                <a:spcPts val="0"/>
              </a:spcBef>
              <a:spcAft>
                <a:spcPts val="0"/>
              </a:spcAft>
              <a:buClr>
                <a:srgbClr val="EA9999"/>
              </a:buClr>
              <a:buSzPts val="2300"/>
              <a:buFont typeface="Lato"/>
              <a:buChar char="●"/>
            </a:pPr>
            <a:r>
              <a:rPr lang="en" sz="2300">
                <a:solidFill>
                  <a:srgbClr val="EA9999"/>
                </a:solidFill>
              </a:rPr>
              <a:t>Contains the requirement of the software.</a:t>
            </a:r>
            <a:endParaRPr sz="2300">
              <a:solidFill>
                <a:srgbClr val="EA9999"/>
              </a:solidFill>
            </a:endParaRPr>
          </a:p>
          <a:p>
            <a:pPr indent="-374650" lvl="0" marL="457200" rtl="0" algn="l">
              <a:spcBef>
                <a:spcPts val="0"/>
              </a:spcBef>
              <a:spcAft>
                <a:spcPts val="0"/>
              </a:spcAft>
              <a:buClr>
                <a:srgbClr val="EA9999"/>
              </a:buClr>
              <a:buSzPts val="2300"/>
              <a:buFont typeface="Lato"/>
              <a:buChar char="●"/>
            </a:pPr>
            <a:r>
              <a:rPr lang="en" sz="2300">
                <a:solidFill>
                  <a:srgbClr val="EA9999"/>
                </a:solidFill>
              </a:rPr>
              <a:t>Helps in designing the software.</a:t>
            </a:r>
            <a:endParaRPr sz="2300">
              <a:solidFill>
                <a:srgbClr val="EA9999"/>
              </a:solidFill>
            </a:endParaRPr>
          </a:p>
          <a:p>
            <a:pPr indent="-374650" lvl="0" marL="457200" rtl="0" algn="l">
              <a:spcBef>
                <a:spcPts val="0"/>
              </a:spcBef>
              <a:spcAft>
                <a:spcPts val="0"/>
              </a:spcAft>
              <a:buClr>
                <a:srgbClr val="EA9999"/>
              </a:buClr>
              <a:buSzPts val="2300"/>
              <a:buFont typeface="Lato"/>
              <a:buChar char="●"/>
            </a:pPr>
            <a:r>
              <a:rPr lang="en" sz="2300">
                <a:solidFill>
                  <a:srgbClr val="EA9999"/>
                </a:solidFill>
              </a:rPr>
              <a:t>Provide feedback to the customer.</a:t>
            </a:r>
            <a:endParaRPr sz="2300">
              <a:solidFill>
                <a:srgbClr val="EA9999"/>
              </a:solidFill>
            </a:endParaRPr>
          </a:p>
          <a:p>
            <a:pPr indent="0" lvl="0" marL="0" rtl="0" algn="l">
              <a:spcBef>
                <a:spcPts val="1200"/>
              </a:spcBef>
              <a:spcAft>
                <a:spcPts val="1600"/>
              </a:spcAft>
              <a:buNone/>
            </a:pPr>
            <a:r>
              <a:t/>
            </a:r>
            <a:endParaRPr sz="2300">
              <a:solidFill>
                <a:srgbClr val="EA99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35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solidFill>
                  <a:srgbClr val="E06666"/>
                </a:solidFill>
                <a:latin typeface="Lato"/>
                <a:ea typeface="Lato"/>
                <a:cs typeface="Lato"/>
                <a:sym typeface="Lato"/>
              </a:rPr>
              <a:t>Nature of SRS Document</a:t>
            </a:r>
            <a:endParaRPr b="1" sz="3300">
              <a:solidFill>
                <a:srgbClr val="E06666"/>
              </a:solidFill>
              <a:latin typeface="Lato"/>
              <a:ea typeface="Lato"/>
              <a:cs typeface="Lato"/>
              <a:sym typeface="Lato"/>
            </a:endParaRPr>
          </a:p>
        </p:txBody>
      </p:sp>
      <p:sp>
        <p:nvSpPr>
          <p:cNvPr id="159" name="Google Shape;159;p17"/>
          <p:cNvSpPr txBox="1"/>
          <p:nvPr>
            <p:ph idx="1" type="body"/>
          </p:nvPr>
        </p:nvSpPr>
        <p:spPr>
          <a:xfrm>
            <a:off x="925050" y="1104325"/>
            <a:ext cx="7411200" cy="3847500"/>
          </a:xfrm>
          <a:prstGeom prst="rect">
            <a:avLst/>
          </a:prstGeom>
        </p:spPr>
        <p:txBody>
          <a:bodyPr anchorCtr="0" anchor="t" bIns="91425" lIns="91425" spcFirstLastPara="1" rIns="91425" wrap="square" tIns="91425">
            <a:noAutofit/>
          </a:bodyPr>
          <a:lstStyle/>
          <a:p>
            <a:pPr indent="-374650" lvl="0" marL="457200" marR="0" rtl="0" algn="just">
              <a:lnSpc>
                <a:spcPct val="115000"/>
              </a:lnSpc>
              <a:spcBef>
                <a:spcPts val="1200"/>
              </a:spcBef>
              <a:spcAft>
                <a:spcPts val="0"/>
              </a:spcAft>
              <a:buClr>
                <a:srgbClr val="EA9999"/>
              </a:buClr>
              <a:buSzPts val="2300"/>
              <a:buFont typeface="Lato"/>
              <a:buChar char="●"/>
            </a:pPr>
            <a:r>
              <a:rPr lang="en" sz="2300">
                <a:solidFill>
                  <a:srgbClr val="EA9999"/>
                </a:solidFill>
              </a:rPr>
              <a:t>Functionality: What functions the software is supposed to perform?</a:t>
            </a:r>
            <a:endParaRPr sz="2300">
              <a:solidFill>
                <a:srgbClr val="EA9999"/>
              </a:solidFill>
            </a:endParaRPr>
          </a:p>
          <a:p>
            <a:pPr indent="-374650" lvl="0" marL="457200" marR="0" rtl="0" algn="just">
              <a:lnSpc>
                <a:spcPct val="115000"/>
              </a:lnSpc>
              <a:spcBef>
                <a:spcPts val="0"/>
              </a:spcBef>
              <a:spcAft>
                <a:spcPts val="0"/>
              </a:spcAft>
              <a:buClr>
                <a:srgbClr val="EA9999"/>
              </a:buClr>
              <a:buSzPts val="2300"/>
              <a:buFont typeface="Arial"/>
              <a:buChar char="●"/>
            </a:pPr>
            <a:r>
              <a:rPr lang="en" sz="2300">
                <a:solidFill>
                  <a:srgbClr val="EA9999"/>
                </a:solidFill>
              </a:rPr>
              <a:t>External interfaces: With what all external entities does the system interact? This may include the number of users, response time, recovery time, processing time, etc.</a:t>
            </a:r>
            <a:endParaRPr sz="2300">
              <a:solidFill>
                <a:srgbClr val="EA9999"/>
              </a:solidFill>
            </a:endParaRPr>
          </a:p>
          <a:p>
            <a:pPr indent="-374650" lvl="0" marL="457200" marR="0" rtl="0" algn="just">
              <a:lnSpc>
                <a:spcPct val="115000"/>
              </a:lnSpc>
              <a:spcBef>
                <a:spcPts val="0"/>
              </a:spcBef>
              <a:spcAft>
                <a:spcPts val="0"/>
              </a:spcAft>
              <a:buClr>
                <a:srgbClr val="EA9999"/>
              </a:buClr>
              <a:buSzPts val="2300"/>
              <a:buFont typeface="Arial"/>
              <a:buChar char="●"/>
            </a:pPr>
            <a:r>
              <a:rPr lang="en" sz="2300">
                <a:solidFill>
                  <a:srgbClr val="EA9999"/>
                </a:solidFill>
              </a:rPr>
              <a:t>Performance: How does the software address performance issues? This may include people, hardware, external databases, etc.</a:t>
            </a:r>
            <a:endParaRPr sz="2300">
              <a:solidFill>
                <a:srgbClr val="EA999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22567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solidFill>
                  <a:srgbClr val="E06666"/>
                </a:solidFill>
                <a:latin typeface="Lato"/>
                <a:ea typeface="Lato"/>
                <a:cs typeface="Lato"/>
                <a:sym typeface="Lato"/>
              </a:rPr>
              <a:t>Nature of SRS Document</a:t>
            </a:r>
            <a:endParaRPr b="1" sz="3300">
              <a:solidFill>
                <a:srgbClr val="E06666"/>
              </a:solidFill>
              <a:latin typeface="Lato"/>
              <a:ea typeface="Lato"/>
              <a:cs typeface="Lato"/>
              <a:sym typeface="Lato"/>
            </a:endParaRPr>
          </a:p>
        </p:txBody>
      </p:sp>
      <p:sp>
        <p:nvSpPr>
          <p:cNvPr id="165" name="Google Shape;165;p18"/>
          <p:cNvSpPr txBox="1"/>
          <p:nvPr>
            <p:ph idx="1" type="body"/>
          </p:nvPr>
        </p:nvSpPr>
        <p:spPr>
          <a:xfrm>
            <a:off x="1052400" y="876600"/>
            <a:ext cx="7284000" cy="4123200"/>
          </a:xfrm>
          <a:prstGeom prst="rect">
            <a:avLst/>
          </a:prstGeom>
        </p:spPr>
        <p:txBody>
          <a:bodyPr anchorCtr="0" anchor="t" bIns="91425" lIns="91425" spcFirstLastPara="1" rIns="91425" wrap="square" tIns="91425">
            <a:noAutofit/>
          </a:bodyPr>
          <a:lstStyle/>
          <a:p>
            <a:pPr indent="-374650" lvl="0" marL="457200" marR="0" rtl="0" algn="just">
              <a:lnSpc>
                <a:spcPct val="115000"/>
              </a:lnSpc>
              <a:spcBef>
                <a:spcPts val="1200"/>
              </a:spcBef>
              <a:spcAft>
                <a:spcPts val="0"/>
              </a:spcAft>
              <a:buClr>
                <a:srgbClr val="EA9999"/>
              </a:buClr>
              <a:buSzPts val="2300"/>
              <a:buFont typeface="Lato"/>
              <a:buChar char="●"/>
            </a:pPr>
            <a:r>
              <a:rPr b="1" lang="en" sz="2300">
                <a:solidFill>
                  <a:srgbClr val="EA9999"/>
                </a:solidFill>
              </a:rPr>
              <a:t>Quality attributes:</a:t>
            </a:r>
            <a:r>
              <a:rPr lang="en" sz="2300">
                <a:solidFill>
                  <a:srgbClr val="EA9999"/>
                </a:solidFill>
              </a:rPr>
              <a:t> These may include availability, correctness, maintainability, portability, reliability, security, testability, etc. These non-functional requirements should also be properly placed in the SRS document.</a:t>
            </a:r>
            <a:endParaRPr sz="2300">
              <a:solidFill>
                <a:srgbClr val="EA9999"/>
              </a:solidFill>
            </a:endParaRPr>
          </a:p>
          <a:p>
            <a:pPr indent="-374650" lvl="0" marL="457200" marR="0" rtl="0" algn="just">
              <a:lnSpc>
                <a:spcPct val="115000"/>
              </a:lnSpc>
              <a:spcBef>
                <a:spcPts val="0"/>
              </a:spcBef>
              <a:spcAft>
                <a:spcPts val="0"/>
              </a:spcAft>
              <a:buClr>
                <a:srgbClr val="EA9999"/>
              </a:buClr>
              <a:buSzPts val="2300"/>
              <a:buFont typeface="Arial"/>
              <a:buChar char="●"/>
            </a:pPr>
            <a:r>
              <a:rPr b="1" lang="en" sz="2300">
                <a:solidFill>
                  <a:srgbClr val="EA9999"/>
                </a:solidFill>
              </a:rPr>
              <a:t>Design constraints imposed on implementation</a:t>
            </a:r>
            <a:r>
              <a:rPr lang="en" sz="2300">
                <a:solidFill>
                  <a:srgbClr val="EA9999"/>
                </a:solidFill>
              </a:rPr>
              <a:t>: This may include limitations of the operating environment, programming language, database, resources, policies for database integrity, etc.</a:t>
            </a:r>
            <a:endParaRPr sz="2300">
              <a:solidFill>
                <a:srgbClr val="EA9999"/>
              </a:solidFill>
            </a:endParaRPr>
          </a:p>
        </p:txBody>
      </p:sp>
      <p:sp>
        <p:nvSpPr>
          <p:cNvPr id="166" name="Google Shape;166;p18"/>
          <p:cNvSpPr txBox="1"/>
          <p:nvPr/>
        </p:nvSpPr>
        <p:spPr>
          <a:xfrm>
            <a:off x="8247550" y="4585200"/>
            <a:ext cx="739500" cy="41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700">
                <a:solidFill>
                  <a:srgbClr val="CC0000"/>
                </a:solidFill>
                <a:latin typeface="Lato"/>
                <a:ea typeface="Lato"/>
                <a:cs typeface="Lato"/>
                <a:sym typeface="Lato"/>
              </a:rPr>
              <a:t>Cont.</a:t>
            </a:r>
            <a:endParaRPr b="1" sz="1700">
              <a:solidFill>
                <a:srgbClr val="CC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3500">
                <a:solidFill>
                  <a:srgbClr val="E06666"/>
                </a:solidFill>
                <a:latin typeface="Arial"/>
                <a:ea typeface="Arial"/>
                <a:cs typeface="Arial"/>
                <a:sym typeface="Arial"/>
              </a:rPr>
              <a:t>User of Requirement Document</a:t>
            </a:r>
            <a:endParaRPr b="1" sz="3500">
              <a:solidFill>
                <a:srgbClr val="E06666"/>
              </a:solidFill>
              <a:latin typeface="Arial"/>
              <a:ea typeface="Arial"/>
              <a:cs typeface="Arial"/>
              <a:sym typeface="Arial"/>
            </a:endParaRPr>
          </a:p>
          <a:p>
            <a:pPr indent="0" lvl="0" marL="0" rtl="0" algn="l">
              <a:spcBef>
                <a:spcPts val="0"/>
              </a:spcBef>
              <a:spcAft>
                <a:spcPts val="0"/>
              </a:spcAft>
              <a:buNone/>
            </a:pPr>
            <a:r>
              <a:t/>
            </a:r>
            <a:endParaRPr sz="3500">
              <a:latin typeface="Arial"/>
              <a:ea typeface="Arial"/>
              <a:cs typeface="Arial"/>
              <a:sym typeface="Arial"/>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7350" lvl="0" marL="457200" rtl="0" algn="l">
              <a:spcBef>
                <a:spcPts val="1200"/>
              </a:spcBef>
              <a:spcAft>
                <a:spcPts val="0"/>
              </a:spcAft>
              <a:buClr>
                <a:srgbClr val="EA9999"/>
              </a:buClr>
              <a:buSzPts val="2500"/>
              <a:buFont typeface="Lato"/>
              <a:buChar char="●"/>
            </a:pPr>
            <a:r>
              <a:rPr lang="en" sz="2500">
                <a:solidFill>
                  <a:srgbClr val="EA9999"/>
                </a:solidFill>
              </a:rPr>
              <a:t>Customer</a:t>
            </a:r>
            <a:endParaRPr sz="2500">
              <a:solidFill>
                <a:srgbClr val="EA9999"/>
              </a:solidFill>
            </a:endParaRPr>
          </a:p>
          <a:p>
            <a:pPr indent="-387350" lvl="0" marL="457200" rtl="0" algn="l">
              <a:spcBef>
                <a:spcPts val="0"/>
              </a:spcBef>
              <a:spcAft>
                <a:spcPts val="0"/>
              </a:spcAft>
              <a:buClr>
                <a:srgbClr val="EA9999"/>
              </a:buClr>
              <a:buSzPts val="2500"/>
              <a:buFont typeface="Lato"/>
              <a:buChar char="●"/>
            </a:pPr>
            <a:r>
              <a:rPr lang="en" sz="2500">
                <a:solidFill>
                  <a:srgbClr val="EA9999"/>
                </a:solidFill>
              </a:rPr>
              <a:t>Mangers</a:t>
            </a:r>
            <a:endParaRPr sz="2500">
              <a:solidFill>
                <a:srgbClr val="EA9999"/>
              </a:solidFill>
            </a:endParaRPr>
          </a:p>
          <a:p>
            <a:pPr indent="-387350" lvl="0" marL="457200" rtl="0" algn="l">
              <a:spcBef>
                <a:spcPts val="0"/>
              </a:spcBef>
              <a:spcAft>
                <a:spcPts val="0"/>
              </a:spcAft>
              <a:buClr>
                <a:srgbClr val="EA9999"/>
              </a:buClr>
              <a:buSzPts val="2500"/>
              <a:buFont typeface="Lato"/>
              <a:buChar char="●"/>
            </a:pPr>
            <a:r>
              <a:rPr lang="en" sz="2500">
                <a:solidFill>
                  <a:srgbClr val="EA9999"/>
                </a:solidFill>
              </a:rPr>
              <a:t>System Engineers</a:t>
            </a:r>
            <a:endParaRPr sz="2500">
              <a:solidFill>
                <a:srgbClr val="EA9999"/>
              </a:solidFill>
            </a:endParaRPr>
          </a:p>
          <a:p>
            <a:pPr indent="-387350" lvl="0" marL="457200" rtl="0" algn="l">
              <a:spcBef>
                <a:spcPts val="0"/>
              </a:spcBef>
              <a:spcAft>
                <a:spcPts val="0"/>
              </a:spcAft>
              <a:buClr>
                <a:srgbClr val="EA9999"/>
              </a:buClr>
              <a:buSzPts val="2500"/>
              <a:buFont typeface="Lato"/>
              <a:buChar char="●"/>
            </a:pPr>
            <a:r>
              <a:rPr lang="en" sz="2500">
                <a:solidFill>
                  <a:srgbClr val="EA9999"/>
                </a:solidFill>
              </a:rPr>
              <a:t>System Test Engineers</a:t>
            </a:r>
            <a:endParaRPr sz="2500">
              <a:solidFill>
                <a:srgbClr val="EA9999"/>
              </a:solidFill>
            </a:endParaRPr>
          </a:p>
          <a:p>
            <a:pPr indent="-387350" lvl="0" marL="457200" rtl="0" algn="l">
              <a:spcBef>
                <a:spcPts val="0"/>
              </a:spcBef>
              <a:spcAft>
                <a:spcPts val="0"/>
              </a:spcAft>
              <a:buClr>
                <a:srgbClr val="EA9999"/>
              </a:buClr>
              <a:buSzPts val="2500"/>
              <a:buFont typeface="Lato"/>
              <a:buChar char="●"/>
            </a:pPr>
            <a:r>
              <a:rPr lang="en" sz="2500">
                <a:solidFill>
                  <a:srgbClr val="EA9999"/>
                </a:solidFill>
              </a:rPr>
              <a:t>System Maintenance Engineers</a:t>
            </a:r>
            <a:endParaRPr sz="2500">
              <a:solidFill>
                <a:srgbClr val="EA9999"/>
              </a:solidFill>
            </a:endParaRPr>
          </a:p>
          <a:p>
            <a:pPr indent="0" lvl="0" marL="0" rtl="0" algn="l">
              <a:spcBef>
                <a:spcPts val="1200"/>
              </a:spcBef>
              <a:spcAft>
                <a:spcPts val="1600"/>
              </a:spcAft>
              <a:buNone/>
            </a:pPr>
            <a:r>
              <a:t/>
            </a:r>
            <a:endParaRPr sz="2500">
              <a:solidFill>
                <a:srgbClr val="EA999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052550" y="4595950"/>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500" u="sng">
                <a:solidFill>
                  <a:srgbClr val="E06666"/>
                </a:solidFill>
                <a:latin typeface="Arial"/>
                <a:ea typeface="Arial"/>
                <a:cs typeface="Arial"/>
                <a:sym typeface="Arial"/>
              </a:rPr>
              <a:t>Content of SRS Document</a:t>
            </a:r>
            <a:endParaRPr b="1" sz="2500" u="sng">
              <a:solidFill>
                <a:srgbClr val="E06666"/>
              </a:solidFill>
              <a:latin typeface="Arial"/>
              <a:ea typeface="Arial"/>
              <a:cs typeface="Arial"/>
              <a:sym typeface="Arial"/>
            </a:endParaRPr>
          </a:p>
          <a:p>
            <a:pPr indent="0" lvl="0" marL="0" rtl="0" algn="l">
              <a:spcBef>
                <a:spcPts val="0"/>
              </a:spcBef>
              <a:spcAft>
                <a:spcPts val="0"/>
              </a:spcAft>
              <a:buNone/>
            </a:pPr>
            <a:r>
              <a:t/>
            </a:r>
            <a:endParaRPr/>
          </a:p>
        </p:txBody>
      </p:sp>
      <p:pic>
        <p:nvPicPr>
          <p:cNvPr id="178" name="Google Shape;178;p20"/>
          <p:cNvPicPr preferRelativeResize="0"/>
          <p:nvPr/>
        </p:nvPicPr>
        <p:blipFill>
          <a:blip r:embed="rId3">
            <a:alphaModFix/>
          </a:blip>
          <a:stretch>
            <a:fillRect/>
          </a:stretch>
        </p:blipFill>
        <p:spPr>
          <a:xfrm>
            <a:off x="2453000" y="0"/>
            <a:ext cx="4334301" cy="4595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3500">
                <a:solidFill>
                  <a:srgbClr val="E06666"/>
                </a:solidFill>
                <a:latin typeface="Lato"/>
                <a:ea typeface="Lato"/>
                <a:cs typeface="Lato"/>
                <a:sym typeface="Lato"/>
              </a:rPr>
              <a:t>Characteristics of a good SRS</a:t>
            </a:r>
            <a:endParaRPr b="1" sz="3500">
              <a:solidFill>
                <a:srgbClr val="E06666"/>
              </a:solidFill>
              <a:latin typeface="Lato"/>
              <a:ea typeface="Lato"/>
              <a:cs typeface="Lato"/>
              <a:sym typeface="Lato"/>
            </a:endParaRPr>
          </a:p>
          <a:p>
            <a:pPr indent="0" lvl="0" marL="0" rtl="0" algn="l">
              <a:spcBef>
                <a:spcPts val="0"/>
              </a:spcBef>
              <a:spcAft>
                <a:spcPts val="0"/>
              </a:spcAft>
              <a:buNone/>
            </a:pPr>
            <a:r>
              <a:t/>
            </a:r>
            <a:endParaRPr/>
          </a:p>
        </p:txBody>
      </p:sp>
      <p:sp>
        <p:nvSpPr>
          <p:cNvPr id="184" name="Google Shape;184;p21"/>
          <p:cNvSpPr txBox="1"/>
          <p:nvPr>
            <p:ph idx="1" type="body"/>
          </p:nvPr>
        </p:nvSpPr>
        <p:spPr>
          <a:xfrm>
            <a:off x="1297500" y="1567550"/>
            <a:ext cx="7038900" cy="3228600"/>
          </a:xfrm>
          <a:prstGeom prst="rect">
            <a:avLst/>
          </a:prstGeom>
        </p:spPr>
        <p:txBody>
          <a:bodyPr anchorCtr="0" anchor="t" bIns="91425" lIns="91425" spcFirstLastPara="1" rIns="91425" wrap="square" tIns="91425">
            <a:noAutofit/>
          </a:bodyPr>
          <a:lstStyle/>
          <a:p>
            <a:pPr indent="-368300" lvl="0" marL="457200" rtl="0" algn="l">
              <a:spcBef>
                <a:spcPts val="1200"/>
              </a:spcBef>
              <a:spcAft>
                <a:spcPts val="0"/>
              </a:spcAft>
              <a:buClr>
                <a:srgbClr val="EA9999"/>
              </a:buClr>
              <a:buSzPts val="2200"/>
              <a:buFont typeface="Lato"/>
              <a:buChar char="●"/>
            </a:pPr>
            <a:r>
              <a:rPr lang="en" sz="2200">
                <a:solidFill>
                  <a:srgbClr val="EA9999"/>
                </a:solidFill>
              </a:rPr>
              <a:t>Correct</a:t>
            </a:r>
            <a:endParaRPr sz="2200">
              <a:solidFill>
                <a:srgbClr val="EA9999"/>
              </a:solidFill>
            </a:endParaRPr>
          </a:p>
          <a:p>
            <a:pPr indent="-368300" lvl="0" marL="457200" rtl="0" algn="l">
              <a:spcBef>
                <a:spcPts val="0"/>
              </a:spcBef>
              <a:spcAft>
                <a:spcPts val="0"/>
              </a:spcAft>
              <a:buClr>
                <a:srgbClr val="EA9999"/>
              </a:buClr>
              <a:buSzPts val="2200"/>
              <a:buFont typeface="Lato"/>
              <a:buChar char="●"/>
            </a:pPr>
            <a:r>
              <a:rPr lang="en" sz="2200">
                <a:solidFill>
                  <a:srgbClr val="EA9999"/>
                </a:solidFill>
              </a:rPr>
              <a:t>Unambiguous</a:t>
            </a:r>
            <a:endParaRPr sz="2200">
              <a:solidFill>
                <a:srgbClr val="EA9999"/>
              </a:solidFill>
            </a:endParaRPr>
          </a:p>
          <a:p>
            <a:pPr indent="-368300" lvl="0" marL="457200" rtl="0" algn="l">
              <a:spcBef>
                <a:spcPts val="0"/>
              </a:spcBef>
              <a:spcAft>
                <a:spcPts val="0"/>
              </a:spcAft>
              <a:buClr>
                <a:srgbClr val="EA9999"/>
              </a:buClr>
              <a:buSzPts val="2200"/>
              <a:buFont typeface="Lato"/>
              <a:buChar char="●"/>
            </a:pPr>
            <a:r>
              <a:rPr lang="en" sz="2200">
                <a:solidFill>
                  <a:srgbClr val="EA9999"/>
                </a:solidFill>
              </a:rPr>
              <a:t>Complete</a:t>
            </a:r>
            <a:endParaRPr sz="2200">
              <a:solidFill>
                <a:srgbClr val="EA9999"/>
              </a:solidFill>
            </a:endParaRPr>
          </a:p>
          <a:p>
            <a:pPr indent="-368300" lvl="0" marL="457200" rtl="0" algn="l">
              <a:spcBef>
                <a:spcPts val="0"/>
              </a:spcBef>
              <a:spcAft>
                <a:spcPts val="0"/>
              </a:spcAft>
              <a:buClr>
                <a:srgbClr val="EA9999"/>
              </a:buClr>
              <a:buSzPts val="2200"/>
              <a:buFont typeface="Lato"/>
              <a:buChar char="●"/>
            </a:pPr>
            <a:r>
              <a:rPr lang="en" sz="2200">
                <a:solidFill>
                  <a:srgbClr val="EA9999"/>
                </a:solidFill>
              </a:rPr>
              <a:t>Consistent </a:t>
            </a:r>
            <a:endParaRPr sz="2200">
              <a:solidFill>
                <a:srgbClr val="EA9999"/>
              </a:solidFill>
            </a:endParaRPr>
          </a:p>
          <a:p>
            <a:pPr indent="-368300" lvl="0" marL="457200" rtl="0" algn="l">
              <a:spcBef>
                <a:spcPts val="0"/>
              </a:spcBef>
              <a:spcAft>
                <a:spcPts val="0"/>
              </a:spcAft>
              <a:buClr>
                <a:srgbClr val="EA9999"/>
              </a:buClr>
              <a:buSzPts val="2200"/>
              <a:buFont typeface="Lato"/>
              <a:buChar char="●"/>
            </a:pPr>
            <a:r>
              <a:rPr lang="en" sz="2200">
                <a:solidFill>
                  <a:srgbClr val="EA9999"/>
                </a:solidFill>
              </a:rPr>
              <a:t>Ranked importance</a:t>
            </a:r>
            <a:endParaRPr sz="2200">
              <a:solidFill>
                <a:srgbClr val="EA9999"/>
              </a:solidFill>
            </a:endParaRPr>
          </a:p>
          <a:p>
            <a:pPr indent="-368300" lvl="0" marL="457200" rtl="0" algn="l">
              <a:spcBef>
                <a:spcPts val="0"/>
              </a:spcBef>
              <a:spcAft>
                <a:spcPts val="0"/>
              </a:spcAft>
              <a:buClr>
                <a:srgbClr val="EA9999"/>
              </a:buClr>
              <a:buSzPts val="2200"/>
              <a:buFont typeface="Lato"/>
              <a:buChar char="●"/>
            </a:pPr>
            <a:r>
              <a:rPr lang="en" sz="2200">
                <a:solidFill>
                  <a:srgbClr val="EA9999"/>
                </a:solidFill>
              </a:rPr>
              <a:t>Verifiable</a:t>
            </a:r>
            <a:endParaRPr sz="2200">
              <a:solidFill>
                <a:srgbClr val="EA9999"/>
              </a:solidFill>
            </a:endParaRPr>
          </a:p>
          <a:p>
            <a:pPr indent="-368300" lvl="0" marL="457200" rtl="0" algn="l">
              <a:spcBef>
                <a:spcPts val="0"/>
              </a:spcBef>
              <a:spcAft>
                <a:spcPts val="0"/>
              </a:spcAft>
              <a:buClr>
                <a:srgbClr val="EA9999"/>
              </a:buClr>
              <a:buSzPts val="2200"/>
              <a:buFont typeface="Lato"/>
              <a:buChar char="●"/>
            </a:pPr>
            <a:r>
              <a:rPr lang="en" sz="2200">
                <a:solidFill>
                  <a:srgbClr val="EA9999"/>
                </a:solidFill>
              </a:rPr>
              <a:t>Modifiable</a:t>
            </a:r>
            <a:endParaRPr sz="2200">
              <a:solidFill>
                <a:srgbClr val="EA9999"/>
              </a:solidFill>
            </a:endParaRPr>
          </a:p>
          <a:p>
            <a:pPr indent="-368300" lvl="0" marL="457200" rtl="0" algn="l">
              <a:spcBef>
                <a:spcPts val="0"/>
              </a:spcBef>
              <a:spcAft>
                <a:spcPts val="0"/>
              </a:spcAft>
              <a:buClr>
                <a:srgbClr val="EA9999"/>
              </a:buClr>
              <a:buSzPts val="2200"/>
              <a:buFont typeface="Lato"/>
              <a:buChar char="●"/>
            </a:pPr>
            <a:r>
              <a:rPr lang="en" sz="2200">
                <a:solidFill>
                  <a:srgbClr val="EA9999"/>
                </a:solidFill>
              </a:rPr>
              <a:t>Traceable</a:t>
            </a:r>
            <a:endParaRPr sz="2200">
              <a:solidFill>
                <a:srgbClr val="EA9999"/>
              </a:solidFill>
            </a:endParaRPr>
          </a:p>
          <a:p>
            <a:pPr indent="0" lvl="0" marL="0" rtl="0" algn="l">
              <a:spcBef>
                <a:spcPts val="1200"/>
              </a:spcBef>
              <a:spcAft>
                <a:spcPts val="1600"/>
              </a:spcAft>
              <a:buNone/>
            </a:pPr>
            <a:r>
              <a:t/>
            </a:r>
            <a:endParaRPr sz="2200">
              <a:solidFill>
                <a:srgbClr val="EA999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