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7" r:id="rId2"/>
    <p:sldId id="276" r:id="rId3"/>
    <p:sldId id="308" r:id="rId4"/>
    <p:sldId id="290" r:id="rId5"/>
    <p:sldId id="310" r:id="rId6"/>
    <p:sldId id="311" r:id="rId7"/>
    <p:sldId id="312" r:id="rId8"/>
    <p:sldId id="314" r:id="rId9"/>
    <p:sldId id="315" r:id="rId10"/>
    <p:sldId id="313" r:id="rId11"/>
    <p:sldId id="278" r:id="rId12"/>
    <p:sldId id="285" r:id="rId13"/>
    <p:sldId id="316" r:id="rId14"/>
    <p:sldId id="291" r:id="rId15"/>
    <p:sldId id="286" r:id="rId16"/>
    <p:sldId id="317" r:id="rId17"/>
    <p:sldId id="309" r:id="rId18"/>
    <p:sldId id="294" r:id="rId19"/>
    <p:sldId id="292" r:id="rId20"/>
    <p:sldId id="318" r:id="rId21"/>
    <p:sldId id="295" r:id="rId22"/>
    <p:sldId id="306" r:id="rId23"/>
    <p:sldId id="296" r:id="rId24"/>
    <p:sldId id="297" r:id="rId25"/>
    <p:sldId id="287" r:id="rId26"/>
    <p:sldId id="293" r:id="rId27"/>
    <p:sldId id="298" r:id="rId28"/>
    <p:sldId id="299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0BD"/>
    <a:srgbClr val="FFFFFF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465" autoAdjust="0"/>
  </p:normalViewPr>
  <p:slideViewPr>
    <p:cSldViewPr snapToGrid="0">
      <p:cViewPr>
        <p:scale>
          <a:sx n="111" d="100"/>
          <a:sy n="111" d="100"/>
        </p:scale>
        <p:origin x="-55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39D85-A929-4699-A849-F59125C67B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DC89A9-39A7-41C9-883D-2D7E0781F8F6}">
      <dgm:prSet phldrT="[Text]"/>
      <dgm:spPr/>
      <dgm:t>
        <a:bodyPr/>
        <a:lstStyle/>
        <a:p>
          <a:r>
            <a:rPr lang="en-US" dirty="0" smtClean="0"/>
            <a:t>Project Day 1 </a:t>
          </a:r>
          <a:endParaRPr lang="en-US" dirty="0"/>
        </a:p>
      </dgm:t>
    </dgm:pt>
    <dgm:pt modelId="{2ECEC420-F996-4023-9EEA-AA62BB21D9AE}" type="parTrans" cxnId="{681AFE29-6383-44D6-A4F3-F7E73B7DB207}">
      <dgm:prSet/>
      <dgm:spPr/>
      <dgm:t>
        <a:bodyPr/>
        <a:lstStyle/>
        <a:p>
          <a:endParaRPr lang="en-US"/>
        </a:p>
      </dgm:t>
    </dgm:pt>
    <dgm:pt modelId="{DA8A4B5C-B163-4543-831D-C6045C37F2E2}" type="sibTrans" cxnId="{681AFE29-6383-44D6-A4F3-F7E73B7DB207}">
      <dgm:prSet/>
      <dgm:spPr/>
      <dgm:t>
        <a:bodyPr/>
        <a:lstStyle/>
        <a:p>
          <a:endParaRPr lang="en-US"/>
        </a:p>
      </dgm:t>
    </dgm:pt>
    <dgm:pt modelId="{C7F3CC76-A876-4F30-9F2D-1A8A0CF5249F}">
      <dgm:prSet phldrT="[Text]" custT="1"/>
      <dgm:spPr/>
      <dgm:t>
        <a:bodyPr/>
        <a:lstStyle/>
        <a:p>
          <a:r>
            <a:rPr lang="en-US" sz="2800" dirty="0" smtClean="0">
              <a:solidFill>
                <a:srgbClr val="BD00BD"/>
              </a:solidFill>
            </a:rPr>
            <a:t>TUES 3:30 pm</a:t>
          </a:r>
          <a:endParaRPr lang="en-US" sz="2800" dirty="0">
            <a:solidFill>
              <a:srgbClr val="BD00BD"/>
            </a:solidFill>
          </a:endParaRPr>
        </a:p>
      </dgm:t>
    </dgm:pt>
    <dgm:pt modelId="{7273653B-50CC-49C8-A1A4-2E2A3D2F835B}" type="parTrans" cxnId="{4D942631-4331-457B-A475-97B87CDE77A1}">
      <dgm:prSet/>
      <dgm:spPr/>
      <dgm:t>
        <a:bodyPr/>
        <a:lstStyle/>
        <a:p>
          <a:endParaRPr lang="en-US"/>
        </a:p>
      </dgm:t>
    </dgm:pt>
    <dgm:pt modelId="{E943A9EA-86EE-4DA7-99F1-C37B7069DAF9}" type="sibTrans" cxnId="{4D942631-4331-457B-A475-97B87CDE77A1}">
      <dgm:prSet/>
      <dgm:spPr/>
      <dgm:t>
        <a:bodyPr/>
        <a:lstStyle/>
        <a:p>
          <a:endParaRPr lang="en-US"/>
        </a:p>
      </dgm:t>
    </dgm:pt>
    <dgm:pt modelId="{DA87E333-5CE8-481F-A2B8-011B19BDF847}">
      <dgm:prSet phldrT="[Text]"/>
      <dgm:spPr/>
      <dgm:t>
        <a:bodyPr/>
        <a:lstStyle/>
        <a:p>
          <a:r>
            <a:rPr lang="en-US" dirty="0" smtClean="0"/>
            <a:t>Graphics Lab</a:t>
          </a:r>
          <a:endParaRPr lang="en-US" dirty="0"/>
        </a:p>
      </dgm:t>
    </dgm:pt>
    <dgm:pt modelId="{6C355E4B-7EA5-4C04-8D5D-5D289E690622}" type="parTrans" cxnId="{5160C026-26C0-4A2F-B933-07730666E125}">
      <dgm:prSet/>
      <dgm:spPr/>
      <dgm:t>
        <a:bodyPr/>
        <a:lstStyle/>
        <a:p>
          <a:endParaRPr lang="en-US"/>
        </a:p>
      </dgm:t>
    </dgm:pt>
    <dgm:pt modelId="{97BE953B-EFBF-4E78-9988-3993B0B65341}" type="sibTrans" cxnId="{5160C026-26C0-4A2F-B933-07730666E125}">
      <dgm:prSet/>
      <dgm:spPr/>
      <dgm:t>
        <a:bodyPr/>
        <a:lstStyle/>
        <a:p>
          <a:endParaRPr lang="en-US"/>
        </a:p>
      </dgm:t>
    </dgm:pt>
    <dgm:pt modelId="{3296F2C0-2423-4671-88B8-8F66A2BCC696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Varies by student (</a:t>
          </a:r>
          <a:r>
            <a:rPr lang="en-US" sz="2800" dirty="0" err="1" smtClean="0">
              <a:solidFill>
                <a:schemeClr val="tx1"/>
              </a:solidFill>
            </a:rPr>
            <a:t>W,Th,F</a:t>
          </a:r>
          <a:r>
            <a:rPr lang="en-US" sz="2800" dirty="0" smtClean="0">
              <a:solidFill>
                <a:schemeClr val="tx1"/>
              </a:solidFill>
            </a:rPr>
            <a:t>)</a:t>
          </a:r>
          <a:endParaRPr lang="en-US" sz="2800" dirty="0">
            <a:solidFill>
              <a:schemeClr val="tx1"/>
            </a:solidFill>
          </a:endParaRPr>
        </a:p>
      </dgm:t>
    </dgm:pt>
    <dgm:pt modelId="{AA0324E3-ECCC-4889-8338-BEC9CAD9DCA2}" type="parTrans" cxnId="{2F3FB803-45EB-4B77-ADC2-28BDAE32119C}">
      <dgm:prSet/>
      <dgm:spPr/>
      <dgm:t>
        <a:bodyPr/>
        <a:lstStyle/>
        <a:p>
          <a:endParaRPr lang="en-US"/>
        </a:p>
      </dgm:t>
    </dgm:pt>
    <dgm:pt modelId="{EBF8ABD9-56E2-4468-B5E7-56A697E59C69}" type="sibTrans" cxnId="{2F3FB803-45EB-4B77-ADC2-28BDAE32119C}">
      <dgm:prSet/>
      <dgm:spPr/>
      <dgm:t>
        <a:bodyPr/>
        <a:lstStyle/>
        <a:p>
          <a:endParaRPr lang="en-US"/>
        </a:p>
      </dgm:t>
    </dgm:pt>
    <dgm:pt modelId="{C48E0116-E455-4539-A24E-EE7D0964E246}">
      <dgm:prSet phldrT="[Text]" custT="1"/>
      <dgm:spPr/>
      <dgm:t>
        <a:bodyPr/>
        <a:lstStyle/>
        <a:p>
          <a:r>
            <a:rPr lang="en-US" sz="2800" dirty="0" smtClean="0"/>
            <a:t>With graphics instructors</a:t>
          </a:r>
          <a:endParaRPr lang="en-US" sz="2800" dirty="0"/>
        </a:p>
      </dgm:t>
    </dgm:pt>
    <dgm:pt modelId="{B6115310-BB52-4833-AA99-E410A64744CF}" type="parTrans" cxnId="{30FAFBA3-D662-4C84-A6A5-879A9CB3311D}">
      <dgm:prSet/>
      <dgm:spPr/>
      <dgm:t>
        <a:bodyPr/>
        <a:lstStyle/>
        <a:p>
          <a:endParaRPr lang="en-US"/>
        </a:p>
      </dgm:t>
    </dgm:pt>
    <dgm:pt modelId="{17F89654-F0C3-4642-A7B9-5B8F4435F430}" type="sibTrans" cxnId="{30FAFBA3-D662-4C84-A6A5-879A9CB3311D}">
      <dgm:prSet/>
      <dgm:spPr/>
      <dgm:t>
        <a:bodyPr/>
        <a:lstStyle/>
        <a:p>
          <a:endParaRPr lang="en-US"/>
        </a:p>
      </dgm:t>
    </dgm:pt>
    <dgm:pt modelId="{54273254-73DB-43AC-9450-7C6196561331}">
      <dgm:prSet phldrT="[Text]"/>
      <dgm:spPr/>
      <dgm:t>
        <a:bodyPr/>
        <a:lstStyle/>
        <a:p>
          <a:r>
            <a:rPr lang="en-US" dirty="0" smtClean="0"/>
            <a:t>Project Day 2</a:t>
          </a:r>
          <a:endParaRPr lang="en-US" dirty="0"/>
        </a:p>
      </dgm:t>
    </dgm:pt>
    <dgm:pt modelId="{AA4E7829-74E6-4539-927F-21E20F92E625}" type="parTrans" cxnId="{59E19646-7223-48BF-8A64-4367832D3B35}">
      <dgm:prSet/>
      <dgm:spPr/>
      <dgm:t>
        <a:bodyPr/>
        <a:lstStyle/>
        <a:p>
          <a:endParaRPr lang="en-US"/>
        </a:p>
      </dgm:t>
    </dgm:pt>
    <dgm:pt modelId="{076D81B0-4922-4571-B67A-03E5AB6922F3}" type="sibTrans" cxnId="{59E19646-7223-48BF-8A64-4367832D3B35}">
      <dgm:prSet/>
      <dgm:spPr/>
      <dgm:t>
        <a:bodyPr/>
        <a:lstStyle/>
        <a:p>
          <a:endParaRPr lang="en-US"/>
        </a:p>
      </dgm:t>
    </dgm:pt>
    <dgm:pt modelId="{A223A219-7BC2-4F41-8F09-08558D8D7BDC}">
      <dgm:prSet phldrT="[Text]" custT="1"/>
      <dgm:spPr/>
      <dgm:t>
        <a:bodyPr/>
        <a:lstStyle/>
        <a:p>
          <a:r>
            <a:rPr lang="en-US" sz="2800" dirty="0" smtClean="0">
              <a:solidFill>
                <a:srgbClr val="BD00BD"/>
              </a:solidFill>
            </a:rPr>
            <a:t>Thurs</a:t>
          </a:r>
          <a:r>
            <a:rPr lang="en-US" sz="2800" dirty="0" smtClean="0">
              <a:solidFill>
                <a:schemeClr val="tx1"/>
              </a:solidFill>
            </a:rPr>
            <a:t> </a:t>
          </a:r>
          <a:r>
            <a:rPr lang="en-US" sz="2800" dirty="0" smtClean="0">
              <a:solidFill>
                <a:srgbClr val="BD00BD"/>
              </a:solidFill>
            </a:rPr>
            <a:t>3:30 pm</a:t>
          </a:r>
          <a:endParaRPr lang="en-US" sz="2800" dirty="0">
            <a:solidFill>
              <a:srgbClr val="BD00BD"/>
            </a:solidFill>
          </a:endParaRPr>
        </a:p>
      </dgm:t>
    </dgm:pt>
    <dgm:pt modelId="{FB4887A0-2F38-47FC-8CC7-0A034C65C525}" type="parTrans" cxnId="{0E0634BF-A09D-41C3-8D17-0CC032E3E815}">
      <dgm:prSet/>
      <dgm:spPr/>
      <dgm:t>
        <a:bodyPr/>
        <a:lstStyle/>
        <a:p>
          <a:endParaRPr lang="en-US"/>
        </a:p>
      </dgm:t>
    </dgm:pt>
    <dgm:pt modelId="{C2030C30-9323-43D0-8707-9EA665D61177}" type="sibTrans" cxnId="{0E0634BF-A09D-41C3-8D17-0CC032E3E815}">
      <dgm:prSet/>
      <dgm:spPr/>
      <dgm:t>
        <a:bodyPr/>
        <a:lstStyle/>
        <a:p>
          <a:endParaRPr lang="en-US"/>
        </a:p>
      </dgm:t>
    </dgm:pt>
    <dgm:pt modelId="{A8429DD9-7695-4AFD-A8AE-1E8579FDAA5F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ANNEX</a:t>
          </a:r>
          <a:endParaRPr lang="en-US" sz="2800" dirty="0">
            <a:solidFill>
              <a:schemeClr val="tx1"/>
            </a:solidFill>
          </a:endParaRPr>
        </a:p>
      </dgm:t>
    </dgm:pt>
    <dgm:pt modelId="{5B7FC980-1AAB-4D69-8E1D-031A5BACC656}" type="parTrans" cxnId="{1AB05D35-9297-45CD-8E66-DC25E1B6BB6F}">
      <dgm:prSet/>
      <dgm:spPr/>
      <dgm:t>
        <a:bodyPr/>
        <a:lstStyle/>
        <a:p>
          <a:endParaRPr lang="en-US"/>
        </a:p>
      </dgm:t>
    </dgm:pt>
    <dgm:pt modelId="{5BB56D53-283E-42A3-ADC1-E5DD507D21EE}" type="sibTrans" cxnId="{1AB05D35-9297-45CD-8E66-DC25E1B6BB6F}">
      <dgm:prSet/>
      <dgm:spPr/>
      <dgm:t>
        <a:bodyPr/>
        <a:lstStyle/>
        <a:p>
          <a:endParaRPr lang="en-US"/>
        </a:p>
      </dgm:t>
    </dgm:pt>
    <dgm:pt modelId="{89D68396-7736-4166-9E64-09C48981AC0D}">
      <dgm:prSet phldrT="[Text]" custT="1"/>
      <dgm:spPr/>
      <dgm:t>
        <a:bodyPr/>
        <a:lstStyle/>
        <a:p>
          <a:r>
            <a:rPr lang="en-US" sz="2800" dirty="0" smtClean="0"/>
            <a:t>ANNEX</a:t>
          </a:r>
          <a:endParaRPr lang="en-US" sz="2800" dirty="0"/>
        </a:p>
      </dgm:t>
    </dgm:pt>
    <dgm:pt modelId="{540F2266-CEB6-4687-9D36-FE1AAC8E46A5}" type="parTrans" cxnId="{8811D3FA-A9A2-48FE-A7C7-A65656C4BD55}">
      <dgm:prSet/>
      <dgm:spPr/>
      <dgm:t>
        <a:bodyPr/>
        <a:lstStyle/>
        <a:p>
          <a:endParaRPr lang="en-US"/>
        </a:p>
      </dgm:t>
    </dgm:pt>
    <dgm:pt modelId="{E2C07C69-EC0B-4F96-8F81-DC0947AFA6A4}" type="sibTrans" cxnId="{8811D3FA-A9A2-48FE-A7C7-A65656C4BD55}">
      <dgm:prSet/>
      <dgm:spPr/>
      <dgm:t>
        <a:bodyPr/>
        <a:lstStyle/>
        <a:p>
          <a:endParaRPr lang="en-US"/>
        </a:p>
      </dgm:t>
    </dgm:pt>
    <dgm:pt modelId="{84F7EDD2-66E9-48A6-AB78-773E5C3C78B8}">
      <dgm:prSet phldrT="[Text]" custT="1"/>
      <dgm:spPr/>
      <dgm:t>
        <a:bodyPr/>
        <a:lstStyle/>
        <a:p>
          <a:r>
            <a:rPr lang="en-US" sz="2800" dirty="0" smtClean="0"/>
            <a:t>With your mentor(s)</a:t>
          </a:r>
          <a:endParaRPr lang="en-US" sz="2800" dirty="0"/>
        </a:p>
      </dgm:t>
    </dgm:pt>
    <dgm:pt modelId="{0892FA4A-FBA9-4BAE-BAC9-8257200C51A8}" type="parTrans" cxnId="{92DB8C0E-0E9D-4169-A315-57B9869F09F1}">
      <dgm:prSet/>
      <dgm:spPr/>
      <dgm:t>
        <a:bodyPr/>
        <a:lstStyle/>
        <a:p>
          <a:endParaRPr lang="en-US"/>
        </a:p>
      </dgm:t>
    </dgm:pt>
    <dgm:pt modelId="{450B2155-A8E8-4A1E-A768-370D631C567E}" type="sibTrans" cxnId="{92DB8C0E-0E9D-4169-A315-57B9869F09F1}">
      <dgm:prSet/>
      <dgm:spPr/>
      <dgm:t>
        <a:bodyPr/>
        <a:lstStyle/>
        <a:p>
          <a:endParaRPr lang="en-US"/>
        </a:p>
      </dgm:t>
    </dgm:pt>
    <dgm:pt modelId="{61160F74-90CA-4043-886F-FF88EE99C626}">
      <dgm:prSet phldrT="[Text]" custT="1"/>
      <dgm:spPr/>
      <dgm:t>
        <a:bodyPr/>
        <a:lstStyle/>
        <a:p>
          <a:r>
            <a:rPr lang="en-US" sz="2800" dirty="0" smtClean="0"/>
            <a:t>CTLM 129</a:t>
          </a:r>
          <a:endParaRPr lang="en-US" sz="2800" dirty="0"/>
        </a:p>
      </dgm:t>
    </dgm:pt>
    <dgm:pt modelId="{22E1A70D-E6D4-4713-9232-CB1AC07BC9B8}" type="parTrans" cxnId="{4B81EC81-6519-437D-AD48-55319012886E}">
      <dgm:prSet/>
      <dgm:spPr/>
      <dgm:t>
        <a:bodyPr/>
        <a:lstStyle/>
        <a:p>
          <a:endParaRPr lang="en-US"/>
        </a:p>
      </dgm:t>
    </dgm:pt>
    <dgm:pt modelId="{07E3F599-2A58-4171-9AFD-028614415840}" type="sibTrans" cxnId="{4B81EC81-6519-437D-AD48-55319012886E}">
      <dgm:prSet/>
      <dgm:spPr/>
      <dgm:t>
        <a:bodyPr/>
        <a:lstStyle/>
        <a:p>
          <a:endParaRPr lang="en-US"/>
        </a:p>
      </dgm:t>
    </dgm:pt>
    <dgm:pt modelId="{1B58D023-DD55-4ED0-B7B1-2F1B1D948371}">
      <dgm:prSet phldrT="[Text]" custT="1"/>
      <dgm:spPr/>
      <dgm:t>
        <a:bodyPr/>
        <a:lstStyle/>
        <a:p>
          <a:r>
            <a:rPr lang="en-US" sz="2800" dirty="0" smtClean="0"/>
            <a:t>With your mentor(s)</a:t>
          </a:r>
          <a:endParaRPr lang="en-US" sz="2800" dirty="0"/>
        </a:p>
      </dgm:t>
    </dgm:pt>
    <dgm:pt modelId="{74D6A9D1-FC55-4C79-B88E-C789F6067760}" type="parTrans" cxnId="{A2DBCDC4-4C49-451F-AAE1-C1B09DC77B23}">
      <dgm:prSet/>
      <dgm:spPr/>
      <dgm:t>
        <a:bodyPr/>
        <a:lstStyle/>
        <a:p>
          <a:endParaRPr lang="en-US"/>
        </a:p>
      </dgm:t>
    </dgm:pt>
    <dgm:pt modelId="{1104EE4B-AC7E-4634-A190-FCFE5D8FFD5A}" type="sibTrans" cxnId="{A2DBCDC4-4C49-451F-AAE1-C1B09DC77B23}">
      <dgm:prSet/>
      <dgm:spPr/>
      <dgm:t>
        <a:bodyPr/>
        <a:lstStyle/>
        <a:p>
          <a:endParaRPr lang="en-US"/>
        </a:p>
      </dgm:t>
    </dgm:pt>
    <dgm:pt modelId="{68A4C863-4B59-4431-B8F1-E87E56219A92}" type="pres">
      <dgm:prSet presAssocID="{2CF39D85-A929-4699-A849-F59125C67B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F92BBF-01BE-4184-8A69-2BC6E938A3FF}" type="pres">
      <dgm:prSet presAssocID="{F8DC89A9-39A7-41C9-883D-2D7E0781F8F6}" presName="composite" presStyleCnt="0"/>
      <dgm:spPr/>
    </dgm:pt>
    <dgm:pt modelId="{ACBE1FEA-9388-4AF2-A8E1-118021DB238E}" type="pres">
      <dgm:prSet presAssocID="{F8DC89A9-39A7-41C9-883D-2D7E0781F8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65217-B559-4C06-B396-9F2E57ACE7F3}" type="pres">
      <dgm:prSet presAssocID="{F8DC89A9-39A7-41C9-883D-2D7E0781F8F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85F34-D4F9-4987-8778-874088ABC9BC}" type="pres">
      <dgm:prSet presAssocID="{DA8A4B5C-B163-4543-831D-C6045C37F2E2}" presName="space" presStyleCnt="0"/>
      <dgm:spPr/>
    </dgm:pt>
    <dgm:pt modelId="{938C6A7B-B83F-4BCD-B54D-65F202B555A8}" type="pres">
      <dgm:prSet presAssocID="{DA87E333-5CE8-481F-A2B8-011B19BDF847}" presName="composite" presStyleCnt="0"/>
      <dgm:spPr/>
    </dgm:pt>
    <dgm:pt modelId="{868EA214-9635-4CCB-B891-58E8C4C62FDA}" type="pres">
      <dgm:prSet presAssocID="{DA87E333-5CE8-481F-A2B8-011B19BDF847}" presName="parTx" presStyleLbl="alignNode1" presStyleIdx="1" presStyleCnt="3" custLinFactX="12536" custLinFactNeighborX="100000" custLinFactNeighborY="-28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061AB-8B64-45FB-836C-C0A6111E63DC}" type="pres">
      <dgm:prSet presAssocID="{DA87E333-5CE8-481F-A2B8-011B19BDF847}" presName="desTx" presStyleLbl="alignAccFollowNode1" presStyleIdx="1" presStyleCnt="3" custLinFactX="12963" custLinFactNeighborX="100000" custLinFactNeighborY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B8AAE-181F-45A1-A28F-F39FC79C6D24}" type="pres">
      <dgm:prSet presAssocID="{97BE953B-EFBF-4E78-9988-3993B0B65341}" presName="space" presStyleCnt="0"/>
      <dgm:spPr/>
    </dgm:pt>
    <dgm:pt modelId="{E6B39D6B-EB1B-4A3E-8AD2-69173DC637B0}" type="pres">
      <dgm:prSet presAssocID="{54273254-73DB-43AC-9450-7C6196561331}" presName="composite" presStyleCnt="0"/>
      <dgm:spPr/>
    </dgm:pt>
    <dgm:pt modelId="{F768AEE3-C6D5-4BE3-9951-B4AEC5A6DB0E}" type="pres">
      <dgm:prSet presAssocID="{54273254-73DB-43AC-9450-7C6196561331}" presName="parTx" presStyleLbl="alignNode1" presStyleIdx="2" presStyleCnt="3" custLinFactX="-15852" custLinFactNeighborX="-100000" custLinFactNeighborY="-21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4653C-66F7-4EC8-A78E-25E7FE778056}" type="pres">
      <dgm:prSet presAssocID="{54273254-73DB-43AC-9450-7C6196561331}" presName="desTx" presStyleLbl="alignAccFollowNode1" presStyleIdx="2" presStyleCnt="3" custLinFactX="-15670" custLinFactNeighborX="-100000" custLinFactNeighborY="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DB8C0E-0E9D-4169-A315-57B9869F09F1}" srcId="{F8DC89A9-39A7-41C9-883D-2D7E0781F8F6}" destId="{84F7EDD2-66E9-48A6-AB78-773E5C3C78B8}" srcOrd="2" destOrd="0" parTransId="{0892FA4A-FBA9-4BAE-BAC9-8257200C51A8}" sibTransId="{450B2155-A8E8-4A1E-A768-370D631C567E}"/>
    <dgm:cxn modelId="{3678F500-F071-F442-8E75-7E093DF28A19}" type="presOf" srcId="{A223A219-7BC2-4F41-8F09-08558D8D7BDC}" destId="{75A4653C-66F7-4EC8-A78E-25E7FE778056}" srcOrd="0" destOrd="0" presId="urn:microsoft.com/office/officeart/2005/8/layout/hList1"/>
    <dgm:cxn modelId="{3E4ABE6D-465A-114E-BAD6-71425F584AFD}" type="presOf" srcId="{3296F2C0-2423-4671-88B8-8F66A2BCC696}" destId="{CBC061AB-8B64-45FB-836C-C0A6111E63DC}" srcOrd="0" destOrd="0" presId="urn:microsoft.com/office/officeart/2005/8/layout/hList1"/>
    <dgm:cxn modelId="{8678B9E4-90ED-9E42-AD66-4196CBEBF6E3}" type="presOf" srcId="{C48E0116-E455-4539-A24E-EE7D0964E246}" destId="{CBC061AB-8B64-45FB-836C-C0A6111E63DC}" srcOrd="0" destOrd="2" presId="urn:microsoft.com/office/officeart/2005/8/layout/hList1"/>
    <dgm:cxn modelId="{233F4A2F-763C-9A4B-AB74-C926B16F5612}" type="presOf" srcId="{C7F3CC76-A876-4F30-9F2D-1A8A0CF5249F}" destId="{5D465217-B559-4C06-B396-9F2E57ACE7F3}" srcOrd="0" destOrd="0" presId="urn:microsoft.com/office/officeart/2005/8/layout/hList1"/>
    <dgm:cxn modelId="{8811D3FA-A9A2-48FE-A7C7-A65656C4BD55}" srcId="{F8DC89A9-39A7-41C9-883D-2D7E0781F8F6}" destId="{89D68396-7736-4166-9E64-09C48981AC0D}" srcOrd="1" destOrd="0" parTransId="{540F2266-CEB6-4687-9D36-FE1AAC8E46A5}" sibTransId="{E2C07C69-EC0B-4F96-8F81-DC0947AFA6A4}"/>
    <dgm:cxn modelId="{30FAFBA3-D662-4C84-A6A5-879A9CB3311D}" srcId="{DA87E333-5CE8-481F-A2B8-011B19BDF847}" destId="{C48E0116-E455-4539-A24E-EE7D0964E246}" srcOrd="2" destOrd="0" parTransId="{B6115310-BB52-4833-AA99-E410A64744CF}" sibTransId="{17F89654-F0C3-4642-A7B9-5B8F4435F430}"/>
    <dgm:cxn modelId="{A2DBCDC4-4C49-451F-AAE1-C1B09DC77B23}" srcId="{54273254-73DB-43AC-9450-7C6196561331}" destId="{1B58D023-DD55-4ED0-B7B1-2F1B1D948371}" srcOrd="2" destOrd="0" parTransId="{74D6A9D1-FC55-4C79-B88E-C789F6067760}" sibTransId="{1104EE4B-AC7E-4634-A190-FCFE5D8FFD5A}"/>
    <dgm:cxn modelId="{5E4BA37D-5044-4A4E-8D1F-277642A5EBD6}" type="presOf" srcId="{F8DC89A9-39A7-41C9-883D-2D7E0781F8F6}" destId="{ACBE1FEA-9388-4AF2-A8E1-118021DB238E}" srcOrd="0" destOrd="0" presId="urn:microsoft.com/office/officeart/2005/8/layout/hList1"/>
    <dgm:cxn modelId="{0E0634BF-A09D-41C3-8D17-0CC032E3E815}" srcId="{54273254-73DB-43AC-9450-7C6196561331}" destId="{A223A219-7BC2-4F41-8F09-08558D8D7BDC}" srcOrd="0" destOrd="0" parTransId="{FB4887A0-2F38-47FC-8CC7-0A034C65C525}" sibTransId="{C2030C30-9323-43D0-8707-9EA665D61177}"/>
    <dgm:cxn modelId="{D8EAF7FA-B50A-2446-A2C7-379D641A2734}" type="presOf" srcId="{61160F74-90CA-4043-886F-FF88EE99C626}" destId="{CBC061AB-8B64-45FB-836C-C0A6111E63DC}" srcOrd="0" destOrd="1" presId="urn:microsoft.com/office/officeart/2005/8/layout/hList1"/>
    <dgm:cxn modelId="{0F9A361E-BC52-FC49-A607-C3196E024DA8}" type="presOf" srcId="{A8429DD9-7695-4AFD-A8AE-1E8579FDAA5F}" destId="{75A4653C-66F7-4EC8-A78E-25E7FE778056}" srcOrd="0" destOrd="1" presId="urn:microsoft.com/office/officeart/2005/8/layout/hList1"/>
    <dgm:cxn modelId="{4C56DB8A-DDF5-084A-AB41-E49AB492DEA7}" type="presOf" srcId="{DA87E333-5CE8-481F-A2B8-011B19BDF847}" destId="{868EA214-9635-4CCB-B891-58E8C4C62FDA}" srcOrd="0" destOrd="0" presId="urn:microsoft.com/office/officeart/2005/8/layout/hList1"/>
    <dgm:cxn modelId="{BD6B18C5-9F3D-6541-A69E-AD630143DAD1}" type="presOf" srcId="{89D68396-7736-4166-9E64-09C48981AC0D}" destId="{5D465217-B559-4C06-B396-9F2E57ACE7F3}" srcOrd="0" destOrd="1" presId="urn:microsoft.com/office/officeart/2005/8/layout/hList1"/>
    <dgm:cxn modelId="{4D942631-4331-457B-A475-97B87CDE77A1}" srcId="{F8DC89A9-39A7-41C9-883D-2D7E0781F8F6}" destId="{C7F3CC76-A876-4F30-9F2D-1A8A0CF5249F}" srcOrd="0" destOrd="0" parTransId="{7273653B-50CC-49C8-A1A4-2E2A3D2F835B}" sibTransId="{E943A9EA-86EE-4DA7-99F1-C37B7069DAF9}"/>
    <dgm:cxn modelId="{59E19646-7223-48BF-8A64-4367832D3B35}" srcId="{2CF39D85-A929-4699-A849-F59125C67B16}" destId="{54273254-73DB-43AC-9450-7C6196561331}" srcOrd="2" destOrd="0" parTransId="{AA4E7829-74E6-4539-927F-21E20F92E625}" sibTransId="{076D81B0-4922-4571-B67A-03E5AB6922F3}"/>
    <dgm:cxn modelId="{1AB05D35-9297-45CD-8E66-DC25E1B6BB6F}" srcId="{54273254-73DB-43AC-9450-7C6196561331}" destId="{A8429DD9-7695-4AFD-A8AE-1E8579FDAA5F}" srcOrd="1" destOrd="0" parTransId="{5B7FC980-1AAB-4D69-8E1D-031A5BACC656}" sibTransId="{5BB56D53-283E-42A3-ADC1-E5DD507D21EE}"/>
    <dgm:cxn modelId="{71EE229A-0D2D-9740-830A-231C00F80B08}" type="presOf" srcId="{1B58D023-DD55-4ED0-B7B1-2F1B1D948371}" destId="{75A4653C-66F7-4EC8-A78E-25E7FE778056}" srcOrd="0" destOrd="2" presId="urn:microsoft.com/office/officeart/2005/8/layout/hList1"/>
    <dgm:cxn modelId="{2F3FB803-45EB-4B77-ADC2-28BDAE32119C}" srcId="{DA87E333-5CE8-481F-A2B8-011B19BDF847}" destId="{3296F2C0-2423-4671-88B8-8F66A2BCC696}" srcOrd="0" destOrd="0" parTransId="{AA0324E3-ECCC-4889-8338-BEC9CAD9DCA2}" sibTransId="{EBF8ABD9-56E2-4468-B5E7-56A697E59C69}"/>
    <dgm:cxn modelId="{5160C026-26C0-4A2F-B933-07730666E125}" srcId="{2CF39D85-A929-4699-A849-F59125C67B16}" destId="{DA87E333-5CE8-481F-A2B8-011B19BDF847}" srcOrd="1" destOrd="0" parTransId="{6C355E4B-7EA5-4C04-8D5D-5D289E690622}" sibTransId="{97BE953B-EFBF-4E78-9988-3993B0B65341}"/>
    <dgm:cxn modelId="{681AFE29-6383-44D6-A4F3-F7E73B7DB207}" srcId="{2CF39D85-A929-4699-A849-F59125C67B16}" destId="{F8DC89A9-39A7-41C9-883D-2D7E0781F8F6}" srcOrd="0" destOrd="0" parTransId="{2ECEC420-F996-4023-9EEA-AA62BB21D9AE}" sibTransId="{DA8A4B5C-B163-4543-831D-C6045C37F2E2}"/>
    <dgm:cxn modelId="{4B81EC81-6519-437D-AD48-55319012886E}" srcId="{DA87E333-5CE8-481F-A2B8-011B19BDF847}" destId="{61160F74-90CA-4043-886F-FF88EE99C626}" srcOrd="1" destOrd="0" parTransId="{22E1A70D-E6D4-4713-9232-CB1AC07BC9B8}" sibTransId="{07E3F599-2A58-4171-9AFD-028614415840}"/>
    <dgm:cxn modelId="{4EA33A51-5928-084A-82FE-3CF2DD655792}" type="presOf" srcId="{54273254-73DB-43AC-9450-7C6196561331}" destId="{F768AEE3-C6D5-4BE3-9951-B4AEC5A6DB0E}" srcOrd="0" destOrd="0" presId="urn:microsoft.com/office/officeart/2005/8/layout/hList1"/>
    <dgm:cxn modelId="{896DB4B0-6592-944C-A323-1918AF7789B4}" type="presOf" srcId="{84F7EDD2-66E9-48A6-AB78-773E5C3C78B8}" destId="{5D465217-B559-4C06-B396-9F2E57ACE7F3}" srcOrd="0" destOrd="2" presId="urn:microsoft.com/office/officeart/2005/8/layout/hList1"/>
    <dgm:cxn modelId="{56844847-13F7-8F4E-9F0E-7D2535FFEBD1}" type="presOf" srcId="{2CF39D85-A929-4699-A849-F59125C67B16}" destId="{68A4C863-4B59-4431-B8F1-E87E56219A92}" srcOrd="0" destOrd="0" presId="urn:microsoft.com/office/officeart/2005/8/layout/hList1"/>
    <dgm:cxn modelId="{BCA35420-2FA9-AE4E-BFDE-27C6617D6DDE}" type="presParOf" srcId="{68A4C863-4B59-4431-B8F1-E87E56219A92}" destId="{E4F92BBF-01BE-4184-8A69-2BC6E938A3FF}" srcOrd="0" destOrd="0" presId="urn:microsoft.com/office/officeart/2005/8/layout/hList1"/>
    <dgm:cxn modelId="{6F1B226C-3D85-F54E-B065-08E4E19FDF7E}" type="presParOf" srcId="{E4F92BBF-01BE-4184-8A69-2BC6E938A3FF}" destId="{ACBE1FEA-9388-4AF2-A8E1-118021DB238E}" srcOrd="0" destOrd="0" presId="urn:microsoft.com/office/officeart/2005/8/layout/hList1"/>
    <dgm:cxn modelId="{D80AF241-9B9B-3141-978E-0B692A43D4A3}" type="presParOf" srcId="{E4F92BBF-01BE-4184-8A69-2BC6E938A3FF}" destId="{5D465217-B559-4C06-B396-9F2E57ACE7F3}" srcOrd="1" destOrd="0" presId="urn:microsoft.com/office/officeart/2005/8/layout/hList1"/>
    <dgm:cxn modelId="{1BC00552-6B2A-D149-AA6D-A79A3BFF5FEA}" type="presParOf" srcId="{68A4C863-4B59-4431-B8F1-E87E56219A92}" destId="{00985F34-D4F9-4987-8778-874088ABC9BC}" srcOrd="1" destOrd="0" presId="urn:microsoft.com/office/officeart/2005/8/layout/hList1"/>
    <dgm:cxn modelId="{78D86FC9-39F5-9D45-863B-42DD5527CEF9}" type="presParOf" srcId="{68A4C863-4B59-4431-B8F1-E87E56219A92}" destId="{938C6A7B-B83F-4BCD-B54D-65F202B555A8}" srcOrd="2" destOrd="0" presId="urn:microsoft.com/office/officeart/2005/8/layout/hList1"/>
    <dgm:cxn modelId="{BC9D4D89-6780-2C41-8357-19A26386DB1D}" type="presParOf" srcId="{938C6A7B-B83F-4BCD-B54D-65F202B555A8}" destId="{868EA214-9635-4CCB-B891-58E8C4C62FDA}" srcOrd="0" destOrd="0" presId="urn:microsoft.com/office/officeart/2005/8/layout/hList1"/>
    <dgm:cxn modelId="{68B2A2EF-4E42-E24B-9E57-B9C83857AD01}" type="presParOf" srcId="{938C6A7B-B83F-4BCD-B54D-65F202B555A8}" destId="{CBC061AB-8B64-45FB-836C-C0A6111E63DC}" srcOrd="1" destOrd="0" presId="urn:microsoft.com/office/officeart/2005/8/layout/hList1"/>
    <dgm:cxn modelId="{91AA2D90-7A6C-684F-AAD9-F8AB8A440C4F}" type="presParOf" srcId="{68A4C863-4B59-4431-B8F1-E87E56219A92}" destId="{7DFB8AAE-181F-45A1-A28F-F39FC79C6D24}" srcOrd="3" destOrd="0" presId="urn:microsoft.com/office/officeart/2005/8/layout/hList1"/>
    <dgm:cxn modelId="{278F1DE3-43CD-6348-83E9-8E7F18FFF0EF}" type="presParOf" srcId="{68A4C863-4B59-4431-B8F1-E87E56219A92}" destId="{E6B39D6B-EB1B-4A3E-8AD2-69173DC637B0}" srcOrd="4" destOrd="0" presId="urn:microsoft.com/office/officeart/2005/8/layout/hList1"/>
    <dgm:cxn modelId="{604288B5-ECA3-6348-9089-A81EB1A051EB}" type="presParOf" srcId="{E6B39D6B-EB1B-4A3E-8AD2-69173DC637B0}" destId="{F768AEE3-C6D5-4BE3-9951-B4AEC5A6DB0E}" srcOrd="0" destOrd="0" presId="urn:microsoft.com/office/officeart/2005/8/layout/hList1"/>
    <dgm:cxn modelId="{A0B374D5-FBEF-FC41-8ED3-C8FD83393CEC}" type="presParOf" srcId="{E6B39D6B-EB1B-4A3E-8AD2-69173DC637B0}" destId="{75A4653C-66F7-4EC8-A78E-25E7FE7780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E1FEA-9388-4AF2-A8E1-118021DB238E}">
      <dsp:nvSpPr>
        <dsp:cNvPr id="0" name=""/>
        <dsp:cNvSpPr/>
      </dsp:nvSpPr>
      <dsp:spPr>
        <a:xfrm>
          <a:off x="3429" y="314665"/>
          <a:ext cx="3343274" cy="1314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Project Day 1 </a:t>
          </a:r>
          <a:endParaRPr lang="en-US" sz="3800" kern="1200" dirty="0"/>
        </a:p>
      </dsp:txBody>
      <dsp:txXfrm>
        <a:off x="3429" y="314665"/>
        <a:ext cx="3343274" cy="1314537"/>
      </dsp:txXfrm>
    </dsp:sp>
    <dsp:sp modelId="{5D465217-B559-4C06-B396-9F2E57ACE7F3}">
      <dsp:nvSpPr>
        <dsp:cNvPr id="0" name=""/>
        <dsp:cNvSpPr/>
      </dsp:nvSpPr>
      <dsp:spPr>
        <a:xfrm>
          <a:off x="3429" y="1629202"/>
          <a:ext cx="3343274" cy="23534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BD00BD"/>
              </a:solidFill>
            </a:rPr>
            <a:t>TUES 3:30 pm</a:t>
          </a:r>
          <a:endParaRPr lang="en-US" sz="2800" kern="1200" dirty="0">
            <a:solidFill>
              <a:srgbClr val="BD00BD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ANNEX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With your mentor(s)</a:t>
          </a:r>
          <a:endParaRPr lang="en-US" sz="2800" kern="1200" dirty="0"/>
        </a:p>
      </dsp:txBody>
      <dsp:txXfrm>
        <a:off x="3429" y="1629202"/>
        <a:ext cx="3343274" cy="2353494"/>
      </dsp:txXfrm>
    </dsp:sp>
    <dsp:sp modelId="{868EA214-9635-4CCB-B891-58E8C4C62FDA}">
      <dsp:nvSpPr>
        <dsp:cNvPr id="0" name=""/>
        <dsp:cNvSpPr/>
      </dsp:nvSpPr>
      <dsp:spPr>
        <a:xfrm>
          <a:off x="7577150" y="276557"/>
          <a:ext cx="3343274" cy="1314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Graphics Lab</a:t>
          </a:r>
          <a:endParaRPr lang="en-US" sz="3800" kern="1200" dirty="0"/>
        </a:p>
      </dsp:txBody>
      <dsp:txXfrm>
        <a:off x="7577150" y="276557"/>
        <a:ext cx="3343274" cy="1314537"/>
      </dsp:txXfrm>
    </dsp:sp>
    <dsp:sp modelId="{CBC061AB-8B64-45FB-836C-C0A6111E63DC}">
      <dsp:nvSpPr>
        <dsp:cNvPr id="0" name=""/>
        <dsp:cNvSpPr/>
      </dsp:nvSpPr>
      <dsp:spPr>
        <a:xfrm>
          <a:off x="7591426" y="1629532"/>
          <a:ext cx="3343274" cy="23534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chemeClr val="tx1"/>
              </a:solidFill>
            </a:rPr>
            <a:t>Varies by student (</a:t>
          </a:r>
          <a:r>
            <a:rPr lang="en-US" sz="2800" kern="1200" dirty="0" err="1" smtClean="0">
              <a:solidFill>
                <a:schemeClr val="tx1"/>
              </a:solidFill>
            </a:rPr>
            <a:t>W,Th,F</a:t>
          </a:r>
          <a:r>
            <a:rPr lang="en-US" sz="2800" kern="1200" dirty="0" smtClean="0">
              <a:solidFill>
                <a:schemeClr val="tx1"/>
              </a:solidFill>
            </a:rPr>
            <a:t>)</a:t>
          </a:r>
          <a:endParaRPr lang="en-U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CTLM 129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With graphics instructors</a:t>
          </a:r>
          <a:endParaRPr lang="en-US" sz="2800" kern="1200" dirty="0"/>
        </a:p>
      </dsp:txBody>
      <dsp:txXfrm>
        <a:off x="7591426" y="1629532"/>
        <a:ext cx="3343274" cy="2353494"/>
      </dsp:txXfrm>
    </dsp:sp>
    <dsp:sp modelId="{F768AEE3-C6D5-4BE3-9951-B4AEC5A6DB0E}">
      <dsp:nvSpPr>
        <dsp:cNvPr id="0" name=""/>
        <dsp:cNvSpPr/>
      </dsp:nvSpPr>
      <dsp:spPr>
        <a:xfrm>
          <a:off x="3752845" y="286087"/>
          <a:ext cx="3343274" cy="1314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Project Day 2</a:t>
          </a:r>
          <a:endParaRPr lang="en-US" sz="3800" kern="1200" dirty="0"/>
        </a:p>
      </dsp:txBody>
      <dsp:txXfrm>
        <a:off x="3752845" y="286087"/>
        <a:ext cx="3343274" cy="1314537"/>
      </dsp:txXfrm>
    </dsp:sp>
    <dsp:sp modelId="{75A4653C-66F7-4EC8-A78E-25E7FE778056}">
      <dsp:nvSpPr>
        <dsp:cNvPr id="0" name=""/>
        <dsp:cNvSpPr/>
      </dsp:nvSpPr>
      <dsp:spPr>
        <a:xfrm>
          <a:off x="3758929" y="1639064"/>
          <a:ext cx="3343274" cy="23534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rgbClr val="BD00BD"/>
              </a:solidFill>
            </a:rPr>
            <a:t>Thurs</a:t>
          </a:r>
          <a:r>
            <a:rPr lang="en-US" sz="2800" kern="1200" dirty="0" smtClean="0">
              <a:solidFill>
                <a:schemeClr val="tx1"/>
              </a:solidFill>
            </a:rPr>
            <a:t> </a:t>
          </a:r>
          <a:r>
            <a:rPr lang="en-US" sz="2800" kern="1200" dirty="0" smtClean="0">
              <a:solidFill>
                <a:srgbClr val="BD00BD"/>
              </a:solidFill>
            </a:rPr>
            <a:t>3:30 pm</a:t>
          </a:r>
          <a:endParaRPr lang="en-US" sz="2800" kern="1200" dirty="0">
            <a:solidFill>
              <a:srgbClr val="BD00BD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solidFill>
                <a:schemeClr val="tx1"/>
              </a:solidFill>
            </a:rPr>
            <a:t>ANNEX</a:t>
          </a:r>
          <a:endParaRPr lang="en-U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With your mentor(s)</a:t>
          </a:r>
          <a:endParaRPr lang="en-US" sz="2800" kern="1200" dirty="0"/>
        </a:p>
      </dsp:txBody>
      <dsp:txXfrm>
        <a:off x="3758929" y="1639064"/>
        <a:ext cx="3343274" cy="2353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DCB75-7981-4036-8231-961D2A86AC2C}" type="datetimeFigureOut">
              <a:rPr lang="en-US" smtClean="0"/>
              <a:t>8/23/2016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6527-51DD-46C4-8DBB-885CE1F6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1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this announcement twice – once at beginning, and once 20 minutes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56527-51DD-46C4-8DBB-885CE1F6FC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this announcement twice – once at beginning, and once 20 minutes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56527-51DD-46C4-8DBB-885CE1F6FC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ALWAYS REFER TO CURRENT COPY ONLINE!!!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E3916-66B2-6B4C-9E3C-2203D48A790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926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E3916-66B2-6B4C-9E3C-2203D48A790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387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E3916-66B2-6B4C-9E3C-2203D48A790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926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They’ll no doubt talk about team work.  </a:t>
            </a:r>
          </a:p>
          <a:p>
            <a:r>
              <a:rPr lang="en-US" dirty="0" smtClean="0"/>
              <a:t>Make sure to emphasize failing early, often, when you</a:t>
            </a:r>
            <a:r>
              <a:rPr lang="en-US" baseline="0" dirty="0" smtClean="0"/>
              <a:t> can still do something about it.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56527-51DD-46C4-8DBB-885CE1F6FC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9E3916-66B2-6B4C-9E3C-2203D48A790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07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these habits are</a:t>
            </a:r>
            <a:r>
              <a:rPr lang="en-US" baseline="0" dirty="0" smtClean="0"/>
              <a:t> workplace standards, and that often patent disputes go to Design Logs and data books just like these to determine who had an idea first.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56527-51DD-46C4-8DBB-885CE1F6FC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7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 these habits are</a:t>
            </a:r>
            <a:r>
              <a:rPr lang="en-US" baseline="0" dirty="0" smtClean="0"/>
              <a:t> workplace standards, and that often patent disputes go to Design Logs and data books just like these to determine who had an idea first.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56527-51DD-46C4-8DBB-885CE1F6FC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7"/>
            <a:ext cx="103632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800600"/>
            <a:ext cx="9144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01500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01500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88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2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7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56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0" y="1574800"/>
            <a:ext cx="43891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8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7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8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4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0"/>
            <a:ext cx="6815667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600200"/>
            <a:ext cx="4011084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500" y="4846320"/>
            <a:ext cx="190501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69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715000"/>
            <a:ext cx="108712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4953000"/>
            <a:ext cx="108712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500" y="0"/>
            <a:ext cx="190501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77216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2"/>
            <a:ext cx="1016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>
                <a:solidFill>
                  <a:srgbClr val="000000"/>
                </a:solidFill>
              </a:rPr>
              <a:pPr/>
              <a:t>August 23, 2016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92882"/>
            <a:ext cx="4572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189128" y="5824650"/>
            <a:ext cx="131572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01500" y="0"/>
            <a:ext cx="1905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01500" y="1371600"/>
            <a:ext cx="190501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rshmallowchallenge.com/TED_Talk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aJOV-YCie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EPICS!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5" y="4838712"/>
            <a:ext cx="91440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Week 1, Studio Day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53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21600" cy="800458"/>
          </a:xfrm>
        </p:spPr>
        <p:txBody>
          <a:bodyPr/>
          <a:lstStyle/>
          <a:p>
            <a:r>
              <a:rPr lang="en-US" sz="4000" dirty="0" smtClean="0"/>
              <a:t>TODAY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7021"/>
            <a:ext cx="10160000" cy="4373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Roll call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>
                <a:latin typeface="Arial" charset="0"/>
                <a:cs typeface="Arial" charset="0"/>
              </a:rPr>
              <a:t>Mentor introduction 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A week in the life of an EPICS student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Design cycle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Mini team exercises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Next up</a:t>
            </a:r>
            <a:r>
              <a:rPr lang="en-US" sz="3200" dirty="0">
                <a:cs typeface="Times New Roman" pitchFamily="18" charset="0"/>
              </a:rPr>
              <a:t> </a:t>
            </a:r>
            <a:endParaRPr lang="en-US" sz="32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	</a:t>
            </a:r>
            <a:endParaRPr lang="en-US" sz="2400" dirty="0"/>
          </a:p>
        </p:txBody>
      </p:sp>
      <p:pic>
        <p:nvPicPr>
          <p:cNvPr id="4099" name="Picture 3" descr="C:\Program Files\Microsoft Office\MEDIA\OFFICE14\Bullets\BD21301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73" y="1355220"/>
            <a:ext cx="469263" cy="4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rogram Files\Microsoft Office\MEDIA\OFFICE14\Bullets\BD21301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43" y="2071642"/>
            <a:ext cx="469263" cy="4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2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11074400" cy="91972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week in the Life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540975"/>
              </p:ext>
            </p:extLst>
          </p:nvPr>
        </p:nvGraphicFramePr>
        <p:xfrm>
          <a:off x="609600" y="1371601"/>
          <a:ext cx="109728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537675"/>
            <a:ext cx="10160000" cy="617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All the rest of your classes, fun stuff, people, experiences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Remember Education and Degree and Awareness Training!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029" y="75323"/>
            <a:ext cx="11680728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EPICS 151 and course deliverables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971"/>
            <a:ext cx="12199650" cy="60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21600" cy="800458"/>
          </a:xfrm>
        </p:spPr>
        <p:txBody>
          <a:bodyPr/>
          <a:lstStyle/>
          <a:p>
            <a:r>
              <a:rPr lang="en-US" sz="4000" dirty="0" smtClean="0"/>
              <a:t>TODAY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7021"/>
            <a:ext cx="10160000" cy="4373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Roll call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>
                <a:latin typeface="Arial" charset="0"/>
                <a:cs typeface="Arial" charset="0"/>
              </a:rPr>
              <a:t>Mentor introduction 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A week in the life of an EPICS student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Design cycle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Mini team exercises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Next up</a:t>
            </a:r>
            <a:r>
              <a:rPr lang="en-US" sz="3200" dirty="0">
                <a:cs typeface="Times New Roman" pitchFamily="18" charset="0"/>
              </a:rPr>
              <a:t> </a:t>
            </a:r>
            <a:endParaRPr lang="en-US" sz="32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	</a:t>
            </a:r>
            <a:endParaRPr lang="en-US" sz="2400" dirty="0"/>
          </a:p>
        </p:txBody>
      </p:sp>
      <p:pic>
        <p:nvPicPr>
          <p:cNvPr id="4099" name="Picture 3" descr="C:\Program Files\Microsoft Office\MEDIA\OFFICE14\Bullets\BD21301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73" y="1355220"/>
            <a:ext cx="469263" cy="4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rogram Files\Microsoft Office\MEDIA\OFFICE14\Bullets\BD21301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43" y="2071642"/>
            <a:ext cx="469263" cy="4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Program Files\Microsoft Office\MEDIA\OFFICE14\Bullets\BD21301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420" y="2644834"/>
            <a:ext cx="469263" cy="4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3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515004">
            <a:off x="1567724" y="-476095"/>
            <a:ext cx="8493761" cy="7474117"/>
            <a:chOff x="1790160" y="-257415"/>
            <a:chExt cx="7936817" cy="7115415"/>
          </a:xfrm>
        </p:grpSpPr>
        <p:grpSp>
          <p:nvGrpSpPr>
            <p:cNvPr id="72" name="Group 71"/>
            <p:cNvGrpSpPr/>
            <p:nvPr/>
          </p:nvGrpSpPr>
          <p:grpSpPr>
            <a:xfrm>
              <a:off x="1790160" y="180211"/>
              <a:ext cx="7599948" cy="6412909"/>
              <a:chOff x="7721698" y="4001277"/>
              <a:chExt cx="1463827" cy="1501066"/>
            </a:xfrm>
          </p:grpSpPr>
          <p:sp>
            <p:nvSpPr>
              <p:cNvPr id="74" name="Circular Arrow 73"/>
              <p:cNvSpPr/>
              <p:nvPr/>
            </p:nvSpPr>
            <p:spPr>
              <a:xfrm rot="12802219">
                <a:off x="7756328" y="4109343"/>
                <a:ext cx="1429197" cy="1393000"/>
              </a:xfrm>
              <a:prstGeom prst="circularArrow">
                <a:avLst>
                  <a:gd name="adj1" fmla="val 25000"/>
                  <a:gd name="adj2" fmla="val 949184"/>
                  <a:gd name="adj3" fmla="val 20295816"/>
                  <a:gd name="adj4" fmla="val 14105496"/>
                  <a:gd name="adj5" fmla="val 10321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0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9144" rIns="0" bIns="9144" rtlCol="0" anchor="ctr"/>
              <a:lstStyle/>
              <a:p>
                <a:pPr algn="ctr" defTabSz="914400"/>
                <a:endParaRPr lang="en-US" sz="2800" b="1" dirty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</p:txBody>
          </p:sp>
          <p:sp>
            <p:nvSpPr>
              <p:cNvPr id="75" name="Circular Arrow 74"/>
              <p:cNvSpPr/>
              <p:nvPr/>
            </p:nvSpPr>
            <p:spPr>
              <a:xfrm rot="5400000">
                <a:off x="7768223" y="4077844"/>
                <a:ext cx="1429197" cy="1393000"/>
              </a:xfrm>
              <a:prstGeom prst="circularArrow">
                <a:avLst>
                  <a:gd name="adj1" fmla="val 25000"/>
                  <a:gd name="adj2" fmla="val 949184"/>
                  <a:gd name="adj3" fmla="val 20295816"/>
                  <a:gd name="adj4" fmla="val 13805444"/>
                  <a:gd name="adj5" fmla="val 10321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0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9144" rIns="0" bIns="9144" rtlCol="0" anchor="ctr"/>
              <a:lstStyle/>
              <a:p>
                <a:pPr algn="ctr" defTabSz="914400"/>
                <a:endParaRPr lang="en-US" sz="2800" b="1" dirty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</p:txBody>
          </p:sp>
          <p:sp>
            <p:nvSpPr>
              <p:cNvPr id="76" name="Circular Arrow 75"/>
              <p:cNvSpPr/>
              <p:nvPr/>
            </p:nvSpPr>
            <p:spPr>
              <a:xfrm rot="20048116">
                <a:off x="7721698" y="4001277"/>
                <a:ext cx="1429197" cy="1393000"/>
              </a:xfrm>
              <a:prstGeom prst="circularArrow">
                <a:avLst>
                  <a:gd name="adj1" fmla="val 25000"/>
                  <a:gd name="adj2" fmla="val 949184"/>
                  <a:gd name="adj3" fmla="val 20295816"/>
                  <a:gd name="adj4" fmla="val 13490219"/>
                  <a:gd name="adj5" fmla="val 10321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0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9144" rIns="0" bIns="9144" rtlCol="0" anchor="ctr"/>
              <a:lstStyle/>
              <a:p>
                <a:pPr algn="ctr" defTabSz="914400"/>
                <a:endParaRPr lang="en-US" sz="2800" b="1" dirty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20205020">
                <a:off x="8165637" y="4046794"/>
                <a:ext cx="225892" cy="223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endParaRPr lang="en-US" sz="1600" b="1" dirty="0" smtClean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  <a:p>
                <a:pPr algn="ctr" defTabSz="914400"/>
                <a:r>
                  <a:rPr lang="en-US" sz="2800" b="1" dirty="0" smtClean="0">
                    <a:solidFill>
                      <a:prstClr val="black"/>
                    </a:solidFill>
                    <a:latin typeface="Apple Casual"/>
                    <a:cs typeface="Apple Casual"/>
                  </a:rPr>
                  <a:t>Test</a:t>
                </a:r>
                <a:endParaRPr lang="en-US" sz="2800" b="1" dirty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6000813">
                <a:off x="8580372" y="4789197"/>
                <a:ext cx="838632" cy="253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en-US" sz="2800" b="1" dirty="0">
                    <a:solidFill>
                      <a:prstClr val="black"/>
                    </a:solidFill>
                    <a:latin typeface="Apple Casual"/>
                    <a:cs typeface="Apple Casual"/>
                  </a:rPr>
                  <a:t>Refine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4092893">
                <a:off x="7838994" y="5002683"/>
                <a:ext cx="367960" cy="177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endParaRPr lang="en-US" sz="1050" b="1" dirty="0" smtClean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  <a:p>
                <a:pPr algn="ctr" defTabSz="914400"/>
                <a:r>
                  <a:rPr lang="en-US" sz="2800" b="1" dirty="0" smtClean="0">
                    <a:solidFill>
                      <a:prstClr val="black"/>
                    </a:solidFill>
                    <a:latin typeface="Apple Casual"/>
                    <a:cs typeface="Apple Casual"/>
                  </a:rPr>
                  <a:t>Iterate</a:t>
                </a:r>
                <a:endParaRPr lang="en-US" sz="2800" b="1" dirty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1961593" y="-257415"/>
              <a:ext cx="7765384" cy="7115415"/>
            </a:xfrm>
            <a:prstGeom prst="ellipse">
              <a:avLst/>
            </a:prstGeom>
            <a:solidFill>
              <a:srgbClr val="FFFFFF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50" y="527311"/>
            <a:ext cx="11680728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Creative problem solving process</a:t>
            </a:r>
          </a:p>
        </p:txBody>
      </p:sp>
      <p:sp>
        <p:nvSpPr>
          <p:cNvPr id="10" name="Alternate Process 9"/>
          <p:cNvSpPr/>
          <p:nvPr/>
        </p:nvSpPr>
        <p:spPr>
          <a:xfrm>
            <a:off x="927479" y="2048471"/>
            <a:ext cx="2097380" cy="816989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pple Casual"/>
                <a:cs typeface="Apple Casual"/>
              </a:rPr>
              <a:t>Problem Definition</a:t>
            </a:r>
            <a:endParaRPr lang="en-US" b="1" dirty="0">
              <a:solidFill>
                <a:prstClr val="black"/>
              </a:solidFill>
              <a:latin typeface="Apple Casual"/>
              <a:cs typeface="Apple Casual"/>
            </a:endParaRPr>
          </a:p>
        </p:txBody>
      </p:sp>
      <p:sp>
        <p:nvSpPr>
          <p:cNvPr id="24" name="Alternate Process 23"/>
          <p:cNvSpPr/>
          <p:nvPr/>
        </p:nvSpPr>
        <p:spPr>
          <a:xfrm>
            <a:off x="3727660" y="2066378"/>
            <a:ext cx="2193293" cy="816989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Apple Casual"/>
                <a:cs typeface="Apple Casual"/>
              </a:rPr>
              <a:t>Exploration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28513" y="2514810"/>
            <a:ext cx="487680" cy="7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32417" y="2515604"/>
            <a:ext cx="487680" cy="15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lternate Process 11"/>
          <p:cNvSpPr/>
          <p:nvPr/>
        </p:nvSpPr>
        <p:spPr>
          <a:xfrm>
            <a:off x="6623755" y="2066378"/>
            <a:ext cx="1931724" cy="801303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Apple Casual"/>
                <a:cs typeface="Apple Casual"/>
              </a:rPr>
              <a:t>Analysis</a:t>
            </a:r>
          </a:p>
        </p:txBody>
      </p:sp>
      <p:sp>
        <p:nvSpPr>
          <p:cNvPr id="9" name="Alternate Process 8"/>
          <p:cNvSpPr/>
          <p:nvPr/>
        </p:nvSpPr>
        <p:spPr>
          <a:xfrm>
            <a:off x="9258280" y="2053249"/>
            <a:ext cx="2159707" cy="814176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Apple Casual"/>
                <a:cs typeface="Apple Casual"/>
              </a:rPr>
              <a:t>Implementation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663040" y="2526830"/>
            <a:ext cx="487680" cy="88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711266" y="3846734"/>
            <a:ext cx="1359833" cy="1264883"/>
            <a:chOff x="7721698" y="3967064"/>
            <a:chExt cx="1463827" cy="1575084"/>
          </a:xfrm>
        </p:grpSpPr>
        <p:sp>
          <p:nvSpPr>
            <p:cNvPr id="28" name="Circular Arrow 27"/>
            <p:cNvSpPr/>
            <p:nvPr/>
          </p:nvSpPr>
          <p:spPr>
            <a:xfrm rot="12802219">
              <a:off x="7756328" y="4109343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4105496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29" name="Circular Arrow 28"/>
            <p:cNvSpPr/>
            <p:nvPr/>
          </p:nvSpPr>
          <p:spPr>
            <a:xfrm rot="5400000">
              <a:off x="7768223" y="4077844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805444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30" name="Circular Arrow 29"/>
            <p:cNvSpPr/>
            <p:nvPr/>
          </p:nvSpPr>
          <p:spPr>
            <a:xfrm rot="20048116">
              <a:off x="7721698" y="4001277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490219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20205020">
              <a:off x="8006730" y="3967064"/>
              <a:ext cx="543703" cy="383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Test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6000813">
              <a:off x="8541378" y="4762245"/>
              <a:ext cx="916620" cy="307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Refine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4092893">
              <a:off x="7572483" y="4937780"/>
              <a:ext cx="900979" cy="307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Iterate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77960" y="3846734"/>
            <a:ext cx="1359833" cy="1264883"/>
            <a:chOff x="7721698" y="3967064"/>
            <a:chExt cx="1463827" cy="1575084"/>
          </a:xfrm>
        </p:grpSpPr>
        <p:sp>
          <p:nvSpPr>
            <p:cNvPr id="36" name="Circular Arrow 35"/>
            <p:cNvSpPr/>
            <p:nvPr/>
          </p:nvSpPr>
          <p:spPr>
            <a:xfrm rot="12802219">
              <a:off x="7756328" y="4109343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4105496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38" name="Circular Arrow 37"/>
            <p:cNvSpPr/>
            <p:nvPr/>
          </p:nvSpPr>
          <p:spPr>
            <a:xfrm rot="5400000">
              <a:off x="7768223" y="4077844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805444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40" name="Circular Arrow 39"/>
            <p:cNvSpPr/>
            <p:nvPr/>
          </p:nvSpPr>
          <p:spPr>
            <a:xfrm rot="20048116">
              <a:off x="7721698" y="4001277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490219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20205020">
              <a:off x="8006730" y="3967064"/>
              <a:ext cx="543703" cy="383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Test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 rot="6000813">
              <a:off x="8541378" y="4762245"/>
              <a:ext cx="916620" cy="307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Refine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rot="14092893">
              <a:off x="7572483" y="4937780"/>
              <a:ext cx="900979" cy="307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Iterate</a:t>
              </a:r>
            </a:p>
          </p:txBody>
        </p:sp>
      </p:grpSp>
      <p:sp>
        <p:nvSpPr>
          <p:cNvPr id="3" name="Left-Right Arrow 2"/>
          <p:cNvSpPr/>
          <p:nvPr/>
        </p:nvSpPr>
        <p:spPr>
          <a:xfrm>
            <a:off x="762000" y="3019823"/>
            <a:ext cx="10775244" cy="643467"/>
          </a:xfrm>
          <a:prstGeom prst="leftRightArrow">
            <a:avLst>
              <a:gd name="adj1" fmla="val 99333"/>
              <a:gd name="adj2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Arial"/>
              </a:rPr>
              <a:t>Stakeholder engagement, Presentation/ Documentation, Project Management</a:t>
            </a:r>
            <a:r>
              <a:rPr lang="en-US" b="1" dirty="0" smtClean="0">
                <a:solidFill>
                  <a:prstClr val="black"/>
                </a:solidFill>
                <a:latin typeface="Arial"/>
              </a:rPr>
              <a:t>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158610" y="3847190"/>
            <a:ext cx="1359833" cy="1264883"/>
            <a:chOff x="7721698" y="3967064"/>
            <a:chExt cx="1463827" cy="1575084"/>
          </a:xfrm>
        </p:grpSpPr>
        <p:sp>
          <p:nvSpPr>
            <p:cNvPr id="46" name="Circular Arrow 45"/>
            <p:cNvSpPr/>
            <p:nvPr/>
          </p:nvSpPr>
          <p:spPr>
            <a:xfrm rot="12802219">
              <a:off x="7756328" y="4109343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4105496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47" name="Circular Arrow 46"/>
            <p:cNvSpPr/>
            <p:nvPr/>
          </p:nvSpPr>
          <p:spPr>
            <a:xfrm rot="5400000">
              <a:off x="7768223" y="4077844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805444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48" name="Circular Arrow 47"/>
            <p:cNvSpPr/>
            <p:nvPr/>
          </p:nvSpPr>
          <p:spPr>
            <a:xfrm rot="20048116">
              <a:off x="7721698" y="4001277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490219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205020">
              <a:off x="8006730" y="3967064"/>
              <a:ext cx="543703" cy="383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Test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rot="6000813">
              <a:off x="8541378" y="4762245"/>
              <a:ext cx="916620" cy="307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Refine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 rot="14092893">
              <a:off x="7572483" y="4937780"/>
              <a:ext cx="900979" cy="307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Iterate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25304" y="3847190"/>
            <a:ext cx="1359833" cy="1264883"/>
            <a:chOff x="7721698" y="3967064"/>
            <a:chExt cx="1463827" cy="1575084"/>
          </a:xfrm>
        </p:grpSpPr>
        <p:sp>
          <p:nvSpPr>
            <p:cNvPr id="54" name="Circular Arrow 53"/>
            <p:cNvSpPr/>
            <p:nvPr/>
          </p:nvSpPr>
          <p:spPr>
            <a:xfrm rot="12802219">
              <a:off x="7756328" y="4109343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4105496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55" name="Circular Arrow 54"/>
            <p:cNvSpPr/>
            <p:nvPr/>
          </p:nvSpPr>
          <p:spPr>
            <a:xfrm rot="5400000">
              <a:off x="7768223" y="4077844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805444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61" name="Circular Arrow 60"/>
            <p:cNvSpPr/>
            <p:nvPr/>
          </p:nvSpPr>
          <p:spPr>
            <a:xfrm rot="20048116">
              <a:off x="7721698" y="4001277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490219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20205020">
              <a:off x="8006730" y="3967064"/>
              <a:ext cx="543703" cy="383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Test</a:t>
              </a:r>
            </a:p>
          </p:txBody>
        </p:sp>
        <p:sp>
          <p:nvSpPr>
            <p:cNvPr id="68" name="Rectangle 67"/>
            <p:cNvSpPr/>
            <p:nvPr/>
          </p:nvSpPr>
          <p:spPr>
            <a:xfrm rot="6000813">
              <a:off x="8541378" y="4762245"/>
              <a:ext cx="916620" cy="307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Refine</a:t>
              </a:r>
            </a:p>
          </p:txBody>
        </p:sp>
        <p:sp>
          <p:nvSpPr>
            <p:cNvPr id="71" name="Rectangle 70"/>
            <p:cNvSpPr/>
            <p:nvPr/>
          </p:nvSpPr>
          <p:spPr>
            <a:xfrm rot="14092893">
              <a:off x="7572483" y="4937780"/>
              <a:ext cx="900979" cy="307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Iterate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31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72" y="384934"/>
            <a:ext cx="11680728" cy="762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EPICS 151 and course content</a:t>
            </a:r>
          </a:p>
        </p:txBody>
      </p:sp>
      <p:sp>
        <p:nvSpPr>
          <p:cNvPr id="10" name="Alternate Process 9"/>
          <p:cNvSpPr/>
          <p:nvPr/>
        </p:nvSpPr>
        <p:spPr>
          <a:xfrm>
            <a:off x="927479" y="1771847"/>
            <a:ext cx="2097380" cy="816989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 defTabSz="914400"/>
            <a:r>
              <a:rPr lang="en-US" b="1" dirty="0" smtClean="0">
                <a:solidFill>
                  <a:prstClr val="black"/>
                </a:solidFill>
                <a:latin typeface="Apple Casual"/>
                <a:cs typeface="Apple Casual"/>
              </a:rPr>
              <a:t>Problem Definition</a:t>
            </a:r>
            <a:endParaRPr lang="en-US" b="1" dirty="0">
              <a:solidFill>
                <a:prstClr val="black"/>
              </a:solidFill>
              <a:latin typeface="Apple Casual"/>
              <a:cs typeface="Apple Casual"/>
            </a:endParaRPr>
          </a:p>
        </p:txBody>
      </p:sp>
      <p:sp>
        <p:nvSpPr>
          <p:cNvPr id="24" name="Alternate Process 23"/>
          <p:cNvSpPr/>
          <p:nvPr/>
        </p:nvSpPr>
        <p:spPr>
          <a:xfrm>
            <a:off x="3727660" y="1789754"/>
            <a:ext cx="2193293" cy="816989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Apple Casual"/>
                <a:cs typeface="Apple Casual"/>
              </a:rPr>
              <a:t>Exploration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28513" y="2238186"/>
            <a:ext cx="487680" cy="7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32417" y="2238980"/>
            <a:ext cx="487680" cy="15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lternate Process 11"/>
          <p:cNvSpPr/>
          <p:nvPr/>
        </p:nvSpPr>
        <p:spPr>
          <a:xfrm>
            <a:off x="6623755" y="1789754"/>
            <a:ext cx="1931724" cy="801303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Apple Casual"/>
                <a:cs typeface="Apple Casual"/>
              </a:rPr>
              <a:t>Analysis</a:t>
            </a:r>
          </a:p>
        </p:txBody>
      </p:sp>
      <p:sp>
        <p:nvSpPr>
          <p:cNvPr id="9" name="Alternate Process 8"/>
          <p:cNvSpPr/>
          <p:nvPr/>
        </p:nvSpPr>
        <p:spPr>
          <a:xfrm>
            <a:off x="9258280" y="1776625"/>
            <a:ext cx="2159707" cy="814176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Apple Casual"/>
                <a:cs typeface="Apple Casual"/>
              </a:rPr>
              <a:t>Implementation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663040" y="2250206"/>
            <a:ext cx="487680" cy="88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26"/>
          <p:cNvGrpSpPr/>
          <p:nvPr/>
        </p:nvGrpSpPr>
        <p:grpSpPr>
          <a:xfrm>
            <a:off x="9711266" y="3570110"/>
            <a:ext cx="1359833" cy="1264883"/>
            <a:chOff x="7721698" y="3967064"/>
            <a:chExt cx="1463827" cy="1575084"/>
          </a:xfrm>
        </p:grpSpPr>
        <p:sp>
          <p:nvSpPr>
            <p:cNvPr id="28" name="Circular Arrow 27"/>
            <p:cNvSpPr/>
            <p:nvPr/>
          </p:nvSpPr>
          <p:spPr>
            <a:xfrm rot="12802219">
              <a:off x="7756328" y="4109343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4105496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29" name="Circular Arrow 28"/>
            <p:cNvSpPr/>
            <p:nvPr/>
          </p:nvSpPr>
          <p:spPr>
            <a:xfrm rot="5400000">
              <a:off x="7768223" y="4077844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805444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30" name="Circular Arrow 29"/>
            <p:cNvSpPr/>
            <p:nvPr/>
          </p:nvSpPr>
          <p:spPr>
            <a:xfrm rot="20048116">
              <a:off x="7721698" y="4001277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490219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 defTabSz="914400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20205020">
              <a:off x="8006730" y="3967064"/>
              <a:ext cx="543703" cy="383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Test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6000813">
              <a:off x="8541378" y="4762245"/>
              <a:ext cx="916620" cy="307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Refine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4092893">
              <a:off x="7572483" y="4937780"/>
              <a:ext cx="900979" cy="307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Iterate</a:t>
              </a:r>
            </a:p>
          </p:txBody>
        </p:sp>
      </p:grpSp>
      <p:sp>
        <p:nvSpPr>
          <p:cNvPr id="3" name="Left-Right Arrow 2"/>
          <p:cNvSpPr/>
          <p:nvPr/>
        </p:nvSpPr>
        <p:spPr>
          <a:xfrm>
            <a:off x="762000" y="2743199"/>
            <a:ext cx="10775244" cy="643467"/>
          </a:xfrm>
          <a:prstGeom prst="leftRightArrow">
            <a:avLst>
              <a:gd name="adj1" fmla="val 99333"/>
              <a:gd name="adj2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Arial"/>
              </a:rPr>
              <a:t>Stakeholder engagement, Presentation/ Documentation, Project Management</a:t>
            </a:r>
            <a:r>
              <a:rPr lang="en-US" b="1" dirty="0" smtClean="0">
                <a:solidFill>
                  <a:prstClr val="black"/>
                </a:solidFill>
                <a:latin typeface="Arial"/>
              </a:rPr>
              <a:t> </a:t>
            </a:r>
          </a:p>
          <a:p>
            <a:pPr algn="ctr" defTabSz="914400"/>
            <a:r>
              <a:rPr lang="en-US" sz="1600" i="1" dirty="0" smtClean="0">
                <a:solidFill>
                  <a:srgbClr val="D1282E">
                    <a:lumMod val="75000"/>
                  </a:srgbClr>
                </a:solidFill>
                <a:latin typeface="Calibri"/>
              </a:rPr>
              <a:t>(</a:t>
            </a:r>
            <a:r>
              <a:rPr lang="en-US" sz="1600" i="1" dirty="0">
                <a:solidFill>
                  <a:srgbClr val="D1282E">
                    <a:lumMod val="75000"/>
                  </a:srgbClr>
                </a:solidFill>
                <a:latin typeface="Calibri"/>
              </a:rPr>
              <a:t>Design </a:t>
            </a:r>
            <a:r>
              <a:rPr lang="en-US" sz="1600" i="1" dirty="0" smtClean="0">
                <a:solidFill>
                  <a:srgbClr val="D1282E">
                    <a:lumMod val="75000"/>
                  </a:srgbClr>
                </a:solidFill>
                <a:latin typeface="Calibri"/>
              </a:rPr>
              <a:t>Log</a:t>
            </a:r>
            <a:r>
              <a:rPr lang="en-US" i="1" dirty="0" smtClean="0">
                <a:solidFill>
                  <a:srgbClr val="D1282E">
                    <a:lumMod val="75000"/>
                  </a:srgbClr>
                </a:solidFill>
                <a:latin typeface="Calibri"/>
              </a:rPr>
              <a:t>- </a:t>
            </a:r>
            <a:r>
              <a:rPr lang="en-US" sz="1600" i="1" dirty="0" smtClean="0">
                <a:solidFill>
                  <a:srgbClr val="D1282E">
                    <a:lumMod val="75000"/>
                  </a:srgbClr>
                </a:solidFill>
                <a:latin typeface="Calibri"/>
              </a:rPr>
              <a:t>wk 13, Hand-sketching- wk 7, and </a:t>
            </a:r>
            <a:r>
              <a:rPr lang="en-US" sz="1600" i="1" dirty="0" err="1" smtClean="0">
                <a:solidFill>
                  <a:srgbClr val="D1282E">
                    <a:lumMod val="75000"/>
                  </a:srgbClr>
                </a:solidFill>
                <a:latin typeface="Calibri"/>
              </a:rPr>
              <a:t>SolidWorks</a:t>
            </a:r>
            <a:r>
              <a:rPr lang="en-US" sz="1600" i="1" dirty="0" smtClean="0">
                <a:solidFill>
                  <a:srgbClr val="D1282E">
                    <a:lumMod val="75000"/>
                  </a:srgbClr>
                </a:solidFill>
                <a:latin typeface="Calibri"/>
              </a:rPr>
              <a:t> homework &amp; exam)</a:t>
            </a:r>
            <a:endParaRPr lang="en-US" i="1" dirty="0">
              <a:solidFill>
                <a:srgbClr val="D1282E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3900" y="5588852"/>
            <a:ext cx="10920101" cy="5692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  <a:latin typeface="Arial Black"/>
                <a:cs typeface="Arial Black"/>
              </a:rPr>
              <a:t>Client (251) / Mentor (151)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rot="16200000" flipH="1">
            <a:off x="10196687" y="4467577"/>
            <a:ext cx="2127959" cy="282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128000" y="4739300"/>
            <a:ext cx="307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1600" i="1" dirty="0">
                <a:solidFill>
                  <a:srgbClr val="D1282E">
                    <a:lumMod val="75000"/>
                  </a:srgbClr>
                </a:solidFill>
                <a:latin typeface="Calibri"/>
              </a:rPr>
              <a:t>Design </a:t>
            </a:r>
            <a:r>
              <a:rPr lang="en-US" sz="1600" i="1" dirty="0" smtClean="0">
                <a:solidFill>
                  <a:srgbClr val="D1282E">
                    <a:lumMod val="75000"/>
                  </a:srgbClr>
                </a:solidFill>
                <a:latin typeface="Calibri"/>
              </a:rPr>
              <a:t>Report,  presentation, works-like prototype</a:t>
            </a:r>
          </a:p>
          <a:p>
            <a:pPr algn="r" defTabSz="914400"/>
            <a:r>
              <a:rPr lang="en-US" sz="1600" i="1" dirty="0" smtClean="0">
                <a:solidFill>
                  <a:srgbClr val="D1282E">
                    <a:lumMod val="75000"/>
                  </a:srgbClr>
                </a:solidFill>
                <a:latin typeface="Calibri"/>
              </a:rPr>
              <a:t>(wk 16)</a:t>
            </a:r>
            <a:endParaRPr lang="en-US" sz="1600" i="1" dirty="0">
              <a:solidFill>
                <a:srgbClr val="D1282E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17610" y="3335865"/>
            <a:ext cx="1392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i="1" dirty="0">
                <a:solidFill>
                  <a:srgbClr val="D1282E">
                    <a:lumMod val="75000"/>
                  </a:srgbClr>
                </a:solidFill>
                <a:latin typeface="Calibri"/>
              </a:rPr>
              <a:t>Project Plan / Team </a:t>
            </a:r>
            <a:r>
              <a:rPr lang="en-US" sz="1600" i="1" dirty="0" smtClean="0">
                <a:solidFill>
                  <a:srgbClr val="D1282E">
                    <a:lumMod val="75000"/>
                  </a:srgbClr>
                </a:solidFill>
                <a:latin typeface="Calibri"/>
              </a:rPr>
              <a:t>contract</a:t>
            </a:r>
          </a:p>
          <a:p>
            <a:pPr defTabSz="914400"/>
            <a:r>
              <a:rPr lang="en-US" sz="1600" i="1" dirty="0" smtClean="0">
                <a:solidFill>
                  <a:srgbClr val="D1282E">
                    <a:lumMod val="75000"/>
                  </a:srgbClr>
                </a:solidFill>
                <a:latin typeface="Calibri"/>
              </a:rPr>
              <a:t>(wk 11) </a:t>
            </a:r>
            <a:endParaRPr lang="en-US" sz="1600" i="1" dirty="0">
              <a:solidFill>
                <a:srgbClr val="D1282E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56" name="Freeform 55"/>
          <p:cNvSpPr/>
          <p:nvPr/>
        </p:nvSpPr>
        <p:spPr>
          <a:xfrm rot="15270925">
            <a:off x="9289865" y="4273127"/>
            <a:ext cx="692238" cy="394621"/>
          </a:xfrm>
          <a:custGeom>
            <a:avLst/>
            <a:gdLst>
              <a:gd name="connsiteX0" fmla="*/ 0 w 588820"/>
              <a:gd name="connsiteY0" fmla="*/ 285863 h 408326"/>
              <a:gd name="connsiteX1" fmla="*/ 285091 w 588820"/>
              <a:gd name="connsiteY1" fmla="*/ 788 h 408326"/>
              <a:gd name="connsiteX2" fmla="*/ 557225 w 588820"/>
              <a:gd name="connsiteY2" fmla="*/ 363611 h 408326"/>
              <a:gd name="connsiteX3" fmla="*/ 583142 w 588820"/>
              <a:gd name="connsiteY3" fmla="*/ 402485 h 40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820" h="408326">
                <a:moveTo>
                  <a:pt x="0" y="285863"/>
                </a:moveTo>
                <a:cubicBezTo>
                  <a:pt x="96110" y="136846"/>
                  <a:pt x="192220" y="-12170"/>
                  <a:pt x="285091" y="788"/>
                </a:cubicBezTo>
                <a:cubicBezTo>
                  <a:pt x="377962" y="13746"/>
                  <a:pt x="507550" y="296662"/>
                  <a:pt x="557225" y="363611"/>
                </a:cubicBezTo>
                <a:cubicBezTo>
                  <a:pt x="606900" y="430560"/>
                  <a:pt x="583142" y="402485"/>
                  <a:pt x="583142" y="402485"/>
                </a:cubicBezTo>
              </a:path>
            </a:pathLst>
          </a:cu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ight Triangle 46"/>
          <p:cNvSpPr/>
          <p:nvPr/>
        </p:nvSpPr>
        <p:spPr>
          <a:xfrm flipV="1">
            <a:off x="978673" y="1479474"/>
            <a:ext cx="9327446" cy="4543778"/>
          </a:xfrm>
          <a:prstGeom prst="rtTriangle">
            <a:avLst/>
          </a:prstGeom>
          <a:solidFill>
            <a:schemeClr val="tx2">
              <a:lumMod val="40000"/>
              <a:lumOff val="60000"/>
              <a:alpha val="8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8" name="Right Triangle 47"/>
          <p:cNvSpPr/>
          <p:nvPr/>
        </p:nvSpPr>
        <p:spPr>
          <a:xfrm flipH="1">
            <a:off x="1213556" y="1114779"/>
            <a:ext cx="10470440" cy="5037666"/>
          </a:xfrm>
          <a:prstGeom prst="rtTriangle">
            <a:avLst/>
          </a:prstGeom>
          <a:solidFill>
            <a:schemeClr val="accent3">
              <a:lumMod val="40000"/>
              <a:lumOff val="60000"/>
              <a:alpha val="8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sz="4400" b="1" dirty="0" smtClean="0">
                <a:solidFill>
                  <a:schemeClr val="tx1"/>
                </a:solidFill>
              </a:rPr>
              <a:t>Team time and </a:t>
            </a:r>
            <a:r>
              <a:rPr lang="en-US" sz="4400" b="1" u="sng" dirty="0">
                <a:solidFill>
                  <a:schemeClr val="tx1"/>
                </a:solidFill>
              </a:rPr>
              <a:t>P</a:t>
            </a:r>
            <a:r>
              <a:rPr lang="en-US" sz="4400" b="1" u="sng" dirty="0" smtClean="0">
                <a:solidFill>
                  <a:schemeClr val="tx1"/>
                </a:solidFill>
              </a:rPr>
              <a:t>roject </a:t>
            </a:r>
            <a:r>
              <a:rPr lang="en-US" sz="4400" b="1" dirty="0" smtClean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09888" y="2017889"/>
            <a:ext cx="50376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Content and </a:t>
            </a:r>
            <a:r>
              <a:rPr lang="en-US" sz="4400" b="1" u="sng" dirty="0" smtClean="0"/>
              <a:t>Process </a:t>
            </a:r>
            <a:r>
              <a:rPr lang="en-US" sz="4400" b="1" dirty="0" smtClean="0"/>
              <a:t>work</a:t>
            </a:r>
            <a:endParaRPr lang="en-US" sz="44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889860" y="6625780"/>
            <a:ext cx="10668180" cy="2929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24869" y="6262755"/>
            <a:ext cx="111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Time </a:t>
            </a:r>
            <a:r>
              <a:rPr lang="en-US" sz="2000" b="1" i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sym typeface="Wingdings" panose="05000000000000000000" pitchFamily="2" charset="2"/>
              </a:rPr>
              <a:t> </a:t>
            </a:r>
            <a:endParaRPr lang="en-US" sz="2000" b="1" i="1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0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21600" cy="800458"/>
          </a:xfrm>
        </p:spPr>
        <p:txBody>
          <a:bodyPr/>
          <a:lstStyle/>
          <a:p>
            <a:r>
              <a:rPr lang="en-US" sz="4000" dirty="0" smtClean="0"/>
              <a:t>TODAY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7021"/>
            <a:ext cx="10160000" cy="4373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Roll call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>
                <a:latin typeface="Arial" charset="0"/>
                <a:cs typeface="Arial" charset="0"/>
              </a:rPr>
              <a:t>Mentor introduction 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A week in the life of an EPICS student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Design cycle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Mini team exercises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Next up</a:t>
            </a:r>
            <a:r>
              <a:rPr lang="en-US" sz="3200" dirty="0">
                <a:cs typeface="Times New Roman" pitchFamily="18" charset="0"/>
              </a:rPr>
              <a:t> </a:t>
            </a:r>
            <a:endParaRPr lang="en-US" sz="32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	</a:t>
            </a:r>
            <a:endParaRPr lang="en-US" sz="2400" dirty="0"/>
          </a:p>
        </p:txBody>
      </p:sp>
      <p:pic>
        <p:nvPicPr>
          <p:cNvPr id="4099" name="Picture 3" descr="C:\Program Files\Microsoft Office\MEDIA\OFFICE14\Bullets\BD21301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73" y="1355220"/>
            <a:ext cx="469263" cy="4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rogram Files\Microsoft Office\MEDIA\OFFICE14\Bullets\BD21301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343" y="2071642"/>
            <a:ext cx="469263" cy="4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Program Files\Microsoft Office\MEDIA\OFFICE14\Bullets\BD21301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420" y="2644834"/>
            <a:ext cx="469263" cy="4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Program Files\Microsoft Office\MEDIA\OFFICE14\Bullets\BD21301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09" y="3261379"/>
            <a:ext cx="469263" cy="4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21600" cy="800458"/>
          </a:xfrm>
        </p:spPr>
        <p:txBody>
          <a:bodyPr/>
          <a:lstStyle/>
          <a:p>
            <a:r>
              <a:rPr lang="en-US" sz="4000" dirty="0" smtClean="0"/>
              <a:t>TODAY’s </a:t>
            </a:r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1533"/>
            <a:ext cx="10160000" cy="4373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3 - Design solutions through cycle of testing, refining, iterating, and feedback</a:t>
            </a:r>
            <a:r>
              <a:rPr lang="en-US" sz="32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3200" b="0" dirty="0" smtClean="0"/>
          </a:p>
          <a:p>
            <a:pPr>
              <a:lnSpc>
                <a:spcPct val="90000"/>
              </a:lnSpc>
            </a:pPr>
            <a:r>
              <a:rPr lang="en-US" sz="3200" dirty="0" smtClean="0">
                <a:cs typeface="Times New Roman" pitchFamily="18" charset="0"/>
              </a:rPr>
              <a:t>4 </a:t>
            </a:r>
            <a:r>
              <a:rPr lang="en-US" sz="3200" dirty="0">
                <a:cs typeface="Times New Roman" pitchFamily="18" charset="0"/>
              </a:rPr>
              <a:t>- Determine equivalency and </a:t>
            </a:r>
            <a:r>
              <a:rPr lang="en-US" sz="3200" dirty="0" smtClean="0">
                <a:cs typeface="Times New Roman" pitchFamily="18" charset="0"/>
              </a:rPr>
              <a:t>equitably contribute </a:t>
            </a:r>
            <a:r>
              <a:rPr lang="en-US" sz="3200" dirty="0">
                <a:cs typeface="Times New Roman" pitchFamily="18" charset="0"/>
              </a:rPr>
              <a:t>to team efforts from start to end on </a:t>
            </a:r>
            <a:r>
              <a:rPr lang="en-US" sz="3200" dirty="0" smtClean="0">
                <a:cs typeface="Times New Roman" pitchFamily="18" charset="0"/>
              </a:rPr>
              <a:t>a collaborative </a:t>
            </a:r>
            <a:r>
              <a:rPr lang="en-US" sz="3200" dirty="0">
                <a:cs typeface="Times New Roman" pitchFamily="18" charset="0"/>
              </a:rPr>
              <a:t>project, and participate in </a:t>
            </a:r>
            <a:r>
              <a:rPr lang="en-US" sz="3200" dirty="0" smtClean="0">
                <a:cs typeface="Times New Roman" pitchFamily="18" charset="0"/>
              </a:rPr>
              <a:t>learning activities </a:t>
            </a:r>
            <a:r>
              <a:rPr lang="en-US" sz="3200" dirty="0">
                <a:cs typeface="Times New Roman" pitchFamily="18" charset="0"/>
              </a:rPr>
              <a:t>and coaching activities in the team.</a:t>
            </a:r>
            <a:r>
              <a:rPr lang="en-US" sz="2800" i="1" dirty="0" smtClean="0">
                <a:cs typeface="Times New Roman" pitchFamily="18" charset="0"/>
              </a:rPr>
              <a:t>	</a:t>
            </a:r>
            <a:r>
              <a:rPr lang="en-US" sz="2400" dirty="0" smtClean="0">
                <a:cs typeface="Times New Roman" pitchFamily="18" charset="0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80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10953688" cy="9338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Marshmallow Challenge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11046178" cy="4373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dirty="0" smtClean="0">
                <a:latin typeface="Arial" charset="0"/>
                <a:cs typeface="Arial" charset="0"/>
              </a:rPr>
              <a:t>Build the tallest free-standing tower you can, with a marshmallow at the top </a:t>
            </a:r>
            <a:r>
              <a:rPr lang="en-US" sz="3600" u="sng" dirty="0" smtClean="0">
                <a:latin typeface="Arial" charset="0"/>
                <a:cs typeface="Arial" charset="0"/>
              </a:rPr>
              <a:t>in 18 minutes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latin typeface="Arial" charset="0"/>
                <a:cs typeface="Arial" charset="0"/>
              </a:rPr>
              <a:t>Materials: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20 sticks of spaghetti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1 yard of tape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1 yard of string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1 marshmallow</a:t>
            </a:r>
          </a:p>
        </p:txBody>
      </p:sp>
    </p:spTree>
    <p:extLst>
      <p:ext uri="{BB962C8B-B14F-4D97-AF65-F5344CB8AC3E}">
        <p14:creationId xmlns:p14="http://schemas.microsoft.com/office/powerpoint/2010/main" val="10704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52718"/>
            <a:ext cx="10651067" cy="8632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Mini team exercise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371600"/>
            <a:ext cx="110744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600" dirty="0" smtClean="0">
                <a:latin typeface="Arial" charset="0"/>
              </a:rPr>
              <a:t>On a sheet of paper, write two lists: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latin typeface="Arial" charset="0"/>
              </a:rPr>
              <a:t>Attributes of a high functioning team</a:t>
            </a:r>
          </a:p>
          <a:p>
            <a:pPr lvl="1" indent="0">
              <a:buNone/>
            </a:pPr>
            <a:r>
              <a:rPr lang="en-US" sz="2800" dirty="0" smtClean="0">
                <a:latin typeface="Arial" charset="0"/>
              </a:rPr>
              <a:t>Include things you’ve experienced on a team that you’ve liked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 smtClean="0">
                <a:latin typeface="Arial" charset="0"/>
              </a:rPr>
              <a:t>Attributes of a dysfunctional team</a:t>
            </a:r>
          </a:p>
          <a:p>
            <a:pPr lvl="1" indent="0">
              <a:buNone/>
            </a:pPr>
            <a:r>
              <a:rPr lang="en-US" sz="2800" dirty="0" smtClean="0">
                <a:latin typeface="Arial" charset="0"/>
              </a:rPr>
              <a:t>Include things you’ve experienced on a team that you </a:t>
            </a:r>
            <a:r>
              <a:rPr lang="en-US" sz="2800" u="sng" dirty="0" smtClean="0">
                <a:latin typeface="Arial" charset="0"/>
              </a:rPr>
              <a:t>don’t</a:t>
            </a:r>
            <a:r>
              <a:rPr lang="en-US" sz="2800" dirty="0" smtClean="0">
                <a:latin typeface="Arial" charset="0"/>
              </a:rPr>
              <a:t> like</a:t>
            </a:r>
            <a:endParaRPr lang="en-US" sz="2800" dirty="0">
              <a:latin typeface="Arial" charset="0"/>
            </a:endParaRPr>
          </a:p>
        </p:txBody>
      </p:sp>
      <p:pic>
        <p:nvPicPr>
          <p:cNvPr id="4" name="Picture 3" descr="stk19951boj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92480">
            <a:off x="8804819" y="4801687"/>
            <a:ext cx="1380486" cy="1890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56115" y="6032036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tx2"/>
                </a:solidFill>
              </a:rPr>
              <a:t>4-5 minutes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7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x.english-ch.com/teacher/ackie/search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32" y="1102348"/>
            <a:ext cx="6018168" cy="523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6501"/>
            <a:ext cx="9987844" cy="1371600"/>
          </a:xfrm>
        </p:spPr>
        <p:txBody>
          <a:bodyPr/>
          <a:lstStyle/>
          <a:p>
            <a:r>
              <a:rPr lang="en-US" sz="4000" dirty="0" smtClean="0"/>
              <a:t>Are you in the right room?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383"/>
            <a:ext cx="10160000" cy="4373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99206" y="3602984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Section U – </a:t>
            </a:r>
          </a:p>
          <a:p>
            <a:pPr algn="ctr"/>
            <a:r>
              <a:rPr lang="en-US" dirty="0" smtClean="0"/>
              <a:t>Engineering Annex</a:t>
            </a:r>
          </a:p>
          <a:p>
            <a:pPr algn="ctr"/>
            <a:endParaRPr lang="en-US" dirty="0"/>
          </a:p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Roll Call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8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10953688" cy="9338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Marshmallow Challenge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2"/>
            <a:ext cx="11046178" cy="4373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dirty="0" smtClean="0">
                <a:latin typeface="Arial" charset="0"/>
                <a:cs typeface="Arial" charset="0"/>
              </a:rPr>
              <a:t>Build the tallest free-standing tower you can, with a marshmallow at the top </a:t>
            </a:r>
            <a:r>
              <a:rPr lang="en-US" sz="3600" u="sng" dirty="0" smtClean="0">
                <a:latin typeface="Arial" charset="0"/>
                <a:cs typeface="Arial" charset="0"/>
              </a:rPr>
              <a:t>in 18 minutes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>
                <a:latin typeface="Arial" charset="0"/>
                <a:cs typeface="Arial" charset="0"/>
              </a:rPr>
              <a:t>Materials: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20 sticks of spaghetti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1 yard of tape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1 yard of string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b="1" dirty="0" smtClean="0">
                <a:cs typeface="Times New Roman" pitchFamily="18" charset="0"/>
              </a:rPr>
              <a:t>1 marshmallow</a:t>
            </a:r>
          </a:p>
        </p:txBody>
      </p:sp>
      <p:pic>
        <p:nvPicPr>
          <p:cNvPr id="4" name="Picture 3" descr="stk19951boj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92480">
            <a:off x="8804819" y="4520792"/>
            <a:ext cx="1380486" cy="1890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56115" y="5751141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2"/>
                </a:solidFill>
              </a:rPr>
              <a:t>20 minutes</a:t>
            </a:r>
            <a:endParaRPr lang="en-US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718"/>
            <a:ext cx="10157179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Marshmallow Challenge: Take </a:t>
            </a:r>
            <a:r>
              <a:rPr lang="en-US" sz="4000" dirty="0" err="1" smtClean="0"/>
              <a:t>aways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59000"/>
            <a:ext cx="10160000" cy="39671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Ideas?  </a:t>
            </a:r>
            <a:r>
              <a:rPr lang="en-US" sz="3200" i="1" dirty="0" smtClean="0">
                <a:latin typeface="Chalkboard"/>
                <a:cs typeface="Chalkboard"/>
              </a:rPr>
              <a:t>What was the point of all this?</a:t>
            </a:r>
          </a:p>
          <a:p>
            <a:pPr>
              <a:buFont typeface="Wingdings" pitchFamily="2" charset="2"/>
              <a:buChar char="§"/>
            </a:pPr>
            <a:endParaRPr lang="en-US" sz="3200" dirty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Char char="§"/>
            </a:pPr>
            <a:endParaRPr lang="en-US" sz="4000" dirty="0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marL="45720" indent="0">
              <a:buNone/>
            </a:pPr>
            <a:r>
              <a:rPr lang="en-US" sz="3200" dirty="0">
                <a:solidFill>
                  <a:srgbClr val="0000FF"/>
                </a:solidFill>
                <a:latin typeface="Lucida Grande"/>
                <a:ea typeface="Lucida Grande"/>
                <a:cs typeface="Lucida Grande"/>
                <a:hlinkClick r:id="rId3"/>
              </a:rPr>
              <a:t>http://marshmallowchallenge.com/</a:t>
            </a:r>
            <a:r>
              <a:rPr lang="en-US" sz="3200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  <a:hlinkClick r:id="rId3"/>
              </a:rPr>
              <a:t>TED_Talk.html</a:t>
            </a:r>
            <a:endParaRPr lang="en-US" sz="3200" dirty="0" smtClean="0">
              <a:solidFill>
                <a:srgbClr val="0000FF"/>
              </a:solidFill>
              <a:latin typeface="Lucida Grande"/>
              <a:ea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0975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21600" cy="130248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What was the point?</a:t>
            </a:r>
            <a:br>
              <a:rPr lang="en-US" sz="4000" dirty="0" smtClean="0"/>
            </a:br>
            <a:r>
              <a:rPr lang="en-US" sz="4000" dirty="0" smtClean="0"/>
              <a:t>…TODAY’s </a:t>
            </a:r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1533"/>
            <a:ext cx="10160000" cy="4373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3 - Design solutions through cycle of testing, refining, iterating, and feedback.</a:t>
            </a:r>
          </a:p>
          <a:p>
            <a:pPr>
              <a:lnSpc>
                <a:spcPct val="90000"/>
              </a:lnSpc>
            </a:pPr>
            <a:endParaRPr lang="en-US" sz="3200" b="0" dirty="0"/>
          </a:p>
          <a:p>
            <a:pPr>
              <a:lnSpc>
                <a:spcPct val="90000"/>
              </a:lnSpc>
            </a:pPr>
            <a:r>
              <a:rPr lang="en-US" sz="3200" dirty="0">
                <a:cs typeface="Times New Roman" pitchFamily="18" charset="0"/>
              </a:rPr>
              <a:t>4 - Determine equivalency and equitably contribute to team efforts from start to end on a collaborative project, and participate in learning activities and coaching activities in the team. </a:t>
            </a:r>
            <a:r>
              <a:rPr lang="en-US" sz="2400" dirty="0">
                <a:cs typeface="Times New Roman" pitchFamily="18" charset="0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72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 rot="515004">
            <a:off x="1567724" y="-476095"/>
            <a:ext cx="8493761" cy="7474117"/>
            <a:chOff x="1790160" y="-257415"/>
            <a:chExt cx="7936817" cy="7115415"/>
          </a:xfrm>
        </p:grpSpPr>
        <p:grpSp>
          <p:nvGrpSpPr>
            <p:cNvPr id="58" name="Group 57"/>
            <p:cNvGrpSpPr/>
            <p:nvPr/>
          </p:nvGrpSpPr>
          <p:grpSpPr>
            <a:xfrm>
              <a:off x="1790160" y="180211"/>
              <a:ext cx="7599948" cy="6412909"/>
              <a:chOff x="7721698" y="4001277"/>
              <a:chExt cx="1463827" cy="1501066"/>
            </a:xfrm>
          </p:grpSpPr>
          <p:sp>
            <p:nvSpPr>
              <p:cNvPr id="60" name="Circular Arrow 59"/>
              <p:cNvSpPr/>
              <p:nvPr/>
            </p:nvSpPr>
            <p:spPr>
              <a:xfrm rot="12802219">
                <a:off x="7756328" y="4109343"/>
                <a:ext cx="1429197" cy="1393000"/>
              </a:xfrm>
              <a:prstGeom prst="circularArrow">
                <a:avLst>
                  <a:gd name="adj1" fmla="val 25000"/>
                  <a:gd name="adj2" fmla="val 949184"/>
                  <a:gd name="adj3" fmla="val 20295816"/>
                  <a:gd name="adj4" fmla="val 14105496"/>
                  <a:gd name="adj5" fmla="val 10321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0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9144" rIns="0" bIns="9144" rtlCol="0" anchor="ctr"/>
              <a:lstStyle/>
              <a:p>
                <a:pPr algn="ctr" defTabSz="914400"/>
                <a:endParaRPr lang="en-US" sz="2800" b="1" dirty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</p:txBody>
          </p:sp>
          <p:sp>
            <p:nvSpPr>
              <p:cNvPr id="61" name="Circular Arrow 60"/>
              <p:cNvSpPr/>
              <p:nvPr/>
            </p:nvSpPr>
            <p:spPr>
              <a:xfrm rot="5400000">
                <a:off x="7768223" y="4077844"/>
                <a:ext cx="1429197" cy="1393000"/>
              </a:xfrm>
              <a:prstGeom prst="circularArrow">
                <a:avLst>
                  <a:gd name="adj1" fmla="val 25000"/>
                  <a:gd name="adj2" fmla="val 949184"/>
                  <a:gd name="adj3" fmla="val 20295816"/>
                  <a:gd name="adj4" fmla="val 13805444"/>
                  <a:gd name="adj5" fmla="val 10321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0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9144" rIns="0" bIns="9144" rtlCol="0" anchor="ctr"/>
              <a:lstStyle/>
              <a:p>
                <a:pPr algn="ctr" defTabSz="914400"/>
                <a:endParaRPr lang="en-US" sz="2800" b="1" dirty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</p:txBody>
          </p:sp>
          <p:sp>
            <p:nvSpPr>
              <p:cNvPr id="63" name="Circular Arrow 62"/>
              <p:cNvSpPr/>
              <p:nvPr/>
            </p:nvSpPr>
            <p:spPr>
              <a:xfrm rot="20048116">
                <a:off x="7721698" y="4001277"/>
                <a:ext cx="1429197" cy="1393000"/>
              </a:xfrm>
              <a:prstGeom prst="circularArrow">
                <a:avLst>
                  <a:gd name="adj1" fmla="val 25000"/>
                  <a:gd name="adj2" fmla="val 949184"/>
                  <a:gd name="adj3" fmla="val 20295816"/>
                  <a:gd name="adj4" fmla="val 13490219"/>
                  <a:gd name="adj5" fmla="val 10321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30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9144" rIns="0" bIns="9144" rtlCol="0" anchor="ctr"/>
              <a:lstStyle/>
              <a:p>
                <a:pPr algn="ctr" defTabSz="914400"/>
                <a:endParaRPr lang="en-US" sz="2800" b="1" dirty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20205020">
                <a:off x="8165637" y="4046794"/>
                <a:ext cx="225892" cy="223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endParaRPr lang="en-US" sz="1600" b="1" dirty="0" smtClean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  <a:p>
                <a:pPr algn="ctr" defTabSz="914400"/>
                <a:r>
                  <a:rPr lang="en-US" sz="2800" b="1" dirty="0" smtClean="0">
                    <a:solidFill>
                      <a:prstClr val="black"/>
                    </a:solidFill>
                    <a:latin typeface="Apple Casual"/>
                    <a:cs typeface="Apple Casual"/>
                  </a:rPr>
                  <a:t>Test</a:t>
                </a:r>
                <a:endParaRPr lang="en-US" sz="2800" b="1" dirty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6000813">
                <a:off x="8580372" y="4789197"/>
                <a:ext cx="838632" cy="253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en-US" sz="2800" b="1" dirty="0">
                    <a:solidFill>
                      <a:prstClr val="black"/>
                    </a:solidFill>
                    <a:latin typeface="Apple Casual"/>
                    <a:cs typeface="Apple Casual"/>
                  </a:rPr>
                  <a:t>Refine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14092893">
                <a:off x="7838994" y="5002683"/>
                <a:ext cx="367960" cy="177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endParaRPr lang="en-US" sz="1050" b="1" dirty="0" smtClean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  <a:p>
                <a:pPr algn="ctr" defTabSz="914400"/>
                <a:r>
                  <a:rPr lang="en-US" sz="2800" b="1" dirty="0" smtClean="0">
                    <a:solidFill>
                      <a:prstClr val="black"/>
                    </a:solidFill>
                    <a:latin typeface="Apple Casual"/>
                    <a:cs typeface="Apple Casual"/>
                  </a:rPr>
                  <a:t>Iterate</a:t>
                </a:r>
                <a:endParaRPr lang="en-US" sz="2800" b="1" dirty="0">
                  <a:solidFill>
                    <a:prstClr val="black"/>
                  </a:solidFill>
                  <a:latin typeface="Apple Casual"/>
                  <a:cs typeface="Apple Casual"/>
                </a:endParaRP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1961593" y="-257415"/>
              <a:ext cx="7765384" cy="7115415"/>
            </a:xfrm>
            <a:prstGeom prst="ellipse">
              <a:avLst/>
            </a:prstGeom>
            <a:solidFill>
              <a:srgbClr val="FFFFFF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01" y="152400"/>
            <a:ext cx="11680728" cy="681745"/>
          </a:xfrm>
        </p:spPr>
        <p:txBody>
          <a:bodyPr>
            <a:normAutofit/>
          </a:bodyPr>
          <a:lstStyle/>
          <a:p>
            <a:r>
              <a:rPr lang="en-US" dirty="0" smtClean="0"/>
              <a:t>That Problem Solving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927477" y="1771843"/>
            <a:ext cx="2097380" cy="816989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500" b="1" dirty="0">
                <a:solidFill>
                  <a:prstClr val="black"/>
                </a:solidFill>
                <a:latin typeface="Apple Casual"/>
                <a:cs typeface="Apple Casual"/>
              </a:rPr>
              <a:t>Problem Definition</a:t>
            </a:r>
          </a:p>
        </p:txBody>
      </p:sp>
      <p:sp>
        <p:nvSpPr>
          <p:cNvPr id="24" name="Alternate Process 23"/>
          <p:cNvSpPr/>
          <p:nvPr/>
        </p:nvSpPr>
        <p:spPr>
          <a:xfrm>
            <a:off x="3727659" y="1789750"/>
            <a:ext cx="2193293" cy="816989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500" b="1" dirty="0">
                <a:solidFill>
                  <a:prstClr val="black"/>
                </a:solidFill>
                <a:latin typeface="Apple Casual"/>
                <a:cs typeface="Apple Casual"/>
              </a:rPr>
              <a:t>Exploration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28513" y="2238186"/>
            <a:ext cx="487680" cy="7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32417" y="2238980"/>
            <a:ext cx="487680" cy="158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lternate Process 11"/>
          <p:cNvSpPr/>
          <p:nvPr/>
        </p:nvSpPr>
        <p:spPr>
          <a:xfrm>
            <a:off x="6623755" y="1789750"/>
            <a:ext cx="1931724" cy="801303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500" b="1" dirty="0">
                <a:solidFill>
                  <a:prstClr val="black"/>
                </a:solidFill>
                <a:latin typeface="Apple Casual"/>
                <a:cs typeface="Apple Casual"/>
              </a:rPr>
              <a:t>Analysis</a:t>
            </a:r>
          </a:p>
        </p:txBody>
      </p:sp>
      <p:sp>
        <p:nvSpPr>
          <p:cNvPr id="9" name="Alternate Process 8"/>
          <p:cNvSpPr/>
          <p:nvPr/>
        </p:nvSpPr>
        <p:spPr>
          <a:xfrm>
            <a:off x="9258279" y="1776625"/>
            <a:ext cx="2159707" cy="814176"/>
          </a:xfrm>
          <a:prstGeom prst="flowChartAlternateProcess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500" b="1" dirty="0">
                <a:solidFill>
                  <a:prstClr val="black"/>
                </a:solidFill>
                <a:latin typeface="Apple Casual"/>
                <a:cs typeface="Apple Casual"/>
              </a:rPr>
              <a:t>Implementation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663040" y="2250206"/>
            <a:ext cx="487680" cy="884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069436" y="3429000"/>
            <a:ext cx="1586638" cy="1264883"/>
            <a:chOff x="7721698" y="3967064"/>
            <a:chExt cx="1463827" cy="1575084"/>
          </a:xfrm>
        </p:grpSpPr>
        <p:sp>
          <p:nvSpPr>
            <p:cNvPr id="55" name="Circular Arrow 54"/>
            <p:cNvSpPr/>
            <p:nvPr/>
          </p:nvSpPr>
          <p:spPr>
            <a:xfrm rot="12802219">
              <a:off x="7756328" y="4109343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4105496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56" name="Circular Arrow 55"/>
            <p:cNvSpPr/>
            <p:nvPr/>
          </p:nvSpPr>
          <p:spPr>
            <a:xfrm rot="5400000">
              <a:off x="7768223" y="4077844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805444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54" name="Circular Arrow 53"/>
            <p:cNvSpPr/>
            <p:nvPr/>
          </p:nvSpPr>
          <p:spPr>
            <a:xfrm rot="20048116">
              <a:off x="7721698" y="4001277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490219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205020">
              <a:off x="8027755" y="3967064"/>
              <a:ext cx="501652" cy="383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Test</a:t>
              </a:r>
            </a:p>
          </p:txBody>
        </p:sp>
        <p:sp>
          <p:nvSpPr>
            <p:cNvPr id="48" name="Rectangle 47"/>
            <p:cNvSpPr/>
            <p:nvPr/>
          </p:nvSpPr>
          <p:spPr>
            <a:xfrm rot="6000813">
              <a:off x="8541378" y="4774147"/>
              <a:ext cx="916621" cy="28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Refine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rot="14092893">
              <a:off x="7572483" y="4949682"/>
              <a:ext cx="900979" cy="28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Iterate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66711" y="3429000"/>
            <a:ext cx="1586638" cy="1264883"/>
            <a:chOff x="7721698" y="3967064"/>
            <a:chExt cx="1463827" cy="1575084"/>
          </a:xfrm>
        </p:grpSpPr>
        <p:sp>
          <p:nvSpPr>
            <p:cNvPr id="28" name="Circular Arrow 27"/>
            <p:cNvSpPr/>
            <p:nvPr/>
          </p:nvSpPr>
          <p:spPr>
            <a:xfrm rot="12802219">
              <a:off x="7756328" y="4109343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4105496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29" name="Circular Arrow 28"/>
            <p:cNvSpPr/>
            <p:nvPr/>
          </p:nvSpPr>
          <p:spPr>
            <a:xfrm rot="5400000">
              <a:off x="7768223" y="4077844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805444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30" name="Circular Arrow 29"/>
            <p:cNvSpPr/>
            <p:nvPr/>
          </p:nvSpPr>
          <p:spPr>
            <a:xfrm rot="20048116">
              <a:off x="7721698" y="4001277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490219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20205020">
              <a:off x="8027755" y="3967064"/>
              <a:ext cx="501652" cy="383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Test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6000813">
              <a:off x="8541378" y="4774147"/>
              <a:ext cx="916621" cy="28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Refine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4092893">
              <a:off x="7572483" y="4949682"/>
              <a:ext cx="900979" cy="28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Iterate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18073" y="3429000"/>
            <a:ext cx="1586638" cy="1264883"/>
            <a:chOff x="7721698" y="3967064"/>
            <a:chExt cx="1463827" cy="1575084"/>
          </a:xfrm>
        </p:grpSpPr>
        <p:sp>
          <p:nvSpPr>
            <p:cNvPr id="36" name="Circular Arrow 35"/>
            <p:cNvSpPr/>
            <p:nvPr/>
          </p:nvSpPr>
          <p:spPr>
            <a:xfrm rot="12802219">
              <a:off x="7756328" y="4109343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4105496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38" name="Circular Arrow 37"/>
            <p:cNvSpPr/>
            <p:nvPr/>
          </p:nvSpPr>
          <p:spPr>
            <a:xfrm rot="5400000">
              <a:off x="7768223" y="4077844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805444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40" name="Circular Arrow 39"/>
            <p:cNvSpPr/>
            <p:nvPr/>
          </p:nvSpPr>
          <p:spPr>
            <a:xfrm rot="20048116">
              <a:off x="7721698" y="4001277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490219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20205020">
              <a:off x="8027755" y="3967064"/>
              <a:ext cx="501652" cy="383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Test</a:t>
              </a:r>
            </a:p>
          </p:txBody>
        </p:sp>
        <p:sp>
          <p:nvSpPr>
            <p:cNvPr id="42" name="Rectangle 41"/>
            <p:cNvSpPr/>
            <p:nvPr/>
          </p:nvSpPr>
          <p:spPr>
            <a:xfrm rot="6000813">
              <a:off x="8541378" y="4774147"/>
              <a:ext cx="916621" cy="28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Refine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rot="14092893">
              <a:off x="7572483" y="4949682"/>
              <a:ext cx="900979" cy="28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Iterate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20799" y="3429000"/>
            <a:ext cx="1586638" cy="1264883"/>
            <a:chOff x="7721698" y="3967064"/>
            <a:chExt cx="1463827" cy="1575084"/>
          </a:xfrm>
        </p:grpSpPr>
        <p:sp>
          <p:nvSpPr>
            <p:cNvPr id="45" name="Circular Arrow 44"/>
            <p:cNvSpPr/>
            <p:nvPr/>
          </p:nvSpPr>
          <p:spPr>
            <a:xfrm rot="12802219">
              <a:off x="7756328" y="4109343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4105496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46" name="Circular Arrow 45"/>
            <p:cNvSpPr/>
            <p:nvPr/>
          </p:nvSpPr>
          <p:spPr>
            <a:xfrm rot="5400000">
              <a:off x="7768223" y="4077844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805444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47" name="Circular Arrow 46"/>
            <p:cNvSpPr/>
            <p:nvPr/>
          </p:nvSpPr>
          <p:spPr>
            <a:xfrm rot="20048116">
              <a:off x="7721698" y="4001277"/>
              <a:ext cx="1429197" cy="1393000"/>
            </a:xfrm>
            <a:prstGeom prst="circularArrow">
              <a:avLst>
                <a:gd name="adj1" fmla="val 25000"/>
                <a:gd name="adj2" fmla="val 949184"/>
                <a:gd name="adj3" fmla="val 20295816"/>
                <a:gd name="adj4" fmla="val 13490219"/>
                <a:gd name="adj5" fmla="val 10321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30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9144" rIns="0" bIns="9144" rtlCol="0" anchor="ctr"/>
            <a:lstStyle/>
            <a:p>
              <a:pPr algn="ctr"/>
              <a:endParaRPr lang="en-US" sz="1400" b="1" dirty="0">
                <a:solidFill>
                  <a:prstClr val="black"/>
                </a:solidFill>
                <a:latin typeface="Apple Casual"/>
                <a:cs typeface="Apple Casu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20205020">
              <a:off x="8027755" y="3967064"/>
              <a:ext cx="501652" cy="383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Test</a:t>
              </a:r>
            </a:p>
          </p:txBody>
        </p:sp>
        <p:sp>
          <p:nvSpPr>
            <p:cNvPr id="51" name="Rectangle 50"/>
            <p:cNvSpPr/>
            <p:nvPr/>
          </p:nvSpPr>
          <p:spPr>
            <a:xfrm rot="6000813">
              <a:off x="8541378" y="4774147"/>
              <a:ext cx="916621" cy="28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Refine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 rot="14092893">
              <a:off x="7572483" y="4949682"/>
              <a:ext cx="900979" cy="2839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Apple Casual"/>
                  <a:cs typeface="Apple Casual"/>
                </a:rPr>
                <a:t>Iterate</a:t>
              </a:r>
            </a:p>
          </p:txBody>
        </p:sp>
      </p:grpSp>
      <p:sp>
        <p:nvSpPr>
          <p:cNvPr id="3" name="Left-Right Arrow 2"/>
          <p:cNvSpPr/>
          <p:nvPr/>
        </p:nvSpPr>
        <p:spPr>
          <a:xfrm>
            <a:off x="914400" y="2743200"/>
            <a:ext cx="10566400" cy="533400"/>
          </a:xfrm>
          <a:prstGeom prst="leftRightArrow">
            <a:avLst>
              <a:gd name="adj1" fmla="val 99333"/>
              <a:gd name="adj2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3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9144" rIns="0" bIns="9144" rtlCol="0" anchor="ctr"/>
          <a:lstStyle/>
          <a:p>
            <a:pPr algn="ctr"/>
            <a:r>
              <a:rPr lang="en-US" sz="1600" b="1" dirty="0">
                <a:solidFill>
                  <a:prstClr val="black"/>
                </a:solidFill>
              </a:rPr>
              <a:t>Stakeholder </a:t>
            </a:r>
            <a:r>
              <a:rPr lang="en-US" sz="1600" b="1" dirty="0" smtClean="0">
                <a:solidFill>
                  <a:prstClr val="black"/>
                </a:solidFill>
              </a:rPr>
              <a:t>engagement, Presentation</a:t>
            </a:r>
            <a:r>
              <a:rPr lang="en-US" sz="1600" b="1" dirty="0">
                <a:solidFill>
                  <a:prstClr val="black"/>
                </a:solidFill>
              </a:rPr>
              <a:t>/ </a:t>
            </a:r>
            <a:r>
              <a:rPr lang="en-US" sz="1600" b="1" dirty="0" smtClean="0">
                <a:solidFill>
                  <a:prstClr val="black"/>
                </a:solidFill>
              </a:rPr>
              <a:t>Documentation, Project </a:t>
            </a:r>
            <a:r>
              <a:rPr lang="en-US" sz="16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724447" y="5083830"/>
            <a:ext cx="10557784" cy="1497567"/>
          </a:xfrm>
          <a:prstGeom prst="rect">
            <a:avLst/>
          </a:prstGeom>
          <a:solidFill>
            <a:srgbClr val="FFFFFF">
              <a:alpha val="38000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 smtClean="0">
                <a:latin typeface="Comic Sans MS" panose="030F0702030302020204" pitchFamily="66" charset="0"/>
              </a:rPr>
              <a:t>The longer you resist those round-about arrows, the bigger your failures will be.  </a:t>
            </a:r>
            <a:r>
              <a:rPr lang="en-US" b="1" i="1" cap="none" dirty="0" smtClean="0">
                <a:latin typeface="Comic Sans MS" panose="030F0702030302020204" pitchFamily="66" charset="0"/>
              </a:rPr>
              <a:t>Really.</a:t>
            </a:r>
            <a:endParaRPr lang="en-US" sz="3200" b="1" i="1" cap="none" dirty="0" smtClean="0">
              <a:latin typeface="Comic Sans MS" panose="030F0702030302020204" pitchFamily="66" charset="0"/>
            </a:endParaRPr>
          </a:p>
          <a:p>
            <a:r>
              <a:rPr lang="en-US" sz="3200" b="1" i="1" cap="none" dirty="0">
                <a:latin typeface="Comic Sans MS" panose="030F0702030302020204" pitchFamily="66" charset="0"/>
              </a:rPr>
              <a:t>	</a:t>
            </a:r>
            <a:r>
              <a:rPr lang="en-US" sz="2400" i="1" cap="none" dirty="0" smtClean="0">
                <a:latin typeface="Comic Sans MS" panose="030F0702030302020204" pitchFamily="66" charset="0"/>
              </a:rPr>
              <a:t>(….umm…. not just in EPICS…)   </a:t>
            </a:r>
            <a:endParaRPr lang="en-US" sz="3200" i="1" cap="none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3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52718"/>
            <a:ext cx="10651067" cy="8632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Finally,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371600"/>
            <a:ext cx="110744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600" dirty="0" smtClean="0">
                <a:latin typeface="Arial" charset="0"/>
              </a:rPr>
              <a:t>On that sheet of paper, add to your 2 lists: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>
                <a:latin typeface="Arial" charset="0"/>
              </a:rPr>
              <a:t>Attributes of a high functioning team</a:t>
            </a:r>
          </a:p>
          <a:p>
            <a:pPr lvl="1" indent="0">
              <a:buNone/>
            </a:pPr>
            <a:r>
              <a:rPr lang="en-US" sz="2800" dirty="0">
                <a:latin typeface="Arial" charset="0"/>
              </a:rPr>
              <a:t>Include things you’ve experienced on a team that you’ve liked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>
                <a:latin typeface="Arial" charset="0"/>
              </a:rPr>
              <a:t>Attributes of a dysfunctional team</a:t>
            </a:r>
          </a:p>
          <a:p>
            <a:pPr lvl="1" indent="0">
              <a:buNone/>
            </a:pPr>
            <a:r>
              <a:rPr lang="en-US" sz="2800" dirty="0">
                <a:latin typeface="Arial" charset="0"/>
              </a:rPr>
              <a:t>Include things you’ve experienced on a team that you </a:t>
            </a:r>
            <a:r>
              <a:rPr lang="en-US" sz="2800" u="sng" dirty="0">
                <a:latin typeface="Arial" charset="0"/>
              </a:rPr>
              <a:t>don’t</a:t>
            </a:r>
            <a:r>
              <a:rPr lang="en-US" sz="2800" dirty="0">
                <a:latin typeface="Arial" charset="0"/>
              </a:rPr>
              <a:t> like</a:t>
            </a:r>
          </a:p>
        </p:txBody>
      </p:sp>
      <p:pic>
        <p:nvPicPr>
          <p:cNvPr id="4" name="Picture 3" descr="stk19951boj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92480">
            <a:off x="8804819" y="4801687"/>
            <a:ext cx="1380486" cy="1890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56115" y="6032036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tx2"/>
                </a:solidFill>
              </a:rPr>
              <a:t>1-2 minutes</a:t>
            </a:r>
            <a:endParaRPr lang="en-US" sz="2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52718"/>
            <a:ext cx="10651067" cy="8632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notice where you’re sitting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371600"/>
            <a:ext cx="110744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600" dirty="0" smtClean="0">
                <a:latin typeface="Arial" charset="0"/>
              </a:rPr>
              <a:t>Sit with the same folks in Day 2 and next week.</a:t>
            </a:r>
          </a:p>
          <a:p>
            <a:pPr>
              <a:buFont typeface="Wingdings" pitchFamily="2" charset="2"/>
              <a:buNone/>
            </a:pPr>
            <a:endParaRPr lang="en-US" sz="3600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3600" dirty="0" smtClean="0">
                <a:latin typeface="Arial" charset="0"/>
              </a:rPr>
              <a:t>Your official project teams will be determined late week 2.  B</a:t>
            </a:r>
            <a:r>
              <a:rPr lang="en-US" sz="3600" smtClean="0">
                <a:latin typeface="Arial" charset="0"/>
              </a:rPr>
              <a:t>ut </a:t>
            </a:r>
            <a:r>
              <a:rPr lang="en-US" sz="3600" dirty="0" smtClean="0">
                <a:latin typeface="Arial" charset="0"/>
              </a:rPr>
              <a:t>this group is your initial, 2-week team.    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11356622" cy="1200917"/>
          </a:xfrm>
        </p:spPr>
        <p:txBody>
          <a:bodyPr/>
          <a:lstStyle/>
          <a:p>
            <a:r>
              <a:rPr lang="en-US" dirty="0" smtClean="0"/>
              <a:t>Next class: </a:t>
            </a:r>
            <a:br>
              <a:rPr lang="en-US" dirty="0" smtClean="0"/>
            </a:br>
            <a:r>
              <a:rPr lang="en-US" sz="3200" dirty="0" smtClean="0"/>
              <a:t>bring your Design Log (notebook)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738001"/>
            <a:ext cx="12014456" cy="4863059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b="1" u="sng" dirty="0" smtClean="0"/>
              <a:t>Purpose</a:t>
            </a:r>
            <a:r>
              <a:rPr lang="en-US" sz="2400" b="1" dirty="0" smtClean="0"/>
              <a:t>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 smtClean="0"/>
              <a:t>Documentation of your process throughout this class   </a:t>
            </a:r>
            <a:r>
              <a:rPr lang="en-US" sz="1800" b="1" i="1" dirty="0" smtClean="0"/>
              <a:t>(1</a:t>
            </a:r>
            <a:r>
              <a:rPr lang="en-US" sz="1800" b="1" i="1" baseline="30000" dirty="0" smtClean="0"/>
              <a:t>st</a:t>
            </a:r>
            <a:r>
              <a:rPr lang="en-US" sz="1800" b="1" i="1" dirty="0" smtClean="0"/>
              <a:t> half of book)</a:t>
            </a:r>
            <a:endParaRPr lang="en-US" sz="2400" b="1" i="1" dirty="0" smtClean="0"/>
          </a:p>
          <a:p>
            <a:pPr lvl="2"/>
            <a:r>
              <a:rPr lang="en-US" sz="2200" b="1" dirty="0" smtClean="0"/>
              <a:t>Major project decisions</a:t>
            </a:r>
          </a:p>
          <a:p>
            <a:pPr lvl="2"/>
            <a:r>
              <a:rPr lang="en-US" sz="2200" b="1" dirty="0" smtClean="0"/>
              <a:t>Conceptual sketches</a:t>
            </a:r>
          </a:p>
          <a:p>
            <a:pPr lvl="2"/>
            <a:r>
              <a:rPr lang="en-US" sz="2200" b="1" dirty="0" smtClean="0"/>
              <a:t>Notes from testing, interviews, discussions, lectures, observations</a:t>
            </a:r>
          </a:p>
          <a:p>
            <a:pPr lvl="2"/>
            <a:r>
              <a:rPr lang="en-US" sz="2200" b="1" dirty="0" smtClean="0"/>
              <a:t>Bug lists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/>
              <a:t>S</a:t>
            </a:r>
            <a:r>
              <a:rPr lang="en-US" sz="2400" b="1" dirty="0" smtClean="0"/>
              <a:t>ketching practice  </a:t>
            </a:r>
            <a:r>
              <a:rPr lang="en-US" sz="2400" b="1" i="1" dirty="0" smtClean="0"/>
              <a:t> </a:t>
            </a:r>
            <a:r>
              <a:rPr lang="en-US" sz="1800" b="1" i="1" dirty="0"/>
              <a:t>(2</a:t>
            </a:r>
            <a:r>
              <a:rPr lang="en-US" sz="1800" b="1" i="1" baseline="30000" dirty="0"/>
              <a:t>nd</a:t>
            </a:r>
            <a:r>
              <a:rPr lang="en-US" sz="1800" b="1" i="1" dirty="0"/>
              <a:t> half of </a:t>
            </a:r>
            <a:r>
              <a:rPr lang="en-US" sz="1800" b="1" i="1" dirty="0" smtClean="0"/>
              <a:t>book - stay tuned…)</a:t>
            </a:r>
          </a:p>
          <a:p>
            <a:pPr lvl="2"/>
            <a:endParaRPr lang="en-US" sz="2200" b="1" dirty="0"/>
          </a:p>
          <a:p>
            <a:pPr marL="274320" lvl="1" indent="0">
              <a:buNone/>
            </a:pPr>
            <a:r>
              <a:rPr lang="en-US" sz="2400" b="1" dirty="0" smtClean="0"/>
              <a:t>The Campus Bookstore sells composition notebooks </a:t>
            </a:r>
          </a:p>
          <a:p>
            <a:pPr marL="274320" lvl="1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</a:t>
            </a:r>
            <a:r>
              <a:rPr lang="en-US" b="1" dirty="0" smtClean="0"/>
              <a:t>(blank, grids, lines: your choice)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 smtClean="0"/>
              <a:t>** Tape your 2 lists of team function into it.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2467">
            <a:off x="8066471" y="3984908"/>
            <a:ext cx="3627200" cy="28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18"/>
            <a:ext cx="11356622" cy="1200917"/>
          </a:xfrm>
        </p:spPr>
        <p:txBody>
          <a:bodyPr/>
          <a:lstStyle/>
          <a:p>
            <a:r>
              <a:rPr lang="en-US" dirty="0" smtClean="0"/>
              <a:t>Next class: </a:t>
            </a:r>
            <a:br>
              <a:rPr lang="en-US" dirty="0" smtClean="0"/>
            </a:br>
            <a:r>
              <a:rPr lang="en-US" sz="3200" dirty="0" smtClean="0"/>
              <a:t>bring your Design Log (notebook)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642416"/>
            <a:ext cx="12014456" cy="4863059"/>
          </a:xfrm>
        </p:spPr>
        <p:txBody>
          <a:bodyPr>
            <a:noAutofit/>
          </a:bodyPr>
          <a:lstStyle/>
          <a:p>
            <a:pPr lvl="1"/>
            <a:r>
              <a:rPr lang="en-US" sz="2400" b="1" u="sng" dirty="0" smtClean="0"/>
              <a:t>Format</a:t>
            </a:r>
            <a:r>
              <a:rPr lang="en-US" sz="2400" b="1" dirty="0" smtClean="0"/>
              <a:t>: </a:t>
            </a:r>
          </a:p>
          <a:p>
            <a:pPr lvl="2"/>
            <a:r>
              <a:rPr lang="en-US" sz="2200" b="1" dirty="0" smtClean="0"/>
              <a:t>Informal document (internal use)</a:t>
            </a:r>
            <a:endParaRPr lang="en-US" sz="2200" b="1" dirty="0"/>
          </a:p>
          <a:p>
            <a:pPr lvl="2"/>
            <a:r>
              <a:rPr lang="en-US" sz="2200" b="1" dirty="0" smtClean="0"/>
              <a:t>Bound book, NOT spiral/perforated</a:t>
            </a:r>
          </a:p>
          <a:p>
            <a:pPr lvl="2"/>
            <a:r>
              <a:rPr lang="en-US" sz="2200" b="1" dirty="0" smtClean="0"/>
              <a:t>FRONT COVER: Write your name, semester, and </a:t>
            </a:r>
            <a:r>
              <a:rPr lang="en-US" sz="2200" b="1" dirty="0" smtClean="0">
                <a:solidFill>
                  <a:srgbClr val="FF0000"/>
                </a:solidFill>
              </a:rPr>
              <a:t>EPICS project and lab section</a:t>
            </a:r>
          </a:p>
          <a:p>
            <a:pPr lvl="2"/>
            <a:r>
              <a:rPr lang="en-US" sz="2200" b="1" dirty="0" smtClean="0"/>
              <a:t>FIRST PAGE: Write your </a:t>
            </a:r>
            <a:r>
              <a:rPr lang="en-US" sz="2200" b="1" dirty="0"/>
              <a:t>name, </a:t>
            </a:r>
            <a:r>
              <a:rPr lang="en-US" sz="2200" b="1" dirty="0" smtClean="0"/>
              <a:t>contact </a:t>
            </a:r>
            <a:r>
              <a:rPr lang="en-US" sz="2200" b="1" dirty="0"/>
              <a:t>info, and team </a:t>
            </a:r>
            <a:r>
              <a:rPr lang="en-US" sz="2200" b="1" dirty="0" smtClean="0"/>
              <a:t>name </a:t>
            </a:r>
          </a:p>
          <a:p>
            <a:pPr lvl="2"/>
            <a:r>
              <a:rPr lang="en-US" sz="2200" b="1" dirty="0" smtClean="0"/>
              <a:t>NO loose </a:t>
            </a:r>
            <a:r>
              <a:rPr lang="en-US" sz="2200" b="1" dirty="0"/>
              <a:t>papers tucked </a:t>
            </a:r>
            <a:r>
              <a:rPr lang="en-US" sz="2200" b="1" dirty="0" smtClean="0"/>
              <a:t>inside</a:t>
            </a:r>
          </a:p>
          <a:p>
            <a:pPr lvl="3"/>
            <a:r>
              <a:rPr lang="en-US" sz="2200" b="1" dirty="0" smtClean="0"/>
              <a:t>Staple or tape in extra sketches, class information, project plan, </a:t>
            </a:r>
            <a:r>
              <a:rPr lang="en-US" sz="2200" b="1" dirty="0" err="1" smtClean="0"/>
              <a:t>etc</a:t>
            </a:r>
            <a:endParaRPr lang="en-US" sz="2200" b="1" dirty="0" smtClean="0"/>
          </a:p>
          <a:p>
            <a:pPr lvl="2"/>
            <a:r>
              <a:rPr lang="en-US" sz="2200" b="1" dirty="0" smtClean="0"/>
              <a:t>Some folks number pages of the Design Log</a:t>
            </a:r>
          </a:p>
          <a:p>
            <a:pPr lvl="3"/>
            <a:r>
              <a:rPr lang="en-US" sz="2200" b="1" dirty="0" smtClean="0"/>
              <a:t>And include </a:t>
            </a:r>
            <a:r>
              <a:rPr lang="en-US" sz="2200" b="1" dirty="0"/>
              <a:t>a basic Table of Contents </a:t>
            </a:r>
            <a:r>
              <a:rPr lang="en-US" sz="2200" b="1" i="1" dirty="0" smtClean="0"/>
              <a:t>(for 8-15 </a:t>
            </a:r>
            <a:r>
              <a:rPr lang="en-US" sz="2200" b="1" i="1" dirty="0"/>
              <a:t>key pages</a:t>
            </a:r>
            <a:r>
              <a:rPr lang="en-US" sz="2200" b="1" i="1" dirty="0" smtClean="0"/>
              <a:t>)</a:t>
            </a:r>
            <a:endParaRPr lang="en-US" sz="2200" b="1" dirty="0" smtClean="0"/>
          </a:p>
          <a:p>
            <a:pPr lvl="2"/>
            <a:r>
              <a:rPr lang="en-US" sz="2200" b="1" dirty="0" smtClean="0"/>
              <a:t>Use pencil or pen but </a:t>
            </a:r>
            <a:r>
              <a:rPr lang="en-US" sz="2200" b="1" u="sng" dirty="0" smtClean="0">
                <a:solidFill>
                  <a:srgbClr val="FF0000"/>
                </a:solidFill>
              </a:rPr>
              <a:t>CROSS </a:t>
            </a:r>
            <a:r>
              <a:rPr lang="en-US" sz="2200" b="1" u="sng" dirty="0">
                <a:solidFill>
                  <a:srgbClr val="FF0000"/>
                </a:solidFill>
              </a:rPr>
              <a:t>OUT your work instead of ERASING </a:t>
            </a:r>
            <a:endParaRPr lang="en-US" sz="2200" b="1" u="sng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sz="1050" b="1" dirty="0" smtClean="0"/>
          </a:p>
          <a:p>
            <a:pPr lvl="1"/>
            <a:r>
              <a:rPr lang="en-US" sz="2400" b="1" dirty="0"/>
              <a:t>Graphics instructors will talk about </a:t>
            </a:r>
            <a:r>
              <a:rPr lang="en-US" sz="2400" b="1" dirty="0" smtClean="0"/>
              <a:t>additional use of your Design log</a:t>
            </a:r>
          </a:p>
        </p:txBody>
      </p:sp>
    </p:spTree>
    <p:extLst>
      <p:ext uri="{BB962C8B-B14F-4D97-AF65-F5344CB8AC3E}">
        <p14:creationId xmlns:p14="http://schemas.microsoft.com/office/powerpoint/2010/main" val="7925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52718"/>
            <a:ext cx="10651067" cy="8632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Lastly, Student </a:t>
            </a:r>
            <a:r>
              <a:rPr lang="en-US" dirty="0"/>
              <a:t>Information Card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371600"/>
            <a:ext cx="110744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3600" u="sng" dirty="0">
                <a:latin typeface="Arial" charset="0"/>
              </a:rPr>
              <a:t>Purpose</a:t>
            </a:r>
            <a:r>
              <a:rPr lang="en-US" sz="3600" dirty="0" smtClean="0">
                <a:latin typeface="Arial" charset="0"/>
              </a:rPr>
              <a:t>: </a:t>
            </a:r>
            <a:r>
              <a:rPr lang="en-US" sz="2800" dirty="0" smtClean="0">
                <a:latin typeface="Arial" charset="0"/>
              </a:rPr>
              <a:t>to help us place you in teams</a:t>
            </a:r>
          </a:p>
          <a:p>
            <a:pPr>
              <a:buFont typeface="Wingdings" pitchFamily="2" charset="2"/>
              <a:buNone/>
            </a:pPr>
            <a:r>
              <a:rPr lang="en-US" sz="3600" u="sng" dirty="0">
                <a:latin typeface="Arial" charset="0"/>
              </a:rPr>
              <a:t>How</a:t>
            </a:r>
            <a:r>
              <a:rPr lang="en-US" sz="3600" dirty="0">
                <a:latin typeface="Arial" charset="0"/>
              </a:rPr>
              <a:t>: </a:t>
            </a:r>
            <a:r>
              <a:rPr lang="en-US" sz="2800" dirty="0" smtClean="0">
                <a:latin typeface="Arial" charset="0"/>
              </a:rPr>
              <a:t>we’ll work to create teams with a breadth of skills</a:t>
            </a:r>
          </a:p>
          <a:p>
            <a:pPr>
              <a:buFont typeface="Wingdings" pitchFamily="2" charset="2"/>
              <a:buNone/>
            </a:pPr>
            <a:r>
              <a:rPr lang="en-US" sz="3600" u="sng" dirty="0" smtClean="0">
                <a:latin typeface="Arial" charset="0"/>
              </a:rPr>
              <a:t>Why</a:t>
            </a:r>
            <a:r>
              <a:rPr lang="en-US" sz="3600" dirty="0" smtClean="0">
                <a:latin typeface="Arial" charset="0"/>
              </a:rPr>
              <a:t>: </a:t>
            </a:r>
            <a:r>
              <a:rPr lang="en-US" sz="2800" dirty="0" smtClean="0">
                <a:latin typeface="Arial" charset="0"/>
              </a:rPr>
              <a:t>it won’t ensure your team experience is heavenly, but it’s how things are done in the workplace</a:t>
            </a:r>
          </a:p>
          <a:p>
            <a:pPr>
              <a:buFont typeface="Wingdings" pitchFamily="2" charset="2"/>
              <a:buNone/>
            </a:pPr>
            <a:endParaRPr lang="en-US" sz="2800" dirty="0">
              <a:latin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</a:rPr>
              <a:t>Return at the end of class, or bring beginning of day 2.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152718"/>
            <a:ext cx="10651067" cy="8632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Coming up next!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828" y="1425387"/>
            <a:ext cx="11486777" cy="5358654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>
                <a:latin typeface="Arial" charset="0"/>
              </a:rPr>
              <a:t>Project Day 2:</a:t>
            </a:r>
            <a:r>
              <a:rPr lang="en-US" sz="2800" dirty="0" smtClean="0">
                <a:latin typeface="Arial" charset="0"/>
              </a:rPr>
              <a:t/>
            </a:r>
            <a:br>
              <a:rPr lang="en-US" sz="2800" dirty="0" smtClean="0">
                <a:latin typeface="Arial" charset="0"/>
              </a:rPr>
            </a:br>
            <a:endParaRPr lang="en-US" sz="1100" dirty="0" smtClean="0">
              <a:latin typeface="Arial" charset="0"/>
            </a:endParaRPr>
          </a:p>
          <a:p>
            <a:pPr marL="274320" lvl="1" indent="0">
              <a:buNone/>
            </a:pPr>
            <a:r>
              <a:rPr lang="en-US" sz="2800" dirty="0" smtClean="0">
                <a:latin typeface="Arial" charset="0"/>
              </a:rPr>
              <a:t>Sit </a:t>
            </a:r>
            <a:r>
              <a:rPr lang="en-US" sz="2800" dirty="0">
                <a:latin typeface="Arial" charset="0"/>
              </a:rPr>
              <a:t>with your 2-week team again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pPr marL="274320" lvl="1" indent="0">
              <a:buNone/>
            </a:pPr>
            <a:endParaRPr lang="en-US" sz="700" dirty="0" smtClean="0">
              <a:latin typeface="Aria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</a:rPr>
              <a:t>Assignments: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</a:rPr>
              <a:t>	1- Bring your design log! (buy at bookstore)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</a:rPr>
              <a:t>	2- Tape today’s paper in it.  </a:t>
            </a:r>
            <a:r>
              <a:rPr lang="en-US" sz="2800" i="1" dirty="0" smtClean="0">
                <a:latin typeface="Arial" charset="0"/>
              </a:rPr>
              <a:t>Yes, the one with the 2 lists.</a:t>
            </a:r>
            <a:endParaRPr lang="en-US" sz="2800" dirty="0" smtClean="0">
              <a:latin typeface="Aria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</a:rPr>
              <a:t>	3- Read course outcomes, highlight, and bring questions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>
                <a:latin typeface="Arial" charset="0"/>
              </a:rPr>
              <a:t>	</a:t>
            </a:r>
            <a:r>
              <a:rPr lang="en-US" sz="2800" dirty="0" smtClean="0">
                <a:latin typeface="Arial" charset="0"/>
              </a:rPr>
              <a:t>4- Watch IDEO design video: </a:t>
            </a:r>
            <a:r>
              <a:rPr lang="en-US" sz="2800" dirty="0" smtClean="0">
                <a:latin typeface="Arial" charset="0"/>
                <a:hlinkClick r:id="rId2"/>
              </a:rPr>
              <a:t>https</a:t>
            </a:r>
            <a:r>
              <a:rPr lang="en-US" sz="2800" dirty="0">
                <a:latin typeface="Arial" charset="0"/>
                <a:hlinkClick r:id="rId2"/>
              </a:rPr>
              <a:t>://</a:t>
            </a:r>
            <a:r>
              <a:rPr lang="en-US" sz="2800" dirty="0" smtClean="0">
                <a:latin typeface="Arial" charset="0"/>
                <a:hlinkClick r:id="rId2"/>
              </a:rPr>
              <a:t>youtu.be/taJOV-YCieI</a:t>
            </a:r>
            <a:endParaRPr lang="en-US" sz="2800" dirty="0" smtClean="0">
              <a:latin typeface="Arial" charset="0"/>
            </a:endParaRPr>
          </a:p>
          <a:p>
            <a:pPr marL="274320" lvl="1" indent="0">
              <a:buNone/>
            </a:pPr>
            <a:r>
              <a:rPr lang="en-US" sz="2800" dirty="0">
                <a:latin typeface="Arial" charset="0"/>
              </a:rPr>
              <a:t>	 </a:t>
            </a:r>
            <a:r>
              <a:rPr lang="en-US" sz="2800" dirty="0" smtClean="0">
                <a:latin typeface="Arial" charset="0"/>
              </a:rPr>
              <a:t>     Write in your design log:</a:t>
            </a:r>
          </a:p>
          <a:p>
            <a:pPr marL="274320" lvl="1" indent="0">
              <a:buNone/>
            </a:pPr>
            <a:r>
              <a:rPr lang="en-US" sz="2800" dirty="0">
                <a:latin typeface="Arial" charset="0"/>
              </a:rPr>
              <a:t>	</a:t>
            </a:r>
            <a:r>
              <a:rPr lang="en-US" sz="2800" dirty="0" smtClean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- Two things you liked from the video</a:t>
            </a:r>
          </a:p>
          <a:p>
            <a:pPr marL="274320" lvl="1" indent="0">
              <a:buNone/>
            </a:pPr>
            <a:r>
              <a:rPr lang="en-US" sz="2400" dirty="0">
                <a:latin typeface="Arial" charset="0"/>
              </a:rPr>
              <a:t>	</a:t>
            </a:r>
            <a:r>
              <a:rPr lang="en-US" sz="2400" dirty="0" smtClean="0">
                <a:latin typeface="Arial" charset="0"/>
              </a:rPr>
              <a:t>	- Two things that left you wondering, or that you didn’t like about the video</a:t>
            </a:r>
          </a:p>
          <a:p>
            <a:pPr marL="274320" lvl="1" indent="0">
              <a:buNone/>
            </a:pPr>
            <a:endParaRPr lang="en-US" sz="2400" dirty="0" smtClean="0">
              <a:latin typeface="Arial" charset="0"/>
            </a:endParaRPr>
          </a:p>
          <a:p>
            <a:r>
              <a:rPr lang="en-US" sz="3300" dirty="0" smtClean="0">
                <a:latin typeface="Arial" charset="0"/>
              </a:rPr>
              <a:t>Graphics Day 1:</a:t>
            </a:r>
          </a:p>
          <a:p>
            <a:r>
              <a:rPr lang="en-US" sz="2800" dirty="0">
                <a:latin typeface="Arial" charset="0"/>
              </a:rPr>
              <a:t>	</a:t>
            </a:r>
            <a:r>
              <a:rPr lang="en-US" sz="2800" b="0" dirty="0" smtClean="0">
                <a:latin typeface="Arial" charset="0"/>
              </a:rPr>
              <a:t>Conceptualization and visualization, and perspective sketching</a:t>
            </a:r>
            <a:endParaRPr lang="en-US" sz="28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715" y="860543"/>
            <a:ext cx="6201889" cy="620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6501"/>
            <a:ext cx="9987844" cy="1371600"/>
          </a:xfrm>
        </p:spPr>
        <p:txBody>
          <a:bodyPr/>
          <a:lstStyle/>
          <a:p>
            <a:r>
              <a:rPr lang="en-US" sz="4000" dirty="0" smtClean="0"/>
              <a:t>A lot of Firsts!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383"/>
            <a:ext cx="10160000" cy="4373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First time in college?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First time in eating dorm food?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First time living in a new place?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Other firsts?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Education and a Degree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Awareness Training Exercise</a:t>
            </a:r>
            <a:endParaRPr lang="en-US" sz="2400" dirty="0"/>
          </a:p>
        </p:txBody>
      </p:sp>
      <p:sp>
        <p:nvSpPr>
          <p:cNvPr id="5" name="AutoShape 2" descr="data:image/png;base64,iVBORw0KGgoAAAANSUhEUgAAAOEAAADhCAMAAAAJbSJIAAAAulBMVEWqy1j///+myU7d6sGoylOnyVGlyEuqzVmkyEmp0Vqjx0Wp0lu8TCqpz1m8TSrN4KS7USz5/PSvzmOz0G2rxlb8/fn2+e7X5rXk7s+6Wy/p8dfB2YuszFu91oHt9N/z+Om5ZjO3dzmwqUvh7Mixn0i71XvK3p+tuVGsv1TA2Iey0GrU5K+6WC7I3Ze4cTfi7cuzk0Ous0+1hD60jUG9Pya2fjyymkawpkuexDe4azW3czi0iUC4ZzSxnUiGxHtrAAAaXklEQVR4nO1dCXejOrIGIRZjdozxAjgdx45tTLZOupN7u///33pVJWFIcmfmvok8Y89xnZMEC+Hoo6RaJFVJM5j2P04XhOdPF4TnTxeE508XhOdPF4TnTxeE508XhOdPF4TnTxeE/z7Z3YUtPlj80732FhG3jtEOZQidcUyUzfMs0zSzymZuk1HR4vWeLqqtadaiaCbAOLM4nsClo1PpJOGJ+Jpsxf/F//vbpAyhq0tqcl3XbDbWK3ctSrLXmby3snJxsRAIGV473cNjJ8lkzdNDyFerUteX6aowEKG5EAibFZAz0zNmAjjDhV8llKQEwJwD7/SSI8Klmyx0PS0yfZJChUJRs1SOQ24mup5b3EKEvEVYMs65BQhNDo2/R4SFCUX0CDP0+5meM0JosUbXt1Bp6bT3lZBCSWMjQobN1rnJJMKVxZhAaEIHzBGhhkX0BFSqc72yCKFjrQUPDZcxU1mrjoSQiBCOgXIXECbpRNd3OA6hJA4Rgl3AG5gDU21AOEnKWF+48BoyqLBQx8RjI0S6d4WkiVeMSUmT4781oVsWgHLOpaSZMd5KGnVMPA7C3S6RsjScz+ckafJ8DIxEHjZQlOID1r2+YOZYNxggXOTw3ARl6WwLFex/9d/+Nh0HocbZR0njOCvA60hJQw8AOJSl+tgiWerigzgOz0HSdNqiJ0tTXUiaVpZigaAdImQsFJKGZOnJ8/CAcF1ut1tGCHdSH86hqIT6JiDarlIYjOtXRIifV6gP8ZGdMohHQ9izaXSNECbYFaWkyQAAcFYHdlkw/ARCZHkhJU2oTNQcB2Fx4CERB4Rc4zGMOIlwDPV5hqpQcxZg1iFCDjaRoZ0yQs12Xfw25rrw23EtzXSJHNtyHSpy8CYVabKKLKYnOfy2HVHhJLXFidIF4fnTBeH5kyqENrN4UYBj1Nlb3GJFUZjWe7EItYA+1uk9xSytKLh1atqCFXUVZ1m8MFI5nWRb2/sxFk2aHmrNyjMgfS0AWKvlGD7Gs8aUdVhqLPCpKlRlm6pB6LS6HcgQEM3ZoaQqusYmfYXu5Ic6i4TqOOGhJE7VsFEJQta1C91BhAg2TUfjwzShs+whtIxenRgRsnX/ixIFTVPFQ8krybYtbxu/mAigtfwvB3cCEaKVhvBlHXSKBYfjSUV/J0rmT1UgNMWbn7tyLhCYuBPAXMudEAr5X5xJD6FDL6SyHFe8DkdOD4y544pOsft629QgBF8dm+qgHCEeOGZNHHRxkpHaWpAzJD8IhLZgWAm9sxCsN8E2B1pDk9z40Je/SkoQVm0vM+fUVuZUh75Z4MRSJrghimXbcZYG3ChUHIz6aW6lh+FnTWRn+DqpQMgOCOXQ0izqrXNiAeftpATdzSYSoZiUGqOXYVF/nbiN7K2a7K8L5+uNU8NDaiBqCckXt+2AtslYpw3pTdT3EqFgU0V4SMJWwj3O0PcS3TxTIQaVSJq6feEuNX/iiPG2cpLQMPKtIyeeqAvzlofivdASjeSYkDjEVSG8MhVz+0q0hUmd0mj1YmqKzppKfTdeUXdlY+zLbotQDMr7DmEs3s+iQ6hEIypByFeZ3hFYaVu6OMgVHRdiqNFZYR0QLjqEonsKXdJHqEJdqNH4TFu2YKqdo/G5/p5wPoahAqhZhxBZqi97CMXUOI1MMaBPByFPOiNUX6yY2SI06knLROrBGdc+IqSZnXcIyeg7LYS2nAJcyG5ZMtE+EDVMWic5o7EKGvIsEQphn60cq6CxNXYFDyuU+xZdTkgTZMz+iLA3DmOn10tPbBxSa2rUh0JNlELS0HcLg2dhEi7WWitw1Zc0Qk24HyVNliiY+VaAUMqVHa1FkD2ZC6BktQm1tyBTXGxCoLbHsftRWyzcZYeQOnf25bZpShCK1uik1i1izES6FuQECsZIz7dHbqfxpene0/jspGwaYdKINU3R9WbmRx5Wf4FweRh1oifPXAELR+9p2aV9+8MU4uM1+zAOl7vPCIn1MclS4Vs40jPRDrb4ifgW0qFAT4K3nq9gHK1fUEnIt5JWdCsvt+a2fTF26x8KRuNWGpde0cn4h5watrAYEz3voBBLx5TrTwlvSZhmocVx7Ynehil6J/r4Qry6pqNOHarRh8LCHtdhJbFKmaoboYDc624HfdjO5SxlHfAvpcyahMbHp75ASmwaLX43wqCbme8t056P0CHk76RPjDfZuy9KlMyYqrFLd/25wy0Jj968YLbqjacOoSZHogCYiqX9npNSntB8qcatUGIc51w0jKXS6B7X72avmYE7hsSct5ncC0Rx3k50FIZgY7ZMFM3rq1q3MJlGG+4Yaw0tbpk7UfKxZm9mg7EE6iRdHftQomqrgsK1J/5pG8znks9kf9paYivdTnNZXfs3yAb6XCQvtE/33tfT1O0UaknpXgwfWuiPbm9HPnwYEOGVvbndEDK/uL3dQCXNHwzoN9wVtWx6fHN7q4lHFQJVuZ/m9mpjay+R50Xfbf96P0V68/3HaeAFV7e25t/s4d4boH2b7h9t/2n6MrjFalffHn3N3rzBo/sb337cT0cnuetLm75p/ksQXV1F3o/BtRcFHrR4uImi/VsUTW3/0Yumb1Hwy/anUfTk+y/et8GtF0VBEHnXVPg2jbxH/9rzThPh7fPGH+2jp+HwyrsaXgfR70egwUMQ3Q5/B97j8C7a28MbuPKvoijCt4EIgx+b6yi6AvzB72EReU/D6yg4SYT2o+dtRkHww/d/v/zpXyMSEDH+H9HVQNt43g97GjzBgPOChwEgDK6HEuFPf/g9CEbXQfDo+3++PPj+T09VozT1CIEbGx/IBoS3Q5AhwK+7gT368eNxtA+++5oPHXR4FX0LvnUIsfIj9NdvI3p0c/U2UNUq5Qj9JxhXKDeAh9Gvt7e3h+E++gZiBFq+iYIHuLGPXoZXwcOV53cIoYdeD7Hr/gmi1r7+tTlRWTocQq988kBuvG0A4R4kzfMTIHwhlWEDwh+AcBp9A4Q/HryfT+8Q+qM7fPQFqvoqtaJyjT/YPExRcsKwevj58+ej4KG22Yze8fDHxvv2AaE9vP1zHwVYWyUpRjjabDTf/iPybnEc4qCS43Af/DmKunEYPECnvIskQhRLt/AomAugLpQ2SDVC+/r5GTTbTxAcUpZq/h3IUuyhD/Y0OshSQPgAw65FCBpl9PAMWnDwFKnUhUiKEYJA/D4cgl2zgV56vUEj7XvU04fa8AZ1OiD0N95eILwebqbwFm7ggeHgVxScdi+1wWaZToPgrrVpvNEoiKJfMDJxtEX7K7B5bPvKe/CHb4KHWA1sGr8IouBqH3nfTxuhtrlD4/Jp5F9He6KR/3gFdunbBiztmymAuQO79CoCu+Am2gNCqvZ2DQP0Eay9YPqg2rtQjRAdhM0IhlsxEoQuExQRY3y6AghUjr9tjSr5eJt8EE0xB4/iH0of0BYki+Q9eXWoIat9eFQpXXz88yf1CE3LsjXLwm2/zGJd4WECm1tI8g6jK5Oqww2FkZUtKUdorqtq58yqRcqZUcmvx8KZbD0vFxWQQfOhLK8qjHiqqjnHG+pCZQ6kHCGuyacYMWkwa6a3Uem4oLGTk77thD/Ocjs4/0tLVjMH10mVrMW8J/UIa0SY6Xpsdgi5rmftWhkirMucNl3gjtpM33Lco1BwhKm4NdoxEeql2yLkWz02DmjnuG0KdyUUthnqiwlwm8oa2l2snI6GsNLvX1uE0HOruVhdkghNqoahl8saF7OtWJ9MevvBFdLREIZ6xlqE1kLPtTZPgkCIW4JKjHBelzj6xMrhEeTMMREu9flhHOIm8FgEcPcQbtkKYDP8SNuqlGy2/ERHQ1iX2O9m7Rau4nUi9l30eWjVeuy8LnDrFy4IG6ed26SlA0I3yyq5XWYJgrMCvUA8kggx6BeUSIY3YocWjefH6KTHRIiL8YKH43Z1mNZ5CSHyLOH6QTUiT+cmd9Sz8XgIrZVEiPp8Eta13GCDCOevSQwidIv7M+scRQwhtNbVRLm+OB5ChrueEaFJCUBMdyz2OCHCeAyCpUEuJ4wx3HVBCJ1cBAcppaNZbTnlwMDNori/CW+AUYZ7DVurLbTgFcSm2CnmIMIGEGanj1BL0rTguzTRtCJNKXGA/IM3sEKR7nbpzmF0g2OUe5pS5UKjK8V0BP9QpIQQV8Jl570bWn95X/yxxRO8q6mSLh7w+dMF4fnTBeH5k8p8bab5fruW/blIVDNN/k/q8HcVvkyqEDK2atbrptSsbudesl2v1/Od1W8tX4VQGMqkgbaskzpdkKJWQkmTKptYVLT70qzl3tfMkMH3LG1joaqy9z/ExnbpzfPiXtZZbEUdzg25w3TcKHIzlCC0i94OWpG2kvU3Ca8P/6TdO0wIedLbEhyKCYDeF+VqICpB6PRC18R+5i5q+zA1SmQteggPfiMRvpj3X9Qo6ahK9uoLONV8O2mbL3bdZ+sypE43kf9FhqQJhDISpS7XVKdyWg4bZUPYxyeDUAbXaaYpYpkqSwaRpoyLRBeZbKsV9xCKD7XLLVG7sMUgvXc5E3EbpQqJqi6W+946hJw5Ij5h4hxiTET6tS5/BiCUnKcAWpFpwJSRJRhRIqJoTiTuqZdxQPKOu2PRZLyb13Wdi3AEht2xzZYgpkhj8/AFhiOj+bU2pHF2IlFBnxEy7cAM3JrO5EZ1CkhbLNuh2sXiiQiFmYw3pcguGXP59cYpjCHFPim64cIVXXNlArSCtxpfBNNuDxkHupjYd/H4cS/+8FTGoeRcYjGhDMQ0GwwxO1/EWTzbis5GUUCL10PGAeL8pIuSHfcjLGXGgdOIIW3VWFyvRRgwb6PZ2gAYg3obBQHN3X8Yjx87nzIOnEwccJd3FocTmF4f4/HRYKH0QpX1jyOdZSz34hTj8TW2aw1MvVpZnzMOYF5ISs1S8n8Sre6cbLS6Zr3LE7VkrekyS5NSWGaNScjAbjlLhG0ajKYRnMxlgGQGXh5L5UiULPy7CE9rHAoJWrlgtYn0ZJropSQnBZCKEs/PsAq9hbVlfs440B+HMvT0NGSpNMxwbUzmfloLWZr3Mg7QjbppmrmwX5rG/RsZB05EW/Tft3CIDJlxgCyyXsaBd+T29OHnjAMicP3LbdNUxuPTF8l4/OQTwr+IxxemGi2hioRKbmeqyX57InapREjXFvFw5vR66ayH+R3CLqmAjNmXcd+UL6RLR/BVUoFQSE7hx5PnYLx2Y0xw1djFY0lk6MAnix6jLSjCewqtLrebSLGkRJWpkDRCIVBuEyFi1tKGxgVg4fPNTUfSq5ClriMfW7XGgL6TdRtsknjqVCxv6blvXXcnrhKZxWXpuow6adbNR/Ti8YUesVyR723hyh4da65QKWpWS5VkM5MmTCbnKAxL4gANIP6E3X/pEEoZ3NYBhrXzV5+f+gKp8S36aTr1Ctd1i37ugP6GvF48PuvPrNFmmnf5PpV4+KosbyvsMgUYYvm36HKZvZtu6SG07cnHOj0n5V7RbLyqLLvaelItFotJvWvfvFUaUFJNwuQdL/i8DsNazuo7q3wGT816T6U1llT5StXOGmUrM6aFktLqLalwZlHJB8vr3cKLrNNrRFtyeqchnSxdEP6/qN1Gwjl1Q+hwzOyViz8iEQ/03bZQO2Tn6T2ijlQi5HgEDvwtmvkcfd3SmN3jslMiPvPVfN4kVAkudlgLwMybNG2oaL7l1taYLRu13UolQkrfWdI2Q1BmIiGZvqCTOTBHGVmoZbt00aA/BbZspodtVu/Fq9AVM6VcVIpwQZqOdNrEAQSLuYH2KiXXLTQ6fqREWw2zshNC0IKxHtYZ3skydEAqnAlRs6wmSTHCGBQ1+AWxPsH0VisGjvwClyNivQRbNRYIq1fXdUxEOHYBYe24rzM9g0I8LMhy5OSNKlKM8B4A4XE/gPAe0/CBn5ehw3Gvh85aX0qELoqVHYZarHiMjjIelyQSYW0tXpapun0KyhEaYx28vBkgRLaIHOQ4Dtf6vbvU1wLhYlWWJSY1N3TD6SFEwzsLC0fhRgxNOcJ8oq/Wej0TCF2ajdAA4Uofg1e8kuMQaQcISz0G5zdsEdIWVD0zVGWIEqQaYaivDX0rEMYOISwAIbgaLjh+HxCuZvq2x0OwStd0V90Blpr6XrrSl5VudzyUvTS5hy460TpJ4+I4XDX6/biH0LRcF7MOLlTuZ1eN0NLHWfyKCCeYDhOXFlHSJKG+0MNCIkQAiLB0UNp0kma9NGwO4lfJLGJLqhHiPC8GPJG2SE3UFqgPE/TeV0krS3FZmBDiwDsgxNdh426H00YI3TJ0ZyIv+yyt5fL8DtR9VkiEsWEYS9T4Je0rCjsewttZhYpmEVtSbLUZuCizAjZMLHkcSUYTcDswAxZO0pM0S/zAce+C4CHOKLcHm5yspOH5sjGTpVGweolbEZoZ+OoF19LlMjEburdMzdwwiIcFfMCht5xz0PVLnPyweY2PnK620PAMWBs3XpjkAoHbb1FywEMRXjBBJlXEHINc/BHf0D6iji4e8PmTwjxR0lGnRbZ3ZxZz6KHS9+8HlYhrm56wOy+/O9NEDSlDiLE9RDuba02eN4dmsrQ2wpSCgPA2h7G6E1XBZ8TLxG4L0qRov0RRsxQiZO35D5UjVi/GMrWuPJhzzRyZjXVumq2fb9LixcJx2o2ztVwgiNUNniMgfK1AzRvtrDxapQvcI124sZ4tEFvCpE5sOB0MlSVngVDjDBR9DAYZnftLsYWkKe4R3BwX1GKw13Cdt3Gk5cZxUQdAA1cZ6P4JlDXisPLTPHkcl3Lh3VNELxfR6Bpt1Bg76NvWrzHurU3RqgOEDqWlsZb6ElMOaDaYdROLlrFWptIsNUdAiCGjHPfYUOSyhbi0oix3xENrjjMV0r+gu+uaDvfqECrZGdzRERDifBJt3qMpMysTwcDcdmJ90YQA02zH4c4Ejq62It/3ASFZrac4DvsId4RwLRHijhJuckdI0EXCDwhxPyorxLs4L4Sfedg0K+ili3IOzhM6IVWRJDv0KRZJEtOehgPCLdxRc/Qh0REQ0lAS8kYjSQNSBc/kRknjWI30gknSOFJJxK52RpKG+iezaunmQWHmmp0sReSkLXAZ8RB3suM9hBbcUdcq9QiRG4s0jcU2fOq0YTFBvziWkRioD8frMAxLeA07101pU8IBYQ53anWtOgLCNqpCrj5wIVZmjkMIgW2hIyWNUeFrwB3uMFTpl3k4cF4ZqURoGtWE9lg0mNGjXSTjyTLGAwU0a1IZplZUlQFXM6AqnFGqLLbEZBGzKocuPqc7s+oELW8kJlOWmY7r9uIHLdd1aL7Xan8zSmhmmTKpGWU9E9ci1ZmlcML04gGfP/2nEf7lsQLq00H26AgI/YGtDYZEtg8/8gNm9bQHm+vrW7g/lGRr/ghK8MgBqKG8KUjqEfo/o9EwwvSz3vP1zfPz7XBKH95ugVd3dDUaep6s4D/h3+nGHj0//zwKROUI7Y333R5Oo0ggxMzsV9F+uo+i/ch/CqJvL1HwMgw8b7+PoMIPL7p72UdvthYF54Lw2tvYg2n0bbTZbDSJ8E4bPUXez8E++jYcvnjBYLPBnMqbjf0WXQ2HD97zSPvlnQvCn543Ah5+G+CxAS1C3771gptBED0N7cfv36HayAsefHtwFb0N7dvv30d28Xx9FImjHKH/04sQ4QvIkUGH0H/0vGtgbXSNhwO0CDX/jyi4sQe+b9t3wRGOYNGO0kuv3hAhpngO2l76tnl8C640/8aLgunvUYfQxqTY04eRb4/ubo+jNI6QKXng4zgkSdMijJ6fg18jOocliIL9td8i1PzrKWCMbny1xwX06DgaHxDe3T4+Pra99OrmxzT6Bcp9YF//ARg3dovQhv77EkTe49G0/tEQfhv2Jc1wgLn2tcfHjT/8jnqhRUglN0EgM7GfTbZrRIhN7slSPOBh8/z8G3gWBDcSoT0Knv8cwHUkEIpM5mrpP4nwp+1Ff2jaE/bJVpZOo+nIfgi8G6r+I7pS3pYjIdy3CL1OH3o3wycPZGwQ/DpIGh9smmgaBFPSFP6DN1XeliMhvJq+UKr8n9Pp7eBu+g3643T65NvfwUadfsf08qP99AdKmh9Qsn8RZ1r4v6dvyttyJO+p9YjINTrkzwcMtji8rKvSK/kr3+rrdPGAz58uCM+fLgjPny4I/32iBSSmmZpJ0WqgFk0TzwrGD5oogR9Gd/lRMnkLOhpCM6/z1JklhtPMQ7je8SSvmzAp6qbOrbwOwx2v6+Q+bOo6L+ujJJwnOiJCLclXdZPzfFfn5i536tQq66TI83m5njtl2JRGnRirXZ6swvxcEebNLAnrpM6BgU6+Y/M60fI0XdalM6+3qxwQpkke5vPzRNjkae2Eu/tdEuI1T/P1elXXKfBVM5pwTb3UmG/roqjPsZdqWtIms5bXXCtMXhTcTOC63QdcJLgp4Xj4Ltrif4EuCM+fLgjPny4Iz5++jlBkt8ZUF5RnwBTXWETZBORJF6T4Md8ZqH3Nxme4hkkHcGKxKDSNa4e6NqdHoR6WfHny7asIC0wUgNl08hVr8hXnoWmua8wvkE7cdWgZTpiCm5S7mHOgYrwE080x5kaRhsyAi6Sx6qZJtHq9ZvM15aoFQ3VtgokXsq3h5s1Xdwx/ESGfr5st7kGcm0vLcJfOdsbssqE0wTOwuNkqz8EFZPfzfAt2d8O2YWq4BhjcVp6nDH7WTt7MOdqnbB3Od/g2EmtrGYVjaNuZO/nvI2y2JSazKsE7MF6XzDLMYrUzMDC7DpucWfcm2ODOMgm3zjK8d8p8q7ElPXJvARijAZ8DfMd0ZVirJJxzbuY7q3GMwjU0cCzD/zZC6KUhpQuehVurzuecGSbP6zXycD5JcpPBPwAegh+83YWuUWwbpjGDjvA0mJk7Yejkdb0rjDBk4Aun5trcGXVjgmcF3basVv91hEK8QHvhD0kYJucvQFYwm+Yx6DZuZTeF8OnKcIqDZjRsKanwF812UJ4eqGx9PQTqoi3Ony4Iz57+D6EDPT/N6jo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3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21600" cy="800458"/>
          </a:xfrm>
        </p:spPr>
        <p:txBody>
          <a:bodyPr/>
          <a:lstStyle/>
          <a:p>
            <a:r>
              <a:rPr lang="en-US" sz="4000" dirty="0" smtClean="0"/>
              <a:t>TODAY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7021"/>
            <a:ext cx="10160000" cy="4373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Roll call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>
                <a:latin typeface="Arial" charset="0"/>
                <a:cs typeface="Arial" charset="0"/>
              </a:rPr>
              <a:t>Mentor introduction 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A week in the life of an EPICS student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Design cycle</a:t>
            </a:r>
            <a:endParaRPr lang="en-US" sz="32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Mini team exercises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Arial" charset="0"/>
                <a:cs typeface="Arial" charset="0"/>
              </a:rPr>
              <a:t>Next up</a:t>
            </a:r>
            <a:r>
              <a:rPr lang="en-US" sz="3200" dirty="0">
                <a:cs typeface="Times New Roman" pitchFamily="18" charset="0"/>
              </a:rPr>
              <a:t> </a:t>
            </a:r>
            <a:endParaRPr lang="en-US" sz="32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	</a:t>
            </a:r>
            <a:endParaRPr lang="en-US" sz="2400" dirty="0"/>
          </a:p>
        </p:txBody>
      </p:sp>
      <p:pic>
        <p:nvPicPr>
          <p:cNvPr id="4099" name="Picture 3" descr="C:\Program Files\Microsoft Office\MEDIA\OFFICE14\Bullets\BD21301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73" y="1355220"/>
            <a:ext cx="469263" cy="46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1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21600" cy="800458"/>
          </a:xfrm>
        </p:spPr>
        <p:txBody>
          <a:bodyPr/>
          <a:lstStyle/>
          <a:p>
            <a:r>
              <a:rPr lang="en-US" sz="4000" dirty="0" smtClean="0"/>
              <a:t>Mentor Introduction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1533"/>
            <a:ext cx="10160000" cy="4373563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itchFamily="18" charset="0"/>
              </a:rPr>
              <a:t>Apologies for the Beard!</a:t>
            </a:r>
            <a:r>
              <a:rPr lang="en-US" sz="2800" i="1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	</a:t>
            </a:r>
            <a:endParaRPr lang="en-US" sz="2400" dirty="0"/>
          </a:p>
        </p:txBody>
      </p:sp>
      <p:pic>
        <p:nvPicPr>
          <p:cNvPr id="3074" name="Picture 2" descr="https://s-media-cache-ak0.pinimg.com/236x/04/99/7d/04997d010e0a12908453b312c6452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15" y="2482534"/>
            <a:ext cx="2433801" cy="32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5484" y="3287917"/>
            <a:ext cx="1555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Me</a:t>
            </a:r>
            <a:endParaRPr lang="en-US" sz="7200" dirty="0"/>
          </a:p>
        </p:txBody>
      </p:sp>
      <p:pic>
        <p:nvPicPr>
          <p:cNvPr id="3076" name="Picture 4" descr="https://upload.wikimedia.org/wikipedia/commons/thumb/4/42/Unabomber.jpg/220px-Unabomb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519" y="2704680"/>
            <a:ext cx="2327987" cy="280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3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88" y="3990883"/>
            <a:ext cx="4521451" cy="309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21600" cy="800458"/>
          </a:xfrm>
        </p:spPr>
        <p:txBody>
          <a:bodyPr/>
          <a:lstStyle/>
          <a:p>
            <a:r>
              <a:rPr lang="en-US" sz="4000" dirty="0" smtClean="0"/>
              <a:t>Mentor Introduction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1533"/>
            <a:ext cx="10160000" cy="3115207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itchFamily="18" charset="0"/>
              </a:rPr>
              <a:t>Graduated from Mines in 1997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Took EPICS as Freshman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Met my wife at Mines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Got the worst grades of my life here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Love this place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1" dirty="0" smtClean="0">
                <a:cs typeface="Times New Roman" pitchFamily="18" charset="0"/>
              </a:rPr>
              <a:t>Two daughters (ages 14 and 12)</a:t>
            </a:r>
            <a:r>
              <a:rPr lang="en-US" sz="2400" dirty="0">
                <a:cs typeface="Times New Roman" pitchFamily="18" charset="0"/>
              </a:rPr>
              <a:t>	</a:t>
            </a:r>
            <a:endParaRPr lang="en-US" sz="2400" dirty="0"/>
          </a:p>
        </p:txBody>
      </p:sp>
      <p:pic>
        <p:nvPicPr>
          <p:cNvPr id="6146" name="Picture 2" descr="https://upload.wikimedia.org/wikipedia/en/f/f5/CSM_Oredigger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585" y="603919"/>
            <a:ext cx="3673238" cy="39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png;base64,iVBORw0KGgoAAAANSUhEUgAAARUAAAC2CAMAAADAz+kkAAAAkFBMVEX///8AAAAEBAT8/Pz09PT5+fnv7+/ExMTy8vLs7Ozj4+Pq6urS0tLn5+fd3d28vLydnZ3MzMyoqKi1tbWUlJTIyMiHh4fY2NhiYmKgoKBzc3NsbGyrq6t+fn5dXV15eXmKiopLS0tUVFRnZ2clJSUWFhY0NDRGRkZJSUkxMTE+Pj4gICBBQUETExMsLCwjIyPOW0reAAAgAElEQVR4nO1dC3ubOLOWzB0LEEjcEdfETnzr//93Z0aA7aRJ2j3dtvs9j6fbhggD0qu5vDMSXkIe8pCHPOQhD3nIQx7ykIc85CEPechDHvKQhzzkIQ95yEMe8pCHPOQhD3nIQx7ykIc85CEPechDHvKQh/zPScdeC/jhCva3e/IfEkeprPUBnF6Iv92X/47klEZnkxDxvA/+dl/+Q5IyBrZjSr8M/3ZX/jvCKIhH8hfVbf92X/5bMriExC+T+dl5UKLQ+pMd+uuSn193FLSktj/ztoa4iKhVf7Zbf1lMJ0nQoeRTd68O7p3r7eg4jv/LcdswvfyfXWEdKEW+IscBrnT6rpNdVWWZyrLrnWKireh/VvacHv8Z7RAVXAVD5rIEOxKc875vOt5wHl2BKMr8KO8vks2/1N8/IuZOVhH/R5ew55KjX1FJ410bbWM9sny87Zm+uWkwKeL9DylPdooPMMQU57Ksf+qSaKpT+MHr+qNxOjVEpl0Xv0ZvrslI1v16b/+UbHuGgHCcWpH8zBVmPY4nG4B8aT+KzGUGPtgjlgHeFu8XN6hGfW112b/Y7d8hiSAqc/HIuBSRKsHu4a8lv55NI9VhxhmdSMDIq6D5yCFFElAoKT/FxMqKqW3bvgpJI4mAUG18cMF/RrKGhJWeaHMnGgl+sUR9F3AQ30a6xt015Fo9gkHspyiK4CBuK/jXD7fwH8ujPPVzvGWqLGI85aU/EYMlkSME0pok1ah08lPi9/dFcsJqWx8mz3RvE1tBYDGVAvNA8mXFPHWixBE+SSPRSeE0osmNEt0JCcd2HODi3rcMYpR1XXZFNbVVm2G8JvEIWI0v4+WNu3UiUsKdZUBE/V8ivX689f0gLH2bmF1CEjV3Li85crJGgXILsKCkhUazzfpCTW0Wkajum6bibSlZMs4O1MmYAz/KqQB+4vpeEHLhbYMgV2iUEYc72Y18b12BTMhWRYjPf0jybizql7Hl4AJVBlOqdcXYFMUIY5SdT0w0I65pBmhBHuC/92JLJGckPo3BBcKvGOZbvJOysEgwbN1MghfZJiRFZ2Ll8xx0MYmnH+lK9AdDuLX1QtaE2wiGApYeYaggwfYU2h4cJRguREaCrJw/7ZAA/EkYEnYdhFFrVKKqy1+h412YcJeA/rEgzH0/byLW+q4lM8vYYVotiMxU0dW9UrLOVIVwF4Kk2Y9cbvcnilmea9q2ZbrunJgYuU8yThyJFIxqAUQS1OumImalk7qJtW7suF4iTDA5jwR4rVspPaDuTHuC9qa6iEyyVm1VH9qqL4YRok00gh1FW29rERFFIgGfxMDnxgydEuhK0s/d+hyb74zvN4i7l0U2DX09zXFXvMaEN2BQGA0sI2S+Dj/YE6eHA2QvxpPYjVLuBjklXT+Nkk94qaUDSJLmxOzXlGfr+Ykb2P7WDgLfg7sYyG1rwLr/oDOTAJZnBamTh5+qTPgnsgMryhrHcbZpznQ/zDrXqNR6iMZzbA7r3PgmDFeHjsGvZCb7TD6LLksLqe5cJKOvvJDDHLA/Gdre+7hdMRJ1RiMhZk2foRLUfyZncu+9YlyzsBIkLnSjefQ92X93heKyKZOkTKKqL1nftHesN5fGeCStkfUll4iW//ZaVJb6tWiF4fm2E7pB4G19UCknNAEVS/UkalzTeoebuHbClD9FsX9V3LpPygj+yAT0PhoZMs24naEqKT3cQLM/dv9TeVdCsr7RYTodgPRIiQzGpZZzH1ZCCrYoGpEDzSv6bihkVXfZSzV0Iem566887i2fc4rrYVf+0nB/UvwOIoCanDHpGS5cxOEpIfHeXQYRshwyt07VqpC8qCfef3+LuxE4VpgDNwGFMJwt6Ilv04CmEMh80/NJEJk+oJIe6WGLHwxD+C/MtxCkQqC+BeiW45elH7N8CO7VJZmuh73zW2AAYe/8+DsdMIG+zna9o2fKCIuiRpRN2ABB95dLE3llp0jtU09ndyZN6fGZonrtahpTizIa0ayvciroLqbqNQBUjrGdgHNncdKIOO75amRFQyyVDX13Et2gPCNlYc5yAR6vvOWO1W/zK04SpU3qSz/KvfjWrLq8U1OoVKoyJguD2Acgpm/qQwTcgf5Z8qavQ171MS+dmj1HTQNZgsebBATzYkq2ITU2OXWpWXb5UzSie6A5oPLUxD0S/EzIMXkZs/UJoJbENi0L/nMNh2xHVfTtNLY+soJV5G+zoPjo9E0x5FVb3MUPQ76IZiy7htdizCJ0FpM4UJibNAFmUUayE1KpKhOg3Emm2qaXExdtzUfwQ8Vo2sR/eaHtSF2NShRTAiiADXEFqBQkugQU/Uo+vtbwEcuC2G+Zhn9zyP01bAWC+FngWoFnBwaJ2utHmpC4vyeJTIuqz4s9q/qJ3p7gDy9cDBwCYxYNzTdtVkwvF5cKDCZTEI6rrOtLpGul6tomeS4bdJhSDqIeObKUCHS9xUsP7TmgI1iQ+fwq6P4oRhLB7xGgwhpLmcRo/BhMyWKp0UAn0ii02ZhkuZenYDb57MEX9zYXBC3DIBZ0qKj+VdYPES+yYUqDUMS248ttGKDvMpt5hth26/q2lYem6VWo8WSkr/T7ajyOfhv4oS2yKY/D0AQf6wVb7QY9+nw+aqSZS2wbjIqgDnm2hSnCVsfcY0jAryRlc4jaqD5kfBIpa0XNhqJpJic7M140gK4B6pkkwICXakUCWCLPzv4Vehum5dYPQ4MIyOjrCjyJYaEgFo6fu/FUpWHg5ya7FfRz0FRiv86T/5nYzWJ/FnHyZVqDBq9MOvRXLGXCEY7DnTJlEsCJIE0g5CIFpA4yjgay347J0GSZk9asdsY2SiaRjeRUJ1iFannWATnqFhPT9Q0eef9OKgTKva/7ISC5qONQwZxyneEc0f8lB6er2rjg2Sjag2lDeuJcDf0wVvSj3N6P7uKjPVaqqtp5ATXEG2+Jpau2UqoKaMkERFhWJ6BpgxohxobtvgJF6hxO0jps+lDF+NlcJWXQRz2YS19+tMaWtqBodWLhCFzrVyt3uRt4oRno1GYuopn+1s9zLA047BCprg4nmSXhxK28r7LLlSr4CQcmFvZhJLc9GHtaJjznfXwRLOEhT8IMP+pA9GTJzNXYXPPe6mUwcKQGiGlYBsQVOOmH8c+tL93GbN5YJIfszMwabUGq/dV1NlOwFNQ4SYFurG0xTOkA81yLJBNJ1PRKRAT4NhjXHAcszIw2eqhp1hWdGAQYezbIrJNlLRTMvmyziRGb954RiMAMI8Ddp7vDxSayXUZv+fnsFcBTki1bn2/6+fbabM2MDYt3BgmV5F3dTVmXZaLGSi9OpNiCR55zckG6BpeQDOL8uALu37ig75QNB6Kx1pPzFrLiSbaym64USDmDuZv7/fH9DNWaYEFdnZKJT2ULzLbIMg5Ros7EHiJ01jXAh0tzVLKqmqqqpk4S021E01jEr2YTk9pS4anWM00wV77o8JFhM5alug31eziG4W+lrDnnoUojngAdkhFHRJz9GFdylK+iqsUBXG1J6ojYPRY4frxY3bbXpdy4gY72EC/XRCqCmIa2Y9wUsxnViZKwaZoSbBg+GERvLdnocHECupfDp+JcWE3gRHmY+g5k0YIFURSE6TaxSeoHDBID34tTZkLk3WwoxJ19ch09CJDW5Yii+lXw84nSnT7a07kKZTWgyoGw3s2SI9TYy8yryZljZZ0npIuIhbtjkh/rSv1mUBgRtZiWY/qxCXYdsdlC9VNdErolJO5Z1ENyJhqcqSS3tnEYMNexfIeEMCOkef02b7gITM8LTNMG5L2vKHdo+SDAijVh3cJwmSEoPWtUWss8YRULPPLJIqAikcanyOGwmjv2veI6bRt1XGaqLDLIW5HbTtCzDBhM88OVNb+466yKqxJSVsVDkmGFnau27oq6ZsTbOehOIoqqfdHbSFKtP3uuqiEpp5NS/Sj2BfMhgpvnOOw0Hx+7IVNjUYxfO8t+5aDeiJE5matLB0pzA56H5Vxcm5eIB2TTAAWgAkEpBcQI8rv3Yjra3bgzg3PRs9guSVFPerJV9XeFivfS3ulKxatyKmUpU+AqDDKwiDGHOcoiJQTiHXi1LQutMMW6EDwot4kx5F0lXtOqVHkM+Igwxwz2FLFOOaBjuZ+wPIQ/XxSbT4L04/oLlnuJQsvQtTeB5U5Tb4U6kAL8iFJw8oSoRAsqbmq6zMo9y4Zs23BCsrVdcTFJmkNyxEzwltCNdLm9X0W6nAx0WyYflIBWGfH5EAFXlN+SYjuwdGmM0V1zIrjEpxqJpY42q/sawkHZidItSSeFH9asrKwA9bR9GYbTRSeQvmUvyTUYiOChYwvotUccrC3F3IGhdSx3iJmgJ3ICsE8yUYpOt0Oz0fQIjecCjHkVREUsqDhPJR2P7TmiilqvNU0Pm3Y6R1X1nE7PL2NO6zq9VKvRVBlxRUck73nffL5cUiAqft2SoNzGrp4qUlarwgtMNYgZeLmPxQ8SHfZF2yA7zYXffJRtCVzy8HmPTzSyrIFAWWrT5hWQwIk+xTRmNE5gDA2jBY0kPSX1E7kcW5pzetxBjjhpTcChr6jklL4iKsy1bdd071FJd0nHvoG/HiCppqTv9w4RAwmTXVmX7AkclV+PajUz0wRUfrx4pBepXHAG6cRPfDBJ2MVDuQMmEkoFN9R0C0LAmeobu5Hj3PjptVqwGkjKWN0QY9PJJwgmVpJkvJRJx5PMkRnZTaS7ACQ5ZYfJmE4OdZzUgvHVh5Dm5DlLqO3QAC0IvV2B4MzRJ0WWBGCh+vnOe1RUerEpJGDPgpKsP6WkGchG1GWdxJesJ0klDUECzBSv3PoHNShdjWFAtE0niEPgApV/UN5o7rpejiSf900YJC1nJiWPw0sLVC0MY2aJ0WrMGCs8lduYLDLzKTIrCJYvFmnkHbf2ZkJ57En5pFFxjruxUOg5ICo3pAaAPLKfEgrOM0DfilT3mdIAvS10oUf/C05Ylylmb3u1oCOvnDOgQitq7CbKnhyYRnkpjlXBY5rTtnfoVEP0MXzy2oJJe8QyleVZVvBpDEA7Jjm3yVyHBlcXDZ09OieRlJDEq5lKOpdDrnVF6Nw8qFWlhk4UbV/t0tceqFPfH2TWguHUjh4PSAzJTNXlcoLwpBG61FpX8pTGl474wuHmy4tFE6M+QCt5Ugk1EBUbLi4ZuJW9jswHJ9HYYHPCAKD0HhUzALvHKuYLJJpG7MOw0ZGZsWF7phHoVSc/xVAy9XKoy2yoE9ntuy6b1KdkoULa5IEjWbmNlWxzKwzzyPQZJGRzCJNNbeHWaZ0fHgGVqnPacdue4qYgfBBcSTWyukoio1cQC1GVbDJEzTTmqusWttyBM3kN6PhMmaTyLHOY0o7Q5x78ymavKOMzKqgVWsIbi0MtWZoLco/KKuJlPcodFsYx/A1ZDj/zOYDI8MmYhroKdtFxEIfO76buk6UUuH8NvbC7QK+S3ySXUt9sybHM3dwvYuRRCPdSMgoTSFZZlzek7D1gdSLx4zKbe9BS7QIG0bT1pNRJHLTjsThvnyD65EkARBAmKpaQHKbSdQTQwSwlLCF+qXdmAHIX7DSgckx2z4eZbjvDM92hM+MtEpt8bPtrj69hlMhp6A79KMdp5GVbTXOlOPF5m1YZa3uvl94kA6mmuzLrW1H4PGvnu50etV8lEjLdjGXJXvJ89gdbJ4UMUd/CoWMyonf1bNysloPzsIBIE+3Wg8WH2SdWNiUSZMs0bMty19oYTMJxOQClNr6qGBqzV7KQ4N5RV+snqoxWnMJTIVTZFoEf5meX7MtPLajH2bVBYYSu/Hb++MKkHBvVVcYJUnBcJI2/PdHTRfsVxSpCAbus6+u6I6KtFeSpRaXN74UuOdVBfDvfdprcMzh1WA6OFGj8xxocWMjjVYC4ICoaH9uoiDkb+bzTXx2u615eIjiXfVQ6TsmTJAIVWXaMvMDjAKHGB3QwU4pO4+05X8yKZnFey5YF7KxpR1mPI++qKmpG3BaM85wAqhet2tDLglgiZXGcxiSM8zDK81jvPQFCsezBNyz/xglOLflAdtQa6HebMmA4fTTJsrFFMvDEDw2NislZx1seCiZdyIh16Hi5baj0Jc8EsDJApVJSikz0Myop0okkqTsFnHPC3VFAe35GFBY1t5NPmnllJjoFaeBA5A23YdTgJiQEg9H94YznvdBxrkNf6u3E1AbiWy2issUYYBq6UOWZmLeMYA1GgFNvWvNCrOVbB2qZ3rUBDkweEKs/yYZVYcuzpKq3o/LQ2xokqQeZj0k2DT6ThxmVgX60d9V273/TqPixCFPhx0gtErr7ESC+NZMRn6RteC20ol4uRo2HjtK99nmJbayVabnwRAkRckfJ7gykKyPeBfwimAQ62pwcTwV1sEIlyQYTYO8IZwNjc9J8NYe2MyV7au0uHTKREBLB86EGejRIzlUzejSo6wjImNF1HaCSJFK0qZqGOOtesu9RmVXDcN+lW+lMPdcqgwlMaEVFF9JMl3wnNNXXMPATJQaFtXYnIDBdP5RrXbGflth4vJwO/Q2VV0CFvkbPFAhZCSi4nCbbzYF8o2OdjtTpqRfTkQHzYiWM/kxHATq8pwKIGjlR0JiDOG/IcPYi3PBiJI6dhL6TkpRAXHWunqNkgZMGcZxD0uU47hZCA6JiDU9R9NqLpzN2uDvTDQTS3S4mPlLr3cgQFQaQ4/p3sKd0RFSal904QF89SCEOVyLnCpt4kKDRGPCILODfOTGinGy9gMQO8akfhnhgeywgqd4WyaVhbTQ8SwUV/l11BbzDhRoADHTU3FOHvVDrieLuPip9YXrIKfzQBe4JqBjkDOz8gH4FdeUAFx+o+TSAW/2+QsaXOfaRitzvwzWLRqNyACgTuqEHpC81PVdneAg8FhpfYBwZorIFotziE8/0MGHJqqH78pXyELjmWNF1YcugPTXhrweoBDTbhTSj21P9LFq6F6e2F5Srnh9GxWlLSblHCxJAdale8aA7rGzgJrgrKhagYuMkTNR8pbvd/mA/beDDPphNRwJEhb3SC3R48wzgXrYUvPh+QcWFGxgVZQkQfyNvvK0fCPNdHR6X3olarQO0PgByCai0SOUaTLALKsEvM6w4GHxOmcBaUtBeSBYqjHi+g3pTQTcH6sPnTmBeR+zyoo/xmQRiT04R6opQuFg5QAKSVDABNtAuD1IseYx9yicIwrHSYDbFpHUEVw8AHrvLbhaEqJibb6gcwPawykyOiEoUxgfqaF05n7fmFRUPC1iHO1Qsh74+ASUO93XxUnYZFqMnYySjd7jwfNiXZ2NggzO0r6ZsDzApbMxhcBt6wZ6hHkwUiDLFGachHqAv66iFqBS0lfyVOnIum+3AcIFnwU9JD1wOq4oCFklzIjtEJYL0BmZiDyl4WRXgULKmDhCVJ42KRQnDXbBkW7TtoH0OnV5OSPZ6uKtAbzajAkMMQVddBdPXUfINUTm+gGoJQCXDqeGQ8c2oGGfqYddvulJsJBb6rXzLQhYFEapHRJ26Vx4V1I8hFSLQ4B/BE6InaFQIqFBdcFhRiekGfSW4esi4IbWQh4P2ti/0dX8a9o5CnUkBDU6rfAInp+gTnBjkakHT0aI1xe0R8xJuTa1xpOnQkO60P5p0zLLkspO8BVRyvX0pqaKlag0kHfVbVvhIiDrgWC30F/jbM926G12EpuhXIuy3DR4Hbo8LJhRgMyzoPOYz3zSeT+BX4AbeToere3nat7toSghNnkhIz3DL6Eye2D57gv6wPgBUehjXDRW26EoOYfAVBneBGyIqrbYRi2SYP2EMMiH+0dYA08Ic50qZrNiClNIkgbEleWC5Vq5ricQ2icWARAQ2kOQwx4Um8LbZHIP6Xkfu/EnvjsSNTYQJz48JZgX4N0wcE25siQYmk+l4FgjUADPysTUgzMiXU3nCXIZX4eJRzqzqEAY1Mt3Qz1mTg3sh9dGhtixg4jaASgyOS1ByZgdMyYH4orctPXSyKyoWJpMAjYs7rUZQRHAzqfYrLcbLUKAuTYBKDwgiqY50gKIf7eDweVhHOW9yX+8M4E75ztOFuu6UtFLquaxKve3IVNWtHvxuNQ6yhLev8egapwc5E2GBifsDLAZpkGUE/rKkkqKeJIhKr6qplv3Bxg0IklhZm/uSeJJIJnNJuN/xAYZhl66OQRMkSc3s5yUu+fffsDATUjjV45gRFR9iUAefM0FBOizpoVZvcP8DqG+2+Z5foyWclNzJoq+OqAGyrk/IV+7HmGv2NjiR5vBJK8pjEpFrJThuqqqbqpgAbFzyvuStkeLqB5GN6JNGyirpe9mDz5oyWdV15rT9JKcsq6uq1vVRYl/o+ZmiLm7twLXN7fazxeCYphWiAtlu8VyS/PlZiGeIaN0zJyYSyBqvvDznEFMAn/j5CWtDlOK27xhMufw2oOIUr/iacPAC8HxYlNuaHpiQZ29NTOwgvwSN1pu3iO+HQei4sea/0QFEH7RtW4wZuW5l8v1ERMLxSVSWvVSdU0or1VFUirIrEx4jWFICMXOYw5gTG1HEohTXD9J0XSr14/wDmvmBsAZTd7P6MK80vY/zvbVZ/7S+YV7C9SqC7X0Mv9c4Iop7J45GwSCtchowy0acOiXpXtIKPPH6USsWTbNuh5f1mxUVL2qEuNLERq7cwneEiMJPZt6yA/vDU+bW/+5EgDso0wUMS62vgpueH7zn+bj0/rZVOLHpupG+p0OfCZY8v6rcsq7bJ1nXtN3YTarL2g43cdZtd5EdKWv/2ZxRMcrDWhUbcXHFMnGvwACaM1gkHJZT2TwpzvxeSl6vlxTreorVjngJ6KU133Cz1MNcvFWL2YUt9Yb9Y3Y3KlNeljsdtMl5ug9km82dOo/JnZJ4/dLVga+tyahqxUft7lw48/pMT1+Ago7QIrhdC3frGHpFOQdUSivSqIRPtkYFbZJutODjFg/l6If74u6U9ryu1qPs/pLF/5p0WR3Wl86n9Ift+QRDqrqcOF5tyrm/06hfstJjXT66mW+5SPNB6xbSKJ/NzoAYTsnLr/drmJDCw58wvs2MR4uY7ntgJLwIzx6iEq29WvsWLL3FX7q7k7ogP0t7fw2l2YoK/ibubkgPMyr62OF3J9YCUfPm6fR16ap4+4AFgOjD1vkC/46efCmVzMB9ntThLpgCbwlCzLJN2/DIVoe6daaWg8sNlQ223c6sVZ3sOl/LzIk7VGbE1vl3bqiMdyeQkKGw29TPB3MVy7p1av4xv0LwvnWFwYvDJhXOOfYjm3vO15vBGAsdFmYx+2p5/LA84dKOz8tDyxsqeObQVd+WM3O2FS5m0CZJtRxaV1QQSHoDsr6isqGb+xO9vtVuvuRVJvI4H2qnIlasLpv5AToqRu9b+3UQOyVV7b9EYqdUd/kn37fwcbBYVUJ77X755Q6VRU8reqcsxYyE5jjzZGu4zJuDUKHbzFfsbqjgCem7cj6xvxunrioben7ocH0cPBrptFbXb9jaza0NtGpbwlp45AvukklxJcmhSZ6UI8rDV99n0ldJxzs7ZLmT5/iqZO4xybZhCGzFX7dBFXO/lkrsQK9qv6KycJfzfEaXx2cglvKetiY9RvNqgtrHPukTZ+uGyuzJZ+uY7XTUh8vSQD4Penttn31PqJUPnV17fRRmmNjqA79sW0guQqBLpMyl8LLA+fINkCjhMu4J55mEwFUVYxU1Ud1O1U6OVbGMlt73a9Wc7k6JFvfX3xzIot7+m7GYNwtaPOZwPbFa0DBf8apPPN0AWknjka6PGO/Gr1+o0hM1ty4LCdWcVtvRS33H+oRHuADSzb9ea8Z3yoEWxtLEt+YMJrah55v5NrCvkC8woLjzr6cbKuuLFcuvaLLZGyAXzYmv3naNVO07VK7OcbiiwuYTayQtrs7i3kZhFr6Nelmvvm+N6LcBS9+ZfLEaOzbN3I9IuveJyOpoL79EJSKmZeQOJmrr1vhr/PL7eh3s1WvP04WVueXMGr78W4gYVvvHHaK45W+5w4LKohHfo4Lv87DcXKb8iVy1LtB3MhZvgnazOrjW0dsplzsuHomO9629GB1etb2Uu4l3yyJx9PXG23KqxqxVUyWCQslOqjKpRE22XSwUUyNkADfHj3Kaf7fIe7w8elXqy+wwnhbZrOj9DCr9kN+hsgx+vdP56nDCq9/eVLeVUf/aSm+tnA19XycjZbuYlz+3mz+GdJiljMXBNksw6bWEFD3p8rwsZDau8F/ZYLvO3ooKaqK3vQ4ZgpB1vmMr10Db/RwquAnqhkp15R933EcvTRW3sEWP1ypJfdf6vLQ6vnRUEjglbulX6tM195+QTPBD1av9OlsaYev6XPx9QQXnROL++fM6Fpe+RWWW6adQ8XGf4Q2V4h0qs+jkd7cCoLnUogFz8F5bn+ZWywhJFJREhOaXi9s/FqO0nDTP43tU9Pd6LKjkb1BJ+T0qi3vdPN/L5udQ0Ttq3qNC39zprDeNEKu45kd3HtyY3rQiOy3VKItCjWO2l8MvfGFLBPyljGbC219RsDIM89MHumLjq1rLkHfXIzW7yKv8pF/h96hMczQz3t9JS9zeELhGPMLuW3HtPgCmEjlp7IROwH8BlbrIurqbX9aX17HrDY5zj3Ej9b1fwZ299nXIs1+h339Lzw2VIAs+Q6X8zq/QzWc7U71yd6XLyYet71ejf+HLNxrDTC1jzreXGKSLjhhudu8js37NHWwruI3sckc8P0bF3uefoJK90RU5f+QDgm7YqdblvFi82OnD1h8ut///ZElEkF0q/Od8ZWgLKujpI70hS//akytNv23/H2RqvkHF7z5F5Y2uiHcR0L4ogXVFXLCn1drD+T5w18Ps1QmZd35ulozt35eZGGhzQF1ZqG57Q2U1FHmjL8vhtYo5Loz8hkqkPkNFvtGV/DYnM754p07v9d/oWiNKMt/H0kZ8xaFZW3+L3DBXfOnBrFhC6hMAAATgSURBVCDv8qDL/Csqe3xTG5Q5T7PvUclL/2NU0u4NX5kLJvpQC9ov7sbV7WvGal+Nmi6nUczfikp9xcE0iXG8qcHbnHnRdZ2ZGZu5R4uyvGBfX8gbv9KFn+gKyg2VtUCxEDJUQqp3jo309gCtzprbtfQWpP3faUFrgkZxs1m+VKC0I73WV6RpuOXi3eZIoBYSCumI5cz+WbxBxcT3Lj9EJW/ce1QWE4JnECOsrta7Wk0Dndru6Xpxc2v1htuHf4eMK1Nda9pL8fBWi7sj47OHtem7a+Yh3lBpFPsYFaPvw3tU1gzjdqfZ9a7pN72c6S0WWtfW5/vK6O8Q+20xdLOulK+obDa3EtuaRIq318xb8O91ZfjErxBRvLGg75++8LDkXfMcgpt3rUfy2yS8I9Gba8H+ZkG3Mzcmxd9eMp+4Y3GfxiD8Yp97VPCFD3p3pysLUm+a112t2dvWH7we9UtiF3ep2XndNbrEILm/nrp/xyT9dnfNcmJZDwK+5WU2Wd/4Ma/rQegEmswg8x3P69Pbuzvd1aHF8625uK4eRXet46/kxz8hYfaqn3Osb+WaK7cVJxzDkLwLglF91IMbxXrC4loa1JV0/sZWrrcMW1If6i+CghMNtJb8pnh5rxcU6U6+/Qb2tB8ux+Nrwd+oRCxHbG35n/g2NMsLtm/y8Luqk2F/vP5krnXONzfCv9FnBUL73c9FDC/wfkQ9RPJzq2C/Ve5rccbXBb+bmL3gWf+9uYtV2YfZFtzD2/Pf10XWlu31KFYeyf/2/+XgHpVcxixnjPWuZbqOb0UBC8yAGJHv2znxnTDwkiQIfCAqZab6d/8rAv+lHLgs2DCw4jWqeVWX05jh279McIkvn+MLafg6u5Ezsnw9gGhE1MSRqPv5G20wJRQk+ttfOH6Pihll3UUOzWRVw1gVhVR1W0AMLbKpkKLN4E91mMZ02TMU6kBtrPMajGVlykko2cWVgEvI6I0c9w47iepVqaZGKUimeZtlVTVVdVULwnkr66qYKll189IGfttW83PfMvz75E012/IM0/WMgKS57+S51/ghvnof5B7McejnfpDn28wh0mf2NhY88E3HlKERhOATc1VnaphK1SfToVLtZGTdKKebt1wWfEFn0saJotRx5iw6n41nMV+WbG31t78H+P2ayM+IgW/ljY3Mui5rk6kQfMRvxwOtsFwLq2yBQbZYXA0s8n1Y/cGXELHRNPj05Ud+v3yMiuwTnktZra+GvD1rFEU4ti6gUkdKTc6ZFc2VasSgAzL8LI4YMfMzFuYB80P24QaUvDaN7d/+P2J8jMrUOzzIVBmQOA7zsuJvPKshuZ8ktRN14EEibvVE3dyjOnVZpz7bIRdPclAFvgg61uL2/XjEK52ex6rPSar+A/9DmY9RuQXdpKoG1XalmSRSJsDKevl1/DZTXPL89HQI7CcITCMwfeNOI7xBZmpsZU9Y85u57M/IvAPsc79ierbnuyzwZN9JmVWSV7/+5WQSrIdxEfn99V74fqNr+RD1f7BM+kckxC9rkf3X35dxk+Bf6TJvu2Zs1aC6//B3iP9xMc2tFdiBbf6JJOchD3nIQx7ykIc85CEPechDHvKQhzzkIQ95yEMe8pCHPOQhD3nIQx7ykIc85CEPechDHvKQhzzkIQ95yEM+lP8DJ3K3a0QtEK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3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36" y="2113082"/>
            <a:ext cx="2375949" cy="144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https://nces.ed.gov/programs/coe/images/nav/coe_hp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524" y="3195311"/>
            <a:ext cx="4293917" cy="25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21600" cy="800458"/>
          </a:xfrm>
        </p:spPr>
        <p:txBody>
          <a:bodyPr/>
          <a:lstStyle/>
          <a:p>
            <a:r>
              <a:rPr lang="en-US" sz="4000" dirty="0" smtClean="0"/>
              <a:t>Mentor Introduction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1533"/>
            <a:ext cx="10160000" cy="4373563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itchFamily="18" charset="0"/>
              </a:rPr>
              <a:t>Career Continuum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Designed Power Delivery Systems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Masters of Engineering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Designed Water &amp; Wastewater Plants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Masters of Business Administration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Director of O&amp;M at the NTP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Adjunct EPICS Professor at Mines.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More Firsts to Come!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91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21600" cy="800458"/>
          </a:xfrm>
        </p:spPr>
        <p:txBody>
          <a:bodyPr/>
          <a:lstStyle/>
          <a:p>
            <a:r>
              <a:rPr lang="en-US" sz="4000" dirty="0" smtClean="0"/>
              <a:t>Mentor Introduction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1533"/>
            <a:ext cx="10160000" cy="4373563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itchFamily="18" charset="0"/>
              </a:rPr>
              <a:t>This is not my Primary Job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cs typeface="Times New Roman" pitchFamily="18" charset="0"/>
              </a:rPr>
              <a:t>Email me at my work address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</a:pPr>
            <a:endParaRPr lang="en-US" sz="2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	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6112" y="1488608"/>
            <a:ext cx="11520436" cy="1819525"/>
            <a:chOff x="206112" y="1488608"/>
            <a:chExt cx="11520436" cy="181952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918084" y="3295248"/>
              <a:ext cx="10263391" cy="12885"/>
            </a:xfrm>
            <a:prstGeom prst="straightConnector1">
              <a:avLst/>
            </a:prstGeom>
            <a:ln w="57150" cmpd="sng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921667" y="2550304"/>
              <a:ext cx="1804881" cy="707886"/>
            </a:xfrm>
            <a:prstGeom prst="rect">
              <a:avLst/>
            </a:prstGeom>
            <a:noFill/>
            <a:ln w="57150" cmpd="thickThin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+mj-lt"/>
                </a:rPr>
                <a:t>Fred Flintstone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21378074">
              <a:off x="206112" y="2483609"/>
              <a:ext cx="2090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Instant Messaging</a:t>
              </a:r>
              <a:endParaRPr lang="en-US" sz="2000" b="1" i="1" dirty="0">
                <a:solidFill>
                  <a:srgbClr val="0000FF"/>
                </a:solidFill>
                <a:latin typeface="Comic Sans MS"/>
                <a:cs typeface="Comic Sans M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442094" y="2350179"/>
              <a:ext cx="1684725" cy="818124"/>
            </a:xfrm>
            <a:custGeom>
              <a:avLst/>
              <a:gdLst>
                <a:gd name="connsiteX0" fmla="*/ 561138 w 1826885"/>
                <a:gd name="connsiteY0" fmla="*/ 451556 h 1844959"/>
                <a:gd name="connsiteX1" fmla="*/ 1224360 w 1826885"/>
                <a:gd name="connsiteY1" fmla="*/ 310445 h 1844959"/>
                <a:gd name="connsiteX2" fmla="*/ 1732360 w 1826885"/>
                <a:gd name="connsiteY2" fmla="*/ 804333 h 1844959"/>
                <a:gd name="connsiteX3" fmla="*/ 1774694 w 1826885"/>
                <a:gd name="connsiteY3" fmla="*/ 1481667 h 1844959"/>
                <a:gd name="connsiteX4" fmla="*/ 1167916 w 1826885"/>
                <a:gd name="connsiteY4" fmla="*/ 1820333 h 1844959"/>
                <a:gd name="connsiteX5" fmla="*/ 321249 w 1826885"/>
                <a:gd name="connsiteY5" fmla="*/ 1763889 h 1844959"/>
                <a:gd name="connsiteX6" fmla="*/ 39027 w 1826885"/>
                <a:gd name="connsiteY6" fmla="*/ 1326445 h 1844959"/>
                <a:gd name="connsiteX7" fmla="*/ 24916 w 1826885"/>
                <a:gd name="connsiteY7" fmla="*/ 889000 h 1844959"/>
                <a:gd name="connsiteX8" fmla="*/ 250694 w 1826885"/>
                <a:gd name="connsiteY8" fmla="*/ 366889 h 1844959"/>
                <a:gd name="connsiteX9" fmla="*/ 786916 w 1826885"/>
                <a:gd name="connsiteY9" fmla="*/ 0 h 184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885" h="1844959">
                  <a:moveTo>
                    <a:pt x="561138" y="451556"/>
                  </a:moveTo>
                  <a:cubicBezTo>
                    <a:pt x="795147" y="351602"/>
                    <a:pt x="1029156" y="251649"/>
                    <a:pt x="1224360" y="310445"/>
                  </a:cubicBezTo>
                  <a:cubicBezTo>
                    <a:pt x="1419564" y="369241"/>
                    <a:pt x="1640638" y="609129"/>
                    <a:pt x="1732360" y="804333"/>
                  </a:cubicBezTo>
                  <a:cubicBezTo>
                    <a:pt x="1824082" y="999537"/>
                    <a:pt x="1868768" y="1312334"/>
                    <a:pt x="1774694" y="1481667"/>
                  </a:cubicBezTo>
                  <a:cubicBezTo>
                    <a:pt x="1680620" y="1651000"/>
                    <a:pt x="1410157" y="1773296"/>
                    <a:pt x="1167916" y="1820333"/>
                  </a:cubicBezTo>
                  <a:cubicBezTo>
                    <a:pt x="925675" y="1867370"/>
                    <a:pt x="509397" y="1846204"/>
                    <a:pt x="321249" y="1763889"/>
                  </a:cubicBezTo>
                  <a:cubicBezTo>
                    <a:pt x="133101" y="1681574"/>
                    <a:pt x="88416" y="1472260"/>
                    <a:pt x="39027" y="1326445"/>
                  </a:cubicBezTo>
                  <a:cubicBezTo>
                    <a:pt x="-10362" y="1180630"/>
                    <a:pt x="-10362" y="1048926"/>
                    <a:pt x="24916" y="889000"/>
                  </a:cubicBezTo>
                  <a:cubicBezTo>
                    <a:pt x="60194" y="729074"/>
                    <a:pt x="123694" y="515056"/>
                    <a:pt x="250694" y="366889"/>
                  </a:cubicBezTo>
                  <a:cubicBezTo>
                    <a:pt x="377694" y="218722"/>
                    <a:pt x="786916" y="0"/>
                    <a:pt x="786916" y="0"/>
                  </a:cubicBezTo>
                </a:path>
              </a:pathLst>
            </a:cu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8494520" y="2111856"/>
              <a:ext cx="136732" cy="597712"/>
            </a:xfrm>
            <a:prstGeom prst="straightConnector1">
              <a:avLst/>
            </a:prstGeom>
            <a:ln w="38100" cmpd="sng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5-Point Star 10"/>
            <p:cNvSpPr/>
            <p:nvPr/>
          </p:nvSpPr>
          <p:spPr>
            <a:xfrm>
              <a:off x="8376732" y="2709568"/>
              <a:ext cx="388870" cy="389358"/>
            </a:xfrm>
            <a:prstGeom prst="star5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52756" y="1488608"/>
              <a:ext cx="2251668" cy="62324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</a:rPr>
                <a:t>This is how quick I am able to respond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051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://www.seymourlodging.com/images/sized/images/maps/denver-map2-lg-700x4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6" y="909860"/>
            <a:ext cx="8745879" cy="569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21600" cy="800458"/>
          </a:xfrm>
        </p:spPr>
        <p:txBody>
          <a:bodyPr/>
          <a:lstStyle/>
          <a:p>
            <a:r>
              <a:rPr lang="en-US" sz="4000" dirty="0" smtClean="0"/>
              <a:t>Mentor Introduction 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856149" y="3179750"/>
            <a:ext cx="1800314" cy="189717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 want to be here </a:t>
            </a: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– Let’s Make this Semester Productive!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8108" y="614963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4:30 am - Parker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31398" y="1371107"/>
            <a:ext cx="22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6:00 am - Brighton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51132" y="3408632"/>
            <a:ext cx="226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3:30 am - Golden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214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15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5600</TotalTime>
  <Words>1211</Words>
  <Application>Microsoft Office PowerPoint</Application>
  <PresentationFormat>Custom</PresentationFormat>
  <Paragraphs>276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Essential</vt:lpstr>
      <vt:lpstr>Welcome to EPICS!</vt:lpstr>
      <vt:lpstr>Are you in the right room?</vt:lpstr>
      <vt:lpstr>A lot of Firsts!</vt:lpstr>
      <vt:lpstr>TODAY</vt:lpstr>
      <vt:lpstr>Mentor Introduction </vt:lpstr>
      <vt:lpstr>Mentor Introduction </vt:lpstr>
      <vt:lpstr>Mentor Introduction </vt:lpstr>
      <vt:lpstr>Mentor Introduction </vt:lpstr>
      <vt:lpstr>Mentor Introduction </vt:lpstr>
      <vt:lpstr>TODAY</vt:lpstr>
      <vt:lpstr>A week in the Life</vt:lpstr>
      <vt:lpstr>EPICS 151 and course deliverables</vt:lpstr>
      <vt:lpstr>TODAY</vt:lpstr>
      <vt:lpstr>Creative problem solving process</vt:lpstr>
      <vt:lpstr>EPICS 151 and course content</vt:lpstr>
      <vt:lpstr>TODAY</vt:lpstr>
      <vt:lpstr>TODAY’s objectives</vt:lpstr>
      <vt:lpstr>The Marshmallow Challenge </vt:lpstr>
      <vt:lpstr>Mini team exercise</vt:lpstr>
      <vt:lpstr>The Marshmallow Challenge </vt:lpstr>
      <vt:lpstr>The Marshmallow Challenge: Take aways </vt:lpstr>
      <vt:lpstr>What was the point? …TODAY’s objectives</vt:lpstr>
      <vt:lpstr>That Problem Solving Process</vt:lpstr>
      <vt:lpstr>Finally,</vt:lpstr>
      <vt:lpstr>notice where you’re sitting</vt:lpstr>
      <vt:lpstr>Next class:  bring your Design Log (notebook)</vt:lpstr>
      <vt:lpstr>Next class:  bring your Design Log (notebook)</vt:lpstr>
      <vt:lpstr>Lastly, Student Information Card </vt:lpstr>
      <vt:lpstr>Coming up next!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engineering day</dc:title>
  <dc:creator>Lexie Spiranac</dc:creator>
  <cp:lastModifiedBy>Kuosman, John</cp:lastModifiedBy>
  <cp:revision>112</cp:revision>
  <dcterms:created xsi:type="dcterms:W3CDTF">2015-01-13T22:04:44Z</dcterms:created>
  <dcterms:modified xsi:type="dcterms:W3CDTF">2016-08-23T11:50:53Z</dcterms:modified>
</cp:coreProperties>
</file>