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261" r:id="rId3"/>
    <p:sldId id="262" r:id="rId4"/>
    <p:sldId id="291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4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02" d="100"/>
          <a:sy n="102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24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6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2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2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2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2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7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64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97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5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7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1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02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70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7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6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3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8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65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1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84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4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2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8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0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6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3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4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4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mailto:david@sumlin.com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hyperlink" Target="mailto:srutzky@sqlsharp.com" TargetMode="Externa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hyperlink" Target="http://www.sqlsharp.com/" TargetMode="Externa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Discover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endParaRPr lang="en-US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+mn-lt"/>
              </a:rPr>
              <a:t>Real world examples of using the SQL# CLR library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579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David </a:t>
            </a:r>
            <a:r>
              <a:rPr lang="en-US" dirty="0" err="1" smtClean="0"/>
              <a:t>Sumlin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622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INET_AddressToNumber</a:t>
            </a:r>
            <a:endParaRPr lang="en-US" sz="2000" dirty="0"/>
          </a:p>
          <a:p>
            <a:r>
              <a:rPr lang="en-US" sz="2000" dirty="0" err="1"/>
              <a:t>INET_DownloadFile</a:t>
            </a:r>
            <a:endParaRPr lang="en-US" sz="2000" dirty="0"/>
          </a:p>
          <a:p>
            <a:r>
              <a:rPr lang="en-US" sz="2000" dirty="0" err="1"/>
              <a:t>INET_FTPDo</a:t>
            </a:r>
            <a:endParaRPr lang="en-US" sz="2000" dirty="0"/>
          </a:p>
          <a:p>
            <a:r>
              <a:rPr lang="en-US" sz="2000" dirty="0" err="1"/>
              <a:t>INET_FTPGet</a:t>
            </a:r>
            <a:endParaRPr lang="en-US" sz="2000" dirty="0"/>
          </a:p>
          <a:p>
            <a:r>
              <a:rPr lang="en-US" sz="2000" dirty="0" err="1"/>
              <a:t>INET_FTPGetBinary</a:t>
            </a:r>
            <a:endParaRPr lang="en-US" sz="2000" dirty="0"/>
          </a:p>
          <a:p>
            <a:r>
              <a:rPr lang="en-US" sz="2000" dirty="0" err="1"/>
              <a:t>INET_FTPGetFile</a:t>
            </a:r>
            <a:endParaRPr lang="en-US" sz="2000" dirty="0"/>
          </a:p>
          <a:p>
            <a:r>
              <a:rPr lang="en-US" sz="2000" dirty="0" err="1"/>
              <a:t>INET_FTPPut</a:t>
            </a:r>
            <a:endParaRPr lang="en-US" sz="2000" dirty="0"/>
          </a:p>
          <a:p>
            <a:r>
              <a:rPr lang="en-US" sz="2000" dirty="0" err="1"/>
              <a:t>INET_FTPPutBinary</a:t>
            </a:r>
            <a:endParaRPr lang="en-US" sz="2000" dirty="0"/>
          </a:p>
          <a:p>
            <a:r>
              <a:rPr lang="en-US" sz="2000" dirty="0" err="1"/>
              <a:t>INET_FTPPutFile</a:t>
            </a:r>
            <a:endParaRPr lang="en-US" sz="2000" dirty="0"/>
          </a:p>
          <a:p>
            <a:r>
              <a:rPr lang="en-US" sz="2000" dirty="0" err="1"/>
              <a:t>INET_GetHostName</a:t>
            </a:r>
            <a:endParaRPr lang="en-US" sz="2000" dirty="0"/>
          </a:p>
          <a:p>
            <a:r>
              <a:rPr lang="en-US" sz="2000" dirty="0" err="1"/>
              <a:t>INET_GetIPAddress</a:t>
            </a:r>
            <a:endParaRPr lang="en-US" sz="2000" dirty="0"/>
          </a:p>
          <a:p>
            <a:r>
              <a:rPr lang="en-US" sz="2000" dirty="0" err="1"/>
              <a:t>INET_GetIPAddressList</a:t>
            </a:r>
            <a:endParaRPr lang="en-US" sz="2000" dirty="0"/>
          </a:p>
          <a:p>
            <a:r>
              <a:rPr lang="en-US" sz="2000" dirty="0" err="1" smtClean="0"/>
              <a:t>INET_GetWebPages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2190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INET_HTMLDecode</a:t>
            </a:r>
            <a:endParaRPr lang="en-US" sz="2000" dirty="0"/>
          </a:p>
          <a:p>
            <a:r>
              <a:rPr lang="en-US" sz="2000" dirty="0" err="1"/>
              <a:t>INET_HTMLEncode</a:t>
            </a:r>
            <a:endParaRPr lang="en-US" sz="2000" dirty="0"/>
          </a:p>
          <a:p>
            <a:r>
              <a:rPr lang="en-US" sz="2000" dirty="0" err="1"/>
              <a:t>INET_IsValidIPAddress</a:t>
            </a:r>
            <a:endParaRPr lang="en-US" sz="2000" dirty="0"/>
          </a:p>
          <a:p>
            <a:r>
              <a:rPr lang="en-US" sz="2000" dirty="0" err="1"/>
              <a:t>INET_NumberToAddress</a:t>
            </a:r>
            <a:endParaRPr lang="en-US" sz="2000" dirty="0"/>
          </a:p>
          <a:p>
            <a:r>
              <a:rPr lang="en-US" sz="2000" dirty="0" err="1" smtClean="0"/>
              <a:t>INET_Ping</a:t>
            </a:r>
            <a:endParaRPr lang="en-US" sz="2000" dirty="0" smtClean="0"/>
          </a:p>
          <a:p>
            <a:r>
              <a:rPr lang="en-US" sz="2000" dirty="0" err="1" smtClean="0"/>
              <a:t>INET_PingTime</a:t>
            </a:r>
            <a:endParaRPr lang="en-US" sz="2000" dirty="0"/>
          </a:p>
          <a:p>
            <a:r>
              <a:rPr lang="en-US" sz="2000" dirty="0" err="1"/>
              <a:t>INET_SplitIntoFields</a:t>
            </a:r>
            <a:endParaRPr lang="en-US" sz="2000" dirty="0"/>
          </a:p>
          <a:p>
            <a:r>
              <a:rPr lang="en-US" sz="2000" dirty="0" err="1"/>
              <a:t>INET_URIDecode</a:t>
            </a:r>
            <a:endParaRPr lang="en-US" sz="2000" dirty="0"/>
          </a:p>
          <a:p>
            <a:r>
              <a:rPr lang="en-US" sz="2000" dirty="0" err="1"/>
              <a:t>INET_URIDecodePlus</a:t>
            </a:r>
            <a:endParaRPr lang="en-US" sz="2000" dirty="0"/>
          </a:p>
          <a:p>
            <a:r>
              <a:rPr lang="en-US" sz="2000" dirty="0" err="1"/>
              <a:t>INET_URIEncode</a:t>
            </a:r>
            <a:endParaRPr lang="en-US" sz="2000" dirty="0"/>
          </a:p>
          <a:p>
            <a:r>
              <a:rPr lang="en-US" sz="2000" dirty="0" err="1"/>
              <a:t>INET_URIEncodeData</a:t>
            </a:r>
            <a:endParaRPr lang="en-US" sz="2000" dirty="0"/>
          </a:p>
          <a:p>
            <a:r>
              <a:rPr lang="en-US" sz="2000" dirty="0" err="1"/>
              <a:t>INET_URIGetInfo</a:t>
            </a:r>
            <a:endParaRPr lang="en-US" sz="2000" dirty="0"/>
          </a:p>
          <a:p>
            <a:r>
              <a:rPr lang="en-US" sz="2000" dirty="0" err="1"/>
              <a:t>INET_URIGetLeftPart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3294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/>
              <a:t>Util_CRC32</a:t>
            </a:r>
          </a:p>
          <a:p>
            <a:r>
              <a:rPr lang="en-US" sz="2000" dirty="0" err="1"/>
              <a:t>Util_Deflate</a:t>
            </a:r>
            <a:endParaRPr lang="en-US" sz="2000" dirty="0"/>
          </a:p>
          <a:p>
            <a:r>
              <a:rPr lang="en-US" sz="2000" dirty="0" err="1"/>
              <a:t>Util_GenerateDateTimeRange</a:t>
            </a:r>
            <a:endParaRPr lang="en-US" sz="2000" dirty="0"/>
          </a:p>
          <a:p>
            <a:r>
              <a:rPr lang="en-US" sz="2000" dirty="0" err="1"/>
              <a:t>Util_GenerateDateTimes</a:t>
            </a:r>
            <a:endParaRPr lang="en-US" sz="2000" dirty="0"/>
          </a:p>
          <a:p>
            <a:r>
              <a:rPr lang="en-US" sz="2000" dirty="0" err="1"/>
              <a:t>Util_GenerateFloatRange</a:t>
            </a:r>
            <a:endParaRPr lang="en-US" sz="2000" dirty="0"/>
          </a:p>
          <a:p>
            <a:r>
              <a:rPr lang="en-US" sz="2000" dirty="0" err="1"/>
              <a:t>Util_GenerateFloats</a:t>
            </a:r>
            <a:endParaRPr lang="en-US" sz="2000" dirty="0"/>
          </a:p>
          <a:p>
            <a:r>
              <a:rPr lang="en-US" sz="2000" dirty="0" err="1"/>
              <a:t>Util_GenerateIntRange</a:t>
            </a:r>
            <a:endParaRPr lang="en-US" sz="2000" dirty="0"/>
          </a:p>
          <a:p>
            <a:r>
              <a:rPr lang="en-US" sz="2000" dirty="0" err="1"/>
              <a:t>Util_GenerateInts</a:t>
            </a:r>
            <a:endParaRPr lang="en-US" sz="2000" dirty="0"/>
          </a:p>
          <a:p>
            <a:r>
              <a:rPr lang="en-US" sz="2000" dirty="0" err="1"/>
              <a:t>Util_GUnzip</a:t>
            </a:r>
            <a:endParaRPr lang="en-US" sz="2000" dirty="0"/>
          </a:p>
          <a:p>
            <a:r>
              <a:rPr lang="en-US" sz="2000" dirty="0" err="1"/>
              <a:t>Util_GZip</a:t>
            </a:r>
            <a:endParaRPr lang="en-US" sz="2000" dirty="0"/>
          </a:p>
          <a:p>
            <a:r>
              <a:rPr lang="en-US" sz="2000" dirty="0" err="1"/>
              <a:t>Util_Hash</a:t>
            </a:r>
            <a:endParaRPr lang="en-US" sz="2000" dirty="0"/>
          </a:p>
          <a:p>
            <a:r>
              <a:rPr lang="en-US" sz="2000" dirty="0" err="1"/>
              <a:t>Util_HashBinary</a:t>
            </a:r>
            <a:endParaRPr lang="en-US" sz="2000" dirty="0"/>
          </a:p>
          <a:p>
            <a:r>
              <a:rPr lang="en-US" sz="2000" dirty="0" err="1" smtClean="0"/>
              <a:t>Util_Inflate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8750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Miscellaneous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Util_IsValidCC</a:t>
            </a:r>
            <a:endParaRPr lang="en-US" sz="2000" dirty="0"/>
          </a:p>
          <a:p>
            <a:r>
              <a:rPr lang="en-US" sz="2000" dirty="0" err="1"/>
              <a:t>Util_IsValidCheckRoutingNumber</a:t>
            </a:r>
            <a:endParaRPr lang="en-US" sz="2000" dirty="0"/>
          </a:p>
          <a:p>
            <a:r>
              <a:rPr lang="en-US" sz="2000" dirty="0" err="1"/>
              <a:t>Util_IsValidConvert</a:t>
            </a:r>
            <a:endParaRPr lang="en-US" sz="2000" dirty="0"/>
          </a:p>
          <a:p>
            <a:r>
              <a:rPr lang="en-US" sz="2000" dirty="0" err="1"/>
              <a:t>Util_IsValidPostalCode</a:t>
            </a:r>
            <a:endParaRPr lang="en-US" sz="2000" dirty="0"/>
          </a:p>
          <a:p>
            <a:r>
              <a:rPr lang="en-US" sz="2000" dirty="0" err="1"/>
              <a:t>Util_IsValidSSN</a:t>
            </a:r>
            <a:endParaRPr lang="en-US" sz="2000" dirty="0"/>
          </a:p>
          <a:p>
            <a:r>
              <a:rPr lang="en-US" sz="2000" dirty="0" err="1"/>
              <a:t>Util_ToWords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29471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Date_Age</a:t>
            </a:r>
            <a:endParaRPr lang="en-US" sz="2000" dirty="0"/>
          </a:p>
          <a:p>
            <a:r>
              <a:rPr lang="en-US" sz="2000" dirty="0" err="1"/>
              <a:t>Date_BusinessDays</a:t>
            </a:r>
            <a:endParaRPr lang="en-US" sz="2000" dirty="0"/>
          </a:p>
          <a:p>
            <a:r>
              <a:rPr lang="en-US" sz="2000" dirty="0" err="1"/>
              <a:t>Date_BusinessDaysAdd</a:t>
            </a:r>
            <a:endParaRPr lang="en-US" sz="2000" dirty="0"/>
          </a:p>
          <a:p>
            <a:r>
              <a:rPr lang="en-US" sz="2000" dirty="0" err="1"/>
              <a:t>Date_DaysInMonth</a:t>
            </a:r>
            <a:endParaRPr lang="en-US" sz="2000" dirty="0"/>
          </a:p>
          <a:p>
            <a:r>
              <a:rPr lang="en-US" sz="2000" dirty="0" err="1" smtClean="0"/>
              <a:t>Date_DaysLeftInYear</a:t>
            </a:r>
            <a:endParaRPr lang="en-US" sz="2000" dirty="0"/>
          </a:p>
          <a:p>
            <a:r>
              <a:rPr lang="en-US" sz="2000" dirty="0" err="1"/>
              <a:t>Date_Extract</a:t>
            </a:r>
            <a:endParaRPr lang="en-US" sz="2000" dirty="0"/>
          </a:p>
          <a:p>
            <a:r>
              <a:rPr lang="en-US" sz="2000" dirty="0" err="1"/>
              <a:t>Date_Format</a:t>
            </a:r>
            <a:endParaRPr lang="en-US" sz="2000" dirty="0"/>
          </a:p>
          <a:p>
            <a:r>
              <a:rPr lang="en-US" sz="2000" dirty="0" err="1"/>
              <a:t>Date_FormatTimeSpan</a:t>
            </a:r>
            <a:endParaRPr lang="en-US" sz="2000" dirty="0"/>
          </a:p>
          <a:p>
            <a:r>
              <a:rPr lang="en-US" sz="2000" dirty="0" err="1"/>
              <a:t>Date_FirstDayOfMonth</a:t>
            </a:r>
            <a:endParaRPr lang="en-US" sz="2000" dirty="0"/>
          </a:p>
          <a:p>
            <a:r>
              <a:rPr lang="en-US" sz="2000" dirty="0" err="1"/>
              <a:t>Date_FromUNIXTime</a:t>
            </a:r>
            <a:endParaRPr lang="en-US" sz="2000" dirty="0"/>
          </a:p>
          <a:p>
            <a:r>
              <a:rPr lang="en-US" sz="2000" dirty="0" err="1"/>
              <a:t>Date_FullDateString</a:t>
            </a:r>
            <a:endParaRPr lang="en-US" sz="2000" dirty="0"/>
          </a:p>
          <a:p>
            <a:r>
              <a:rPr lang="en-US" sz="2000" dirty="0" err="1"/>
              <a:t>Date_FullDateTimeString</a:t>
            </a:r>
            <a:endParaRPr lang="en-US" sz="2000" dirty="0"/>
          </a:p>
          <a:p>
            <a:r>
              <a:rPr lang="en-US" sz="2000" dirty="0" err="1" smtClean="0"/>
              <a:t>Date_FullTimeString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6043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Date_GetDateTimeFromIntVals</a:t>
            </a:r>
            <a:endParaRPr lang="en-US" sz="2000" dirty="0"/>
          </a:p>
          <a:p>
            <a:r>
              <a:rPr lang="en-US" sz="2000" dirty="0" err="1"/>
              <a:t>Date_GetIntDate</a:t>
            </a:r>
            <a:endParaRPr lang="en-US" sz="2000" dirty="0"/>
          </a:p>
          <a:p>
            <a:r>
              <a:rPr lang="en-US" sz="2000" dirty="0" err="1"/>
              <a:t>Date_GetIntTime</a:t>
            </a:r>
            <a:endParaRPr lang="en-US" sz="2000" dirty="0"/>
          </a:p>
          <a:p>
            <a:r>
              <a:rPr lang="en-US" sz="2000" dirty="0" err="1"/>
              <a:t>Date_IsBusinessDay</a:t>
            </a:r>
            <a:endParaRPr lang="en-US" sz="2000" dirty="0"/>
          </a:p>
          <a:p>
            <a:r>
              <a:rPr lang="en-US" sz="2000" dirty="0" err="1"/>
              <a:t>Date_IsLeapYear</a:t>
            </a:r>
            <a:endParaRPr lang="en-US" sz="2000" dirty="0"/>
          </a:p>
          <a:p>
            <a:r>
              <a:rPr lang="en-US" sz="2000" dirty="0" err="1"/>
              <a:t>Date_LastDayOfMonth</a:t>
            </a:r>
            <a:endParaRPr lang="en-US" sz="2000" dirty="0"/>
          </a:p>
          <a:p>
            <a:r>
              <a:rPr lang="en-US" sz="2000" dirty="0" err="1"/>
              <a:t>Date_NewDateTime</a:t>
            </a:r>
            <a:endParaRPr lang="en-US" sz="2000" dirty="0"/>
          </a:p>
          <a:p>
            <a:r>
              <a:rPr lang="en-US" sz="2000" dirty="0" err="1"/>
              <a:t>Date_NthOccurrenceOfWeekday</a:t>
            </a:r>
            <a:endParaRPr lang="en-US" sz="2000" dirty="0"/>
          </a:p>
          <a:p>
            <a:r>
              <a:rPr lang="en-US" sz="2000" dirty="0" err="1"/>
              <a:t>Date_ToUNIXTime</a:t>
            </a:r>
            <a:endParaRPr lang="en-US" sz="2000" dirty="0"/>
          </a:p>
          <a:p>
            <a:r>
              <a:rPr lang="en-US" sz="2000" dirty="0" err="1"/>
              <a:t>Date_Truncate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1693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File_ChangeEncoding</a:t>
            </a:r>
            <a:endParaRPr lang="en-US" sz="2000" dirty="0"/>
          </a:p>
          <a:p>
            <a:r>
              <a:rPr lang="en-US" sz="2000" dirty="0" err="1"/>
              <a:t>File_Copy</a:t>
            </a:r>
            <a:endParaRPr lang="en-US" sz="2000" dirty="0"/>
          </a:p>
          <a:p>
            <a:r>
              <a:rPr lang="en-US" sz="2000" dirty="0" err="1"/>
              <a:t>File_CopyMultiple</a:t>
            </a:r>
            <a:endParaRPr lang="en-US" sz="2000" dirty="0"/>
          </a:p>
          <a:p>
            <a:r>
              <a:rPr lang="en-US" sz="2000" dirty="0" err="1"/>
              <a:t>File_CreateDirectory</a:t>
            </a:r>
            <a:endParaRPr lang="en-US" sz="2000" dirty="0"/>
          </a:p>
          <a:p>
            <a:r>
              <a:rPr lang="en-US" sz="2000" dirty="0" err="1"/>
              <a:t>File_CreateTempFile</a:t>
            </a:r>
            <a:endParaRPr lang="en-US" sz="2000" dirty="0"/>
          </a:p>
          <a:p>
            <a:r>
              <a:rPr lang="en-US" sz="2000" dirty="0" err="1"/>
              <a:t>File_CurrentEncoding</a:t>
            </a:r>
            <a:endParaRPr lang="en-US" sz="2000" dirty="0"/>
          </a:p>
          <a:p>
            <a:r>
              <a:rPr lang="en-US" sz="2000" dirty="0" err="1"/>
              <a:t>File_Decrypt</a:t>
            </a:r>
            <a:endParaRPr lang="en-US" sz="2000" dirty="0"/>
          </a:p>
          <a:p>
            <a:r>
              <a:rPr lang="en-US" sz="2000" dirty="0" err="1"/>
              <a:t>File_Delete</a:t>
            </a:r>
            <a:endParaRPr lang="en-US" sz="2000" dirty="0"/>
          </a:p>
          <a:p>
            <a:r>
              <a:rPr lang="en-US" sz="2000" dirty="0" err="1"/>
              <a:t>File_DeleteDirectory</a:t>
            </a:r>
            <a:endParaRPr lang="en-US" sz="2000" dirty="0"/>
          </a:p>
          <a:p>
            <a:r>
              <a:rPr lang="en-US" sz="2000" dirty="0" err="1"/>
              <a:t>File_DeleteMultiple</a:t>
            </a:r>
            <a:endParaRPr lang="en-US" sz="2000" dirty="0"/>
          </a:p>
          <a:p>
            <a:r>
              <a:rPr lang="en-US" sz="2000" dirty="0" err="1"/>
              <a:t>File_Encrypt</a:t>
            </a:r>
            <a:endParaRPr lang="en-US" sz="2000" dirty="0"/>
          </a:p>
          <a:p>
            <a:r>
              <a:rPr lang="en-US" sz="2000" dirty="0" err="1"/>
              <a:t>File_GetDirectoryListing</a:t>
            </a:r>
            <a:endParaRPr lang="en-US" sz="2000" dirty="0"/>
          </a:p>
          <a:p>
            <a:r>
              <a:rPr lang="en-US" sz="2000" dirty="0" err="1" smtClean="0"/>
              <a:t>File_GetDirectoryName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1147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File_GetDriveInfo</a:t>
            </a:r>
            <a:endParaRPr lang="en-US" sz="2000" dirty="0"/>
          </a:p>
          <a:p>
            <a:r>
              <a:rPr lang="en-US" sz="2000" dirty="0" err="1"/>
              <a:t>File_GetFile</a:t>
            </a:r>
            <a:endParaRPr lang="en-US" sz="2000" dirty="0"/>
          </a:p>
          <a:p>
            <a:r>
              <a:rPr lang="en-US" sz="2000" dirty="0" err="1"/>
              <a:t>File_GetFileBinary</a:t>
            </a:r>
            <a:endParaRPr lang="en-US" sz="2000" dirty="0"/>
          </a:p>
          <a:p>
            <a:r>
              <a:rPr lang="en-US" sz="2000" dirty="0" err="1"/>
              <a:t>File_GetFileInfo</a:t>
            </a:r>
            <a:endParaRPr lang="en-US" sz="2000" dirty="0"/>
          </a:p>
          <a:p>
            <a:r>
              <a:rPr lang="en-US" sz="2000" dirty="0" err="1"/>
              <a:t>File_GetFileName</a:t>
            </a:r>
            <a:endParaRPr lang="en-US" sz="2000" dirty="0"/>
          </a:p>
          <a:p>
            <a:r>
              <a:rPr lang="en-US" sz="2000" dirty="0" err="1"/>
              <a:t>File_GetRandomFileName</a:t>
            </a:r>
            <a:endParaRPr lang="en-US" sz="2000" dirty="0"/>
          </a:p>
          <a:p>
            <a:r>
              <a:rPr lang="en-US" sz="2000" dirty="0" err="1"/>
              <a:t>File_GetRootDirectory</a:t>
            </a:r>
            <a:endParaRPr lang="en-US" sz="2000" dirty="0"/>
          </a:p>
          <a:p>
            <a:r>
              <a:rPr lang="en-US" sz="2000" dirty="0" err="1"/>
              <a:t>File_GetTempPath</a:t>
            </a:r>
            <a:endParaRPr lang="en-US" sz="2000" dirty="0"/>
          </a:p>
          <a:p>
            <a:r>
              <a:rPr lang="en-US" sz="2000" dirty="0" err="1"/>
              <a:t>File_GUnzip</a:t>
            </a:r>
            <a:endParaRPr lang="en-US" sz="2000" dirty="0"/>
          </a:p>
          <a:p>
            <a:r>
              <a:rPr lang="en-US" sz="2000" dirty="0" err="1"/>
              <a:t>File_GZip</a:t>
            </a:r>
            <a:endParaRPr lang="en-US" sz="2000" dirty="0"/>
          </a:p>
          <a:p>
            <a:r>
              <a:rPr lang="en-US" sz="2000" dirty="0" err="1"/>
              <a:t>File_Move</a:t>
            </a:r>
            <a:endParaRPr lang="en-US" sz="2000" dirty="0"/>
          </a:p>
          <a:p>
            <a:r>
              <a:rPr lang="en-US" sz="2000" dirty="0" err="1"/>
              <a:t>File_MoveMultiple</a:t>
            </a:r>
            <a:endParaRPr lang="en-US" sz="2000" dirty="0"/>
          </a:p>
          <a:p>
            <a:r>
              <a:rPr lang="en-US" sz="2000" dirty="0" err="1" smtClean="0"/>
              <a:t>File_PathExists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7038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More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File_SplitIntoFields</a:t>
            </a:r>
            <a:endParaRPr lang="en-US" sz="2000" dirty="0"/>
          </a:p>
          <a:p>
            <a:r>
              <a:rPr lang="en-US" sz="2000" dirty="0" err="1"/>
              <a:t>File_Touch</a:t>
            </a:r>
            <a:endParaRPr lang="en-US" sz="2000" dirty="0"/>
          </a:p>
          <a:p>
            <a:r>
              <a:rPr lang="en-US" sz="2000" dirty="0" err="1"/>
              <a:t>File_WriteFile</a:t>
            </a:r>
            <a:endParaRPr lang="en-US" sz="2000" dirty="0"/>
          </a:p>
          <a:p>
            <a:r>
              <a:rPr lang="en-US" sz="2000" dirty="0" err="1"/>
              <a:t>File_WriteFileBinary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5167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DB_BulkCopy</a:t>
            </a:r>
            <a:endParaRPr lang="en-US" sz="2000" dirty="0"/>
          </a:p>
          <a:p>
            <a:r>
              <a:rPr lang="en-US" sz="2000" dirty="0" err="1"/>
              <a:t>DB_BulkExport</a:t>
            </a:r>
            <a:endParaRPr lang="en-US" sz="2000" dirty="0"/>
          </a:p>
          <a:p>
            <a:r>
              <a:rPr lang="en-US" sz="2000" dirty="0" err="1"/>
              <a:t>DB_DumpData</a:t>
            </a:r>
            <a:endParaRPr lang="en-US" sz="2000" dirty="0"/>
          </a:p>
          <a:p>
            <a:r>
              <a:rPr lang="en-US" sz="2000" dirty="0" err="1"/>
              <a:t>DB_ForEach</a:t>
            </a:r>
            <a:endParaRPr lang="en-US" sz="2000" dirty="0"/>
          </a:p>
          <a:p>
            <a:r>
              <a:rPr lang="en-US" sz="2000" dirty="0" err="1"/>
              <a:t>DB_HTMLExport</a:t>
            </a:r>
            <a:endParaRPr lang="en-US" sz="2000" dirty="0"/>
          </a:p>
          <a:p>
            <a:r>
              <a:rPr lang="en-US" sz="2000" dirty="0"/>
              <a:t>DB_XOR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6058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SQL Server developer/DBA @ Wells Fargo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SQL / Web application development for 15+ </a:t>
            </a:r>
            <a:r>
              <a:rPr lang="en-US" dirty="0" err="1" smtClean="0"/>
              <a:t>yrs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r>
              <a:rPr lang="en-US" sz="2800" dirty="0" smtClean="0"/>
              <a:t>Paid full price for SQL#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>
              <a:hlinkClick r:id="rId6"/>
            </a:endParaRPr>
          </a:p>
          <a:p>
            <a:endParaRPr lang="en-US" sz="2800" dirty="0" smtClean="0">
              <a:hlinkClick r:id="rId6"/>
            </a:endParaRPr>
          </a:p>
          <a:p>
            <a:r>
              <a:rPr lang="en-US" sz="2800" dirty="0" smtClean="0">
                <a:hlinkClick r:id="rId6"/>
              </a:rPr>
              <a:t>david@sumlin.com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System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Sys_Objects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0968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Convert_BinaryToHexString</a:t>
            </a:r>
            <a:endParaRPr lang="en-US" sz="2000" dirty="0"/>
          </a:p>
          <a:p>
            <a:r>
              <a:rPr lang="en-US" sz="2000" dirty="0" err="1"/>
              <a:t>Convert_DateTimeToMSIntDate</a:t>
            </a:r>
            <a:endParaRPr lang="en-US" sz="2000" dirty="0"/>
          </a:p>
          <a:p>
            <a:r>
              <a:rPr lang="en-US" sz="2000" dirty="0"/>
              <a:t>Convert_FromBase64</a:t>
            </a:r>
          </a:p>
          <a:p>
            <a:r>
              <a:rPr lang="en-US" sz="2000" dirty="0" err="1"/>
              <a:t>Convert_HexStringToBinary</a:t>
            </a:r>
            <a:endParaRPr lang="en-US" sz="2000" dirty="0"/>
          </a:p>
          <a:p>
            <a:r>
              <a:rPr lang="en-US" sz="2000" dirty="0" err="1"/>
              <a:t>Convert_HtmlToXml</a:t>
            </a:r>
            <a:endParaRPr lang="en-US" sz="2000" dirty="0"/>
          </a:p>
          <a:p>
            <a:r>
              <a:rPr lang="en-US" sz="2000" dirty="0" err="1"/>
              <a:t>Convert_MSIntDateToDateTime</a:t>
            </a:r>
            <a:endParaRPr lang="en-US" sz="2000" dirty="0"/>
          </a:p>
          <a:p>
            <a:r>
              <a:rPr lang="en-US" sz="2000" dirty="0"/>
              <a:t>Convert_ROT13</a:t>
            </a:r>
          </a:p>
          <a:p>
            <a:r>
              <a:rPr lang="en-US" sz="2000" dirty="0"/>
              <a:t>Convert_ToBase64</a:t>
            </a:r>
          </a:p>
          <a:p>
            <a:r>
              <a:rPr lang="en-US" sz="2000" dirty="0" err="1"/>
              <a:t>Convert_UUDecode</a:t>
            </a:r>
            <a:endParaRPr lang="en-US" sz="2000" dirty="0"/>
          </a:p>
          <a:p>
            <a:r>
              <a:rPr lang="en-US" sz="2000" dirty="0" err="1"/>
              <a:t>Convert_UUEncode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0203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pt-BR" sz="2000" dirty="0"/>
              <a:t>OS_EventLogRead</a:t>
            </a:r>
          </a:p>
          <a:p>
            <a:r>
              <a:rPr lang="pt-BR" sz="2000" dirty="0"/>
              <a:t>OS_EventLogWrite</a:t>
            </a:r>
          </a:p>
          <a:p>
            <a:r>
              <a:rPr lang="pt-BR" sz="2000" dirty="0"/>
              <a:t>OS_GenerateTone</a:t>
            </a:r>
          </a:p>
          <a:p>
            <a:r>
              <a:rPr lang="pt-BR" sz="2000" dirty="0"/>
              <a:t>OS_MachineName</a:t>
            </a:r>
          </a:p>
          <a:p>
            <a:r>
              <a:rPr lang="pt-BR" sz="2000" dirty="0"/>
              <a:t>OS_ProcessGetInfo</a:t>
            </a:r>
          </a:p>
          <a:p>
            <a:r>
              <a:rPr lang="pt-BR" sz="2000" dirty="0"/>
              <a:t>OS_ProcessKill</a:t>
            </a:r>
          </a:p>
          <a:p>
            <a:r>
              <a:rPr lang="pt-BR" sz="2000" dirty="0"/>
              <a:t>OS_ProcessStart</a:t>
            </a:r>
          </a:p>
          <a:p>
            <a:r>
              <a:rPr lang="pt-BR" sz="2000" dirty="0"/>
              <a:t>OS_StartTime</a:t>
            </a:r>
          </a:p>
          <a:p>
            <a:r>
              <a:rPr lang="pt-BR" sz="2000" dirty="0" smtClean="0"/>
              <a:t>OS_Uptime</a:t>
            </a:r>
            <a:endParaRPr lang="pt-BR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85972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LookUp_GetCountryInfo</a:t>
            </a:r>
            <a:endParaRPr lang="en-US" sz="2000" dirty="0"/>
          </a:p>
          <a:p>
            <a:r>
              <a:rPr lang="en-US" sz="2000" dirty="0" err="1" smtClean="0"/>
              <a:t>LookUp_GetStateInfo</a:t>
            </a:r>
            <a:endParaRPr lang="pt-BR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7908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Totals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RunningTotal_Add</a:t>
            </a:r>
            <a:endParaRPr lang="en-US" sz="2000" dirty="0"/>
          </a:p>
          <a:p>
            <a:r>
              <a:rPr lang="en-US" sz="2000" dirty="0" err="1"/>
              <a:t>RunningTotal_CacheSize</a:t>
            </a:r>
            <a:endParaRPr lang="en-US" sz="2000" dirty="0"/>
          </a:p>
          <a:p>
            <a:r>
              <a:rPr lang="en-US" sz="2000" dirty="0" err="1"/>
              <a:t>RunningTotal_ClearCache</a:t>
            </a:r>
            <a:endParaRPr lang="en-US" sz="2000" dirty="0"/>
          </a:p>
          <a:p>
            <a:r>
              <a:rPr lang="en-US" sz="2000" dirty="0" err="1"/>
              <a:t>RunningTotal_Get</a:t>
            </a: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8210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Aggregates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Agg_GeometricAvg</a:t>
            </a:r>
            <a:endParaRPr lang="en-US" sz="2000" dirty="0"/>
          </a:p>
          <a:p>
            <a:r>
              <a:rPr lang="en-US" sz="2000" dirty="0" err="1"/>
              <a:t>Agg_Join</a:t>
            </a:r>
            <a:endParaRPr lang="en-US" sz="2000" dirty="0"/>
          </a:p>
          <a:p>
            <a:r>
              <a:rPr lang="en-US" sz="2000" dirty="0" err="1"/>
              <a:t>Agg_Median</a:t>
            </a:r>
            <a:endParaRPr lang="en-US" sz="2000" dirty="0"/>
          </a:p>
          <a:p>
            <a:r>
              <a:rPr lang="en-US" sz="2000" dirty="0" err="1"/>
              <a:t>Agg_Random</a:t>
            </a:r>
            <a:endParaRPr lang="en-US" sz="2000" dirty="0"/>
          </a:p>
          <a:p>
            <a:r>
              <a:rPr lang="en-US" sz="2000" dirty="0" err="1"/>
              <a:t>Agg_RootMeanSqr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152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Type_FloatArray</a:t>
            </a:r>
            <a:endParaRPr lang="en-US" sz="2000" dirty="0"/>
          </a:p>
          <a:p>
            <a:r>
              <a:rPr lang="en-US" sz="2000" dirty="0" err="1"/>
              <a:t>Type_HashTable</a:t>
            </a:r>
            <a:endParaRPr lang="en-US" sz="2000" dirty="0"/>
          </a:p>
          <a:p>
            <a:r>
              <a:rPr lang="en-US" sz="2000" dirty="0" err="1"/>
              <a:t>Type_NVarcharArray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21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Twitter_BlockUser</a:t>
            </a:r>
            <a:endParaRPr lang="en-US" sz="2000" dirty="0"/>
          </a:p>
          <a:p>
            <a:r>
              <a:rPr lang="en-US" sz="2000" dirty="0" err="1"/>
              <a:t>Twitter_CreateFavorite</a:t>
            </a:r>
            <a:endParaRPr lang="en-US" sz="2000" dirty="0"/>
          </a:p>
          <a:p>
            <a:r>
              <a:rPr lang="en-US" sz="2000" dirty="0" err="1"/>
              <a:t>Twitter_DestroyDirectMessage</a:t>
            </a:r>
            <a:endParaRPr lang="en-US" sz="2000" dirty="0"/>
          </a:p>
          <a:p>
            <a:r>
              <a:rPr lang="en-US" sz="2000" dirty="0" err="1"/>
              <a:t>Twitter_DestroyFavorite</a:t>
            </a:r>
            <a:endParaRPr lang="en-US" sz="2000" dirty="0"/>
          </a:p>
          <a:p>
            <a:r>
              <a:rPr lang="en-US" sz="2000" dirty="0" err="1"/>
              <a:t>Twitter_DestroyStatus</a:t>
            </a:r>
            <a:endParaRPr lang="en-US" sz="2000" dirty="0"/>
          </a:p>
          <a:p>
            <a:r>
              <a:rPr lang="en-US" sz="2000" dirty="0" err="1"/>
              <a:t>Twitter_FollowUser</a:t>
            </a:r>
            <a:endParaRPr lang="en-US" sz="2000" dirty="0"/>
          </a:p>
          <a:p>
            <a:r>
              <a:rPr lang="en-US" sz="2000" dirty="0" err="1"/>
              <a:t>Twitter_GetBlocks</a:t>
            </a:r>
            <a:endParaRPr lang="en-US" sz="2000" dirty="0"/>
          </a:p>
          <a:p>
            <a:r>
              <a:rPr lang="en-US" sz="2000" dirty="0" err="1"/>
              <a:t>Twitter_GetFavorites</a:t>
            </a:r>
            <a:endParaRPr lang="en-US" sz="2000" dirty="0"/>
          </a:p>
          <a:p>
            <a:r>
              <a:rPr lang="en-US" sz="2000" dirty="0" err="1"/>
              <a:t>Twitter_GetFollowers</a:t>
            </a:r>
            <a:endParaRPr lang="en-US" sz="2000" dirty="0"/>
          </a:p>
          <a:p>
            <a:r>
              <a:rPr lang="en-US" sz="2000" dirty="0" err="1"/>
              <a:t>Twitter_GetFriends</a:t>
            </a:r>
            <a:endParaRPr lang="en-US" sz="2000" dirty="0"/>
          </a:p>
          <a:p>
            <a:r>
              <a:rPr lang="en-US" sz="2000" dirty="0" err="1"/>
              <a:t>Twitter_GetHomeTimeline</a:t>
            </a:r>
            <a:endParaRPr lang="en-US" sz="2000" dirty="0"/>
          </a:p>
          <a:p>
            <a:r>
              <a:rPr lang="en-US" sz="2000" dirty="0" err="1"/>
              <a:t>Twitter_GetMentions</a:t>
            </a:r>
            <a:endParaRPr lang="en-US" sz="2000" dirty="0"/>
          </a:p>
          <a:p>
            <a:r>
              <a:rPr lang="en-US" sz="2000" dirty="0" err="1" smtClean="0"/>
              <a:t>Twitter_GetMessages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0925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Twitter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19201"/>
            <a:ext cx="8077200" cy="5181600"/>
          </a:xfrm>
        </p:spPr>
        <p:txBody>
          <a:bodyPr>
            <a:noAutofit/>
          </a:bodyPr>
          <a:lstStyle/>
          <a:p>
            <a:r>
              <a:rPr lang="en-US" sz="2000" dirty="0" err="1"/>
              <a:t>Twitter_GetRetweetedBy</a:t>
            </a:r>
            <a:endParaRPr lang="en-US" sz="2000" dirty="0"/>
          </a:p>
          <a:p>
            <a:r>
              <a:rPr lang="en-US" sz="2000" dirty="0" err="1"/>
              <a:t>Twitter_GetRetweets</a:t>
            </a:r>
            <a:endParaRPr lang="en-US" sz="2000" dirty="0"/>
          </a:p>
          <a:p>
            <a:r>
              <a:rPr lang="en-US" sz="2000" dirty="0" err="1"/>
              <a:t>Twitter_GetRetweetsOfMe</a:t>
            </a:r>
            <a:endParaRPr lang="en-US" sz="2000" dirty="0"/>
          </a:p>
          <a:p>
            <a:r>
              <a:rPr lang="en-US" sz="2000" dirty="0" err="1"/>
              <a:t>Twitter_GetSentMessages</a:t>
            </a:r>
            <a:endParaRPr lang="en-US" sz="2000" dirty="0"/>
          </a:p>
          <a:p>
            <a:r>
              <a:rPr lang="en-US" sz="2000" dirty="0" err="1"/>
              <a:t>Twitter_GetStatus</a:t>
            </a:r>
            <a:endParaRPr lang="en-US" sz="2000" dirty="0"/>
          </a:p>
          <a:p>
            <a:r>
              <a:rPr lang="en-US" sz="2000" dirty="0" err="1"/>
              <a:t>Twitter_GetUser</a:t>
            </a:r>
            <a:endParaRPr lang="en-US" sz="2000" dirty="0"/>
          </a:p>
          <a:p>
            <a:r>
              <a:rPr lang="en-US" sz="2000" dirty="0" err="1"/>
              <a:t>Twitter_GetUserTimeline</a:t>
            </a:r>
            <a:endParaRPr lang="en-US" sz="2000" dirty="0"/>
          </a:p>
          <a:p>
            <a:r>
              <a:rPr lang="en-US" sz="2000" dirty="0" err="1"/>
              <a:t>Twitter_Retweet</a:t>
            </a:r>
            <a:endParaRPr lang="en-US" sz="2000" dirty="0"/>
          </a:p>
          <a:p>
            <a:r>
              <a:rPr lang="en-US" sz="2000" dirty="0" err="1"/>
              <a:t>Twitter_SearchTweets</a:t>
            </a:r>
            <a:endParaRPr lang="en-US" sz="2000" dirty="0"/>
          </a:p>
          <a:p>
            <a:r>
              <a:rPr lang="en-US" sz="2000" dirty="0" err="1"/>
              <a:t>Twitter_SendDirectMessage</a:t>
            </a:r>
            <a:endParaRPr lang="en-US" sz="2000" dirty="0"/>
          </a:p>
          <a:p>
            <a:r>
              <a:rPr lang="en-US" sz="2000" dirty="0" err="1"/>
              <a:t>Twitter_UnFollowUser</a:t>
            </a:r>
            <a:endParaRPr lang="en-US" sz="2000" dirty="0"/>
          </a:p>
          <a:p>
            <a:r>
              <a:rPr lang="en-US" sz="2000" dirty="0" err="1"/>
              <a:t>Twitter_UnBlockUser</a:t>
            </a:r>
            <a:endParaRPr lang="en-US" sz="2000" dirty="0"/>
          </a:p>
          <a:p>
            <a:r>
              <a:rPr lang="en-US" sz="2000" dirty="0" err="1" smtClean="0"/>
              <a:t>Twitter_Update</a:t>
            </a:r>
            <a:endParaRPr lang="en-US" sz="2000" dirty="0" smtClean="0"/>
          </a:p>
          <a:p>
            <a:r>
              <a:rPr lang="en-US" sz="2000" dirty="0" err="1" smtClean="0"/>
              <a:t>Twitter_xAuth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89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600199"/>
            <a:ext cx="8077200" cy="4800601"/>
          </a:xfrm>
        </p:spPr>
        <p:txBody>
          <a:bodyPr>
            <a:noAutofit/>
          </a:bodyPr>
          <a:lstStyle/>
          <a:p>
            <a:r>
              <a:rPr lang="en-US" sz="2000" dirty="0" err="1"/>
              <a:t>SQLsharp_Download</a:t>
            </a:r>
            <a:endParaRPr lang="en-US" sz="2000" dirty="0"/>
          </a:p>
          <a:p>
            <a:r>
              <a:rPr lang="en-US" sz="2000" dirty="0" err="1"/>
              <a:t>SQLsharp_GrantPermissions</a:t>
            </a:r>
            <a:endParaRPr lang="en-US" sz="2000" dirty="0"/>
          </a:p>
          <a:p>
            <a:r>
              <a:rPr lang="en-US" sz="2000" dirty="0" err="1"/>
              <a:t>SQLsharp_Help</a:t>
            </a:r>
            <a:endParaRPr lang="en-US" sz="2000" dirty="0"/>
          </a:p>
          <a:p>
            <a:r>
              <a:rPr lang="en-US" sz="2000" dirty="0" err="1"/>
              <a:t>SQLsharp_IsUpdateAvailable</a:t>
            </a:r>
            <a:endParaRPr lang="en-US" sz="2000" dirty="0"/>
          </a:p>
          <a:p>
            <a:r>
              <a:rPr lang="en-US" sz="2000" dirty="0" err="1"/>
              <a:t>SQLsharp_SetSecurity</a:t>
            </a:r>
            <a:endParaRPr lang="en-US" sz="2000" dirty="0"/>
          </a:p>
          <a:p>
            <a:r>
              <a:rPr lang="en-US" sz="2000" dirty="0" err="1"/>
              <a:t>SQLsharp_Setup</a:t>
            </a:r>
            <a:endParaRPr lang="en-US" sz="2000" dirty="0"/>
          </a:p>
          <a:p>
            <a:r>
              <a:rPr lang="en-US" sz="2000" dirty="0" err="1"/>
              <a:t>SQLsharp_Uninstall</a:t>
            </a:r>
            <a:endParaRPr lang="en-US" sz="2000" dirty="0"/>
          </a:p>
          <a:p>
            <a:r>
              <a:rPr lang="en-US" sz="2000" dirty="0" err="1"/>
              <a:t>SQLsharp_Version</a:t>
            </a:r>
            <a:endParaRPr lang="en-US" sz="2000" dirty="0"/>
          </a:p>
          <a:p>
            <a:r>
              <a:rPr lang="en-US" sz="2000" dirty="0" err="1"/>
              <a:t>SQLsharp_WebSite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4653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SQL#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 225 compiled C# CLR functions, stored procedures, and data types.    </a:t>
            </a:r>
          </a:p>
          <a:p>
            <a:r>
              <a:rPr lang="en-US" dirty="0" smtClean="0"/>
              <a:t>Low cost.  Free for some functions,</a:t>
            </a:r>
          </a:p>
          <a:p>
            <a:r>
              <a:rPr lang="en-US" dirty="0" smtClean="0"/>
              <a:t>Is it right for you?  “Depends”!</a:t>
            </a:r>
          </a:p>
          <a:p>
            <a:r>
              <a:rPr lang="en-US" dirty="0" smtClean="0"/>
              <a:t>Easy and fast to use </a:t>
            </a:r>
          </a:p>
          <a:p>
            <a:r>
              <a:rPr lang="en-US" dirty="0" smtClean="0"/>
              <a:t>Well supported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1232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26670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Show </a:t>
            </a:r>
            <a:r>
              <a:rPr lang="en-US" dirty="0" smtClean="0"/>
              <a:t>me some code already!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5241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SQL#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032987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6"/>
              </a:rPr>
              <a:t>www.sqlsharp.com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Twitter = @</a:t>
            </a:r>
            <a:r>
              <a:rPr lang="en-US" sz="3200" dirty="0" err="1" smtClean="0"/>
              <a:t>sqlsharp</a:t>
            </a:r>
            <a:endParaRPr lang="en-US" sz="3200" dirty="0" smtClean="0"/>
          </a:p>
          <a:p>
            <a:r>
              <a:rPr lang="en-US" dirty="0" smtClean="0"/>
              <a:t>Solomon </a:t>
            </a:r>
            <a:r>
              <a:rPr lang="en-US" dirty="0" err="1" smtClean="0"/>
              <a:t>Rutzky</a:t>
            </a:r>
            <a:r>
              <a:rPr lang="en-US" dirty="0" smtClean="0"/>
              <a:t> - </a:t>
            </a:r>
            <a:r>
              <a:rPr lang="en-US" dirty="0" smtClean="0">
                <a:hlinkClick r:id="rId7"/>
              </a:rPr>
              <a:t>srutzky@sqlsharp.com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User Group </a:t>
            </a:r>
            <a:r>
              <a:rPr lang="en-US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Discount</a:t>
            </a:r>
            <a:r>
              <a:rPr lang="en-US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**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Send an email to </a:t>
            </a:r>
            <a:r>
              <a:rPr lang="en-US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hlinkClick r:id="rId7"/>
              </a:rPr>
              <a:t>srutzky@sqlsharp.com</a:t>
            </a:r>
            <a:r>
              <a:rPr lang="en-US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and state that </a:t>
            </a:r>
            <a:r>
              <a:rPr lang="en-US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you saw this presentation and </a:t>
            </a:r>
            <a:r>
              <a:rPr lang="en-US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receive 25% off license cost.</a:t>
            </a:r>
          </a:p>
          <a:p>
            <a:pPr marL="457200" lvl="1" indent="0">
              <a:buNone/>
            </a:pPr>
            <a:endParaRPr lang="en-US" sz="1600" dirty="0" smtClean="0">
              <a:solidFill>
                <a:srgbClr val="FF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9601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SQL#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What’s in the box?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7192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RegEx</a:t>
            </a:r>
            <a:r>
              <a:rPr lang="en-US" dirty="0"/>
              <a:t> Options</a:t>
            </a:r>
          </a:p>
          <a:p>
            <a:r>
              <a:rPr lang="en-US" dirty="0" err="1"/>
              <a:t>RegEx_CaptureGroup</a:t>
            </a:r>
            <a:endParaRPr lang="en-US" dirty="0"/>
          </a:p>
          <a:p>
            <a:r>
              <a:rPr lang="en-US" dirty="0" err="1"/>
              <a:t>RegEx_CaptureGroups</a:t>
            </a:r>
            <a:endParaRPr lang="en-US" dirty="0"/>
          </a:p>
          <a:p>
            <a:r>
              <a:rPr lang="en-US" dirty="0" err="1"/>
              <a:t>RegEx_Escape</a:t>
            </a:r>
            <a:endParaRPr lang="en-US" dirty="0"/>
          </a:p>
          <a:p>
            <a:r>
              <a:rPr lang="en-US" dirty="0" err="1"/>
              <a:t>RegEx_Index</a:t>
            </a:r>
            <a:endParaRPr lang="en-US" dirty="0"/>
          </a:p>
          <a:p>
            <a:r>
              <a:rPr lang="en-US" dirty="0" err="1"/>
              <a:t>RegEx_IsMatch</a:t>
            </a:r>
            <a:endParaRPr lang="en-US" dirty="0"/>
          </a:p>
          <a:p>
            <a:r>
              <a:rPr lang="en-US" dirty="0" err="1"/>
              <a:t>RegEx_Match</a:t>
            </a:r>
            <a:endParaRPr lang="en-US" dirty="0"/>
          </a:p>
          <a:p>
            <a:r>
              <a:rPr lang="en-US" dirty="0" err="1"/>
              <a:t>RegEx_Matches</a:t>
            </a:r>
            <a:endParaRPr lang="en-US" dirty="0"/>
          </a:p>
          <a:p>
            <a:r>
              <a:rPr lang="en-US" dirty="0" err="1"/>
              <a:t>RegEx_MatchLength</a:t>
            </a:r>
            <a:endParaRPr lang="en-US" dirty="0"/>
          </a:p>
          <a:p>
            <a:r>
              <a:rPr lang="en-US" dirty="0" err="1"/>
              <a:t>RegEx_MatchSimple</a:t>
            </a:r>
            <a:endParaRPr lang="en-US" dirty="0"/>
          </a:p>
          <a:p>
            <a:r>
              <a:rPr lang="en-US" dirty="0" err="1"/>
              <a:t>RegEx_Replace</a:t>
            </a:r>
            <a:endParaRPr lang="en-US" dirty="0"/>
          </a:p>
          <a:p>
            <a:r>
              <a:rPr lang="en-US" dirty="0" err="1"/>
              <a:t>RegEx_Split</a:t>
            </a:r>
            <a:endParaRPr lang="en-US" dirty="0"/>
          </a:p>
          <a:p>
            <a:r>
              <a:rPr lang="en-US" dirty="0" err="1"/>
              <a:t>RegEx_Unescape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2420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String_CompareSplitValues</a:t>
            </a:r>
            <a:endParaRPr lang="en-US" sz="2000" dirty="0"/>
          </a:p>
          <a:p>
            <a:r>
              <a:rPr lang="en-US" sz="2000" dirty="0" err="1"/>
              <a:t>String_Contains</a:t>
            </a:r>
            <a:endParaRPr lang="en-US" sz="2000" dirty="0"/>
          </a:p>
          <a:p>
            <a:r>
              <a:rPr lang="en-US" sz="2000" dirty="0" err="1"/>
              <a:t>String_Count</a:t>
            </a:r>
            <a:endParaRPr lang="en-US" sz="2000" dirty="0"/>
          </a:p>
          <a:p>
            <a:r>
              <a:rPr lang="en-US" sz="2000" dirty="0" err="1"/>
              <a:t>String_Cut</a:t>
            </a:r>
            <a:endParaRPr lang="en-US" sz="2000" dirty="0"/>
          </a:p>
          <a:p>
            <a:r>
              <a:rPr lang="en-US" sz="2000" dirty="0" err="1"/>
              <a:t>String_EndsWith</a:t>
            </a:r>
            <a:endParaRPr lang="en-US" sz="2000" dirty="0"/>
          </a:p>
          <a:p>
            <a:r>
              <a:rPr lang="en-US" sz="2000" dirty="0" err="1"/>
              <a:t>String_Equals</a:t>
            </a:r>
            <a:endParaRPr lang="en-US" sz="2000" dirty="0"/>
          </a:p>
          <a:p>
            <a:r>
              <a:rPr lang="en-US" sz="2000" dirty="0" err="1"/>
              <a:t>String_FixedWidthIndex</a:t>
            </a:r>
            <a:endParaRPr lang="en-US" sz="2000" dirty="0"/>
          </a:p>
          <a:p>
            <a:r>
              <a:rPr lang="en-US" sz="2000" dirty="0" err="1"/>
              <a:t>String_FixedWidthSplit</a:t>
            </a:r>
            <a:endParaRPr lang="en-US" sz="2000" dirty="0"/>
          </a:p>
          <a:p>
            <a:r>
              <a:rPr lang="en-US" sz="2000" dirty="0" err="1"/>
              <a:t>String_IndexOf</a:t>
            </a:r>
            <a:endParaRPr lang="en-US" sz="2000" dirty="0"/>
          </a:p>
          <a:p>
            <a:r>
              <a:rPr lang="en-US" sz="2000" dirty="0" err="1"/>
              <a:t>String_InitCap</a:t>
            </a:r>
            <a:endParaRPr lang="en-US" sz="2000" dirty="0"/>
          </a:p>
          <a:p>
            <a:r>
              <a:rPr lang="en-US" sz="2000" dirty="0" err="1"/>
              <a:t>String_IsNumeric</a:t>
            </a:r>
            <a:endParaRPr lang="en-US" sz="2000" dirty="0"/>
          </a:p>
          <a:p>
            <a:r>
              <a:rPr lang="en-US" sz="2000" dirty="0" err="1"/>
              <a:t>String_Join</a:t>
            </a:r>
            <a:endParaRPr lang="en-US" sz="2000" dirty="0"/>
          </a:p>
          <a:p>
            <a:r>
              <a:rPr lang="en-US" sz="2000" dirty="0" err="1" smtClean="0"/>
              <a:t>String_LastIndexOf</a:t>
            </a: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38365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95401"/>
            <a:ext cx="8077200" cy="51054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String_Newline</a:t>
            </a:r>
            <a:endParaRPr lang="en-US" sz="2000" dirty="0"/>
          </a:p>
          <a:p>
            <a:r>
              <a:rPr lang="en-US" sz="2000" dirty="0" err="1"/>
              <a:t>String_NthIndexOf</a:t>
            </a:r>
            <a:endParaRPr lang="en-US" sz="2000" dirty="0"/>
          </a:p>
          <a:p>
            <a:r>
              <a:rPr lang="en-US" sz="2000" dirty="0" err="1"/>
              <a:t>String_PadLeft</a:t>
            </a:r>
            <a:endParaRPr lang="en-US" sz="2000" dirty="0"/>
          </a:p>
          <a:p>
            <a:r>
              <a:rPr lang="en-US" sz="2000" dirty="0" err="1"/>
              <a:t>String_PadRight</a:t>
            </a:r>
            <a:endParaRPr lang="en-US" sz="2000" dirty="0"/>
          </a:p>
          <a:p>
            <a:r>
              <a:rPr lang="en-US" sz="2000" dirty="0" err="1"/>
              <a:t>String_Replace</a:t>
            </a:r>
            <a:endParaRPr lang="en-US" sz="2000" dirty="0"/>
          </a:p>
          <a:p>
            <a:r>
              <a:rPr lang="en-US" sz="2000" dirty="0" err="1"/>
              <a:t>String_Split</a:t>
            </a:r>
            <a:endParaRPr lang="en-US" sz="2000" dirty="0"/>
          </a:p>
          <a:p>
            <a:r>
              <a:rPr lang="en-US" sz="2000" dirty="0" err="1" smtClean="0"/>
              <a:t>String_SplitResultIntoFields</a:t>
            </a:r>
            <a:endParaRPr lang="en-US" sz="2000" dirty="0"/>
          </a:p>
          <a:p>
            <a:r>
              <a:rPr lang="en-US" sz="2000" dirty="0" err="1"/>
              <a:t>String_SplitKeyValuePairs</a:t>
            </a:r>
            <a:endParaRPr lang="en-US" sz="2000" dirty="0"/>
          </a:p>
          <a:p>
            <a:r>
              <a:rPr lang="en-US" sz="2000" dirty="0" err="1"/>
              <a:t>String_StartsWith</a:t>
            </a:r>
            <a:endParaRPr lang="en-US" sz="2000" dirty="0"/>
          </a:p>
          <a:p>
            <a:r>
              <a:rPr lang="en-US" sz="2000" dirty="0" err="1"/>
              <a:t>String_Trim</a:t>
            </a:r>
            <a:endParaRPr lang="en-US" sz="2000" dirty="0"/>
          </a:p>
          <a:p>
            <a:r>
              <a:rPr lang="en-US" sz="2000" dirty="0" err="1"/>
              <a:t>String_TrimChars</a:t>
            </a:r>
            <a:endParaRPr lang="en-US" sz="2000" dirty="0"/>
          </a:p>
          <a:p>
            <a:r>
              <a:rPr lang="en-US" sz="2000" dirty="0" err="1" smtClean="0"/>
              <a:t>String_TrimEnd</a:t>
            </a:r>
            <a:endParaRPr lang="en-US" sz="2000" dirty="0" smtClean="0"/>
          </a:p>
          <a:p>
            <a:r>
              <a:rPr lang="en-US" sz="2000" dirty="0" err="1"/>
              <a:t>String_TrimStart</a:t>
            </a:r>
            <a:endParaRPr lang="en-US" sz="2000" dirty="0"/>
          </a:p>
          <a:p>
            <a:r>
              <a:rPr lang="en-US" sz="2000" dirty="0" err="1"/>
              <a:t>String_WordWrap</a:t>
            </a:r>
            <a:endParaRPr lang="en-US" sz="2000" dirty="0"/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0025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Math_CompoundAmortizationSchedule</a:t>
            </a:r>
            <a:endParaRPr lang="en-US" sz="2000" dirty="0"/>
          </a:p>
          <a:p>
            <a:r>
              <a:rPr lang="en-US" sz="2000" dirty="0" err="1"/>
              <a:t>Math_Constant</a:t>
            </a:r>
            <a:endParaRPr lang="en-US" sz="2000" dirty="0"/>
          </a:p>
          <a:p>
            <a:r>
              <a:rPr lang="en-US" sz="2000" dirty="0" err="1"/>
              <a:t>Math_Convert</a:t>
            </a:r>
            <a:endParaRPr lang="en-US" sz="2000" dirty="0"/>
          </a:p>
          <a:p>
            <a:r>
              <a:rPr lang="en-US" sz="2000" dirty="0" err="1"/>
              <a:t>Math_Cosh</a:t>
            </a:r>
            <a:endParaRPr lang="en-US" sz="2000" dirty="0"/>
          </a:p>
          <a:p>
            <a:r>
              <a:rPr lang="en-US" sz="2000" dirty="0" err="1"/>
              <a:t>Math_CubeRoot</a:t>
            </a:r>
            <a:endParaRPr lang="en-US" sz="2000" dirty="0"/>
          </a:p>
          <a:p>
            <a:r>
              <a:rPr lang="en-US" sz="2000" dirty="0" err="1"/>
              <a:t>Math_Factorial</a:t>
            </a:r>
            <a:endParaRPr lang="en-US" sz="2000" dirty="0"/>
          </a:p>
          <a:p>
            <a:r>
              <a:rPr lang="en-US" sz="2000" dirty="0" err="1"/>
              <a:t>Math_FormatDecimal</a:t>
            </a:r>
            <a:endParaRPr lang="en-US" sz="2000" dirty="0"/>
          </a:p>
          <a:p>
            <a:r>
              <a:rPr lang="en-US" sz="2000" dirty="0" err="1"/>
              <a:t>Math_FormatFloat</a:t>
            </a:r>
            <a:endParaRPr lang="en-US" sz="2000" dirty="0"/>
          </a:p>
          <a:p>
            <a:r>
              <a:rPr lang="en-US" sz="2000" dirty="0" err="1"/>
              <a:t>Math_FormatInteger</a:t>
            </a:r>
            <a:endParaRPr lang="en-US" sz="2000" dirty="0"/>
          </a:p>
          <a:p>
            <a:r>
              <a:rPr lang="en-US" sz="2000" dirty="0" err="1"/>
              <a:t>Math_IEEERemainder</a:t>
            </a:r>
            <a:endParaRPr lang="en-US" sz="2000" dirty="0"/>
          </a:p>
          <a:p>
            <a:r>
              <a:rPr lang="en-US" sz="2000" dirty="0" err="1"/>
              <a:t>Math_IsPrime</a:t>
            </a:r>
            <a:endParaRPr lang="en-US" sz="2000" dirty="0"/>
          </a:p>
          <a:p>
            <a:r>
              <a:rPr lang="en-US" sz="2000" dirty="0" err="1"/>
              <a:t>Math_NthRoot</a:t>
            </a:r>
            <a:endParaRPr lang="en-US" sz="2000" dirty="0"/>
          </a:p>
          <a:p>
            <a:r>
              <a:rPr lang="en-US" sz="2000" dirty="0" err="1" smtClean="0"/>
              <a:t>Math_RandomRange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3677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Math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Autofit/>
          </a:bodyPr>
          <a:lstStyle/>
          <a:p>
            <a:r>
              <a:rPr lang="en-US" sz="2000" dirty="0" err="1"/>
              <a:t>Math_Sinh</a:t>
            </a:r>
            <a:endParaRPr lang="en-US" sz="2000" dirty="0"/>
          </a:p>
          <a:p>
            <a:r>
              <a:rPr lang="en-US" sz="2000" dirty="0" err="1"/>
              <a:t>Math_Tanh</a:t>
            </a:r>
            <a:endParaRPr lang="en-US" sz="2000" dirty="0"/>
          </a:p>
          <a:p>
            <a:r>
              <a:rPr lang="en-US" sz="2000" dirty="0" err="1"/>
              <a:t>Math_Truncate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93674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440</Words>
  <Application>Microsoft Office PowerPoint</Application>
  <PresentationFormat>On-screen Show (4:3)</PresentationFormat>
  <Paragraphs>317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Georgia</vt:lpstr>
      <vt:lpstr>Times New Roman</vt:lpstr>
      <vt:lpstr>Training</vt:lpstr>
      <vt:lpstr>Discover SQL#</vt:lpstr>
      <vt:lpstr>About Me</vt:lpstr>
      <vt:lpstr>SQL# Overview</vt:lpstr>
      <vt:lpstr>SQL# Overview</vt:lpstr>
      <vt:lpstr>Regular Expressions (RegEx)</vt:lpstr>
      <vt:lpstr>Strings</vt:lpstr>
      <vt:lpstr>More Strings</vt:lpstr>
      <vt:lpstr>Math</vt:lpstr>
      <vt:lpstr>More Math</vt:lpstr>
      <vt:lpstr>Network</vt:lpstr>
      <vt:lpstr>More Network</vt:lpstr>
      <vt:lpstr>Miscellaneous</vt:lpstr>
      <vt:lpstr>More Miscellaneous</vt:lpstr>
      <vt:lpstr>Date</vt:lpstr>
      <vt:lpstr>More Date</vt:lpstr>
      <vt:lpstr>File</vt:lpstr>
      <vt:lpstr>More File</vt:lpstr>
      <vt:lpstr>Even More File</vt:lpstr>
      <vt:lpstr>Database</vt:lpstr>
      <vt:lpstr>Database System Objects</vt:lpstr>
      <vt:lpstr>Convert</vt:lpstr>
      <vt:lpstr>Operating System</vt:lpstr>
      <vt:lpstr>Look Up</vt:lpstr>
      <vt:lpstr>Running Totals</vt:lpstr>
      <vt:lpstr>User Defined Aggregates</vt:lpstr>
      <vt:lpstr>User Defined Types</vt:lpstr>
      <vt:lpstr>Twitter</vt:lpstr>
      <vt:lpstr>More Twitter</vt:lpstr>
      <vt:lpstr>Internal</vt:lpstr>
      <vt:lpstr>Show me some code already!</vt:lpstr>
      <vt:lpstr>SQL# Resources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2013-04-15T22:34:09Z</dcterms:created>
  <dcterms:modified xsi:type="dcterms:W3CDTF">2013-06-04T00:41:59Z</dcterms:modified>
</cp:coreProperties>
</file>