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8" r:id="rId60"/>
    <p:sldId id="319" r:id="rId61"/>
    <p:sldId id="320" r:id="rId62"/>
    <p:sldId id="321" r:id="rId63"/>
    <p:sldId id="323" r:id="rId64"/>
    <p:sldId id="322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276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0B170-EBDF-49AA-A909-388D6C40C13D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3337F-C432-4CED-9021-D33CA037E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0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AD4-2FF6-45B8-99B5-D1C5A95B70DB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1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85EF-68E3-420D-8F7E-7E4F385B0AAD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4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FD4E-5F93-4ECE-B88F-E04FD02BCE42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4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74C1-3238-4B28-95D7-D684BE41DDC8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5D7A-8908-4BF5-AF86-AB633456C3F6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DC76-6162-4991-B565-90966C9D13B8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6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AAAD-4BE6-4F7F-88F3-C202790F3F25}" type="datetime1">
              <a:rPr lang="en-IN" smtClean="0"/>
              <a:t>26-01-2019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69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40F-3DBF-4D68-ABB8-20CC3777AC69}" type="datetime1">
              <a:rPr lang="en-IN" smtClean="0"/>
              <a:t>26-01-2019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AB1-71AE-4B8F-84A4-E5E3569294A8}" type="datetime1">
              <a:rPr lang="en-IN" smtClean="0"/>
              <a:t>26-01-2019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205-9598-4CA1-94D4-29A422EDBB00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8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061-5421-46A7-8C36-AA9BBCB4CA6F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5F75-7B06-43E7-B7C6-4ECC25905397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7AB2-8EA6-4F7B-B884-5B01606DC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4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nkedhashmap" TargetMode="External"/><Relationship Id="rId2" Type="http://schemas.openxmlformats.org/officeDocument/2006/relationships/hyperlink" Target="https://www.javatpoint.com/java-hash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treema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ost/java-enummap-get-method" TargetMode="External"/><Relationship Id="rId3" Type="http://schemas.openxmlformats.org/officeDocument/2006/relationships/hyperlink" Target="https://www.javatpoint.com/post/java-enummap-clone-method" TargetMode="External"/><Relationship Id="rId7" Type="http://schemas.openxmlformats.org/officeDocument/2006/relationships/hyperlink" Target="https://www.javatpoint.com/post/java-enummap-equals-method" TargetMode="External"/><Relationship Id="rId2" Type="http://schemas.openxmlformats.org/officeDocument/2006/relationships/hyperlink" Target="https://www.javatpoint.com/post/java-enummap-clear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post/java-enummap-entryset-method" TargetMode="External"/><Relationship Id="rId5" Type="http://schemas.openxmlformats.org/officeDocument/2006/relationships/hyperlink" Target="https://www.javatpoint.com/post/java-enummap-containsvalue-method" TargetMode="External"/><Relationship Id="rId4" Type="http://schemas.openxmlformats.org/officeDocument/2006/relationships/hyperlink" Target="https://www.javatpoint.com/post/java-enummap-containskey-method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ost/java-enummap-get-method" TargetMode="External"/><Relationship Id="rId3" Type="http://schemas.openxmlformats.org/officeDocument/2006/relationships/hyperlink" Target="https://www.javatpoint.com/post/java-enummap-clone-method" TargetMode="External"/><Relationship Id="rId7" Type="http://schemas.openxmlformats.org/officeDocument/2006/relationships/hyperlink" Target="https://www.javatpoint.com/post/java-enummap-equals-method" TargetMode="External"/><Relationship Id="rId2" Type="http://schemas.openxmlformats.org/officeDocument/2006/relationships/hyperlink" Target="https://www.javatpoint.com/post/java-enummap-clear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post/java-enummap-entryset-method" TargetMode="External"/><Relationship Id="rId5" Type="http://schemas.openxmlformats.org/officeDocument/2006/relationships/hyperlink" Target="https://www.javatpoint.com/post/java-enummap-containsvalue-method" TargetMode="External"/><Relationship Id="rId4" Type="http://schemas.openxmlformats.org/officeDocument/2006/relationships/hyperlink" Target="https://www.javatpoint.com/post/java-enummap-containskey-method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299C-7F65-40BB-91CB-BAEC30E4F532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 fontScale="70000" lnSpcReduction="20000"/>
          </a:bodyPr>
          <a:lstStyle/>
          <a:p>
            <a:r>
              <a:rPr lang="en-IN" sz="1600" dirty="0" smtClean="0">
                <a:latin typeface="AR CENA" panose="02000000000000000000" pitchFamily="2" charset="0"/>
              </a:rPr>
              <a:t>Example of Linked List:- 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  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TestCollection7{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 al=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("Ravi");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("Vijay");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("Ravi");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("Ajay");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Iterator&lt;String&gt;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al.iterator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itr.hasNext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itr.next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 smtClean="0"/>
              <a:t>O/p:-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5C0B-0C3E-4B82-BB58-245DC0E3CF60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Difference between ArrayList and </a:t>
            </a:r>
            <a:r>
              <a:rPr lang="en-IN" sz="1600" dirty="0" err="1" smtClean="0">
                <a:latin typeface="AR CENA" panose="02000000000000000000" pitchFamily="2" charset="0"/>
                <a:cs typeface="Times New Roman" panose="02020603050405020304" pitchFamily="18" charset="0"/>
              </a:rPr>
              <a:t>LinkedList</a:t>
            </a: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:-</a:t>
            </a:r>
          </a:p>
          <a:p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65FB-CF9D-4DE8-BA25-D23C017719C9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Java List Interface:-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subinterface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Collection.It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methods to insert and delete elements in index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basis.It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factory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Commonly used method in the list interface:-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add(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index,Object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index,Collection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 get(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position);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 set(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index,Object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 remove(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133-7317-4DE5-A347-212A3DA6E128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Java </a:t>
            </a:r>
            <a:r>
              <a:rPr lang="en-IN" sz="1600" dirty="0" err="1" smtClean="0">
                <a:latin typeface="AR CENA" panose="02000000000000000000" pitchFamily="2" charset="0"/>
                <a:cs typeface="Times New Roman" panose="02020603050405020304" pitchFamily="18" charset="0"/>
              </a:rPr>
              <a:t>ListIterator</a:t>
            </a: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 Interface:-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is used to traverse the element in backward and forward direction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Commonly used method in the </a:t>
            </a:r>
            <a:r>
              <a:rPr lang="en-IN" sz="1600" dirty="0" err="1" smtClean="0">
                <a:latin typeface="AR CENA" panose="02000000000000000000" pitchFamily="2" charset="0"/>
                <a:cs typeface="Times New Roman" panose="02020603050405020304" pitchFamily="18" charset="0"/>
              </a:rPr>
              <a:t>listIterator</a:t>
            </a: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 interface:-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 next();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hasPrevious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 previous();</a:t>
            </a:r>
          </a:p>
          <a:p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A8D9-0834-4A8A-9EB0-2C25D69FBBAC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 fontScale="62500" lnSpcReduction="20000"/>
          </a:bodyPr>
          <a:lstStyle/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Example of </a:t>
            </a:r>
            <a:r>
              <a:rPr lang="en-IN" sz="1600" dirty="0" err="1" smtClean="0">
                <a:latin typeface="AR CENA" panose="02000000000000000000" pitchFamily="2" charset="0"/>
                <a:cs typeface="Times New Roman" panose="02020603050405020304" pitchFamily="18" charset="0"/>
              </a:rPr>
              <a:t>ListIterator</a:t>
            </a: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 Interface:-</a:t>
            </a:r>
          </a:p>
          <a:p>
            <a:r>
              <a:rPr lang="en-IN" sz="1600" b="1" dirty="0"/>
              <a:t>import</a:t>
            </a:r>
            <a:r>
              <a:rPr lang="en-IN" sz="1600" dirty="0"/>
              <a:t> </a:t>
            </a:r>
            <a:r>
              <a:rPr lang="en-IN" sz="1600" dirty="0" err="1"/>
              <a:t>java.util</a:t>
            </a:r>
            <a:r>
              <a:rPr lang="en-IN" sz="1600" dirty="0"/>
              <a:t>.*;  </a:t>
            </a:r>
          </a:p>
          <a:p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class</a:t>
            </a:r>
            <a:r>
              <a:rPr lang="en-IN" sz="1600" dirty="0"/>
              <a:t> TestCollection8{  </a:t>
            </a:r>
          </a:p>
          <a:p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 </a:t>
            </a:r>
            <a:r>
              <a:rPr lang="en-IN" sz="1600" dirty="0" err="1"/>
              <a:t>args</a:t>
            </a:r>
            <a:r>
              <a:rPr lang="en-IN" sz="1600" dirty="0"/>
              <a:t>[]){  </a:t>
            </a:r>
          </a:p>
          <a:p>
            <a:r>
              <a:rPr lang="en-IN" sz="1600" dirty="0"/>
              <a:t>ArrayList&lt;String&gt; al=</a:t>
            </a:r>
            <a:r>
              <a:rPr lang="en-IN" sz="1600" b="1" dirty="0"/>
              <a:t>new</a:t>
            </a:r>
            <a:r>
              <a:rPr lang="en-IN" sz="1600" dirty="0"/>
              <a:t> ArrayList&lt;String&gt;();  </a:t>
            </a:r>
          </a:p>
          <a:p>
            <a:r>
              <a:rPr lang="en-IN" sz="1600" dirty="0" err="1"/>
              <a:t>al.add</a:t>
            </a:r>
            <a:r>
              <a:rPr lang="en-IN" sz="1600" dirty="0"/>
              <a:t>("Amit");  </a:t>
            </a:r>
          </a:p>
          <a:p>
            <a:r>
              <a:rPr lang="en-IN" sz="1600" dirty="0" err="1"/>
              <a:t>al.add</a:t>
            </a:r>
            <a:r>
              <a:rPr lang="en-IN" sz="1600" dirty="0"/>
              <a:t>("Vijay");  </a:t>
            </a:r>
          </a:p>
          <a:p>
            <a:r>
              <a:rPr lang="en-IN" sz="1600" dirty="0" err="1"/>
              <a:t>al.add</a:t>
            </a:r>
            <a:r>
              <a:rPr lang="en-IN" sz="1600" dirty="0"/>
              <a:t>("Kumar");  </a:t>
            </a:r>
          </a:p>
          <a:p>
            <a:r>
              <a:rPr lang="en-IN" sz="1600" dirty="0" err="1"/>
              <a:t>al.add</a:t>
            </a:r>
            <a:r>
              <a:rPr lang="en-IN" sz="1600" dirty="0"/>
              <a:t>(1,"Sachin");   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("element at 2nd position: "+</a:t>
            </a:r>
            <a:r>
              <a:rPr lang="en-IN" sz="1600" dirty="0" err="1"/>
              <a:t>al.get</a:t>
            </a:r>
            <a:r>
              <a:rPr lang="en-IN" sz="1600" dirty="0"/>
              <a:t>(2));  </a:t>
            </a:r>
          </a:p>
          <a:p>
            <a:r>
              <a:rPr lang="en-IN" sz="1600" dirty="0" err="1"/>
              <a:t>ListIterator</a:t>
            </a:r>
            <a:r>
              <a:rPr lang="en-IN" sz="1600" dirty="0"/>
              <a:t>&lt;String&gt; </a:t>
            </a:r>
            <a:r>
              <a:rPr lang="en-IN" sz="1600" dirty="0" err="1"/>
              <a:t>itr</a:t>
            </a:r>
            <a:r>
              <a:rPr lang="en-IN" sz="1600" dirty="0"/>
              <a:t>=</a:t>
            </a:r>
            <a:r>
              <a:rPr lang="en-IN" sz="1600" dirty="0" err="1"/>
              <a:t>al.listIterator</a:t>
            </a:r>
            <a:r>
              <a:rPr lang="en-IN" sz="1600" dirty="0"/>
              <a:t>();  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("traversing elements in forward direction...");  </a:t>
            </a:r>
          </a:p>
          <a:p>
            <a:r>
              <a:rPr lang="en-IN" sz="1600" b="1" dirty="0"/>
              <a:t>while</a:t>
            </a:r>
            <a:r>
              <a:rPr lang="en-IN" sz="1600" dirty="0"/>
              <a:t>(</a:t>
            </a:r>
            <a:r>
              <a:rPr lang="en-IN" sz="1600" dirty="0" err="1"/>
              <a:t>itr.hasNext</a:t>
            </a:r>
            <a:r>
              <a:rPr lang="en-IN" sz="1600" dirty="0"/>
              <a:t>()){  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itr.next</a:t>
            </a:r>
            <a:r>
              <a:rPr lang="en-IN" sz="1600" dirty="0"/>
              <a:t>());  </a:t>
            </a:r>
          </a:p>
          <a:p>
            <a:r>
              <a:rPr lang="en-IN" sz="1600" dirty="0"/>
              <a:t> }  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("traversing elements in backward direction...");  </a:t>
            </a:r>
          </a:p>
          <a:p>
            <a:r>
              <a:rPr lang="en-IN" sz="1600" b="1" dirty="0"/>
              <a:t>while</a:t>
            </a:r>
            <a:r>
              <a:rPr lang="en-IN" sz="1600" dirty="0"/>
              <a:t>(</a:t>
            </a:r>
            <a:r>
              <a:rPr lang="en-IN" sz="1600" dirty="0" err="1"/>
              <a:t>itr.hasPrevious</a:t>
            </a:r>
            <a:r>
              <a:rPr lang="en-IN" sz="1600" dirty="0"/>
              <a:t>()){  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itr.previous</a:t>
            </a:r>
            <a:r>
              <a:rPr lang="en-IN" sz="1600" dirty="0"/>
              <a:t>());  </a:t>
            </a:r>
          </a:p>
          <a:p>
            <a:r>
              <a:rPr lang="en-IN" sz="1600" dirty="0"/>
              <a:t> }  </a:t>
            </a:r>
          </a:p>
          <a:p>
            <a:r>
              <a:rPr lang="en-IN" sz="1600" dirty="0"/>
              <a:t>}  </a:t>
            </a:r>
          </a:p>
          <a:p>
            <a:r>
              <a:rPr lang="en-IN" sz="1600" dirty="0"/>
              <a:t>}  </a:t>
            </a:r>
            <a:endParaRPr lang="en-IN" sz="1600" dirty="0" smtClean="0"/>
          </a:p>
          <a:p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09CB-FB1C-42CD-AE88-5A79123C6B67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Example of </a:t>
            </a:r>
            <a:r>
              <a:rPr lang="en-IN" sz="1600" dirty="0" err="1" smtClean="0">
                <a:latin typeface="AR CENA" panose="02000000000000000000" pitchFamily="2" charset="0"/>
                <a:cs typeface="Times New Roman" panose="02020603050405020304" pitchFamily="18" charset="0"/>
              </a:rPr>
              <a:t>ListIterator</a:t>
            </a: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 Interface:-</a:t>
            </a:r>
          </a:p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O/p:-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at second position: Vijay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element in the forward direction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 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</a:p>
          <a:p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element in the forward direction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5829-669E-4C1A-A948-217E7B575F1E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/>
          </a:bodyPr>
          <a:lstStyle/>
          <a:p>
            <a:r>
              <a:rPr lang="en-IN" sz="1600" dirty="0" err="1" smtClean="0">
                <a:latin typeface="AR CENA" panose="02000000000000000000" pitchFamily="2" charset="0"/>
                <a:cs typeface="Times New Roman" panose="02020603050405020304" pitchFamily="18" charset="0"/>
              </a:rPr>
              <a:t>HashSet</a:t>
            </a: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 Class of Collection Framework:-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elements.It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AbstractSet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Set interface.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unique elements only.</a:t>
            </a:r>
          </a:p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Hierarchy of </a:t>
            </a:r>
            <a:r>
              <a:rPr lang="en-IN" sz="1600" dirty="0" err="1" smtClean="0">
                <a:latin typeface="AR CENA" panose="02000000000000000000" pitchFamily="2" charset="0"/>
                <a:cs typeface="Times New Roman" panose="02020603050405020304" pitchFamily="18" charset="0"/>
              </a:rPr>
              <a:t>HashSet</a:t>
            </a: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 class:-</a:t>
            </a:r>
          </a:p>
          <a:p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63" y="2566205"/>
            <a:ext cx="1924050" cy="4029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D592-45DF-4AD4-BB73-780770AA84C2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/>
          </a:bodyPr>
          <a:lstStyle/>
          <a:p>
            <a:r>
              <a:rPr lang="en-IN" sz="1600" dirty="0" err="1" smtClean="0">
                <a:latin typeface="AR CENA" panose="02000000000000000000" pitchFamily="2" charset="0"/>
                <a:cs typeface="Times New Roman" panose="02020603050405020304" pitchFamily="18" charset="0"/>
              </a:rPr>
              <a:t>HashSet</a:t>
            </a: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 Class of Collection Framework:-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elements.It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AbstractSet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Set interface.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unique elements only.</a:t>
            </a:r>
          </a:p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Hierarchy of </a:t>
            </a:r>
            <a:r>
              <a:rPr lang="en-IN" sz="1600" dirty="0" err="1" smtClean="0">
                <a:latin typeface="AR CENA" panose="02000000000000000000" pitchFamily="2" charset="0"/>
                <a:cs typeface="Times New Roman" panose="02020603050405020304" pitchFamily="18" charset="0"/>
              </a:rPr>
              <a:t>HashSet</a:t>
            </a: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 class:-</a:t>
            </a:r>
          </a:p>
          <a:p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63" y="2566205"/>
            <a:ext cx="1924050" cy="4029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CE96-CE46-40E7-8ED9-9C218504176A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6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 fontScale="77500" lnSpcReduction="20000"/>
          </a:bodyPr>
          <a:lstStyle/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Example of Hash Set Class:-</a:t>
            </a:r>
          </a:p>
          <a:p>
            <a:r>
              <a:rPr lang="en-IN" sz="1600" b="1" dirty="0"/>
              <a:t>import</a:t>
            </a:r>
            <a:r>
              <a:rPr lang="en-IN" sz="1600" dirty="0"/>
              <a:t> </a:t>
            </a:r>
            <a:r>
              <a:rPr lang="en-IN" sz="1600" dirty="0" err="1"/>
              <a:t>java.util</a:t>
            </a:r>
            <a:r>
              <a:rPr lang="en-IN" sz="1600" dirty="0"/>
              <a:t>.*;  </a:t>
            </a:r>
          </a:p>
          <a:p>
            <a:r>
              <a:rPr lang="en-IN" sz="1600" b="1" dirty="0"/>
              <a:t>class</a:t>
            </a:r>
            <a:r>
              <a:rPr lang="en-IN" sz="1600" dirty="0"/>
              <a:t> TestCollection9{  </a:t>
            </a:r>
          </a:p>
          <a:p>
            <a:r>
              <a:rPr lang="en-IN" sz="1600" dirty="0"/>
              <a:t> </a:t>
            </a: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 </a:t>
            </a:r>
            <a:r>
              <a:rPr lang="en-IN" sz="1600" dirty="0" err="1"/>
              <a:t>args</a:t>
            </a:r>
            <a:r>
              <a:rPr lang="en-IN" sz="1600" dirty="0"/>
              <a:t>[]){  </a:t>
            </a:r>
          </a:p>
          <a:p>
            <a:r>
              <a:rPr lang="en-IN" sz="1600" dirty="0"/>
              <a:t>  </a:t>
            </a:r>
            <a:r>
              <a:rPr lang="en-IN" sz="1600" dirty="0" err="1"/>
              <a:t>HashSet</a:t>
            </a:r>
            <a:r>
              <a:rPr lang="en-IN" sz="1600" dirty="0"/>
              <a:t>&lt;String&gt; al=</a:t>
            </a:r>
            <a:r>
              <a:rPr lang="en-IN" sz="1600" b="1" dirty="0"/>
              <a:t>new</a:t>
            </a:r>
            <a:r>
              <a:rPr lang="en-IN" sz="1600" dirty="0"/>
              <a:t> </a:t>
            </a:r>
            <a:r>
              <a:rPr lang="en-IN" sz="1600" dirty="0" err="1"/>
              <a:t>HashSet</a:t>
            </a:r>
            <a:r>
              <a:rPr lang="en-IN" sz="1600" dirty="0"/>
              <a:t>&lt;String&gt;();  </a:t>
            </a:r>
          </a:p>
          <a:p>
            <a:r>
              <a:rPr lang="en-IN" sz="1600" dirty="0"/>
              <a:t>  </a:t>
            </a:r>
            <a:r>
              <a:rPr lang="en-IN" sz="1600" dirty="0" err="1"/>
              <a:t>al.add</a:t>
            </a:r>
            <a:r>
              <a:rPr lang="en-IN" sz="1600" dirty="0"/>
              <a:t>("Ravi");  </a:t>
            </a:r>
          </a:p>
          <a:p>
            <a:r>
              <a:rPr lang="en-IN" sz="1600" dirty="0"/>
              <a:t>  </a:t>
            </a:r>
            <a:r>
              <a:rPr lang="en-IN" sz="1600" dirty="0" err="1"/>
              <a:t>al.add</a:t>
            </a:r>
            <a:r>
              <a:rPr lang="en-IN" sz="1600" dirty="0"/>
              <a:t>("Vijay");  </a:t>
            </a:r>
          </a:p>
          <a:p>
            <a:r>
              <a:rPr lang="en-IN" sz="1600" dirty="0"/>
              <a:t>  </a:t>
            </a:r>
            <a:r>
              <a:rPr lang="en-IN" sz="1600" dirty="0" err="1"/>
              <a:t>al.add</a:t>
            </a:r>
            <a:r>
              <a:rPr lang="en-IN" sz="1600" dirty="0"/>
              <a:t>("Ravi");  </a:t>
            </a:r>
          </a:p>
          <a:p>
            <a:r>
              <a:rPr lang="en-IN" sz="1600" dirty="0"/>
              <a:t>  </a:t>
            </a:r>
            <a:r>
              <a:rPr lang="en-IN" sz="1600" dirty="0" err="1"/>
              <a:t>al.add</a:t>
            </a:r>
            <a:r>
              <a:rPr lang="en-IN" sz="1600" dirty="0"/>
              <a:t>("Ajay");    </a:t>
            </a:r>
          </a:p>
          <a:p>
            <a:r>
              <a:rPr lang="en-IN" sz="1600" dirty="0"/>
              <a:t>  Iterator&lt;String&gt; </a:t>
            </a:r>
            <a:r>
              <a:rPr lang="en-IN" sz="1600" dirty="0" err="1"/>
              <a:t>itr</a:t>
            </a:r>
            <a:r>
              <a:rPr lang="en-IN" sz="1600" dirty="0"/>
              <a:t>=</a:t>
            </a:r>
            <a:r>
              <a:rPr lang="en-IN" sz="1600" dirty="0" err="1"/>
              <a:t>al.iterator</a:t>
            </a:r>
            <a:r>
              <a:rPr lang="en-IN" sz="1600" dirty="0"/>
              <a:t>();  </a:t>
            </a:r>
          </a:p>
          <a:p>
            <a:r>
              <a:rPr lang="en-IN" sz="1600" dirty="0"/>
              <a:t>  </a:t>
            </a:r>
            <a:r>
              <a:rPr lang="en-IN" sz="1600" b="1" dirty="0"/>
              <a:t>while</a:t>
            </a:r>
            <a:r>
              <a:rPr lang="en-IN" sz="1600" dirty="0"/>
              <a:t>(</a:t>
            </a:r>
            <a:r>
              <a:rPr lang="en-IN" sz="1600" dirty="0" err="1"/>
              <a:t>itr.hasNext</a:t>
            </a:r>
            <a:r>
              <a:rPr lang="en-IN" sz="1600" dirty="0"/>
              <a:t>()){  </a:t>
            </a:r>
          </a:p>
          <a:p>
            <a:r>
              <a:rPr lang="en-IN" sz="1600" dirty="0"/>
              <a:t>   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itr.next</a:t>
            </a:r>
            <a:r>
              <a:rPr lang="en-IN" sz="1600" dirty="0"/>
              <a:t>());  </a:t>
            </a:r>
          </a:p>
          <a:p>
            <a:r>
              <a:rPr lang="en-IN" sz="1600" dirty="0"/>
              <a:t>  }  </a:t>
            </a:r>
          </a:p>
          <a:p>
            <a:r>
              <a:rPr lang="en-IN" sz="1600" dirty="0"/>
              <a:t> }  </a:t>
            </a:r>
          </a:p>
          <a:p>
            <a:r>
              <a:rPr lang="en-IN" sz="1600" dirty="0"/>
              <a:t>}  </a:t>
            </a:r>
            <a:endParaRPr lang="en-IN" sz="1600" dirty="0" smtClean="0"/>
          </a:p>
          <a:p>
            <a:r>
              <a:rPr lang="en-IN" sz="1600" dirty="0" smtClean="0"/>
              <a:t>O/p:- </a:t>
            </a:r>
          </a:p>
          <a:p>
            <a:r>
              <a:rPr lang="en-IN" sz="1600" dirty="0" smtClean="0"/>
              <a:t>Ajay</a:t>
            </a:r>
          </a:p>
          <a:p>
            <a:r>
              <a:rPr lang="en-IN" sz="1600" dirty="0" smtClean="0"/>
              <a:t>Vijay</a:t>
            </a:r>
          </a:p>
          <a:p>
            <a:r>
              <a:rPr lang="en-IN" sz="1600" dirty="0" smtClean="0"/>
              <a:t>Ravi</a:t>
            </a:r>
            <a:endParaRPr lang="en-IN" sz="1600" dirty="0"/>
          </a:p>
          <a:p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870C-86B2-4FF7-B4FC-F9CBEE92C0F6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 Link Hash Set Class:-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unique elements only like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extends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Set interface.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insertion order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dirty="0" smtClean="0">
                <a:latin typeface="AR ESSENCE" panose="02000000000000000000" pitchFamily="2" charset="0"/>
                <a:cs typeface="Times New Roman" panose="02020603050405020304" pitchFamily="18" charset="0"/>
              </a:rPr>
              <a:t>Hierarchy of </a:t>
            </a:r>
            <a:r>
              <a:rPr lang="en-IN" sz="1400" dirty="0" err="1" smtClean="0">
                <a:latin typeface="AR ESSENCE" panose="02000000000000000000" pitchFamily="2" charset="0"/>
                <a:cs typeface="Times New Roman" panose="02020603050405020304" pitchFamily="18" charset="0"/>
              </a:rPr>
              <a:t>LinkedHashSet</a:t>
            </a:r>
            <a:r>
              <a:rPr lang="en-IN" sz="1400" dirty="0" smtClean="0">
                <a:latin typeface="AR ESSENCE" panose="02000000000000000000" pitchFamily="2" charset="0"/>
                <a:cs typeface="Times New Roman" panose="02020603050405020304" pitchFamily="18" charset="0"/>
              </a:rPr>
              <a:t>:- </a:t>
            </a:r>
          </a:p>
          <a:p>
            <a:endParaRPr lang="en-IN" sz="1400" dirty="0">
              <a:latin typeface="AR ESSENCE" panose="02000000000000000000" pitchFamily="2" charset="0"/>
              <a:cs typeface="Times New Roman" panose="02020603050405020304" pitchFamily="18" charset="0"/>
            </a:endParaRPr>
          </a:p>
          <a:p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30" y="2264468"/>
            <a:ext cx="1924050" cy="4029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in java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framework that provides an architecture to store and manipulate the group of objects.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operations that you perform on a data such as searching, sorting, insertion, manipulation, deletion etc. can be performed by Java Collections.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 simply means a single unit of objects. Java Collection framework provides many interfaces (Set, List, Queue,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 and classes (ArrayList, Vector,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2F6B-C0F9-464C-ADA1-54F92BD79071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357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declaration:-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extends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implements Set&lt;E&gt;,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Serializable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of the </a:t>
            </a: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20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25386"/>
              </p:ext>
            </p:extLst>
          </p:nvPr>
        </p:nvGraphicFramePr>
        <p:xfrm>
          <a:off x="1390555" y="3025105"/>
          <a:ext cx="8128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89575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373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13504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construct a default HashSet.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580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HashSet(Collection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the hash set by using the elements of the collection 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826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LinkedHashSet(int capacity)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initialize the capacity of the linked hash set to the given integer value capacity.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4352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LinkedHashSet(int capacity, float fillRatio)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both the capacity and the fill ratio (also called load capacity) of the hash set from its argument.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98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5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Example:-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LinkedHashSet1{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//Creating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adding elements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set=new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("One");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("Two");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("Three");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("Four");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("Five");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Iterator&lt;String&gt;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set.iterator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while(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i.hasNext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{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implements the Set interface that uses a tree for storage. It inherits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the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 The objects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are stored in ascending order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Declaration:-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extends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AbstractSet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implements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&lt;E&gt;, 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Serializable 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22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319337"/>
            <a:ext cx="1533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Constructor:-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23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6213"/>
              </p:ext>
            </p:extLst>
          </p:nvPr>
        </p:nvGraphicFramePr>
        <p:xfrm>
          <a:off x="1677158" y="2239044"/>
          <a:ext cx="81280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708">
                  <a:extLst>
                    <a:ext uri="{9D8B030D-6E8A-4147-A177-3AD203B41FA5}">
                      <a16:colId xmlns:a16="http://schemas.microsoft.com/office/drawing/2014/main" val="1317454255"/>
                    </a:ext>
                  </a:extLst>
                </a:gridCol>
                <a:gridCol w="4414292">
                  <a:extLst>
                    <a:ext uri="{9D8B030D-6E8A-4147-A177-3AD203B41FA5}">
                      <a16:colId xmlns:a16="http://schemas.microsoft.com/office/drawing/2014/main" val="3370325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6044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TreeSet()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construct an empty tree set that will be sorted in ascending order according to the natural order of the tree set.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41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TreeSet(Collection&lt;? extends E&gt;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build a new tree set that contains the elements of the collection 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4129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TreeSet(Comparator&lt;? super E&gt; comparator)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construct an empty tree set that will be sorted according to given comparator.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0354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TreeSet(SortedSet&lt;E&gt; 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build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contains the elements of the given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SortedSet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14558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8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Methods:-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24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17218"/>
              </p:ext>
            </p:extLst>
          </p:nvPr>
        </p:nvGraphicFramePr>
        <p:xfrm>
          <a:off x="1677158" y="2239044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114">
                  <a:extLst>
                    <a:ext uri="{9D8B030D-6E8A-4147-A177-3AD203B41FA5}">
                      <a16:colId xmlns:a16="http://schemas.microsoft.com/office/drawing/2014/main" val="1317454255"/>
                    </a:ext>
                  </a:extLst>
                </a:gridCol>
                <a:gridCol w="5669886">
                  <a:extLst>
                    <a:ext uri="{9D8B030D-6E8A-4147-A177-3AD203B41FA5}">
                      <a16:colId xmlns:a16="http://schemas.microsoft.com/office/drawing/2014/main" val="3370325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6044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add(E e)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used to add the specified element to this set if it is not already present.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41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 ceiling(E e)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returns the equal or closest greatest element of the specified element from the set, or null there is no such element.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4129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 floor(E e)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 floor(E e)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0354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 higher(E e)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returns the closest greatest element of the specified element from the set, or null there is no such element.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1455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 lower(E e)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returns the closest least element of the specified element from the set, or null there is no such element.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396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2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TreeSet1{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//Creating and adding elements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al=new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("Ravi");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("Vijay");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("Ravi");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("Ajay");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//Traversing elements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Iterator&lt;String&gt;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al.iterator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while(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itr.hasNext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itr.next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Output:-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Interface:-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Queue interface orders the element in FIFO(First In First Out) manner. In FIFO, first element is removed first and last element is removed at last.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Interface Declaration:-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Queue&lt;E&gt; </a:t>
            </a:r>
            <a:r>
              <a:rPr lang="fr-FR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Collection&lt;E&gt; 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Interface:-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Java’s Queue Interface:-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23822"/>
              </p:ext>
            </p:extLst>
          </p:nvPr>
        </p:nvGraphicFramePr>
        <p:xfrm>
          <a:off x="1404203" y="2247741"/>
          <a:ext cx="8128000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9057">
                  <a:extLst>
                    <a:ext uri="{9D8B030D-6E8A-4147-A177-3AD203B41FA5}">
                      <a16:colId xmlns:a16="http://schemas.microsoft.com/office/drawing/2014/main" val="116817348"/>
                    </a:ext>
                  </a:extLst>
                </a:gridCol>
                <a:gridCol w="5628943">
                  <a:extLst>
                    <a:ext uri="{9D8B030D-6E8A-4147-A177-3AD203B41FA5}">
                      <a16:colId xmlns:a16="http://schemas.microsoft.com/office/drawing/2014/main" val="136583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98836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add(object)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the specified element into this queue and return true upon success.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44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offer(object)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the specified element into this queue.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73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remove()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retrieves and removes the head of this queue.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1937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poll()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retrieves and removes the head of this queue, or returns null if this queue is empty.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3244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element()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retrieves, but does not remove, the head of this queue.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6733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peek()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retrieves, but does not remove, the head of this queue, or returns null if this queue is empty.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550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Class:-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the facility of using queue. But it does not orders the elements in FIFO manner. It inherits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AbstractQueue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Declaration:-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 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AbstractQueue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 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Serializable  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Class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import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TestCollection12{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queue=new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("Amit");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("Vijay");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("Karan");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("Jai");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("Rahul");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("head:"+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queue.element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("head:"+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queue.peek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Collection in java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represents a single unit of objects i.e. a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framework in java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readymade architecture.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set of classes and interface.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optional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Collection framework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 represents a unified architecture for storing and manipulating group of objects. It has: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its implementations i.e. classes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144A-3360-46B2-8F0E-DEB71377B419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Class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("iterating the queue elements:");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queue.iterator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itr.hasNext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itr.next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queue.remove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queue.poll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("after removing two elements:");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Iterator&lt;String&gt; itr2=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queue.iterator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while(itr2.hasNext()){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(itr2.next());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Class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head:Amit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head:Amit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iterating the queue elements: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Jai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Karan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Vijay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Rahul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after removing two elements: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Karan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Rahul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Vijay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is a linear collection that supports element insertion and removal at both ends.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acronym for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"double ended queue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>
              <a:buNone/>
            </a:pPr>
            <a:endParaRPr lang="en-US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Declaration:- </a:t>
            </a:r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Deque&lt;E&gt; extends Queue&lt;E&gt; </a:t>
            </a:r>
            <a:endParaRPr lang="pt-BR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Java’s DeQueue Interface:-</a:t>
            </a: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32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24800"/>
              </p:ext>
            </p:extLst>
          </p:nvPr>
        </p:nvGraphicFramePr>
        <p:xfrm>
          <a:off x="1854200" y="3455352"/>
          <a:ext cx="8128000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991">
                  <a:extLst>
                    <a:ext uri="{9D8B030D-6E8A-4147-A177-3AD203B41FA5}">
                      <a16:colId xmlns:a16="http://schemas.microsoft.com/office/drawing/2014/main" val="4033654143"/>
                    </a:ext>
                  </a:extLst>
                </a:gridCol>
                <a:gridCol w="6270009">
                  <a:extLst>
                    <a:ext uri="{9D8B030D-6E8A-4147-A177-3AD203B41FA5}">
                      <a16:colId xmlns:a16="http://schemas.microsoft.com/office/drawing/2014/main" val="74809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68082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add(object)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the specified element into this deque and return true upon success.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6275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offer(object)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the specified element into this deque.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952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remove()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retrieves and removes the head of this deque.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6210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poll()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retrieves and removes the head of this deque, or returns null if this deque is empty.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774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element()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retrieves, but does not remove, the head of this deque.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7124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peek()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retrieves, but does not remove, the head of this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deque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or returns null if this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deque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empty.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5567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8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the facility of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resizable-array. It inherits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AbstractCollection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points about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are: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Queue, we can add or remove elements from both sides.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elements are not allowed in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thread safe, in the absence of external synchronization.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capacity restrictions.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faster than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Stack.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Declaration:- </a:t>
            </a:r>
          </a:p>
          <a:p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extends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AbstractCollection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implements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</a:p>
          <a:p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Serializable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923" y="1983456"/>
            <a:ext cx="1781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Example:-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  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ArrayDequeExample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main(String[]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//Creating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adding elements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deque.add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("Ravi");  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deque.add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("Vijay");   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deque.add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("Ajay");  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//Traversing elements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(String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}}}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Output:-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Map Interface:-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contains values on the basis of key, i.e. key and value pair. Each key and value pair is known as an entry. A Map contains unique keys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Map Hierarchy:-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interfaces for implementing Map in java: Map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three classes: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hierarchy of Java Map is given below:</a:t>
            </a:r>
            <a:endParaRPr lang="en-US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35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647666"/>
            <a:ext cx="6280032" cy="40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Map Interface:-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doesn't allow duplicate keys, but you can have duplicate values.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null keys and values, but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doesn't allow any null key or value.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can't be traversed, so you need to convert it into Set using 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36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303"/>
              </p:ext>
            </p:extLst>
          </p:nvPr>
        </p:nvGraphicFramePr>
        <p:xfrm>
          <a:off x="1486089" y="2957899"/>
          <a:ext cx="8128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248">
                  <a:extLst>
                    <a:ext uri="{9D8B030D-6E8A-4147-A177-3AD203B41FA5}">
                      <a16:colId xmlns:a16="http://schemas.microsoft.com/office/drawing/2014/main" val="3387937014"/>
                    </a:ext>
                  </a:extLst>
                </a:gridCol>
                <a:gridCol w="6488752">
                  <a:extLst>
                    <a:ext uri="{9D8B030D-6E8A-4147-A177-3AD203B41FA5}">
                      <a16:colId xmlns:a16="http://schemas.microsoft.com/office/drawing/2014/main" val="49624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66758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HashMap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HashMap is the implementation of Map, but it doesn't maintain any order.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4474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LinkedHashMap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LinkedHashMap is the implementation of Map. It inherits HashMap class. It maintains insertion order.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4770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TreeMap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TreeMap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the implementation of Map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SortedMap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It maintains ascending order.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711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Methods of Java’s Map Interface:-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37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26724"/>
              </p:ext>
            </p:extLst>
          </p:nvPr>
        </p:nvGraphicFramePr>
        <p:xfrm>
          <a:off x="1854200" y="2169319"/>
          <a:ext cx="8128000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931763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17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9123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put(Object key, Object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an entry in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624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putAll(Map map)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the specified map in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070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putIfAbsent(K key, V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inserts the specified value with the specified key in the map only if it is not already specified.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1970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remove(Object 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delete an entry for the specified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917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6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Map Interface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MapExample2{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Map&lt;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map=new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(100,"Amit");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(101,"Vijay");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(102,"Rahul");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//Elements can traverse in any order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m:map.entrySet()){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m.getKey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 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m.getValue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 Rahul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Amit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Vijay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2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implements the map interface by using a hash table. It inherits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Declaration:-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&lt;K,V&gt; extends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&lt;K,V&gt; implements Map&lt;K,V&gt;,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Serializable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Parameters:-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Let's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Parameters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type of keys maintained by this map.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type of mapped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39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88" y="2272505"/>
            <a:ext cx="2289838" cy="26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Collection Framework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76" y="1545465"/>
            <a:ext cx="5286375" cy="5312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1FB1-3224-4DBB-89AC-E54912899C49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of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Class:-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40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67659"/>
              </p:ext>
            </p:extLst>
          </p:nvPr>
        </p:nvGraphicFramePr>
        <p:xfrm>
          <a:off x="1281373" y="2351881"/>
          <a:ext cx="8128000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072">
                  <a:extLst>
                    <a:ext uri="{9D8B030D-6E8A-4147-A177-3AD203B41FA5}">
                      <a16:colId xmlns:a16="http://schemas.microsoft.com/office/drawing/2014/main" val="3715428523"/>
                    </a:ext>
                  </a:extLst>
                </a:gridCol>
                <a:gridCol w="4195928">
                  <a:extLst>
                    <a:ext uri="{9D8B030D-6E8A-4147-A177-3AD203B41FA5}">
                      <a16:colId xmlns:a16="http://schemas.microsoft.com/office/drawing/2014/main" val="123592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1784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HashMap()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construct a default HashMap.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6346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HashMap(Map&lt;? extends K,? extends V&gt;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the hash map by using the elements of the given Map object m.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362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HashMap(int capacity)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initializes the capacity of the hash map to the given integer value, capacity.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947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HashMap(int capacity, float loadFactor)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both the capacity and load factor of the hash map by using its arguments.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8347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Class:-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41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2550"/>
              </p:ext>
            </p:extLst>
          </p:nvPr>
        </p:nvGraphicFramePr>
        <p:xfrm>
          <a:off x="1281373" y="2351881"/>
          <a:ext cx="8128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036">
                  <a:extLst>
                    <a:ext uri="{9D8B030D-6E8A-4147-A177-3AD203B41FA5}">
                      <a16:colId xmlns:a16="http://schemas.microsoft.com/office/drawing/2014/main" val="3715428523"/>
                    </a:ext>
                  </a:extLst>
                </a:gridCol>
                <a:gridCol w="4891964">
                  <a:extLst>
                    <a:ext uri="{9D8B030D-6E8A-4147-A177-3AD203B41FA5}">
                      <a16:colId xmlns:a16="http://schemas.microsoft.com/office/drawing/2014/main" val="123592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1784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isEmpty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return true if this map contains no key-value mappings.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6346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put(Object key, Object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an entry in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362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putAll(Map map)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insert the specified map in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947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putIfAbsent(K key, V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inserts the specified value with the specified key in the map only if it is not already specified.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8347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remove(Object 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delete an entry for the specified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341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remove(Object key, Object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removes the specified values with the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2981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3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Book {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name,author,publisher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quantity;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Book(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String name, String author, String publisher,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quantity) {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this.id = id;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this.name = name;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author;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this.publisher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publisher;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this.quantity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quantity;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//Creating map of Books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Map&lt;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Integer,Book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map=new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Integer,Book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   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b="1" smtClean="0"/>
              <a:t>26-01-2019</a:t>
            </a:fld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Books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b1=new Book(101,"Let us C","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Yashwant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Kanetkar","BPB",8);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Book b2=new Book(102,"Data Communications &amp; Networking","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","Mc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Graw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Hill",4);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Book b3=new Book(103,"Operating System","Galvin","Wiley",6);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//Adding Books to map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(1,b1);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(2,b2);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(3,b3);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//Traversing map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&lt;Integer, Book&gt;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entry:map.entrySet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key=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entry.getKey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Book b=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entry.getValue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(key+" Details:");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(b.id+" "+b.name+" 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b.author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 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b.publisher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 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b.quantity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 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Details: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Let us C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Yashwant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Kanetkar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BPB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Details: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 Data Communications &amp; Networking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Mc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Graw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Details: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 Operating System Galvin Wiley 6 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9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LinkedHashMap Class:-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Linked list implementation of the Map interface, 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order. It inherits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the Map interface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&lt;K,V&gt; extends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&lt;K,V&gt; implements Map&lt;K,V&gt;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 Class Parameters:-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see the Parameters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type of keys maintained by this map.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type of mapped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45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819" y="2476997"/>
            <a:ext cx="2456596" cy="33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LinkedHashMap Class:-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of Java’s LinkedHashMap Class:-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46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74871"/>
              </p:ext>
            </p:extLst>
          </p:nvPr>
        </p:nvGraphicFramePr>
        <p:xfrm>
          <a:off x="1677158" y="2468845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722184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420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426599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LinkedHashMap()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construct a default LinkedHashMap.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2051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LinkedHashMap(int capacity)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a LinkedHashMap with the given capacity.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2834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LinkedHashMap(int capacity, float loadFactor)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both the capacity and the load factor.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7744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LinkedHashMap(int capacity, float loadFactor, boolean accessOrder)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both the capacity and the load factor with specified ordering mode.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458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LinkedHashMap(Map&lt;? extends K,? extends V&gt;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the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LinkedHashMap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the elements from the given Map class m.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2726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LinkedHashMap Class:-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Java’s LinkedHashMap Class:-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47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436"/>
              </p:ext>
            </p:extLst>
          </p:nvPr>
        </p:nvGraphicFramePr>
        <p:xfrm>
          <a:off x="1854200" y="2164715"/>
          <a:ext cx="888658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294">
                  <a:extLst>
                    <a:ext uri="{9D8B030D-6E8A-4147-A177-3AD203B41FA5}">
                      <a16:colId xmlns:a16="http://schemas.microsoft.com/office/drawing/2014/main" val="2872218487"/>
                    </a:ext>
                  </a:extLst>
                </a:gridCol>
                <a:gridCol w="4443294">
                  <a:extLst>
                    <a:ext uri="{9D8B030D-6E8A-4147-A177-3AD203B41FA5}">
                      <a16:colId xmlns:a16="http://schemas.microsoft.com/office/drawing/2014/main" val="261420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426599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get(Object 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the value to which the specified key is mapped.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2051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clear()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removes all the key-value pairs from a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2834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containsValue(Object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true if the map maps one or more keys to the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7744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Set&lt;Map.Entry&lt;K,V&gt;&gt; entrySet()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a Set view of the mappings contained in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458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forEach(BiConsumer&lt;? super K,? super V&gt; action)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performs the given action for each entry in the map until all entries have been processed or the action throws an exception.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2726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9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LinkedHashMap1{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(100,"Amit");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(101,"Vijay");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(102,"Rahul");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m:hm.entrySet()){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m.getKey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 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m.getValue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Amit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Vijay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 Rahul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a red-black tree based implementation. It provides an efficient means of storing key-value pairs in sorted order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points about 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are: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values based on the key. It implements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extends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only unique elements.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have a null key but can have multiple null values.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non synchronized.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ascending order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Declaration:- 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&lt;K,V&gt; extends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&lt;K,V&gt; implements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&lt;K,V&gt;, 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Serializable 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49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37" y="2858293"/>
            <a:ext cx="2330569" cy="31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Methods of Collection Framework:-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add(Object element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 c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remove(Object element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removeAll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 c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retainAll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 c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04E7-186B-4B99-BF08-99C8E554EAF3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Constructor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50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36475"/>
              </p:ext>
            </p:extLst>
          </p:nvPr>
        </p:nvGraphicFramePr>
        <p:xfrm>
          <a:off x="1676400" y="1956096"/>
          <a:ext cx="81280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0106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49590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48941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TreeMap()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construct an empty tree map that will be sorted using the natural order of its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6326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TreeMap(Comparator&lt;? super K&gt; comparator)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construct an empty tree-based map that will be sorted using the comparator comp.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58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TreeMap(Map&lt;? extends K,? extends V&gt;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a treemap with the entries from </a:t>
                      </a:r>
                      <a:r>
                        <a:rPr lang="en-US" sz="1600" b="1">
                          <a:solidFill>
                            <a:srgbClr val="2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will be sorted using the natural order of the keys.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5453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TreeMap(SortedMap&lt;K,? extends V&gt;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initialize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treemap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the entries from the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SortedMap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 err="1">
                          <a:solidFill>
                            <a:srgbClr val="2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will be sorted in the same order as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58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Methods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51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8302"/>
              </p:ext>
            </p:extLst>
          </p:nvPr>
        </p:nvGraphicFramePr>
        <p:xfrm>
          <a:off x="1554328" y="1934318"/>
          <a:ext cx="81280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41091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323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97814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Map.Entry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&lt;K,V&gt; </a:t>
                      </a:r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ceilingEntry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 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the key-value pair having the least key, greater than or equal to the specified key, or null if there is no such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5678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ceilingKey(K 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the least key, greater than the specified key or null if there is no such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0894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clear()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removes all the key-value pairs from a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895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clone()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a shallow copy of TreeMap instance.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00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Comparator&lt;? super K&gt; comparator()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the comparator that arranges the key in order, or null if the map uses the natural ordering.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730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NavigableSet&lt;K&gt; descendingKeySet()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a reverse order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NavigableSet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view of the keys contained in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754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TreeMap1{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map=new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(100,"Amit");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(102,"Ravi");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(101,"Vijay");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(103,"Rahul");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m:map.entrySet()){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m.getKey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 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m.getValue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Amit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101 Vijay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102 Ravi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103 Rahul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implements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maps keys to values. It inherits Dictionary class and implements the Map interface.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array of a list. Each list is known as a bucket. The position of the bucket is identified by calling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values based on the key.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contains unique elements.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doesn't allow null key or value.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synchronized.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default capacity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11 whereas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loadFactor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0.75.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Declaration:- 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&lt;K,V&gt; extends Dictionary&lt;K,V&gt; implements Map&lt;K,V&gt;,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Serializable </a:t>
            </a: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Parameters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see the Parameters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type of keys maintained by this map.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type of mapped values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of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55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17330"/>
              </p:ext>
            </p:extLst>
          </p:nvPr>
        </p:nvGraphicFramePr>
        <p:xfrm>
          <a:off x="1854200" y="2169319"/>
          <a:ext cx="81280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12770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9875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51401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Hashtable()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creates an empty hashtable having the initial default capacity and load factor.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3873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Hashtable(int capacity)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accepts an integer parameter and creates a hash table that contains a specified initial capacity.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4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Hashtable(int capacity, float loadFactor)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 hash table having the specified initial capacity and loadFactor.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986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Hashtable(Map&lt;? extends K,? extends V&gt; 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creates a new hash table with the same mappings as the given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4984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6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of Java’s Hash Table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56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8208"/>
              </p:ext>
            </p:extLst>
          </p:nvPr>
        </p:nvGraphicFramePr>
        <p:xfrm>
          <a:off x="1704075" y="2040924"/>
          <a:ext cx="8128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55943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231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04199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clear()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reset the hash 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29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clone()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a shallow copy of the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Hashtable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84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Enumeration elements()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an enumeration of the values in the hash 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658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Set&lt;Map.Entry&lt;K,V&gt;&gt; entrySet()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a set view of the mappings contained in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2014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equals(Object 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compare the specified Object with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6425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the hash code value for the Map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967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Hash Table 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Hashtable1{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Integer,String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(100,"Amit");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(102,"Ravi");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(101,"Vijay");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(103,"Rahul");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m:hm.entrySet()){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m.getKey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 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m.getValue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  <a:r>
              <a:rPr lang="fi-FI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103 </a:t>
            </a:r>
            <a:r>
              <a:rPr lang="fi-FI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 Ravi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Vijay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Amit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the specialized Set implementation for use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types. It inherits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the Set interface.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Declaration:- 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class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 extends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&lt;E&gt;&gt; extends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AbstractSet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implements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Serializable </a:t>
            </a: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58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2790578"/>
            <a:ext cx="17811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of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59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71584"/>
              </p:ext>
            </p:extLst>
          </p:nvPr>
        </p:nvGraphicFramePr>
        <p:xfrm>
          <a:off x="1704075" y="2040924"/>
          <a:ext cx="81280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55943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231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04199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&lt;E extends Enum&lt;E&gt;&gt; EnumSet&lt;E&gt; allOf(Class&lt;E&gt; elementType)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enum set containing all of the elements in the specified element type.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29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&lt;E extends Enum&lt;E&gt;&gt; EnumSet&lt;E&gt; copyOf(Collection&lt;E&gt;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enum set initialized from the specified collection.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84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&lt;E extends Enum&lt;E&gt;&gt; EnumSet&lt;E&gt; noneOf(Class&lt;E&gt; elementType)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empty enum set with the specified element type.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658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&lt;E extends Enum&lt;E&gt;&gt; EnumSet&lt;E&gt; of(E 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enum set initially containing the specified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2014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&lt;E extends Enum&lt;E&gt;&gt; EnumSet&lt;E&gt; range(E from, E to)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enum set initially containing the specified elements.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6425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EnumSet&lt;E&gt; clone()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return a copy of this set.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967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Iterator Interface:-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Iterator interface provides the facility of iterating the elements in forward direction only.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Methods of Iterator Interface:-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Boolean </a:t>
            </a: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():-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returns true if the iterator has more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 next():-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the element and moves the cursor pointer to the next element.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remove():-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removes the last elements returned by the iterator. It is rarely used.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6A0E-1D0F-489C-93CA-A19A350DD29F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 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SUNDAY, MONDAY, TUESDAY, WEDNESDAY, THURSDAY, FRIDAY, SATURDAY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Set&lt;days&gt; set =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EnumSet.of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days.TUESDAY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days.WEDNESDAY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Traversing elements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Iterator&lt;days&gt;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set.iterator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iter.hasNext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iter.next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the specialized Map implementation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keys. It inherits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Declaration:- 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 extends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&lt;K&gt;,V&gt; extends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&lt;K,V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implements Serializable,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see the Parameters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java.util.EnumMap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the type of keys maintained by this map.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the type of mapped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790578"/>
            <a:ext cx="2644822" cy="24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of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62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19337"/>
              </p:ext>
            </p:extLst>
          </p:nvPr>
        </p:nvGraphicFramePr>
        <p:xfrm>
          <a:off x="1704075" y="2040924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55943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231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04199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EnumMap(Class&lt;K&gt; keyType)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empty enum map with the specified key type.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29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EnumMap(EnumMap&lt;K,? extends V&gt;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enum map with the same key type as the specified enum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84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EnumMap(Map&lt;K,? extends V&gt;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map initialized from the specified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658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of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63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63677"/>
              </p:ext>
            </p:extLst>
          </p:nvPr>
        </p:nvGraphicFramePr>
        <p:xfrm>
          <a:off x="1854201" y="1834667"/>
          <a:ext cx="8127999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03">
                  <a:extLst>
                    <a:ext uri="{9D8B030D-6E8A-4147-A177-3AD203B41FA5}">
                      <a16:colId xmlns:a16="http://schemas.microsoft.com/office/drawing/2014/main" val="3322205829"/>
                    </a:ext>
                  </a:extLst>
                </a:gridCol>
                <a:gridCol w="1883392">
                  <a:extLst>
                    <a:ext uri="{9D8B030D-6E8A-4147-A177-3AD203B41FA5}">
                      <a16:colId xmlns:a16="http://schemas.microsoft.com/office/drawing/2014/main" val="3207215921"/>
                    </a:ext>
                  </a:extLst>
                </a:gridCol>
                <a:gridCol w="5382904">
                  <a:extLst>
                    <a:ext uri="{9D8B030D-6E8A-4147-A177-3AD203B41FA5}">
                      <a16:colId xmlns:a16="http://schemas.microsoft.com/office/drawing/2014/main" val="136140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41939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clear()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clear all the mapping from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133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clone()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copy the mapped value of one map to another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772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containsKey()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check whether a specified key is present in this map or not.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7828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containsValue()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check whether one or more key is associated with a given value or not.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391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entrySet()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 set of elements contained in the EnumMap.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48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equals()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compare two maps for equality.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229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get()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get the mapped value of the specified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08958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2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create an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 {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Monday, Tuesday, Wednesday, Thursday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//create and populate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&lt;Days, String&gt; map = 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&lt;Days, String&gt;(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Days.class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Days.Monday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"1");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Days.Tuesday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"2");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Days.Wednesday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"3");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Days.Thursday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"4");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print the map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m:map.entrySet()){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m.getKey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 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m.getValue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}}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 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 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Collection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the specialized Map implementation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keys. It inherits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Declaration:- 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 extends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&lt;K&gt;,V&gt; extends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&lt;K,V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implements Serializable,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see the Parameters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java.util.EnumMap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the type of keys maintained by this map.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the type of mapped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65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790578"/>
            <a:ext cx="2644822" cy="24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of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66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4075" y="2040924"/>
          <a:ext cx="8128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55943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231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04199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EnumMap(Class&lt;K&gt; keyType)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empty enum map with the specified key type.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29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EnumMap(EnumMap&lt;K,? extends V&gt;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enum map with the same key type as the specified enum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84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EnumMap(Map&lt;K,? extends V&gt;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map initialized from the specified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658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9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of 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67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1" y="1834667"/>
          <a:ext cx="8127999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03">
                  <a:extLst>
                    <a:ext uri="{9D8B030D-6E8A-4147-A177-3AD203B41FA5}">
                      <a16:colId xmlns:a16="http://schemas.microsoft.com/office/drawing/2014/main" val="3322205829"/>
                    </a:ext>
                  </a:extLst>
                </a:gridCol>
                <a:gridCol w="1883392">
                  <a:extLst>
                    <a:ext uri="{9D8B030D-6E8A-4147-A177-3AD203B41FA5}">
                      <a16:colId xmlns:a16="http://schemas.microsoft.com/office/drawing/2014/main" val="3207215921"/>
                    </a:ext>
                  </a:extLst>
                </a:gridCol>
                <a:gridCol w="5382904">
                  <a:extLst>
                    <a:ext uri="{9D8B030D-6E8A-4147-A177-3AD203B41FA5}">
                      <a16:colId xmlns:a16="http://schemas.microsoft.com/office/drawing/2014/main" val="136140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41939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clear()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clear all the mapping from the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133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clone()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copy the mapped value of one map to another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772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containsKey()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check whether a specified key is present in this map or not.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7828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containsValue()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check whether one or more key is associated with a given value or not.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391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entrySet()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 set of elements contained in the EnumMap.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48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equals()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compare two maps for equality.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229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get()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get the mapped value of the specified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08958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</a:t>
            </a:r>
            <a:r>
              <a:rPr lang="en-IN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create an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 {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Monday, Tuesday, Wednesday, Thursday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//create and populate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&lt;Days, String&gt; map = 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&lt;Days, String&gt;(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Days.class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Days.Monday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"1");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Days.Tuesday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"2");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Days.Wednesday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"3");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Days.Thursday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"4");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print the map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m:map.entrySet()){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m.getKey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 "+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m.getValue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}}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 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 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Java’s Collection Class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 class is used exclusively with static methods that operate on or return collections. It inherits Object class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Collections extends Object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ArrayList Class:-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ArrayList class uses a dynamic array for storing the elements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extends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implements List interface.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ArrayList class can contain duplicate elements.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ArrayList class maintains insertion order.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ArrayList class is non synchronized.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ArrayList allows random access because array works at the index basis.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ArrayList class, manipulation is slow because a lot of shifting needs to be occurred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element is removed from the array list.</a:t>
            </a: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 smtClean="0">
              <a:latin typeface="AR CENA" panose="02000000000000000000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40EC-9691-4DF3-A485-FE2159146270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894" y="2272506"/>
            <a:ext cx="15335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a[]){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List&lt;String&gt; list = 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("Core Java");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("Advance Java");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("Initial collection value:"+list);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Collections.addAll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(list, "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Servlet","JSP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("After adding elements collection value:"+list);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String[]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strArr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{"C#", "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Collections.addAll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(list,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strArr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("After adding array collection value:"+list);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collection value:[C, Core Java, Advance Java]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adding elements collection value:[C, Core Java, Advance Java, Servlet, JSP]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adding array collection value:[C, Core Java, Advance Java, Servlet, JSP, C#,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4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Sorting Collection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 provides static methods for sorting the elements of a collection. If collection elements are of a Set type, we can use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we cannot sort the elements of List. Collections class provides methods for sorting the elements of List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sort the elements of: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class objects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Collection Example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import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TestSort1{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al=new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Viru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Saurav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Mukesh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("Tahir");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Collections.sort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al.iterator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itr.hasNext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itr.next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Output:- </a:t>
            </a: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Mukesh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Saurav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Tahir </a:t>
            </a:r>
            <a:r>
              <a:rPr lang="en-I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 Interface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Comparable interface is used to order the objects of the user-defined class. This interface is found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and contains only one method named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(Object).</a:t>
            </a:r>
            <a:r>
              <a:rPr lang="en-US" dirty="0"/>
              <a:t>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5"/>
            <a:ext cx="10515600" cy="525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 </a:t>
            </a:r>
            <a:r>
              <a:rPr lang="en-IN" sz="1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Example</a:t>
            </a:r>
            <a:r>
              <a:rPr lang="en-I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Comparable interface is used to order the objects of the user-defined class. This interface is found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and contains only one method named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(Object).</a:t>
            </a:r>
            <a:r>
              <a:rPr lang="en-US" dirty="0"/>
              <a:t>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D3FF-23E9-4706-A859-1EC9A6DEDCF0}" type="datetime1">
              <a:rPr lang="en-IN" smtClean="0"/>
              <a:t>26-01-2019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299C-7F65-40BB-91CB-BAEC30E4F532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6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8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E.g. of ArrayList Class:-</a:t>
            </a:r>
          </a:p>
          <a:p>
            <a:r>
              <a:rPr lang="en-IN" sz="4300" b="1" dirty="0"/>
              <a:t>import</a:t>
            </a:r>
            <a:r>
              <a:rPr lang="en-IN" sz="4300" dirty="0"/>
              <a:t> </a:t>
            </a:r>
            <a:r>
              <a:rPr lang="en-IN" sz="4300" dirty="0" err="1"/>
              <a:t>java.util</a:t>
            </a:r>
            <a:r>
              <a:rPr lang="en-IN" sz="4300" dirty="0"/>
              <a:t>.*;  </a:t>
            </a:r>
          </a:p>
          <a:p>
            <a:r>
              <a:rPr lang="en-IN" sz="4300" b="1" dirty="0"/>
              <a:t>class</a:t>
            </a:r>
            <a:r>
              <a:rPr lang="en-IN" sz="4300" dirty="0"/>
              <a:t> TestCollection1{  </a:t>
            </a:r>
          </a:p>
          <a:p>
            <a:r>
              <a:rPr lang="en-IN" sz="4300" dirty="0"/>
              <a:t> </a:t>
            </a:r>
            <a:r>
              <a:rPr lang="en-IN" sz="4300" b="1" dirty="0"/>
              <a:t>public</a:t>
            </a:r>
            <a:r>
              <a:rPr lang="en-IN" sz="4300" dirty="0"/>
              <a:t> </a:t>
            </a:r>
            <a:r>
              <a:rPr lang="en-IN" sz="4300" b="1" dirty="0"/>
              <a:t>static</a:t>
            </a:r>
            <a:r>
              <a:rPr lang="en-IN" sz="4300" dirty="0"/>
              <a:t> </a:t>
            </a:r>
            <a:r>
              <a:rPr lang="en-IN" sz="4300" b="1" dirty="0"/>
              <a:t>void</a:t>
            </a:r>
            <a:r>
              <a:rPr lang="en-IN" sz="4300" dirty="0"/>
              <a:t> main(String </a:t>
            </a:r>
            <a:r>
              <a:rPr lang="en-IN" sz="4300" dirty="0" err="1"/>
              <a:t>args</a:t>
            </a:r>
            <a:r>
              <a:rPr lang="en-IN" sz="4300" dirty="0"/>
              <a:t>[]){  </a:t>
            </a:r>
          </a:p>
          <a:p>
            <a:r>
              <a:rPr lang="en-IN" sz="4300" dirty="0"/>
              <a:t>  ArrayList&lt;String&gt; al=</a:t>
            </a:r>
            <a:r>
              <a:rPr lang="en-IN" sz="4300" b="1" dirty="0"/>
              <a:t>new</a:t>
            </a:r>
            <a:r>
              <a:rPr lang="en-IN" sz="4300" dirty="0"/>
              <a:t> ArrayList&lt;String&gt;();//creating </a:t>
            </a:r>
            <a:r>
              <a:rPr lang="en-IN" sz="4300" dirty="0" err="1"/>
              <a:t>arraylist</a:t>
            </a:r>
            <a:r>
              <a:rPr lang="en-IN" sz="4300" dirty="0"/>
              <a:t>  </a:t>
            </a:r>
          </a:p>
          <a:p>
            <a:r>
              <a:rPr lang="en-IN" sz="4300" dirty="0"/>
              <a:t>  </a:t>
            </a:r>
            <a:r>
              <a:rPr lang="en-IN" sz="4300" dirty="0" err="1"/>
              <a:t>al.add</a:t>
            </a:r>
            <a:r>
              <a:rPr lang="en-IN" sz="4300" dirty="0"/>
              <a:t>("Ravi");//adding object in </a:t>
            </a:r>
            <a:r>
              <a:rPr lang="en-IN" sz="4300" dirty="0" err="1"/>
              <a:t>arraylist</a:t>
            </a:r>
            <a:r>
              <a:rPr lang="en-IN" sz="4300" dirty="0"/>
              <a:t>  </a:t>
            </a:r>
          </a:p>
          <a:p>
            <a:r>
              <a:rPr lang="en-IN" sz="4300" dirty="0"/>
              <a:t>  </a:t>
            </a:r>
            <a:r>
              <a:rPr lang="en-IN" sz="4300" dirty="0" err="1"/>
              <a:t>al.add</a:t>
            </a:r>
            <a:r>
              <a:rPr lang="en-IN" sz="4300" dirty="0"/>
              <a:t>("Vijay");  </a:t>
            </a:r>
          </a:p>
          <a:p>
            <a:r>
              <a:rPr lang="en-IN" sz="4300" dirty="0"/>
              <a:t>  </a:t>
            </a:r>
            <a:r>
              <a:rPr lang="en-IN" sz="4300" dirty="0" err="1"/>
              <a:t>al.add</a:t>
            </a:r>
            <a:r>
              <a:rPr lang="en-IN" sz="4300" dirty="0"/>
              <a:t>("Ravi");  </a:t>
            </a:r>
          </a:p>
          <a:p>
            <a:r>
              <a:rPr lang="en-IN" sz="4300" dirty="0"/>
              <a:t>  </a:t>
            </a:r>
            <a:r>
              <a:rPr lang="en-IN" sz="4300" dirty="0" err="1"/>
              <a:t>al.add</a:t>
            </a:r>
            <a:r>
              <a:rPr lang="en-IN" sz="4300" dirty="0"/>
              <a:t>("Ajay");  </a:t>
            </a:r>
          </a:p>
          <a:p>
            <a:r>
              <a:rPr lang="en-IN" sz="4300" dirty="0"/>
              <a:t>  Iterator </a:t>
            </a:r>
            <a:r>
              <a:rPr lang="en-IN" sz="4300" dirty="0" err="1"/>
              <a:t>itr</a:t>
            </a:r>
            <a:r>
              <a:rPr lang="en-IN" sz="4300" dirty="0"/>
              <a:t>=</a:t>
            </a:r>
            <a:r>
              <a:rPr lang="en-IN" sz="4300" dirty="0" err="1"/>
              <a:t>al.iterator</a:t>
            </a:r>
            <a:r>
              <a:rPr lang="en-IN" sz="4300" dirty="0"/>
              <a:t>();//getting Iterator from </a:t>
            </a:r>
            <a:r>
              <a:rPr lang="en-IN" sz="4300" dirty="0" err="1"/>
              <a:t>arraylist</a:t>
            </a:r>
            <a:r>
              <a:rPr lang="en-IN" sz="4300" dirty="0"/>
              <a:t> to traverse elements  </a:t>
            </a:r>
          </a:p>
          <a:p>
            <a:r>
              <a:rPr lang="en-IN" sz="4300" dirty="0"/>
              <a:t>  </a:t>
            </a:r>
            <a:r>
              <a:rPr lang="en-IN" sz="4300" b="1" dirty="0"/>
              <a:t>while</a:t>
            </a:r>
            <a:r>
              <a:rPr lang="en-IN" sz="4300" dirty="0"/>
              <a:t>(</a:t>
            </a:r>
            <a:r>
              <a:rPr lang="en-IN" sz="4300" dirty="0" err="1"/>
              <a:t>itr.hasNext</a:t>
            </a:r>
            <a:r>
              <a:rPr lang="en-IN" sz="4300" dirty="0"/>
              <a:t>()){  </a:t>
            </a:r>
          </a:p>
          <a:p>
            <a:r>
              <a:rPr lang="en-IN" sz="4300" dirty="0"/>
              <a:t>   </a:t>
            </a:r>
            <a:r>
              <a:rPr lang="en-IN" sz="4300" dirty="0" err="1"/>
              <a:t>System.out.println</a:t>
            </a:r>
            <a:r>
              <a:rPr lang="en-IN" sz="4300" dirty="0"/>
              <a:t>(</a:t>
            </a:r>
            <a:r>
              <a:rPr lang="en-IN" sz="4300" dirty="0" err="1"/>
              <a:t>itr.next</a:t>
            </a:r>
            <a:r>
              <a:rPr lang="en-IN" sz="4300" dirty="0"/>
              <a:t>());  </a:t>
            </a:r>
          </a:p>
          <a:p>
            <a:r>
              <a:rPr lang="en-IN" sz="4300" dirty="0"/>
              <a:t>  }  </a:t>
            </a:r>
          </a:p>
          <a:p>
            <a:r>
              <a:rPr lang="en-IN" sz="4300" dirty="0"/>
              <a:t> }  </a:t>
            </a:r>
          </a:p>
          <a:p>
            <a:r>
              <a:rPr lang="en-IN" sz="4300" dirty="0"/>
              <a:t>}  </a:t>
            </a:r>
          </a:p>
          <a:p>
            <a:pPr marL="0" indent="0">
              <a:buNone/>
            </a:pPr>
            <a:r>
              <a:rPr lang="en-IN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O/p:-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3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Ravi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3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Vijay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3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Ravi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300" dirty="0" smtClean="0">
                <a:latin typeface="AR CENA" panose="02000000000000000000" pitchFamily="2" charset="0"/>
                <a:cs typeface="Times New Roman" panose="02020603050405020304" pitchFamily="18" charset="0"/>
              </a:rPr>
              <a:t>Ajay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E248-9348-43AB-A0A3-69CDDD933E3B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Collection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 CENA" panose="02000000000000000000" pitchFamily="2" charset="0"/>
              </a:rPr>
              <a:t>Linked List Class:-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uses doubly linked list to store the elements. It extends the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List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implements List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can contain duplicate elements.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maintains insertion order.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non synchronized.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manipulation is fast because no shifting needs to be occurred.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can be used as list, stack or queue.</a:t>
            </a:r>
          </a:p>
          <a:p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34" y="4827968"/>
            <a:ext cx="46482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7293-D7D4-43DA-B7F0-C1CB22F3E461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AB2-8EA6-4F7B-B884-5B01606DCDB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5462</Words>
  <Application>Microsoft Office PowerPoint</Application>
  <PresentationFormat>Widescreen</PresentationFormat>
  <Paragraphs>1107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 CENA</vt:lpstr>
      <vt:lpstr>AR ESSENCE</vt:lpstr>
      <vt:lpstr>Arial</vt:lpstr>
      <vt:lpstr>Calibri</vt:lpstr>
      <vt:lpstr>Calibri Light</vt:lpstr>
      <vt:lpstr>Times New Roman</vt:lpstr>
      <vt:lpstr>Wingdings</vt:lpstr>
      <vt:lpstr>Office Theme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Collection Framework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</dc:title>
  <dc:creator>User</dc:creator>
  <cp:lastModifiedBy>SUMON</cp:lastModifiedBy>
  <cp:revision>386</cp:revision>
  <dcterms:created xsi:type="dcterms:W3CDTF">2016-11-07T13:08:12Z</dcterms:created>
  <dcterms:modified xsi:type="dcterms:W3CDTF">2019-01-26T13:30:37Z</dcterms:modified>
</cp:coreProperties>
</file>