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23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11/14/2016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11/14/2016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11/14/2016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Ardent PPT</a:t>
            </a:r>
            <a:endParaRPr lang="en-IN" dirty="0"/>
          </a:p>
        </p:txBody>
      </p:sp>
      <p:sp>
        <p:nvSpPr>
          <p:cNvPr id="3" name="Subtitle 2"/>
          <p:cNvSpPr>
            <a:spLocks noGrp="1"/>
          </p:cNvSpPr>
          <p:nvPr>
            <p:ph type="subTitle" idx="1"/>
          </p:nvPr>
        </p:nvSpPr>
        <p:spPr/>
        <p:txBody>
          <a:bodyPr/>
          <a:lstStyle/>
          <a:p>
            <a:r>
              <a:rPr lang="en-IN" dirty="0" smtClean="0"/>
              <a:t>PPT on JSP</a:t>
            </a:r>
            <a:endParaRPr lang="en-IN" dirty="0"/>
          </a:p>
        </p:txBody>
      </p:sp>
    </p:spTree>
    <p:extLst>
      <p:ext uri="{BB962C8B-B14F-4D97-AF65-F5344CB8AC3E}">
        <p14:creationId xmlns:p14="http://schemas.microsoft.com/office/powerpoint/2010/main" val="70007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PPT on JSP</a:t>
            </a:r>
            <a:endParaRPr lang="en-IN" dirty="0"/>
          </a:p>
        </p:txBody>
      </p:sp>
      <p:sp>
        <p:nvSpPr>
          <p:cNvPr id="3" name="Content Placeholder 2"/>
          <p:cNvSpPr>
            <a:spLocks noGrp="1"/>
          </p:cNvSpPr>
          <p:nvPr>
            <p:ph idx="1"/>
          </p:nvPr>
        </p:nvSpPr>
        <p:spPr/>
        <p:txBody>
          <a:bodyPr>
            <a:normAutofit fontScale="85000" lnSpcReduction="20000"/>
          </a:bodyPr>
          <a:lstStyle/>
          <a:p>
            <a:r>
              <a:rPr lang="en-IN" sz="1800" b="1" i="1" dirty="0" smtClean="0">
                <a:latin typeface="Times New Roman" panose="02020603050405020304" pitchFamily="18" charset="0"/>
                <a:cs typeface="Times New Roman" panose="02020603050405020304" pitchFamily="18" charset="0"/>
              </a:rPr>
              <a:t>E.g. of JSP </a:t>
            </a:r>
            <a:r>
              <a:rPr lang="en-IN" sz="1800" b="1" i="1" dirty="0" smtClean="0">
                <a:latin typeface="Times New Roman" panose="02020603050405020304" pitchFamily="18" charset="0"/>
                <a:cs typeface="Times New Roman" panose="02020603050405020304" pitchFamily="18" charset="0"/>
              </a:rPr>
              <a:t>Declaration</a:t>
            </a:r>
            <a:r>
              <a:rPr lang="en-IN" sz="1800" b="1" i="1" dirty="0" smtClean="0">
                <a:latin typeface="Times New Roman" panose="02020603050405020304" pitchFamily="18" charset="0"/>
                <a:cs typeface="Times New Roman" panose="02020603050405020304" pitchFamily="18" charset="0"/>
              </a:rPr>
              <a:t> Tag that declares method:- </a:t>
            </a:r>
            <a:r>
              <a:rPr lang="en-IN" sz="1800" dirty="0">
                <a:latin typeface="Times New Roman" panose="02020603050405020304" pitchFamily="18" charset="0"/>
                <a:cs typeface="Times New Roman" panose="02020603050405020304" pitchFamily="18" charset="0"/>
              </a:rPr>
              <a:t>In this example of JSP declaration tag, we are defining the method which returns the cube of given number and calling this method from the </a:t>
            </a:r>
            <a:r>
              <a:rPr lang="en-IN" sz="1800" dirty="0" err="1">
                <a:latin typeface="Times New Roman" panose="02020603050405020304" pitchFamily="18" charset="0"/>
                <a:cs typeface="Times New Roman" panose="02020603050405020304" pitchFamily="18" charset="0"/>
              </a:rPr>
              <a:t>jsp</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expression </a:t>
            </a:r>
            <a:r>
              <a:rPr lang="en-IN" sz="1800" dirty="0">
                <a:latin typeface="Times New Roman" panose="02020603050405020304" pitchFamily="18" charset="0"/>
                <a:cs typeface="Times New Roman" panose="02020603050405020304" pitchFamily="18" charset="0"/>
              </a:rPr>
              <a:t>tag. But we can also use </a:t>
            </a:r>
            <a:r>
              <a:rPr lang="en-IN" sz="1800" dirty="0" err="1">
                <a:latin typeface="Times New Roman" panose="02020603050405020304" pitchFamily="18" charset="0"/>
                <a:cs typeface="Times New Roman" panose="02020603050405020304" pitchFamily="18" charset="0"/>
              </a:rPr>
              <a:t>jsp</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scriptlet</a:t>
            </a:r>
            <a:r>
              <a:rPr lang="en-IN" sz="1800" dirty="0">
                <a:latin typeface="Times New Roman" panose="02020603050405020304" pitchFamily="18" charset="0"/>
                <a:cs typeface="Times New Roman" panose="02020603050405020304" pitchFamily="18" charset="0"/>
              </a:rPr>
              <a:t> tag to call the declared method</a:t>
            </a:r>
            <a:r>
              <a:rPr lang="en-IN" sz="1800" dirty="0" smtClean="0">
                <a:latin typeface="Times New Roman" panose="02020603050405020304" pitchFamily="18" charset="0"/>
                <a:cs typeface="Times New Roman" panose="02020603050405020304" pitchFamily="18" charset="0"/>
              </a:rPr>
              <a:t>.</a:t>
            </a:r>
          </a:p>
          <a:p>
            <a:r>
              <a:rPr lang="en-IN" sz="1800" b="1" dirty="0"/>
              <a:t>&lt;html&gt;</a:t>
            </a:r>
            <a:r>
              <a:rPr lang="en-IN" sz="1800" dirty="0"/>
              <a:t>  </a:t>
            </a:r>
          </a:p>
          <a:p>
            <a:r>
              <a:rPr lang="en-IN" sz="1800" b="1" dirty="0"/>
              <a:t>&lt;body&gt;</a:t>
            </a:r>
            <a:r>
              <a:rPr lang="en-IN" sz="1800" dirty="0"/>
              <a:t>  </a:t>
            </a:r>
          </a:p>
          <a:p>
            <a:r>
              <a:rPr lang="en-IN" sz="1800" b="1" dirty="0"/>
              <a:t>&lt;</a:t>
            </a:r>
            <a:r>
              <a:rPr lang="en-IN" sz="1800" dirty="0"/>
              <a:t>%!   </a:t>
            </a:r>
          </a:p>
          <a:p>
            <a:r>
              <a:rPr lang="en-IN" sz="1800" dirty="0" err="1"/>
              <a:t>int</a:t>
            </a:r>
            <a:r>
              <a:rPr lang="en-IN" sz="1800" dirty="0"/>
              <a:t> cube(</a:t>
            </a:r>
            <a:r>
              <a:rPr lang="en-IN" sz="1800" dirty="0" err="1"/>
              <a:t>int</a:t>
            </a:r>
            <a:r>
              <a:rPr lang="en-IN" sz="1800" dirty="0"/>
              <a:t> n){  </a:t>
            </a:r>
          </a:p>
          <a:p>
            <a:r>
              <a:rPr lang="en-IN" sz="1800" dirty="0"/>
              <a:t>return n*n*n*;  </a:t>
            </a:r>
          </a:p>
          <a:p>
            <a:r>
              <a:rPr lang="en-IN" sz="1800" dirty="0"/>
              <a:t>}  </a:t>
            </a:r>
          </a:p>
          <a:p>
            <a:r>
              <a:rPr lang="en-IN" sz="1800" dirty="0"/>
              <a:t>%</a:t>
            </a:r>
            <a:r>
              <a:rPr lang="en-IN" sz="1800" b="1" dirty="0"/>
              <a:t>&gt;</a:t>
            </a:r>
            <a:r>
              <a:rPr lang="en-IN" sz="1800" dirty="0"/>
              <a:t>  </a:t>
            </a:r>
          </a:p>
          <a:p>
            <a:r>
              <a:rPr lang="en-IN" sz="1800" b="1" dirty="0"/>
              <a:t>&lt;</a:t>
            </a:r>
            <a:r>
              <a:rPr lang="en-IN" sz="1800" dirty="0"/>
              <a:t>%= "Cube of 3 is:"+cube(3) %</a:t>
            </a:r>
            <a:r>
              <a:rPr lang="en-IN" sz="1800" b="1" dirty="0"/>
              <a:t>&gt;</a:t>
            </a:r>
            <a:r>
              <a:rPr lang="en-IN" sz="1800" dirty="0"/>
              <a:t>  </a:t>
            </a:r>
          </a:p>
          <a:p>
            <a:r>
              <a:rPr lang="en-IN" sz="1800" b="1" dirty="0"/>
              <a:t>&lt;/body&gt;</a:t>
            </a:r>
            <a:r>
              <a:rPr lang="en-IN" sz="1800" dirty="0"/>
              <a:t>  </a:t>
            </a:r>
          </a:p>
          <a:p>
            <a:r>
              <a:rPr lang="en-IN" sz="1800" b="1" dirty="0"/>
              <a:t>&lt;/html&gt;</a:t>
            </a:r>
            <a:r>
              <a:rPr lang="en-IN" sz="1800" dirty="0"/>
              <a:t>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34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PPT on JSP</a:t>
            </a:r>
            <a:endParaRPr lang="en-IN" dirty="0"/>
          </a:p>
        </p:txBody>
      </p:sp>
      <p:sp>
        <p:nvSpPr>
          <p:cNvPr id="3" name="Content Placeholder 2"/>
          <p:cNvSpPr>
            <a:spLocks noGrp="1"/>
          </p:cNvSpPr>
          <p:nvPr>
            <p:ph idx="1"/>
          </p:nvPr>
        </p:nvSpPr>
        <p:spPr/>
        <p:txBody>
          <a:bodyPr>
            <a:normAutofit/>
          </a:bodyPr>
          <a:lstStyle/>
          <a:p>
            <a:r>
              <a:rPr lang="en-IN" sz="1800" b="1" i="1" dirty="0" smtClean="0">
                <a:latin typeface="Times New Roman" panose="02020603050405020304" pitchFamily="18" charset="0"/>
                <a:cs typeface="Times New Roman" panose="02020603050405020304" pitchFamily="18" charset="0"/>
              </a:rPr>
              <a:t>JSP Implicit Object:- </a:t>
            </a:r>
            <a:r>
              <a:rPr lang="en-IN" sz="1800" dirty="0" smtClean="0">
                <a:latin typeface="Times New Roman" panose="02020603050405020304" pitchFamily="18" charset="0"/>
                <a:cs typeface="Times New Roman" panose="02020603050405020304" pitchFamily="18" charset="0"/>
              </a:rPr>
              <a:t>These </a:t>
            </a:r>
            <a:r>
              <a:rPr lang="en-IN" sz="1800" dirty="0">
                <a:latin typeface="Times New Roman" panose="02020603050405020304" pitchFamily="18" charset="0"/>
                <a:cs typeface="Times New Roman" panose="02020603050405020304" pitchFamily="18" charset="0"/>
              </a:rPr>
              <a:t>objects are </a:t>
            </a:r>
            <a:r>
              <a:rPr lang="en-IN" sz="1800" i="1" dirty="0">
                <a:latin typeface="Times New Roman" panose="02020603050405020304" pitchFamily="18" charset="0"/>
                <a:cs typeface="Times New Roman" panose="02020603050405020304" pitchFamily="18" charset="0"/>
              </a:rPr>
              <a:t>created by the web container</a:t>
            </a:r>
            <a:r>
              <a:rPr lang="en-IN" sz="1800" dirty="0">
                <a:latin typeface="Times New Roman" panose="02020603050405020304" pitchFamily="18" charset="0"/>
                <a:cs typeface="Times New Roman" panose="02020603050405020304" pitchFamily="18" charset="0"/>
              </a:rPr>
              <a:t> that are available to all the </a:t>
            </a:r>
            <a:r>
              <a:rPr lang="en-IN" sz="1800" dirty="0" err="1">
                <a:latin typeface="Times New Roman" panose="02020603050405020304" pitchFamily="18" charset="0"/>
                <a:cs typeface="Times New Roman" panose="02020603050405020304" pitchFamily="18" charset="0"/>
              </a:rPr>
              <a:t>jsp</a:t>
            </a:r>
            <a:r>
              <a:rPr lang="en-IN" sz="1800" dirty="0">
                <a:latin typeface="Times New Roman" panose="02020603050405020304" pitchFamily="18" charset="0"/>
                <a:cs typeface="Times New Roman" panose="02020603050405020304" pitchFamily="18" charset="0"/>
              </a:rPr>
              <a:t> pages.</a:t>
            </a:r>
          </a:p>
          <a:p>
            <a:r>
              <a:rPr lang="en-IN" sz="1800" dirty="0">
                <a:latin typeface="Times New Roman" panose="02020603050405020304" pitchFamily="18" charset="0"/>
                <a:cs typeface="Times New Roman" panose="02020603050405020304" pitchFamily="18" charset="0"/>
              </a:rPr>
              <a:t>The available implicit objects are out, request, </a:t>
            </a:r>
            <a:r>
              <a:rPr lang="en-IN" sz="1800" dirty="0" err="1">
                <a:latin typeface="Times New Roman" panose="02020603050405020304" pitchFamily="18" charset="0"/>
                <a:cs typeface="Times New Roman" panose="02020603050405020304" pitchFamily="18" charset="0"/>
              </a:rPr>
              <a:t>config</a:t>
            </a:r>
            <a:r>
              <a:rPr lang="en-IN" sz="1800" dirty="0">
                <a:latin typeface="Times New Roman" panose="02020603050405020304" pitchFamily="18" charset="0"/>
                <a:cs typeface="Times New Roman" panose="02020603050405020304" pitchFamily="18" charset="0"/>
              </a:rPr>
              <a:t>, session, application etc.</a:t>
            </a:r>
          </a:p>
          <a:p>
            <a:endParaRPr lang="en-IN" sz="18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1550955"/>
              </p:ext>
            </p:extLst>
          </p:nvPr>
        </p:nvGraphicFramePr>
        <p:xfrm>
          <a:off x="1996224" y="3065171"/>
          <a:ext cx="7713016" cy="3657600"/>
        </p:xfrm>
        <a:graphic>
          <a:graphicData uri="http://schemas.openxmlformats.org/drawingml/2006/table">
            <a:tbl>
              <a:tblPr firstRow="1" bandRow="1">
                <a:tableStyleId>{FABFCF23-3B69-468F-B69F-88F6DE6A72F2}</a:tableStyleId>
              </a:tblPr>
              <a:tblGrid>
                <a:gridCol w="2936384"/>
                <a:gridCol w="4776632"/>
              </a:tblGrid>
              <a:tr h="337736">
                <a:tc>
                  <a:txBody>
                    <a:bodyPr/>
                    <a:lstStyle/>
                    <a:p>
                      <a:pPr algn="ctr"/>
                      <a:r>
                        <a:rPr lang="en-IN" dirty="0" smtClean="0"/>
                        <a:t>Object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t>Type</a:t>
                      </a:r>
                      <a:endParaRPr lang="en-IN" dirty="0">
                        <a:latin typeface="Times New Roman" panose="02020603050405020304" pitchFamily="18" charset="0"/>
                        <a:cs typeface="Times New Roman" panose="02020603050405020304" pitchFamily="18" charset="0"/>
                      </a:endParaRPr>
                    </a:p>
                  </a:txBody>
                  <a:tcPr/>
                </a:tc>
              </a:tr>
              <a:tr h="326897">
                <a:tc>
                  <a:txBody>
                    <a:bodyPr/>
                    <a:lstStyle/>
                    <a:p>
                      <a:r>
                        <a:rPr lang="en-IN" dirty="0" smtClean="0"/>
                        <a:t>out</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err="1" smtClean="0">
                          <a:effectLst/>
                        </a:rPr>
                        <a:t>JspWriter</a:t>
                      </a:r>
                      <a:endParaRPr lang="en-IN" dirty="0">
                        <a:latin typeface="Times New Roman" panose="02020603050405020304" pitchFamily="18" charset="0"/>
                        <a:cs typeface="Times New Roman" panose="02020603050405020304" pitchFamily="18" charset="0"/>
                      </a:endParaRPr>
                    </a:p>
                  </a:txBody>
                  <a:tcPr/>
                </a:tc>
              </a:tr>
              <a:tr h="326897">
                <a:tc>
                  <a:txBody>
                    <a:bodyPr/>
                    <a:lstStyle/>
                    <a:p>
                      <a:r>
                        <a:rPr lang="en-IN" dirty="0" smtClean="0"/>
                        <a:t>request</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err="1" smtClean="0">
                          <a:effectLst/>
                        </a:rPr>
                        <a:t>HttpServletRequest</a:t>
                      </a:r>
                      <a:endParaRPr lang="en-IN" dirty="0">
                        <a:latin typeface="Times New Roman" panose="02020603050405020304" pitchFamily="18" charset="0"/>
                        <a:cs typeface="Times New Roman" panose="02020603050405020304" pitchFamily="18" charset="0"/>
                      </a:endParaRPr>
                    </a:p>
                  </a:txBody>
                  <a:tcPr/>
                </a:tc>
              </a:tr>
              <a:tr h="326897">
                <a:tc>
                  <a:txBody>
                    <a:bodyPr/>
                    <a:lstStyle/>
                    <a:p>
                      <a:r>
                        <a:rPr lang="en-IN" dirty="0" smtClean="0"/>
                        <a:t>response</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err="1" smtClean="0">
                          <a:effectLst/>
                        </a:rPr>
                        <a:t>HttpServletResponse</a:t>
                      </a:r>
                      <a:endParaRPr lang="en-IN" dirty="0">
                        <a:latin typeface="Times New Roman" panose="02020603050405020304" pitchFamily="18" charset="0"/>
                        <a:cs typeface="Times New Roman" panose="02020603050405020304" pitchFamily="18" charset="0"/>
                      </a:endParaRPr>
                    </a:p>
                  </a:txBody>
                  <a:tcPr/>
                </a:tc>
              </a:tr>
              <a:tr h="326897">
                <a:tc>
                  <a:txBody>
                    <a:bodyPr/>
                    <a:lstStyle/>
                    <a:p>
                      <a:r>
                        <a:rPr lang="en-IN" dirty="0" err="1" smtClean="0"/>
                        <a:t>config</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err="1" smtClean="0">
                          <a:effectLst/>
                        </a:rPr>
                        <a:t>ServletConfig</a:t>
                      </a:r>
                      <a:endParaRPr lang="en-IN" dirty="0">
                        <a:latin typeface="Times New Roman" panose="02020603050405020304" pitchFamily="18" charset="0"/>
                        <a:cs typeface="Times New Roman" panose="02020603050405020304" pitchFamily="18" charset="0"/>
                      </a:endParaRPr>
                    </a:p>
                  </a:txBody>
                  <a:tcPr/>
                </a:tc>
              </a:tr>
              <a:tr h="326897">
                <a:tc>
                  <a:txBody>
                    <a:bodyPr/>
                    <a:lstStyle/>
                    <a:p>
                      <a:r>
                        <a:rPr lang="en-IN" dirty="0" smtClean="0"/>
                        <a:t>application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err="1" smtClean="0">
                          <a:effectLst/>
                        </a:rPr>
                        <a:t>ServletContext</a:t>
                      </a:r>
                      <a:endParaRPr lang="en-IN" dirty="0">
                        <a:latin typeface="Times New Roman" panose="02020603050405020304" pitchFamily="18" charset="0"/>
                        <a:cs typeface="Times New Roman" panose="02020603050405020304" pitchFamily="18" charset="0"/>
                      </a:endParaRPr>
                    </a:p>
                  </a:txBody>
                  <a:tcPr/>
                </a:tc>
              </a:tr>
              <a:tr h="326897">
                <a:tc>
                  <a:txBody>
                    <a:bodyPr/>
                    <a:lstStyle/>
                    <a:p>
                      <a:r>
                        <a:rPr lang="en-IN" dirty="0" smtClean="0"/>
                        <a:t>session</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err="1" smtClean="0">
                          <a:effectLst/>
                        </a:rPr>
                        <a:t>HttpSession</a:t>
                      </a:r>
                      <a:endParaRPr lang="en-IN" dirty="0">
                        <a:latin typeface="Times New Roman" panose="02020603050405020304" pitchFamily="18" charset="0"/>
                        <a:cs typeface="Times New Roman" panose="02020603050405020304" pitchFamily="18" charset="0"/>
                      </a:endParaRPr>
                    </a:p>
                  </a:txBody>
                  <a:tcPr/>
                </a:tc>
              </a:tr>
              <a:tr h="326897">
                <a:tc>
                  <a:txBody>
                    <a:bodyPr/>
                    <a:lstStyle/>
                    <a:p>
                      <a:r>
                        <a:rPr lang="en-IN" dirty="0" err="1" smtClean="0"/>
                        <a:t>pageContext</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err="1" smtClean="0">
                          <a:effectLst/>
                        </a:rPr>
                        <a:t>PageContext</a:t>
                      </a:r>
                      <a:endParaRPr lang="en-IN" dirty="0">
                        <a:latin typeface="Times New Roman" panose="02020603050405020304" pitchFamily="18" charset="0"/>
                        <a:cs typeface="Times New Roman" panose="02020603050405020304" pitchFamily="18" charset="0"/>
                      </a:endParaRPr>
                    </a:p>
                  </a:txBody>
                  <a:tcPr/>
                </a:tc>
              </a:tr>
              <a:tr h="326897">
                <a:tc>
                  <a:txBody>
                    <a:bodyPr/>
                    <a:lstStyle/>
                    <a:p>
                      <a:r>
                        <a:rPr lang="en-IN" dirty="0" smtClean="0"/>
                        <a:t>page</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smtClean="0">
                          <a:effectLst/>
                        </a:rPr>
                        <a:t>Object</a:t>
                      </a:r>
                      <a:endParaRPr lang="en-IN" dirty="0">
                        <a:latin typeface="Times New Roman" panose="02020603050405020304" pitchFamily="18" charset="0"/>
                        <a:cs typeface="Times New Roman" panose="02020603050405020304" pitchFamily="18" charset="0"/>
                      </a:endParaRPr>
                    </a:p>
                  </a:txBody>
                  <a:tcPr/>
                </a:tc>
              </a:tr>
              <a:tr h="326897">
                <a:tc>
                  <a:txBody>
                    <a:bodyPr/>
                    <a:lstStyle/>
                    <a:p>
                      <a:r>
                        <a:rPr lang="en-IN" dirty="0" smtClean="0"/>
                        <a:t>exception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err="1" smtClean="0">
                          <a:effectLst/>
                        </a:rPr>
                        <a:t>Throwable</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08963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PPT on JSP</a:t>
            </a:r>
            <a:endParaRPr lang="en-IN" dirty="0"/>
          </a:p>
        </p:txBody>
      </p:sp>
      <p:sp>
        <p:nvSpPr>
          <p:cNvPr id="3" name="Content Placeholder 2"/>
          <p:cNvSpPr>
            <a:spLocks noGrp="1"/>
          </p:cNvSpPr>
          <p:nvPr>
            <p:ph idx="1"/>
          </p:nvPr>
        </p:nvSpPr>
        <p:spPr/>
        <p:txBody>
          <a:bodyPr>
            <a:normAutofit/>
          </a:bodyPr>
          <a:lstStyle/>
          <a:p>
            <a:r>
              <a:rPr lang="en-IN" sz="1800" b="1" i="1" dirty="0" smtClean="0">
                <a:latin typeface="Times New Roman" panose="02020603050405020304" pitchFamily="18" charset="0"/>
                <a:cs typeface="Times New Roman" panose="02020603050405020304" pitchFamily="18" charset="0"/>
              </a:rPr>
              <a:t>JSP Response </a:t>
            </a:r>
            <a:r>
              <a:rPr lang="en-IN" sz="1800" b="1" i="1" smtClean="0">
                <a:latin typeface="Times New Roman" panose="02020603050405020304" pitchFamily="18" charset="0"/>
                <a:cs typeface="Times New Roman" panose="02020603050405020304" pitchFamily="18" charset="0"/>
              </a:rPr>
              <a:t>Implicit Object:-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71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PPT on JSP</a:t>
            </a:r>
            <a:endParaRPr lang="en-IN" dirty="0"/>
          </a:p>
        </p:txBody>
      </p:sp>
      <p:sp>
        <p:nvSpPr>
          <p:cNvPr id="3" name="Content Placeholder 2"/>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JSP</a:t>
            </a:r>
            <a:r>
              <a:rPr lang="en-IN" dirty="0">
                <a:latin typeface="Times New Roman" panose="02020603050405020304" pitchFamily="18" charset="0"/>
                <a:cs typeface="Times New Roman" panose="02020603050405020304" pitchFamily="18" charset="0"/>
              </a:rPr>
              <a:t> technology is used to create web application just like Servlet technology. It can be thought of as an extension to servlet because it provides more functionality than servlet such as expression language, </a:t>
            </a:r>
            <a:r>
              <a:rPr lang="en-IN" dirty="0" err="1">
                <a:latin typeface="Times New Roman" panose="02020603050405020304" pitchFamily="18" charset="0"/>
                <a:cs typeface="Times New Roman" panose="02020603050405020304" pitchFamily="18" charset="0"/>
              </a:rPr>
              <a:t>jstl</a:t>
            </a:r>
            <a:r>
              <a:rPr lang="en-IN" dirty="0">
                <a:latin typeface="Times New Roman" panose="02020603050405020304" pitchFamily="18" charset="0"/>
                <a:cs typeface="Times New Roman" panose="02020603050405020304" pitchFamily="18" charset="0"/>
              </a:rPr>
              <a:t> etc</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JSP page consists of HTML tags and JSP tags. The </a:t>
            </a:r>
            <a:r>
              <a:rPr lang="en-IN" dirty="0" err="1">
                <a:latin typeface="Times New Roman" panose="02020603050405020304" pitchFamily="18" charset="0"/>
                <a:cs typeface="Times New Roman" panose="02020603050405020304" pitchFamily="18" charset="0"/>
              </a:rPr>
              <a:t>jsp</a:t>
            </a:r>
            <a:r>
              <a:rPr lang="en-IN" dirty="0">
                <a:latin typeface="Times New Roman" panose="02020603050405020304" pitchFamily="18" charset="0"/>
                <a:cs typeface="Times New Roman" panose="02020603050405020304" pitchFamily="18" charset="0"/>
              </a:rPr>
              <a:t> pages are easier to maintain than servlet because we can separate designing and development. It provides some additional features such as Expression Language, Custom Tag etc.</a:t>
            </a:r>
          </a:p>
        </p:txBody>
      </p:sp>
    </p:spTree>
    <p:extLst>
      <p:ext uri="{BB962C8B-B14F-4D97-AF65-F5344CB8AC3E}">
        <p14:creationId xmlns:p14="http://schemas.microsoft.com/office/powerpoint/2010/main" val="196118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PPT on JSP</a:t>
            </a:r>
            <a:endParaRPr lang="en-IN" dirty="0"/>
          </a:p>
        </p:txBody>
      </p:sp>
      <p:sp>
        <p:nvSpPr>
          <p:cNvPr id="3" name="Content Placeholder 2"/>
          <p:cNvSpPr>
            <a:spLocks noGrp="1"/>
          </p:cNvSpPr>
          <p:nvPr>
            <p:ph idx="1"/>
          </p:nvPr>
        </p:nvSpPr>
        <p:spPr/>
        <p:txBody>
          <a:bodyPr/>
          <a:lstStyle/>
          <a:p>
            <a:r>
              <a:rPr lang="en-IN" i="1" dirty="0" smtClean="0">
                <a:latin typeface="Times New Roman" panose="02020603050405020304" pitchFamily="18" charset="0"/>
                <a:cs typeface="Times New Roman" panose="02020603050405020304" pitchFamily="18" charset="0"/>
              </a:rPr>
              <a:t>Advantages of JSP Over Servlet:-</a:t>
            </a: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Extension to Servlet</a:t>
            </a: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Easy to maintain</a:t>
            </a: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Fast Deployment: No need to recompile and redeploy</a:t>
            </a: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Less Code than Servlet.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13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PPT on JSP</a:t>
            </a:r>
            <a:endParaRPr lang="en-IN" dirty="0"/>
          </a:p>
        </p:txBody>
      </p:sp>
      <p:sp>
        <p:nvSpPr>
          <p:cNvPr id="3" name="Content Placeholder 2"/>
          <p:cNvSpPr>
            <a:spLocks noGrp="1"/>
          </p:cNvSpPr>
          <p:nvPr>
            <p:ph idx="1"/>
          </p:nvPr>
        </p:nvSpPr>
        <p:spPr/>
        <p:txBody>
          <a:bodyPr/>
          <a:lstStyle/>
          <a:p>
            <a:r>
              <a:rPr lang="en-IN" i="1" dirty="0" smtClean="0">
                <a:latin typeface="Times New Roman" panose="02020603050405020304" pitchFamily="18" charset="0"/>
                <a:cs typeface="Times New Roman" panose="02020603050405020304" pitchFamily="18" charset="0"/>
              </a:rPr>
              <a:t>Lifecycle of JSP:- </a:t>
            </a:r>
            <a:r>
              <a:rPr lang="en-IN" sz="1800" dirty="0">
                <a:latin typeface="Times New Roman" panose="02020603050405020304" pitchFamily="18" charset="0"/>
                <a:cs typeface="Times New Roman" panose="02020603050405020304" pitchFamily="18" charset="0"/>
              </a:rPr>
              <a:t>The JSP pages follows these phases:</a:t>
            </a:r>
          </a:p>
          <a:p>
            <a:r>
              <a:rPr lang="en-IN" sz="1800" dirty="0">
                <a:latin typeface="Times New Roman" panose="02020603050405020304" pitchFamily="18" charset="0"/>
                <a:cs typeface="Times New Roman" panose="02020603050405020304" pitchFamily="18" charset="0"/>
              </a:rPr>
              <a:t>Translation of JSP Page</a:t>
            </a:r>
          </a:p>
          <a:p>
            <a:r>
              <a:rPr lang="en-IN" sz="1800" dirty="0">
                <a:latin typeface="Times New Roman" panose="02020603050405020304" pitchFamily="18" charset="0"/>
                <a:cs typeface="Times New Roman" panose="02020603050405020304" pitchFamily="18" charset="0"/>
              </a:rPr>
              <a:t>Compilation of JSP Page</a:t>
            </a:r>
          </a:p>
          <a:p>
            <a:r>
              <a:rPr lang="en-IN" sz="1800" dirty="0" err="1">
                <a:latin typeface="Times New Roman" panose="02020603050405020304" pitchFamily="18" charset="0"/>
                <a:cs typeface="Times New Roman" panose="02020603050405020304" pitchFamily="18" charset="0"/>
              </a:rPr>
              <a:t>Classloading</a:t>
            </a:r>
            <a:r>
              <a:rPr lang="en-IN" sz="1800" dirty="0">
                <a:latin typeface="Times New Roman" panose="02020603050405020304" pitchFamily="18" charset="0"/>
                <a:cs typeface="Times New Roman" panose="02020603050405020304" pitchFamily="18" charset="0"/>
              </a:rPr>
              <a:t> (class file is loaded by the </a:t>
            </a:r>
            <a:r>
              <a:rPr lang="en-IN" sz="1800" dirty="0" err="1">
                <a:latin typeface="Times New Roman" panose="02020603050405020304" pitchFamily="18" charset="0"/>
                <a:cs typeface="Times New Roman" panose="02020603050405020304" pitchFamily="18" charset="0"/>
              </a:rPr>
              <a:t>classloader</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Instantiation (Object of the Generated Servlet is created).</a:t>
            </a:r>
          </a:p>
          <a:p>
            <a:r>
              <a:rPr lang="en-IN" sz="1800" dirty="0">
                <a:latin typeface="Times New Roman" panose="02020603050405020304" pitchFamily="18" charset="0"/>
                <a:cs typeface="Times New Roman" panose="02020603050405020304" pitchFamily="18" charset="0"/>
              </a:rPr>
              <a:t>Initialization ( </a:t>
            </a:r>
            <a:r>
              <a:rPr lang="en-IN" sz="1800" dirty="0" err="1">
                <a:latin typeface="Times New Roman" panose="02020603050405020304" pitchFamily="18" charset="0"/>
                <a:cs typeface="Times New Roman" panose="02020603050405020304" pitchFamily="18" charset="0"/>
              </a:rPr>
              <a:t>jspInit</a:t>
            </a:r>
            <a:r>
              <a:rPr lang="en-IN" sz="1800" dirty="0">
                <a:latin typeface="Times New Roman" panose="02020603050405020304" pitchFamily="18" charset="0"/>
                <a:cs typeface="Times New Roman" panose="02020603050405020304" pitchFamily="18" charset="0"/>
              </a:rPr>
              <a:t>() method is invoked by the container).</a:t>
            </a:r>
          </a:p>
          <a:p>
            <a:r>
              <a:rPr lang="en-IN" sz="1800" dirty="0" err="1">
                <a:latin typeface="Times New Roman" panose="02020603050405020304" pitchFamily="18" charset="0"/>
                <a:cs typeface="Times New Roman" panose="02020603050405020304" pitchFamily="18" charset="0"/>
              </a:rPr>
              <a:t>Reqeust</a:t>
            </a:r>
            <a:r>
              <a:rPr lang="en-IN" sz="1800" dirty="0">
                <a:latin typeface="Times New Roman" panose="02020603050405020304" pitchFamily="18" charset="0"/>
                <a:cs typeface="Times New Roman" panose="02020603050405020304" pitchFamily="18" charset="0"/>
              </a:rPr>
              <a:t> processing ( _</a:t>
            </a:r>
            <a:r>
              <a:rPr lang="en-IN" sz="1800" dirty="0" err="1">
                <a:latin typeface="Times New Roman" panose="02020603050405020304" pitchFamily="18" charset="0"/>
                <a:cs typeface="Times New Roman" panose="02020603050405020304" pitchFamily="18" charset="0"/>
              </a:rPr>
              <a:t>jspService</a:t>
            </a:r>
            <a:r>
              <a:rPr lang="en-IN" sz="1800" dirty="0">
                <a:latin typeface="Times New Roman" panose="02020603050405020304" pitchFamily="18" charset="0"/>
                <a:cs typeface="Times New Roman" panose="02020603050405020304" pitchFamily="18" charset="0"/>
              </a:rPr>
              <a:t>() method is invoked by the container).</a:t>
            </a:r>
          </a:p>
          <a:p>
            <a:r>
              <a:rPr lang="en-IN" sz="1800" dirty="0">
                <a:latin typeface="Times New Roman" panose="02020603050405020304" pitchFamily="18" charset="0"/>
                <a:cs typeface="Times New Roman" panose="02020603050405020304" pitchFamily="18" charset="0"/>
              </a:rPr>
              <a:t>Destroy ( </a:t>
            </a:r>
            <a:r>
              <a:rPr lang="en-IN" sz="1800" dirty="0" err="1">
                <a:latin typeface="Times New Roman" panose="02020603050405020304" pitchFamily="18" charset="0"/>
                <a:cs typeface="Times New Roman" panose="02020603050405020304" pitchFamily="18" charset="0"/>
              </a:rPr>
              <a:t>jspDestroy</a:t>
            </a:r>
            <a:r>
              <a:rPr lang="en-IN" sz="1800" dirty="0">
                <a:latin typeface="Times New Roman" panose="02020603050405020304" pitchFamily="18" charset="0"/>
                <a:cs typeface="Times New Roman" panose="02020603050405020304" pitchFamily="18" charset="0"/>
              </a:rPr>
              <a:t>() method is invoked by the container).</a:t>
            </a:r>
          </a:p>
          <a:p>
            <a:endParaRPr lang="en-IN"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57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PPT on JSP</a:t>
            </a:r>
            <a:endParaRPr lang="en-IN" dirty="0"/>
          </a:p>
        </p:txBody>
      </p:sp>
      <p:sp>
        <p:nvSpPr>
          <p:cNvPr id="3" name="Content Placeholder 2"/>
          <p:cNvSpPr>
            <a:spLocks noGrp="1"/>
          </p:cNvSpPr>
          <p:nvPr>
            <p:ph idx="1"/>
          </p:nvPr>
        </p:nvSpPr>
        <p:spPr/>
        <p:txBody>
          <a:bodyPr/>
          <a:lstStyle/>
          <a:p>
            <a:r>
              <a:rPr lang="en-IN" i="1" dirty="0" smtClean="0">
                <a:latin typeface="Times New Roman" panose="02020603050405020304" pitchFamily="18" charset="0"/>
                <a:cs typeface="Times New Roman" panose="02020603050405020304" pitchFamily="18" charset="0"/>
              </a:rPr>
              <a:t>Lifecycle of JSP:-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363" y="2011680"/>
            <a:ext cx="5638800" cy="4429125"/>
          </a:xfrm>
          <a:prstGeom prst="rect">
            <a:avLst/>
          </a:prstGeom>
          <a:ln>
            <a:noFill/>
          </a:ln>
          <a:effectLst>
            <a:softEdge rad="112500"/>
          </a:effectLst>
        </p:spPr>
      </p:pic>
    </p:spTree>
    <p:extLst>
      <p:ext uri="{BB962C8B-B14F-4D97-AF65-F5344CB8AC3E}">
        <p14:creationId xmlns:p14="http://schemas.microsoft.com/office/powerpoint/2010/main" val="184384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PPT on JSP</a:t>
            </a:r>
            <a:endParaRPr lang="en-IN" dirty="0"/>
          </a:p>
        </p:txBody>
      </p:sp>
      <p:sp>
        <p:nvSpPr>
          <p:cNvPr id="3" name="Content Placeholder 2"/>
          <p:cNvSpPr>
            <a:spLocks noGrp="1"/>
          </p:cNvSpPr>
          <p:nvPr>
            <p:ph idx="1"/>
          </p:nvPr>
        </p:nvSpPr>
        <p:spPr/>
        <p:txBody>
          <a:bodyPr/>
          <a:lstStyle/>
          <a:p>
            <a:r>
              <a:rPr lang="en-IN" i="1" dirty="0" smtClean="0">
                <a:latin typeface="Times New Roman" panose="02020603050405020304" pitchFamily="18" charset="0"/>
                <a:cs typeface="Times New Roman" panose="02020603050405020304" pitchFamily="18" charset="0"/>
              </a:rPr>
              <a:t>Create a page using JSP:-</a:t>
            </a:r>
          </a:p>
          <a:p>
            <a:r>
              <a:rPr lang="en-IN" dirty="0">
                <a:latin typeface="Times New Roman" panose="02020603050405020304" pitchFamily="18" charset="0"/>
                <a:cs typeface="Times New Roman" panose="02020603050405020304" pitchFamily="18" charset="0"/>
              </a:rPr>
              <a:t>To create the first </a:t>
            </a:r>
            <a:r>
              <a:rPr lang="en-IN" dirty="0" err="1">
                <a:latin typeface="Times New Roman" panose="02020603050405020304" pitchFamily="18" charset="0"/>
                <a:cs typeface="Times New Roman" panose="02020603050405020304" pitchFamily="18" charset="0"/>
              </a:rPr>
              <a:t>jsp</a:t>
            </a:r>
            <a:r>
              <a:rPr lang="en-IN" dirty="0">
                <a:latin typeface="Times New Roman" panose="02020603050405020304" pitchFamily="18" charset="0"/>
                <a:cs typeface="Times New Roman" panose="02020603050405020304" pitchFamily="18" charset="0"/>
              </a:rPr>
              <a:t> page, write some html code as given below, and save it by .</a:t>
            </a:r>
            <a:r>
              <a:rPr lang="en-IN" dirty="0" err="1">
                <a:latin typeface="Times New Roman" panose="02020603050405020304" pitchFamily="18" charset="0"/>
                <a:cs typeface="Times New Roman" panose="02020603050405020304" pitchFamily="18" charset="0"/>
              </a:rPr>
              <a:t>jsp</a:t>
            </a:r>
            <a:r>
              <a:rPr lang="en-IN" dirty="0">
                <a:latin typeface="Times New Roman" panose="02020603050405020304" pitchFamily="18" charset="0"/>
                <a:cs typeface="Times New Roman" panose="02020603050405020304" pitchFamily="18" charset="0"/>
              </a:rPr>
              <a:t> extension. We have save this file as </a:t>
            </a:r>
            <a:r>
              <a:rPr lang="en-IN" dirty="0" err="1">
                <a:latin typeface="Times New Roman" panose="02020603050405020304" pitchFamily="18" charset="0"/>
                <a:cs typeface="Times New Roman" panose="02020603050405020304" pitchFamily="18" charset="0"/>
              </a:rPr>
              <a:t>index.jsp</a:t>
            </a:r>
            <a:r>
              <a:rPr lang="en-IN" dirty="0">
                <a:latin typeface="Times New Roman" panose="02020603050405020304" pitchFamily="18" charset="0"/>
                <a:cs typeface="Times New Roman" panose="02020603050405020304" pitchFamily="18" charset="0"/>
              </a:rPr>
              <a:t>. Put it in a folder and paste the folder in the web-apps directory in apache tomcat to run the </a:t>
            </a:r>
            <a:r>
              <a:rPr lang="en-IN" dirty="0" err="1">
                <a:latin typeface="Times New Roman" panose="02020603050405020304" pitchFamily="18" charset="0"/>
                <a:cs typeface="Times New Roman" panose="02020603050405020304" pitchFamily="18" charset="0"/>
              </a:rPr>
              <a:t>jsp</a:t>
            </a:r>
            <a:r>
              <a:rPr lang="en-IN" dirty="0">
                <a:latin typeface="Times New Roman" panose="02020603050405020304" pitchFamily="18" charset="0"/>
                <a:cs typeface="Times New Roman" panose="02020603050405020304" pitchFamily="18" charset="0"/>
              </a:rPr>
              <a:t> page</a:t>
            </a:r>
            <a:r>
              <a:rPr lang="en-IN"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&lt;html&gt;  </a:t>
            </a:r>
          </a:p>
          <a:p>
            <a:r>
              <a:rPr lang="en-IN" sz="1800" dirty="0">
                <a:latin typeface="Times New Roman" panose="02020603050405020304" pitchFamily="18" charset="0"/>
                <a:cs typeface="Times New Roman" panose="02020603050405020304" pitchFamily="18" charset="0"/>
              </a:rPr>
              <a:t>&lt;body&gt;  </a:t>
            </a:r>
          </a:p>
          <a:p>
            <a:r>
              <a:rPr lang="en-IN" sz="1800" dirty="0">
                <a:latin typeface="Times New Roman" panose="02020603050405020304" pitchFamily="18" charset="0"/>
                <a:cs typeface="Times New Roman" panose="02020603050405020304" pitchFamily="18" charset="0"/>
              </a:rPr>
              <a:t>&lt;% </a:t>
            </a:r>
            <a:r>
              <a:rPr lang="en-IN" sz="1800" dirty="0" err="1">
                <a:latin typeface="Times New Roman" panose="02020603050405020304" pitchFamily="18" charset="0"/>
                <a:cs typeface="Times New Roman" panose="02020603050405020304" pitchFamily="18" charset="0"/>
              </a:rPr>
              <a:t>out.print</a:t>
            </a:r>
            <a:r>
              <a:rPr lang="en-IN" sz="1800" dirty="0">
                <a:latin typeface="Times New Roman" panose="02020603050405020304" pitchFamily="18" charset="0"/>
                <a:cs typeface="Times New Roman" panose="02020603050405020304" pitchFamily="18" charset="0"/>
              </a:rPr>
              <a:t>(2*5); %&gt;  </a:t>
            </a:r>
          </a:p>
          <a:p>
            <a:r>
              <a:rPr lang="en-IN" sz="1800" dirty="0">
                <a:latin typeface="Times New Roman" panose="02020603050405020304" pitchFamily="18" charset="0"/>
                <a:cs typeface="Times New Roman" panose="02020603050405020304" pitchFamily="18" charset="0"/>
              </a:rPr>
              <a:t>&lt;/body&gt;  </a:t>
            </a:r>
          </a:p>
          <a:p>
            <a:r>
              <a:rPr lang="en-IN" sz="1800" dirty="0">
                <a:latin typeface="Times New Roman" panose="02020603050405020304" pitchFamily="18" charset="0"/>
                <a:cs typeface="Times New Roman" panose="02020603050405020304" pitchFamily="18" charset="0"/>
              </a:rPr>
              <a:t>&lt;/html&gt;  </a:t>
            </a: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It will print 10 on browser.</a:t>
            </a:r>
            <a:endParaRPr lang="en-IN" sz="1800" dirty="0">
              <a:latin typeface="Times New Roman" panose="02020603050405020304" pitchFamily="18" charset="0"/>
              <a:cs typeface="Times New Roman" panose="02020603050405020304" pitchFamily="18" charset="0"/>
            </a:endParaRPr>
          </a:p>
          <a:p>
            <a:endParaRPr lang="en-IN"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70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PPT on JSP</a:t>
            </a:r>
            <a:endParaRPr lang="en-IN" dirty="0"/>
          </a:p>
        </p:txBody>
      </p:sp>
      <p:sp>
        <p:nvSpPr>
          <p:cNvPr id="3" name="Content Placeholder 2"/>
          <p:cNvSpPr>
            <a:spLocks noGrp="1"/>
          </p:cNvSpPr>
          <p:nvPr>
            <p:ph idx="1"/>
          </p:nvPr>
        </p:nvSpPr>
        <p:spPr/>
        <p:txBody>
          <a:bodyPr/>
          <a:lstStyle/>
          <a:p>
            <a:r>
              <a:rPr lang="en-IN" sz="1800" b="1" i="1" dirty="0" smtClean="0">
                <a:latin typeface="Times New Roman" panose="02020603050405020304" pitchFamily="18" charset="0"/>
                <a:cs typeface="Times New Roman" panose="02020603050405020304" pitchFamily="18" charset="0"/>
              </a:rPr>
              <a:t>JSP </a:t>
            </a:r>
            <a:r>
              <a:rPr lang="en-IN" sz="1800" b="1" i="1" dirty="0" err="1" smtClean="0">
                <a:latin typeface="Times New Roman" panose="02020603050405020304" pitchFamily="18" charset="0"/>
                <a:cs typeface="Times New Roman" panose="02020603050405020304" pitchFamily="18" charset="0"/>
              </a:rPr>
              <a:t>Scriplet</a:t>
            </a:r>
            <a:r>
              <a:rPr lang="en-IN" sz="1800" b="1" i="1" dirty="0" smtClean="0">
                <a:latin typeface="Times New Roman" panose="02020603050405020304" pitchFamily="18" charset="0"/>
                <a:cs typeface="Times New Roman" panose="02020603050405020304" pitchFamily="18" charset="0"/>
              </a:rPr>
              <a:t> Tag Element:- </a:t>
            </a:r>
            <a:r>
              <a:rPr lang="en-IN" sz="1800" dirty="0">
                <a:latin typeface="Times New Roman" panose="02020603050405020304" pitchFamily="18" charset="0"/>
                <a:cs typeface="Times New Roman" panose="02020603050405020304" pitchFamily="18" charset="0"/>
              </a:rPr>
              <a:t>In JSP, java code can be written inside the </a:t>
            </a:r>
            <a:r>
              <a:rPr lang="en-IN" sz="1800" dirty="0" err="1">
                <a:latin typeface="Times New Roman" panose="02020603050405020304" pitchFamily="18" charset="0"/>
                <a:cs typeface="Times New Roman" panose="02020603050405020304" pitchFamily="18" charset="0"/>
              </a:rPr>
              <a:t>jsp</a:t>
            </a:r>
            <a:r>
              <a:rPr lang="en-IN" sz="1800" dirty="0">
                <a:latin typeface="Times New Roman" panose="02020603050405020304" pitchFamily="18" charset="0"/>
                <a:cs typeface="Times New Roman" panose="02020603050405020304" pitchFamily="18" charset="0"/>
              </a:rPr>
              <a:t> page using the </a:t>
            </a:r>
            <a:r>
              <a:rPr lang="en-IN" sz="1800" dirty="0" err="1">
                <a:latin typeface="Times New Roman" panose="02020603050405020304" pitchFamily="18" charset="0"/>
                <a:cs typeface="Times New Roman" panose="02020603050405020304" pitchFamily="18" charset="0"/>
              </a:rPr>
              <a:t>scriptlet</a:t>
            </a:r>
            <a:r>
              <a:rPr lang="en-IN" sz="1800" dirty="0">
                <a:latin typeface="Times New Roman" panose="02020603050405020304" pitchFamily="18" charset="0"/>
                <a:cs typeface="Times New Roman" panose="02020603050405020304" pitchFamily="18" charset="0"/>
              </a:rPr>
              <a:t> tag. Let's see what are the scripting elements first.</a:t>
            </a:r>
            <a:r>
              <a:rPr lang="en-IN" sz="1800" i="1" dirty="0" smtClean="0">
                <a:latin typeface="Times New Roman" panose="02020603050405020304" pitchFamily="18" charset="0"/>
                <a:cs typeface="Times New Roman" panose="02020603050405020304" pitchFamily="18" charset="0"/>
              </a:rPr>
              <a:t> </a:t>
            </a:r>
          </a:p>
          <a:p>
            <a:r>
              <a:rPr lang="en-IN" sz="1800" b="1" i="1" dirty="0">
                <a:latin typeface="Times New Roman" panose="02020603050405020304" pitchFamily="18" charset="0"/>
                <a:cs typeface="Times New Roman" panose="02020603050405020304" pitchFamily="18" charset="0"/>
              </a:rPr>
              <a:t>JSP </a:t>
            </a:r>
            <a:r>
              <a:rPr lang="en-IN" sz="1800" b="1" i="1" dirty="0" smtClean="0">
                <a:latin typeface="Times New Roman" panose="02020603050405020304" pitchFamily="18" charset="0"/>
                <a:cs typeface="Times New Roman" panose="02020603050405020304" pitchFamily="18" charset="0"/>
              </a:rPr>
              <a:t>Scripting </a:t>
            </a:r>
            <a:r>
              <a:rPr lang="en-IN" sz="1800" b="1" i="1" dirty="0">
                <a:latin typeface="Times New Roman" panose="02020603050405020304" pitchFamily="18" charset="0"/>
                <a:cs typeface="Times New Roman" panose="02020603050405020304" pitchFamily="18" charset="0"/>
              </a:rPr>
              <a:t>Element</a:t>
            </a:r>
            <a:r>
              <a:rPr lang="en-IN" sz="1800" b="1" i="1"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The scripting elements provides the ability to insert java code inside the </a:t>
            </a:r>
            <a:r>
              <a:rPr lang="en-IN" sz="1800" dirty="0" err="1">
                <a:latin typeface="Times New Roman" panose="02020603050405020304" pitchFamily="18" charset="0"/>
                <a:cs typeface="Times New Roman" panose="02020603050405020304" pitchFamily="18" charset="0"/>
              </a:rPr>
              <a:t>jsp</a:t>
            </a:r>
            <a:r>
              <a:rPr lang="en-IN" sz="1800" dirty="0">
                <a:latin typeface="Times New Roman" panose="02020603050405020304" pitchFamily="18" charset="0"/>
                <a:cs typeface="Times New Roman" panose="02020603050405020304" pitchFamily="18" charset="0"/>
              </a:rPr>
              <a:t>. There are three types of scripting elements:</a:t>
            </a:r>
          </a:p>
          <a:p>
            <a:r>
              <a:rPr lang="en-IN" sz="1800" dirty="0" err="1">
                <a:latin typeface="Times New Roman" panose="02020603050405020304" pitchFamily="18" charset="0"/>
                <a:cs typeface="Times New Roman" panose="02020603050405020304" pitchFamily="18" charset="0"/>
              </a:rPr>
              <a:t>scriptlet</a:t>
            </a:r>
            <a:r>
              <a:rPr lang="en-IN" sz="1800" dirty="0">
                <a:latin typeface="Times New Roman" panose="02020603050405020304" pitchFamily="18" charset="0"/>
                <a:cs typeface="Times New Roman" panose="02020603050405020304" pitchFamily="18" charset="0"/>
              </a:rPr>
              <a:t> tag</a:t>
            </a:r>
          </a:p>
          <a:p>
            <a:r>
              <a:rPr lang="en-IN" sz="1800" dirty="0">
                <a:latin typeface="Times New Roman" panose="02020603050405020304" pitchFamily="18" charset="0"/>
                <a:cs typeface="Times New Roman" panose="02020603050405020304" pitchFamily="18" charset="0"/>
              </a:rPr>
              <a:t>expression tag</a:t>
            </a:r>
          </a:p>
          <a:p>
            <a:r>
              <a:rPr lang="en-IN" sz="1800" dirty="0">
                <a:latin typeface="Times New Roman" panose="02020603050405020304" pitchFamily="18" charset="0"/>
                <a:cs typeface="Times New Roman" panose="02020603050405020304" pitchFamily="18" charset="0"/>
              </a:rPr>
              <a:t>declaration tag</a:t>
            </a:r>
          </a:p>
          <a:p>
            <a:endParaRPr lang="en-IN"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871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PPT on JSP</a:t>
            </a:r>
            <a:endParaRPr lang="en-IN" dirty="0"/>
          </a:p>
        </p:txBody>
      </p:sp>
      <p:sp>
        <p:nvSpPr>
          <p:cNvPr id="3" name="Content Placeholder 2"/>
          <p:cNvSpPr>
            <a:spLocks noGrp="1"/>
          </p:cNvSpPr>
          <p:nvPr>
            <p:ph idx="1"/>
          </p:nvPr>
        </p:nvSpPr>
        <p:spPr/>
        <p:txBody>
          <a:bodyPr/>
          <a:lstStyle/>
          <a:p>
            <a:r>
              <a:rPr lang="en-IN" sz="1800" b="1" i="1" dirty="0" smtClean="0">
                <a:latin typeface="Times New Roman" panose="02020603050405020304" pitchFamily="18" charset="0"/>
                <a:cs typeface="Times New Roman" panose="02020603050405020304" pitchFamily="18" charset="0"/>
              </a:rPr>
              <a:t>JSP </a:t>
            </a:r>
            <a:r>
              <a:rPr lang="en-IN" sz="1800" b="1" i="1" dirty="0" err="1" smtClean="0">
                <a:latin typeface="Times New Roman" panose="02020603050405020304" pitchFamily="18" charset="0"/>
                <a:cs typeface="Times New Roman" panose="02020603050405020304" pitchFamily="18" charset="0"/>
              </a:rPr>
              <a:t>Scriplet</a:t>
            </a:r>
            <a:r>
              <a:rPr lang="en-IN" sz="1800" b="1" i="1" dirty="0" smtClean="0">
                <a:latin typeface="Times New Roman" panose="02020603050405020304" pitchFamily="18" charset="0"/>
                <a:cs typeface="Times New Roman" panose="02020603050405020304" pitchFamily="18" charset="0"/>
              </a:rPr>
              <a:t> </a:t>
            </a:r>
            <a:r>
              <a:rPr lang="en-IN" sz="1800" b="1" i="1" dirty="0" smtClean="0">
                <a:latin typeface="Times New Roman" panose="02020603050405020304" pitchFamily="18" charset="0"/>
                <a:cs typeface="Times New Roman" panose="02020603050405020304" pitchFamily="18" charset="0"/>
              </a:rPr>
              <a:t>Tag:- </a:t>
            </a:r>
            <a:r>
              <a:rPr lang="en-IN" sz="1800" dirty="0">
                <a:latin typeface="Times New Roman" panose="02020603050405020304" pitchFamily="18" charset="0"/>
                <a:cs typeface="Times New Roman" panose="02020603050405020304" pitchFamily="18" charset="0"/>
              </a:rPr>
              <a:t>A </a:t>
            </a:r>
            <a:r>
              <a:rPr lang="en-IN" sz="1800" dirty="0" err="1">
                <a:latin typeface="Times New Roman" panose="02020603050405020304" pitchFamily="18" charset="0"/>
                <a:cs typeface="Times New Roman" panose="02020603050405020304" pitchFamily="18" charset="0"/>
              </a:rPr>
              <a:t>scriptlet</a:t>
            </a:r>
            <a:r>
              <a:rPr lang="en-IN" sz="1800" dirty="0">
                <a:latin typeface="Times New Roman" panose="02020603050405020304" pitchFamily="18" charset="0"/>
                <a:cs typeface="Times New Roman" panose="02020603050405020304" pitchFamily="18" charset="0"/>
              </a:rPr>
              <a:t> tag is used to execute java source code in JSP. Syntax is as follows</a:t>
            </a:r>
            <a:r>
              <a:rPr lang="en-IN" sz="1800" dirty="0" smtClean="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&lt;%  </a:t>
            </a:r>
            <a:r>
              <a:rPr lang="en-IN" sz="1800" dirty="0" smtClean="0">
                <a:latin typeface="Times New Roman" panose="02020603050405020304" pitchFamily="18" charset="0"/>
                <a:cs typeface="Times New Roman" panose="02020603050405020304" pitchFamily="18" charset="0"/>
              </a:rPr>
              <a:t>java</a:t>
            </a:r>
            <a:r>
              <a:rPr lang="en-IN" sz="1800" dirty="0">
                <a:latin typeface="Times New Roman" panose="02020603050405020304" pitchFamily="18" charset="0"/>
                <a:cs typeface="Times New Roman" panose="02020603050405020304" pitchFamily="18" charset="0"/>
              </a:rPr>
              <a:t> source code %&gt; </a:t>
            </a:r>
            <a:endParaRPr lang="en-IN" sz="1800" dirty="0" smtClean="0">
              <a:latin typeface="Times New Roman" panose="02020603050405020304" pitchFamily="18" charset="0"/>
              <a:cs typeface="Times New Roman" panose="02020603050405020304" pitchFamily="18" charset="0"/>
            </a:endParaRPr>
          </a:p>
          <a:p>
            <a:r>
              <a:rPr lang="en-IN" sz="1800" b="1" i="1" dirty="0" smtClean="0">
                <a:latin typeface="Times New Roman" panose="02020603050405020304" pitchFamily="18" charset="0"/>
                <a:cs typeface="Times New Roman" panose="02020603050405020304" pitchFamily="18" charset="0"/>
              </a:rPr>
              <a:t>E.g</a:t>
            </a:r>
            <a:r>
              <a:rPr lang="en-IN" sz="1800" b="1" i="1" dirty="0" smtClean="0">
                <a:latin typeface="Times New Roman" panose="02020603050405020304" pitchFamily="18" charset="0"/>
                <a:cs typeface="Times New Roman" panose="02020603050405020304" pitchFamily="18" charset="0"/>
              </a:rPr>
              <a:t>. of JSP </a:t>
            </a:r>
            <a:r>
              <a:rPr lang="en-IN" sz="1800" b="1" i="1" dirty="0" err="1" smtClean="0">
                <a:latin typeface="Times New Roman" panose="02020603050405020304" pitchFamily="18" charset="0"/>
                <a:cs typeface="Times New Roman" panose="02020603050405020304" pitchFamily="18" charset="0"/>
              </a:rPr>
              <a:t>Scriplet</a:t>
            </a:r>
            <a:r>
              <a:rPr lang="en-IN" sz="1800" b="1" i="1" dirty="0" smtClean="0">
                <a:latin typeface="Times New Roman" panose="02020603050405020304" pitchFamily="18" charset="0"/>
                <a:cs typeface="Times New Roman" panose="02020603050405020304" pitchFamily="18" charset="0"/>
              </a:rPr>
              <a:t> Tag:- </a:t>
            </a:r>
          </a:p>
          <a:p>
            <a:r>
              <a:rPr lang="en-IN" sz="1800" b="1" dirty="0"/>
              <a:t>&lt;html&gt;</a:t>
            </a:r>
            <a:r>
              <a:rPr lang="en-IN" sz="1800" dirty="0"/>
              <a:t>  </a:t>
            </a:r>
          </a:p>
          <a:p>
            <a:r>
              <a:rPr lang="en-IN" sz="1800" b="1" dirty="0"/>
              <a:t>&lt;body&gt;</a:t>
            </a:r>
            <a:r>
              <a:rPr lang="en-IN" sz="1800" dirty="0"/>
              <a:t>  </a:t>
            </a:r>
          </a:p>
          <a:p>
            <a:r>
              <a:rPr lang="en-IN" sz="1800" b="1" dirty="0"/>
              <a:t>&lt;</a:t>
            </a:r>
            <a:r>
              <a:rPr lang="en-IN" sz="1800" dirty="0"/>
              <a:t>% </a:t>
            </a:r>
            <a:r>
              <a:rPr lang="en-IN" sz="1800" dirty="0" err="1"/>
              <a:t>out.print</a:t>
            </a:r>
            <a:r>
              <a:rPr lang="en-IN" sz="1800" dirty="0"/>
              <a:t>("welcome to </a:t>
            </a:r>
            <a:r>
              <a:rPr lang="en-IN" sz="1800" dirty="0" err="1"/>
              <a:t>jsp</a:t>
            </a:r>
            <a:r>
              <a:rPr lang="en-IN" sz="1800" dirty="0"/>
              <a:t>"); %</a:t>
            </a:r>
            <a:r>
              <a:rPr lang="en-IN" sz="1800" b="1" dirty="0"/>
              <a:t>&gt;</a:t>
            </a:r>
            <a:r>
              <a:rPr lang="en-IN" sz="1800" dirty="0"/>
              <a:t>  </a:t>
            </a:r>
          </a:p>
          <a:p>
            <a:r>
              <a:rPr lang="en-IN" sz="1800" b="1" dirty="0"/>
              <a:t>&lt;/body&gt;</a:t>
            </a:r>
            <a:r>
              <a:rPr lang="en-IN" sz="1800" dirty="0"/>
              <a:t>  </a:t>
            </a:r>
          </a:p>
          <a:p>
            <a:r>
              <a:rPr lang="en-IN" sz="1800" b="1" dirty="0"/>
              <a:t>&lt;/html&gt;</a:t>
            </a:r>
            <a:r>
              <a:rPr lang="en-IN" sz="1800" dirty="0"/>
              <a:t> </a:t>
            </a:r>
          </a:p>
          <a:p>
            <a:r>
              <a:rPr lang="en-IN" sz="1800" dirty="0" smtClean="0">
                <a:latin typeface="Times New Roman" panose="02020603050405020304" pitchFamily="18" charset="0"/>
                <a:cs typeface="Times New Roman" panose="02020603050405020304" pitchFamily="18" charset="0"/>
              </a:rPr>
              <a:t>It will show Output welcome to </a:t>
            </a:r>
            <a:r>
              <a:rPr lang="en-IN" sz="1800" dirty="0" err="1" smtClean="0">
                <a:latin typeface="Times New Roman" panose="02020603050405020304" pitchFamily="18" charset="0"/>
                <a:cs typeface="Times New Roman" panose="02020603050405020304" pitchFamily="18" charset="0"/>
              </a:rPr>
              <a:t>jsp</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456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PPT on JSP</a:t>
            </a:r>
            <a:endParaRPr lang="en-IN" dirty="0"/>
          </a:p>
        </p:txBody>
      </p:sp>
      <p:sp>
        <p:nvSpPr>
          <p:cNvPr id="3" name="Content Placeholder 2"/>
          <p:cNvSpPr>
            <a:spLocks noGrp="1"/>
          </p:cNvSpPr>
          <p:nvPr>
            <p:ph idx="1"/>
          </p:nvPr>
        </p:nvSpPr>
        <p:spPr/>
        <p:txBody>
          <a:bodyPr/>
          <a:lstStyle/>
          <a:p>
            <a:r>
              <a:rPr lang="en-IN" sz="1800" b="1" i="1" dirty="0" smtClean="0">
                <a:latin typeface="Times New Roman" panose="02020603050405020304" pitchFamily="18" charset="0"/>
                <a:cs typeface="Times New Roman" panose="02020603050405020304" pitchFamily="18" charset="0"/>
              </a:rPr>
              <a:t>JSP </a:t>
            </a:r>
            <a:r>
              <a:rPr lang="en-IN" sz="1800" b="1" i="1" dirty="0" smtClean="0">
                <a:latin typeface="Times New Roman" panose="02020603050405020304" pitchFamily="18" charset="0"/>
                <a:cs typeface="Times New Roman" panose="02020603050405020304" pitchFamily="18" charset="0"/>
              </a:rPr>
              <a:t>Declaration</a:t>
            </a:r>
            <a:r>
              <a:rPr lang="en-IN" sz="1800" b="1" i="1" dirty="0" smtClean="0">
                <a:latin typeface="Times New Roman" panose="02020603050405020304" pitchFamily="18" charset="0"/>
                <a:cs typeface="Times New Roman" panose="02020603050405020304" pitchFamily="18" charset="0"/>
              </a:rPr>
              <a:t> Tag:- </a:t>
            </a:r>
            <a:r>
              <a:rPr lang="en-IN" sz="1800" dirty="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JSP declaration tag</a:t>
            </a:r>
            <a:r>
              <a:rPr lang="en-IN" sz="1800" dirty="0">
                <a:latin typeface="Times New Roman" panose="02020603050405020304" pitchFamily="18" charset="0"/>
                <a:cs typeface="Times New Roman" panose="02020603050405020304" pitchFamily="18" charset="0"/>
              </a:rPr>
              <a:t> is used </a:t>
            </a:r>
            <a:r>
              <a:rPr lang="en-IN" sz="1800" i="1" dirty="0">
                <a:latin typeface="Times New Roman" panose="02020603050405020304" pitchFamily="18" charset="0"/>
                <a:cs typeface="Times New Roman" panose="02020603050405020304" pitchFamily="18" charset="0"/>
              </a:rPr>
              <a:t>to declare fields and methods</a:t>
            </a:r>
            <a:r>
              <a:rPr lang="en-IN" sz="1800" dirty="0" smtClean="0">
                <a:latin typeface="Times New Roman" panose="02020603050405020304" pitchFamily="18" charset="0"/>
                <a:cs typeface="Times New Roman" panose="02020603050405020304" pitchFamily="18" charset="0"/>
              </a:rPr>
              <a:t>.</a:t>
            </a:r>
          </a:p>
          <a:p>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Syntax of JSP declaration tag:- </a:t>
            </a:r>
          </a:p>
          <a:p>
            <a:r>
              <a:rPr lang="en-IN" sz="1800" b="1" dirty="0"/>
              <a:t>&lt;</a:t>
            </a:r>
            <a:r>
              <a:rPr lang="en-IN" sz="1800" dirty="0"/>
              <a:t>%!  field or method declaration %</a:t>
            </a:r>
            <a:r>
              <a:rPr lang="en-IN" sz="1800" b="1" dirty="0"/>
              <a:t>&gt;</a:t>
            </a:r>
            <a:r>
              <a:rPr lang="en-IN" sz="1800" dirty="0"/>
              <a:t>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97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187</TotalTime>
  <Words>385</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Corbel</vt:lpstr>
      <vt:lpstr>Times New Roman</vt:lpstr>
      <vt:lpstr>Wingdings</vt:lpstr>
      <vt:lpstr>Banded</vt:lpstr>
      <vt:lpstr>Ardent PPT</vt:lpstr>
      <vt:lpstr>PPT on JSP</vt:lpstr>
      <vt:lpstr>PPT on JSP</vt:lpstr>
      <vt:lpstr>PPT on JSP</vt:lpstr>
      <vt:lpstr>PPT on JSP</vt:lpstr>
      <vt:lpstr>PPT on JSP</vt:lpstr>
      <vt:lpstr>PPT on JSP</vt:lpstr>
      <vt:lpstr>PPT on JSP</vt:lpstr>
      <vt:lpstr>PPT on JSP</vt:lpstr>
      <vt:lpstr>PPT on JSP</vt:lpstr>
      <vt:lpstr>PPT on JSP</vt:lpstr>
      <vt:lpstr>PPT on JSP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Ardent PPT</dc:title>
  <dc:creator>User</dc:creator>
  <cp:lastModifiedBy>User</cp:lastModifiedBy>
  <cp:revision>76</cp:revision>
  <dcterms:created xsi:type="dcterms:W3CDTF">2016-11-13T06:52:07Z</dcterms:created>
  <dcterms:modified xsi:type="dcterms:W3CDTF">2016-11-14T04:30:17Z</dcterms:modified>
</cp:coreProperties>
</file>