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sorterViewPr>
    <p:cViewPr>
      <p:scale>
        <a:sx n="100" d="100"/>
        <a:sy n="100" d="100"/>
      </p:scale>
      <p:origin x="0" y="-9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8FB0F-5D58-40EA-8B86-886327865DC9}" type="datetimeFigureOut">
              <a:rPr lang="en-IN" smtClean="0"/>
              <a:t>25-01-2019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12767-C66C-44AA-943A-389993CAD66B}" type="slidenum">
              <a:rPr lang="en-IN" smtClean="0"/>
              <a:t>‹#›</a:t>
            </a:fld>
            <a:endParaRPr lang="en-IN"/>
          </a:p>
        </p:txBody>
      </p:sp>
    </p:spTree>
    <p:extLst>
      <p:ext uri="{BB962C8B-B14F-4D97-AF65-F5344CB8AC3E}">
        <p14:creationId xmlns:p14="http://schemas.microsoft.com/office/powerpoint/2010/main" val="2034783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55A4E1C-EFB4-4E30-9F7F-6102195CF575}" type="datetime1">
              <a:rPr lang="en-IN" smtClean="0"/>
              <a:t>25-01-2019</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3988097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F3AE8-F290-4746-A04A-54DA5FF9F8F6}" type="datetime1">
              <a:rPr lang="en-IN" smtClean="0"/>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1298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4063DB-B158-48CB-8CEC-45B12FF03295}" type="datetime1">
              <a:rPr lang="en-IN" smtClean="0"/>
              <a:t>25-01-2019</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3087325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3DC33B3-1453-40AF-BFB8-F702A4FB171D}" type="datetime1">
              <a:rPr lang="en-IN" smtClean="0"/>
              <a:t>25-01-2019</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DEAA1E5-EAEF-422D-8CF8-21DFC8C6548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2841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29258AA-53A4-4691-99D2-2EF1B78CFB8F}" type="datetime1">
              <a:rPr lang="en-IN" smtClean="0"/>
              <a:t>25-01-2019</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3640217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70B2BE3-CE74-4492-AE32-D946B2376FA8}" type="datetime1">
              <a:rPr lang="en-IN" smtClean="0"/>
              <a:t>25-01-2019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2459158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AF20BC3-87F3-4FD8-BB6A-754279611D10}" type="datetime1">
              <a:rPr lang="en-IN" smtClean="0"/>
              <a:t>25-01-2019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4118663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6678D0-267F-4694-967C-79A9C575C1D5}" type="datetime1">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528169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3B947F9-C88C-40CC-AC39-A05162346CED}" type="datetime1">
              <a:rPr lang="en-IN" smtClean="0"/>
              <a:t>25-01-2019</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185256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5517DF-0F5A-4128-BF6F-6489F80D382B}" type="datetime1">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223525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BB924CC-93CC-45F6-BD0D-945D3780700B}" type="datetime1">
              <a:rPr lang="en-IN" smtClean="0"/>
              <a:t>25-01-2019</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287317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8D1A85-339D-4F01-BC89-FF60025B92D7}" type="datetime1">
              <a:rPr lang="en-IN" smtClean="0"/>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171219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9BC79F-5949-4E0C-8567-B378C4CF7180}" type="datetime1">
              <a:rPr lang="en-IN" smtClean="0"/>
              <a:t>25-01-2019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64576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8C3BD3-0C53-4A73-8B83-5548B7CF6D1A}" type="datetime1">
              <a:rPr lang="en-IN" smtClean="0"/>
              <a:t>25-01-2019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191470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A4C05-88EA-4352-9AC2-91F3DB3D39D8}" type="datetime1">
              <a:rPr lang="en-IN" smtClean="0"/>
              <a:t>25-01-2019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208550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8B56F2-F8F1-4CD3-B6D0-55466EFE5D6B}" type="datetime1">
              <a:rPr lang="en-IN" smtClean="0"/>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340550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462F6-7211-4B75-A18F-427E9AEE5F28}" type="datetime1">
              <a:rPr lang="en-IN" smtClean="0"/>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EAA1E5-EAEF-422D-8CF8-21DFC8C65485}" type="slidenum">
              <a:rPr lang="en-IN" smtClean="0"/>
              <a:t>‹#›</a:t>
            </a:fld>
            <a:endParaRPr lang="en-IN"/>
          </a:p>
        </p:txBody>
      </p:sp>
    </p:spTree>
    <p:extLst>
      <p:ext uri="{BB962C8B-B14F-4D97-AF65-F5344CB8AC3E}">
        <p14:creationId xmlns:p14="http://schemas.microsoft.com/office/powerpoint/2010/main" val="394564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250732-25F1-41AF-950A-AEA948955C73}" type="datetime1">
              <a:rPr lang="en-IN" smtClean="0"/>
              <a:t>25-01-2019</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EAA1E5-EAEF-422D-8CF8-21DFC8C65485}" type="slidenum">
              <a:rPr lang="en-IN" smtClean="0"/>
              <a:t>‹#›</a:t>
            </a:fld>
            <a:endParaRPr lang="en-IN"/>
          </a:p>
        </p:txBody>
      </p:sp>
    </p:spTree>
    <p:extLst>
      <p:ext uri="{BB962C8B-B14F-4D97-AF65-F5344CB8AC3E}">
        <p14:creationId xmlns:p14="http://schemas.microsoft.com/office/powerpoint/2010/main" val="2133010185"/>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hdr="0" ft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Presentation on Multithreading</a:t>
            </a:r>
          </a:p>
        </p:txBody>
      </p:sp>
      <p:sp>
        <p:nvSpPr>
          <p:cNvPr id="3" name="Subtitle 2"/>
          <p:cNvSpPr>
            <a:spLocks noGrp="1"/>
          </p:cNvSpPr>
          <p:nvPr>
            <p:ph type="subTitle" idx="1"/>
          </p:nvPr>
        </p:nvSpPr>
        <p:spPr/>
        <p:txBody>
          <a:bodyPr/>
          <a:lstStyle/>
          <a:p>
            <a:r>
              <a:rPr lang="en-IN" dirty="0" err="1" smtClean="0"/>
              <a:t>Sumon</a:t>
            </a:r>
            <a:r>
              <a:rPr lang="en-IN" dirty="0" smtClean="0"/>
              <a:t> </a:t>
            </a:r>
            <a:r>
              <a:rPr lang="en-IN" dirty="0" err="1" smtClean="0"/>
              <a:t>Karmakar</a:t>
            </a:r>
            <a:endParaRPr lang="en-IN" dirty="0"/>
          </a:p>
        </p:txBody>
      </p:sp>
      <p:sp>
        <p:nvSpPr>
          <p:cNvPr id="4" name="Date Placeholder 3"/>
          <p:cNvSpPr>
            <a:spLocks noGrp="1"/>
          </p:cNvSpPr>
          <p:nvPr>
            <p:ph type="dt" sz="half" idx="10"/>
          </p:nvPr>
        </p:nvSpPr>
        <p:spPr/>
        <p:txBody>
          <a:bodyPr/>
          <a:lstStyle/>
          <a:p>
            <a:fld id="{32BC86AA-7DF8-4266-828B-E864957EEBED}"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1</a:t>
            </a:fld>
            <a:endParaRPr lang="en-IN"/>
          </a:p>
        </p:txBody>
      </p:sp>
    </p:spTree>
    <p:extLst>
      <p:ext uri="{BB962C8B-B14F-4D97-AF65-F5344CB8AC3E}">
        <p14:creationId xmlns:p14="http://schemas.microsoft.com/office/powerpoint/2010/main" val="65139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r>
              <a:rPr lang="en-IN" sz="1800" b="1" i="1" dirty="0" smtClean="0">
                <a:latin typeface="Times New Roman" panose="02020603050405020304" pitchFamily="18" charset="0"/>
                <a:cs typeface="Times New Roman" panose="02020603050405020304" pitchFamily="18" charset="0"/>
              </a:rPr>
              <a:t>Process of creating a Thread:-</a:t>
            </a:r>
          </a:p>
          <a:p>
            <a:r>
              <a:rPr lang="en-IN" sz="1800" b="1" i="1"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There are two ways to create a thread:</a:t>
            </a:r>
          </a:p>
          <a:p>
            <a:pPr lvl="1"/>
            <a:r>
              <a:rPr lang="en-IN" sz="1800" dirty="0">
                <a:latin typeface="Times New Roman" panose="02020603050405020304" pitchFamily="18" charset="0"/>
                <a:cs typeface="Times New Roman" panose="02020603050405020304" pitchFamily="18" charset="0"/>
              </a:rPr>
              <a:t>By extending Thread class</a:t>
            </a:r>
          </a:p>
          <a:p>
            <a:pPr lvl="1"/>
            <a:r>
              <a:rPr lang="en-IN" sz="1800" dirty="0">
                <a:latin typeface="Times New Roman" panose="02020603050405020304" pitchFamily="18" charset="0"/>
                <a:cs typeface="Times New Roman" panose="02020603050405020304" pitchFamily="18" charset="0"/>
              </a:rPr>
              <a:t>By implementing Runnable interface.</a:t>
            </a:r>
          </a:p>
        </p:txBody>
      </p:sp>
      <p:sp>
        <p:nvSpPr>
          <p:cNvPr id="4" name="Date Placeholder 3"/>
          <p:cNvSpPr>
            <a:spLocks noGrp="1"/>
          </p:cNvSpPr>
          <p:nvPr>
            <p:ph type="dt" sz="half" idx="10"/>
          </p:nvPr>
        </p:nvSpPr>
        <p:spPr/>
        <p:txBody>
          <a:bodyPr/>
          <a:lstStyle/>
          <a:p>
            <a:fld id="{6E6D2AF3-C52B-4AD5-BB5F-C469CBE48D82}"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10</a:t>
            </a:fld>
            <a:endParaRPr lang="en-IN"/>
          </a:p>
        </p:txBody>
      </p:sp>
    </p:spTree>
    <p:extLst>
      <p:ext uri="{BB962C8B-B14F-4D97-AF65-F5344CB8AC3E}">
        <p14:creationId xmlns:p14="http://schemas.microsoft.com/office/powerpoint/2010/main" val="3332680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r>
              <a:rPr lang="en-IN" sz="1800" b="1" i="1" dirty="0" smtClean="0">
                <a:latin typeface="Times New Roman" panose="02020603050405020304" pitchFamily="18" charset="0"/>
                <a:cs typeface="Times New Roman" panose="02020603050405020304" pitchFamily="18" charset="0"/>
              </a:rPr>
              <a:t> Thread Class :-</a:t>
            </a:r>
          </a:p>
          <a:p>
            <a:r>
              <a:rPr lang="en-IN" sz="1800" dirty="0">
                <a:latin typeface="Times New Roman" panose="02020603050405020304" pitchFamily="18" charset="0"/>
                <a:cs typeface="Times New Roman" panose="02020603050405020304" pitchFamily="18" charset="0"/>
              </a:rPr>
              <a:t>Thread class provide constructors and methods to create and perform operations on a </a:t>
            </a:r>
            <a:r>
              <a:rPr lang="en-IN" sz="1800" dirty="0" err="1">
                <a:latin typeface="Times New Roman" panose="02020603050405020304" pitchFamily="18" charset="0"/>
                <a:cs typeface="Times New Roman" panose="02020603050405020304" pitchFamily="18" charset="0"/>
              </a:rPr>
              <a:t>thread.Thread</a:t>
            </a:r>
            <a:r>
              <a:rPr lang="en-IN" sz="1800" dirty="0">
                <a:latin typeface="Times New Roman" panose="02020603050405020304" pitchFamily="18" charset="0"/>
                <a:cs typeface="Times New Roman" panose="02020603050405020304" pitchFamily="18" charset="0"/>
              </a:rPr>
              <a:t> class extends Object class and implements Runnable interface</a:t>
            </a:r>
            <a:r>
              <a:rPr lang="en-IN" sz="1800" dirty="0" smtClean="0">
                <a:latin typeface="Times New Roman" panose="02020603050405020304" pitchFamily="18" charset="0"/>
                <a:cs typeface="Times New Roman" panose="02020603050405020304" pitchFamily="18" charset="0"/>
              </a:rPr>
              <a:t>.</a:t>
            </a:r>
          </a:p>
          <a:p>
            <a:r>
              <a:rPr lang="en-IN" sz="1800" b="1" i="1" dirty="0" smtClean="0">
                <a:latin typeface="Times New Roman" panose="02020603050405020304" pitchFamily="18" charset="0"/>
                <a:cs typeface="Times New Roman" panose="02020603050405020304" pitchFamily="18" charset="0"/>
              </a:rPr>
              <a:t>Commonly Used Constructor of Thread </a:t>
            </a:r>
            <a:r>
              <a:rPr lang="en-IN" sz="1800" b="1" i="1" dirty="0">
                <a:latin typeface="Times New Roman" panose="02020603050405020304" pitchFamily="18" charset="0"/>
                <a:cs typeface="Times New Roman" panose="02020603050405020304" pitchFamily="18" charset="0"/>
              </a:rPr>
              <a:t>Class </a:t>
            </a:r>
            <a:r>
              <a:rPr lang="en-IN" sz="1800" b="1" i="1" dirty="0" smtClean="0">
                <a:latin typeface="Times New Roman" panose="02020603050405020304" pitchFamily="18" charset="0"/>
                <a:cs typeface="Times New Roman" panose="02020603050405020304" pitchFamily="18" charset="0"/>
              </a:rPr>
              <a:t>:-</a:t>
            </a:r>
          </a:p>
          <a:p>
            <a:endParaRPr lang="en-IN" sz="1800" b="1" i="1" dirty="0" smtClean="0">
              <a:latin typeface="Times New Roman" panose="02020603050405020304" pitchFamily="18" charset="0"/>
              <a:cs typeface="Times New Roman" panose="02020603050405020304" pitchFamily="18" charset="0"/>
            </a:endParaRPr>
          </a:p>
          <a:p>
            <a:endParaRPr lang="en-IN" sz="1800" b="1" i="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83032566"/>
              </p:ext>
            </p:extLst>
          </p:nvPr>
        </p:nvGraphicFramePr>
        <p:xfrm>
          <a:off x="838200" y="3406934"/>
          <a:ext cx="10515600" cy="1188720"/>
        </p:xfrm>
        <a:graphic>
          <a:graphicData uri="http://schemas.openxmlformats.org/drawingml/2006/table">
            <a:tbl>
              <a:tblPr/>
              <a:tblGrid>
                <a:gridCol w="10515600">
                  <a:extLst>
                    <a:ext uri="{9D8B030D-6E8A-4147-A177-3AD203B41FA5}">
                      <a16:colId xmlns:a16="http://schemas.microsoft.com/office/drawing/2014/main" val="20000"/>
                    </a:ext>
                  </a:extLst>
                </a:gridCol>
              </a:tblGrid>
              <a:tr h="0">
                <a:tc>
                  <a:txBody>
                    <a:bodyPr/>
                    <a:lstStyle/>
                    <a:p>
                      <a:pPr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Thread()</a:t>
                      </a:r>
                    </a:p>
                    <a:p>
                      <a:pPr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Thread(String name)</a:t>
                      </a:r>
                    </a:p>
                    <a:p>
                      <a:pPr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Thread(Runnable r)</a:t>
                      </a:r>
                    </a:p>
                    <a:p>
                      <a:pPr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Thread(Runnable </a:t>
                      </a:r>
                      <a:r>
                        <a:rPr lang="en-IN" b="0" i="0" dirty="0" err="1">
                          <a:solidFill>
                            <a:srgbClr val="000000"/>
                          </a:solidFill>
                          <a:effectLst/>
                          <a:latin typeface="Times New Roman" panose="02020603050405020304" pitchFamily="18" charset="0"/>
                          <a:cs typeface="Times New Roman" panose="02020603050405020304" pitchFamily="18" charset="0"/>
                        </a:rPr>
                        <a:t>r,String</a:t>
                      </a:r>
                      <a:r>
                        <a:rPr lang="en-IN" b="0" i="0" dirty="0">
                          <a:solidFill>
                            <a:srgbClr val="000000"/>
                          </a:solidFill>
                          <a:effectLst/>
                          <a:latin typeface="Times New Roman" panose="02020603050405020304" pitchFamily="18" charset="0"/>
                          <a:cs typeface="Times New Roman" panose="02020603050405020304" pitchFamily="18" charset="0"/>
                        </a:rPr>
                        <a:t> name)</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fld id="{5BD96165-3D78-4692-8BB9-1B81E8FF76EC}" type="datetime1">
              <a:rPr lang="en-IN" smtClean="0"/>
              <a:t>25-01-2019</a:t>
            </a:fld>
            <a:endParaRPr lang="en-IN"/>
          </a:p>
        </p:txBody>
      </p:sp>
      <p:sp>
        <p:nvSpPr>
          <p:cNvPr id="6" name="Slide Number Placeholder 5"/>
          <p:cNvSpPr>
            <a:spLocks noGrp="1"/>
          </p:cNvSpPr>
          <p:nvPr>
            <p:ph type="sldNum" sz="quarter" idx="12"/>
          </p:nvPr>
        </p:nvSpPr>
        <p:spPr/>
        <p:txBody>
          <a:bodyPr/>
          <a:lstStyle/>
          <a:p>
            <a:fld id="{7DEAA1E5-EAEF-422D-8CF8-21DFC8C65485}" type="slidenum">
              <a:rPr lang="en-IN" smtClean="0"/>
              <a:t>11</a:t>
            </a:fld>
            <a:endParaRPr lang="en-IN"/>
          </a:p>
        </p:txBody>
      </p:sp>
    </p:spTree>
    <p:extLst>
      <p:ext uri="{BB962C8B-B14F-4D97-AF65-F5344CB8AC3E}">
        <p14:creationId xmlns:p14="http://schemas.microsoft.com/office/powerpoint/2010/main" val="549276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r>
              <a:rPr lang="en-IN" sz="1800" b="1" i="1" dirty="0" smtClean="0">
                <a:latin typeface="Times New Roman" panose="02020603050405020304" pitchFamily="18" charset="0"/>
                <a:cs typeface="Times New Roman" panose="02020603050405020304" pitchFamily="18" charset="0"/>
              </a:rPr>
              <a:t>Commonly Used Methods of Thread </a:t>
            </a:r>
            <a:r>
              <a:rPr lang="en-IN" sz="1800" b="1" i="1" dirty="0">
                <a:latin typeface="Times New Roman" panose="02020603050405020304" pitchFamily="18" charset="0"/>
                <a:cs typeface="Times New Roman" panose="02020603050405020304" pitchFamily="18" charset="0"/>
              </a:rPr>
              <a:t>Class </a:t>
            </a:r>
            <a:r>
              <a:rPr lang="en-IN" sz="1800" b="1" i="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p</a:t>
            </a:r>
            <a:r>
              <a:rPr lang="en-IN" sz="1800" dirty="0" smtClean="0">
                <a:latin typeface="Times New Roman" panose="02020603050405020304" pitchFamily="18" charset="0"/>
                <a:cs typeface="Times New Roman" panose="02020603050405020304" pitchFamily="18" charset="0"/>
              </a:rPr>
              <a:t>ublic void start()</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p</a:t>
            </a:r>
            <a:r>
              <a:rPr lang="en-IN" sz="1800" dirty="0" smtClean="0">
                <a:latin typeface="Times New Roman" panose="02020603050405020304" pitchFamily="18" charset="0"/>
                <a:cs typeface="Times New Roman" panose="02020603050405020304" pitchFamily="18" charset="0"/>
              </a:rPr>
              <a:t>ublic void run()</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p</a:t>
            </a:r>
            <a:r>
              <a:rPr lang="en-IN" sz="1800" dirty="0" smtClean="0">
                <a:latin typeface="Times New Roman" panose="02020603050405020304" pitchFamily="18" charset="0"/>
                <a:cs typeface="Times New Roman" panose="02020603050405020304" pitchFamily="18" charset="0"/>
              </a:rPr>
              <a:t>ublic void sleep(long milliseconds)</a:t>
            </a:r>
          </a:p>
          <a:p>
            <a:pPr>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Public void join()</a:t>
            </a:r>
          </a:p>
          <a:p>
            <a:pPr>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Public void join(long milliseconds)</a:t>
            </a:r>
          </a:p>
          <a:p>
            <a:pPr>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Public </a:t>
            </a:r>
            <a:r>
              <a:rPr lang="en-IN" sz="1800" dirty="0" err="1" smtClean="0">
                <a:latin typeface="Times New Roman" panose="02020603050405020304" pitchFamily="18" charset="0"/>
                <a:cs typeface="Times New Roman" panose="02020603050405020304" pitchFamily="18" charset="0"/>
              </a:rPr>
              <a:t>int</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getPriority</a:t>
            </a:r>
            <a:r>
              <a:rPr lang="en-IN"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Public </a:t>
            </a:r>
            <a:r>
              <a:rPr lang="en-IN" sz="1800" dirty="0" err="1" smtClean="0">
                <a:latin typeface="Times New Roman" panose="02020603050405020304" pitchFamily="18" charset="0"/>
                <a:cs typeface="Times New Roman" panose="02020603050405020304" pitchFamily="18" charset="0"/>
              </a:rPr>
              <a:t>int</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setPriority</a:t>
            </a:r>
            <a:r>
              <a:rPr lang="en-IN" sz="1800" dirty="0" smtClean="0">
                <a:latin typeface="Times New Roman" panose="02020603050405020304" pitchFamily="18" charset="0"/>
                <a:cs typeface="Times New Roman" panose="02020603050405020304" pitchFamily="18" charset="0"/>
              </a:rPr>
              <a:t>(long milliseconds)</a:t>
            </a:r>
          </a:p>
          <a:p>
            <a:pPr>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Public void suspend()</a:t>
            </a:r>
          </a:p>
          <a:p>
            <a:pPr>
              <a:buFont typeface="Wingdings" panose="05000000000000000000" pitchFamily="2" charset="2"/>
              <a:buChar char="§"/>
            </a:pPr>
            <a:r>
              <a:rPr lang="en-IN" sz="1800" dirty="0" smtClean="0">
                <a:latin typeface="Times New Roman" panose="02020603050405020304" pitchFamily="18" charset="0"/>
                <a:cs typeface="Times New Roman" panose="02020603050405020304" pitchFamily="18" charset="0"/>
              </a:rPr>
              <a:t>Public </a:t>
            </a:r>
            <a:r>
              <a:rPr lang="en-IN" sz="1800" smtClean="0">
                <a:latin typeface="Times New Roman" panose="02020603050405020304" pitchFamily="18" charset="0"/>
                <a:cs typeface="Times New Roman" panose="02020603050405020304" pitchFamily="18" charset="0"/>
              </a:rPr>
              <a:t>void resume()</a:t>
            </a:r>
            <a:endParaRPr lang="en-IN"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800" dirty="0" smtClean="0">
              <a:latin typeface="Times New Roman" panose="02020603050405020304" pitchFamily="18" charset="0"/>
              <a:cs typeface="Times New Roman" panose="02020603050405020304" pitchFamily="18" charset="0"/>
            </a:endParaRPr>
          </a:p>
          <a:p>
            <a:endParaRPr lang="en-IN" sz="1800" b="1" i="1" dirty="0" smtClean="0">
              <a:latin typeface="Times New Roman" panose="02020603050405020304" pitchFamily="18" charset="0"/>
              <a:cs typeface="Times New Roman" panose="02020603050405020304" pitchFamily="18" charset="0"/>
            </a:endParaRPr>
          </a:p>
          <a:p>
            <a:endParaRPr lang="en-IN" sz="1800" b="1" i="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DC2B809-7FD4-4ADD-AFAB-1DC4D9AC4C2B}"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12</a:t>
            </a:fld>
            <a:endParaRPr lang="en-IN"/>
          </a:p>
        </p:txBody>
      </p:sp>
    </p:spTree>
    <p:extLst>
      <p:ext uri="{BB962C8B-B14F-4D97-AF65-F5344CB8AC3E}">
        <p14:creationId xmlns:p14="http://schemas.microsoft.com/office/powerpoint/2010/main" val="546064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pPr>
              <a:buFont typeface="Wingdings" panose="05000000000000000000" pitchFamily="2" charset="2"/>
              <a:buChar char="Ø"/>
            </a:pPr>
            <a:r>
              <a:rPr lang="en-IN" sz="1800" b="1" i="1" dirty="0" smtClean="0">
                <a:latin typeface="Times New Roman" panose="02020603050405020304" pitchFamily="18" charset="0"/>
                <a:cs typeface="Times New Roman" panose="02020603050405020304" pitchFamily="18" charset="0"/>
              </a:rPr>
              <a:t>Joining a thread :- </a:t>
            </a: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join() method waits for a thread to die. In other words, it causes the currently running threads to stop executing until the thread it joins with completes its task</a:t>
            </a:r>
            <a:r>
              <a:rPr lang="en-IN" sz="1800" dirty="0" smtClean="0">
                <a:latin typeface="Times New Roman" panose="02020603050405020304" pitchFamily="18" charset="0"/>
                <a:cs typeface="Times New Roman" panose="02020603050405020304" pitchFamily="18" charset="0"/>
              </a:rPr>
              <a:t>.</a:t>
            </a:r>
          </a:p>
          <a:p>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b="1" i="1" dirty="0" smtClean="0">
                <a:latin typeface="Times New Roman" panose="02020603050405020304" pitchFamily="18" charset="0"/>
                <a:cs typeface="Times New Roman" panose="02020603050405020304" pitchFamily="18" charset="0"/>
              </a:rPr>
              <a:t>Syntax:- </a:t>
            </a:r>
          </a:p>
          <a:p>
            <a:r>
              <a:rPr lang="en-US" sz="1800" b="1" i="1" dirty="0" smtClean="0">
                <a:latin typeface="Times New Roman" panose="02020603050405020304" pitchFamily="18" charset="0"/>
                <a:cs typeface="Times New Roman" panose="02020603050405020304" pitchFamily="18" charset="0"/>
              </a:rPr>
              <a:t>public </a:t>
            </a:r>
            <a:r>
              <a:rPr lang="en-US" sz="1800" b="1" i="1" dirty="0">
                <a:latin typeface="Times New Roman" panose="02020603050405020304" pitchFamily="18" charset="0"/>
                <a:cs typeface="Times New Roman" panose="02020603050405020304" pitchFamily="18" charset="0"/>
              </a:rPr>
              <a:t>void join()throws </a:t>
            </a:r>
            <a:r>
              <a:rPr lang="en-US" sz="1800" b="1" i="1" dirty="0" err="1">
                <a:latin typeface="Times New Roman" panose="02020603050405020304" pitchFamily="18" charset="0"/>
                <a:cs typeface="Times New Roman" panose="02020603050405020304" pitchFamily="18" charset="0"/>
              </a:rPr>
              <a:t>InterruptedException</a:t>
            </a:r>
            <a:endParaRPr lang="en-US" sz="1800" b="1" i="1"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public void join(long milliseconds)throws </a:t>
            </a:r>
            <a:r>
              <a:rPr lang="en-US" sz="1800" b="1" i="1" dirty="0" err="1">
                <a:latin typeface="Times New Roman" panose="02020603050405020304" pitchFamily="18" charset="0"/>
                <a:cs typeface="Times New Roman" panose="02020603050405020304" pitchFamily="18" charset="0"/>
              </a:rPr>
              <a:t>InterruptedException</a:t>
            </a:r>
            <a:endParaRPr lang="en-IN" sz="1800" b="1" i="1" dirty="0" smtClean="0">
              <a:latin typeface="Times New Roman" panose="02020603050405020304" pitchFamily="18" charset="0"/>
              <a:cs typeface="Times New Roman" panose="02020603050405020304" pitchFamily="18" charset="0"/>
            </a:endParaRPr>
          </a:p>
          <a:p>
            <a:endParaRPr lang="en-IN" sz="1800" b="1"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800" dirty="0" smtClean="0">
              <a:latin typeface="Times New Roman" panose="02020603050405020304" pitchFamily="18" charset="0"/>
              <a:cs typeface="Times New Roman" panose="02020603050405020304" pitchFamily="18" charset="0"/>
            </a:endParaRPr>
          </a:p>
          <a:p>
            <a:endParaRPr lang="en-IN" sz="1800" b="1" i="1" dirty="0" smtClean="0">
              <a:latin typeface="Times New Roman" panose="02020603050405020304" pitchFamily="18" charset="0"/>
              <a:cs typeface="Times New Roman" panose="02020603050405020304" pitchFamily="18" charset="0"/>
            </a:endParaRPr>
          </a:p>
          <a:p>
            <a:endParaRPr lang="en-IN" sz="1800" b="1" i="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6093716-915D-45DD-8FB1-6E58B17445BC}"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13</a:t>
            </a:fld>
            <a:endParaRPr lang="en-IN"/>
          </a:p>
        </p:txBody>
      </p:sp>
    </p:spTree>
    <p:extLst>
      <p:ext uri="{BB962C8B-B14F-4D97-AF65-F5344CB8AC3E}">
        <p14:creationId xmlns:p14="http://schemas.microsoft.com/office/powerpoint/2010/main" val="2274698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pPr>
              <a:buFont typeface="Wingdings" panose="05000000000000000000" pitchFamily="2" charset="2"/>
              <a:buChar char="Ø"/>
            </a:pPr>
            <a:r>
              <a:rPr lang="en-IN" sz="1800" b="1" i="1" dirty="0" smtClean="0">
                <a:latin typeface="Times New Roman" panose="02020603050405020304" pitchFamily="18" charset="0"/>
                <a:cs typeface="Times New Roman" panose="02020603050405020304" pitchFamily="18" charset="0"/>
              </a:rPr>
              <a:t>Naming  Thread &amp; Current Thread:-</a:t>
            </a:r>
          </a:p>
          <a:p>
            <a:r>
              <a:rPr lang="en-IN" sz="1800" b="1" i="1" dirty="0" smtClean="0">
                <a:latin typeface="Times New Roman" panose="02020603050405020304" pitchFamily="18" charset="0"/>
                <a:cs typeface="Times New Roman" panose="02020603050405020304" pitchFamily="18" charset="0"/>
              </a:rPr>
              <a:t>Naming Thread:- </a:t>
            </a:r>
            <a:r>
              <a:rPr lang="en-US" sz="1600" dirty="0">
                <a:latin typeface="Times New Roman" panose="02020603050405020304" pitchFamily="18" charset="0"/>
                <a:cs typeface="Times New Roman" panose="02020603050405020304" pitchFamily="18" charset="0"/>
              </a:rPr>
              <a:t>The Thread class provides methods to change and get the name of a thread. By default, each thread has a name i.e. thread-0, thread-1 and so on. By we can change the name of the thread by using </a:t>
            </a:r>
            <a:r>
              <a:rPr lang="en-US" sz="1600" dirty="0" err="1">
                <a:latin typeface="Times New Roman" panose="02020603050405020304" pitchFamily="18" charset="0"/>
                <a:cs typeface="Times New Roman" panose="02020603050405020304" pitchFamily="18" charset="0"/>
              </a:rPr>
              <a:t>setName</a:t>
            </a:r>
            <a:r>
              <a:rPr lang="en-US" sz="1600" dirty="0">
                <a:latin typeface="Times New Roman" panose="02020603050405020304" pitchFamily="18" charset="0"/>
                <a:cs typeface="Times New Roman" panose="02020603050405020304" pitchFamily="18" charset="0"/>
              </a:rPr>
              <a:t>() method. The syntax of </a:t>
            </a:r>
            <a:r>
              <a:rPr lang="en-US" sz="1600" dirty="0" err="1">
                <a:latin typeface="Times New Roman" panose="02020603050405020304" pitchFamily="18" charset="0"/>
                <a:cs typeface="Times New Roman" panose="02020603050405020304" pitchFamily="18" charset="0"/>
              </a:rPr>
              <a:t>setName</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getName</a:t>
            </a:r>
            <a:r>
              <a:rPr lang="en-US" sz="1600" dirty="0">
                <a:latin typeface="Times New Roman" panose="02020603050405020304" pitchFamily="18" charset="0"/>
                <a:cs typeface="Times New Roman" panose="02020603050405020304" pitchFamily="18" charset="0"/>
              </a:rPr>
              <a:t>() methods are given below:</a:t>
            </a:r>
          </a:p>
          <a:p>
            <a:r>
              <a:rPr lang="en-US" sz="1600" b="1" i="1" dirty="0">
                <a:latin typeface="Times New Roman" panose="02020603050405020304" pitchFamily="18" charset="0"/>
                <a:cs typeface="Times New Roman" panose="02020603050405020304" pitchFamily="18" charset="0"/>
              </a:rPr>
              <a:t>public String </a:t>
            </a:r>
            <a:r>
              <a:rPr lang="en-US" sz="1600" b="1" i="1" dirty="0" err="1">
                <a:latin typeface="Times New Roman" panose="02020603050405020304" pitchFamily="18" charset="0"/>
                <a:cs typeface="Times New Roman" panose="02020603050405020304" pitchFamily="18" charset="0"/>
              </a:rPr>
              <a:t>getName</a:t>
            </a:r>
            <a:r>
              <a:rPr lang="en-US" sz="1600" b="1" i="1"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 is used to return the name of a thread.</a:t>
            </a:r>
          </a:p>
          <a:p>
            <a:r>
              <a:rPr lang="en-US" sz="1600" b="1" i="1" dirty="0">
                <a:latin typeface="Times New Roman" panose="02020603050405020304" pitchFamily="18" charset="0"/>
                <a:cs typeface="Times New Roman" panose="02020603050405020304" pitchFamily="18" charset="0"/>
              </a:rPr>
              <a:t>public void </a:t>
            </a:r>
            <a:r>
              <a:rPr lang="en-US" sz="1600" b="1" i="1" dirty="0" err="1">
                <a:latin typeface="Times New Roman" panose="02020603050405020304" pitchFamily="18" charset="0"/>
                <a:cs typeface="Times New Roman" panose="02020603050405020304" pitchFamily="18" charset="0"/>
              </a:rPr>
              <a:t>setName</a:t>
            </a:r>
            <a:r>
              <a:rPr lang="en-US" sz="1600" b="1" i="1" dirty="0">
                <a:latin typeface="Times New Roman" panose="02020603050405020304" pitchFamily="18" charset="0"/>
                <a:cs typeface="Times New Roman" panose="02020603050405020304" pitchFamily="18" charset="0"/>
              </a:rPr>
              <a:t>(String name):</a:t>
            </a:r>
            <a:r>
              <a:rPr lang="en-US" sz="1600" i="1" dirty="0">
                <a:latin typeface="Times New Roman" panose="02020603050405020304" pitchFamily="18" charset="0"/>
                <a:cs typeface="Times New Roman" panose="02020603050405020304" pitchFamily="18" charset="0"/>
              </a:rPr>
              <a:t> is used to change the name of a thread.</a:t>
            </a:r>
          </a:p>
          <a:p>
            <a:pPr>
              <a:buFont typeface="Wingdings" panose="05000000000000000000" pitchFamily="2" charset="2"/>
              <a:buChar char="Ø"/>
            </a:pPr>
            <a:endParaRPr lang="en-IN" sz="1800" b="1" i="1" dirty="0" smtClean="0">
              <a:latin typeface="Times New Roman" panose="02020603050405020304" pitchFamily="18" charset="0"/>
              <a:cs typeface="Times New Roman" panose="02020603050405020304" pitchFamily="18" charset="0"/>
            </a:endParaRPr>
          </a:p>
          <a:p>
            <a:endParaRPr lang="en-IN" sz="1800" b="1" i="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57A100F-470C-437F-B7DF-D708A1D58ADC}"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14</a:t>
            </a:fld>
            <a:endParaRPr lang="en-IN"/>
          </a:p>
        </p:txBody>
      </p:sp>
    </p:spTree>
    <p:extLst>
      <p:ext uri="{BB962C8B-B14F-4D97-AF65-F5344CB8AC3E}">
        <p14:creationId xmlns:p14="http://schemas.microsoft.com/office/powerpoint/2010/main" val="898401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fontScale="62500" lnSpcReduction="20000"/>
          </a:bodyPr>
          <a:lstStyle/>
          <a:p>
            <a:pPr>
              <a:buFont typeface="Wingdings" panose="05000000000000000000" pitchFamily="2" charset="2"/>
              <a:buChar char="Ø"/>
            </a:pPr>
            <a:r>
              <a:rPr lang="en-IN" sz="1900" b="1" i="1" dirty="0" smtClean="0">
                <a:latin typeface="Times New Roman" panose="02020603050405020304" pitchFamily="18" charset="0"/>
                <a:cs typeface="Times New Roman" panose="02020603050405020304" pitchFamily="18" charset="0"/>
              </a:rPr>
              <a:t>Naming  Thread &amp; Current Thread:-</a:t>
            </a:r>
          </a:p>
          <a:p>
            <a:r>
              <a:rPr lang="en-IN" sz="1900" b="1" i="1" dirty="0" smtClean="0">
                <a:latin typeface="Times New Roman" panose="02020603050405020304" pitchFamily="18" charset="0"/>
                <a:cs typeface="Times New Roman" panose="02020603050405020304" pitchFamily="18" charset="0"/>
              </a:rPr>
              <a:t>Naming Thread Example:- </a:t>
            </a:r>
          </a:p>
          <a:p>
            <a:r>
              <a:rPr lang="en-IN" sz="1900" b="1" dirty="0">
                <a:latin typeface="Times New Roman" panose="02020603050405020304" pitchFamily="18" charset="0"/>
                <a:cs typeface="Times New Roman" panose="02020603050405020304" pitchFamily="18" charset="0"/>
              </a:rPr>
              <a:t>class</a:t>
            </a:r>
            <a:r>
              <a:rPr lang="en-IN" sz="1900" dirty="0">
                <a:latin typeface="Times New Roman" panose="02020603050405020304" pitchFamily="18" charset="0"/>
                <a:cs typeface="Times New Roman" panose="02020603050405020304" pitchFamily="18" charset="0"/>
              </a:rPr>
              <a:t> TestMultiNaming1 </a:t>
            </a:r>
            <a:r>
              <a:rPr lang="en-IN" sz="1900" b="1" dirty="0">
                <a:latin typeface="Times New Roman" panose="02020603050405020304" pitchFamily="18" charset="0"/>
                <a:cs typeface="Times New Roman" panose="02020603050405020304" pitchFamily="18" charset="0"/>
              </a:rPr>
              <a:t>extends</a:t>
            </a:r>
            <a:r>
              <a:rPr lang="en-IN" sz="1900" dirty="0">
                <a:latin typeface="Times New Roman" panose="02020603050405020304" pitchFamily="18" charset="0"/>
                <a:cs typeface="Times New Roman" panose="02020603050405020304" pitchFamily="18" charset="0"/>
              </a:rPr>
              <a:t> Thread{  </a:t>
            </a:r>
          </a:p>
          <a:p>
            <a:r>
              <a:rPr lang="en-IN" sz="190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public</a:t>
            </a:r>
            <a:r>
              <a:rPr lang="en-IN" sz="190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void</a:t>
            </a:r>
            <a:r>
              <a:rPr lang="en-IN" sz="1900" dirty="0">
                <a:latin typeface="Times New Roman" panose="02020603050405020304" pitchFamily="18" charset="0"/>
                <a:cs typeface="Times New Roman" panose="02020603050405020304" pitchFamily="18" charset="0"/>
              </a:rPr>
              <a:t> run(){     </a:t>
            </a:r>
            <a:r>
              <a:rPr lang="en-IN" sz="1900" dirty="0" err="1">
                <a:latin typeface="Times New Roman" panose="02020603050405020304" pitchFamily="18" charset="0"/>
                <a:cs typeface="Times New Roman" panose="02020603050405020304" pitchFamily="18" charset="0"/>
              </a:rPr>
              <a:t>System.out.println</a:t>
            </a:r>
            <a:r>
              <a:rPr lang="en-IN" sz="1900" dirty="0">
                <a:latin typeface="Times New Roman" panose="02020603050405020304" pitchFamily="18" charset="0"/>
                <a:cs typeface="Times New Roman" panose="02020603050405020304" pitchFamily="18" charset="0"/>
              </a:rPr>
              <a:t>("running...");  </a:t>
            </a:r>
          </a:p>
          <a:p>
            <a:r>
              <a:rPr lang="en-IN" sz="1900" dirty="0">
                <a:latin typeface="Times New Roman" panose="02020603050405020304" pitchFamily="18" charset="0"/>
                <a:cs typeface="Times New Roman" panose="02020603050405020304" pitchFamily="18" charset="0"/>
              </a:rPr>
              <a:t>  }   </a:t>
            </a:r>
            <a:r>
              <a:rPr lang="en-IN" sz="1900" b="1" dirty="0">
                <a:latin typeface="Times New Roman" panose="02020603050405020304" pitchFamily="18" charset="0"/>
                <a:cs typeface="Times New Roman" panose="02020603050405020304" pitchFamily="18" charset="0"/>
              </a:rPr>
              <a:t>public</a:t>
            </a:r>
            <a:r>
              <a:rPr lang="en-IN" sz="190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static</a:t>
            </a:r>
            <a:r>
              <a:rPr lang="en-IN" sz="190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void</a:t>
            </a:r>
            <a:r>
              <a:rPr lang="en-IN" sz="1900" dirty="0">
                <a:latin typeface="Times New Roman" panose="02020603050405020304" pitchFamily="18" charset="0"/>
                <a:cs typeface="Times New Roman" panose="02020603050405020304" pitchFamily="18" charset="0"/>
              </a:rPr>
              <a:t> main(String </a:t>
            </a:r>
            <a:r>
              <a:rPr lang="en-IN" sz="1900" dirty="0" err="1">
                <a:latin typeface="Times New Roman" panose="02020603050405020304" pitchFamily="18" charset="0"/>
                <a:cs typeface="Times New Roman" panose="02020603050405020304" pitchFamily="18" charset="0"/>
              </a:rPr>
              <a:t>args</a:t>
            </a:r>
            <a:r>
              <a:rPr lang="en-IN" sz="1900" dirty="0">
                <a:latin typeface="Times New Roman" panose="02020603050405020304" pitchFamily="18" charset="0"/>
                <a:cs typeface="Times New Roman" panose="02020603050405020304" pitchFamily="18" charset="0"/>
              </a:rPr>
              <a:t>[]){  </a:t>
            </a:r>
          </a:p>
          <a:p>
            <a:r>
              <a:rPr lang="en-IN" sz="1900" dirty="0">
                <a:latin typeface="Times New Roman" panose="02020603050405020304" pitchFamily="18" charset="0"/>
                <a:cs typeface="Times New Roman" panose="02020603050405020304" pitchFamily="18" charset="0"/>
              </a:rPr>
              <a:t>  TestMultiNaming1 t1=</a:t>
            </a:r>
            <a:r>
              <a:rPr lang="en-IN" sz="1900" b="1" dirty="0">
                <a:latin typeface="Times New Roman" panose="02020603050405020304" pitchFamily="18" charset="0"/>
                <a:cs typeface="Times New Roman" panose="02020603050405020304" pitchFamily="18" charset="0"/>
              </a:rPr>
              <a:t>new</a:t>
            </a:r>
            <a:r>
              <a:rPr lang="en-IN" sz="1900" dirty="0">
                <a:latin typeface="Times New Roman" panose="02020603050405020304" pitchFamily="18" charset="0"/>
                <a:cs typeface="Times New Roman" panose="02020603050405020304" pitchFamily="18" charset="0"/>
              </a:rPr>
              <a:t> TestMultiNaming1();  </a:t>
            </a:r>
          </a:p>
          <a:p>
            <a:r>
              <a:rPr lang="en-IN" sz="1900" dirty="0">
                <a:latin typeface="Times New Roman" panose="02020603050405020304" pitchFamily="18" charset="0"/>
                <a:cs typeface="Times New Roman" panose="02020603050405020304" pitchFamily="18" charset="0"/>
              </a:rPr>
              <a:t>  TestMultiNaming1 t2=</a:t>
            </a:r>
            <a:r>
              <a:rPr lang="en-IN" sz="1900" b="1" dirty="0">
                <a:latin typeface="Times New Roman" panose="02020603050405020304" pitchFamily="18" charset="0"/>
                <a:cs typeface="Times New Roman" panose="02020603050405020304" pitchFamily="18" charset="0"/>
              </a:rPr>
              <a:t>new</a:t>
            </a:r>
            <a:r>
              <a:rPr lang="en-IN" sz="1900" dirty="0">
                <a:latin typeface="Times New Roman" panose="02020603050405020304" pitchFamily="18" charset="0"/>
                <a:cs typeface="Times New Roman" panose="02020603050405020304" pitchFamily="18" charset="0"/>
              </a:rPr>
              <a:t> TestMultiNaming1();  </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System.out.println</a:t>
            </a:r>
            <a:r>
              <a:rPr lang="en-IN" sz="1900" dirty="0">
                <a:latin typeface="Times New Roman" panose="02020603050405020304" pitchFamily="18" charset="0"/>
                <a:cs typeface="Times New Roman" panose="02020603050405020304" pitchFamily="18" charset="0"/>
              </a:rPr>
              <a:t>("Name of t1:"+t1.getName());  </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System.out.println</a:t>
            </a:r>
            <a:r>
              <a:rPr lang="en-IN" sz="1900" dirty="0">
                <a:latin typeface="Times New Roman" panose="02020603050405020304" pitchFamily="18" charset="0"/>
                <a:cs typeface="Times New Roman" panose="02020603050405020304" pitchFamily="18" charset="0"/>
              </a:rPr>
              <a:t>("Name of t2:"+t2.getName());  </a:t>
            </a:r>
          </a:p>
          <a:p>
            <a:r>
              <a:rPr lang="en-IN" sz="1900" dirty="0">
                <a:latin typeface="Times New Roman" panose="02020603050405020304" pitchFamily="18" charset="0"/>
                <a:cs typeface="Times New Roman" panose="02020603050405020304" pitchFamily="18" charset="0"/>
              </a:rPr>
              <a:t>  t1.start();  </a:t>
            </a:r>
          </a:p>
          <a:p>
            <a:r>
              <a:rPr lang="en-IN" sz="1900" dirty="0">
                <a:latin typeface="Times New Roman" panose="02020603050405020304" pitchFamily="18" charset="0"/>
                <a:cs typeface="Times New Roman" panose="02020603050405020304" pitchFamily="18" charset="0"/>
              </a:rPr>
              <a:t>  t2.start();  </a:t>
            </a:r>
          </a:p>
          <a:p>
            <a:r>
              <a:rPr lang="en-IN" sz="1900" dirty="0">
                <a:latin typeface="Times New Roman" panose="02020603050405020304" pitchFamily="18" charset="0"/>
                <a:cs typeface="Times New Roman" panose="02020603050405020304" pitchFamily="18" charset="0"/>
              </a:rPr>
              <a:t>  t1.setName("</a:t>
            </a:r>
            <a:r>
              <a:rPr lang="en-IN" sz="1900" dirty="0" err="1">
                <a:latin typeface="Times New Roman" panose="02020603050405020304" pitchFamily="18" charset="0"/>
                <a:cs typeface="Times New Roman" panose="02020603050405020304" pitchFamily="18" charset="0"/>
              </a:rPr>
              <a:t>Sonoo</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Jaiswal</a:t>
            </a:r>
            <a:r>
              <a:rPr lang="en-IN" sz="1900" dirty="0">
                <a:latin typeface="Times New Roman" panose="02020603050405020304" pitchFamily="18" charset="0"/>
                <a:cs typeface="Times New Roman" panose="02020603050405020304" pitchFamily="18" charset="0"/>
              </a:rPr>
              <a:t>");  </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System.out.println</a:t>
            </a:r>
            <a:r>
              <a:rPr lang="en-IN" sz="1900" dirty="0">
                <a:latin typeface="Times New Roman" panose="02020603050405020304" pitchFamily="18" charset="0"/>
                <a:cs typeface="Times New Roman" panose="02020603050405020304" pitchFamily="18" charset="0"/>
              </a:rPr>
              <a:t>("After changing name of t1:"+t1.getName());   }  </a:t>
            </a:r>
            <a:r>
              <a:rPr lang="en-IN" sz="19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1900" dirty="0" smtClean="0">
                <a:latin typeface="Times New Roman" panose="02020603050405020304" pitchFamily="18" charset="0"/>
                <a:cs typeface="Times New Roman" panose="02020603050405020304" pitchFamily="18" charset="0"/>
              </a:rPr>
              <a:t>Output:-</a:t>
            </a:r>
            <a:r>
              <a:rPr lang="en-IN"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Name of t1:Thread-0</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       Name of t2:Thread-1</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       id of t1:8</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       running...</a:t>
            </a: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       After changeling name of t1:Sonoo </a:t>
            </a:r>
            <a:r>
              <a:rPr lang="en-US" sz="1900" dirty="0" err="1">
                <a:latin typeface="Times New Roman" panose="02020603050405020304" pitchFamily="18" charset="0"/>
                <a:cs typeface="Times New Roman" panose="02020603050405020304" pitchFamily="18" charset="0"/>
              </a:rPr>
              <a:t>Jaiswal</a:t>
            </a: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900" dirty="0">
                <a:latin typeface="Times New Roman" panose="02020603050405020304" pitchFamily="18" charset="0"/>
                <a:cs typeface="Times New Roman" panose="02020603050405020304" pitchFamily="18" charset="0"/>
              </a:rPr>
              <a:t>       running...</a:t>
            </a:r>
            <a:endParaRPr lang="en-IN" sz="1900" dirty="0">
              <a:latin typeface="Times New Roman" panose="02020603050405020304" pitchFamily="18" charset="0"/>
              <a:cs typeface="Times New Roman" panose="02020603050405020304" pitchFamily="18" charset="0"/>
            </a:endParaRPr>
          </a:p>
          <a:p>
            <a:endParaRPr lang="en-IN" sz="1800" b="1" i="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888E9FFF-0C41-4312-8212-A4641C4CF64E}" type="datetime1">
              <a:rPr lang="en-IN" smtClean="0"/>
              <a:t>25-01-2019</a:t>
            </a:fld>
            <a:endParaRPr lang="en-IN"/>
          </a:p>
        </p:txBody>
      </p:sp>
      <p:sp>
        <p:nvSpPr>
          <p:cNvPr id="6" name="Slide Number Placeholder 5"/>
          <p:cNvSpPr>
            <a:spLocks noGrp="1"/>
          </p:cNvSpPr>
          <p:nvPr>
            <p:ph type="sldNum" sz="quarter" idx="12"/>
          </p:nvPr>
        </p:nvSpPr>
        <p:spPr/>
        <p:txBody>
          <a:bodyPr/>
          <a:lstStyle/>
          <a:p>
            <a:fld id="{7DEAA1E5-EAEF-422D-8CF8-21DFC8C65485}" type="slidenum">
              <a:rPr lang="en-IN" smtClean="0"/>
              <a:t>15</a:t>
            </a:fld>
            <a:endParaRPr lang="en-IN"/>
          </a:p>
        </p:txBody>
      </p:sp>
    </p:spTree>
    <p:extLst>
      <p:ext uri="{BB962C8B-B14F-4D97-AF65-F5344CB8AC3E}">
        <p14:creationId xmlns:p14="http://schemas.microsoft.com/office/powerpoint/2010/main" val="37465869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pPr>
              <a:buFont typeface="Wingdings" panose="05000000000000000000" pitchFamily="2" charset="2"/>
              <a:buChar char="Ø"/>
            </a:pPr>
            <a:r>
              <a:rPr lang="en-IN" sz="1900" b="1" i="1" dirty="0" smtClean="0">
                <a:latin typeface="Times New Roman" panose="02020603050405020304" pitchFamily="18" charset="0"/>
                <a:cs typeface="Times New Roman" panose="02020603050405020304" pitchFamily="18" charset="0"/>
              </a:rPr>
              <a:t>Naming  Thread &amp; Current Thread:-</a:t>
            </a:r>
          </a:p>
          <a:p>
            <a:pPr>
              <a:buFont typeface="Wingdings" panose="05000000000000000000" pitchFamily="2" charset="2"/>
              <a:buChar char="v"/>
            </a:pPr>
            <a:r>
              <a:rPr lang="en-IN" sz="1600" b="1" i="1" dirty="0" smtClean="0">
                <a:latin typeface="Times New Roman" panose="02020603050405020304" pitchFamily="18" charset="0"/>
                <a:cs typeface="Times New Roman" panose="02020603050405020304" pitchFamily="18" charset="0"/>
              </a:rPr>
              <a:t>Current Thread:- </a:t>
            </a: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currentThread</a:t>
            </a:r>
            <a:r>
              <a:rPr lang="en-US" sz="1600" dirty="0">
                <a:latin typeface="Times New Roman" panose="02020603050405020304" pitchFamily="18" charset="0"/>
                <a:cs typeface="Times New Roman" panose="02020603050405020304" pitchFamily="18" charset="0"/>
              </a:rPr>
              <a:t>() method returns a reference of currently executing thread.</a:t>
            </a:r>
          </a:p>
          <a:p>
            <a:r>
              <a:rPr lang="en-US" sz="1600" b="1" i="1" dirty="0">
                <a:latin typeface="Times New Roman" panose="02020603050405020304" pitchFamily="18" charset="0"/>
                <a:cs typeface="Times New Roman" panose="02020603050405020304" pitchFamily="18" charset="0"/>
              </a:rPr>
              <a:t>public</a:t>
            </a:r>
            <a:r>
              <a:rPr lang="en-US" sz="1600" i="1" dirty="0">
                <a:latin typeface="Times New Roman" panose="02020603050405020304" pitchFamily="18" charset="0"/>
                <a:cs typeface="Times New Roman" panose="02020603050405020304" pitchFamily="18" charset="0"/>
              </a:rPr>
              <a:t> </a:t>
            </a:r>
            <a:r>
              <a:rPr lang="en-US" sz="1600" b="1" i="1" dirty="0">
                <a:latin typeface="Times New Roman" panose="02020603050405020304" pitchFamily="18" charset="0"/>
                <a:cs typeface="Times New Roman" panose="02020603050405020304" pitchFamily="18" charset="0"/>
              </a:rPr>
              <a:t>static</a:t>
            </a:r>
            <a:r>
              <a:rPr lang="en-US" sz="1600" i="1" dirty="0">
                <a:latin typeface="Times New Roman" panose="02020603050405020304" pitchFamily="18" charset="0"/>
                <a:cs typeface="Times New Roman" panose="02020603050405020304" pitchFamily="18" charset="0"/>
              </a:rPr>
              <a:t> Thread </a:t>
            </a:r>
            <a:r>
              <a:rPr lang="en-US" sz="1600" i="1" dirty="0" err="1">
                <a:latin typeface="Times New Roman" panose="02020603050405020304" pitchFamily="18" charset="0"/>
                <a:cs typeface="Times New Roman" panose="02020603050405020304" pitchFamily="18" charset="0"/>
              </a:rPr>
              <a:t>currentThread</a:t>
            </a:r>
            <a:r>
              <a:rPr lang="en-US" sz="1600" i="1" dirty="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8321040-63A3-4696-A7F7-B7DFA9108740}"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16</a:t>
            </a:fld>
            <a:endParaRPr lang="en-IN"/>
          </a:p>
        </p:txBody>
      </p:sp>
    </p:spTree>
    <p:extLst>
      <p:ext uri="{BB962C8B-B14F-4D97-AF65-F5344CB8AC3E}">
        <p14:creationId xmlns:p14="http://schemas.microsoft.com/office/powerpoint/2010/main" val="1073155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pPr>
              <a:buFont typeface="Wingdings" panose="05000000000000000000" pitchFamily="2" charset="2"/>
              <a:buChar char="Ø"/>
            </a:pPr>
            <a:r>
              <a:rPr lang="en-IN" sz="1900" b="1" i="1" dirty="0" smtClean="0">
                <a:latin typeface="Times New Roman" panose="02020603050405020304" pitchFamily="18" charset="0"/>
                <a:cs typeface="Times New Roman" panose="02020603050405020304" pitchFamily="18" charset="0"/>
              </a:rPr>
              <a:t>Naming  Thread &amp; Current Thread:-</a:t>
            </a:r>
          </a:p>
          <a:p>
            <a:pPr>
              <a:buFont typeface="Wingdings" panose="05000000000000000000" pitchFamily="2" charset="2"/>
              <a:buChar char="v"/>
            </a:pPr>
            <a:r>
              <a:rPr lang="en-IN" sz="1600" b="1" i="1" dirty="0" smtClean="0">
                <a:latin typeface="Times New Roman" panose="02020603050405020304" pitchFamily="18" charset="0"/>
                <a:cs typeface="Times New Roman" panose="02020603050405020304" pitchFamily="18" charset="0"/>
              </a:rPr>
              <a:t>Example of  Current Thread:-</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 class TestMultiNaming2 extends Thread{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 public void run(){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Thread.currentThread</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getName</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 public static void main(String </a:t>
            </a:r>
            <a:r>
              <a:rPr lang="en-IN" sz="1600" dirty="0" err="1">
                <a:latin typeface="Times New Roman" panose="02020603050405020304" pitchFamily="18" charset="0"/>
                <a:cs typeface="Times New Roman" panose="02020603050405020304" pitchFamily="18" charset="0"/>
              </a:rPr>
              <a:t>args</a:t>
            </a:r>
            <a:r>
              <a:rPr lang="en-IN" sz="16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  TestMultiNaming2 t1=new TestMultiNaming2();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  TestMultiNaming2 t2=new TestMultiNaming2();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  t1.start();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  t2.start();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 }  </a:t>
            </a:r>
            <a:r>
              <a:rPr lang="en-IN"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z="1600" b="1" i="1" dirty="0" smtClean="0">
                <a:latin typeface="Times New Roman" panose="02020603050405020304" pitchFamily="18" charset="0"/>
                <a:cs typeface="Times New Roman" panose="02020603050405020304" pitchFamily="18" charset="0"/>
              </a:rPr>
              <a:t>Output</a:t>
            </a:r>
            <a:r>
              <a:rPr lang="en-IN" sz="1600" b="1" i="1" dirty="0">
                <a:latin typeface="Times New Roman" panose="02020603050405020304" pitchFamily="18" charset="0"/>
                <a:cs typeface="Times New Roman" panose="02020603050405020304" pitchFamily="18" charset="0"/>
              </a:rPr>
              <a:t>:- </a:t>
            </a:r>
            <a:r>
              <a:rPr lang="en-IN" sz="1600" b="1" i="1" dirty="0" smtClean="0">
                <a:latin typeface="Times New Roman" panose="02020603050405020304" pitchFamily="18" charset="0"/>
                <a:cs typeface="Times New Roman" panose="02020603050405020304" pitchFamily="18" charset="0"/>
              </a:rPr>
              <a:t>Thread-0</a:t>
            </a:r>
            <a:endParaRPr lang="en-IN" sz="16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600" b="1" i="1" dirty="0">
                <a:latin typeface="Times New Roman" panose="02020603050405020304" pitchFamily="18" charset="0"/>
                <a:cs typeface="Times New Roman" panose="02020603050405020304" pitchFamily="18" charset="0"/>
              </a:rPr>
              <a:t>       Thread-1</a:t>
            </a:r>
          </a:p>
        </p:txBody>
      </p:sp>
      <p:sp>
        <p:nvSpPr>
          <p:cNvPr id="4" name="Date Placeholder 3"/>
          <p:cNvSpPr>
            <a:spLocks noGrp="1"/>
          </p:cNvSpPr>
          <p:nvPr>
            <p:ph type="dt" sz="half" idx="10"/>
          </p:nvPr>
        </p:nvSpPr>
        <p:spPr/>
        <p:txBody>
          <a:bodyPr/>
          <a:lstStyle/>
          <a:p>
            <a:fld id="{8259EEA8-F86D-43E7-A870-B219D3E5220E}"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17</a:t>
            </a:fld>
            <a:endParaRPr lang="en-IN"/>
          </a:p>
        </p:txBody>
      </p:sp>
    </p:spTree>
    <p:extLst>
      <p:ext uri="{BB962C8B-B14F-4D97-AF65-F5344CB8AC3E}">
        <p14:creationId xmlns:p14="http://schemas.microsoft.com/office/powerpoint/2010/main" val="2129622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pPr>
              <a:buFont typeface="Wingdings" panose="05000000000000000000" pitchFamily="2" charset="2"/>
              <a:buChar char="Ø"/>
            </a:pPr>
            <a:r>
              <a:rPr lang="en-IN" sz="1600" b="1" i="1" dirty="0" smtClean="0">
                <a:latin typeface="Times New Roman" panose="02020603050405020304" pitchFamily="18" charset="0"/>
                <a:cs typeface="Times New Roman" panose="02020603050405020304" pitchFamily="18" charset="0"/>
              </a:rPr>
              <a:t>Thread Priority:- </a:t>
            </a:r>
            <a:r>
              <a:rPr lang="en-US" sz="1600" dirty="0">
                <a:latin typeface="Times New Roman" panose="02020603050405020304" pitchFamily="18" charset="0"/>
                <a:cs typeface="Times New Roman" panose="02020603050405020304" pitchFamily="18" charset="0"/>
              </a:rPr>
              <a:t>Each thread have a priority. Priorities are represented by a number between 1 and 10. In most cases, thread </a:t>
            </a:r>
            <a:r>
              <a:rPr lang="en-US" sz="1600" dirty="0" err="1">
                <a:latin typeface="Times New Roman" panose="02020603050405020304" pitchFamily="18" charset="0"/>
                <a:cs typeface="Times New Roman" panose="02020603050405020304" pitchFamily="18" charset="0"/>
              </a:rPr>
              <a:t>schedular</a:t>
            </a:r>
            <a:r>
              <a:rPr lang="en-US" sz="1600" dirty="0">
                <a:latin typeface="Times New Roman" panose="02020603050405020304" pitchFamily="18" charset="0"/>
                <a:cs typeface="Times New Roman" panose="02020603050405020304" pitchFamily="18" charset="0"/>
              </a:rPr>
              <a:t> schedules the threads according to their priority (known as preemptive scheduling). But it is not guaranteed because it depends on </a:t>
            </a:r>
            <a:r>
              <a:rPr lang="en-US" sz="1600" dirty="0" smtClean="0">
                <a:latin typeface="Times New Roman" panose="02020603050405020304" pitchFamily="18" charset="0"/>
                <a:cs typeface="Times New Roman" panose="02020603050405020304" pitchFamily="18" charset="0"/>
              </a:rPr>
              <a:t>JVM </a:t>
            </a:r>
            <a:r>
              <a:rPr lang="en-US" sz="1600" dirty="0">
                <a:latin typeface="Times New Roman" panose="02020603050405020304" pitchFamily="18" charset="0"/>
                <a:cs typeface="Times New Roman" panose="02020603050405020304" pitchFamily="18" charset="0"/>
              </a:rPr>
              <a:t>specification that which scheduling it chooses.</a:t>
            </a:r>
            <a:r>
              <a:rPr lang="en-IN" sz="1600" b="1" i="1"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IN" sz="16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3 Constants defined in the Thread Class:</a:t>
            </a:r>
          </a:p>
          <a:p>
            <a:pPr marL="0" indent="0">
              <a:buNone/>
            </a:pPr>
            <a:r>
              <a:rPr lang="en-IN" sz="1600" dirty="0" smtClean="0">
                <a:latin typeface="Times New Roman" panose="02020603050405020304" pitchFamily="18" charset="0"/>
                <a:cs typeface="Times New Roman" panose="02020603050405020304" pitchFamily="18" charset="0"/>
              </a:rPr>
              <a:t>	public static </a:t>
            </a:r>
            <a:r>
              <a:rPr lang="en-IN" sz="1600" dirty="0" err="1" smtClean="0">
                <a:latin typeface="Times New Roman" panose="02020603050405020304" pitchFamily="18" charset="0"/>
                <a:cs typeface="Times New Roman" panose="02020603050405020304" pitchFamily="18" charset="0"/>
              </a:rPr>
              <a:t>int</a:t>
            </a:r>
            <a:r>
              <a:rPr lang="en-IN" sz="1600" dirty="0" smtClean="0">
                <a:latin typeface="Times New Roman" panose="02020603050405020304" pitchFamily="18" charset="0"/>
                <a:cs typeface="Times New Roman" panose="02020603050405020304" pitchFamily="18" charset="0"/>
              </a:rPr>
              <a:t> MIN_PRIORITY</a:t>
            </a:r>
          </a:p>
          <a:p>
            <a:pPr marL="0" indent="0">
              <a:buNone/>
            </a:pPr>
            <a:r>
              <a:rPr lang="en-IN" sz="1600" b="1" i="1"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public static </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NORM_PRIORITY</a:t>
            </a:r>
            <a:endParaRPr lang="en-IN" sz="1600" dirty="0">
              <a:latin typeface="Times New Roman" panose="02020603050405020304" pitchFamily="18" charset="0"/>
              <a:cs typeface="Times New Roman" panose="02020603050405020304" pitchFamily="18" charset="0"/>
            </a:endParaRPr>
          </a:p>
          <a:p>
            <a:pPr marL="0" indent="0">
              <a:buNone/>
            </a:pPr>
            <a:r>
              <a:rPr lang="en-IN" sz="1600" b="1" i="1"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public static </a:t>
            </a: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MAX_PRIORITY</a:t>
            </a:r>
            <a:endParaRPr lang="en-IN" sz="1600" dirty="0">
              <a:latin typeface="Times New Roman" panose="02020603050405020304" pitchFamily="18" charset="0"/>
              <a:cs typeface="Times New Roman" panose="02020603050405020304" pitchFamily="18" charset="0"/>
            </a:endParaRPr>
          </a:p>
          <a:p>
            <a:pPr marL="0" indent="0">
              <a:buNone/>
            </a:pPr>
            <a:r>
              <a:rPr lang="en-IN" sz="1600" b="1" i="1" dirty="0">
                <a:latin typeface="Times New Roman" panose="02020603050405020304" pitchFamily="18" charset="0"/>
                <a:cs typeface="Times New Roman" panose="02020603050405020304" pitchFamily="18" charset="0"/>
              </a:rPr>
              <a:t>	</a:t>
            </a:r>
            <a:endParaRPr lang="en-IN" sz="1600" b="1"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600" b="1" i="1" dirty="0">
              <a:latin typeface="Times New Roman" panose="02020603050405020304" pitchFamily="18" charset="0"/>
              <a:cs typeface="Times New Roman" panose="02020603050405020304" pitchFamily="18" charset="0"/>
            </a:endParaRPr>
          </a:p>
        </p:txBody>
      </p:sp>
      <p:sp>
        <p:nvSpPr>
          <p:cNvPr id="13" name="Date Placeholder 12"/>
          <p:cNvSpPr>
            <a:spLocks noGrp="1"/>
          </p:cNvSpPr>
          <p:nvPr>
            <p:ph type="dt" sz="half" idx="10"/>
          </p:nvPr>
        </p:nvSpPr>
        <p:spPr/>
        <p:txBody>
          <a:bodyPr/>
          <a:lstStyle/>
          <a:p>
            <a:fld id="{ACEFD66F-81D7-487F-8B42-A6840D88A69A}" type="datetime1">
              <a:rPr lang="en-IN" smtClean="0"/>
              <a:t>25-01-2019</a:t>
            </a:fld>
            <a:endParaRPr lang="en-IN"/>
          </a:p>
        </p:txBody>
      </p:sp>
      <p:sp>
        <p:nvSpPr>
          <p:cNvPr id="14" name="Slide Number Placeholder 13"/>
          <p:cNvSpPr>
            <a:spLocks noGrp="1"/>
          </p:cNvSpPr>
          <p:nvPr>
            <p:ph type="sldNum" sz="quarter" idx="12"/>
          </p:nvPr>
        </p:nvSpPr>
        <p:spPr/>
        <p:txBody>
          <a:bodyPr/>
          <a:lstStyle/>
          <a:p>
            <a:fld id="{7DEAA1E5-EAEF-422D-8CF8-21DFC8C65485}" type="slidenum">
              <a:rPr lang="en-IN" smtClean="0"/>
              <a:t>18</a:t>
            </a:fld>
            <a:endParaRPr lang="en-IN"/>
          </a:p>
        </p:txBody>
      </p:sp>
    </p:spTree>
    <p:extLst>
      <p:ext uri="{BB962C8B-B14F-4D97-AF65-F5344CB8AC3E}">
        <p14:creationId xmlns:p14="http://schemas.microsoft.com/office/powerpoint/2010/main" val="4241384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fontScale="77500" lnSpcReduction="20000"/>
          </a:bodyPr>
          <a:lstStyle/>
          <a:p>
            <a:pPr>
              <a:buFont typeface="Wingdings" panose="05000000000000000000" pitchFamily="2" charset="2"/>
              <a:buChar char="Ø"/>
            </a:pPr>
            <a:r>
              <a:rPr lang="en-IN" sz="1600" b="1" i="1" dirty="0" smtClean="0">
                <a:latin typeface="Times New Roman" panose="02020603050405020304" pitchFamily="18" charset="0"/>
                <a:cs typeface="Times New Roman" panose="02020603050405020304" pitchFamily="18" charset="0"/>
              </a:rPr>
              <a:t>Example of Thread Priority:- </a:t>
            </a:r>
          </a:p>
          <a:p>
            <a:pPr>
              <a:buFont typeface="Wingdings" panose="05000000000000000000" pitchFamily="2" charset="2"/>
              <a:buChar char="§"/>
            </a:pPr>
            <a:r>
              <a:rPr lang="en-IN" sz="1600" i="1" dirty="0">
                <a:latin typeface="Times New Roman" panose="02020603050405020304" pitchFamily="18" charset="0"/>
                <a:cs typeface="Times New Roman" panose="02020603050405020304" pitchFamily="18" charset="0"/>
              </a:rPr>
              <a:t>class TestMultiPriority1 extends Thread{  </a:t>
            </a:r>
          </a:p>
          <a:p>
            <a:pPr>
              <a:buFont typeface="Wingdings" panose="05000000000000000000" pitchFamily="2" charset="2"/>
              <a:buChar char="§"/>
            </a:pPr>
            <a:r>
              <a:rPr lang="en-IN" sz="1600" i="1" dirty="0">
                <a:latin typeface="Times New Roman" panose="02020603050405020304" pitchFamily="18" charset="0"/>
                <a:cs typeface="Times New Roman" panose="02020603050405020304" pitchFamily="18" charset="0"/>
              </a:rPr>
              <a:t> public void run(){  </a:t>
            </a:r>
          </a:p>
          <a:p>
            <a:pPr>
              <a:buFont typeface="Wingdings" panose="05000000000000000000" pitchFamily="2" charset="2"/>
              <a:buChar char="§"/>
            </a:pPr>
            <a:r>
              <a:rPr lang="en-IN" sz="1600" i="1" dirty="0">
                <a:latin typeface="Times New Roman" panose="02020603050405020304" pitchFamily="18" charset="0"/>
                <a:cs typeface="Times New Roman" panose="02020603050405020304" pitchFamily="18" charset="0"/>
              </a:rPr>
              <a:t>   </a:t>
            </a:r>
            <a:r>
              <a:rPr lang="en-IN" sz="1600" i="1" dirty="0" err="1">
                <a:latin typeface="Times New Roman" panose="02020603050405020304" pitchFamily="18" charset="0"/>
                <a:cs typeface="Times New Roman" panose="02020603050405020304" pitchFamily="18" charset="0"/>
              </a:rPr>
              <a:t>System.out.println</a:t>
            </a:r>
            <a:r>
              <a:rPr lang="en-IN" sz="1600" i="1" dirty="0">
                <a:latin typeface="Times New Roman" panose="02020603050405020304" pitchFamily="18" charset="0"/>
                <a:cs typeface="Times New Roman" panose="02020603050405020304" pitchFamily="18" charset="0"/>
              </a:rPr>
              <a:t>("running thread name is:"+</a:t>
            </a:r>
            <a:r>
              <a:rPr lang="en-IN" sz="1600" i="1" dirty="0" err="1">
                <a:latin typeface="Times New Roman" panose="02020603050405020304" pitchFamily="18" charset="0"/>
                <a:cs typeface="Times New Roman" panose="02020603050405020304" pitchFamily="18" charset="0"/>
              </a:rPr>
              <a:t>Thread.currentThread</a:t>
            </a:r>
            <a:r>
              <a:rPr lang="en-IN" sz="1600" i="1" dirty="0">
                <a:latin typeface="Times New Roman" panose="02020603050405020304" pitchFamily="18" charset="0"/>
                <a:cs typeface="Times New Roman" panose="02020603050405020304" pitchFamily="18" charset="0"/>
              </a:rPr>
              <a:t>().</a:t>
            </a:r>
            <a:r>
              <a:rPr lang="en-IN" sz="1600" i="1" dirty="0" err="1">
                <a:latin typeface="Times New Roman" panose="02020603050405020304" pitchFamily="18" charset="0"/>
                <a:cs typeface="Times New Roman" panose="02020603050405020304" pitchFamily="18" charset="0"/>
              </a:rPr>
              <a:t>getName</a:t>
            </a:r>
            <a:r>
              <a:rPr lang="en-IN" sz="16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sz="1600" i="1" dirty="0">
                <a:latin typeface="Times New Roman" panose="02020603050405020304" pitchFamily="18" charset="0"/>
                <a:cs typeface="Times New Roman" panose="02020603050405020304" pitchFamily="18" charset="0"/>
              </a:rPr>
              <a:t>   </a:t>
            </a:r>
            <a:r>
              <a:rPr lang="en-IN" sz="1600" i="1" dirty="0" err="1">
                <a:latin typeface="Times New Roman" panose="02020603050405020304" pitchFamily="18" charset="0"/>
                <a:cs typeface="Times New Roman" panose="02020603050405020304" pitchFamily="18" charset="0"/>
              </a:rPr>
              <a:t>System.out.println</a:t>
            </a:r>
            <a:r>
              <a:rPr lang="en-IN" sz="1600" i="1" dirty="0">
                <a:latin typeface="Times New Roman" panose="02020603050405020304" pitchFamily="18" charset="0"/>
                <a:cs typeface="Times New Roman" panose="02020603050405020304" pitchFamily="18" charset="0"/>
              </a:rPr>
              <a:t>("running thread priority is:"+</a:t>
            </a:r>
            <a:r>
              <a:rPr lang="en-IN" sz="1600" i="1" dirty="0" err="1">
                <a:latin typeface="Times New Roman" panose="02020603050405020304" pitchFamily="18" charset="0"/>
                <a:cs typeface="Times New Roman" panose="02020603050405020304" pitchFamily="18" charset="0"/>
              </a:rPr>
              <a:t>Thread.currentThread</a:t>
            </a:r>
            <a:r>
              <a:rPr lang="en-IN" sz="1600" i="1" dirty="0">
                <a:latin typeface="Times New Roman" panose="02020603050405020304" pitchFamily="18" charset="0"/>
                <a:cs typeface="Times New Roman" panose="02020603050405020304" pitchFamily="18" charset="0"/>
              </a:rPr>
              <a:t>().</a:t>
            </a:r>
            <a:r>
              <a:rPr lang="en-IN" sz="1600" i="1" dirty="0" err="1">
                <a:latin typeface="Times New Roman" panose="02020603050405020304" pitchFamily="18" charset="0"/>
                <a:cs typeface="Times New Roman" panose="02020603050405020304" pitchFamily="18" charset="0"/>
              </a:rPr>
              <a:t>getPriority</a:t>
            </a:r>
            <a:r>
              <a:rPr lang="en-IN" sz="16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sz="1600" i="1" dirty="0">
                <a:latin typeface="Times New Roman" panose="02020603050405020304" pitchFamily="18" charset="0"/>
                <a:cs typeface="Times New Roman" panose="02020603050405020304" pitchFamily="18" charset="0"/>
              </a:rPr>
              <a:t>  }  </a:t>
            </a:r>
            <a:r>
              <a:rPr lang="en-IN" sz="1600" i="1" dirty="0" smtClean="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public static void main(String </a:t>
            </a:r>
            <a:r>
              <a:rPr lang="en-IN" sz="1600" i="1" dirty="0" err="1">
                <a:latin typeface="Times New Roman" panose="02020603050405020304" pitchFamily="18" charset="0"/>
                <a:cs typeface="Times New Roman" panose="02020603050405020304" pitchFamily="18" charset="0"/>
              </a:rPr>
              <a:t>args</a:t>
            </a:r>
            <a:r>
              <a:rPr lang="en-IN" sz="16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sz="1600" i="1" dirty="0">
                <a:latin typeface="Times New Roman" panose="02020603050405020304" pitchFamily="18" charset="0"/>
                <a:cs typeface="Times New Roman" panose="02020603050405020304" pitchFamily="18" charset="0"/>
              </a:rPr>
              <a:t>  TestMultiPriority1 m1=new TestMultiPriority1();  </a:t>
            </a:r>
          </a:p>
          <a:p>
            <a:pPr>
              <a:buFont typeface="Wingdings" panose="05000000000000000000" pitchFamily="2" charset="2"/>
              <a:buChar char="§"/>
            </a:pPr>
            <a:r>
              <a:rPr lang="en-IN" sz="1600" i="1" dirty="0">
                <a:latin typeface="Times New Roman" panose="02020603050405020304" pitchFamily="18" charset="0"/>
                <a:cs typeface="Times New Roman" panose="02020603050405020304" pitchFamily="18" charset="0"/>
              </a:rPr>
              <a:t>  TestMultiPriority1 m2=new TestMultiPriority1();  </a:t>
            </a:r>
          </a:p>
          <a:p>
            <a:pPr>
              <a:buFont typeface="Wingdings" panose="05000000000000000000" pitchFamily="2" charset="2"/>
              <a:buChar char="§"/>
            </a:pPr>
            <a:r>
              <a:rPr lang="en-IN" sz="1600" i="1" dirty="0">
                <a:latin typeface="Times New Roman" panose="02020603050405020304" pitchFamily="18" charset="0"/>
                <a:cs typeface="Times New Roman" panose="02020603050405020304" pitchFamily="18" charset="0"/>
              </a:rPr>
              <a:t>  m1.setPriority(</a:t>
            </a:r>
            <a:r>
              <a:rPr lang="en-IN" sz="1600" i="1" dirty="0" err="1">
                <a:latin typeface="Times New Roman" panose="02020603050405020304" pitchFamily="18" charset="0"/>
                <a:cs typeface="Times New Roman" panose="02020603050405020304" pitchFamily="18" charset="0"/>
              </a:rPr>
              <a:t>Thread.MIN_PRIORITY</a:t>
            </a:r>
            <a:r>
              <a:rPr lang="en-IN" sz="16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sz="1600" i="1" dirty="0">
                <a:latin typeface="Times New Roman" panose="02020603050405020304" pitchFamily="18" charset="0"/>
                <a:cs typeface="Times New Roman" panose="02020603050405020304" pitchFamily="18" charset="0"/>
              </a:rPr>
              <a:t>  m2.setPriority(</a:t>
            </a:r>
            <a:r>
              <a:rPr lang="en-IN" sz="1600" i="1" dirty="0" err="1">
                <a:latin typeface="Times New Roman" panose="02020603050405020304" pitchFamily="18" charset="0"/>
                <a:cs typeface="Times New Roman" panose="02020603050405020304" pitchFamily="18" charset="0"/>
              </a:rPr>
              <a:t>Thread.MAX_PRIORITY</a:t>
            </a:r>
            <a:r>
              <a:rPr lang="en-IN" sz="16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sz="1600" i="1" dirty="0">
                <a:latin typeface="Times New Roman" panose="02020603050405020304" pitchFamily="18" charset="0"/>
                <a:cs typeface="Times New Roman" panose="02020603050405020304" pitchFamily="18" charset="0"/>
              </a:rPr>
              <a:t>  m1.start();  </a:t>
            </a:r>
          </a:p>
          <a:p>
            <a:pPr>
              <a:buFont typeface="Wingdings" panose="05000000000000000000" pitchFamily="2" charset="2"/>
              <a:buChar char="§"/>
            </a:pPr>
            <a:r>
              <a:rPr lang="en-IN" sz="1600" i="1" dirty="0">
                <a:latin typeface="Times New Roman" panose="02020603050405020304" pitchFamily="18" charset="0"/>
                <a:cs typeface="Times New Roman" panose="02020603050405020304" pitchFamily="18" charset="0"/>
              </a:rPr>
              <a:t>  m2.start();  </a:t>
            </a:r>
          </a:p>
          <a:p>
            <a:pPr>
              <a:buFont typeface="Wingdings" panose="05000000000000000000" pitchFamily="2" charset="2"/>
              <a:buChar char="§"/>
            </a:pPr>
            <a:r>
              <a:rPr lang="en-IN" sz="1600" i="1" dirty="0">
                <a:latin typeface="Times New Roman" panose="02020603050405020304" pitchFamily="18" charset="0"/>
                <a:cs typeface="Times New Roman" panose="02020603050405020304" pitchFamily="18" charset="0"/>
              </a:rPr>
              <a:t> }  </a:t>
            </a:r>
            <a:r>
              <a:rPr lang="en-IN" sz="1600" i="1" dirty="0" smtClean="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	</a:t>
            </a:r>
            <a:endParaRPr lang="en-IN" sz="1600"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b="1" i="1" dirty="0" smtClean="0">
                <a:latin typeface="Times New Roman" panose="02020603050405020304" pitchFamily="18" charset="0"/>
                <a:cs typeface="Times New Roman" panose="02020603050405020304" pitchFamily="18" charset="0"/>
              </a:rPr>
              <a:t>Output:- </a:t>
            </a:r>
            <a:endParaRPr lang="en-US" sz="16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b="1" i="1" dirty="0">
                <a:latin typeface="Times New Roman" panose="02020603050405020304" pitchFamily="18" charset="0"/>
                <a:cs typeface="Times New Roman" panose="02020603050405020304" pitchFamily="18" charset="0"/>
              </a:rPr>
              <a:t>running thread name is:Thread-0</a:t>
            </a:r>
          </a:p>
          <a:p>
            <a:pPr>
              <a:buFont typeface="Wingdings" panose="05000000000000000000" pitchFamily="2" charset="2"/>
              <a:buChar char="§"/>
            </a:pPr>
            <a:r>
              <a:rPr lang="en-US" sz="1600" b="1" i="1" dirty="0">
                <a:latin typeface="Times New Roman" panose="02020603050405020304" pitchFamily="18" charset="0"/>
                <a:cs typeface="Times New Roman" panose="02020603050405020304" pitchFamily="18" charset="0"/>
              </a:rPr>
              <a:t>       running thread priority is:10</a:t>
            </a:r>
          </a:p>
          <a:p>
            <a:pPr>
              <a:buFont typeface="Wingdings" panose="05000000000000000000" pitchFamily="2" charset="2"/>
              <a:buChar char="§"/>
            </a:pPr>
            <a:r>
              <a:rPr lang="en-US" sz="1600" b="1" i="1" dirty="0">
                <a:latin typeface="Times New Roman" panose="02020603050405020304" pitchFamily="18" charset="0"/>
                <a:cs typeface="Times New Roman" panose="02020603050405020304" pitchFamily="18" charset="0"/>
              </a:rPr>
              <a:t>       running thread name is:Thread-1</a:t>
            </a:r>
          </a:p>
          <a:p>
            <a:pPr>
              <a:buFont typeface="Wingdings" panose="05000000000000000000" pitchFamily="2" charset="2"/>
              <a:buChar char="§"/>
            </a:pPr>
            <a:r>
              <a:rPr lang="en-US" sz="1600" b="1" i="1" dirty="0">
                <a:latin typeface="Times New Roman" panose="02020603050405020304" pitchFamily="18" charset="0"/>
                <a:cs typeface="Times New Roman" panose="02020603050405020304" pitchFamily="18" charset="0"/>
              </a:rPr>
              <a:t>       running thread priority is:1</a:t>
            </a:r>
            <a:endParaRPr lang="en-IN" sz="1600" b="1" i="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AFF5134-C821-42E5-9014-1FC3EEFB968D}"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19</a:t>
            </a:fld>
            <a:endParaRPr lang="en-IN"/>
          </a:p>
        </p:txBody>
      </p:sp>
    </p:spTree>
    <p:extLst>
      <p:ext uri="{BB962C8B-B14F-4D97-AF65-F5344CB8AC3E}">
        <p14:creationId xmlns:p14="http://schemas.microsoft.com/office/powerpoint/2010/main" val="1043493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p:txBody>
          <a:bodyPr>
            <a:normAutofit/>
          </a:bodyPr>
          <a:lstStyle/>
          <a:p>
            <a:r>
              <a:rPr lang="en-IN" sz="1600" b="1" dirty="0">
                <a:latin typeface="Times New Roman" panose="02020603050405020304" pitchFamily="18" charset="0"/>
                <a:cs typeface="Times New Roman" panose="02020603050405020304" pitchFamily="18" charset="0"/>
              </a:rPr>
              <a:t>Multithreading in java</a:t>
            </a:r>
            <a:r>
              <a:rPr lang="en-IN" sz="1600" dirty="0">
                <a:latin typeface="Times New Roman" panose="02020603050405020304" pitchFamily="18" charset="0"/>
                <a:cs typeface="Times New Roman" panose="02020603050405020304" pitchFamily="18" charset="0"/>
              </a:rPr>
              <a:t> is a process of executing multiple threads simultaneously</a:t>
            </a:r>
            <a:r>
              <a:rPr lang="en-IN" sz="1600" dirty="0" smtClean="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Thread is basically a lightweight sub-process, a smallest unit of processing. Multiprocessing and multithreading, both are used </a:t>
            </a:r>
            <a:r>
              <a:rPr lang="en-IN" sz="1600" dirty="0" smtClean="0">
                <a:latin typeface="Times New Roman" panose="02020603050405020304" pitchFamily="18" charset="0"/>
                <a:cs typeface="Times New Roman" panose="02020603050405020304" pitchFamily="18" charset="0"/>
              </a:rPr>
              <a:t>to </a:t>
            </a:r>
            <a:r>
              <a:rPr lang="en-IN" sz="1600" dirty="0">
                <a:latin typeface="Times New Roman" panose="02020603050405020304" pitchFamily="18" charset="0"/>
                <a:cs typeface="Times New Roman" panose="02020603050405020304" pitchFamily="18" charset="0"/>
              </a:rPr>
              <a:t>achieve multitasking</a:t>
            </a:r>
            <a:r>
              <a:rPr lang="en-IN" sz="1600" dirty="0" smtClean="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b="1" i="1" dirty="0">
                <a:latin typeface="Times New Roman" panose="02020603050405020304" pitchFamily="18" charset="0"/>
                <a:cs typeface="Times New Roman" panose="02020603050405020304" pitchFamily="18" charset="0"/>
              </a:rPr>
              <a:t>Advantages of Java Multithreading</a:t>
            </a:r>
          </a:p>
          <a:p>
            <a:r>
              <a:rPr lang="en-IN" sz="1600" dirty="0">
                <a:latin typeface="Times New Roman" panose="02020603050405020304" pitchFamily="18" charset="0"/>
                <a:cs typeface="Times New Roman" panose="02020603050405020304" pitchFamily="18" charset="0"/>
              </a:rPr>
              <a:t>1) It </a:t>
            </a:r>
            <a:r>
              <a:rPr lang="en-IN" sz="1600" b="1" dirty="0">
                <a:latin typeface="Times New Roman" panose="02020603050405020304" pitchFamily="18" charset="0"/>
                <a:cs typeface="Times New Roman" panose="02020603050405020304" pitchFamily="18" charset="0"/>
              </a:rPr>
              <a:t>doesn't block the user</a:t>
            </a:r>
            <a:r>
              <a:rPr lang="en-IN" sz="1600" dirty="0">
                <a:latin typeface="Times New Roman" panose="02020603050405020304" pitchFamily="18" charset="0"/>
                <a:cs typeface="Times New Roman" panose="02020603050405020304" pitchFamily="18" charset="0"/>
              </a:rPr>
              <a:t> because threads are independent and you can perform multiple operations at same time.</a:t>
            </a:r>
          </a:p>
          <a:p>
            <a:r>
              <a:rPr lang="en-IN" sz="1600" dirty="0">
                <a:latin typeface="Times New Roman" panose="02020603050405020304" pitchFamily="18" charset="0"/>
                <a:cs typeface="Times New Roman" panose="02020603050405020304" pitchFamily="18" charset="0"/>
              </a:rPr>
              <a:t>2) You </a:t>
            </a:r>
            <a:r>
              <a:rPr lang="en-IN" sz="1600" b="1" dirty="0">
                <a:latin typeface="Times New Roman" panose="02020603050405020304" pitchFamily="18" charset="0"/>
                <a:cs typeface="Times New Roman" panose="02020603050405020304" pitchFamily="18" charset="0"/>
              </a:rPr>
              <a:t>can perform many operations together so it saves time</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3) Threads are </a:t>
            </a:r>
            <a:r>
              <a:rPr lang="en-IN" sz="1600" b="1" dirty="0">
                <a:latin typeface="Times New Roman" panose="02020603050405020304" pitchFamily="18" charset="0"/>
                <a:cs typeface="Times New Roman" panose="02020603050405020304" pitchFamily="18" charset="0"/>
              </a:rPr>
              <a:t>independent</a:t>
            </a:r>
            <a:r>
              <a:rPr lang="en-IN" sz="1600" dirty="0">
                <a:latin typeface="Times New Roman" panose="02020603050405020304" pitchFamily="18" charset="0"/>
                <a:cs typeface="Times New Roman" panose="02020603050405020304" pitchFamily="18" charset="0"/>
              </a:rPr>
              <a:t> so it doesn't affect other threads if exception occur in a single thread.</a:t>
            </a:r>
          </a:p>
          <a:p>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C235976-0B06-4144-8C1E-479323AF6A32}"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2</a:t>
            </a:fld>
            <a:endParaRPr lang="en-IN"/>
          </a:p>
        </p:txBody>
      </p:sp>
    </p:spTree>
    <p:extLst>
      <p:ext uri="{BB962C8B-B14F-4D97-AF65-F5344CB8AC3E}">
        <p14:creationId xmlns:p14="http://schemas.microsoft.com/office/powerpoint/2010/main" val="2808286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pPr>
              <a:buFont typeface="Wingdings" panose="05000000000000000000" pitchFamily="2" charset="2"/>
              <a:buChar char="Ø"/>
            </a:pPr>
            <a:r>
              <a:rPr lang="en-IN" sz="1600" b="1" i="1" dirty="0" smtClean="0">
                <a:latin typeface="Times New Roman" panose="02020603050405020304" pitchFamily="18" charset="0"/>
                <a:cs typeface="Times New Roman" panose="02020603050405020304" pitchFamily="18" charset="0"/>
              </a:rPr>
              <a:t>Daemon Thread:- </a:t>
            </a:r>
            <a:r>
              <a:rPr lang="en-US" sz="1400" b="1" dirty="0">
                <a:latin typeface="Times New Roman" panose="02020603050405020304" pitchFamily="18" charset="0"/>
                <a:cs typeface="Times New Roman" panose="02020603050405020304" pitchFamily="18" charset="0"/>
              </a:rPr>
              <a:t>Daemon thread in java</a:t>
            </a:r>
            <a:r>
              <a:rPr lang="en-US" sz="1400" dirty="0">
                <a:latin typeface="Times New Roman" panose="02020603050405020304" pitchFamily="18" charset="0"/>
                <a:cs typeface="Times New Roman" panose="02020603050405020304" pitchFamily="18" charset="0"/>
              </a:rPr>
              <a:t> is a service provider thread that provides services to the user thread. Its life depend on the mercy of user threads i.e. when all the user threads dies, JVM terminates this thread automatically.</a:t>
            </a:r>
          </a:p>
          <a:p>
            <a:r>
              <a:rPr lang="en-US" sz="1400" dirty="0">
                <a:latin typeface="Times New Roman" panose="02020603050405020304" pitchFamily="18" charset="0"/>
                <a:cs typeface="Times New Roman" panose="02020603050405020304" pitchFamily="18" charset="0"/>
              </a:rPr>
              <a:t>There are many java daemon threads running automatically e.g. </a:t>
            </a:r>
            <a:r>
              <a:rPr lang="en-US" sz="1400" dirty="0" err="1">
                <a:latin typeface="Times New Roman" panose="02020603050405020304" pitchFamily="18" charset="0"/>
                <a:cs typeface="Times New Roman" panose="02020603050405020304" pitchFamily="18" charset="0"/>
              </a:rPr>
              <a:t>gc</a:t>
            </a:r>
            <a:r>
              <a:rPr lang="en-US" sz="1400" dirty="0">
                <a:latin typeface="Times New Roman" panose="02020603050405020304" pitchFamily="18" charset="0"/>
                <a:cs typeface="Times New Roman" panose="02020603050405020304" pitchFamily="18" charset="0"/>
              </a:rPr>
              <a:t>, finalizer etc.</a:t>
            </a:r>
          </a:p>
          <a:p>
            <a:pPr marL="0" indent="0">
              <a:buNone/>
            </a:pPr>
            <a:endParaRPr lang="en-IN" sz="1600" b="1" i="1" dirty="0" smtClean="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It provides services to user threads for background supporting tasks. It has no role in life than to serve user threads.</a:t>
            </a:r>
          </a:p>
          <a:p>
            <a:r>
              <a:rPr lang="en-US" sz="1400" dirty="0">
                <a:latin typeface="Times New Roman" panose="02020603050405020304" pitchFamily="18" charset="0"/>
                <a:cs typeface="Times New Roman" panose="02020603050405020304" pitchFamily="18" charset="0"/>
              </a:rPr>
              <a:t>Its life depends on user threads.</a:t>
            </a:r>
          </a:p>
          <a:p>
            <a:r>
              <a:rPr lang="en-US" sz="1400" dirty="0">
                <a:latin typeface="Times New Roman" panose="02020603050405020304" pitchFamily="18" charset="0"/>
                <a:cs typeface="Times New Roman" panose="02020603050405020304" pitchFamily="18" charset="0"/>
              </a:rPr>
              <a:t>It is a low priority thread.</a:t>
            </a:r>
          </a:p>
          <a:p>
            <a:pPr>
              <a:buFont typeface="Wingdings" panose="05000000000000000000" pitchFamily="2" charset="2"/>
              <a:buChar char="Ø"/>
            </a:pPr>
            <a:endParaRPr lang="en-IN" sz="1600" b="1"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b="1" i="1" dirty="0" smtClean="0">
                <a:latin typeface="Times New Roman" panose="02020603050405020304" pitchFamily="18" charset="0"/>
                <a:cs typeface="Times New Roman" panose="02020603050405020304" pitchFamily="18" charset="0"/>
              </a:rPr>
              <a:t>Why JVM terminates Daemon thread if there is no longer use?</a:t>
            </a: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sole purpose of the daemon thread is that it provides services to user thread for background supporting task. If there is no user thread, why should JVM keep running this thread. That is why JVM terminates the daemon thread if there is no user thread.</a:t>
            </a:r>
            <a:endParaRPr lang="en-IN" sz="1400" b="1" i="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7D3875E-555D-4516-A0A2-77D8AE441EC2}"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20</a:t>
            </a:fld>
            <a:endParaRPr lang="en-IN"/>
          </a:p>
        </p:txBody>
      </p:sp>
    </p:spTree>
    <p:extLst>
      <p:ext uri="{BB962C8B-B14F-4D97-AF65-F5344CB8AC3E}">
        <p14:creationId xmlns:p14="http://schemas.microsoft.com/office/powerpoint/2010/main" val="1286929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pPr>
              <a:buFont typeface="Wingdings" panose="05000000000000000000" pitchFamily="2" charset="2"/>
              <a:buChar char="Ø"/>
            </a:pPr>
            <a:r>
              <a:rPr lang="en-IN" sz="1600" b="1" i="1" dirty="0" smtClean="0">
                <a:latin typeface="Times New Roman" panose="02020603050405020304" pitchFamily="18" charset="0"/>
                <a:cs typeface="Times New Roman" panose="02020603050405020304" pitchFamily="18" charset="0"/>
              </a:rPr>
              <a:t>Daemon Thread Methods:-</a:t>
            </a:r>
          </a:p>
          <a:p>
            <a:pPr>
              <a:buFont typeface="Wingdings" panose="05000000000000000000" pitchFamily="2" charset="2"/>
              <a:buChar char="Ø"/>
            </a:pPr>
            <a:endParaRPr lang="en-IN" sz="1600" b="1"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400" b="1" i="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7D3875E-555D-4516-A0A2-77D8AE441EC2}"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21</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381690426"/>
              </p:ext>
            </p:extLst>
          </p:nvPr>
        </p:nvGraphicFramePr>
        <p:xfrm>
          <a:off x="1185838" y="2647508"/>
          <a:ext cx="8127999" cy="1630680"/>
        </p:xfrm>
        <a:graphic>
          <a:graphicData uri="http://schemas.openxmlformats.org/drawingml/2006/table">
            <a:tbl>
              <a:tblPr firstRow="1" bandRow="1">
                <a:tableStyleId>{5C22544A-7EE6-4342-B048-85BDC9FD1C3A}</a:tableStyleId>
              </a:tblPr>
              <a:tblGrid>
                <a:gridCol w="1093338">
                  <a:extLst>
                    <a:ext uri="{9D8B030D-6E8A-4147-A177-3AD203B41FA5}">
                      <a16:colId xmlns:a16="http://schemas.microsoft.com/office/drawing/2014/main" val="732728599"/>
                    </a:ext>
                  </a:extLst>
                </a:gridCol>
                <a:gridCol w="3234520">
                  <a:extLst>
                    <a:ext uri="{9D8B030D-6E8A-4147-A177-3AD203B41FA5}">
                      <a16:colId xmlns:a16="http://schemas.microsoft.com/office/drawing/2014/main" val="3779730136"/>
                    </a:ext>
                  </a:extLst>
                </a:gridCol>
                <a:gridCol w="3800141">
                  <a:extLst>
                    <a:ext uri="{9D8B030D-6E8A-4147-A177-3AD203B41FA5}">
                      <a16:colId xmlns:a16="http://schemas.microsoft.com/office/drawing/2014/main" val="270999013"/>
                    </a:ext>
                  </a:extLst>
                </a:gridCol>
              </a:tblGrid>
              <a:tr h="370840">
                <a:tc>
                  <a:txBody>
                    <a:bodyPr/>
                    <a:lstStyle/>
                    <a:p>
                      <a:pPr algn="l" fontAlgn="t"/>
                      <a:r>
                        <a:rPr lang="en-IN" dirty="0">
                          <a:solidFill>
                            <a:srgbClr val="000000"/>
                          </a:solidFill>
                          <a:effectLst/>
                          <a:latin typeface="Times New Roman" panose="02020603050405020304" pitchFamily="18" charset="0"/>
                          <a:cs typeface="Times New Roman" panose="02020603050405020304" pitchFamily="18" charset="0"/>
                        </a:rPr>
                        <a:t>No.</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Method</a:t>
                      </a:r>
                    </a:p>
                  </a:txBody>
                  <a:tcPr marL="114300" marR="114300" marT="114300" marB="1143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Description</a:t>
                      </a:r>
                    </a:p>
                  </a:txBody>
                  <a:tcPr marL="114300" marR="114300" marT="114300" marB="114300"/>
                </a:tc>
                <a:extLst>
                  <a:ext uri="{0D108BD9-81ED-4DB2-BD59-A6C34878D82A}">
                    <a16:rowId xmlns:a16="http://schemas.microsoft.com/office/drawing/2014/main" val="2678240930"/>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1)</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public void setDaemon(boolean status)</a:t>
                      </a:r>
                    </a:p>
                  </a:txBody>
                  <a:tcPr marL="76200" marR="76200" marT="76200" marB="76200"/>
                </a:tc>
                <a:tc>
                  <a:txBody>
                    <a:bodyPr/>
                    <a:lstStyle/>
                    <a:p>
                      <a:pPr algn="l" fontAlgn="t"/>
                      <a:r>
                        <a:rPr lang="en-US">
                          <a:solidFill>
                            <a:srgbClr val="000000"/>
                          </a:solidFill>
                          <a:effectLst/>
                          <a:latin typeface="Times New Roman" panose="02020603050405020304" pitchFamily="18" charset="0"/>
                          <a:cs typeface="Times New Roman" panose="02020603050405020304" pitchFamily="18" charset="0"/>
                        </a:rPr>
                        <a:t>is used to mark the current thread as daemon thread or user thread.</a:t>
                      </a:r>
                    </a:p>
                  </a:txBody>
                  <a:tcPr marL="76200" marR="76200" marT="76200" marB="76200"/>
                </a:tc>
                <a:extLst>
                  <a:ext uri="{0D108BD9-81ED-4DB2-BD59-A6C34878D82A}">
                    <a16:rowId xmlns:a16="http://schemas.microsoft.com/office/drawing/2014/main" val="3552770179"/>
                  </a:ext>
                </a:extLst>
              </a:tr>
              <a:tr h="37084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2)</a:t>
                      </a:r>
                    </a:p>
                  </a:txBody>
                  <a:tcPr marL="76200" marR="76200" marT="76200" marB="76200"/>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public boolean isDaemon()</a:t>
                      </a:r>
                    </a:p>
                  </a:txBody>
                  <a:tcPr marL="76200" marR="76200" marT="76200" marB="76200"/>
                </a:tc>
                <a:tc>
                  <a:txBody>
                    <a:bodyPr/>
                    <a:lstStyle/>
                    <a:p>
                      <a:pPr algn="l" fontAlgn="t"/>
                      <a:r>
                        <a:rPr lang="en-US" dirty="0">
                          <a:solidFill>
                            <a:srgbClr val="000000"/>
                          </a:solidFill>
                          <a:effectLst/>
                          <a:latin typeface="Times New Roman" panose="02020603050405020304" pitchFamily="18" charset="0"/>
                          <a:cs typeface="Times New Roman" panose="02020603050405020304" pitchFamily="18" charset="0"/>
                        </a:rPr>
                        <a:t>is used to check that current is daemon.</a:t>
                      </a:r>
                    </a:p>
                  </a:txBody>
                  <a:tcPr marL="76200" marR="76200" marT="76200" marB="76200"/>
                </a:tc>
                <a:extLst>
                  <a:ext uri="{0D108BD9-81ED-4DB2-BD59-A6C34878D82A}">
                    <a16:rowId xmlns:a16="http://schemas.microsoft.com/office/drawing/2014/main" val="1845706738"/>
                  </a:ext>
                </a:extLst>
              </a:tr>
            </a:tbl>
          </a:graphicData>
        </a:graphic>
      </p:graphicFrame>
    </p:spTree>
    <p:extLst>
      <p:ext uri="{BB962C8B-B14F-4D97-AF65-F5344CB8AC3E}">
        <p14:creationId xmlns:p14="http://schemas.microsoft.com/office/powerpoint/2010/main" val="4145347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fontScale="92500" lnSpcReduction="20000"/>
          </a:bodyPr>
          <a:lstStyle/>
          <a:p>
            <a:pPr>
              <a:buFont typeface="Wingdings" panose="05000000000000000000" pitchFamily="2" charset="2"/>
              <a:buChar char="Ø"/>
            </a:pPr>
            <a:r>
              <a:rPr lang="en-IN" sz="1600" b="1" i="1" dirty="0" smtClean="0">
                <a:latin typeface="Times New Roman" panose="02020603050405020304" pitchFamily="18" charset="0"/>
                <a:cs typeface="Times New Roman" panose="02020603050405020304" pitchFamily="18" charset="0"/>
              </a:rPr>
              <a:t>Daemon Thread Example</a:t>
            </a:r>
            <a:r>
              <a:rPr lang="en-IN" sz="1600" i="1" dirty="0">
                <a:latin typeface="Times New Roman" panose="02020603050405020304" pitchFamily="18" charset="0"/>
                <a:cs typeface="Times New Roman" panose="02020603050405020304" pitchFamily="18" charset="0"/>
              </a:rPr>
              <a:t>:- </a:t>
            </a:r>
            <a:r>
              <a:rPr lang="en-IN" sz="1400" i="1" dirty="0">
                <a:latin typeface="Times New Roman" panose="02020603050405020304" pitchFamily="18" charset="0"/>
                <a:cs typeface="Times New Roman" panose="02020603050405020304" pitchFamily="18" charset="0"/>
              </a:rPr>
              <a:t>public class TestDaemonThread1 extends Thread{  </a:t>
            </a:r>
          </a:p>
          <a:p>
            <a:pPr>
              <a:buFont typeface="Wingdings" panose="05000000000000000000" pitchFamily="2" charset="2"/>
              <a:buChar char="§"/>
            </a:pPr>
            <a:r>
              <a:rPr lang="en-IN" sz="1400" i="1" dirty="0">
                <a:latin typeface="Times New Roman" panose="02020603050405020304" pitchFamily="18" charset="0"/>
                <a:cs typeface="Times New Roman" panose="02020603050405020304" pitchFamily="18" charset="0"/>
              </a:rPr>
              <a:t> public void run(){  </a:t>
            </a:r>
            <a:r>
              <a:rPr lang="en-IN" sz="1400" i="1" dirty="0" smtClean="0">
                <a:latin typeface="Times New Roman" panose="02020603050405020304" pitchFamily="18" charset="0"/>
                <a:cs typeface="Times New Roman" panose="02020603050405020304" pitchFamily="18" charset="0"/>
              </a:rPr>
              <a:t>  </a:t>
            </a:r>
            <a:r>
              <a:rPr lang="en-IN" sz="1400" i="1" dirty="0">
                <a:latin typeface="Times New Roman" panose="02020603050405020304" pitchFamily="18" charset="0"/>
                <a:cs typeface="Times New Roman" panose="02020603050405020304" pitchFamily="18" charset="0"/>
              </a:rPr>
              <a:t>if(</a:t>
            </a:r>
            <a:r>
              <a:rPr lang="en-IN" sz="1400" i="1" dirty="0" err="1">
                <a:latin typeface="Times New Roman" panose="02020603050405020304" pitchFamily="18" charset="0"/>
                <a:cs typeface="Times New Roman" panose="02020603050405020304" pitchFamily="18" charset="0"/>
              </a:rPr>
              <a:t>Thread.currentThread</a:t>
            </a:r>
            <a:r>
              <a:rPr lang="en-IN" sz="1400" i="1" dirty="0">
                <a:latin typeface="Times New Roman" panose="02020603050405020304" pitchFamily="18" charset="0"/>
                <a:cs typeface="Times New Roman" panose="02020603050405020304" pitchFamily="18" charset="0"/>
              </a:rPr>
              <a:t>().</a:t>
            </a:r>
            <a:r>
              <a:rPr lang="en-IN" sz="1400" i="1" dirty="0" err="1">
                <a:latin typeface="Times New Roman" panose="02020603050405020304" pitchFamily="18" charset="0"/>
                <a:cs typeface="Times New Roman" panose="02020603050405020304" pitchFamily="18" charset="0"/>
              </a:rPr>
              <a:t>isDaemon</a:t>
            </a:r>
            <a:r>
              <a:rPr lang="en-IN" sz="1400" i="1" dirty="0">
                <a:latin typeface="Times New Roman" panose="02020603050405020304" pitchFamily="18" charset="0"/>
                <a:cs typeface="Times New Roman" panose="02020603050405020304" pitchFamily="18" charset="0"/>
              </a:rPr>
              <a:t>()){//checking for daemon thread  </a:t>
            </a:r>
          </a:p>
          <a:p>
            <a:pPr>
              <a:buFont typeface="Wingdings" panose="05000000000000000000" pitchFamily="2" charset="2"/>
              <a:buChar char="§"/>
            </a:pPr>
            <a:r>
              <a:rPr lang="en-IN" sz="1400" i="1" dirty="0">
                <a:latin typeface="Times New Roman" panose="02020603050405020304" pitchFamily="18" charset="0"/>
                <a:cs typeface="Times New Roman" panose="02020603050405020304" pitchFamily="18" charset="0"/>
              </a:rPr>
              <a:t>   </a:t>
            </a:r>
            <a:r>
              <a:rPr lang="en-IN" sz="1400" i="1" dirty="0" err="1">
                <a:latin typeface="Times New Roman" panose="02020603050405020304" pitchFamily="18" charset="0"/>
                <a:cs typeface="Times New Roman" panose="02020603050405020304" pitchFamily="18" charset="0"/>
              </a:rPr>
              <a:t>System.out.println</a:t>
            </a:r>
            <a:r>
              <a:rPr lang="en-IN" sz="1400" i="1" dirty="0">
                <a:latin typeface="Times New Roman" panose="02020603050405020304" pitchFamily="18" charset="0"/>
                <a:cs typeface="Times New Roman" panose="02020603050405020304" pitchFamily="18" charset="0"/>
              </a:rPr>
              <a:t>("daemon thread work");}  </a:t>
            </a:r>
          </a:p>
          <a:p>
            <a:pPr>
              <a:buFont typeface="Wingdings" panose="05000000000000000000" pitchFamily="2" charset="2"/>
              <a:buChar char="§"/>
            </a:pPr>
            <a:r>
              <a:rPr lang="en-IN" sz="1400" i="1" dirty="0">
                <a:latin typeface="Times New Roman" panose="02020603050405020304" pitchFamily="18" charset="0"/>
                <a:cs typeface="Times New Roman" panose="02020603050405020304" pitchFamily="18" charset="0"/>
              </a:rPr>
              <a:t>  else{  </a:t>
            </a:r>
            <a:r>
              <a:rPr lang="en-IN" sz="1400" i="1" dirty="0" smtClean="0">
                <a:latin typeface="Times New Roman" panose="02020603050405020304" pitchFamily="18" charset="0"/>
                <a:cs typeface="Times New Roman" panose="02020603050405020304" pitchFamily="18" charset="0"/>
              </a:rPr>
              <a:t>  </a:t>
            </a:r>
            <a:r>
              <a:rPr lang="en-IN" sz="1400" i="1" dirty="0" err="1">
                <a:latin typeface="Times New Roman" panose="02020603050405020304" pitchFamily="18" charset="0"/>
                <a:cs typeface="Times New Roman" panose="02020603050405020304" pitchFamily="18" charset="0"/>
              </a:rPr>
              <a:t>System.out.println</a:t>
            </a:r>
            <a:r>
              <a:rPr lang="en-IN" sz="1400" i="1" dirty="0">
                <a:latin typeface="Times New Roman" panose="02020603050405020304" pitchFamily="18" charset="0"/>
                <a:cs typeface="Times New Roman" panose="02020603050405020304" pitchFamily="18" charset="0"/>
              </a:rPr>
              <a:t>("user thread work");  </a:t>
            </a:r>
          </a:p>
          <a:p>
            <a:pPr>
              <a:buFont typeface="Wingdings" panose="05000000000000000000" pitchFamily="2" charset="2"/>
              <a:buChar char="§"/>
            </a:pPr>
            <a:r>
              <a:rPr lang="en-IN" sz="1400" i="1" dirty="0">
                <a:latin typeface="Times New Roman" panose="02020603050405020304" pitchFamily="18" charset="0"/>
                <a:cs typeface="Times New Roman" panose="02020603050405020304" pitchFamily="18" charset="0"/>
              </a:rPr>
              <a:t> }}  </a:t>
            </a:r>
          </a:p>
          <a:p>
            <a:pPr>
              <a:buFont typeface="Wingdings" panose="05000000000000000000" pitchFamily="2" charset="2"/>
              <a:buChar char="§"/>
            </a:pPr>
            <a:r>
              <a:rPr lang="en-IN" sz="1400" i="1" dirty="0">
                <a:latin typeface="Times New Roman" panose="02020603050405020304" pitchFamily="18" charset="0"/>
                <a:cs typeface="Times New Roman" panose="02020603050405020304" pitchFamily="18" charset="0"/>
              </a:rPr>
              <a:t> public static void main(String[] </a:t>
            </a:r>
            <a:r>
              <a:rPr lang="en-IN" sz="1400" i="1" dirty="0" err="1">
                <a:latin typeface="Times New Roman" panose="02020603050405020304" pitchFamily="18" charset="0"/>
                <a:cs typeface="Times New Roman" panose="02020603050405020304" pitchFamily="18" charset="0"/>
              </a:rPr>
              <a:t>args</a:t>
            </a:r>
            <a:r>
              <a:rPr lang="en-IN" sz="1400" i="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sz="1400" i="1" dirty="0">
                <a:latin typeface="Times New Roman" panose="02020603050405020304" pitchFamily="18" charset="0"/>
                <a:cs typeface="Times New Roman" panose="02020603050405020304" pitchFamily="18" charset="0"/>
              </a:rPr>
              <a:t>  TestDaemonThread1 t1=new TestDaemonThread1();//creating thread  </a:t>
            </a:r>
          </a:p>
          <a:p>
            <a:pPr>
              <a:buFont typeface="Wingdings" panose="05000000000000000000" pitchFamily="2" charset="2"/>
              <a:buChar char="§"/>
            </a:pPr>
            <a:r>
              <a:rPr lang="en-IN" sz="1400" i="1" dirty="0">
                <a:latin typeface="Times New Roman" panose="02020603050405020304" pitchFamily="18" charset="0"/>
                <a:cs typeface="Times New Roman" panose="02020603050405020304" pitchFamily="18" charset="0"/>
              </a:rPr>
              <a:t>  TestDaemonThread1 t2=new TestDaemonThread1();  </a:t>
            </a:r>
          </a:p>
          <a:p>
            <a:pPr>
              <a:buFont typeface="Wingdings" panose="05000000000000000000" pitchFamily="2" charset="2"/>
              <a:buChar char="§"/>
            </a:pPr>
            <a:r>
              <a:rPr lang="en-IN" sz="1400" i="1" dirty="0">
                <a:latin typeface="Times New Roman" panose="02020603050405020304" pitchFamily="18" charset="0"/>
                <a:cs typeface="Times New Roman" panose="02020603050405020304" pitchFamily="18" charset="0"/>
              </a:rPr>
              <a:t>  TestDaemonThread1 t3=new TestDaemonThread1();  </a:t>
            </a:r>
          </a:p>
          <a:p>
            <a:pPr>
              <a:buFont typeface="Wingdings" panose="05000000000000000000" pitchFamily="2" charset="2"/>
              <a:buChar char="§"/>
            </a:pPr>
            <a:r>
              <a:rPr lang="en-IN" sz="1400" i="1" dirty="0">
                <a:latin typeface="Times New Roman" panose="02020603050405020304" pitchFamily="18" charset="0"/>
                <a:cs typeface="Times New Roman" panose="02020603050405020304" pitchFamily="18" charset="0"/>
              </a:rPr>
              <a:t>  t1.setDaemon(true);//now t1 is daemon thread  </a:t>
            </a:r>
          </a:p>
          <a:p>
            <a:pPr>
              <a:buFont typeface="Wingdings" panose="05000000000000000000" pitchFamily="2" charset="2"/>
              <a:buChar char="§"/>
            </a:pPr>
            <a:r>
              <a:rPr lang="en-IN" sz="1400" i="1" dirty="0">
                <a:latin typeface="Times New Roman" panose="02020603050405020304" pitchFamily="18" charset="0"/>
                <a:cs typeface="Times New Roman" panose="02020603050405020304" pitchFamily="18" charset="0"/>
              </a:rPr>
              <a:t>  t1.start();//starting threads  </a:t>
            </a:r>
          </a:p>
          <a:p>
            <a:pPr>
              <a:buFont typeface="Wingdings" panose="05000000000000000000" pitchFamily="2" charset="2"/>
              <a:buChar char="§"/>
            </a:pPr>
            <a:r>
              <a:rPr lang="en-IN" sz="1400" i="1" dirty="0">
                <a:latin typeface="Times New Roman" panose="02020603050405020304" pitchFamily="18" charset="0"/>
                <a:cs typeface="Times New Roman" panose="02020603050405020304" pitchFamily="18" charset="0"/>
              </a:rPr>
              <a:t>  t2.start();  </a:t>
            </a:r>
          </a:p>
          <a:p>
            <a:pPr>
              <a:buFont typeface="Wingdings" panose="05000000000000000000" pitchFamily="2" charset="2"/>
              <a:buChar char="§"/>
            </a:pPr>
            <a:r>
              <a:rPr lang="en-IN" sz="1400" i="1" dirty="0">
                <a:latin typeface="Times New Roman" panose="02020603050405020304" pitchFamily="18" charset="0"/>
                <a:cs typeface="Times New Roman" panose="02020603050405020304" pitchFamily="18" charset="0"/>
              </a:rPr>
              <a:t>  t3.start();  </a:t>
            </a:r>
          </a:p>
          <a:p>
            <a:pPr>
              <a:buFont typeface="Wingdings" panose="05000000000000000000" pitchFamily="2" charset="2"/>
              <a:buChar char="§"/>
            </a:pPr>
            <a:r>
              <a:rPr lang="en-IN" sz="1400" i="1" dirty="0">
                <a:latin typeface="Times New Roman" panose="02020603050405020304" pitchFamily="18" charset="0"/>
                <a:cs typeface="Times New Roman" panose="02020603050405020304" pitchFamily="18" charset="0"/>
              </a:rPr>
              <a:t> }} </a:t>
            </a:r>
            <a:endParaRPr lang="en-IN" sz="1400"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b="1" i="1" dirty="0" smtClean="0">
                <a:latin typeface="Times New Roman" panose="02020603050405020304" pitchFamily="18" charset="0"/>
                <a:cs typeface="Times New Roman" panose="02020603050405020304" pitchFamily="18" charset="0"/>
              </a:rPr>
              <a:t>Output:- </a:t>
            </a:r>
            <a:r>
              <a:rPr lang="en-US" sz="1600" i="1" dirty="0">
                <a:latin typeface="Times New Roman" panose="02020603050405020304" pitchFamily="18" charset="0"/>
                <a:cs typeface="Times New Roman" panose="02020603050405020304" pitchFamily="18" charset="0"/>
              </a:rPr>
              <a:t>daemon thread work</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user thread work</a:t>
            </a:r>
          </a:p>
          <a:p>
            <a:pPr>
              <a:buFont typeface="Wingdings" panose="05000000000000000000" pitchFamily="2" charset="2"/>
              <a:buChar char="§"/>
            </a:pPr>
            <a:r>
              <a:rPr lang="en-US" sz="1600" i="1" dirty="0">
                <a:latin typeface="Times New Roman" panose="02020603050405020304" pitchFamily="18" charset="0"/>
                <a:cs typeface="Times New Roman" panose="02020603050405020304" pitchFamily="18" charset="0"/>
              </a:rPr>
              <a:t>user thread work</a:t>
            </a:r>
            <a:endParaRPr lang="en-IN" sz="1600" i="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400" b="1" i="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7D3875E-555D-4516-A0A2-77D8AE441EC2}"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22</a:t>
            </a:fld>
            <a:endParaRPr lang="en-IN"/>
          </a:p>
        </p:txBody>
      </p:sp>
    </p:spTree>
    <p:extLst>
      <p:ext uri="{BB962C8B-B14F-4D97-AF65-F5344CB8AC3E}">
        <p14:creationId xmlns:p14="http://schemas.microsoft.com/office/powerpoint/2010/main" val="1689100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pPr>
              <a:buFont typeface="Wingdings" panose="05000000000000000000" pitchFamily="2" charset="2"/>
              <a:buChar char="Ø"/>
            </a:pPr>
            <a:r>
              <a:rPr lang="en-IN" sz="1600" b="1" i="1" dirty="0" smtClean="0">
                <a:latin typeface="Times New Roman" panose="02020603050405020304" pitchFamily="18" charset="0"/>
                <a:cs typeface="Times New Roman" panose="02020603050405020304" pitchFamily="18" charset="0"/>
              </a:rPr>
              <a:t>Garbage Collection:- </a:t>
            </a: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java, garbage means unreferenced objects.</a:t>
            </a:r>
          </a:p>
          <a:p>
            <a:r>
              <a:rPr lang="en-US" sz="1600" dirty="0">
                <a:latin typeface="Times New Roman" panose="02020603050405020304" pitchFamily="18" charset="0"/>
                <a:cs typeface="Times New Roman" panose="02020603050405020304" pitchFamily="18" charset="0"/>
              </a:rPr>
              <a:t>Garbage Collection is process of reclaiming the runtime unused memory automatically. In other words, it is a way to destroy the unused objects</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600" b="1" i="1" dirty="0" smtClean="0">
                <a:latin typeface="Times New Roman" panose="02020603050405020304" pitchFamily="18" charset="0"/>
                <a:cs typeface="Times New Roman" panose="02020603050405020304" pitchFamily="18" charset="0"/>
              </a:rPr>
              <a:t> Advantages:-</a:t>
            </a:r>
          </a:p>
          <a:p>
            <a:r>
              <a:rPr lang="en-US" sz="1400" dirty="0">
                <a:latin typeface="Times New Roman" panose="02020603050405020304" pitchFamily="18" charset="0"/>
                <a:cs typeface="Times New Roman" panose="02020603050405020304" pitchFamily="18" charset="0"/>
              </a:rPr>
              <a:t>It makes java </a:t>
            </a:r>
            <a:r>
              <a:rPr lang="en-US" sz="1400" b="1" dirty="0">
                <a:latin typeface="Times New Roman" panose="02020603050405020304" pitchFamily="18" charset="0"/>
                <a:cs typeface="Times New Roman" panose="02020603050405020304" pitchFamily="18" charset="0"/>
              </a:rPr>
              <a:t>memory efficient</a:t>
            </a:r>
            <a:r>
              <a:rPr lang="en-US" sz="1400" dirty="0">
                <a:latin typeface="Times New Roman" panose="02020603050405020304" pitchFamily="18" charset="0"/>
                <a:cs typeface="Times New Roman" panose="02020603050405020304" pitchFamily="18" charset="0"/>
              </a:rPr>
              <a:t> because garbage collector removes the unreferenced objects from heap memory.</a:t>
            </a:r>
          </a:p>
          <a:p>
            <a:r>
              <a:rPr lang="en-US" sz="1400" dirty="0">
                <a:latin typeface="Times New Roman" panose="02020603050405020304" pitchFamily="18" charset="0"/>
                <a:cs typeface="Times New Roman" panose="02020603050405020304" pitchFamily="18" charset="0"/>
              </a:rPr>
              <a:t>It is </a:t>
            </a:r>
            <a:r>
              <a:rPr lang="en-US" sz="1400" b="1" dirty="0">
                <a:latin typeface="Times New Roman" panose="02020603050405020304" pitchFamily="18" charset="0"/>
                <a:cs typeface="Times New Roman" panose="02020603050405020304" pitchFamily="18" charset="0"/>
              </a:rPr>
              <a:t>automatically done</a:t>
            </a:r>
            <a:r>
              <a:rPr lang="en-US" sz="1400" dirty="0">
                <a:latin typeface="Times New Roman" panose="02020603050405020304" pitchFamily="18" charset="0"/>
                <a:cs typeface="Times New Roman" panose="02020603050405020304" pitchFamily="18" charset="0"/>
              </a:rPr>
              <a:t> by the garbage collector(a part of JVM) so we don't need to make extra efforts.</a:t>
            </a:r>
          </a:p>
          <a:p>
            <a:pPr>
              <a:buFont typeface="Wingdings" panose="05000000000000000000" pitchFamily="2" charset="2"/>
              <a:buChar char="Ø"/>
            </a:pPr>
            <a:endParaRPr lang="en-IN" sz="1600" b="1" i="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7D3875E-555D-4516-A0A2-77D8AE441EC2}"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23</a:t>
            </a:fld>
            <a:endParaRPr lang="en-IN"/>
          </a:p>
        </p:txBody>
      </p:sp>
    </p:spTree>
    <p:extLst>
      <p:ext uri="{BB962C8B-B14F-4D97-AF65-F5344CB8AC3E}">
        <p14:creationId xmlns:p14="http://schemas.microsoft.com/office/powerpoint/2010/main" val="3775873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pPr>
              <a:buFont typeface="Wingdings" panose="05000000000000000000" pitchFamily="2" charset="2"/>
              <a:buChar char="Ø"/>
            </a:pPr>
            <a:r>
              <a:rPr lang="en-IN" sz="1600" b="1" i="1" dirty="0" smtClean="0">
                <a:latin typeface="Times New Roman" panose="02020603050405020304" pitchFamily="18" charset="0"/>
                <a:cs typeface="Times New Roman" panose="02020603050405020304" pitchFamily="18" charset="0"/>
              </a:rPr>
              <a:t>How a object can be unreferenced:- </a:t>
            </a:r>
          </a:p>
          <a:p>
            <a:pPr>
              <a:buFont typeface="Wingdings" panose="05000000000000000000" pitchFamily="2" charset="2"/>
              <a:buChar char="Ø"/>
            </a:pPr>
            <a:endParaRPr lang="en-IN" sz="1600" b="1" i="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7D3875E-555D-4516-A0A2-77D8AE441EC2}"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24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767" y="2173288"/>
            <a:ext cx="7096835" cy="4356300"/>
          </a:xfrm>
          <a:prstGeom prst="rect">
            <a:avLst/>
          </a:prstGeom>
        </p:spPr>
      </p:pic>
    </p:spTree>
    <p:extLst>
      <p:ext uri="{BB962C8B-B14F-4D97-AF65-F5344CB8AC3E}">
        <p14:creationId xmlns:p14="http://schemas.microsoft.com/office/powerpoint/2010/main" val="4113891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smtClean="0"/>
              <a:t>Thank You.</a:t>
            </a:r>
            <a:endParaRPr lang="en-IN"/>
          </a:p>
        </p:txBody>
      </p:sp>
      <p:sp>
        <p:nvSpPr>
          <p:cNvPr id="5" name="Subtitle 4"/>
          <p:cNvSpPr>
            <a:spLocks noGrp="1"/>
          </p:cNvSpPr>
          <p:nvPr>
            <p:ph type="subTitle" idx="1"/>
          </p:nvPr>
        </p:nvSpPr>
        <p:spPr/>
        <p:txBody>
          <a:bodyPr/>
          <a:lstStyle/>
          <a:p>
            <a:endParaRPr lang="en-IN"/>
          </a:p>
        </p:txBody>
      </p:sp>
      <p:sp>
        <p:nvSpPr>
          <p:cNvPr id="2" name="Date Placeholder 1"/>
          <p:cNvSpPr>
            <a:spLocks noGrp="1"/>
          </p:cNvSpPr>
          <p:nvPr>
            <p:ph type="dt" sz="half" idx="10"/>
          </p:nvPr>
        </p:nvSpPr>
        <p:spPr/>
        <p:txBody>
          <a:bodyPr/>
          <a:lstStyle/>
          <a:p>
            <a:fld id="{80F8A7C7-4C78-41D6-8BE6-D35808074688}" type="datetime1">
              <a:rPr lang="en-IN" smtClean="0"/>
              <a:t>25-01-2019</a:t>
            </a:fld>
            <a:endParaRPr lang="en-IN"/>
          </a:p>
        </p:txBody>
      </p:sp>
      <p:sp>
        <p:nvSpPr>
          <p:cNvPr id="3" name="Slide Number Placeholder 2"/>
          <p:cNvSpPr>
            <a:spLocks noGrp="1"/>
          </p:cNvSpPr>
          <p:nvPr>
            <p:ph type="sldNum" sz="quarter" idx="12"/>
          </p:nvPr>
        </p:nvSpPr>
        <p:spPr/>
        <p:txBody>
          <a:bodyPr/>
          <a:lstStyle/>
          <a:p>
            <a:fld id="{7DEAA1E5-EAEF-422D-8CF8-21DFC8C65485}" type="slidenum">
              <a:rPr lang="en-IN" smtClean="0"/>
              <a:t>25</a:t>
            </a:fld>
            <a:endParaRPr lang="en-IN"/>
          </a:p>
        </p:txBody>
      </p:sp>
    </p:spTree>
    <p:extLst>
      <p:ext uri="{BB962C8B-B14F-4D97-AF65-F5344CB8AC3E}">
        <p14:creationId xmlns:p14="http://schemas.microsoft.com/office/powerpoint/2010/main" val="3520921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p:txBody>
          <a:bodyPr>
            <a:normAutofit/>
          </a:bodyPr>
          <a:lstStyle/>
          <a:p>
            <a:r>
              <a:rPr lang="en-IN" sz="1800" b="1" i="1" dirty="0" smtClean="0">
                <a:latin typeface="Times New Roman" panose="02020603050405020304" pitchFamily="18" charset="0"/>
                <a:cs typeface="Times New Roman" panose="02020603050405020304" pitchFamily="18" charset="0"/>
              </a:rPr>
              <a:t>Multitasking:- </a:t>
            </a:r>
          </a:p>
          <a:p>
            <a:r>
              <a:rPr lang="en-IN" sz="1600" dirty="0">
                <a:latin typeface="Times New Roman" panose="02020603050405020304" pitchFamily="18" charset="0"/>
                <a:cs typeface="Times New Roman" panose="02020603050405020304" pitchFamily="18" charset="0"/>
              </a:rPr>
              <a:t>Multitasking is a process of executing multiple tasks simultaneously. We use multitasking to utilize the CPU. Multitasking can be achieved by two ways:</a:t>
            </a:r>
          </a:p>
          <a:p>
            <a:pPr>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                  Process-based </a:t>
            </a:r>
            <a:r>
              <a:rPr lang="en-IN" sz="1600" dirty="0">
                <a:latin typeface="Times New Roman" panose="02020603050405020304" pitchFamily="18" charset="0"/>
                <a:cs typeface="Times New Roman" panose="02020603050405020304" pitchFamily="18" charset="0"/>
              </a:rPr>
              <a:t>Multitasking(Multiprocessing)</a:t>
            </a:r>
          </a:p>
          <a:p>
            <a:pPr>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                  Thread-based </a:t>
            </a:r>
            <a:r>
              <a:rPr lang="en-IN" sz="1600" dirty="0">
                <a:latin typeface="Times New Roman" panose="02020603050405020304" pitchFamily="18" charset="0"/>
                <a:cs typeface="Times New Roman" panose="02020603050405020304" pitchFamily="18" charset="0"/>
              </a:rPr>
              <a:t>Multitasking(Multithreading)</a:t>
            </a:r>
          </a:p>
          <a:p>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63D600-5867-4D26-B5C7-B5CF07442C8A}"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3</a:t>
            </a:fld>
            <a:endParaRPr lang="en-IN"/>
          </a:p>
        </p:txBody>
      </p:sp>
    </p:spTree>
    <p:extLst>
      <p:ext uri="{BB962C8B-B14F-4D97-AF65-F5344CB8AC3E}">
        <p14:creationId xmlns:p14="http://schemas.microsoft.com/office/powerpoint/2010/main" val="3538474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p:txBody>
          <a:bodyPr>
            <a:normAutofit/>
          </a:bodyPr>
          <a:lstStyle/>
          <a:p>
            <a:r>
              <a:rPr lang="en-IN" sz="1800" b="1" i="1" dirty="0" smtClean="0">
                <a:latin typeface="Times New Roman" panose="02020603050405020304" pitchFamily="18" charset="0"/>
                <a:cs typeface="Times New Roman" panose="02020603050405020304" pitchFamily="18" charset="0"/>
              </a:rPr>
              <a:t>Processor-Based Multitasking:- </a:t>
            </a:r>
          </a:p>
          <a:p>
            <a:endParaRPr lang="en-IN" sz="1800" b="1" dirty="0" smtClean="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Each process have its own address in memory i.e. each process allocates separate memory area.</a:t>
            </a:r>
          </a:p>
          <a:p>
            <a:r>
              <a:rPr lang="en-IN" sz="1600" dirty="0">
                <a:latin typeface="Times New Roman" panose="02020603050405020304" pitchFamily="18" charset="0"/>
                <a:cs typeface="Times New Roman" panose="02020603050405020304" pitchFamily="18" charset="0"/>
              </a:rPr>
              <a:t>Process is heavyweight.</a:t>
            </a:r>
          </a:p>
          <a:p>
            <a:r>
              <a:rPr lang="en-IN" sz="1600" dirty="0">
                <a:latin typeface="Times New Roman" panose="02020603050405020304" pitchFamily="18" charset="0"/>
                <a:cs typeface="Times New Roman" panose="02020603050405020304" pitchFamily="18" charset="0"/>
              </a:rPr>
              <a:t>Cost of communication between the process is high.</a:t>
            </a:r>
          </a:p>
          <a:p>
            <a:r>
              <a:rPr lang="en-IN" sz="1600" dirty="0">
                <a:latin typeface="Times New Roman" panose="02020603050405020304" pitchFamily="18" charset="0"/>
                <a:cs typeface="Times New Roman" panose="02020603050405020304" pitchFamily="18" charset="0"/>
              </a:rPr>
              <a:t>Switching from one process to another require some time for saving and loading registers, memory maps, updating lists etc.</a:t>
            </a:r>
          </a:p>
          <a:p>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4B5D5FB-E141-4074-8974-48F6B3AD50F3}"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4</a:t>
            </a:fld>
            <a:endParaRPr lang="en-IN"/>
          </a:p>
        </p:txBody>
      </p:sp>
    </p:spTree>
    <p:extLst>
      <p:ext uri="{BB962C8B-B14F-4D97-AF65-F5344CB8AC3E}">
        <p14:creationId xmlns:p14="http://schemas.microsoft.com/office/powerpoint/2010/main" val="1684140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p:txBody>
          <a:bodyPr>
            <a:normAutofit/>
          </a:bodyPr>
          <a:lstStyle/>
          <a:p>
            <a:r>
              <a:rPr lang="en-IN" sz="1800" b="1" i="1" dirty="0" smtClean="0">
                <a:latin typeface="Times New Roman" panose="02020603050405020304" pitchFamily="18" charset="0"/>
                <a:cs typeface="Times New Roman" panose="02020603050405020304" pitchFamily="18" charset="0"/>
              </a:rPr>
              <a:t>Thread-Based Multitasking:- </a:t>
            </a:r>
          </a:p>
          <a:p>
            <a:endParaRPr lang="en-IN" sz="1800" b="1" dirty="0" smtClean="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Threads share the same address space.</a:t>
            </a:r>
          </a:p>
          <a:p>
            <a:r>
              <a:rPr lang="en-IN" sz="1600" dirty="0">
                <a:latin typeface="Times New Roman" panose="02020603050405020304" pitchFamily="18" charset="0"/>
                <a:cs typeface="Times New Roman" panose="02020603050405020304" pitchFamily="18" charset="0"/>
              </a:rPr>
              <a:t>Thread is lightweight.</a:t>
            </a:r>
          </a:p>
          <a:p>
            <a:r>
              <a:rPr lang="en-IN" sz="1600" dirty="0">
                <a:latin typeface="Times New Roman" panose="02020603050405020304" pitchFamily="18" charset="0"/>
                <a:cs typeface="Times New Roman" panose="02020603050405020304" pitchFamily="18" charset="0"/>
              </a:rPr>
              <a:t>Cost of communication between the thread is low.</a:t>
            </a:r>
          </a:p>
          <a:p>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1CB20D1-383F-4BB3-AA23-7CC9DF25E46B}"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5</a:t>
            </a:fld>
            <a:endParaRPr lang="en-IN"/>
          </a:p>
        </p:txBody>
      </p:sp>
    </p:spTree>
    <p:extLst>
      <p:ext uri="{BB962C8B-B14F-4D97-AF65-F5344CB8AC3E}">
        <p14:creationId xmlns:p14="http://schemas.microsoft.com/office/powerpoint/2010/main" val="592257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r>
              <a:rPr lang="en-IN" sz="1800" b="1" i="1" dirty="0" smtClean="0">
                <a:latin typeface="Times New Roman" panose="02020603050405020304" pitchFamily="18" charset="0"/>
                <a:cs typeface="Times New Roman" panose="02020603050405020304" pitchFamily="18" charset="0"/>
              </a:rPr>
              <a:t>Definition of Thread:- </a:t>
            </a:r>
          </a:p>
          <a:p>
            <a:r>
              <a:rPr lang="en-IN" sz="1600" dirty="0">
                <a:latin typeface="Times New Roman" panose="02020603050405020304" pitchFamily="18" charset="0"/>
                <a:cs typeface="Times New Roman" panose="02020603050405020304" pitchFamily="18" charset="0"/>
              </a:rPr>
              <a:t>A thread is a lightweight sub process, a smallest unit of processing. It is a separate path of execution.</a:t>
            </a:r>
          </a:p>
          <a:p>
            <a:r>
              <a:rPr lang="en-IN" sz="1600" dirty="0">
                <a:latin typeface="Times New Roman" panose="02020603050405020304" pitchFamily="18" charset="0"/>
                <a:cs typeface="Times New Roman" panose="02020603050405020304" pitchFamily="18" charset="0"/>
              </a:rPr>
              <a:t>Threads are independent, if there occurs exception in one thread, it doesn't affect other threads. It shares a common memory area.</a:t>
            </a:r>
          </a:p>
          <a:p>
            <a:endParaRPr lang="en-IN" sz="18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3008" y="2910624"/>
            <a:ext cx="5257800" cy="3065173"/>
          </a:xfrm>
          <a:prstGeom prst="rect">
            <a:avLst/>
          </a:prstGeom>
          <a:ln>
            <a:noFill/>
          </a:ln>
          <a:effectLst>
            <a:softEdge rad="112500"/>
          </a:effectLst>
        </p:spPr>
      </p:pic>
      <p:sp>
        <p:nvSpPr>
          <p:cNvPr id="5" name="Date Placeholder 4"/>
          <p:cNvSpPr>
            <a:spLocks noGrp="1"/>
          </p:cNvSpPr>
          <p:nvPr>
            <p:ph type="dt" sz="half" idx="10"/>
          </p:nvPr>
        </p:nvSpPr>
        <p:spPr/>
        <p:txBody>
          <a:bodyPr/>
          <a:lstStyle/>
          <a:p>
            <a:fld id="{94D35363-F495-4CDD-B428-4D7F3A7A4318}" type="datetime1">
              <a:rPr lang="en-IN" smtClean="0"/>
              <a:t>25-01-2019</a:t>
            </a:fld>
            <a:endParaRPr lang="en-IN"/>
          </a:p>
        </p:txBody>
      </p:sp>
      <p:sp>
        <p:nvSpPr>
          <p:cNvPr id="6" name="Slide Number Placeholder 5"/>
          <p:cNvSpPr>
            <a:spLocks noGrp="1"/>
          </p:cNvSpPr>
          <p:nvPr>
            <p:ph type="sldNum" sz="quarter" idx="12"/>
          </p:nvPr>
        </p:nvSpPr>
        <p:spPr/>
        <p:txBody>
          <a:bodyPr/>
          <a:lstStyle/>
          <a:p>
            <a:fld id="{7DEAA1E5-EAEF-422D-8CF8-21DFC8C65485}" type="slidenum">
              <a:rPr lang="en-IN" smtClean="0"/>
              <a:t>6</a:t>
            </a:fld>
            <a:endParaRPr lang="en-IN"/>
          </a:p>
        </p:txBody>
      </p:sp>
    </p:spTree>
    <p:extLst>
      <p:ext uri="{BB962C8B-B14F-4D97-AF65-F5344CB8AC3E}">
        <p14:creationId xmlns:p14="http://schemas.microsoft.com/office/powerpoint/2010/main" val="592760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r>
              <a:rPr lang="en-IN" sz="1800" b="1" i="1" dirty="0" smtClean="0">
                <a:latin typeface="Times New Roman" panose="02020603050405020304" pitchFamily="18" charset="0"/>
                <a:cs typeface="Times New Roman" panose="02020603050405020304" pitchFamily="18" charset="0"/>
              </a:rPr>
              <a:t>Lifecycle of a Thread:- </a:t>
            </a:r>
          </a:p>
          <a:p>
            <a:r>
              <a:rPr lang="en-IN" sz="1600" dirty="0">
                <a:latin typeface="Times New Roman" panose="02020603050405020304" pitchFamily="18" charset="0"/>
                <a:cs typeface="Times New Roman" panose="02020603050405020304" pitchFamily="18" charset="0"/>
              </a:rPr>
              <a:t>A thread can be in one of the five states. According to sun, there is only 4 states in </a:t>
            </a:r>
            <a:r>
              <a:rPr lang="en-IN" sz="1600" b="1" dirty="0">
                <a:latin typeface="Times New Roman" panose="02020603050405020304" pitchFamily="18" charset="0"/>
                <a:cs typeface="Times New Roman" panose="02020603050405020304" pitchFamily="18" charset="0"/>
              </a:rPr>
              <a:t>thread life cycle in java</a:t>
            </a:r>
            <a:r>
              <a:rPr lang="en-IN" sz="1600" dirty="0">
                <a:latin typeface="Times New Roman" panose="02020603050405020304" pitchFamily="18" charset="0"/>
                <a:cs typeface="Times New Roman" panose="02020603050405020304" pitchFamily="18" charset="0"/>
              </a:rPr>
              <a:t> new, runnable, non-runnable and terminated. There is no running state</a:t>
            </a:r>
            <a:r>
              <a:rPr lang="en-IN" sz="1600" dirty="0" smtClean="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The life cycle of the thread in java is controlled by JVM. The java thread states are as follows:</a:t>
            </a:r>
          </a:p>
          <a:p>
            <a:r>
              <a:rPr lang="en-IN" sz="1600" dirty="0">
                <a:latin typeface="Times New Roman" panose="02020603050405020304" pitchFamily="18" charset="0"/>
                <a:cs typeface="Times New Roman" panose="02020603050405020304" pitchFamily="18" charset="0"/>
              </a:rPr>
              <a:t>New</a:t>
            </a:r>
          </a:p>
          <a:p>
            <a:r>
              <a:rPr lang="en-IN" sz="1600" dirty="0">
                <a:latin typeface="Times New Roman" panose="02020603050405020304" pitchFamily="18" charset="0"/>
                <a:cs typeface="Times New Roman" panose="02020603050405020304" pitchFamily="18" charset="0"/>
              </a:rPr>
              <a:t>Runnable</a:t>
            </a:r>
          </a:p>
          <a:p>
            <a:r>
              <a:rPr lang="en-IN" sz="1600" dirty="0">
                <a:latin typeface="Times New Roman" panose="02020603050405020304" pitchFamily="18" charset="0"/>
                <a:cs typeface="Times New Roman" panose="02020603050405020304" pitchFamily="18" charset="0"/>
              </a:rPr>
              <a:t>Running</a:t>
            </a:r>
          </a:p>
          <a:p>
            <a:r>
              <a:rPr lang="en-IN" sz="1600" dirty="0">
                <a:latin typeface="Times New Roman" panose="02020603050405020304" pitchFamily="18" charset="0"/>
                <a:cs typeface="Times New Roman" panose="02020603050405020304" pitchFamily="18" charset="0"/>
              </a:rPr>
              <a:t>Non-Runnable (Blocked)</a:t>
            </a:r>
          </a:p>
          <a:p>
            <a:r>
              <a:rPr lang="en-IN" sz="1600" dirty="0">
                <a:latin typeface="Times New Roman" panose="02020603050405020304" pitchFamily="18" charset="0"/>
                <a:cs typeface="Times New Roman" panose="02020603050405020304" pitchFamily="18" charset="0"/>
              </a:rPr>
              <a:t>Terminated</a:t>
            </a:r>
          </a:p>
          <a:p>
            <a:endParaRPr lang="en-IN" sz="18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5E1F67D-3AEA-4173-B881-41C4C3E72CC4}"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7</a:t>
            </a:fld>
            <a:endParaRPr lang="en-IN"/>
          </a:p>
        </p:txBody>
      </p:sp>
    </p:spTree>
    <p:extLst>
      <p:ext uri="{BB962C8B-B14F-4D97-AF65-F5344CB8AC3E}">
        <p14:creationId xmlns:p14="http://schemas.microsoft.com/office/powerpoint/2010/main" val="755287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r>
              <a:rPr lang="en-IN" sz="1800" b="1" i="1" dirty="0" smtClean="0">
                <a:latin typeface="Times New Roman" panose="02020603050405020304" pitchFamily="18" charset="0"/>
                <a:cs typeface="Times New Roman" panose="02020603050405020304" pitchFamily="18" charset="0"/>
              </a:rPr>
              <a:t>Lifecycle of a Thread:- </a:t>
            </a:r>
          </a:p>
          <a:p>
            <a:endParaRPr lang="en-IN" sz="18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1786" y="1815921"/>
            <a:ext cx="5457825" cy="4589440"/>
          </a:xfrm>
          <a:prstGeom prst="rect">
            <a:avLst/>
          </a:prstGeom>
        </p:spPr>
      </p:pic>
      <p:sp>
        <p:nvSpPr>
          <p:cNvPr id="5" name="Date Placeholder 4"/>
          <p:cNvSpPr>
            <a:spLocks noGrp="1"/>
          </p:cNvSpPr>
          <p:nvPr>
            <p:ph type="dt" sz="half" idx="10"/>
          </p:nvPr>
        </p:nvSpPr>
        <p:spPr/>
        <p:txBody>
          <a:bodyPr/>
          <a:lstStyle/>
          <a:p>
            <a:fld id="{EF1DE14F-60EE-4938-8DC9-C8B8B0A2D236}" type="datetime1">
              <a:rPr lang="en-IN" smtClean="0"/>
              <a:t>25-01-2019</a:t>
            </a:fld>
            <a:endParaRPr lang="en-IN"/>
          </a:p>
        </p:txBody>
      </p:sp>
      <p:sp>
        <p:nvSpPr>
          <p:cNvPr id="6" name="Slide Number Placeholder 5"/>
          <p:cNvSpPr>
            <a:spLocks noGrp="1"/>
          </p:cNvSpPr>
          <p:nvPr>
            <p:ph type="sldNum" sz="quarter" idx="12"/>
          </p:nvPr>
        </p:nvSpPr>
        <p:spPr/>
        <p:txBody>
          <a:bodyPr/>
          <a:lstStyle/>
          <a:p>
            <a:fld id="{7DEAA1E5-EAEF-422D-8CF8-21DFC8C65485}" type="slidenum">
              <a:rPr lang="en-IN" smtClean="0"/>
              <a:t>8</a:t>
            </a:fld>
            <a:endParaRPr lang="en-IN"/>
          </a:p>
        </p:txBody>
      </p:sp>
    </p:spTree>
    <p:extLst>
      <p:ext uri="{BB962C8B-B14F-4D97-AF65-F5344CB8AC3E}">
        <p14:creationId xmlns:p14="http://schemas.microsoft.com/office/powerpoint/2010/main" val="2203009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Multi Threading</a:t>
            </a:r>
            <a:endParaRPr lang="en-IN" dirty="0"/>
          </a:p>
        </p:txBody>
      </p:sp>
      <p:sp>
        <p:nvSpPr>
          <p:cNvPr id="3" name="Content Placeholder 2"/>
          <p:cNvSpPr>
            <a:spLocks noGrp="1"/>
          </p:cNvSpPr>
          <p:nvPr>
            <p:ph idx="1"/>
          </p:nvPr>
        </p:nvSpPr>
        <p:spPr>
          <a:xfrm>
            <a:off x="838200" y="1690687"/>
            <a:ext cx="10515600" cy="4838901"/>
          </a:xfrm>
        </p:spPr>
        <p:txBody>
          <a:bodyPr>
            <a:normAutofit/>
          </a:bodyPr>
          <a:lstStyle/>
          <a:p>
            <a:r>
              <a:rPr lang="en-IN" sz="1800" b="1" i="1" dirty="0" smtClean="0">
                <a:latin typeface="Times New Roman" panose="02020603050405020304" pitchFamily="18" charset="0"/>
                <a:cs typeface="Times New Roman" panose="02020603050405020304" pitchFamily="18" charset="0"/>
              </a:rPr>
              <a:t>Lifecycle of a Thread:-</a:t>
            </a:r>
          </a:p>
          <a:p>
            <a:r>
              <a:rPr lang="en-IN" sz="1800" b="1" i="1" dirty="0" smtClean="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1) New:- </a:t>
            </a:r>
            <a:r>
              <a:rPr lang="en-IN" sz="1800" dirty="0" smtClean="0">
                <a:latin typeface="Times New Roman" panose="02020603050405020304" pitchFamily="18" charset="0"/>
                <a:cs typeface="Times New Roman" panose="02020603050405020304" pitchFamily="18" charset="0"/>
              </a:rPr>
              <a:t>The Thread is in the new state if you create an instance of Thread class but before the invocation of 	    the thread class.</a:t>
            </a:r>
          </a:p>
          <a:p>
            <a:r>
              <a:rPr lang="en-IN" sz="1800" b="1" dirty="0" smtClean="0">
                <a:latin typeface="Times New Roman" panose="02020603050405020304" pitchFamily="18" charset="0"/>
                <a:cs typeface="Times New Roman" panose="02020603050405020304" pitchFamily="18" charset="0"/>
              </a:rPr>
              <a:t>2) Runnable:- </a:t>
            </a:r>
            <a:r>
              <a:rPr lang="en-IN" sz="1800" dirty="0">
                <a:latin typeface="Times New Roman" panose="02020603050405020304" pitchFamily="18" charset="0"/>
                <a:cs typeface="Times New Roman" panose="02020603050405020304" pitchFamily="18" charset="0"/>
              </a:rPr>
              <a:t>The thread is in runnable state after invocation of start() method, but the thread scheduler has </a:t>
            </a:r>
            <a:r>
              <a:rPr lang="en-IN" sz="1800" dirty="0" smtClean="0">
                <a:latin typeface="Times New Roman" panose="02020603050405020304" pitchFamily="18" charset="0"/>
                <a:cs typeface="Times New Roman" panose="02020603050405020304" pitchFamily="18" charset="0"/>
              </a:rPr>
              <a:t>	            not </a:t>
            </a:r>
            <a:r>
              <a:rPr lang="en-IN" sz="1800" dirty="0">
                <a:latin typeface="Times New Roman" panose="02020603050405020304" pitchFamily="18" charset="0"/>
                <a:cs typeface="Times New Roman" panose="02020603050405020304" pitchFamily="18" charset="0"/>
              </a:rPr>
              <a:t>selected it to be the running thread</a:t>
            </a:r>
            <a:r>
              <a:rPr lang="en-IN" sz="1800" dirty="0" smtClean="0">
                <a:latin typeface="Times New Roman" panose="02020603050405020304" pitchFamily="18" charset="0"/>
                <a:cs typeface="Times New Roman" panose="02020603050405020304" pitchFamily="18" charset="0"/>
              </a:rPr>
              <a:t>.</a:t>
            </a:r>
          </a:p>
          <a:p>
            <a:r>
              <a:rPr lang="en-IN" sz="1800" b="1" dirty="0" smtClean="0">
                <a:latin typeface="Times New Roman" panose="02020603050405020304" pitchFamily="18" charset="0"/>
                <a:cs typeface="Times New Roman" panose="02020603050405020304" pitchFamily="18" charset="0"/>
              </a:rPr>
              <a:t>3) Running:-</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 thread is in running state if the thread scheduler has selected it</a:t>
            </a:r>
            <a:r>
              <a:rPr lang="en-IN" sz="1800" dirty="0" smtClean="0">
                <a:latin typeface="Times New Roman" panose="02020603050405020304" pitchFamily="18" charset="0"/>
                <a:cs typeface="Times New Roman" panose="02020603050405020304" pitchFamily="18" charset="0"/>
              </a:rPr>
              <a:t>.</a:t>
            </a:r>
          </a:p>
          <a:p>
            <a:r>
              <a:rPr lang="en-IN" sz="1800" b="1" dirty="0" smtClean="0">
                <a:latin typeface="Times New Roman" panose="02020603050405020304" pitchFamily="18" charset="0"/>
                <a:cs typeface="Times New Roman" panose="02020603050405020304" pitchFamily="18" charset="0"/>
              </a:rPr>
              <a:t>4) </a:t>
            </a:r>
            <a:r>
              <a:rPr lang="en-IN" sz="1800" b="1" dirty="0">
                <a:latin typeface="Times New Roman" panose="02020603050405020304" pitchFamily="18" charset="0"/>
                <a:cs typeface="Times New Roman" panose="02020603050405020304" pitchFamily="18" charset="0"/>
              </a:rPr>
              <a:t>Non-Runnable (Blocked</a:t>
            </a:r>
            <a:r>
              <a:rPr lang="en-IN" sz="1800" b="1"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This is the state when the thread is still alive, but is currently not eligible to </a:t>
            </a:r>
            <a:r>
              <a:rPr lang="en-IN" sz="1800" dirty="0" smtClean="0">
                <a:latin typeface="Times New Roman" panose="02020603050405020304" pitchFamily="18" charset="0"/>
                <a:cs typeface="Times New Roman" panose="02020603050405020304" pitchFamily="18" charset="0"/>
              </a:rPr>
              <a:t>			       run</a:t>
            </a:r>
            <a:r>
              <a:rPr lang="en-IN" sz="1800" dirty="0">
                <a:latin typeface="Times New Roman" panose="02020603050405020304" pitchFamily="18" charset="0"/>
                <a:cs typeface="Times New Roman" panose="02020603050405020304" pitchFamily="18" charset="0"/>
              </a:rPr>
              <a:t>.</a:t>
            </a:r>
            <a:endParaRPr lang="en-IN" sz="1800" dirty="0" smtClean="0">
              <a:latin typeface="Times New Roman" panose="02020603050405020304" pitchFamily="18" charset="0"/>
              <a:cs typeface="Times New Roman" panose="02020603050405020304" pitchFamily="18" charset="0"/>
            </a:endParaRPr>
          </a:p>
          <a:p>
            <a:r>
              <a:rPr lang="en-IN" sz="1800" b="1" dirty="0" smtClean="0">
                <a:latin typeface="Times New Roman" panose="02020603050405020304" pitchFamily="18" charset="0"/>
                <a:cs typeface="Times New Roman" panose="02020603050405020304" pitchFamily="18" charset="0"/>
              </a:rPr>
              <a:t>5) Terminated:- </a:t>
            </a:r>
            <a:r>
              <a:rPr lang="en-IN" sz="1800" dirty="0">
                <a:latin typeface="Times New Roman" panose="02020603050405020304" pitchFamily="18" charset="0"/>
                <a:cs typeface="Times New Roman" panose="02020603050405020304" pitchFamily="18" charset="0"/>
              </a:rPr>
              <a:t>A thread is in terminated or dead state when its run() method exits</a:t>
            </a:r>
            <a:r>
              <a:rPr lang="en-IN" sz="1800" dirty="0" smtClean="0">
                <a:latin typeface="Times New Roman" panose="02020603050405020304" pitchFamily="18" charset="0"/>
                <a:cs typeface="Times New Roman" panose="02020603050405020304" pitchFamily="18" charset="0"/>
              </a:rPr>
              <a:t>.</a:t>
            </a:r>
          </a:p>
          <a:p>
            <a:endParaRPr lang="en-IN" sz="18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992DDFD-6C5E-4A91-9D3A-AB84D350C5CD}" type="datetime1">
              <a:rPr lang="en-IN" smtClean="0"/>
              <a:t>25-01-2019</a:t>
            </a:fld>
            <a:endParaRPr lang="en-IN"/>
          </a:p>
        </p:txBody>
      </p:sp>
      <p:sp>
        <p:nvSpPr>
          <p:cNvPr id="5" name="Slide Number Placeholder 4"/>
          <p:cNvSpPr>
            <a:spLocks noGrp="1"/>
          </p:cNvSpPr>
          <p:nvPr>
            <p:ph type="sldNum" sz="quarter" idx="12"/>
          </p:nvPr>
        </p:nvSpPr>
        <p:spPr/>
        <p:txBody>
          <a:bodyPr/>
          <a:lstStyle/>
          <a:p>
            <a:fld id="{7DEAA1E5-EAEF-422D-8CF8-21DFC8C65485}" type="slidenum">
              <a:rPr lang="en-IN" smtClean="0"/>
              <a:t>9</a:t>
            </a:fld>
            <a:endParaRPr lang="en-IN"/>
          </a:p>
        </p:txBody>
      </p:sp>
    </p:spTree>
    <p:extLst>
      <p:ext uri="{BB962C8B-B14F-4D97-AF65-F5344CB8AC3E}">
        <p14:creationId xmlns:p14="http://schemas.microsoft.com/office/powerpoint/2010/main" val="991312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215</TotalTime>
  <Words>1001</Words>
  <Application>Microsoft Office PowerPoint</Application>
  <PresentationFormat>Widescreen</PresentationFormat>
  <Paragraphs>257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Times New Roman</vt:lpstr>
      <vt:lpstr>Wingdings</vt:lpstr>
      <vt:lpstr>Vapor Trail</vt:lpstr>
      <vt:lpstr>Presentation on Multithreading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Multi Threading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Ardent Collaborations </dc:title>
  <dc:creator>User</dc:creator>
  <cp:lastModifiedBy>SUMON</cp:lastModifiedBy>
  <cp:revision>163</cp:revision>
  <dcterms:created xsi:type="dcterms:W3CDTF">2016-11-03T01:26:25Z</dcterms:created>
  <dcterms:modified xsi:type="dcterms:W3CDTF">2019-01-25T02:44:11Z</dcterms:modified>
</cp:coreProperties>
</file>