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177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99D8D-2C0D-4EFB-B11D-C9A9DC4917EC}" type="datetimeFigureOut">
              <a:rPr lang="en-IN" smtClean="0"/>
              <a:t>13-11-2016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97F85-21FD-4B09-93DE-BFFAA1A6A683}" type="slidenum">
              <a:rPr lang="en-IN" smtClean="0"/>
              <a:t>‹#›</a:t>
            </a:fld>
            <a:endParaRPr lang="en-IN"/>
          </a:p>
        </p:txBody>
      </p:sp>
    </p:spTree>
    <p:extLst>
      <p:ext uri="{BB962C8B-B14F-4D97-AF65-F5344CB8AC3E}">
        <p14:creationId xmlns:p14="http://schemas.microsoft.com/office/powerpoint/2010/main" val="292610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a:t>
            </a:fld>
            <a:endParaRPr lang="en-IN"/>
          </a:p>
        </p:txBody>
      </p:sp>
    </p:spTree>
    <p:extLst>
      <p:ext uri="{BB962C8B-B14F-4D97-AF65-F5344CB8AC3E}">
        <p14:creationId xmlns:p14="http://schemas.microsoft.com/office/powerpoint/2010/main" val="2144944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10</a:t>
            </a:fld>
            <a:endParaRPr lang="en-IN"/>
          </a:p>
        </p:txBody>
      </p:sp>
    </p:spTree>
    <p:extLst>
      <p:ext uri="{BB962C8B-B14F-4D97-AF65-F5344CB8AC3E}">
        <p14:creationId xmlns:p14="http://schemas.microsoft.com/office/powerpoint/2010/main" val="3489945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11</a:t>
            </a:fld>
            <a:endParaRPr lang="en-IN"/>
          </a:p>
        </p:txBody>
      </p:sp>
    </p:spTree>
    <p:extLst>
      <p:ext uri="{BB962C8B-B14F-4D97-AF65-F5344CB8AC3E}">
        <p14:creationId xmlns:p14="http://schemas.microsoft.com/office/powerpoint/2010/main" val="2951587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12</a:t>
            </a:fld>
            <a:endParaRPr lang="en-IN"/>
          </a:p>
        </p:txBody>
      </p:sp>
    </p:spTree>
    <p:extLst>
      <p:ext uri="{BB962C8B-B14F-4D97-AF65-F5344CB8AC3E}">
        <p14:creationId xmlns:p14="http://schemas.microsoft.com/office/powerpoint/2010/main" val="2851116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13</a:t>
            </a:fld>
            <a:endParaRPr lang="en-IN"/>
          </a:p>
        </p:txBody>
      </p:sp>
    </p:spTree>
    <p:extLst>
      <p:ext uri="{BB962C8B-B14F-4D97-AF65-F5344CB8AC3E}">
        <p14:creationId xmlns:p14="http://schemas.microsoft.com/office/powerpoint/2010/main" val="351051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14</a:t>
            </a:fld>
            <a:endParaRPr lang="en-IN"/>
          </a:p>
        </p:txBody>
      </p:sp>
    </p:spTree>
    <p:extLst>
      <p:ext uri="{BB962C8B-B14F-4D97-AF65-F5344CB8AC3E}">
        <p14:creationId xmlns:p14="http://schemas.microsoft.com/office/powerpoint/2010/main" val="3899090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15</a:t>
            </a:fld>
            <a:endParaRPr lang="en-IN"/>
          </a:p>
        </p:txBody>
      </p:sp>
    </p:spTree>
    <p:extLst>
      <p:ext uri="{BB962C8B-B14F-4D97-AF65-F5344CB8AC3E}">
        <p14:creationId xmlns:p14="http://schemas.microsoft.com/office/powerpoint/2010/main" val="1890086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16</a:t>
            </a:fld>
            <a:endParaRPr lang="en-IN"/>
          </a:p>
        </p:txBody>
      </p:sp>
    </p:spTree>
    <p:extLst>
      <p:ext uri="{BB962C8B-B14F-4D97-AF65-F5344CB8AC3E}">
        <p14:creationId xmlns:p14="http://schemas.microsoft.com/office/powerpoint/2010/main" val="4048824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17</a:t>
            </a:fld>
            <a:endParaRPr lang="en-IN"/>
          </a:p>
        </p:txBody>
      </p:sp>
    </p:spTree>
    <p:extLst>
      <p:ext uri="{BB962C8B-B14F-4D97-AF65-F5344CB8AC3E}">
        <p14:creationId xmlns:p14="http://schemas.microsoft.com/office/powerpoint/2010/main" val="2121478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18</a:t>
            </a:fld>
            <a:endParaRPr lang="en-IN"/>
          </a:p>
        </p:txBody>
      </p:sp>
    </p:spTree>
    <p:extLst>
      <p:ext uri="{BB962C8B-B14F-4D97-AF65-F5344CB8AC3E}">
        <p14:creationId xmlns:p14="http://schemas.microsoft.com/office/powerpoint/2010/main" val="2246034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19</a:t>
            </a:fld>
            <a:endParaRPr lang="en-IN"/>
          </a:p>
        </p:txBody>
      </p:sp>
    </p:spTree>
    <p:extLst>
      <p:ext uri="{BB962C8B-B14F-4D97-AF65-F5344CB8AC3E}">
        <p14:creationId xmlns:p14="http://schemas.microsoft.com/office/powerpoint/2010/main" val="49518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a:t>
            </a:fld>
            <a:endParaRPr lang="en-IN"/>
          </a:p>
        </p:txBody>
      </p:sp>
    </p:spTree>
    <p:extLst>
      <p:ext uri="{BB962C8B-B14F-4D97-AF65-F5344CB8AC3E}">
        <p14:creationId xmlns:p14="http://schemas.microsoft.com/office/powerpoint/2010/main" val="2303184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20</a:t>
            </a:fld>
            <a:endParaRPr lang="en-IN"/>
          </a:p>
        </p:txBody>
      </p:sp>
    </p:spTree>
    <p:extLst>
      <p:ext uri="{BB962C8B-B14F-4D97-AF65-F5344CB8AC3E}">
        <p14:creationId xmlns:p14="http://schemas.microsoft.com/office/powerpoint/2010/main" val="2568031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21</a:t>
            </a:fld>
            <a:endParaRPr lang="en-IN"/>
          </a:p>
        </p:txBody>
      </p:sp>
    </p:spTree>
    <p:extLst>
      <p:ext uri="{BB962C8B-B14F-4D97-AF65-F5344CB8AC3E}">
        <p14:creationId xmlns:p14="http://schemas.microsoft.com/office/powerpoint/2010/main" val="3551717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22</a:t>
            </a:fld>
            <a:endParaRPr lang="en-IN"/>
          </a:p>
        </p:txBody>
      </p:sp>
    </p:spTree>
    <p:extLst>
      <p:ext uri="{BB962C8B-B14F-4D97-AF65-F5344CB8AC3E}">
        <p14:creationId xmlns:p14="http://schemas.microsoft.com/office/powerpoint/2010/main" val="81491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23</a:t>
            </a:fld>
            <a:endParaRPr lang="en-IN"/>
          </a:p>
        </p:txBody>
      </p:sp>
    </p:spTree>
    <p:extLst>
      <p:ext uri="{BB962C8B-B14F-4D97-AF65-F5344CB8AC3E}">
        <p14:creationId xmlns:p14="http://schemas.microsoft.com/office/powerpoint/2010/main" val="2996669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24</a:t>
            </a:fld>
            <a:endParaRPr lang="en-IN"/>
          </a:p>
        </p:txBody>
      </p:sp>
    </p:spTree>
    <p:extLst>
      <p:ext uri="{BB962C8B-B14F-4D97-AF65-F5344CB8AC3E}">
        <p14:creationId xmlns:p14="http://schemas.microsoft.com/office/powerpoint/2010/main" val="4014151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25</a:t>
            </a:fld>
            <a:endParaRPr lang="en-IN"/>
          </a:p>
        </p:txBody>
      </p:sp>
    </p:spTree>
    <p:extLst>
      <p:ext uri="{BB962C8B-B14F-4D97-AF65-F5344CB8AC3E}">
        <p14:creationId xmlns:p14="http://schemas.microsoft.com/office/powerpoint/2010/main" val="3934014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26</a:t>
            </a:fld>
            <a:endParaRPr lang="en-IN"/>
          </a:p>
        </p:txBody>
      </p:sp>
    </p:spTree>
    <p:extLst>
      <p:ext uri="{BB962C8B-B14F-4D97-AF65-F5344CB8AC3E}">
        <p14:creationId xmlns:p14="http://schemas.microsoft.com/office/powerpoint/2010/main" val="3733727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27</a:t>
            </a:fld>
            <a:endParaRPr lang="en-IN"/>
          </a:p>
        </p:txBody>
      </p:sp>
    </p:spTree>
    <p:extLst>
      <p:ext uri="{BB962C8B-B14F-4D97-AF65-F5344CB8AC3E}">
        <p14:creationId xmlns:p14="http://schemas.microsoft.com/office/powerpoint/2010/main" val="3533649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28</a:t>
            </a:fld>
            <a:endParaRPr lang="en-IN"/>
          </a:p>
        </p:txBody>
      </p:sp>
    </p:spTree>
    <p:extLst>
      <p:ext uri="{BB962C8B-B14F-4D97-AF65-F5344CB8AC3E}">
        <p14:creationId xmlns:p14="http://schemas.microsoft.com/office/powerpoint/2010/main" val="185827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29</a:t>
            </a:fld>
            <a:endParaRPr lang="en-IN"/>
          </a:p>
        </p:txBody>
      </p:sp>
    </p:spTree>
    <p:extLst>
      <p:ext uri="{BB962C8B-B14F-4D97-AF65-F5344CB8AC3E}">
        <p14:creationId xmlns:p14="http://schemas.microsoft.com/office/powerpoint/2010/main" val="232009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a:t>
            </a:fld>
            <a:endParaRPr lang="en-IN"/>
          </a:p>
        </p:txBody>
      </p:sp>
    </p:spTree>
    <p:extLst>
      <p:ext uri="{BB962C8B-B14F-4D97-AF65-F5344CB8AC3E}">
        <p14:creationId xmlns:p14="http://schemas.microsoft.com/office/powerpoint/2010/main" val="23876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30</a:t>
            </a:fld>
            <a:endParaRPr lang="en-IN"/>
          </a:p>
        </p:txBody>
      </p:sp>
    </p:spTree>
    <p:extLst>
      <p:ext uri="{BB962C8B-B14F-4D97-AF65-F5344CB8AC3E}">
        <p14:creationId xmlns:p14="http://schemas.microsoft.com/office/powerpoint/2010/main" val="2836907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31</a:t>
            </a:fld>
            <a:endParaRPr lang="en-IN"/>
          </a:p>
        </p:txBody>
      </p:sp>
    </p:spTree>
    <p:extLst>
      <p:ext uri="{BB962C8B-B14F-4D97-AF65-F5344CB8AC3E}">
        <p14:creationId xmlns:p14="http://schemas.microsoft.com/office/powerpoint/2010/main" val="1289336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32</a:t>
            </a:fld>
            <a:endParaRPr lang="en-IN"/>
          </a:p>
        </p:txBody>
      </p:sp>
    </p:spTree>
    <p:extLst>
      <p:ext uri="{BB962C8B-B14F-4D97-AF65-F5344CB8AC3E}">
        <p14:creationId xmlns:p14="http://schemas.microsoft.com/office/powerpoint/2010/main" val="3137247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33</a:t>
            </a:fld>
            <a:endParaRPr lang="en-IN"/>
          </a:p>
        </p:txBody>
      </p:sp>
    </p:spTree>
    <p:extLst>
      <p:ext uri="{BB962C8B-B14F-4D97-AF65-F5344CB8AC3E}">
        <p14:creationId xmlns:p14="http://schemas.microsoft.com/office/powerpoint/2010/main" val="2764210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34</a:t>
            </a:fld>
            <a:endParaRPr lang="en-IN"/>
          </a:p>
        </p:txBody>
      </p:sp>
    </p:spTree>
    <p:extLst>
      <p:ext uri="{BB962C8B-B14F-4D97-AF65-F5344CB8AC3E}">
        <p14:creationId xmlns:p14="http://schemas.microsoft.com/office/powerpoint/2010/main" val="1977183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35</a:t>
            </a:fld>
            <a:endParaRPr lang="en-IN"/>
          </a:p>
        </p:txBody>
      </p:sp>
    </p:spTree>
    <p:extLst>
      <p:ext uri="{BB962C8B-B14F-4D97-AF65-F5344CB8AC3E}">
        <p14:creationId xmlns:p14="http://schemas.microsoft.com/office/powerpoint/2010/main" val="2201802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36</a:t>
            </a:fld>
            <a:endParaRPr lang="en-IN"/>
          </a:p>
        </p:txBody>
      </p:sp>
    </p:spTree>
    <p:extLst>
      <p:ext uri="{BB962C8B-B14F-4D97-AF65-F5344CB8AC3E}">
        <p14:creationId xmlns:p14="http://schemas.microsoft.com/office/powerpoint/2010/main" val="2551274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37</a:t>
            </a:fld>
            <a:endParaRPr lang="en-IN"/>
          </a:p>
        </p:txBody>
      </p:sp>
    </p:spTree>
    <p:extLst>
      <p:ext uri="{BB962C8B-B14F-4D97-AF65-F5344CB8AC3E}">
        <p14:creationId xmlns:p14="http://schemas.microsoft.com/office/powerpoint/2010/main" val="53269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38</a:t>
            </a:fld>
            <a:endParaRPr lang="en-IN"/>
          </a:p>
        </p:txBody>
      </p:sp>
    </p:spTree>
    <p:extLst>
      <p:ext uri="{BB962C8B-B14F-4D97-AF65-F5344CB8AC3E}">
        <p14:creationId xmlns:p14="http://schemas.microsoft.com/office/powerpoint/2010/main" val="600547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39</a:t>
            </a:fld>
            <a:endParaRPr lang="en-IN"/>
          </a:p>
        </p:txBody>
      </p:sp>
    </p:spTree>
    <p:extLst>
      <p:ext uri="{BB962C8B-B14F-4D97-AF65-F5344CB8AC3E}">
        <p14:creationId xmlns:p14="http://schemas.microsoft.com/office/powerpoint/2010/main" val="237094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4</a:t>
            </a:fld>
            <a:endParaRPr lang="en-IN"/>
          </a:p>
        </p:txBody>
      </p:sp>
    </p:spTree>
    <p:extLst>
      <p:ext uri="{BB962C8B-B14F-4D97-AF65-F5344CB8AC3E}">
        <p14:creationId xmlns:p14="http://schemas.microsoft.com/office/powerpoint/2010/main" val="3511843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40</a:t>
            </a:fld>
            <a:endParaRPr lang="en-IN"/>
          </a:p>
        </p:txBody>
      </p:sp>
    </p:spTree>
    <p:extLst>
      <p:ext uri="{BB962C8B-B14F-4D97-AF65-F5344CB8AC3E}">
        <p14:creationId xmlns:p14="http://schemas.microsoft.com/office/powerpoint/2010/main" val="18464507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41</a:t>
            </a:fld>
            <a:endParaRPr lang="en-IN"/>
          </a:p>
        </p:txBody>
      </p:sp>
    </p:spTree>
    <p:extLst>
      <p:ext uri="{BB962C8B-B14F-4D97-AF65-F5344CB8AC3E}">
        <p14:creationId xmlns:p14="http://schemas.microsoft.com/office/powerpoint/2010/main" val="55655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42</a:t>
            </a:fld>
            <a:endParaRPr lang="en-IN"/>
          </a:p>
        </p:txBody>
      </p:sp>
    </p:spTree>
    <p:extLst>
      <p:ext uri="{BB962C8B-B14F-4D97-AF65-F5344CB8AC3E}">
        <p14:creationId xmlns:p14="http://schemas.microsoft.com/office/powerpoint/2010/main" val="423755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43</a:t>
            </a:fld>
            <a:endParaRPr lang="en-IN"/>
          </a:p>
        </p:txBody>
      </p:sp>
    </p:spTree>
    <p:extLst>
      <p:ext uri="{BB962C8B-B14F-4D97-AF65-F5344CB8AC3E}">
        <p14:creationId xmlns:p14="http://schemas.microsoft.com/office/powerpoint/2010/main" val="360829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5</a:t>
            </a:fld>
            <a:endParaRPr lang="en-IN"/>
          </a:p>
        </p:txBody>
      </p:sp>
    </p:spTree>
    <p:extLst>
      <p:ext uri="{BB962C8B-B14F-4D97-AF65-F5344CB8AC3E}">
        <p14:creationId xmlns:p14="http://schemas.microsoft.com/office/powerpoint/2010/main" val="1876254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6</a:t>
            </a:fld>
            <a:endParaRPr lang="en-IN"/>
          </a:p>
        </p:txBody>
      </p:sp>
    </p:spTree>
    <p:extLst>
      <p:ext uri="{BB962C8B-B14F-4D97-AF65-F5344CB8AC3E}">
        <p14:creationId xmlns:p14="http://schemas.microsoft.com/office/powerpoint/2010/main" val="2984215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7</a:t>
            </a:fld>
            <a:endParaRPr lang="en-IN"/>
          </a:p>
        </p:txBody>
      </p:sp>
    </p:spTree>
    <p:extLst>
      <p:ext uri="{BB962C8B-B14F-4D97-AF65-F5344CB8AC3E}">
        <p14:creationId xmlns:p14="http://schemas.microsoft.com/office/powerpoint/2010/main" val="241497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8</a:t>
            </a:fld>
            <a:endParaRPr lang="en-IN"/>
          </a:p>
        </p:txBody>
      </p:sp>
    </p:spTree>
    <p:extLst>
      <p:ext uri="{BB962C8B-B14F-4D97-AF65-F5344CB8AC3E}">
        <p14:creationId xmlns:p14="http://schemas.microsoft.com/office/powerpoint/2010/main" val="3742312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A97F85-21FD-4B09-93DE-BFFAA1A6A683}" type="slidenum">
              <a:rPr lang="en-IN" smtClean="0"/>
              <a:t>9</a:t>
            </a:fld>
            <a:endParaRPr lang="en-IN"/>
          </a:p>
        </p:txBody>
      </p:sp>
    </p:spTree>
    <p:extLst>
      <p:ext uri="{BB962C8B-B14F-4D97-AF65-F5344CB8AC3E}">
        <p14:creationId xmlns:p14="http://schemas.microsoft.com/office/powerpoint/2010/main" val="1126384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D4DE16-DA27-4E19-967F-DA89C420A2CE}" type="datetime1">
              <a:rPr lang="en-IN" smtClean="0"/>
              <a:t>13-11-2016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181580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CB6A8-F7AD-45F3-A553-0A6D92D639DF}"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146004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2A537-E7DD-4894-9F09-B46B70E6A366}"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3829159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21C21-A3C1-4857-B874-D073CC17E174}"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0058C70-288F-4152-89A7-18958C8C810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16622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39A09-5980-4D35-849D-547D562B714F}"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2544409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08B7FB5-392A-4646-A7DD-4BE9E1E8FA85}" type="datetime1">
              <a:rPr lang="en-IN" smtClean="0"/>
              <a:t>13-11-2016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3902324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D664BD2-365D-40A2-B97E-0E97956ED72D}" type="datetime1">
              <a:rPr lang="en-IN" smtClean="0"/>
              <a:t>13-11-2016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2218708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913FD8-7603-4609-B230-FABE4A26C674}" type="datetime1">
              <a:rPr lang="en-IN" smtClean="0"/>
              <a:t>13-11-2016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2551758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AB476B0-F9D6-4FAA-AF7D-434D72374676}" type="datetime1">
              <a:rPr lang="en-IN" smtClean="0"/>
              <a:t>13-11-2016</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0058C70-288F-4152-89A7-18958C8C8106}" type="slidenum">
              <a:rPr lang="en-IN" smtClean="0"/>
              <a:t>‹#›</a:t>
            </a:fld>
            <a:endParaRPr lang="en-IN"/>
          </a:p>
        </p:txBody>
      </p:sp>
    </p:spTree>
    <p:extLst>
      <p:ext uri="{BB962C8B-B14F-4D97-AF65-F5344CB8AC3E}">
        <p14:creationId xmlns:p14="http://schemas.microsoft.com/office/powerpoint/2010/main" val="210635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15B023-B808-44CF-88AC-ED19B458B816}" type="datetime1">
              <a:rPr lang="en-IN" smtClean="0"/>
              <a:t>13-11-2016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764519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8D256-BFB4-4C9D-8050-EBEBBC5C767F}" type="datetime1">
              <a:rPr lang="en-IN" smtClean="0"/>
              <a:t>13-11-2016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257010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B879C7-83AF-4902-AF13-07CE980A6F34}"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221126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E80DFB-D0E6-4335-BDA5-E7BA624F383C}" type="datetime1">
              <a:rPr lang="en-IN" smtClean="0"/>
              <a:t>13-11-2016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425484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A1F0B9-E480-48EF-BCEA-C00C3FEAB986}" type="datetime1">
              <a:rPr lang="en-IN" smtClean="0"/>
              <a:t>13-11-2016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256535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CB68B7C-1904-4206-AF51-5D868952D3F7}" type="datetime1">
              <a:rPr lang="en-IN" smtClean="0"/>
              <a:t>13-11-2016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234377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2CF9D-1824-4B3B-8F1F-D63D59432FB2}"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161540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869B6-36DD-441B-848D-A799C9CCE203}"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58C70-288F-4152-89A7-18958C8C8106}" type="slidenum">
              <a:rPr lang="en-IN" smtClean="0"/>
              <a:t>‹#›</a:t>
            </a:fld>
            <a:endParaRPr lang="en-IN"/>
          </a:p>
        </p:txBody>
      </p:sp>
    </p:spTree>
    <p:extLst>
      <p:ext uri="{BB962C8B-B14F-4D97-AF65-F5344CB8AC3E}">
        <p14:creationId xmlns:p14="http://schemas.microsoft.com/office/powerpoint/2010/main" val="200818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9315F1-08BA-46ED-B013-5B8C43A78857}" type="datetime1">
              <a:rPr lang="en-IN" smtClean="0"/>
              <a:t>13-11-2016</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0058C70-288F-4152-89A7-18958C8C8106}" type="slidenum">
              <a:rPr lang="en-IN" smtClean="0"/>
              <a:t>‹#›</a:t>
            </a:fld>
            <a:endParaRPr lang="en-IN"/>
          </a:p>
        </p:txBody>
      </p:sp>
    </p:spTree>
    <p:extLst>
      <p:ext uri="{BB962C8B-B14F-4D97-AF65-F5344CB8AC3E}">
        <p14:creationId xmlns:p14="http://schemas.microsoft.com/office/powerpoint/2010/main" val="37259521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PPT	</a:t>
            </a:r>
            <a:endParaRPr lang="en-IN" dirty="0"/>
          </a:p>
        </p:txBody>
      </p:sp>
      <p:sp>
        <p:nvSpPr>
          <p:cNvPr id="3" name="Subtitle 2"/>
          <p:cNvSpPr>
            <a:spLocks noGrp="1"/>
          </p:cNvSpPr>
          <p:nvPr>
            <p:ph type="subTitle" idx="1"/>
          </p:nvPr>
        </p:nvSpPr>
        <p:spPr/>
        <p:txBody>
          <a:bodyPr/>
          <a:lstStyle/>
          <a:p>
            <a:r>
              <a:rPr lang="en-IN" dirty="0" smtClean="0"/>
              <a:t>PPT on Servlet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a:t>
            </a:fld>
            <a:endParaRPr lang="en-IN"/>
          </a:p>
        </p:txBody>
      </p:sp>
      <p:sp>
        <p:nvSpPr>
          <p:cNvPr id="5" name="Date Placeholder 4"/>
          <p:cNvSpPr>
            <a:spLocks noGrp="1"/>
          </p:cNvSpPr>
          <p:nvPr>
            <p:ph type="dt" sz="half" idx="10"/>
          </p:nvPr>
        </p:nvSpPr>
        <p:spPr/>
        <p:txBody>
          <a:bodyPr/>
          <a:lstStyle/>
          <a:p>
            <a:fld id="{D47D5757-26D9-4883-8A0D-ADBFCD622ACA}"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3934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10</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Basic Architecture of HTTP(Hyper Text Transfer Protocol):- </a:t>
            </a:r>
            <a:endParaRPr lang="en-IN"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595" y="2434107"/>
            <a:ext cx="5261484" cy="3867205"/>
          </a:xfrm>
          <a:prstGeom prst="rect">
            <a:avLst/>
          </a:prstGeom>
        </p:spPr>
      </p:pic>
    </p:spTree>
    <p:extLst>
      <p:ext uri="{BB962C8B-B14F-4D97-AF65-F5344CB8AC3E}">
        <p14:creationId xmlns:p14="http://schemas.microsoft.com/office/powerpoint/2010/main" val="2301104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11</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fontScale="92500" lnSpcReduction="10000"/>
          </a:bodyPr>
          <a:lstStyle/>
          <a:p>
            <a:r>
              <a:rPr lang="en-IN" sz="1800" b="1" dirty="0" smtClean="0">
                <a:latin typeface="Times New Roman" panose="02020603050405020304" pitchFamily="18" charset="0"/>
                <a:cs typeface="Times New Roman" panose="02020603050405020304" pitchFamily="18" charset="0"/>
              </a:rPr>
              <a:t>HTTP Request:-</a:t>
            </a:r>
            <a:r>
              <a:rPr lang="en-IN" sz="1800" dirty="0">
                <a:latin typeface="Times New Roman" panose="02020603050405020304" pitchFamily="18" charset="0"/>
                <a:cs typeface="Times New Roman" panose="02020603050405020304" pitchFamily="18" charset="0"/>
              </a:rPr>
              <a:t>The request sends by the computer to a web server that contains all sorts of potentially interesting information is known as HTTP requests.</a:t>
            </a:r>
          </a:p>
          <a:p>
            <a:r>
              <a:rPr lang="en-IN" sz="1800" dirty="0">
                <a:latin typeface="Times New Roman" panose="02020603050405020304" pitchFamily="18" charset="0"/>
                <a:cs typeface="Times New Roman" panose="02020603050405020304" pitchFamily="18" charset="0"/>
              </a:rPr>
              <a:t>The HTTP client sends the request to the server in the form of request message which includes following information:</a:t>
            </a:r>
          </a:p>
          <a:p>
            <a:r>
              <a:rPr lang="en-IN" sz="1800" dirty="0">
                <a:latin typeface="Times New Roman" panose="02020603050405020304" pitchFamily="18" charset="0"/>
                <a:cs typeface="Times New Roman" panose="02020603050405020304" pitchFamily="18" charset="0"/>
              </a:rPr>
              <a:t>The Request-line</a:t>
            </a:r>
          </a:p>
          <a:p>
            <a:r>
              <a:rPr lang="en-IN" sz="1800" dirty="0">
                <a:latin typeface="Times New Roman" panose="02020603050405020304" pitchFamily="18" charset="0"/>
                <a:cs typeface="Times New Roman" panose="02020603050405020304" pitchFamily="18" charset="0"/>
              </a:rPr>
              <a:t>The analysis of source IP address, proxy and port</a:t>
            </a:r>
          </a:p>
          <a:p>
            <a:r>
              <a:rPr lang="en-IN" sz="1800" dirty="0">
                <a:latin typeface="Times New Roman" panose="02020603050405020304" pitchFamily="18" charset="0"/>
                <a:cs typeface="Times New Roman" panose="02020603050405020304" pitchFamily="18" charset="0"/>
              </a:rPr>
              <a:t>The analysis of destination IP address, protocol, port and host</a:t>
            </a:r>
          </a:p>
          <a:p>
            <a:r>
              <a:rPr lang="en-IN" sz="1800" dirty="0">
                <a:latin typeface="Times New Roman" panose="02020603050405020304" pitchFamily="18" charset="0"/>
                <a:cs typeface="Times New Roman" panose="02020603050405020304" pitchFamily="18" charset="0"/>
              </a:rPr>
              <a:t>The Requested URI (Uniform Resource Identifier)</a:t>
            </a:r>
          </a:p>
          <a:p>
            <a:r>
              <a:rPr lang="en-IN" sz="1800" dirty="0">
                <a:latin typeface="Times New Roman" panose="02020603050405020304" pitchFamily="18" charset="0"/>
                <a:cs typeface="Times New Roman" panose="02020603050405020304" pitchFamily="18" charset="0"/>
              </a:rPr>
              <a:t>The Request method and Content</a:t>
            </a:r>
          </a:p>
          <a:p>
            <a:r>
              <a:rPr lang="en-IN" sz="1800" dirty="0">
                <a:latin typeface="Times New Roman" panose="02020603050405020304" pitchFamily="18" charset="0"/>
                <a:cs typeface="Times New Roman" panose="02020603050405020304" pitchFamily="18" charset="0"/>
              </a:rPr>
              <a:t>The User-Agent header</a:t>
            </a:r>
          </a:p>
          <a:p>
            <a:r>
              <a:rPr lang="en-IN" sz="1800" dirty="0">
                <a:latin typeface="Times New Roman" panose="02020603050405020304" pitchFamily="18" charset="0"/>
                <a:cs typeface="Times New Roman" panose="02020603050405020304" pitchFamily="18" charset="0"/>
              </a:rPr>
              <a:t>The Connection control header</a:t>
            </a:r>
          </a:p>
          <a:p>
            <a:r>
              <a:rPr lang="en-IN" sz="1800" dirty="0">
                <a:latin typeface="Times New Roman" panose="02020603050405020304" pitchFamily="18" charset="0"/>
                <a:cs typeface="Times New Roman" panose="02020603050405020304" pitchFamily="18" charset="0"/>
              </a:rPr>
              <a:t>The Cache control header</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14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12</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dirty="0" smtClean="0">
                <a:latin typeface="Times New Roman" panose="02020603050405020304" pitchFamily="18" charset="0"/>
                <a:cs typeface="Times New Roman" panose="02020603050405020304" pitchFamily="18" charset="0"/>
              </a:rPr>
              <a:t>The HTTP Request are as follows:</a:t>
            </a:r>
          </a:p>
          <a:p>
            <a:endParaRPr lang="en-IN" sz="18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8715114"/>
              </p:ext>
            </p:extLst>
          </p:nvPr>
        </p:nvGraphicFramePr>
        <p:xfrm>
          <a:off x="988810" y="2501472"/>
          <a:ext cx="8128000" cy="3799840"/>
        </p:xfrm>
        <a:graphic>
          <a:graphicData uri="http://schemas.openxmlformats.org/drawingml/2006/table">
            <a:tbl>
              <a:tblPr firstRow="1" bandRow="1">
                <a:tableStyleId>{5C22544A-7EE6-4342-B048-85BDC9FD1C3A}</a:tableStyleId>
              </a:tblPr>
              <a:tblGrid>
                <a:gridCol w="2050604"/>
                <a:gridCol w="6077396"/>
              </a:tblGrid>
              <a:tr h="370840">
                <a:tc>
                  <a:txBody>
                    <a:bodyPr/>
                    <a:lstStyle/>
                    <a:p>
                      <a:pPr algn="ctr"/>
                      <a:r>
                        <a:rPr lang="en-IN" dirty="0" smtClean="0">
                          <a:latin typeface="Times New Roman" panose="02020603050405020304" pitchFamily="18" charset="0"/>
                          <a:cs typeface="Times New Roman" panose="02020603050405020304" pitchFamily="18" charset="0"/>
                        </a:rPr>
                        <a:t>HTTP Request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sz="1600" dirty="0" smtClean="0">
                          <a:latin typeface="Times New Roman" panose="02020603050405020304" pitchFamily="18" charset="0"/>
                          <a:cs typeface="Times New Roman" panose="02020603050405020304" pitchFamily="18" charset="0"/>
                        </a:rPr>
                        <a:t>GET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Asks to get the resource at the requested URL.</a:t>
                      </a:r>
                      <a:endParaRPr lang="en-IN" sz="1600" dirty="0">
                        <a:latin typeface="Times New Roman" panose="02020603050405020304" pitchFamily="18" charset="0"/>
                        <a:cs typeface="Times New Roman" panose="02020603050405020304" pitchFamily="18" charset="0"/>
                      </a:endParaRPr>
                    </a:p>
                  </a:txBody>
                  <a:tcPr/>
                </a:tc>
              </a:tr>
              <a:tr h="370840">
                <a:tc>
                  <a:txBody>
                    <a:bodyPr/>
                    <a:lstStyle/>
                    <a:p>
                      <a:r>
                        <a:rPr lang="en-IN" sz="1600" dirty="0" smtClean="0">
                          <a:latin typeface="Times New Roman" panose="02020603050405020304" pitchFamily="18" charset="0"/>
                          <a:cs typeface="Times New Roman" panose="02020603050405020304" pitchFamily="18" charset="0"/>
                        </a:rPr>
                        <a:t>POST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Asks the server to accept the body info attached. It is like GET request with extra info sent with the request.</a:t>
                      </a:r>
                      <a:endParaRPr lang="en-IN" sz="1600" dirty="0">
                        <a:latin typeface="Times New Roman" panose="02020603050405020304" pitchFamily="18" charset="0"/>
                        <a:cs typeface="Times New Roman" panose="02020603050405020304" pitchFamily="18" charset="0"/>
                      </a:endParaRPr>
                    </a:p>
                  </a:txBody>
                  <a:tcPr/>
                </a:tc>
              </a:tr>
              <a:tr h="370840">
                <a:tc>
                  <a:txBody>
                    <a:bodyPr/>
                    <a:lstStyle/>
                    <a:p>
                      <a:r>
                        <a:rPr lang="en-IN" sz="1600" dirty="0" smtClean="0">
                          <a:latin typeface="Times New Roman" panose="02020603050405020304" pitchFamily="18" charset="0"/>
                          <a:cs typeface="Times New Roman" panose="02020603050405020304" pitchFamily="18" charset="0"/>
                        </a:rPr>
                        <a:t>HEAD</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Asks for only the header part of whatever a GET would return. Just like GET but with no body.</a:t>
                      </a:r>
                      <a:endParaRPr lang="en-IN" sz="1600" dirty="0">
                        <a:latin typeface="Times New Roman" panose="02020603050405020304" pitchFamily="18" charset="0"/>
                        <a:cs typeface="Times New Roman" panose="02020603050405020304" pitchFamily="18" charset="0"/>
                      </a:endParaRPr>
                    </a:p>
                  </a:txBody>
                  <a:tcPr/>
                </a:tc>
              </a:tr>
              <a:tr h="370840">
                <a:tc>
                  <a:txBody>
                    <a:bodyPr/>
                    <a:lstStyle/>
                    <a:p>
                      <a:r>
                        <a:rPr lang="en-IN" sz="1600" dirty="0" smtClean="0">
                          <a:latin typeface="Times New Roman" panose="02020603050405020304" pitchFamily="18" charset="0"/>
                          <a:cs typeface="Times New Roman" panose="02020603050405020304" pitchFamily="18" charset="0"/>
                        </a:rPr>
                        <a:t>TRACE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Asks for the loopback of the request message, for testing or troubleshooting.</a:t>
                      </a:r>
                      <a:endParaRPr lang="en-IN" sz="1600" dirty="0">
                        <a:latin typeface="Times New Roman" panose="02020603050405020304" pitchFamily="18" charset="0"/>
                        <a:cs typeface="Times New Roman" panose="02020603050405020304" pitchFamily="18" charset="0"/>
                      </a:endParaRPr>
                    </a:p>
                  </a:txBody>
                  <a:tcPr/>
                </a:tc>
              </a:tr>
              <a:tr h="370840">
                <a:tc>
                  <a:txBody>
                    <a:bodyPr/>
                    <a:lstStyle/>
                    <a:p>
                      <a:r>
                        <a:rPr lang="en-IN" sz="1600" dirty="0" smtClean="0">
                          <a:latin typeface="Times New Roman" panose="02020603050405020304" pitchFamily="18" charset="0"/>
                          <a:cs typeface="Times New Roman" panose="02020603050405020304" pitchFamily="18" charset="0"/>
                        </a:rPr>
                        <a:t>PUT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Says to put the enclosed info (the body) at the requested URL.</a:t>
                      </a:r>
                      <a:endParaRPr lang="en-IN" sz="1600" dirty="0">
                        <a:latin typeface="Times New Roman" panose="02020603050405020304" pitchFamily="18" charset="0"/>
                        <a:cs typeface="Times New Roman" panose="02020603050405020304" pitchFamily="18" charset="0"/>
                      </a:endParaRPr>
                    </a:p>
                  </a:txBody>
                  <a:tcPr/>
                </a:tc>
              </a:tr>
              <a:tr h="370840">
                <a:tc>
                  <a:txBody>
                    <a:bodyPr/>
                    <a:lstStyle/>
                    <a:p>
                      <a:r>
                        <a:rPr lang="en-IN" sz="1600" dirty="0" smtClean="0">
                          <a:latin typeface="Times New Roman" panose="02020603050405020304" pitchFamily="18" charset="0"/>
                          <a:cs typeface="Times New Roman" panose="02020603050405020304" pitchFamily="18" charset="0"/>
                        </a:rPr>
                        <a:t>DELETE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Says to delete the resource at the requested URL.</a:t>
                      </a:r>
                      <a:endParaRPr lang="en-IN" sz="1600" dirty="0">
                        <a:latin typeface="Times New Roman" panose="02020603050405020304" pitchFamily="18" charset="0"/>
                        <a:cs typeface="Times New Roman" panose="02020603050405020304" pitchFamily="18" charset="0"/>
                      </a:endParaRPr>
                    </a:p>
                  </a:txBody>
                  <a:tcPr/>
                </a:tc>
              </a:tr>
              <a:tr h="370840">
                <a:tc>
                  <a:txBody>
                    <a:bodyPr/>
                    <a:lstStyle/>
                    <a:p>
                      <a:r>
                        <a:rPr lang="en-IN" sz="1600" dirty="0" smtClean="0">
                          <a:latin typeface="Times New Roman" panose="02020603050405020304" pitchFamily="18" charset="0"/>
                          <a:cs typeface="Times New Roman" panose="02020603050405020304" pitchFamily="18" charset="0"/>
                        </a:rPr>
                        <a:t>OPTION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Asks for a list of the HTTP methods to which the thing at the request URL can respond</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63517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13</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GET and POST Request:-</a:t>
            </a:r>
          </a:p>
          <a:p>
            <a:r>
              <a:rPr lang="en-IN" sz="1800" b="1" dirty="0" smtClean="0">
                <a:latin typeface="Times New Roman" panose="02020603050405020304" pitchFamily="18" charset="0"/>
                <a:cs typeface="Times New Roman" panose="02020603050405020304" pitchFamily="18" charset="0"/>
              </a:rPr>
              <a:t>GET Request:- </a:t>
            </a:r>
            <a:r>
              <a:rPr lang="en-IN" sz="1800" dirty="0" smtClean="0">
                <a:latin typeface="Times New Roman" panose="02020603050405020304" pitchFamily="18" charset="0"/>
                <a:cs typeface="Times New Roman" panose="02020603050405020304" pitchFamily="18" charset="0"/>
              </a:rPr>
              <a:t>In </a:t>
            </a:r>
            <a:r>
              <a:rPr lang="en-IN" sz="1800" dirty="0">
                <a:latin typeface="Times New Roman" panose="02020603050405020304" pitchFamily="18" charset="0"/>
                <a:cs typeface="Times New Roman" panose="02020603050405020304" pitchFamily="18" charset="0"/>
              </a:rPr>
              <a:t>case of Get request, only </a:t>
            </a:r>
            <a:r>
              <a:rPr lang="en-IN" sz="1800" b="1" dirty="0">
                <a:latin typeface="Times New Roman" panose="02020603050405020304" pitchFamily="18" charset="0"/>
                <a:cs typeface="Times New Roman" panose="02020603050405020304" pitchFamily="18" charset="0"/>
              </a:rPr>
              <a:t>limited amount of data </a:t>
            </a:r>
            <a:r>
              <a:rPr lang="en-IN" sz="1800" dirty="0">
                <a:latin typeface="Times New Roman" panose="02020603050405020304" pitchFamily="18" charset="0"/>
                <a:cs typeface="Times New Roman" panose="02020603050405020304" pitchFamily="18" charset="0"/>
              </a:rPr>
              <a:t>can be sent because data is sent in header</a:t>
            </a:r>
            <a:r>
              <a:rPr lang="en-IN" sz="1800"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Get request is </a:t>
            </a:r>
            <a:r>
              <a:rPr lang="en-IN" sz="1800" b="1" dirty="0">
                <a:latin typeface="Times New Roman" panose="02020603050405020304" pitchFamily="18" charset="0"/>
                <a:cs typeface="Times New Roman" panose="02020603050405020304" pitchFamily="18" charset="0"/>
              </a:rPr>
              <a:t>not secured </a:t>
            </a:r>
            <a:r>
              <a:rPr lang="en-IN" sz="1800" dirty="0">
                <a:latin typeface="Times New Roman" panose="02020603050405020304" pitchFamily="18" charset="0"/>
                <a:cs typeface="Times New Roman" panose="02020603050405020304" pitchFamily="18" charset="0"/>
              </a:rPr>
              <a:t>because data is exposed in URL bar</a:t>
            </a:r>
            <a:r>
              <a:rPr lang="en-IN" sz="1800"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Get request </a:t>
            </a:r>
            <a:r>
              <a:rPr lang="en-IN" sz="1800" b="1" dirty="0">
                <a:latin typeface="Times New Roman" panose="02020603050405020304" pitchFamily="18" charset="0"/>
                <a:cs typeface="Times New Roman" panose="02020603050405020304" pitchFamily="18" charset="0"/>
              </a:rPr>
              <a:t>can be bookmarked</a:t>
            </a:r>
            <a:r>
              <a:rPr lang="en-IN" sz="1800" b="1"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Get request is </a:t>
            </a:r>
            <a:r>
              <a:rPr lang="en-IN" sz="1800" b="1" dirty="0">
                <a:latin typeface="Times New Roman" panose="02020603050405020304" pitchFamily="18" charset="0"/>
                <a:cs typeface="Times New Roman" panose="02020603050405020304" pitchFamily="18" charset="0"/>
              </a:rPr>
              <a:t>idempotent </a:t>
            </a:r>
            <a:r>
              <a:rPr lang="en-IN" sz="1800" dirty="0">
                <a:latin typeface="Times New Roman" panose="02020603050405020304" pitchFamily="18" charset="0"/>
                <a:cs typeface="Times New Roman" panose="02020603050405020304" pitchFamily="18" charset="0"/>
              </a:rPr>
              <a:t>. It means second request will be ignored until response of first request is </a:t>
            </a:r>
            <a:r>
              <a:rPr lang="en-IN" sz="1800" dirty="0" smtClean="0">
                <a:latin typeface="Times New Roman" panose="02020603050405020304" pitchFamily="18" charset="0"/>
                <a:cs typeface="Times New Roman" panose="02020603050405020304" pitchFamily="18" charset="0"/>
              </a:rPr>
              <a:t>delivered</a:t>
            </a:r>
          </a:p>
          <a:p>
            <a:r>
              <a:rPr lang="en-IN" sz="1800" dirty="0">
                <a:latin typeface="Times New Roman" panose="02020603050405020304" pitchFamily="18" charset="0"/>
                <a:cs typeface="Times New Roman" panose="02020603050405020304" pitchFamily="18" charset="0"/>
              </a:rPr>
              <a:t>Get request is </a:t>
            </a:r>
            <a:r>
              <a:rPr lang="en-IN" sz="1800" b="1" dirty="0">
                <a:latin typeface="Times New Roman" panose="02020603050405020304" pitchFamily="18" charset="0"/>
                <a:cs typeface="Times New Roman" panose="02020603050405020304" pitchFamily="18" charset="0"/>
              </a:rPr>
              <a:t>more efficient </a:t>
            </a:r>
            <a:r>
              <a:rPr lang="en-IN" sz="1800" dirty="0">
                <a:latin typeface="Times New Roman" panose="02020603050405020304" pitchFamily="18" charset="0"/>
                <a:cs typeface="Times New Roman" panose="02020603050405020304" pitchFamily="18" charset="0"/>
              </a:rPr>
              <a:t>and used more than Post.</a:t>
            </a:r>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9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14</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GET and POST Request:-</a:t>
            </a:r>
          </a:p>
          <a:p>
            <a:r>
              <a:rPr lang="en-IN" sz="1800" b="1" dirty="0" smtClean="0">
                <a:latin typeface="Times New Roman" panose="02020603050405020304" pitchFamily="18" charset="0"/>
                <a:cs typeface="Times New Roman" panose="02020603050405020304" pitchFamily="18" charset="0"/>
              </a:rPr>
              <a:t>POST Request:- </a:t>
            </a:r>
            <a:r>
              <a:rPr lang="en-IN" sz="1800" dirty="0" smtClean="0">
                <a:latin typeface="Times New Roman" panose="02020603050405020304" pitchFamily="18" charset="0"/>
                <a:cs typeface="Times New Roman" panose="02020603050405020304" pitchFamily="18" charset="0"/>
              </a:rPr>
              <a:t>In </a:t>
            </a:r>
            <a:r>
              <a:rPr lang="en-IN" sz="1800" dirty="0">
                <a:latin typeface="Times New Roman" panose="02020603050405020304" pitchFamily="18" charset="0"/>
                <a:cs typeface="Times New Roman" panose="02020603050405020304" pitchFamily="18" charset="0"/>
              </a:rPr>
              <a:t>case of Get request, only </a:t>
            </a:r>
            <a:r>
              <a:rPr lang="en-IN" sz="1800" b="1" dirty="0">
                <a:latin typeface="Times New Roman" panose="02020603050405020304" pitchFamily="18" charset="0"/>
                <a:cs typeface="Times New Roman" panose="02020603050405020304" pitchFamily="18" charset="0"/>
              </a:rPr>
              <a:t>limited amount of data </a:t>
            </a:r>
            <a:r>
              <a:rPr lang="en-IN" sz="1800" dirty="0">
                <a:latin typeface="Times New Roman" panose="02020603050405020304" pitchFamily="18" charset="0"/>
                <a:cs typeface="Times New Roman" panose="02020603050405020304" pitchFamily="18" charset="0"/>
              </a:rPr>
              <a:t>can be sent because data is sent in header</a:t>
            </a:r>
            <a:r>
              <a:rPr lang="en-IN" sz="1800"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Get request is </a:t>
            </a:r>
            <a:r>
              <a:rPr lang="en-IN" sz="1800" b="1" dirty="0">
                <a:latin typeface="Times New Roman" panose="02020603050405020304" pitchFamily="18" charset="0"/>
                <a:cs typeface="Times New Roman" panose="02020603050405020304" pitchFamily="18" charset="0"/>
              </a:rPr>
              <a:t>not secured </a:t>
            </a:r>
            <a:r>
              <a:rPr lang="en-IN" sz="1800" dirty="0">
                <a:latin typeface="Times New Roman" panose="02020603050405020304" pitchFamily="18" charset="0"/>
                <a:cs typeface="Times New Roman" panose="02020603050405020304" pitchFamily="18" charset="0"/>
              </a:rPr>
              <a:t>because data is exposed in URL bar</a:t>
            </a:r>
            <a:r>
              <a:rPr lang="en-IN" sz="1800"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Get request </a:t>
            </a:r>
            <a:r>
              <a:rPr lang="en-IN" sz="1800" b="1" dirty="0">
                <a:latin typeface="Times New Roman" panose="02020603050405020304" pitchFamily="18" charset="0"/>
                <a:cs typeface="Times New Roman" panose="02020603050405020304" pitchFamily="18" charset="0"/>
              </a:rPr>
              <a:t>can be bookmarked</a:t>
            </a:r>
            <a:r>
              <a:rPr lang="en-IN" sz="1800" b="1"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Get request is </a:t>
            </a:r>
            <a:r>
              <a:rPr lang="en-IN" sz="1800" b="1" dirty="0">
                <a:latin typeface="Times New Roman" panose="02020603050405020304" pitchFamily="18" charset="0"/>
                <a:cs typeface="Times New Roman" panose="02020603050405020304" pitchFamily="18" charset="0"/>
              </a:rPr>
              <a:t>idempotent </a:t>
            </a:r>
            <a:r>
              <a:rPr lang="en-IN" sz="1800" dirty="0">
                <a:latin typeface="Times New Roman" panose="02020603050405020304" pitchFamily="18" charset="0"/>
                <a:cs typeface="Times New Roman" panose="02020603050405020304" pitchFamily="18" charset="0"/>
              </a:rPr>
              <a:t>. It means second request will be ignored until response of first request is </a:t>
            </a:r>
            <a:r>
              <a:rPr lang="en-IN" sz="1800" dirty="0" smtClean="0">
                <a:latin typeface="Times New Roman" panose="02020603050405020304" pitchFamily="18" charset="0"/>
                <a:cs typeface="Times New Roman" panose="02020603050405020304" pitchFamily="18" charset="0"/>
              </a:rPr>
              <a:t>delivered</a:t>
            </a:r>
          </a:p>
          <a:p>
            <a:r>
              <a:rPr lang="en-IN" sz="1800" dirty="0">
                <a:latin typeface="Times New Roman" panose="02020603050405020304" pitchFamily="18" charset="0"/>
                <a:cs typeface="Times New Roman" panose="02020603050405020304" pitchFamily="18" charset="0"/>
              </a:rPr>
              <a:t>Get request is </a:t>
            </a:r>
            <a:r>
              <a:rPr lang="en-IN" sz="1800" b="1" dirty="0">
                <a:latin typeface="Times New Roman" panose="02020603050405020304" pitchFamily="18" charset="0"/>
                <a:cs typeface="Times New Roman" panose="02020603050405020304" pitchFamily="18" charset="0"/>
              </a:rPr>
              <a:t>more efficient </a:t>
            </a:r>
            <a:r>
              <a:rPr lang="en-IN" sz="1800" dirty="0">
                <a:latin typeface="Times New Roman" panose="02020603050405020304" pitchFamily="18" charset="0"/>
                <a:cs typeface="Times New Roman" panose="02020603050405020304" pitchFamily="18" charset="0"/>
              </a:rPr>
              <a:t>and used more than Post.</a:t>
            </a:r>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661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15</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Servlet Container:- </a:t>
            </a:r>
            <a:r>
              <a:rPr lang="en-IN" sz="1800" dirty="0">
                <a:latin typeface="Times New Roman" panose="02020603050405020304" pitchFamily="18" charset="0"/>
                <a:cs typeface="Times New Roman" panose="02020603050405020304" pitchFamily="18" charset="0"/>
              </a:rPr>
              <a:t>It provides the runtime environment for </a:t>
            </a:r>
            <a:r>
              <a:rPr lang="en-IN" sz="1800" dirty="0" err="1">
                <a:latin typeface="Times New Roman" panose="02020603050405020304" pitchFamily="18" charset="0"/>
                <a:cs typeface="Times New Roman" panose="02020603050405020304" pitchFamily="18" charset="0"/>
              </a:rPr>
              <a:t>JavaEE</a:t>
            </a:r>
            <a:r>
              <a:rPr lang="en-IN" sz="1800" dirty="0">
                <a:latin typeface="Times New Roman" panose="02020603050405020304" pitchFamily="18" charset="0"/>
                <a:cs typeface="Times New Roman" panose="02020603050405020304" pitchFamily="18" charset="0"/>
              </a:rPr>
              <a:t> (j2ee) applications. The client/user can request only a static </a:t>
            </a:r>
            <a:r>
              <a:rPr lang="en-IN" sz="1800" dirty="0" err="1">
                <a:latin typeface="Times New Roman" panose="02020603050405020304" pitchFamily="18" charset="0"/>
                <a:cs typeface="Times New Roman" panose="02020603050405020304" pitchFamily="18" charset="0"/>
              </a:rPr>
              <a:t>WebPages</a:t>
            </a:r>
            <a:r>
              <a:rPr lang="en-IN" sz="1800" dirty="0">
                <a:latin typeface="Times New Roman" panose="02020603050405020304" pitchFamily="18" charset="0"/>
                <a:cs typeface="Times New Roman" panose="02020603050405020304" pitchFamily="18" charset="0"/>
              </a:rPr>
              <a:t> from the server. If the user wants to read the web pages as per input then the servlet container is used in java.</a:t>
            </a:r>
          </a:p>
          <a:p>
            <a:r>
              <a:rPr lang="en-IN" sz="1800" dirty="0">
                <a:latin typeface="Times New Roman" panose="02020603050405020304" pitchFamily="18" charset="0"/>
                <a:cs typeface="Times New Roman" panose="02020603050405020304" pitchFamily="18" charset="0"/>
              </a:rPr>
              <a:t>The servlet container is used in java for dynamically generate the web pages on the server side. Therefore the servlet container is the part of a web server that interacts with the servlet for handling the dynamic web pages from the client.</a:t>
            </a:r>
          </a:p>
          <a:p>
            <a:endParaRPr lang="en-IN" sz="1800" b="1"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054" y="3773089"/>
            <a:ext cx="5134692" cy="2048161"/>
          </a:xfrm>
          <a:prstGeom prst="rect">
            <a:avLst/>
          </a:prstGeom>
          <a:ln>
            <a:noFill/>
          </a:ln>
          <a:effectLst>
            <a:softEdge rad="112500"/>
          </a:effectLst>
        </p:spPr>
      </p:pic>
    </p:spTree>
    <p:extLst>
      <p:ext uri="{BB962C8B-B14F-4D97-AF65-F5344CB8AC3E}">
        <p14:creationId xmlns:p14="http://schemas.microsoft.com/office/powerpoint/2010/main" val="4160900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16</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Servlet Container States:-  </a:t>
            </a:r>
            <a:r>
              <a:rPr lang="en-IN" sz="1800" dirty="0" smtClean="0">
                <a:latin typeface="Times New Roman" panose="02020603050405020304" pitchFamily="18" charset="0"/>
                <a:cs typeface="Times New Roman" panose="02020603050405020304" pitchFamily="18" charset="0"/>
              </a:rPr>
              <a:t>The States of the Servlet Container are as follows:</a:t>
            </a:r>
            <a:endParaRPr lang="en-IN" sz="1800" b="1" dirty="0" smtClean="0">
              <a:latin typeface="Times New Roman" panose="02020603050405020304" pitchFamily="18" charset="0"/>
              <a:cs typeface="Times New Roman" panose="02020603050405020304" pitchFamily="18" charset="0"/>
            </a:endParaRPr>
          </a:p>
          <a:p>
            <a:r>
              <a:rPr lang="en-IN" sz="1800" b="1" dirty="0" smtClean="0">
                <a:latin typeface="Times New Roman" panose="02020603050405020304" pitchFamily="18" charset="0"/>
                <a:cs typeface="Times New Roman" panose="02020603050405020304" pitchFamily="18" charset="0"/>
              </a:rPr>
              <a:t>Standalone</a:t>
            </a:r>
            <a:r>
              <a:rPr lang="en-IN"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It is typical Java-based servers in which the servlet container and the web servers are the integral part of a single program. For example:- Tomcat running by itself</a:t>
            </a:r>
          </a:p>
          <a:p>
            <a:r>
              <a:rPr lang="en-IN" sz="1800" b="1" dirty="0">
                <a:latin typeface="Times New Roman" panose="02020603050405020304" pitchFamily="18" charset="0"/>
                <a:cs typeface="Times New Roman" panose="02020603050405020304" pitchFamily="18" charset="0"/>
              </a:rPr>
              <a:t>In-process:</a:t>
            </a:r>
            <a:r>
              <a:rPr lang="en-IN" sz="1800" dirty="0">
                <a:latin typeface="Times New Roman" panose="02020603050405020304" pitchFamily="18" charset="0"/>
                <a:cs typeface="Times New Roman" panose="02020603050405020304" pitchFamily="18" charset="0"/>
              </a:rPr>
              <a:t> It is separated from the web server, because a different program is runs within the address space of the main server as a plug-in. For example:- Tomcat running inside the </a:t>
            </a:r>
            <a:r>
              <a:rPr lang="en-IN" sz="1800" dirty="0" err="1">
                <a:latin typeface="Times New Roman" panose="02020603050405020304" pitchFamily="18" charset="0"/>
                <a:cs typeface="Times New Roman" panose="02020603050405020304" pitchFamily="18" charset="0"/>
              </a:rPr>
              <a:t>JBoss</a:t>
            </a:r>
            <a:r>
              <a:rPr lang="en-IN" sz="1800" dirty="0">
                <a:latin typeface="Times New Roman" panose="02020603050405020304" pitchFamily="18"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Out-of-process:</a:t>
            </a:r>
            <a:r>
              <a:rPr lang="en-IN" sz="1800" dirty="0">
                <a:latin typeface="Times New Roman" panose="02020603050405020304" pitchFamily="18" charset="0"/>
                <a:cs typeface="Times New Roman" panose="02020603050405020304" pitchFamily="18" charset="0"/>
              </a:rPr>
              <a:t> The web server and servlet container are different programs which are run in a different process. For performing the communications between them, web server uses the plug-in provided by the servlet container.</a:t>
            </a:r>
          </a:p>
          <a:p>
            <a:endParaRPr lang="en-IN" sz="1800" b="1"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891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17</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Servlet Container States:- </a:t>
            </a:r>
            <a:r>
              <a:rPr lang="en-IN" sz="1800" dirty="0" smtClean="0">
                <a:latin typeface="Times New Roman" panose="02020603050405020304" pitchFamily="18" charset="0"/>
                <a:cs typeface="Times New Roman" panose="02020603050405020304" pitchFamily="18" charset="0"/>
              </a:rPr>
              <a:t>The Servlet Container may perform the following action:</a:t>
            </a:r>
          </a:p>
          <a:p>
            <a:r>
              <a:rPr lang="en-IN" sz="1800" dirty="0">
                <a:latin typeface="Times New Roman" panose="02020603050405020304" pitchFamily="18" charset="0"/>
                <a:cs typeface="Times New Roman" panose="02020603050405020304" pitchFamily="18" charset="0"/>
              </a:rPr>
              <a:t>Life Cycle Management</a:t>
            </a:r>
          </a:p>
          <a:p>
            <a:r>
              <a:rPr lang="en-IN" sz="1800" dirty="0">
                <a:latin typeface="Times New Roman" panose="02020603050405020304" pitchFamily="18" charset="0"/>
                <a:cs typeface="Times New Roman" panose="02020603050405020304" pitchFamily="18" charset="0"/>
              </a:rPr>
              <a:t>Multithreaded support</a:t>
            </a:r>
          </a:p>
          <a:p>
            <a:r>
              <a:rPr lang="en-IN" sz="1800" dirty="0">
                <a:latin typeface="Times New Roman" panose="02020603050405020304" pitchFamily="18" charset="0"/>
                <a:cs typeface="Times New Roman" panose="02020603050405020304" pitchFamily="18" charset="0"/>
              </a:rPr>
              <a:t>Object Pooling</a:t>
            </a:r>
          </a:p>
          <a:p>
            <a:r>
              <a:rPr lang="en-IN" sz="1800" dirty="0">
                <a:latin typeface="Times New Roman" panose="02020603050405020304" pitchFamily="18" charset="0"/>
                <a:cs typeface="Times New Roman" panose="02020603050405020304" pitchFamily="18" charset="0"/>
              </a:rPr>
              <a:t>Security etc.</a:t>
            </a:r>
          </a:p>
          <a:p>
            <a:endParaRPr lang="en-IN" sz="1800" b="1"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00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18</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Server: Web Vs Application:-</a:t>
            </a:r>
            <a:r>
              <a:rPr lang="en-IN" sz="1800" dirty="0" smtClean="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Server is a device or a computer program that accepts and responds to the request made by other program, known as client. It is used to manage the network resources and for running the program or software that provides services.</a:t>
            </a:r>
          </a:p>
          <a:p>
            <a:r>
              <a:rPr lang="en-IN" sz="1800" dirty="0">
                <a:latin typeface="Times New Roman" panose="02020603050405020304" pitchFamily="18" charset="0"/>
                <a:cs typeface="Times New Roman" panose="02020603050405020304" pitchFamily="18" charset="0"/>
              </a:rPr>
              <a:t>There are two types of servers:</a:t>
            </a:r>
          </a:p>
          <a:p>
            <a:r>
              <a:rPr lang="en-IN" sz="1800" dirty="0">
                <a:latin typeface="Times New Roman" panose="02020603050405020304" pitchFamily="18" charset="0"/>
                <a:cs typeface="Times New Roman" panose="02020603050405020304" pitchFamily="18" charset="0"/>
              </a:rPr>
              <a:t>Web Server</a:t>
            </a:r>
          </a:p>
          <a:p>
            <a:r>
              <a:rPr lang="en-IN" sz="1800" dirty="0">
                <a:latin typeface="Times New Roman" panose="02020603050405020304" pitchFamily="18" charset="0"/>
                <a:cs typeface="Times New Roman" panose="02020603050405020304" pitchFamily="18" charset="0"/>
              </a:rPr>
              <a:t>Application Server</a:t>
            </a:r>
          </a:p>
          <a:p>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113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19</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Server: Web Server:-</a:t>
            </a:r>
            <a:r>
              <a:rPr lang="en-IN" sz="1800" dirty="0" smtClean="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Web server contains only web or servlet container. It can be used for servlet,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struts, </a:t>
            </a:r>
            <a:r>
              <a:rPr lang="en-IN" sz="1800" dirty="0" err="1">
                <a:latin typeface="Times New Roman" panose="02020603050405020304" pitchFamily="18" charset="0"/>
                <a:cs typeface="Times New Roman" panose="02020603050405020304" pitchFamily="18" charset="0"/>
              </a:rPr>
              <a:t>jsf</a:t>
            </a:r>
            <a:r>
              <a:rPr lang="en-IN" sz="1800" dirty="0">
                <a:latin typeface="Times New Roman" panose="02020603050405020304" pitchFamily="18" charset="0"/>
                <a:cs typeface="Times New Roman" panose="02020603050405020304" pitchFamily="18" charset="0"/>
              </a:rPr>
              <a:t> etc. It can't be used for EJB.</a:t>
            </a:r>
          </a:p>
          <a:p>
            <a:r>
              <a:rPr lang="en-IN" sz="1800" dirty="0">
                <a:latin typeface="Times New Roman" panose="02020603050405020304" pitchFamily="18" charset="0"/>
                <a:cs typeface="Times New Roman" panose="02020603050405020304" pitchFamily="18" charset="0"/>
              </a:rPr>
              <a:t>It is a computer where the web content can be stored. In general web server can be used to host the web sites but there also used some other web servers also such as FTP, email, storage, gaming etc.</a:t>
            </a:r>
          </a:p>
          <a:p>
            <a:r>
              <a:rPr lang="en-IN" sz="1800" dirty="0">
                <a:latin typeface="Times New Roman" panose="02020603050405020304" pitchFamily="18" charset="0"/>
                <a:cs typeface="Times New Roman" panose="02020603050405020304" pitchFamily="18" charset="0"/>
              </a:rPr>
              <a:t>Examples of Web Servers are: </a:t>
            </a:r>
            <a:r>
              <a:rPr lang="en-IN" sz="1800" b="1" dirty="0">
                <a:latin typeface="Times New Roman" panose="02020603050405020304" pitchFamily="18" charset="0"/>
                <a:cs typeface="Times New Roman" panose="02020603050405020304" pitchFamily="18" charset="0"/>
              </a:rPr>
              <a:t>Apache Tomcat </a:t>
            </a:r>
            <a:r>
              <a:rPr lang="en-IN" sz="1800" dirty="0">
                <a:latin typeface="Times New Roman" panose="02020603050405020304" pitchFamily="18" charset="0"/>
                <a:cs typeface="Times New Roman" panose="02020603050405020304" pitchFamily="18" charset="0"/>
              </a:rPr>
              <a:t>and </a:t>
            </a:r>
            <a:r>
              <a:rPr lang="en-IN" sz="1800" b="1" dirty="0">
                <a:latin typeface="Times New Roman" panose="02020603050405020304" pitchFamily="18" charset="0"/>
                <a:cs typeface="Times New Roman" panose="02020603050405020304" pitchFamily="18" charset="0"/>
              </a:rPr>
              <a:t>Resin</a:t>
            </a:r>
            <a:r>
              <a:rPr lang="en-IN" sz="1800" dirty="0">
                <a:latin typeface="Times New Roman" panose="02020603050405020304" pitchFamily="18" charset="0"/>
                <a:cs typeface="Times New Roman" panose="02020603050405020304" pitchFamily="18" charset="0"/>
              </a:rPr>
              <a:t>.</a:t>
            </a:r>
          </a:p>
          <a:p>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225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3" name="Content Placeholder 2"/>
          <p:cNvSpPr>
            <a:spLocks noGrp="1"/>
          </p:cNvSpPr>
          <p:nvPr>
            <p:ph idx="1"/>
          </p:nvPr>
        </p:nvSpPr>
        <p:spPr/>
        <p:txBody>
          <a:bodyPr>
            <a:normAutofit/>
          </a:bodyPr>
          <a:lstStyle/>
          <a:p>
            <a:r>
              <a:rPr lang="en-IN" sz="1700" b="1" dirty="0">
                <a:latin typeface="Times New Roman" panose="02020603050405020304" pitchFamily="18" charset="0"/>
                <a:cs typeface="Times New Roman" panose="02020603050405020304" pitchFamily="18" charset="0"/>
              </a:rPr>
              <a:t>Servlet</a:t>
            </a:r>
            <a:r>
              <a:rPr lang="en-IN" sz="1700" dirty="0">
                <a:latin typeface="Times New Roman" panose="02020603050405020304" pitchFamily="18" charset="0"/>
                <a:cs typeface="Times New Roman" panose="02020603050405020304" pitchFamily="18" charset="0"/>
              </a:rPr>
              <a:t> technology is used to create web application (resides at server side and generates dynamic web page</a:t>
            </a:r>
            <a:r>
              <a:rPr lang="en-IN" sz="1700" dirty="0" smtClean="0">
                <a:latin typeface="Times New Roman" panose="02020603050405020304" pitchFamily="18" charset="0"/>
                <a:cs typeface="Times New Roman" panose="02020603050405020304" pitchFamily="18" charset="0"/>
              </a:rPr>
              <a:t>).</a:t>
            </a:r>
          </a:p>
          <a:p>
            <a:r>
              <a:rPr lang="en-IN" sz="1700" b="1" dirty="0">
                <a:latin typeface="Times New Roman" panose="02020603050405020304" pitchFamily="18" charset="0"/>
                <a:cs typeface="Times New Roman" panose="02020603050405020304" pitchFamily="18" charset="0"/>
              </a:rPr>
              <a:t>Servlet</a:t>
            </a:r>
            <a:r>
              <a:rPr lang="en-IN" sz="1700" dirty="0">
                <a:latin typeface="Times New Roman" panose="02020603050405020304" pitchFamily="18" charset="0"/>
                <a:cs typeface="Times New Roman" panose="02020603050405020304" pitchFamily="18" charset="0"/>
              </a:rPr>
              <a:t> technology is robust and scalable because of java language. Before Servlet, CGI (Common Gateway Interface) scripting language was popular as a server-side programming language. But there was many disadvantages of this technology. We have discussed these disadvantages below.</a:t>
            </a:r>
          </a:p>
        </p:txBody>
      </p:sp>
      <p:sp>
        <p:nvSpPr>
          <p:cNvPr id="4" name="Slide Number Placeholder 3"/>
          <p:cNvSpPr>
            <a:spLocks noGrp="1"/>
          </p:cNvSpPr>
          <p:nvPr>
            <p:ph type="sldNum" sz="quarter" idx="12"/>
          </p:nvPr>
        </p:nvSpPr>
        <p:spPr/>
        <p:txBody>
          <a:bodyPr/>
          <a:lstStyle/>
          <a:p>
            <a:fld id="{B0058C70-288F-4152-89A7-18958C8C8106}" type="slidenum">
              <a:rPr lang="en-IN" smtClean="0"/>
              <a:t>2</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22407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20</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Server: Web Server Working Procedure:-</a:t>
            </a:r>
            <a:r>
              <a:rPr lang="en-IN" sz="1800" dirty="0" smtClean="0">
                <a:latin typeface="Times New Roman" panose="02020603050405020304" pitchFamily="18" charset="0"/>
                <a:cs typeface="Times New Roman" panose="02020603050405020304" pitchFamily="18" charset="0"/>
              </a:rPr>
              <a:t> </a:t>
            </a:r>
          </a:p>
          <a:p>
            <a:endParaRPr lang="en-IN" sz="1800"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240" y="2528268"/>
            <a:ext cx="6365490" cy="3407918"/>
          </a:xfrm>
          <a:prstGeom prst="rect">
            <a:avLst/>
          </a:prstGeom>
          <a:ln>
            <a:noFill/>
          </a:ln>
          <a:effectLst>
            <a:softEdge rad="112500"/>
          </a:effectLst>
        </p:spPr>
      </p:pic>
    </p:spTree>
    <p:extLst>
      <p:ext uri="{BB962C8B-B14F-4D97-AF65-F5344CB8AC3E}">
        <p14:creationId xmlns:p14="http://schemas.microsoft.com/office/powerpoint/2010/main" val="3751237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21</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Server: Application Server:-</a:t>
            </a:r>
            <a:r>
              <a:rPr lang="en-IN" sz="1800" dirty="0" smtClean="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Application server contains Web and EJB containers. It can be used for servlet,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struts, </a:t>
            </a:r>
            <a:r>
              <a:rPr lang="en-IN" sz="1800" dirty="0" err="1">
                <a:latin typeface="Times New Roman" panose="02020603050405020304" pitchFamily="18" charset="0"/>
                <a:cs typeface="Times New Roman" panose="02020603050405020304" pitchFamily="18" charset="0"/>
              </a:rPr>
              <a:t>jsf</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ejb</a:t>
            </a:r>
            <a:r>
              <a:rPr lang="en-IN" sz="1800" dirty="0">
                <a:latin typeface="Times New Roman" panose="02020603050405020304" pitchFamily="18" charset="0"/>
                <a:cs typeface="Times New Roman" panose="02020603050405020304" pitchFamily="18" charset="0"/>
              </a:rPr>
              <a:t> etc. It is a component based product that lies in the middle-tier of a server centric architecture.</a:t>
            </a:r>
          </a:p>
          <a:p>
            <a:r>
              <a:rPr lang="en-IN" sz="1800" dirty="0">
                <a:latin typeface="Times New Roman" panose="02020603050405020304" pitchFamily="18" charset="0"/>
                <a:cs typeface="Times New Roman" panose="02020603050405020304" pitchFamily="18" charset="0"/>
              </a:rPr>
              <a:t>It provides the middleware services for state maintenance and security, along with persistence and data access. It is a type of server designed to install, operate and host associated services and applications for the IT services, end users and organizations.</a:t>
            </a:r>
          </a:p>
          <a:p>
            <a:r>
              <a:rPr lang="en-IN" sz="1800" b="1" dirty="0" smtClean="0">
                <a:latin typeface="Times New Roman" panose="02020603050405020304" pitchFamily="18" charset="0"/>
                <a:cs typeface="Times New Roman" panose="02020603050405020304" pitchFamily="18" charset="0"/>
              </a:rPr>
              <a:t>E.g. of Application Server:- </a:t>
            </a:r>
          </a:p>
          <a:p>
            <a:r>
              <a:rPr lang="en-IN" sz="1800" b="1" dirty="0" err="1" smtClean="0">
                <a:latin typeface="Times New Roman" panose="02020603050405020304" pitchFamily="18" charset="0"/>
                <a:cs typeface="Times New Roman" panose="02020603050405020304" pitchFamily="18" charset="0"/>
              </a:rPr>
              <a:t>JBoss</a:t>
            </a:r>
            <a:r>
              <a:rPr lang="en-IN"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Open-source server from </a:t>
            </a:r>
            <a:r>
              <a:rPr lang="en-IN" sz="1800" dirty="0" err="1">
                <a:latin typeface="Times New Roman" panose="02020603050405020304" pitchFamily="18" charset="0"/>
                <a:cs typeface="Times New Roman" panose="02020603050405020304" pitchFamily="18" charset="0"/>
              </a:rPr>
              <a:t>JBoss</a:t>
            </a:r>
            <a:r>
              <a:rPr lang="en-IN" sz="1800" dirty="0">
                <a:latin typeface="Times New Roman" panose="02020603050405020304" pitchFamily="18" charset="0"/>
                <a:cs typeface="Times New Roman" panose="02020603050405020304" pitchFamily="18" charset="0"/>
              </a:rPr>
              <a:t> community.</a:t>
            </a:r>
          </a:p>
          <a:p>
            <a:r>
              <a:rPr lang="en-IN" sz="1800" b="1" dirty="0">
                <a:latin typeface="Times New Roman" panose="02020603050405020304" pitchFamily="18" charset="0"/>
                <a:cs typeface="Times New Roman" panose="02020603050405020304" pitchFamily="18" charset="0"/>
              </a:rPr>
              <a:t>Glassfish:</a:t>
            </a:r>
            <a:r>
              <a:rPr lang="en-IN" sz="1800" dirty="0">
                <a:latin typeface="Times New Roman" panose="02020603050405020304" pitchFamily="18" charset="0"/>
                <a:cs typeface="Times New Roman" panose="02020603050405020304" pitchFamily="18" charset="0"/>
              </a:rPr>
              <a:t> Provided by Sun Microsystem. Now acquired by Oracle.</a:t>
            </a:r>
          </a:p>
          <a:p>
            <a:r>
              <a:rPr lang="en-IN" sz="1800" b="1" dirty="0" err="1">
                <a:latin typeface="Times New Roman" panose="02020603050405020304" pitchFamily="18" charset="0"/>
                <a:cs typeface="Times New Roman" panose="02020603050405020304" pitchFamily="18" charset="0"/>
              </a:rPr>
              <a:t>Weblogic</a:t>
            </a:r>
            <a:r>
              <a:rPr lang="en-IN"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Provided by Oracle. It more secured.</a:t>
            </a:r>
          </a:p>
          <a:p>
            <a:r>
              <a:rPr lang="en-IN" sz="1800" b="1" dirty="0" err="1">
                <a:latin typeface="Times New Roman" panose="02020603050405020304" pitchFamily="18" charset="0"/>
                <a:cs typeface="Times New Roman" panose="02020603050405020304" pitchFamily="18" charset="0"/>
              </a:rPr>
              <a:t>Websphere</a:t>
            </a:r>
            <a:r>
              <a:rPr lang="en-IN"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Provided by IBM.</a:t>
            </a:r>
          </a:p>
          <a:p>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29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22</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Server: Application Server Working Procedure:-</a:t>
            </a:r>
            <a:r>
              <a:rPr lang="en-IN" sz="1800" dirty="0" smtClean="0">
                <a:latin typeface="Times New Roman" panose="02020603050405020304" pitchFamily="18" charset="0"/>
                <a:cs typeface="Times New Roman" panose="02020603050405020304" pitchFamily="18" charset="0"/>
              </a:rPr>
              <a:t> </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335" y="2553416"/>
            <a:ext cx="5958660" cy="3915321"/>
          </a:xfrm>
          <a:prstGeom prst="rect">
            <a:avLst/>
          </a:prstGeom>
          <a:ln>
            <a:noFill/>
          </a:ln>
          <a:effectLst>
            <a:softEdge rad="112500"/>
          </a:effectLst>
        </p:spPr>
      </p:pic>
    </p:spTree>
    <p:extLst>
      <p:ext uri="{BB962C8B-B14F-4D97-AF65-F5344CB8AC3E}">
        <p14:creationId xmlns:p14="http://schemas.microsoft.com/office/powerpoint/2010/main" val="2302873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23</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Lifecycle of a Servlet:-</a:t>
            </a:r>
            <a:r>
              <a:rPr lang="en-IN" sz="1800" dirty="0" smtClean="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The web container maintains the life cycle of a servlet instance. Let's see the life cycle of the servlet:</a:t>
            </a:r>
          </a:p>
          <a:p>
            <a:r>
              <a:rPr lang="en-IN" sz="1800" dirty="0">
                <a:latin typeface="Times New Roman" panose="02020603050405020304" pitchFamily="18" charset="0"/>
                <a:cs typeface="Times New Roman" panose="02020603050405020304" pitchFamily="18" charset="0"/>
              </a:rPr>
              <a:t>Servlet class is loaded.</a:t>
            </a:r>
          </a:p>
          <a:p>
            <a:r>
              <a:rPr lang="en-IN" sz="1800" dirty="0">
                <a:latin typeface="Times New Roman" panose="02020603050405020304" pitchFamily="18" charset="0"/>
                <a:cs typeface="Times New Roman" panose="02020603050405020304" pitchFamily="18" charset="0"/>
              </a:rPr>
              <a:t>Servlet instance is created.</a:t>
            </a:r>
          </a:p>
          <a:p>
            <a:r>
              <a:rPr lang="en-IN" sz="1800" dirty="0" err="1">
                <a:latin typeface="Times New Roman" panose="02020603050405020304" pitchFamily="18" charset="0"/>
                <a:cs typeface="Times New Roman" panose="02020603050405020304" pitchFamily="18" charset="0"/>
              </a:rPr>
              <a:t>init</a:t>
            </a:r>
            <a:r>
              <a:rPr lang="en-IN" sz="1800" dirty="0">
                <a:latin typeface="Times New Roman" panose="02020603050405020304" pitchFamily="18" charset="0"/>
                <a:cs typeface="Times New Roman" panose="02020603050405020304" pitchFamily="18" charset="0"/>
              </a:rPr>
              <a:t> method is invoked.</a:t>
            </a:r>
          </a:p>
          <a:p>
            <a:r>
              <a:rPr lang="en-IN" sz="1800" dirty="0">
                <a:latin typeface="Times New Roman" panose="02020603050405020304" pitchFamily="18" charset="0"/>
                <a:cs typeface="Times New Roman" panose="02020603050405020304" pitchFamily="18" charset="0"/>
              </a:rPr>
              <a:t>service method is invoked.</a:t>
            </a:r>
          </a:p>
          <a:p>
            <a:r>
              <a:rPr lang="en-IN" sz="1800" dirty="0">
                <a:latin typeface="Times New Roman" panose="02020603050405020304" pitchFamily="18" charset="0"/>
                <a:cs typeface="Times New Roman" panose="02020603050405020304" pitchFamily="18" charset="0"/>
              </a:rPr>
              <a:t>destroy method is invoked.</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871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24</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Lifecycle of a Servlet:-</a:t>
            </a:r>
            <a:r>
              <a:rPr lang="en-IN" sz="1800" dirty="0" smtClean="0">
                <a:latin typeface="Times New Roman" panose="02020603050405020304" pitchFamily="18" charset="0"/>
                <a:cs typeface="Times New Roman" panose="02020603050405020304" pitchFamily="18" charset="0"/>
              </a:rPr>
              <a:t> </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694" y="2221175"/>
            <a:ext cx="4766458" cy="3464416"/>
          </a:xfrm>
          <a:prstGeom prst="rect">
            <a:avLst/>
          </a:prstGeom>
          <a:ln>
            <a:noFill/>
          </a:ln>
          <a:effectLst>
            <a:softEdge rad="112500"/>
          </a:effectLst>
        </p:spPr>
      </p:pic>
    </p:spTree>
    <p:extLst>
      <p:ext uri="{BB962C8B-B14F-4D97-AF65-F5344CB8AC3E}">
        <p14:creationId xmlns:p14="http://schemas.microsoft.com/office/powerpoint/2010/main" val="584719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25</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Steps to create a  Servlet:-</a:t>
            </a:r>
            <a:r>
              <a:rPr lang="en-IN" sz="1800" dirty="0" smtClean="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W</a:t>
            </a:r>
            <a:r>
              <a:rPr lang="en-IN" sz="1800" dirty="0" smtClean="0">
                <a:latin typeface="Times New Roman" panose="02020603050405020304" pitchFamily="18" charset="0"/>
                <a:cs typeface="Times New Roman" panose="02020603050405020304" pitchFamily="18" charset="0"/>
              </a:rPr>
              <a:t>e </a:t>
            </a:r>
            <a:r>
              <a:rPr lang="en-IN" sz="1800" dirty="0">
                <a:latin typeface="Times New Roman" panose="02020603050405020304" pitchFamily="18" charset="0"/>
                <a:cs typeface="Times New Roman" panose="02020603050405020304" pitchFamily="18" charset="0"/>
              </a:rPr>
              <a:t>are going to use </a:t>
            </a:r>
            <a:r>
              <a:rPr lang="en-IN" sz="1800" b="1" dirty="0">
                <a:latin typeface="Times New Roman" panose="02020603050405020304" pitchFamily="18" charset="0"/>
                <a:cs typeface="Times New Roman" panose="02020603050405020304" pitchFamily="18" charset="0"/>
              </a:rPr>
              <a:t>apache tomcat server</a:t>
            </a:r>
            <a:r>
              <a:rPr lang="en-IN" sz="1800" dirty="0">
                <a:latin typeface="Times New Roman" panose="02020603050405020304" pitchFamily="18" charset="0"/>
                <a:cs typeface="Times New Roman" panose="02020603050405020304" pitchFamily="18" charset="0"/>
              </a:rPr>
              <a:t> in this example. The steps are as follows:</a:t>
            </a:r>
          </a:p>
          <a:p>
            <a:r>
              <a:rPr lang="en-IN" sz="1800" dirty="0">
                <a:latin typeface="Times New Roman" panose="02020603050405020304" pitchFamily="18" charset="0"/>
                <a:cs typeface="Times New Roman" panose="02020603050405020304" pitchFamily="18" charset="0"/>
              </a:rPr>
              <a:t>Create a directory structure</a:t>
            </a:r>
          </a:p>
          <a:p>
            <a:r>
              <a:rPr lang="en-IN" sz="1800" dirty="0">
                <a:latin typeface="Times New Roman" panose="02020603050405020304" pitchFamily="18" charset="0"/>
                <a:cs typeface="Times New Roman" panose="02020603050405020304" pitchFamily="18" charset="0"/>
              </a:rPr>
              <a:t>Create a Servlet</a:t>
            </a:r>
          </a:p>
          <a:p>
            <a:r>
              <a:rPr lang="en-IN" sz="1800" dirty="0">
                <a:latin typeface="Times New Roman" panose="02020603050405020304" pitchFamily="18" charset="0"/>
                <a:cs typeface="Times New Roman" panose="02020603050405020304" pitchFamily="18" charset="0"/>
              </a:rPr>
              <a:t>Compile the Servlet</a:t>
            </a:r>
          </a:p>
          <a:p>
            <a:r>
              <a:rPr lang="en-IN" sz="1800" dirty="0">
                <a:latin typeface="Times New Roman" panose="02020603050405020304" pitchFamily="18" charset="0"/>
                <a:cs typeface="Times New Roman" panose="02020603050405020304" pitchFamily="18" charset="0"/>
              </a:rPr>
              <a:t>Create a deployment descriptor</a:t>
            </a:r>
          </a:p>
          <a:p>
            <a:r>
              <a:rPr lang="en-IN" sz="1800" dirty="0">
                <a:latin typeface="Times New Roman" panose="02020603050405020304" pitchFamily="18" charset="0"/>
                <a:cs typeface="Times New Roman" panose="02020603050405020304" pitchFamily="18" charset="0"/>
              </a:rPr>
              <a:t>Start the server and deploy the project</a:t>
            </a:r>
          </a:p>
          <a:p>
            <a:r>
              <a:rPr lang="en-IN" sz="1800" dirty="0">
                <a:latin typeface="Times New Roman" panose="02020603050405020304" pitchFamily="18" charset="0"/>
                <a:cs typeface="Times New Roman" panose="02020603050405020304" pitchFamily="18" charset="0"/>
              </a:rPr>
              <a:t>Access the servlet</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471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26</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How Web Container handles the Servlet Request:-</a:t>
            </a:r>
            <a:r>
              <a:rPr lang="en-IN" sz="1800" dirty="0" smtClean="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The web container is responsible to handle the request. Let's see how it handles the request.</a:t>
            </a:r>
          </a:p>
          <a:p>
            <a:pPr lvl="1"/>
            <a:r>
              <a:rPr lang="en-IN" sz="1600" dirty="0">
                <a:latin typeface="Times New Roman" panose="02020603050405020304" pitchFamily="18" charset="0"/>
                <a:cs typeface="Times New Roman" panose="02020603050405020304" pitchFamily="18" charset="0"/>
              </a:rPr>
              <a:t>maps the request with the servlet in the web.xml file.</a:t>
            </a:r>
          </a:p>
          <a:p>
            <a:pPr lvl="1"/>
            <a:r>
              <a:rPr lang="en-IN" sz="1600" dirty="0">
                <a:latin typeface="Times New Roman" panose="02020603050405020304" pitchFamily="18" charset="0"/>
                <a:cs typeface="Times New Roman" panose="02020603050405020304" pitchFamily="18" charset="0"/>
              </a:rPr>
              <a:t>creates request and response objects for this request</a:t>
            </a:r>
          </a:p>
          <a:p>
            <a:pPr lvl="1"/>
            <a:r>
              <a:rPr lang="en-IN" sz="1600" dirty="0">
                <a:latin typeface="Times New Roman" panose="02020603050405020304" pitchFamily="18" charset="0"/>
                <a:cs typeface="Times New Roman" panose="02020603050405020304" pitchFamily="18" charset="0"/>
              </a:rPr>
              <a:t>calls the service method on the thread</a:t>
            </a:r>
          </a:p>
          <a:p>
            <a:pPr lvl="1"/>
            <a:r>
              <a:rPr lang="en-IN" sz="1600" dirty="0">
                <a:latin typeface="Times New Roman" panose="02020603050405020304" pitchFamily="18" charset="0"/>
                <a:cs typeface="Times New Roman" panose="02020603050405020304" pitchFamily="18" charset="0"/>
              </a:rPr>
              <a:t>The public service method internally calls the protected service method</a:t>
            </a:r>
          </a:p>
          <a:p>
            <a:pPr lvl="1"/>
            <a:r>
              <a:rPr lang="en-IN" sz="1600" dirty="0">
                <a:latin typeface="Times New Roman" panose="02020603050405020304" pitchFamily="18" charset="0"/>
                <a:cs typeface="Times New Roman" panose="02020603050405020304" pitchFamily="18" charset="0"/>
              </a:rPr>
              <a:t>The protected service method calls the </a:t>
            </a:r>
            <a:r>
              <a:rPr lang="en-IN" sz="1600" dirty="0" err="1">
                <a:latin typeface="Times New Roman" panose="02020603050405020304" pitchFamily="18" charset="0"/>
                <a:cs typeface="Times New Roman" panose="02020603050405020304" pitchFamily="18" charset="0"/>
              </a:rPr>
              <a:t>doGet</a:t>
            </a:r>
            <a:r>
              <a:rPr lang="en-IN" sz="1600" dirty="0">
                <a:latin typeface="Times New Roman" panose="02020603050405020304" pitchFamily="18" charset="0"/>
                <a:cs typeface="Times New Roman" panose="02020603050405020304" pitchFamily="18" charset="0"/>
              </a:rPr>
              <a:t> method depending on the type of request.</a:t>
            </a:r>
          </a:p>
          <a:p>
            <a:pPr lvl="1"/>
            <a:r>
              <a:rPr lang="en-IN" sz="1600" dirty="0">
                <a:latin typeface="Times New Roman" panose="02020603050405020304" pitchFamily="18" charset="0"/>
                <a:cs typeface="Times New Roman" panose="02020603050405020304" pitchFamily="18" charset="0"/>
              </a:rPr>
              <a:t>The </a:t>
            </a:r>
            <a:r>
              <a:rPr lang="en-IN" sz="1600" dirty="0" err="1">
                <a:latin typeface="Times New Roman" panose="02020603050405020304" pitchFamily="18" charset="0"/>
                <a:cs typeface="Times New Roman" panose="02020603050405020304" pitchFamily="18" charset="0"/>
              </a:rPr>
              <a:t>doGet</a:t>
            </a:r>
            <a:r>
              <a:rPr lang="en-IN" sz="1600" dirty="0">
                <a:latin typeface="Times New Roman" panose="02020603050405020304" pitchFamily="18" charset="0"/>
                <a:cs typeface="Times New Roman" panose="02020603050405020304" pitchFamily="18" charset="0"/>
              </a:rPr>
              <a:t> method generates the response and it is passed to the client.</a:t>
            </a:r>
          </a:p>
          <a:p>
            <a:pPr lvl="1"/>
            <a:r>
              <a:rPr lang="en-IN" sz="1600" dirty="0">
                <a:latin typeface="Times New Roman" panose="02020603050405020304" pitchFamily="18" charset="0"/>
                <a:cs typeface="Times New Roman" panose="02020603050405020304" pitchFamily="18" charset="0"/>
              </a:rPr>
              <a:t>After sending the response, the web container deletes the request and response objects. The thread is contained in the thread pool or deleted depends on the server implementation.</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347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27</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How Web Container handles the Servlet Request:-</a:t>
            </a:r>
            <a:r>
              <a:rPr lang="en-IN" sz="1800" dirty="0" smtClean="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The web container is responsible to handle the request. Let's see how it handles the request.</a:t>
            </a:r>
          </a:p>
          <a:p>
            <a:pPr lvl="1"/>
            <a:r>
              <a:rPr lang="en-IN" sz="1600" dirty="0">
                <a:latin typeface="Times New Roman" panose="02020603050405020304" pitchFamily="18" charset="0"/>
                <a:cs typeface="Times New Roman" panose="02020603050405020304" pitchFamily="18" charset="0"/>
              </a:rPr>
              <a:t>maps the request with the servlet in the web.xml file.</a:t>
            </a:r>
          </a:p>
          <a:p>
            <a:pPr lvl="1"/>
            <a:r>
              <a:rPr lang="en-IN" sz="1600" dirty="0">
                <a:latin typeface="Times New Roman" panose="02020603050405020304" pitchFamily="18" charset="0"/>
                <a:cs typeface="Times New Roman" panose="02020603050405020304" pitchFamily="18" charset="0"/>
              </a:rPr>
              <a:t>creates request and response objects for this request</a:t>
            </a:r>
          </a:p>
          <a:p>
            <a:pPr lvl="1"/>
            <a:r>
              <a:rPr lang="en-IN" sz="1600" dirty="0">
                <a:latin typeface="Times New Roman" panose="02020603050405020304" pitchFamily="18" charset="0"/>
                <a:cs typeface="Times New Roman" panose="02020603050405020304" pitchFamily="18" charset="0"/>
              </a:rPr>
              <a:t>calls the service method on the thread</a:t>
            </a:r>
          </a:p>
          <a:p>
            <a:pPr lvl="1"/>
            <a:r>
              <a:rPr lang="en-IN" sz="1600" dirty="0">
                <a:latin typeface="Times New Roman" panose="02020603050405020304" pitchFamily="18" charset="0"/>
                <a:cs typeface="Times New Roman" panose="02020603050405020304" pitchFamily="18" charset="0"/>
              </a:rPr>
              <a:t>The public service method internally calls the protected service method</a:t>
            </a:r>
          </a:p>
          <a:p>
            <a:pPr lvl="1"/>
            <a:r>
              <a:rPr lang="en-IN" sz="1600" dirty="0">
                <a:latin typeface="Times New Roman" panose="02020603050405020304" pitchFamily="18" charset="0"/>
                <a:cs typeface="Times New Roman" panose="02020603050405020304" pitchFamily="18" charset="0"/>
              </a:rPr>
              <a:t>The protected service method calls the </a:t>
            </a:r>
            <a:r>
              <a:rPr lang="en-IN" sz="1600" dirty="0" err="1">
                <a:latin typeface="Times New Roman" panose="02020603050405020304" pitchFamily="18" charset="0"/>
                <a:cs typeface="Times New Roman" panose="02020603050405020304" pitchFamily="18" charset="0"/>
              </a:rPr>
              <a:t>doGet</a:t>
            </a:r>
            <a:r>
              <a:rPr lang="en-IN" sz="1600" dirty="0">
                <a:latin typeface="Times New Roman" panose="02020603050405020304" pitchFamily="18" charset="0"/>
                <a:cs typeface="Times New Roman" panose="02020603050405020304" pitchFamily="18" charset="0"/>
              </a:rPr>
              <a:t> method depending on the type of request.</a:t>
            </a:r>
          </a:p>
          <a:p>
            <a:pPr lvl="1"/>
            <a:r>
              <a:rPr lang="en-IN" sz="1600" dirty="0">
                <a:latin typeface="Times New Roman" panose="02020603050405020304" pitchFamily="18" charset="0"/>
                <a:cs typeface="Times New Roman" panose="02020603050405020304" pitchFamily="18" charset="0"/>
              </a:rPr>
              <a:t>The </a:t>
            </a:r>
            <a:r>
              <a:rPr lang="en-IN" sz="1600" dirty="0" err="1">
                <a:latin typeface="Times New Roman" panose="02020603050405020304" pitchFamily="18" charset="0"/>
                <a:cs typeface="Times New Roman" panose="02020603050405020304" pitchFamily="18" charset="0"/>
              </a:rPr>
              <a:t>doGet</a:t>
            </a:r>
            <a:r>
              <a:rPr lang="en-IN" sz="1600" dirty="0">
                <a:latin typeface="Times New Roman" panose="02020603050405020304" pitchFamily="18" charset="0"/>
                <a:cs typeface="Times New Roman" panose="02020603050405020304" pitchFamily="18" charset="0"/>
              </a:rPr>
              <a:t> method generates the response and it is passed to the client.</a:t>
            </a:r>
          </a:p>
          <a:p>
            <a:pPr lvl="1"/>
            <a:r>
              <a:rPr lang="en-IN" sz="1600" dirty="0">
                <a:latin typeface="Times New Roman" panose="02020603050405020304" pitchFamily="18" charset="0"/>
                <a:cs typeface="Times New Roman" panose="02020603050405020304" pitchFamily="18" charset="0"/>
              </a:rPr>
              <a:t>After sending the response, the web container deletes the request and response objects. The thread is contained in the thread pool or deleted depends on the server implementation.</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466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28</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WAR File in Servlet:-</a:t>
            </a:r>
            <a:r>
              <a:rPr lang="en-IN" sz="1800" dirty="0" smtClean="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A </a:t>
            </a:r>
            <a:r>
              <a:rPr lang="en-IN" sz="1800" b="1" dirty="0">
                <a:latin typeface="Times New Roman" panose="02020603050405020304" pitchFamily="18" charset="0"/>
                <a:cs typeface="Times New Roman" panose="02020603050405020304" pitchFamily="18" charset="0"/>
              </a:rPr>
              <a:t>war (web archive) File</a:t>
            </a:r>
            <a:r>
              <a:rPr lang="en-IN" sz="1800" dirty="0">
                <a:latin typeface="Times New Roman" panose="02020603050405020304" pitchFamily="18" charset="0"/>
                <a:cs typeface="Times New Roman" panose="02020603050405020304" pitchFamily="18" charset="0"/>
              </a:rPr>
              <a:t> contains files of a web project. It may have servlet, xml,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image, html, </a:t>
            </a:r>
            <a:r>
              <a:rPr lang="en-IN" sz="1800" dirty="0" err="1">
                <a:latin typeface="Times New Roman" panose="02020603050405020304" pitchFamily="18" charset="0"/>
                <a:cs typeface="Times New Roman" panose="02020603050405020304" pitchFamily="18" charset="0"/>
              </a:rPr>
              <a:t>css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js</a:t>
            </a:r>
            <a:r>
              <a:rPr lang="en-IN" sz="1800" dirty="0">
                <a:latin typeface="Times New Roman" panose="02020603050405020304" pitchFamily="18" charset="0"/>
                <a:cs typeface="Times New Roman" panose="02020603050405020304" pitchFamily="18" charset="0"/>
              </a:rPr>
              <a:t> etc. files</a:t>
            </a:r>
            <a:r>
              <a:rPr lang="en-IN" sz="1800"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web archive (war) file contains all the contents of a web application. It reduces the time duration for transferring file</a:t>
            </a:r>
            <a:r>
              <a:rPr lang="en-IN" sz="1800" dirty="0" smtClean="0">
                <a:latin typeface="Times New Roman" panose="02020603050405020304" pitchFamily="18"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Advantage of war </a:t>
            </a:r>
            <a:r>
              <a:rPr lang="en-IN" sz="1800" b="1" dirty="0" smtClean="0">
                <a:latin typeface="Times New Roman" panose="02020603050405020304" pitchFamily="18" charset="0"/>
                <a:cs typeface="Times New Roman" panose="02020603050405020304" pitchFamily="18" charset="0"/>
              </a:rPr>
              <a:t>file:- </a:t>
            </a:r>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saves time</a:t>
            </a:r>
            <a:r>
              <a:rPr lang="en-IN" sz="1800" dirty="0">
                <a:latin typeface="Times New Roman" panose="02020603050405020304" pitchFamily="18" charset="0"/>
                <a:cs typeface="Times New Roman" panose="02020603050405020304" pitchFamily="18" charset="0"/>
              </a:rPr>
              <a:t>: The war file combines all the files into a single unit. So it takes less time while transferring file from client to server.</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439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29</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WAR File in Servlet:-</a:t>
            </a:r>
            <a:r>
              <a:rPr lang="en-IN" sz="1800" dirty="0" smtClean="0">
                <a:latin typeface="Times New Roman" panose="02020603050405020304" pitchFamily="18" charset="0"/>
                <a:cs typeface="Times New Roman" panose="02020603050405020304" pitchFamily="18" charset="0"/>
              </a:rPr>
              <a:t> </a:t>
            </a:r>
          </a:p>
          <a:p>
            <a:r>
              <a:rPr lang="en-IN" sz="1800" b="1" dirty="0" smtClean="0">
                <a:latin typeface="Times New Roman" panose="02020603050405020304" pitchFamily="18" charset="0"/>
                <a:cs typeface="Times New Roman" panose="02020603050405020304" pitchFamily="18" charset="0"/>
              </a:rPr>
              <a:t>Create WAR File:- </a:t>
            </a:r>
          </a:p>
          <a:p>
            <a:r>
              <a:rPr lang="en-IN" sz="1800" dirty="0">
                <a:latin typeface="Times New Roman" panose="02020603050405020304" pitchFamily="18" charset="0"/>
                <a:cs typeface="Times New Roman" panose="02020603050405020304" pitchFamily="18" charset="0"/>
              </a:rPr>
              <a:t>To create war file, you need to use </a:t>
            </a:r>
            <a:r>
              <a:rPr lang="en-IN" sz="1800" b="1" dirty="0">
                <a:latin typeface="Times New Roman" panose="02020603050405020304" pitchFamily="18" charset="0"/>
                <a:cs typeface="Times New Roman" panose="02020603050405020304" pitchFamily="18" charset="0"/>
              </a:rPr>
              <a:t>jar tool</a:t>
            </a:r>
            <a:r>
              <a:rPr lang="en-IN" sz="1800" dirty="0">
                <a:latin typeface="Times New Roman" panose="02020603050405020304" pitchFamily="18" charset="0"/>
                <a:cs typeface="Times New Roman" panose="02020603050405020304" pitchFamily="18" charset="0"/>
              </a:rPr>
              <a:t> of JDK. You need to use </a:t>
            </a:r>
            <a:r>
              <a:rPr lang="en-IN" sz="1800" b="1" dirty="0">
                <a:latin typeface="Times New Roman" panose="02020603050405020304" pitchFamily="18" charset="0"/>
                <a:cs typeface="Times New Roman" panose="02020603050405020304" pitchFamily="18" charset="0"/>
              </a:rPr>
              <a:t>-c</a:t>
            </a:r>
            <a:r>
              <a:rPr lang="en-IN" sz="1800" dirty="0">
                <a:latin typeface="Times New Roman" panose="02020603050405020304" pitchFamily="18" charset="0"/>
                <a:cs typeface="Times New Roman" panose="02020603050405020304" pitchFamily="18" charset="0"/>
              </a:rPr>
              <a:t> switch of jar, to create the war file.</a:t>
            </a:r>
          </a:p>
          <a:p>
            <a:r>
              <a:rPr lang="en-IN" sz="1800" dirty="0">
                <a:latin typeface="Times New Roman" panose="02020603050405020304" pitchFamily="18" charset="0"/>
                <a:cs typeface="Times New Roman" panose="02020603050405020304" pitchFamily="18" charset="0"/>
              </a:rPr>
              <a:t>Go inside the project directory of your project (outside the WEB-INF), then write the following command:</a:t>
            </a:r>
          </a:p>
          <a:p>
            <a:pPr lvl="1"/>
            <a:r>
              <a:rPr lang="en-IN" sz="1400" dirty="0">
                <a:latin typeface="Times New Roman" panose="02020603050405020304" pitchFamily="18" charset="0"/>
                <a:cs typeface="Times New Roman" panose="02020603050405020304" pitchFamily="18" charset="0"/>
              </a:rPr>
              <a:t>jar -</a:t>
            </a:r>
            <a:r>
              <a:rPr lang="en-IN" sz="1400" dirty="0" err="1">
                <a:latin typeface="Times New Roman" panose="02020603050405020304" pitchFamily="18" charset="0"/>
                <a:cs typeface="Times New Roman" panose="02020603050405020304" pitchFamily="18" charset="0"/>
              </a:rPr>
              <a:t>cvf</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projectname.war</a:t>
            </a:r>
            <a:r>
              <a:rPr lang="en-IN" sz="1400" dirty="0">
                <a:latin typeface="Times New Roman" panose="02020603050405020304" pitchFamily="18" charset="0"/>
                <a:cs typeface="Times New Roman" panose="02020603050405020304" pitchFamily="18" charset="0"/>
              </a:rPr>
              <a:t> *  </a:t>
            </a:r>
          </a:p>
          <a:p>
            <a:r>
              <a:rPr lang="en-IN" sz="1800" dirty="0">
                <a:latin typeface="Times New Roman" panose="02020603050405020304" pitchFamily="18" charset="0"/>
                <a:cs typeface="Times New Roman" panose="02020603050405020304" pitchFamily="18" charset="0"/>
              </a:rPr>
              <a:t>Here, </a:t>
            </a:r>
            <a:r>
              <a:rPr lang="en-IN" sz="1800" b="1" dirty="0">
                <a:latin typeface="Times New Roman" panose="02020603050405020304" pitchFamily="18" charset="0"/>
                <a:cs typeface="Times New Roman" panose="02020603050405020304" pitchFamily="18" charset="0"/>
              </a:rPr>
              <a:t>-c</a:t>
            </a:r>
            <a:r>
              <a:rPr lang="en-IN" sz="1800" dirty="0">
                <a:latin typeface="Times New Roman" panose="02020603050405020304" pitchFamily="18" charset="0"/>
                <a:cs typeface="Times New Roman" panose="02020603050405020304" pitchFamily="18" charset="0"/>
              </a:rPr>
              <a:t> is used to create file, </a:t>
            </a:r>
            <a:r>
              <a:rPr lang="en-IN" sz="1800" b="1" dirty="0">
                <a:latin typeface="Times New Roman" panose="02020603050405020304" pitchFamily="18" charset="0"/>
                <a:cs typeface="Times New Roman" panose="02020603050405020304" pitchFamily="18" charset="0"/>
              </a:rPr>
              <a:t>-v</a:t>
            </a:r>
            <a:r>
              <a:rPr lang="en-IN" sz="1800" dirty="0">
                <a:latin typeface="Times New Roman" panose="02020603050405020304" pitchFamily="18" charset="0"/>
                <a:cs typeface="Times New Roman" panose="02020603050405020304" pitchFamily="18" charset="0"/>
              </a:rPr>
              <a:t> to generate the verbose output and </a:t>
            </a:r>
            <a:r>
              <a:rPr lang="en-IN" sz="1800" b="1" dirty="0">
                <a:latin typeface="Times New Roman" panose="02020603050405020304" pitchFamily="18" charset="0"/>
                <a:cs typeface="Times New Roman" panose="02020603050405020304" pitchFamily="18" charset="0"/>
              </a:rPr>
              <a:t>-f</a:t>
            </a:r>
            <a:r>
              <a:rPr lang="en-IN" sz="1800" dirty="0">
                <a:latin typeface="Times New Roman" panose="02020603050405020304" pitchFamily="18" charset="0"/>
                <a:cs typeface="Times New Roman" panose="02020603050405020304" pitchFamily="18" charset="0"/>
              </a:rPr>
              <a:t> to specify the </a:t>
            </a:r>
            <a:r>
              <a:rPr lang="en-IN" sz="1800" dirty="0" err="1">
                <a:latin typeface="Times New Roman" panose="02020603050405020304" pitchFamily="18" charset="0"/>
                <a:cs typeface="Times New Roman" panose="02020603050405020304" pitchFamily="18" charset="0"/>
              </a:rPr>
              <a:t>arhive</a:t>
            </a:r>
            <a:r>
              <a:rPr lang="en-IN" sz="1800" dirty="0">
                <a:latin typeface="Times New Roman" panose="02020603050405020304" pitchFamily="18" charset="0"/>
                <a:cs typeface="Times New Roman" panose="02020603050405020304" pitchFamily="18" charset="0"/>
              </a:rPr>
              <a:t> file name.</a:t>
            </a:r>
          </a:p>
          <a:p>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 (asterisk) symbol</a:t>
            </a:r>
            <a:r>
              <a:rPr lang="en-IN" sz="1800" dirty="0">
                <a:latin typeface="Times New Roman" panose="02020603050405020304" pitchFamily="18" charset="0"/>
                <a:cs typeface="Times New Roman" panose="02020603050405020304" pitchFamily="18" charset="0"/>
              </a:rPr>
              <a:t> signifies that all the files of this directory (including sub directory).</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05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700" b="1" dirty="0" smtClean="0">
                <a:latin typeface="Times New Roman" panose="02020603050405020304" pitchFamily="18" charset="0"/>
                <a:cs typeface="Times New Roman" panose="02020603050405020304" pitchFamily="18" charset="0"/>
              </a:rPr>
              <a:t>What is Servlet?</a:t>
            </a:r>
          </a:p>
          <a:p>
            <a:r>
              <a:rPr lang="en-IN" sz="1700" dirty="0">
                <a:latin typeface="Times New Roman" panose="02020603050405020304" pitchFamily="18" charset="0"/>
                <a:cs typeface="Times New Roman" panose="02020603050405020304" pitchFamily="18" charset="0"/>
              </a:rPr>
              <a:t>Servlet is a technology i.e. used to create web application.</a:t>
            </a:r>
          </a:p>
          <a:p>
            <a:r>
              <a:rPr lang="en-IN" sz="1700" dirty="0">
                <a:latin typeface="Times New Roman" panose="02020603050405020304" pitchFamily="18" charset="0"/>
                <a:cs typeface="Times New Roman" panose="02020603050405020304" pitchFamily="18" charset="0"/>
              </a:rPr>
              <a:t>Servlet is an API that provides many interfaces and classes including documentations.</a:t>
            </a:r>
          </a:p>
          <a:p>
            <a:r>
              <a:rPr lang="en-IN" sz="1700" dirty="0">
                <a:latin typeface="Times New Roman" panose="02020603050405020304" pitchFamily="18" charset="0"/>
                <a:cs typeface="Times New Roman" panose="02020603050405020304" pitchFamily="18" charset="0"/>
              </a:rPr>
              <a:t>Servlet is an interface that must be implemented for creating any servlet.</a:t>
            </a:r>
          </a:p>
          <a:p>
            <a:r>
              <a:rPr lang="en-IN" sz="1700" dirty="0">
                <a:latin typeface="Times New Roman" panose="02020603050405020304" pitchFamily="18" charset="0"/>
                <a:cs typeface="Times New Roman" panose="02020603050405020304" pitchFamily="18" charset="0"/>
              </a:rPr>
              <a:t>Servlet is a class that extend the capabilities of the servers and respond to the incoming request. It can respond to any type of requests.</a:t>
            </a:r>
          </a:p>
          <a:p>
            <a:r>
              <a:rPr lang="en-IN" sz="1700" dirty="0">
                <a:latin typeface="Times New Roman" panose="02020603050405020304" pitchFamily="18" charset="0"/>
                <a:cs typeface="Times New Roman" panose="02020603050405020304" pitchFamily="18" charset="0"/>
              </a:rPr>
              <a:t>Servlet is a web component that is deployed on the server to create dynamic web page.</a:t>
            </a:r>
          </a:p>
          <a:p>
            <a:pPr>
              <a:buFont typeface="Wingdings" panose="05000000000000000000" pitchFamily="2" charset="2"/>
              <a:buChar char="§"/>
            </a:pPr>
            <a:endParaRPr lang="en-IN" sz="1700" dirty="0" smtClean="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0058C70-288F-4152-89A7-18958C8C8106}" type="slidenum">
              <a:rPr lang="en-IN" smtClean="0"/>
              <a:t>3</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90990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30</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WAR File in Servlet:-</a:t>
            </a:r>
            <a:r>
              <a:rPr lang="en-IN" sz="1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sz="1800" b="1" dirty="0" smtClean="0">
                <a:latin typeface="Times New Roman" panose="02020603050405020304" pitchFamily="18" charset="0"/>
                <a:cs typeface="Times New Roman" panose="02020603050405020304" pitchFamily="18" charset="0"/>
              </a:rPr>
              <a:t> Deploy WAR File:- </a:t>
            </a:r>
          </a:p>
          <a:p>
            <a:r>
              <a:rPr lang="en-IN" sz="1800" dirty="0">
                <a:latin typeface="Times New Roman" panose="02020603050405020304" pitchFamily="18" charset="0"/>
                <a:cs typeface="Times New Roman" panose="02020603050405020304" pitchFamily="18" charset="0"/>
              </a:rPr>
              <a:t>There are two ways to deploy the war file.</a:t>
            </a:r>
          </a:p>
          <a:p>
            <a:r>
              <a:rPr lang="en-IN" sz="1800" dirty="0">
                <a:latin typeface="Times New Roman" panose="02020603050405020304" pitchFamily="18" charset="0"/>
                <a:cs typeface="Times New Roman" panose="02020603050405020304" pitchFamily="18" charset="0"/>
              </a:rPr>
              <a:t>By server console panel</a:t>
            </a:r>
          </a:p>
          <a:p>
            <a:r>
              <a:rPr lang="en-IN" sz="1800" dirty="0">
                <a:latin typeface="Times New Roman" panose="02020603050405020304" pitchFamily="18" charset="0"/>
                <a:cs typeface="Times New Roman" panose="02020603050405020304" pitchFamily="18" charset="0"/>
              </a:rPr>
              <a:t>By manually having the war file in specific folder of server.</a:t>
            </a:r>
          </a:p>
          <a:p>
            <a:pPr>
              <a:buFont typeface="Wingdings" panose="05000000000000000000" pitchFamily="2" charset="2"/>
              <a:buChar char="q"/>
            </a:pPr>
            <a:r>
              <a:rPr lang="en-IN" sz="1800" b="1" dirty="0" smtClean="0">
                <a:latin typeface="Times New Roman" panose="02020603050405020304" pitchFamily="18" charset="0"/>
                <a:cs typeface="Times New Roman" panose="02020603050405020304" pitchFamily="18" charset="0"/>
              </a:rPr>
              <a:t> Extract WAR Files Manually:-</a:t>
            </a:r>
            <a:r>
              <a:rPr lang="en-IN" sz="1800" dirty="0" smtClean="0">
                <a:latin typeface="Times New Roman" panose="02020603050405020304" pitchFamily="18" charset="0"/>
                <a:cs typeface="Times New Roman" panose="02020603050405020304" pitchFamily="18" charset="0"/>
              </a:rPr>
              <a:t>  To extract the WAR Files manually, we should use </a:t>
            </a:r>
          </a:p>
          <a:p>
            <a:r>
              <a:rPr lang="en-IN" sz="1800" dirty="0">
                <a:latin typeface="Times New Roman" panose="02020603050405020304" pitchFamily="18" charset="0"/>
                <a:cs typeface="Times New Roman" panose="02020603050405020304" pitchFamily="18" charset="0"/>
              </a:rPr>
              <a:t>jar -</a:t>
            </a:r>
            <a:r>
              <a:rPr lang="en-IN" sz="1800" dirty="0" err="1">
                <a:latin typeface="Times New Roman" panose="02020603050405020304" pitchFamily="18" charset="0"/>
                <a:cs typeface="Times New Roman" panose="02020603050405020304" pitchFamily="18" charset="0"/>
              </a:rPr>
              <a:t>xvf</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projectname.war</a:t>
            </a:r>
            <a:r>
              <a:rPr lang="en-IN" sz="1800" dirty="0"/>
              <a:t>  </a:t>
            </a: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914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31</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800" b="1" dirty="0" smtClean="0">
                <a:latin typeface="Times New Roman" panose="02020603050405020304" pitchFamily="18" charset="0"/>
                <a:cs typeface="Times New Roman" panose="02020603050405020304" pitchFamily="18" charset="0"/>
              </a:rPr>
              <a:t>Welcome File List in web.xml:- </a:t>
            </a:r>
          </a:p>
          <a:p>
            <a:r>
              <a:rPr lang="en-IN" sz="1800" dirty="0">
                <a:latin typeface="Times New Roman" panose="02020603050405020304" pitchFamily="18" charset="0"/>
                <a:cs typeface="Times New Roman" panose="02020603050405020304" pitchFamily="18" charset="0"/>
              </a:rPr>
              <a:t>A </a:t>
            </a:r>
            <a:r>
              <a:rPr lang="en-IN" sz="1800" b="1" dirty="0">
                <a:latin typeface="Times New Roman" panose="02020603050405020304" pitchFamily="18" charset="0"/>
                <a:cs typeface="Times New Roman" panose="02020603050405020304" pitchFamily="18" charset="0"/>
              </a:rPr>
              <a:t>welcome file</a:t>
            </a:r>
            <a:r>
              <a:rPr lang="en-IN" sz="1800" dirty="0">
                <a:latin typeface="Times New Roman" panose="02020603050405020304" pitchFamily="18" charset="0"/>
                <a:cs typeface="Times New Roman" panose="02020603050405020304" pitchFamily="18" charset="0"/>
              </a:rPr>
              <a:t> is the file that is invoked automatically by the server, if you don't specify any file name.</a:t>
            </a:r>
          </a:p>
          <a:p>
            <a:r>
              <a:rPr lang="en-IN" sz="1800" dirty="0">
                <a:latin typeface="Times New Roman" panose="02020603050405020304" pitchFamily="18" charset="0"/>
                <a:cs typeface="Times New Roman" panose="02020603050405020304" pitchFamily="18" charset="0"/>
              </a:rPr>
              <a:t>By default server looks for the welcome file in following order:</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welcome-file-list in web.xml</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index.html</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index.htm</a:t>
            </a:r>
          </a:p>
          <a:p>
            <a:pPr marL="342900" indent="-342900">
              <a:buFont typeface="+mj-lt"/>
              <a:buAutoNum type="arabicPeriod"/>
            </a:pPr>
            <a:r>
              <a:rPr lang="en-IN" sz="1800" dirty="0" err="1">
                <a:latin typeface="Times New Roman" panose="02020603050405020304" pitchFamily="18" charset="0"/>
                <a:cs typeface="Times New Roman" panose="02020603050405020304" pitchFamily="18" charset="0"/>
              </a:rPr>
              <a:t>index.jsp</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If none of these files are found, server renders 404 error.</a:t>
            </a: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3466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32</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fontScale="92500" lnSpcReduction="10000"/>
          </a:bodyPr>
          <a:lstStyle/>
          <a:p>
            <a:r>
              <a:rPr lang="en-IN" sz="1800" b="1" dirty="0" smtClean="0">
                <a:latin typeface="Times New Roman" panose="02020603050405020304" pitchFamily="18" charset="0"/>
                <a:cs typeface="Times New Roman" panose="02020603050405020304" pitchFamily="18" charset="0"/>
              </a:rPr>
              <a:t>Structure of  web.xml:- </a:t>
            </a:r>
          </a:p>
          <a:p>
            <a:r>
              <a:rPr lang="en-IN" sz="1800" b="1" dirty="0">
                <a:latin typeface="Times New Roman" panose="02020603050405020304" pitchFamily="18" charset="0"/>
                <a:cs typeface="Times New Roman" panose="02020603050405020304" pitchFamily="18" charset="0"/>
              </a:rPr>
              <a:t>&lt;web-app&gt;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&lt;welcome-file-list&gt;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&lt;welcome-file&gt;</a:t>
            </a:r>
            <a:r>
              <a:rPr lang="en-IN" sz="1800" dirty="0">
                <a:latin typeface="Times New Roman" panose="02020603050405020304" pitchFamily="18" charset="0"/>
                <a:cs typeface="Times New Roman" panose="02020603050405020304" pitchFamily="18" charset="0"/>
              </a:rPr>
              <a:t>home.html</a:t>
            </a:r>
            <a:r>
              <a:rPr lang="en-IN" sz="1800" b="1" dirty="0">
                <a:latin typeface="Times New Roman" panose="02020603050405020304" pitchFamily="18" charset="0"/>
                <a:cs typeface="Times New Roman" panose="02020603050405020304" pitchFamily="18" charset="0"/>
              </a:rPr>
              <a:t>&lt;/welcome-file&gt;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&lt;welcome-file&gt;</a:t>
            </a:r>
            <a:r>
              <a:rPr lang="en-IN" sz="1800" dirty="0">
                <a:latin typeface="Times New Roman" panose="02020603050405020304" pitchFamily="18" charset="0"/>
                <a:cs typeface="Times New Roman" panose="02020603050405020304" pitchFamily="18" charset="0"/>
              </a:rPr>
              <a:t>default.html</a:t>
            </a:r>
            <a:r>
              <a:rPr lang="en-IN" sz="1800" b="1" dirty="0">
                <a:latin typeface="Times New Roman" panose="02020603050405020304" pitchFamily="18" charset="0"/>
                <a:cs typeface="Times New Roman" panose="02020603050405020304" pitchFamily="18" charset="0"/>
              </a:rPr>
              <a:t>&lt;/welcome-file&gt;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&lt;/welcome-file-list&gt;</a:t>
            </a:r>
            <a:r>
              <a:rPr lang="en-IN" sz="1800" dirty="0">
                <a:latin typeface="Times New Roman" panose="02020603050405020304" pitchFamily="18" charset="0"/>
                <a:cs typeface="Times New Roman" panose="02020603050405020304" pitchFamily="18" charset="0"/>
              </a:rPr>
              <a:t>  </a:t>
            </a:r>
          </a:p>
          <a:p>
            <a:r>
              <a:rPr lang="en-IN" sz="1800" b="1" dirty="0">
                <a:latin typeface="Times New Roman" panose="02020603050405020304" pitchFamily="18" charset="0"/>
                <a:cs typeface="Times New Roman" panose="02020603050405020304" pitchFamily="18" charset="0"/>
              </a:rPr>
              <a:t>&lt;/web-app&gt;</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Now, home.html and default.html will be the welcome files.</a:t>
            </a:r>
          </a:p>
          <a:p>
            <a:pPr marL="0" indent="0">
              <a:buNone/>
            </a:pPr>
            <a:r>
              <a:rPr lang="en-IN" sz="1800" dirty="0">
                <a:latin typeface="Times New Roman" panose="02020603050405020304" pitchFamily="18" charset="0"/>
                <a:cs typeface="Times New Roman" panose="02020603050405020304" pitchFamily="18" charset="0"/>
              </a:rPr>
              <a:t>If you have the welcome file, you can directory invoke the project as given below:</a:t>
            </a:r>
          </a:p>
          <a:p>
            <a:pPr marL="0" indent="0">
              <a:buNone/>
            </a:pPr>
            <a:r>
              <a:rPr lang="en-IN" sz="1800" dirty="0">
                <a:latin typeface="Times New Roman" panose="02020603050405020304" pitchFamily="18" charset="0"/>
                <a:cs typeface="Times New Roman" panose="02020603050405020304" pitchFamily="18" charset="0"/>
              </a:rPr>
              <a:t>http://localhost:8888/myproject  </a:t>
            </a: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1972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33</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load on </a:t>
            </a:r>
            <a:r>
              <a:rPr lang="en-IN" sz="1800" b="1" dirty="0" err="1">
                <a:latin typeface="Times New Roman" panose="02020603050405020304" pitchFamily="18" charset="0"/>
                <a:cs typeface="Times New Roman" panose="02020603050405020304" pitchFamily="18" charset="0"/>
              </a:rPr>
              <a:t>startup</a:t>
            </a:r>
            <a:r>
              <a:rPr lang="en-IN" sz="1800" b="1" dirty="0">
                <a:latin typeface="Times New Roman" panose="02020603050405020304" pitchFamily="18" charset="0"/>
                <a:cs typeface="Times New Roman" panose="02020603050405020304" pitchFamily="18" charset="0"/>
              </a:rPr>
              <a:t> in </a:t>
            </a:r>
            <a:r>
              <a:rPr lang="en-IN" sz="1800" b="1" dirty="0" smtClean="0">
                <a:latin typeface="Times New Roman" panose="02020603050405020304" pitchFamily="18" charset="0"/>
                <a:cs typeface="Times New Roman" panose="02020603050405020304" pitchFamily="18" charset="0"/>
              </a:rPr>
              <a:t>web.xml:- </a:t>
            </a:r>
          </a:p>
          <a:p>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load-on-</a:t>
            </a:r>
            <a:r>
              <a:rPr lang="en-IN" sz="1800" b="1" dirty="0" err="1">
                <a:latin typeface="Times New Roman" panose="02020603050405020304" pitchFamily="18" charset="0"/>
                <a:cs typeface="Times New Roman" panose="02020603050405020304" pitchFamily="18" charset="0"/>
              </a:rPr>
              <a:t>startup</a:t>
            </a:r>
            <a:r>
              <a:rPr lang="en-IN" sz="1800" dirty="0">
                <a:latin typeface="Times New Roman" panose="02020603050405020304" pitchFamily="18" charset="0"/>
                <a:cs typeface="Times New Roman" panose="02020603050405020304" pitchFamily="18" charset="0"/>
              </a:rPr>
              <a:t> element of </a:t>
            </a:r>
            <a:r>
              <a:rPr lang="en-IN" sz="1800" b="1" dirty="0">
                <a:latin typeface="Times New Roman" panose="02020603050405020304" pitchFamily="18" charset="0"/>
                <a:cs typeface="Times New Roman" panose="02020603050405020304" pitchFamily="18" charset="0"/>
              </a:rPr>
              <a:t>web-app</a:t>
            </a:r>
            <a:r>
              <a:rPr lang="en-IN" sz="1800" dirty="0">
                <a:latin typeface="Times New Roman" panose="02020603050405020304" pitchFamily="18" charset="0"/>
                <a:cs typeface="Times New Roman" panose="02020603050405020304" pitchFamily="18" charset="0"/>
              </a:rPr>
              <a:t> loads the servlet at the time of deployment or server start if value is positive. It is also known as </a:t>
            </a:r>
            <a:r>
              <a:rPr lang="en-IN" sz="1800" b="1" dirty="0">
                <a:latin typeface="Times New Roman" panose="02020603050405020304" pitchFamily="18" charset="0"/>
                <a:cs typeface="Times New Roman" panose="02020603050405020304" pitchFamily="18" charset="0"/>
              </a:rPr>
              <a:t>pre initialization of servlet</a:t>
            </a:r>
            <a:r>
              <a:rPr lang="en-IN"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Advantage of load-on-</a:t>
            </a:r>
            <a:r>
              <a:rPr lang="en-IN" sz="1800" b="1" dirty="0" err="1">
                <a:latin typeface="Times New Roman" panose="02020603050405020304" pitchFamily="18" charset="0"/>
                <a:cs typeface="Times New Roman" panose="02020603050405020304" pitchFamily="18" charset="0"/>
              </a:rPr>
              <a:t>startup</a:t>
            </a: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element:- </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As you know well, servlet is loaded at first request. That means it consumes more time at first request. If you specify the load-on-</a:t>
            </a:r>
            <a:r>
              <a:rPr lang="en-IN" sz="1800" dirty="0" err="1">
                <a:latin typeface="Times New Roman" panose="02020603050405020304" pitchFamily="18" charset="0"/>
                <a:cs typeface="Times New Roman" panose="02020603050405020304" pitchFamily="18" charset="0"/>
              </a:rPr>
              <a:t>startup</a:t>
            </a:r>
            <a:r>
              <a:rPr lang="en-IN" sz="1800" dirty="0">
                <a:latin typeface="Times New Roman" panose="02020603050405020304" pitchFamily="18" charset="0"/>
                <a:cs typeface="Times New Roman" panose="02020603050405020304" pitchFamily="18" charset="0"/>
              </a:rPr>
              <a:t> in web.xml, servlet will be loaded at project deployment time or server start. So, it will take </a:t>
            </a:r>
            <a:r>
              <a:rPr lang="en-IN" sz="1800" b="1" dirty="0">
                <a:latin typeface="Times New Roman" panose="02020603050405020304" pitchFamily="18" charset="0"/>
                <a:cs typeface="Times New Roman" panose="02020603050405020304" pitchFamily="18" charset="0"/>
              </a:rPr>
              <a:t>less time</a:t>
            </a:r>
            <a:r>
              <a:rPr lang="en-IN" sz="1800" dirty="0">
                <a:latin typeface="Times New Roman" panose="02020603050405020304" pitchFamily="18" charset="0"/>
                <a:cs typeface="Times New Roman" panose="02020603050405020304" pitchFamily="18" charset="0"/>
              </a:rPr>
              <a:t> for responding to first request.</a:t>
            </a:r>
          </a:p>
          <a:p>
            <a:endParaRPr lang="en-IN" sz="1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3514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34</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fontScale="70000" lnSpcReduction="20000"/>
          </a:bodyPr>
          <a:lstStyle/>
          <a:p>
            <a:r>
              <a:rPr lang="en-IN" sz="1800" b="1" dirty="0">
                <a:latin typeface="Times New Roman" panose="02020603050405020304" pitchFamily="18" charset="0"/>
                <a:cs typeface="Times New Roman" panose="02020603050405020304" pitchFamily="18" charset="0"/>
              </a:rPr>
              <a:t>&lt;web-app&gt;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&lt;servlet&gt;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&lt;servlet-name&gt;</a:t>
            </a:r>
            <a:r>
              <a:rPr lang="en-IN" sz="1800" dirty="0">
                <a:latin typeface="Times New Roman" panose="02020603050405020304" pitchFamily="18" charset="0"/>
                <a:cs typeface="Times New Roman" panose="02020603050405020304" pitchFamily="18" charset="0"/>
              </a:rPr>
              <a:t>servlet1</a:t>
            </a:r>
            <a:r>
              <a:rPr lang="en-IN" sz="1800" b="1" dirty="0">
                <a:latin typeface="Times New Roman" panose="02020603050405020304" pitchFamily="18" charset="0"/>
                <a:cs typeface="Times New Roman" panose="02020603050405020304" pitchFamily="18" charset="0"/>
              </a:rPr>
              <a:t>&lt;/servlet-name&gt;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&lt;servlet-class&gt;</a:t>
            </a:r>
            <a:r>
              <a:rPr lang="en-IN" sz="1800" dirty="0" err="1">
                <a:latin typeface="Times New Roman" panose="02020603050405020304" pitchFamily="18" charset="0"/>
                <a:cs typeface="Times New Roman" panose="02020603050405020304" pitchFamily="18" charset="0"/>
              </a:rPr>
              <a:t>com.javatpoint.FirstServlet</a:t>
            </a:r>
            <a:r>
              <a:rPr lang="en-IN" sz="1800" b="1" dirty="0">
                <a:latin typeface="Times New Roman" panose="02020603050405020304" pitchFamily="18" charset="0"/>
                <a:cs typeface="Times New Roman" panose="02020603050405020304" pitchFamily="18" charset="0"/>
              </a:rPr>
              <a:t>&lt;/servlet-class&gt;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&lt;load-on-</a:t>
            </a:r>
            <a:r>
              <a:rPr lang="en-IN" sz="1800" b="1" dirty="0" err="1">
                <a:latin typeface="Times New Roman" panose="02020603050405020304" pitchFamily="18" charset="0"/>
                <a:cs typeface="Times New Roman" panose="02020603050405020304" pitchFamily="18" charset="0"/>
              </a:rPr>
              <a:t>startup</a:t>
            </a:r>
            <a:r>
              <a:rPr lang="en-IN" sz="1800" b="1" dirty="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0</a:t>
            </a:r>
            <a:r>
              <a:rPr lang="en-IN" sz="1800" b="1" dirty="0">
                <a:latin typeface="Times New Roman" panose="02020603050405020304" pitchFamily="18" charset="0"/>
                <a:cs typeface="Times New Roman" panose="02020603050405020304" pitchFamily="18" charset="0"/>
              </a:rPr>
              <a:t>&lt;/load-on-</a:t>
            </a:r>
            <a:r>
              <a:rPr lang="en-IN" sz="1800" b="1" dirty="0" err="1">
                <a:latin typeface="Times New Roman" panose="02020603050405020304" pitchFamily="18" charset="0"/>
                <a:cs typeface="Times New Roman" panose="02020603050405020304" pitchFamily="18" charset="0"/>
              </a:rPr>
              <a:t>startup</a:t>
            </a:r>
            <a:r>
              <a:rPr lang="en-IN" sz="1800" b="1" dirty="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&lt;/servlet&gt;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&lt;servlet&gt;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&lt;servlet-name&gt;</a:t>
            </a:r>
            <a:r>
              <a:rPr lang="en-IN" sz="1800" dirty="0">
                <a:latin typeface="Times New Roman" panose="02020603050405020304" pitchFamily="18" charset="0"/>
                <a:cs typeface="Times New Roman" panose="02020603050405020304" pitchFamily="18" charset="0"/>
              </a:rPr>
              <a:t>servlet2</a:t>
            </a:r>
            <a:r>
              <a:rPr lang="en-IN" sz="1800" b="1" dirty="0">
                <a:latin typeface="Times New Roman" panose="02020603050405020304" pitchFamily="18" charset="0"/>
                <a:cs typeface="Times New Roman" panose="02020603050405020304" pitchFamily="18" charset="0"/>
              </a:rPr>
              <a:t>&lt;/servlet-name&gt;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&lt;servlet-class&gt;</a:t>
            </a:r>
            <a:r>
              <a:rPr lang="en-IN" sz="1800" dirty="0" err="1">
                <a:latin typeface="Times New Roman" panose="02020603050405020304" pitchFamily="18" charset="0"/>
                <a:cs typeface="Times New Roman" panose="02020603050405020304" pitchFamily="18" charset="0"/>
              </a:rPr>
              <a:t>com.javatpoint.SecondServlet</a:t>
            </a:r>
            <a:r>
              <a:rPr lang="en-IN" sz="1800" b="1" dirty="0">
                <a:latin typeface="Times New Roman" panose="02020603050405020304" pitchFamily="18" charset="0"/>
                <a:cs typeface="Times New Roman" panose="02020603050405020304" pitchFamily="18" charset="0"/>
              </a:rPr>
              <a:t>&lt;/servlet-class&gt;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&lt;load-on-</a:t>
            </a:r>
            <a:r>
              <a:rPr lang="en-IN" sz="1800" b="1" dirty="0" err="1">
                <a:latin typeface="Times New Roman" panose="02020603050405020304" pitchFamily="18" charset="0"/>
                <a:cs typeface="Times New Roman" panose="02020603050405020304" pitchFamily="18" charset="0"/>
              </a:rPr>
              <a:t>startup</a:t>
            </a:r>
            <a:r>
              <a:rPr lang="en-IN" sz="1800" b="1" dirty="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1</a:t>
            </a:r>
            <a:r>
              <a:rPr lang="en-IN" sz="1800" b="1" dirty="0">
                <a:latin typeface="Times New Roman" panose="02020603050405020304" pitchFamily="18" charset="0"/>
                <a:cs typeface="Times New Roman" panose="02020603050405020304" pitchFamily="18" charset="0"/>
              </a:rPr>
              <a:t>&lt;/load-on-</a:t>
            </a:r>
            <a:r>
              <a:rPr lang="en-IN" sz="1800" b="1" dirty="0" err="1">
                <a:latin typeface="Times New Roman" panose="02020603050405020304" pitchFamily="18" charset="0"/>
                <a:cs typeface="Times New Roman" panose="02020603050405020304" pitchFamily="18" charset="0"/>
              </a:rPr>
              <a:t>startup</a:t>
            </a:r>
            <a:r>
              <a:rPr lang="en-IN" sz="1800" b="1" dirty="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&lt;/servlet&gt;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  </a:t>
            </a:r>
          </a:p>
          <a:p>
            <a:r>
              <a:rPr lang="en-IN" sz="1800" b="1" dirty="0">
                <a:latin typeface="Times New Roman" panose="02020603050405020304" pitchFamily="18" charset="0"/>
                <a:cs typeface="Times New Roman" panose="02020603050405020304" pitchFamily="18" charset="0"/>
              </a:rPr>
              <a:t>&lt;/web-app&gt;</a:t>
            </a:r>
            <a:r>
              <a:rPr lang="en-IN" sz="1800" dirty="0">
                <a:latin typeface="Times New Roman" panose="02020603050405020304" pitchFamily="18" charset="0"/>
                <a:cs typeface="Times New Roman" panose="02020603050405020304" pitchFamily="18" charset="0"/>
              </a:rPr>
              <a:t>  </a:t>
            </a:r>
          </a:p>
          <a:p>
            <a:endParaRPr lang="en-IN" sz="1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803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35</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700" b="1" dirty="0" err="1" smtClean="0">
                <a:latin typeface="Times New Roman" panose="02020603050405020304" pitchFamily="18" charset="0"/>
                <a:cs typeface="Times New Roman" panose="02020603050405020304" pitchFamily="18" charset="0"/>
              </a:rPr>
              <a:t>RequestDispatcher</a:t>
            </a:r>
            <a:r>
              <a:rPr lang="en-IN" sz="1700" b="1" dirty="0" smtClean="0">
                <a:latin typeface="Times New Roman" panose="02020603050405020304" pitchFamily="18" charset="0"/>
                <a:cs typeface="Times New Roman" panose="02020603050405020304" pitchFamily="18" charset="0"/>
              </a:rPr>
              <a:t>  Interface:- </a:t>
            </a:r>
            <a:r>
              <a:rPr lang="en-IN" sz="1800" dirty="0">
                <a:latin typeface="Times New Roman" panose="02020603050405020304" pitchFamily="18" charset="0"/>
                <a:cs typeface="Times New Roman" panose="02020603050405020304" pitchFamily="18" charset="0"/>
              </a:rPr>
              <a:t>An object of </a:t>
            </a:r>
            <a:r>
              <a:rPr lang="en-IN" sz="1800" dirty="0" err="1">
                <a:latin typeface="Times New Roman" panose="02020603050405020304" pitchFamily="18" charset="0"/>
                <a:cs typeface="Times New Roman" panose="02020603050405020304" pitchFamily="18" charset="0"/>
              </a:rPr>
              <a:t>ServletRequest</a:t>
            </a:r>
            <a:r>
              <a:rPr lang="en-IN" sz="1800" dirty="0">
                <a:latin typeface="Times New Roman" panose="02020603050405020304" pitchFamily="18" charset="0"/>
                <a:cs typeface="Times New Roman" panose="02020603050405020304" pitchFamily="18" charset="0"/>
              </a:rPr>
              <a:t> is used to provide the client request information to a servlet such as content type, content length, parameter names and values, header </a:t>
            </a:r>
            <a:r>
              <a:rPr lang="en-IN" sz="1800" dirty="0" err="1">
                <a:latin typeface="Times New Roman" panose="02020603050405020304" pitchFamily="18" charset="0"/>
                <a:cs typeface="Times New Roman" panose="02020603050405020304" pitchFamily="18" charset="0"/>
              </a:rPr>
              <a:t>informations</a:t>
            </a:r>
            <a:r>
              <a:rPr lang="en-IN" sz="1800" dirty="0">
                <a:latin typeface="Times New Roman" panose="02020603050405020304" pitchFamily="18" charset="0"/>
                <a:cs typeface="Times New Roman" panose="02020603050405020304" pitchFamily="18" charset="0"/>
              </a:rPr>
              <a:t>, attributes etc</a:t>
            </a:r>
            <a:r>
              <a:rPr lang="en-IN" sz="1800" dirty="0" smtClean="0">
                <a:latin typeface="Times New Roman" panose="02020603050405020304" pitchFamily="18" charset="0"/>
                <a:cs typeface="Times New Roman" panose="02020603050405020304" pitchFamily="18" charset="0"/>
              </a:rPr>
              <a:t>.</a:t>
            </a:r>
          </a:p>
          <a:p>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RequestDispatcher</a:t>
            </a:r>
            <a:r>
              <a:rPr lang="en-IN" sz="1800" dirty="0">
                <a:latin typeface="Times New Roman" panose="02020603050405020304" pitchFamily="18" charset="0"/>
                <a:cs typeface="Times New Roman" panose="02020603050405020304" pitchFamily="18" charset="0"/>
              </a:rPr>
              <a:t> interface provides the facility of dispatching the request to another resource it may be html, servlet or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This interface can also be used to include the content of another resource also. It is one of the way of servlet collaboration.</a:t>
            </a:r>
          </a:p>
          <a:p>
            <a:r>
              <a:rPr lang="en-IN" sz="1800" dirty="0">
                <a:latin typeface="Times New Roman" panose="02020603050405020304" pitchFamily="18" charset="0"/>
                <a:cs typeface="Times New Roman" panose="02020603050405020304" pitchFamily="18" charset="0"/>
              </a:rPr>
              <a:t>There are two methods defined in the </a:t>
            </a:r>
            <a:r>
              <a:rPr lang="en-IN" sz="1800" dirty="0" err="1">
                <a:latin typeface="Times New Roman" panose="02020603050405020304" pitchFamily="18" charset="0"/>
                <a:cs typeface="Times New Roman" panose="02020603050405020304" pitchFamily="18" charset="0"/>
              </a:rPr>
              <a:t>RequestDispatcher</a:t>
            </a:r>
            <a:r>
              <a:rPr lang="en-IN" sz="1800" dirty="0">
                <a:latin typeface="Times New Roman" panose="02020603050405020304" pitchFamily="18" charset="0"/>
                <a:cs typeface="Times New Roman" panose="02020603050405020304" pitchFamily="18" charset="0"/>
              </a:rPr>
              <a:t> interface.</a:t>
            </a:r>
          </a:p>
          <a:p>
            <a:endParaRPr lang="en-IN" sz="17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462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36</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700" b="1" dirty="0" err="1" smtClean="0">
                <a:latin typeface="Times New Roman" panose="02020603050405020304" pitchFamily="18" charset="0"/>
                <a:cs typeface="Times New Roman" panose="02020603050405020304" pitchFamily="18" charset="0"/>
              </a:rPr>
              <a:t>RequestDispatcher</a:t>
            </a:r>
            <a:r>
              <a:rPr lang="en-IN" sz="1700" b="1" dirty="0" smtClean="0">
                <a:latin typeface="Times New Roman" panose="02020603050405020304" pitchFamily="18" charset="0"/>
                <a:cs typeface="Times New Roman" panose="02020603050405020304" pitchFamily="18" charset="0"/>
              </a:rPr>
              <a:t>  Interface:- </a:t>
            </a:r>
            <a:r>
              <a:rPr lang="en-IN" sz="1800" dirty="0" smtClean="0">
                <a:latin typeface="Times New Roman" panose="02020603050405020304" pitchFamily="18" charset="0"/>
                <a:cs typeface="Times New Roman" panose="02020603050405020304" pitchFamily="18" charset="0"/>
              </a:rPr>
              <a:t>There </a:t>
            </a:r>
            <a:r>
              <a:rPr lang="en-IN" sz="1800" dirty="0">
                <a:latin typeface="Times New Roman" panose="02020603050405020304" pitchFamily="18" charset="0"/>
                <a:cs typeface="Times New Roman" panose="02020603050405020304" pitchFamily="18" charset="0"/>
              </a:rPr>
              <a:t>are two methods defined in the </a:t>
            </a:r>
            <a:r>
              <a:rPr lang="en-IN" sz="1800" dirty="0" err="1">
                <a:latin typeface="Times New Roman" panose="02020603050405020304" pitchFamily="18" charset="0"/>
                <a:cs typeface="Times New Roman" panose="02020603050405020304" pitchFamily="18" charset="0"/>
              </a:rPr>
              <a:t>RequestDispatcher</a:t>
            </a:r>
            <a:r>
              <a:rPr lang="en-IN" sz="1800" dirty="0">
                <a:latin typeface="Times New Roman" panose="02020603050405020304" pitchFamily="18" charset="0"/>
                <a:cs typeface="Times New Roman" panose="02020603050405020304" pitchFamily="18" charset="0"/>
              </a:rPr>
              <a:t> interface</a:t>
            </a:r>
            <a:r>
              <a:rPr lang="en-IN" sz="1800" dirty="0" smtClean="0">
                <a:latin typeface="Times New Roman" panose="02020603050405020304" pitchFamily="18"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public void forward(</a:t>
            </a:r>
            <a:r>
              <a:rPr lang="en-IN" sz="1800" b="1" dirty="0" err="1">
                <a:latin typeface="Times New Roman" panose="02020603050405020304" pitchFamily="18" charset="0"/>
                <a:cs typeface="Times New Roman" panose="02020603050405020304" pitchFamily="18" charset="0"/>
              </a:rPr>
              <a:t>ServletRequest</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request,ServletResponse</a:t>
            </a:r>
            <a:r>
              <a:rPr lang="en-IN" sz="1800" b="1" dirty="0">
                <a:latin typeface="Times New Roman" panose="02020603050405020304" pitchFamily="18" charset="0"/>
                <a:cs typeface="Times New Roman" panose="02020603050405020304" pitchFamily="18" charset="0"/>
              </a:rPr>
              <a:t> response)throws </a:t>
            </a:r>
            <a:r>
              <a:rPr lang="en-IN" sz="1800" b="1" dirty="0" err="1">
                <a:latin typeface="Times New Roman" panose="02020603050405020304" pitchFamily="18" charset="0"/>
                <a:cs typeface="Times New Roman" panose="02020603050405020304" pitchFamily="18" charset="0"/>
              </a:rPr>
              <a:t>ServletException,java.io.IOException</a:t>
            </a:r>
            <a:r>
              <a:rPr lang="en-IN" sz="1800" b="1"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Forwards </a:t>
            </a:r>
            <a:r>
              <a:rPr lang="en-IN" sz="1800" dirty="0">
                <a:latin typeface="Times New Roman" panose="02020603050405020304" pitchFamily="18" charset="0"/>
                <a:cs typeface="Times New Roman" panose="02020603050405020304" pitchFamily="18" charset="0"/>
              </a:rPr>
              <a:t>a request from a servlet to another resource (servlet, JSP file, or HTML file) on the server.</a:t>
            </a:r>
          </a:p>
          <a:p>
            <a:endParaRPr lang="en-IN" sz="1700" b="1"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888" y="3013656"/>
            <a:ext cx="4571293" cy="2807594"/>
          </a:xfrm>
          <a:prstGeom prst="rect">
            <a:avLst/>
          </a:prstGeom>
          <a:ln>
            <a:noFill/>
          </a:ln>
          <a:effectLst>
            <a:softEdge rad="112500"/>
          </a:effectLst>
        </p:spPr>
      </p:pic>
    </p:spTree>
    <p:extLst>
      <p:ext uri="{BB962C8B-B14F-4D97-AF65-F5344CB8AC3E}">
        <p14:creationId xmlns:p14="http://schemas.microsoft.com/office/powerpoint/2010/main" val="15975608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37</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700" b="1" dirty="0" err="1" smtClean="0">
                <a:latin typeface="Times New Roman" panose="02020603050405020304" pitchFamily="18" charset="0"/>
                <a:cs typeface="Times New Roman" panose="02020603050405020304" pitchFamily="18" charset="0"/>
              </a:rPr>
              <a:t>RequestDispatcher</a:t>
            </a:r>
            <a:r>
              <a:rPr lang="en-IN" sz="1700" b="1" dirty="0" smtClean="0">
                <a:latin typeface="Times New Roman" panose="02020603050405020304" pitchFamily="18" charset="0"/>
                <a:cs typeface="Times New Roman" panose="02020603050405020304" pitchFamily="18" charset="0"/>
              </a:rPr>
              <a:t>  Interface:- </a:t>
            </a:r>
            <a:r>
              <a:rPr lang="en-IN" sz="1800" dirty="0" smtClean="0">
                <a:latin typeface="Times New Roman" panose="02020603050405020304" pitchFamily="18" charset="0"/>
                <a:cs typeface="Times New Roman" panose="02020603050405020304" pitchFamily="18" charset="0"/>
              </a:rPr>
              <a:t>There </a:t>
            </a:r>
            <a:r>
              <a:rPr lang="en-IN" sz="1800" dirty="0">
                <a:latin typeface="Times New Roman" panose="02020603050405020304" pitchFamily="18" charset="0"/>
                <a:cs typeface="Times New Roman" panose="02020603050405020304" pitchFamily="18" charset="0"/>
              </a:rPr>
              <a:t>are two methods defined in the </a:t>
            </a:r>
            <a:r>
              <a:rPr lang="en-IN" sz="1800" dirty="0" err="1">
                <a:latin typeface="Times New Roman" panose="02020603050405020304" pitchFamily="18" charset="0"/>
                <a:cs typeface="Times New Roman" panose="02020603050405020304" pitchFamily="18" charset="0"/>
              </a:rPr>
              <a:t>RequestDispatcher</a:t>
            </a:r>
            <a:r>
              <a:rPr lang="en-IN" sz="1800" dirty="0">
                <a:latin typeface="Times New Roman" panose="02020603050405020304" pitchFamily="18" charset="0"/>
                <a:cs typeface="Times New Roman" panose="02020603050405020304" pitchFamily="18" charset="0"/>
              </a:rPr>
              <a:t> interface</a:t>
            </a:r>
            <a:r>
              <a:rPr lang="en-IN" sz="1800" dirty="0" smtClean="0">
                <a:latin typeface="Times New Roman" panose="02020603050405020304" pitchFamily="18" charset="0"/>
                <a:cs typeface="Times New Roman" panose="02020603050405020304" pitchFamily="18" charset="0"/>
              </a:rPr>
              <a:t>.</a:t>
            </a:r>
          </a:p>
          <a:p>
            <a:r>
              <a:rPr lang="en-IN" sz="1800" b="1" dirty="0" smtClean="0">
                <a:latin typeface="Times New Roman" panose="02020603050405020304" pitchFamily="18" charset="0"/>
                <a:cs typeface="Times New Roman" panose="02020603050405020304" pitchFamily="18" charset="0"/>
              </a:rPr>
              <a:t>public </a:t>
            </a:r>
            <a:r>
              <a:rPr lang="en-IN" sz="1800" b="1" dirty="0">
                <a:latin typeface="Times New Roman" panose="02020603050405020304" pitchFamily="18" charset="0"/>
                <a:cs typeface="Times New Roman" panose="02020603050405020304" pitchFamily="18" charset="0"/>
              </a:rPr>
              <a:t>void include(</a:t>
            </a:r>
            <a:r>
              <a:rPr lang="en-IN" sz="1800" b="1" dirty="0" err="1">
                <a:latin typeface="Times New Roman" panose="02020603050405020304" pitchFamily="18" charset="0"/>
                <a:cs typeface="Times New Roman" panose="02020603050405020304" pitchFamily="18" charset="0"/>
              </a:rPr>
              <a:t>ServletRequest</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request,ServletResponse</a:t>
            </a:r>
            <a:r>
              <a:rPr lang="en-IN" sz="1800" b="1" dirty="0">
                <a:latin typeface="Times New Roman" panose="02020603050405020304" pitchFamily="18" charset="0"/>
                <a:cs typeface="Times New Roman" panose="02020603050405020304" pitchFamily="18" charset="0"/>
              </a:rPr>
              <a:t> response)throws </a:t>
            </a:r>
            <a:r>
              <a:rPr lang="en-IN" sz="1800" b="1" dirty="0" err="1">
                <a:latin typeface="Times New Roman" panose="02020603050405020304" pitchFamily="18" charset="0"/>
                <a:cs typeface="Times New Roman" panose="02020603050405020304" pitchFamily="18" charset="0"/>
              </a:rPr>
              <a:t>ServletException,java.io.IOException</a:t>
            </a:r>
            <a:r>
              <a:rPr lang="en-IN" sz="1800" b="1"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Includes </a:t>
            </a:r>
            <a:r>
              <a:rPr lang="en-IN" sz="1800" dirty="0">
                <a:latin typeface="Times New Roman" panose="02020603050405020304" pitchFamily="18" charset="0"/>
                <a:cs typeface="Times New Roman" panose="02020603050405020304" pitchFamily="18" charset="0"/>
              </a:rPr>
              <a:t>the content of a resource (servlet, JSP page, or HTML file) in the response.</a:t>
            </a:r>
          </a:p>
          <a:p>
            <a:endParaRPr lang="en-IN" sz="1800" dirty="0">
              <a:latin typeface="Times New Roman" panose="02020603050405020304" pitchFamily="18" charset="0"/>
              <a:cs typeface="Times New Roman" panose="02020603050405020304" pitchFamily="18" charset="0"/>
            </a:endParaRPr>
          </a:p>
          <a:p>
            <a:endParaRPr lang="en-IN" sz="1700" b="1"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839" y="3059220"/>
            <a:ext cx="5804616" cy="2762030"/>
          </a:xfrm>
          <a:prstGeom prst="rect">
            <a:avLst/>
          </a:prstGeom>
          <a:ln>
            <a:noFill/>
          </a:ln>
          <a:effectLst>
            <a:softEdge rad="112500"/>
          </a:effectLst>
        </p:spPr>
      </p:pic>
    </p:spTree>
    <p:extLst>
      <p:ext uri="{BB962C8B-B14F-4D97-AF65-F5344CB8AC3E}">
        <p14:creationId xmlns:p14="http://schemas.microsoft.com/office/powerpoint/2010/main" val="1839525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38</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700" b="1" dirty="0" err="1" smtClean="0">
                <a:latin typeface="Times New Roman" panose="02020603050405020304" pitchFamily="18" charset="0"/>
                <a:cs typeface="Times New Roman" panose="02020603050405020304" pitchFamily="18" charset="0"/>
              </a:rPr>
              <a:t>SendRedirect</a:t>
            </a:r>
            <a:r>
              <a:rPr lang="en-IN" sz="1700" b="1" dirty="0" smtClean="0">
                <a:latin typeface="Times New Roman" panose="02020603050405020304" pitchFamily="18" charset="0"/>
                <a:cs typeface="Times New Roman" panose="02020603050405020304" pitchFamily="18" charset="0"/>
              </a:rPr>
              <a:t> Method in Servlet:- </a:t>
            </a:r>
          </a:p>
          <a:p>
            <a:r>
              <a:rPr lang="en-IN" sz="1800" dirty="0">
                <a:latin typeface="Times New Roman" panose="02020603050405020304" pitchFamily="18" charset="0"/>
                <a:cs typeface="Times New Roman" panose="02020603050405020304" pitchFamily="18" charset="0"/>
              </a:rPr>
              <a:t>The </a:t>
            </a:r>
            <a:r>
              <a:rPr lang="en-IN" sz="1800" b="1" dirty="0" err="1">
                <a:latin typeface="Times New Roman" panose="02020603050405020304" pitchFamily="18" charset="0"/>
                <a:cs typeface="Times New Roman" panose="02020603050405020304" pitchFamily="18" charset="0"/>
              </a:rPr>
              <a:t>sendRedirect</a:t>
            </a:r>
            <a:r>
              <a:rPr lang="en-IN"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method of </a:t>
            </a:r>
            <a:r>
              <a:rPr lang="en-IN" sz="1800" b="1" dirty="0" err="1">
                <a:latin typeface="Times New Roman" panose="02020603050405020304" pitchFamily="18" charset="0"/>
                <a:cs typeface="Times New Roman" panose="02020603050405020304" pitchFamily="18" charset="0"/>
              </a:rPr>
              <a:t>HttpServletResponse</a:t>
            </a:r>
            <a:r>
              <a:rPr lang="en-IN" sz="1800" dirty="0">
                <a:latin typeface="Times New Roman" panose="02020603050405020304" pitchFamily="18" charset="0"/>
                <a:cs typeface="Times New Roman" panose="02020603050405020304" pitchFamily="18" charset="0"/>
              </a:rPr>
              <a:t> interface can be used to redirect response to another resource, it may be servlet,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or html file.</a:t>
            </a:r>
          </a:p>
          <a:p>
            <a:r>
              <a:rPr lang="en-IN" sz="1800" dirty="0">
                <a:latin typeface="Times New Roman" panose="02020603050405020304" pitchFamily="18" charset="0"/>
                <a:cs typeface="Times New Roman" panose="02020603050405020304" pitchFamily="18" charset="0"/>
              </a:rPr>
              <a:t>It accepts relative as well as absolute URL.</a:t>
            </a:r>
          </a:p>
          <a:p>
            <a:r>
              <a:rPr lang="en-IN" sz="1800" dirty="0">
                <a:latin typeface="Times New Roman" panose="02020603050405020304" pitchFamily="18" charset="0"/>
                <a:cs typeface="Times New Roman" panose="02020603050405020304" pitchFamily="18" charset="0"/>
              </a:rPr>
              <a:t>It works at client side because it uses the </a:t>
            </a:r>
            <a:r>
              <a:rPr lang="en-IN" sz="1800" dirty="0" err="1">
                <a:latin typeface="Times New Roman" panose="02020603050405020304" pitchFamily="18" charset="0"/>
                <a:cs typeface="Times New Roman" panose="02020603050405020304" pitchFamily="18" charset="0"/>
              </a:rPr>
              <a:t>url</a:t>
            </a:r>
            <a:r>
              <a:rPr lang="en-IN" sz="1800" dirty="0">
                <a:latin typeface="Times New Roman" panose="02020603050405020304" pitchFamily="18" charset="0"/>
                <a:cs typeface="Times New Roman" panose="02020603050405020304" pitchFamily="18" charset="0"/>
              </a:rPr>
              <a:t> bar of the browser to make another request. So, it can work inside and outside the server.</a:t>
            </a:r>
          </a:p>
          <a:p>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8581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39</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pPr>
              <a:buFont typeface="Wingdings" panose="05000000000000000000" pitchFamily="2" charset="2"/>
              <a:buChar char="Ø"/>
            </a:pPr>
            <a:r>
              <a:rPr lang="en-IN" sz="1700" b="1" dirty="0" err="1" smtClean="0">
                <a:latin typeface="Times New Roman" panose="02020603050405020304" pitchFamily="18" charset="0"/>
                <a:cs typeface="Times New Roman" panose="02020603050405020304" pitchFamily="18" charset="0"/>
              </a:rPr>
              <a:t>ServletConfig</a:t>
            </a:r>
            <a:r>
              <a:rPr lang="en-IN" sz="1700" b="1" dirty="0" smtClean="0">
                <a:latin typeface="Times New Roman" panose="02020603050405020304" pitchFamily="18" charset="0"/>
                <a:cs typeface="Times New Roman" panose="02020603050405020304" pitchFamily="18" charset="0"/>
              </a:rPr>
              <a:t> Interface:- </a:t>
            </a:r>
          </a:p>
          <a:p>
            <a:r>
              <a:rPr lang="en-IN" sz="1800" dirty="0">
                <a:latin typeface="Times New Roman" panose="02020603050405020304" pitchFamily="18" charset="0"/>
                <a:cs typeface="Times New Roman" panose="02020603050405020304" pitchFamily="18" charset="0"/>
              </a:rPr>
              <a:t>An object of </a:t>
            </a:r>
            <a:r>
              <a:rPr lang="en-IN" sz="1800" dirty="0" err="1">
                <a:latin typeface="Times New Roman" panose="02020603050405020304" pitchFamily="18" charset="0"/>
                <a:cs typeface="Times New Roman" panose="02020603050405020304" pitchFamily="18" charset="0"/>
              </a:rPr>
              <a:t>ServletConfig</a:t>
            </a:r>
            <a:r>
              <a:rPr lang="en-IN" sz="1800" dirty="0">
                <a:latin typeface="Times New Roman" panose="02020603050405020304" pitchFamily="18" charset="0"/>
                <a:cs typeface="Times New Roman" panose="02020603050405020304" pitchFamily="18" charset="0"/>
              </a:rPr>
              <a:t> is created by the web container for each servlet. This object can be used to get configuration information from web.xml file.</a:t>
            </a:r>
          </a:p>
          <a:p>
            <a:r>
              <a:rPr lang="en-IN" sz="1800" dirty="0">
                <a:latin typeface="Times New Roman" panose="02020603050405020304" pitchFamily="18" charset="0"/>
                <a:cs typeface="Times New Roman" panose="02020603050405020304" pitchFamily="18" charset="0"/>
              </a:rPr>
              <a:t>If the configuration information is modified from the web.xml file, we don't need to change the servlet. So it is easier to manage the web application if any specific content is modified from time to time.</a:t>
            </a:r>
          </a:p>
          <a:p>
            <a:pPr>
              <a:buFont typeface="Wingdings" panose="05000000000000000000" pitchFamily="2" charset="2"/>
              <a:buChar char="Ø"/>
            </a:pPr>
            <a:r>
              <a:rPr lang="en-IN" sz="1800" b="1" dirty="0" smtClean="0">
                <a:latin typeface="Times New Roman" panose="02020603050405020304" pitchFamily="18" charset="0"/>
                <a:cs typeface="Times New Roman" panose="02020603050405020304" pitchFamily="18" charset="0"/>
              </a:rPr>
              <a:t>Advantages of </a:t>
            </a:r>
            <a:r>
              <a:rPr lang="en-IN" sz="1800" b="1" dirty="0" err="1" smtClean="0">
                <a:latin typeface="Times New Roman" panose="02020603050405020304" pitchFamily="18" charset="0"/>
                <a:cs typeface="Times New Roman" panose="02020603050405020304" pitchFamily="18" charset="0"/>
              </a:rPr>
              <a:t>ServletConfig</a:t>
            </a:r>
            <a:r>
              <a:rPr lang="en-IN" sz="1800" b="1" dirty="0" smtClean="0">
                <a:latin typeface="Times New Roman" panose="02020603050405020304" pitchFamily="18" charset="0"/>
                <a:cs typeface="Times New Roman" panose="02020603050405020304" pitchFamily="18" charset="0"/>
              </a:rPr>
              <a:t> Interface:-</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core advantage of </a:t>
            </a:r>
            <a:r>
              <a:rPr lang="en-IN" sz="1800" dirty="0" err="1">
                <a:latin typeface="Times New Roman" panose="02020603050405020304" pitchFamily="18" charset="0"/>
                <a:cs typeface="Times New Roman" panose="02020603050405020304" pitchFamily="18" charset="0"/>
              </a:rPr>
              <a:t>ServletConfig</a:t>
            </a:r>
            <a:r>
              <a:rPr lang="en-IN" sz="1800" dirty="0">
                <a:latin typeface="Times New Roman" panose="02020603050405020304" pitchFamily="18" charset="0"/>
                <a:cs typeface="Times New Roman" panose="02020603050405020304" pitchFamily="18" charset="0"/>
              </a:rPr>
              <a:t> is that you don't need to edit the servlet file if information is modified from the web.xml file.</a:t>
            </a:r>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303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5014" y="2520487"/>
            <a:ext cx="6172849" cy="2992108"/>
          </a:xfrm>
        </p:spPr>
      </p:pic>
      <p:sp>
        <p:nvSpPr>
          <p:cNvPr id="4" name="Slide Number Placeholder 3"/>
          <p:cNvSpPr>
            <a:spLocks noGrp="1"/>
          </p:cNvSpPr>
          <p:nvPr>
            <p:ph type="sldNum" sz="quarter" idx="12"/>
          </p:nvPr>
        </p:nvSpPr>
        <p:spPr/>
        <p:txBody>
          <a:bodyPr/>
          <a:lstStyle/>
          <a:p>
            <a:fld id="{B0058C70-288F-4152-89A7-18958C8C8106}" type="slidenum">
              <a:rPr lang="en-IN" smtClean="0"/>
              <a:t>4</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07995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40</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pPr>
              <a:buFont typeface="Wingdings" panose="05000000000000000000" pitchFamily="2" charset="2"/>
              <a:buChar char="Ø"/>
            </a:pPr>
            <a:r>
              <a:rPr lang="en-IN" sz="1700" b="1" dirty="0" smtClean="0">
                <a:latin typeface="Times New Roman" panose="02020603050405020304" pitchFamily="18" charset="0"/>
                <a:cs typeface="Times New Roman" panose="02020603050405020304" pitchFamily="18" charset="0"/>
              </a:rPr>
              <a:t>Methods of </a:t>
            </a:r>
            <a:r>
              <a:rPr lang="en-IN" sz="1700" b="1" dirty="0" err="1" smtClean="0">
                <a:latin typeface="Times New Roman" panose="02020603050405020304" pitchFamily="18" charset="0"/>
                <a:cs typeface="Times New Roman" panose="02020603050405020304" pitchFamily="18" charset="0"/>
              </a:rPr>
              <a:t>ServletConfig</a:t>
            </a:r>
            <a:r>
              <a:rPr lang="en-IN" sz="1700" b="1" dirty="0" smtClean="0">
                <a:latin typeface="Times New Roman" panose="02020603050405020304" pitchFamily="18" charset="0"/>
                <a:cs typeface="Times New Roman" panose="02020603050405020304" pitchFamily="18" charset="0"/>
              </a:rPr>
              <a:t> </a:t>
            </a:r>
            <a:r>
              <a:rPr lang="en-IN" sz="1700" b="1" dirty="0" smtClean="0">
                <a:latin typeface="Times New Roman" panose="02020603050405020304" pitchFamily="18" charset="0"/>
                <a:cs typeface="Times New Roman" panose="02020603050405020304" pitchFamily="18" charset="0"/>
              </a:rPr>
              <a:t>Interface:- </a:t>
            </a:r>
            <a:r>
              <a:rPr lang="en-IN" sz="1700" dirty="0" smtClean="0">
                <a:latin typeface="Times New Roman" panose="02020603050405020304" pitchFamily="18" charset="0"/>
                <a:cs typeface="Times New Roman" panose="02020603050405020304" pitchFamily="18" charset="0"/>
              </a:rPr>
              <a:t>There are different methods of </a:t>
            </a:r>
            <a:r>
              <a:rPr lang="en-IN" sz="1700" dirty="0" err="1" smtClean="0">
                <a:latin typeface="Times New Roman" panose="02020603050405020304" pitchFamily="18" charset="0"/>
                <a:cs typeface="Times New Roman" panose="02020603050405020304" pitchFamily="18" charset="0"/>
              </a:rPr>
              <a:t>ServletConfig</a:t>
            </a:r>
            <a:r>
              <a:rPr lang="en-IN" sz="1700" dirty="0" smtClean="0">
                <a:latin typeface="Times New Roman" panose="02020603050405020304" pitchFamily="18" charset="0"/>
                <a:cs typeface="Times New Roman" panose="02020603050405020304" pitchFamily="18" charset="0"/>
              </a:rPr>
              <a:t> Interface. They are as follows:</a:t>
            </a:r>
          </a:p>
          <a:p>
            <a:r>
              <a:rPr lang="en-IN" sz="1800" b="1" dirty="0">
                <a:latin typeface="Times New Roman" panose="02020603050405020304" pitchFamily="18" charset="0"/>
                <a:cs typeface="Times New Roman" panose="02020603050405020304" pitchFamily="18" charset="0"/>
              </a:rPr>
              <a:t>public String </a:t>
            </a:r>
            <a:r>
              <a:rPr lang="en-IN" sz="1800" b="1" dirty="0" err="1">
                <a:latin typeface="Times New Roman" panose="02020603050405020304" pitchFamily="18" charset="0"/>
                <a:cs typeface="Times New Roman" panose="02020603050405020304" pitchFamily="18" charset="0"/>
              </a:rPr>
              <a:t>getInitParameter</a:t>
            </a:r>
            <a:r>
              <a:rPr lang="en-IN" sz="1800" b="1" dirty="0">
                <a:latin typeface="Times New Roman" panose="02020603050405020304" pitchFamily="18" charset="0"/>
                <a:cs typeface="Times New Roman" panose="02020603050405020304" pitchFamily="18" charset="0"/>
              </a:rPr>
              <a:t>(String name</a:t>
            </a:r>
            <a:r>
              <a:rPr lang="en-IN" sz="1800" b="1"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public Enumeration </a:t>
            </a:r>
            <a:r>
              <a:rPr lang="en-IN" sz="1800" b="1" dirty="0" err="1">
                <a:latin typeface="Times New Roman" panose="02020603050405020304" pitchFamily="18" charset="0"/>
                <a:cs typeface="Times New Roman" panose="02020603050405020304" pitchFamily="18" charset="0"/>
              </a:rPr>
              <a:t>getInitParameterNames</a:t>
            </a:r>
            <a:r>
              <a:rPr lang="en-IN" sz="1800" b="1"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public String </a:t>
            </a:r>
            <a:r>
              <a:rPr lang="en-IN" sz="1800" b="1" dirty="0" err="1">
                <a:latin typeface="Times New Roman" panose="02020603050405020304" pitchFamily="18" charset="0"/>
                <a:cs typeface="Times New Roman" panose="02020603050405020304" pitchFamily="18" charset="0"/>
              </a:rPr>
              <a:t>getServletName</a:t>
            </a:r>
            <a:r>
              <a:rPr lang="en-IN" sz="1800" b="1" dirty="0" smtClean="0">
                <a:latin typeface="Times New Roman" panose="02020603050405020304" pitchFamily="18" charset="0"/>
                <a:cs typeface="Times New Roman" panose="02020603050405020304" pitchFamily="18" charset="0"/>
              </a:rPr>
              <a:t>()</a:t>
            </a:r>
          </a:p>
          <a:p>
            <a:r>
              <a:rPr lang="en-IN" sz="1800" b="1" dirty="0" smtClean="0">
                <a:latin typeface="Times New Roman" panose="02020603050405020304" pitchFamily="18" charset="0"/>
                <a:cs typeface="Times New Roman" panose="02020603050405020304" pitchFamily="18" charset="0"/>
              </a:rPr>
              <a:t> public </a:t>
            </a:r>
            <a:r>
              <a:rPr lang="en-IN" sz="1800" b="1" dirty="0" err="1">
                <a:latin typeface="Times New Roman" panose="02020603050405020304" pitchFamily="18" charset="0"/>
                <a:cs typeface="Times New Roman" panose="02020603050405020304" pitchFamily="18" charset="0"/>
              </a:rPr>
              <a:t>ServletContext</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getServletContext</a:t>
            </a:r>
            <a:r>
              <a:rPr lang="en-IN" sz="1800" b="1"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156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41</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r>
              <a:rPr lang="en-IN" sz="1700" b="1" dirty="0" err="1" smtClean="0">
                <a:latin typeface="Times New Roman" panose="02020603050405020304" pitchFamily="18" charset="0"/>
                <a:cs typeface="Times New Roman" panose="02020603050405020304" pitchFamily="18" charset="0"/>
              </a:rPr>
              <a:t>ServletContext</a:t>
            </a:r>
            <a:r>
              <a:rPr lang="en-IN" sz="1700" b="1" dirty="0" smtClean="0">
                <a:latin typeface="Times New Roman" panose="02020603050405020304" pitchFamily="18" charset="0"/>
                <a:cs typeface="Times New Roman" panose="02020603050405020304" pitchFamily="18" charset="0"/>
              </a:rPr>
              <a:t> Interface:- </a:t>
            </a:r>
            <a:r>
              <a:rPr lang="en-IN" sz="1800" dirty="0">
                <a:latin typeface="Times New Roman" panose="02020603050405020304" pitchFamily="18" charset="0"/>
                <a:cs typeface="Times New Roman" panose="02020603050405020304" pitchFamily="18" charset="0"/>
              </a:rPr>
              <a:t>An object of </a:t>
            </a:r>
            <a:r>
              <a:rPr lang="en-IN" sz="1800" dirty="0" err="1">
                <a:latin typeface="Times New Roman" panose="02020603050405020304" pitchFamily="18" charset="0"/>
                <a:cs typeface="Times New Roman" panose="02020603050405020304" pitchFamily="18" charset="0"/>
              </a:rPr>
              <a:t>ServletContext</a:t>
            </a:r>
            <a:r>
              <a:rPr lang="en-IN" sz="1800" dirty="0">
                <a:latin typeface="Times New Roman" panose="02020603050405020304" pitchFamily="18" charset="0"/>
                <a:cs typeface="Times New Roman" panose="02020603050405020304" pitchFamily="18" charset="0"/>
              </a:rPr>
              <a:t> is created by the web container at time of deploying the project. This object can be used to get configuration information from web.xml file. There is only one </a:t>
            </a:r>
            <a:r>
              <a:rPr lang="en-IN" sz="1800" dirty="0" err="1">
                <a:latin typeface="Times New Roman" panose="02020603050405020304" pitchFamily="18" charset="0"/>
                <a:cs typeface="Times New Roman" panose="02020603050405020304" pitchFamily="18" charset="0"/>
              </a:rPr>
              <a:t>ServletContext</a:t>
            </a:r>
            <a:r>
              <a:rPr lang="en-IN" sz="1800" dirty="0">
                <a:latin typeface="Times New Roman" panose="02020603050405020304" pitchFamily="18" charset="0"/>
                <a:cs typeface="Times New Roman" panose="02020603050405020304" pitchFamily="18" charset="0"/>
              </a:rPr>
              <a:t> object per web application.</a:t>
            </a:r>
          </a:p>
          <a:p>
            <a:r>
              <a:rPr lang="en-IN" sz="1800" dirty="0">
                <a:latin typeface="Times New Roman" panose="02020603050405020304" pitchFamily="18" charset="0"/>
                <a:cs typeface="Times New Roman" panose="02020603050405020304" pitchFamily="18" charset="0"/>
              </a:rPr>
              <a:t>If any information is shared to many servlet, it is better to provide it from the web.xml file using the </a:t>
            </a:r>
            <a:r>
              <a:rPr lang="en-IN" sz="1800" b="1" dirty="0">
                <a:latin typeface="Times New Roman" panose="02020603050405020304" pitchFamily="18" charset="0"/>
                <a:cs typeface="Times New Roman" panose="02020603050405020304" pitchFamily="18" charset="0"/>
              </a:rPr>
              <a:t>&lt;context-</a:t>
            </a:r>
            <a:r>
              <a:rPr lang="en-IN" sz="1800" b="1" dirty="0" err="1">
                <a:latin typeface="Times New Roman" panose="02020603050405020304" pitchFamily="18" charset="0"/>
                <a:cs typeface="Times New Roman" panose="02020603050405020304" pitchFamily="18" charset="0"/>
              </a:rPr>
              <a:t>param</a:t>
            </a:r>
            <a:r>
              <a:rPr lang="en-IN" sz="1800" b="1" dirty="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 element.</a:t>
            </a:r>
            <a:endParaRPr lang="en-I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700" b="1" dirty="0" smtClean="0">
                <a:latin typeface="Times New Roman" panose="02020603050405020304" pitchFamily="18" charset="0"/>
                <a:cs typeface="Times New Roman" panose="02020603050405020304" pitchFamily="18" charset="0"/>
              </a:rPr>
              <a:t>Usage of </a:t>
            </a:r>
            <a:r>
              <a:rPr lang="en-IN" sz="1700" b="1" dirty="0" err="1" smtClean="0">
                <a:latin typeface="Times New Roman" panose="02020603050405020304" pitchFamily="18" charset="0"/>
                <a:cs typeface="Times New Roman" panose="02020603050405020304" pitchFamily="18" charset="0"/>
              </a:rPr>
              <a:t>ServletContext</a:t>
            </a:r>
            <a:r>
              <a:rPr lang="en-IN" sz="1700" b="1" dirty="0" smtClean="0">
                <a:latin typeface="Times New Roman" panose="02020603050405020304" pitchFamily="18" charset="0"/>
                <a:cs typeface="Times New Roman" panose="02020603050405020304" pitchFamily="18" charset="0"/>
              </a:rPr>
              <a:t> Interface:- </a:t>
            </a:r>
            <a:r>
              <a:rPr lang="en-IN" sz="1700" dirty="0" smtClean="0">
                <a:latin typeface="Times New Roman" panose="02020603050405020304" pitchFamily="18" charset="0"/>
                <a:cs typeface="Times New Roman" panose="02020603050405020304" pitchFamily="18" charset="0"/>
              </a:rPr>
              <a:t>The usage of </a:t>
            </a:r>
            <a:r>
              <a:rPr lang="en-IN" sz="1700" dirty="0" err="1" smtClean="0">
                <a:latin typeface="Times New Roman" panose="02020603050405020304" pitchFamily="18" charset="0"/>
                <a:cs typeface="Times New Roman" panose="02020603050405020304" pitchFamily="18" charset="0"/>
              </a:rPr>
              <a:t>ServletContext</a:t>
            </a:r>
            <a:r>
              <a:rPr lang="en-IN" sz="1700" dirty="0" smtClean="0">
                <a:latin typeface="Times New Roman" panose="02020603050405020304" pitchFamily="18" charset="0"/>
                <a:cs typeface="Times New Roman" panose="02020603050405020304" pitchFamily="18" charset="0"/>
              </a:rPr>
              <a:t> Interface is described as follows</a:t>
            </a:r>
          </a:p>
          <a:p>
            <a:r>
              <a:rPr lang="en-IN" sz="1800" dirty="0">
                <a:latin typeface="Times New Roman" panose="02020603050405020304" pitchFamily="18" charset="0"/>
                <a:cs typeface="Times New Roman" panose="02020603050405020304" pitchFamily="18" charset="0"/>
              </a:rPr>
              <a:t>The object of </a:t>
            </a:r>
            <a:r>
              <a:rPr lang="en-IN" sz="1800" dirty="0" err="1">
                <a:latin typeface="Times New Roman" panose="02020603050405020304" pitchFamily="18" charset="0"/>
                <a:cs typeface="Times New Roman" panose="02020603050405020304" pitchFamily="18" charset="0"/>
              </a:rPr>
              <a:t>ServletContext</a:t>
            </a:r>
            <a:r>
              <a:rPr lang="en-IN" sz="1800" dirty="0">
                <a:latin typeface="Times New Roman" panose="02020603050405020304" pitchFamily="18" charset="0"/>
                <a:cs typeface="Times New Roman" panose="02020603050405020304" pitchFamily="18" charset="0"/>
              </a:rPr>
              <a:t> provides an interface between the container and servlet.</a:t>
            </a:r>
          </a:p>
          <a:p>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ServletContext</a:t>
            </a:r>
            <a:r>
              <a:rPr lang="en-IN" sz="1800" dirty="0">
                <a:latin typeface="Times New Roman" panose="02020603050405020304" pitchFamily="18" charset="0"/>
                <a:cs typeface="Times New Roman" panose="02020603050405020304" pitchFamily="18" charset="0"/>
              </a:rPr>
              <a:t> object can be used to get configuration information from the web.xml file.</a:t>
            </a:r>
          </a:p>
          <a:p>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ServletContext</a:t>
            </a:r>
            <a:r>
              <a:rPr lang="en-IN" sz="1800" dirty="0">
                <a:latin typeface="Times New Roman" panose="02020603050405020304" pitchFamily="18" charset="0"/>
                <a:cs typeface="Times New Roman" panose="02020603050405020304" pitchFamily="18" charset="0"/>
              </a:rPr>
              <a:t> object can be used to set, get or remove attribute from the web.xml file.</a:t>
            </a:r>
          </a:p>
          <a:p>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ServletContext</a:t>
            </a:r>
            <a:r>
              <a:rPr lang="en-IN" sz="1800" dirty="0">
                <a:latin typeface="Times New Roman" panose="02020603050405020304" pitchFamily="18" charset="0"/>
                <a:cs typeface="Times New Roman" panose="02020603050405020304" pitchFamily="18" charset="0"/>
              </a:rPr>
              <a:t> object can be used to provide inter-application communication.</a:t>
            </a:r>
          </a:p>
          <a:p>
            <a:pPr>
              <a:buFont typeface="Wingdings" panose="05000000000000000000" pitchFamily="2" charset="2"/>
              <a:buChar char="Ø"/>
            </a:pPr>
            <a:endParaRPr lang="en-IN" sz="1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598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42</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pPr>
              <a:buFont typeface="Wingdings" panose="05000000000000000000" pitchFamily="2" charset="2"/>
              <a:buChar char="q"/>
            </a:pPr>
            <a:r>
              <a:rPr lang="en-IN" sz="1700" b="1" i="1" dirty="0" smtClean="0">
                <a:latin typeface="Times New Roman" panose="02020603050405020304" pitchFamily="18" charset="0"/>
                <a:cs typeface="Times New Roman" panose="02020603050405020304" pitchFamily="18" charset="0"/>
              </a:rPr>
              <a:t>Attributes in Servlet:- </a:t>
            </a:r>
            <a:r>
              <a:rPr lang="en-IN" sz="1800" dirty="0">
                <a:latin typeface="Times New Roman" panose="02020603050405020304" pitchFamily="18" charset="0"/>
                <a:cs typeface="Times New Roman" panose="02020603050405020304" pitchFamily="18" charset="0"/>
              </a:rPr>
              <a:t>An </a:t>
            </a:r>
            <a:r>
              <a:rPr lang="en-IN" sz="1800" b="1" dirty="0">
                <a:latin typeface="Times New Roman" panose="02020603050405020304" pitchFamily="18" charset="0"/>
                <a:cs typeface="Times New Roman" panose="02020603050405020304" pitchFamily="18" charset="0"/>
              </a:rPr>
              <a:t>attribute in servlet</a:t>
            </a:r>
            <a:r>
              <a:rPr lang="en-IN" sz="1800" dirty="0">
                <a:latin typeface="Times New Roman" panose="02020603050405020304" pitchFamily="18" charset="0"/>
                <a:cs typeface="Times New Roman" panose="02020603050405020304" pitchFamily="18" charset="0"/>
              </a:rPr>
              <a:t> is an object that can be set, get or removed from one of the following scopes:</a:t>
            </a:r>
          </a:p>
          <a:p>
            <a:r>
              <a:rPr lang="en-IN" sz="1800" dirty="0">
                <a:latin typeface="Times New Roman" panose="02020603050405020304" pitchFamily="18" charset="0"/>
                <a:cs typeface="Times New Roman" panose="02020603050405020304" pitchFamily="18" charset="0"/>
              </a:rPr>
              <a:t>request scope</a:t>
            </a:r>
          </a:p>
          <a:p>
            <a:r>
              <a:rPr lang="en-IN" sz="1800" dirty="0">
                <a:latin typeface="Times New Roman" panose="02020603050405020304" pitchFamily="18" charset="0"/>
                <a:cs typeface="Times New Roman" panose="02020603050405020304" pitchFamily="18" charset="0"/>
              </a:rPr>
              <a:t>session scope</a:t>
            </a:r>
          </a:p>
          <a:p>
            <a:r>
              <a:rPr lang="en-IN" sz="1800" dirty="0">
                <a:latin typeface="Times New Roman" panose="02020603050405020304" pitchFamily="18" charset="0"/>
                <a:cs typeface="Times New Roman" panose="02020603050405020304" pitchFamily="18" charset="0"/>
              </a:rPr>
              <a:t>application scope</a:t>
            </a:r>
          </a:p>
          <a:p>
            <a:r>
              <a:rPr lang="en-IN" sz="1800" dirty="0">
                <a:latin typeface="Times New Roman" panose="02020603050405020304" pitchFamily="18" charset="0"/>
                <a:cs typeface="Times New Roman" panose="02020603050405020304" pitchFamily="18" charset="0"/>
              </a:rPr>
              <a:t>The servlet programmer can pass </a:t>
            </a:r>
            <a:r>
              <a:rPr lang="en-IN" sz="1800" dirty="0" err="1">
                <a:latin typeface="Times New Roman" panose="02020603050405020304" pitchFamily="18" charset="0"/>
                <a:cs typeface="Times New Roman" panose="02020603050405020304" pitchFamily="18" charset="0"/>
              </a:rPr>
              <a:t>informations</a:t>
            </a:r>
            <a:r>
              <a:rPr lang="en-IN" sz="1800" dirty="0">
                <a:latin typeface="Times New Roman" panose="02020603050405020304" pitchFamily="18" charset="0"/>
                <a:cs typeface="Times New Roman" panose="02020603050405020304" pitchFamily="18" charset="0"/>
              </a:rPr>
              <a:t> from one servlet to another using attributes. It is just like passing object from one class to another so that we can reuse the same object again and again.</a:t>
            </a:r>
          </a:p>
          <a:p>
            <a:pPr>
              <a:buFont typeface="Wingdings" panose="05000000000000000000" pitchFamily="2" charset="2"/>
              <a:buChar char="Ø"/>
            </a:pPr>
            <a:endParaRPr lang="en-IN" sz="1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725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43</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a:xfrm>
            <a:off x="680321" y="2085517"/>
            <a:ext cx="9613861" cy="3735733"/>
          </a:xfrm>
        </p:spPr>
        <p:txBody>
          <a:bodyPr>
            <a:normAutofit/>
          </a:bodyPr>
          <a:lstStyle/>
          <a:p>
            <a:pPr>
              <a:buFont typeface="Wingdings" panose="05000000000000000000" pitchFamily="2" charset="2"/>
              <a:buChar char="q"/>
            </a:pPr>
            <a:r>
              <a:rPr lang="en-IN" sz="1800" b="1" i="1" dirty="0">
                <a:latin typeface="Times New Roman" panose="02020603050405020304" pitchFamily="18" charset="0"/>
                <a:cs typeface="Times New Roman" panose="02020603050405020304" pitchFamily="18" charset="0"/>
              </a:rPr>
              <a:t>Attribute specific methods of </a:t>
            </a:r>
            <a:r>
              <a:rPr lang="en-IN" sz="1800" b="1" i="1" dirty="0" err="1">
                <a:latin typeface="Times New Roman" panose="02020603050405020304" pitchFamily="18" charset="0"/>
                <a:cs typeface="Times New Roman" panose="02020603050405020304" pitchFamily="18" charset="0"/>
              </a:rPr>
              <a:t>ServletRequest</a:t>
            </a:r>
            <a:r>
              <a:rPr lang="en-IN" sz="1800" b="1" i="1" dirty="0">
                <a:latin typeface="Times New Roman" panose="02020603050405020304" pitchFamily="18" charset="0"/>
                <a:cs typeface="Times New Roman" panose="02020603050405020304" pitchFamily="18" charset="0"/>
              </a:rPr>
              <a:t>, </a:t>
            </a:r>
            <a:r>
              <a:rPr lang="en-IN" sz="1800" b="1" i="1" dirty="0" err="1">
                <a:latin typeface="Times New Roman" panose="02020603050405020304" pitchFamily="18" charset="0"/>
                <a:cs typeface="Times New Roman" panose="02020603050405020304" pitchFamily="18" charset="0"/>
              </a:rPr>
              <a:t>HttpSession</a:t>
            </a:r>
            <a:r>
              <a:rPr lang="en-IN" sz="1800" b="1" i="1" dirty="0">
                <a:latin typeface="Times New Roman" panose="02020603050405020304" pitchFamily="18" charset="0"/>
                <a:cs typeface="Times New Roman" panose="02020603050405020304" pitchFamily="18" charset="0"/>
              </a:rPr>
              <a:t> and </a:t>
            </a:r>
            <a:r>
              <a:rPr lang="en-IN" sz="1800" b="1" i="1" dirty="0" err="1">
                <a:latin typeface="Times New Roman" panose="02020603050405020304" pitchFamily="18" charset="0"/>
                <a:cs typeface="Times New Roman" panose="02020603050405020304" pitchFamily="18" charset="0"/>
              </a:rPr>
              <a:t>ServletContext</a:t>
            </a:r>
            <a:r>
              <a:rPr lang="en-IN" sz="1800" b="1" i="1" dirty="0">
                <a:latin typeface="Times New Roman" panose="02020603050405020304" pitchFamily="18" charset="0"/>
                <a:cs typeface="Times New Roman" panose="02020603050405020304" pitchFamily="18" charset="0"/>
              </a:rPr>
              <a:t> </a:t>
            </a:r>
            <a:r>
              <a:rPr lang="en-IN" sz="1800" b="1" i="1" dirty="0" smtClean="0">
                <a:latin typeface="Times New Roman" panose="02020603050405020304" pitchFamily="18" charset="0"/>
                <a:cs typeface="Times New Roman" panose="02020603050405020304" pitchFamily="18" charset="0"/>
              </a:rPr>
              <a:t>interface:- </a:t>
            </a:r>
            <a:endParaRPr lang="en-IN" sz="18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700" dirty="0" smtClean="0">
                <a:latin typeface="Times New Roman" panose="02020603050405020304" pitchFamily="18" charset="0"/>
                <a:cs typeface="Times New Roman" panose="02020603050405020304" pitchFamily="18" charset="0"/>
              </a:rPr>
              <a:t>There are some special attribute specific methods in servlet. They are as follows:</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p</a:t>
            </a:r>
            <a:r>
              <a:rPr lang="en-IN" sz="1700" dirty="0" smtClean="0">
                <a:latin typeface="Times New Roman" panose="02020603050405020304" pitchFamily="18" charset="0"/>
                <a:cs typeface="Times New Roman" panose="02020603050405020304" pitchFamily="18" charset="0"/>
              </a:rPr>
              <a:t>ublic void </a:t>
            </a:r>
            <a:r>
              <a:rPr lang="en-IN" sz="1700" dirty="0" err="1" smtClean="0">
                <a:latin typeface="Times New Roman" panose="02020603050405020304" pitchFamily="18" charset="0"/>
                <a:cs typeface="Times New Roman" panose="02020603050405020304" pitchFamily="18" charset="0"/>
              </a:rPr>
              <a:t>setAttribute</a:t>
            </a:r>
            <a:r>
              <a:rPr lang="en-IN" sz="1700" dirty="0" smtClean="0">
                <a:latin typeface="Times New Roman" panose="02020603050405020304" pitchFamily="18" charset="0"/>
                <a:cs typeface="Times New Roman" panose="02020603050405020304" pitchFamily="18" charset="0"/>
              </a:rPr>
              <a:t>(String </a:t>
            </a:r>
            <a:r>
              <a:rPr lang="en-IN" sz="1700" dirty="0" err="1" smtClean="0">
                <a:latin typeface="Times New Roman" panose="02020603050405020304" pitchFamily="18" charset="0"/>
                <a:cs typeface="Times New Roman" panose="02020603050405020304" pitchFamily="18" charset="0"/>
              </a:rPr>
              <a:t>name,Obect</a:t>
            </a:r>
            <a:r>
              <a:rPr lang="en-IN" sz="1700" dirty="0" smtClean="0">
                <a:latin typeface="Times New Roman" panose="02020603050405020304" pitchFamily="18" charset="0"/>
                <a:cs typeface="Times New Roman" panose="02020603050405020304" pitchFamily="18" charset="0"/>
              </a:rPr>
              <a:t> object)</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p</a:t>
            </a:r>
            <a:r>
              <a:rPr lang="en-IN" sz="1700" dirty="0" smtClean="0">
                <a:latin typeface="Times New Roman" panose="02020603050405020304" pitchFamily="18" charset="0"/>
                <a:cs typeface="Times New Roman" panose="02020603050405020304" pitchFamily="18" charset="0"/>
              </a:rPr>
              <a:t>ublic void </a:t>
            </a:r>
            <a:r>
              <a:rPr lang="en-IN" sz="1700" dirty="0" err="1" smtClean="0">
                <a:latin typeface="Times New Roman" panose="02020603050405020304" pitchFamily="18" charset="0"/>
                <a:cs typeface="Times New Roman" panose="02020603050405020304" pitchFamily="18" charset="0"/>
              </a:rPr>
              <a:t>getAttribute</a:t>
            </a:r>
            <a:r>
              <a:rPr lang="en-IN" sz="1700" dirty="0" smtClean="0">
                <a:latin typeface="Times New Roman" panose="02020603050405020304" pitchFamily="18" charset="0"/>
                <a:cs typeface="Times New Roman" panose="02020603050405020304" pitchFamily="18" charset="0"/>
              </a:rPr>
              <a:t>(String name)</a:t>
            </a:r>
          </a:p>
          <a:p>
            <a:pPr>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p</a:t>
            </a:r>
            <a:r>
              <a:rPr lang="en-IN" sz="1700" dirty="0" smtClean="0">
                <a:latin typeface="Times New Roman" panose="02020603050405020304" pitchFamily="18" charset="0"/>
                <a:cs typeface="Times New Roman" panose="02020603050405020304" pitchFamily="18" charset="0"/>
              </a:rPr>
              <a:t>ublic void </a:t>
            </a:r>
            <a:r>
              <a:rPr lang="en-IN" sz="1700" dirty="0" err="1" smtClean="0">
                <a:latin typeface="Times New Roman" panose="02020603050405020304" pitchFamily="18" charset="0"/>
                <a:cs typeface="Times New Roman" panose="02020603050405020304" pitchFamily="18" charset="0"/>
              </a:rPr>
              <a:t>removeAttribute</a:t>
            </a:r>
            <a:r>
              <a:rPr lang="en-IN" sz="1700" dirty="0" smtClean="0">
                <a:latin typeface="Times New Roman" panose="02020603050405020304" pitchFamily="18" charset="0"/>
                <a:cs typeface="Times New Roman" panose="02020603050405020304" pitchFamily="18" charset="0"/>
              </a:rPr>
              <a:t>(String name)</a:t>
            </a:r>
          </a:p>
          <a:p>
            <a:pPr>
              <a:buFont typeface="Wingdings" panose="05000000000000000000" pitchFamily="2" charset="2"/>
              <a:buChar char="Ø"/>
            </a:pPr>
            <a:endParaRPr lang="en-IN" sz="1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5810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dirty="0" smtClean="0"/>
              <a:t>Thank You</a:t>
            </a:r>
            <a:endParaRPr lang="en-IN" dirty="0"/>
          </a:p>
        </p:txBody>
      </p:sp>
      <p:sp>
        <p:nvSpPr>
          <p:cNvPr id="8" name="Text Placeholder 7"/>
          <p:cNvSpPr>
            <a:spLocks noGrp="1"/>
          </p:cNvSpPr>
          <p:nvPr>
            <p:ph type="body" idx="1"/>
          </p:nvPr>
        </p:nvSpPr>
        <p:spPr/>
        <p:txBody>
          <a:bodyPr/>
          <a:lstStyle/>
          <a:p>
            <a:endParaRPr lang="en-IN"/>
          </a:p>
        </p:txBody>
      </p:sp>
      <p:sp>
        <p:nvSpPr>
          <p:cNvPr id="4" name="Date Placeholder 3"/>
          <p:cNvSpPr>
            <a:spLocks noGrp="1"/>
          </p:cNvSpPr>
          <p:nvPr>
            <p:ph type="dt" sz="half" idx="10"/>
          </p:nvPr>
        </p:nvSpPr>
        <p:spPr/>
        <p:txBody>
          <a:bodyPr/>
          <a:lstStyle/>
          <a:p>
            <a:fld id="{2715B023-B808-44CF-88AC-ED19B458B816}" type="datetime1">
              <a:rPr lang="en-IN" smtClean="0"/>
              <a:t>13-11-2016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C70-288F-4152-89A7-18958C8C8106}" type="slidenum">
              <a:rPr lang="en-IN" smtClean="0"/>
              <a:t>44</a:t>
            </a:fld>
            <a:endParaRPr lang="en-IN"/>
          </a:p>
        </p:txBody>
      </p:sp>
    </p:spTree>
    <p:extLst>
      <p:ext uri="{BB962C8B-B14F-4D97-AF65-F5344CB8AC3E}">
        <p14:creationId xmlns:p14="http://schemas.microsoft.com/office/powerpoint/2010/main" val="80794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5</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What is </a:t>
            </a:r>
            <a:r>
              <a:rPr lang="en-IN" sz="1800" b="1" dirty="0" smtClean="0">
                <a:latin typeface="Times New Roman" panose="02020603050405020304" pitchFamily="18" charset="0"/>
                <a:cs typeface="Times New Roman" panose="02020603050405020304" pitchFamily="18" charset="0"/>
              </a:rPr>
              <a:t>Web Application?</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 web application is an application accessible from the web. A web application is composed of web components like Servlet, JSP, Filter etc. and other components such as HTML. The web components typically execute in Web Server and respond to HTTP request.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428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6</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700" b="1" dirty="0" smtClean="0">
                <a:latin typeface="Times New Roman" panose="02020603050405020304" pitchFamily="18" charset="0"/>
                <a:cs typeface="Times New Roman" panose="02020603050405020304" pitchFamily="18" charset="0"/>
              </a:rPr>
              <a:t>Common Gateway Interface (CGI) :- </a:t>
            </a:r>
            <a:endParaRPr lang="en-IN" sz="1700" b="1"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CGI technology enables the web server to call an external program and pass HTTP request information to the external program to process the request. For each request, it starts a new process.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356" y="3412901"/>
            <a:ext cx="5619750" cy="2523285"/>
          </a:xfrm>
          <a:prstGeom prst="rect">
            <a:avLst/>
          </a:prstGeom>
        </p:spPr>
      </p:pic>
    </p:spTree>
    <p:extLst>
      <p:ext uri="{BB962C8B-B14F-4D97-AF65-F5344CB8AC3E}">
        <p14:creationId xmlns:p14="http://schemas.microsoft.com/office/powerpoint/2010/main" val="1098056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7</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 </a:t>
            </a:r>
            <a:r>
              <a:rPr lang="en-IN" sz="1700" b="1" dirty="0" smtClean="0">
                <a:latin typeface="Times New Roman" panose="02020603050405020304" pitchFamily="18" charset="0"/>
                <a:cs typeface="Times New Roman" panose="02020603050405020304" pitchFamily="18" charset="0"/>
              </a:rPr>
              <a:t>Disadvantages of CGI :- </a:t>
            </a:r>
            <a:endParaRPr lang="en-IN" sz="1700" b="1" dirty="0">
              <a:latin typeface="Times New Roman" panose="02020603050405020304" pitchFamily="18" charset="0"/>
              <a:cs typeface="Times New Roman" panose="02020603050405020304" pitchFamily="18" charset="0"/>
            </a:endParaRPr>
          </a:p>
          <a:p>
            <a:pPr marL="0" indent="0">
              <a:buNone/>
            </a:pPr>
            <a:r>
              <a:rPr lang="en-IN" sz="1700" dirty="0">
                <a:latin typeface="Times New Roman" panose="02020603050405020304" pitchFamily="18" charset="0"/>
                <a:cs typeface="Times New Roman" panose="02020603050405020304" pitchFamily="18" charset="0"/>
              </a:rPr>
              <a:t>There are many problems in CGI technology:</a:t>
            </a:r>
          </a:p>
          <a:p>
            <a:r>
              <a:rPr lang="en-IN" sz="1700" dirty="0">
                <a:latin typeface="Times New Roman" panose="02020603050405020304" pitchFamily="18" charset="0"/>
                <a:cs typeface="Times New Roman" panose="02020603050405020304" pitchFamily="18" charset="0"/>
              </a:rPr>
              <a:t>If number of clients increases, it takes more time for sending response.</a:t>
            </a:r>
          </a:p>
          <a:p>
            <a:r>
              <a:rPr lang="en-IN" sz="1700" dirty="0">
                <a:latin typeface="Times New Roman" panose="02020603050405020304" pitchFamily="18" charset="0"/>
                <a:cs typeface="Times New Roman" panose="02020603050405020304" pitchFamily="18" charset="0"/>
              </a:rPr>
              <a:t>For each request, it starts a process and Web server is limited to start processes.</a:t>
            </a:r>
          </a:p>
          <a:p>
            <a:r>
              <a:rPr lang="en-IN" sz="1700" dirty="0">
                <a:latin typeface="Times New Roman" panose="02020603050405020304" pitchFamily="18" charset="0"/>
                <a:cs typeface="Times New Roman" panose="02020603050405020304" pitchFamily="18" charset="0"/>
              </a:rPr>
              <a:t>It uses platform dependent language e.g. C, C++, </a:t>
            </a:r>
            <a:r>
              <a:rPr lang="en-IN" sz="1700" dirty="0" err="1">
                <a:latin typeface="Times New Roman" panose="02020603050405020304" pitchFamily="18" charset="0"/>
                <a:cs typeface="Times New Roman" panose="02020603050405020304" pitchFamily="18" charset="0"/>
              </a:rPr>
              <a:t>perl</a:t>
            </a:r>
            <a:r>
              <a:rPr lang="en-IN" sz="17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16253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8</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A</a:t>
            </a:r>
            <a:r>
              <a:rPr lang="en-IN" sz="1700" b="1" dirty="0" smtClean="0">
                <a:latin typeface="Times New Roman" panose="02020603050405020304" pitchFamily="18" charset="0"/>
                <a:cs typeface="Times New Roman" panose="02020603050405020304" pitchFamily="18" charset="0"/>
              </a:rPr>
              <a:t>dvantages of CGI :- </a:t>
            </a:r>
          </a:p>
          <a:p>
            <a:pPr>
              <a:buFont typeface="Wingdings" panose="05000000000000000000" pitchFamily="2" charset="2"/>
              <a:buChar char="Ø"/>
            </a:pPr>
            <a:r>
              <a:rPr lang="en-IN" sz="1700" dirty="0" smtClean="0">
                <a:latin typeface="Times New Roman" panose="02020603050405020304" pitchFamily="18" charset="0"/>
                <a:cs typeface="Times New Roman" panose="02020603050405020304" pitchFamily="18" charset="0"/>
              </a:rPr>
              <a:t>The basic advantages of  a Servlet is as follows:</a:t>
            </a:r>
          </a:p>
          <a:p>
            <a:pPr marL="342900" indent="-342900">
              <a:buFont typeface="+mj-lt"/>
              <a:buAutoNum type="arabicPeriod"/>
            </a:pPr>
            <a:r>
              <a:rPr lang="en-IN" sz="1700" b="1" dirty="0">
                <a:latin typeface="Times New Roman" panose="02020603050405020304" pitchFamily="18" charset="0"/>
                <a:cs typeface="Times New Roman" panose="02020603050405020304" pitchFamily="18" charset="0"/>
              </a:rPr>
              <a:t>better performance:</a:t>
            </a:r>
            <a:r>
              <a:rPr lang="en-IN" sz="1700" dirty="0">
                <a:latin typeface="Times New Roman" panose="02020603050405020304" pitchFamily="18" charset="0"/>
                <a:cs typeface="Times New Roman" panose="02020603050405020304" pitchFamily="18" charset="0"/>
              </a:rPr>
              <a:t> because it creates a thread for each request not process.</a:t>
            </a:r>
          </a:p>
          <a:p>
            <a:pPr marL="342900" indent="-342900">
              <a:buFont typeface="+mj-lt"/>
              <a:buAutoNum type="arabicPeriod"/>
            </a:pPr>
            <a:r>
              <a:rPr lang="en-IN" sz="1700" b="1" dirty="0">
                <a:latin typeface="Times New Roman" panose="02020603050405020304" pitchFamily="18" charset="0"/>
                <a:cs typeface="Times New Roman" panose="02020603050405020304" pitchFamily="18" charset="0"/>
              </a:rPr>
              <a:t>Portability:</a:t>
            </a:r>
            <a:r>
              <a:rPr lang="en-IN" sz="1700" dirty="0">
                <a:latin typeface="Times New Roman" panose="02020603050405020304" pitchFamily="18" charset="0"/>
                <a:cs typeface="Times New Roman" panose="02020603050405020304" pitchFamily="18" charset="0"/>
              </a:rPr>
              <a:t> because it uses java language.</a:t>
            </a:r>
          </a:p>
          <a:p>
            <a:pPr marL="342900" indent="-342900">
              <a:buFont typeface="+mj-lt"/>
              <a:buAutoNum type="arabicPeriod"/>
            </a:pPr>
            <a:r>
              <a:rPr lang="en-IN" sz="1700" b="1" dirty="0">
                <a:latin typeface="Times New Roman" panose="02020603050405020304" pitchFamily="18" charset="0"/>
                <a:cs typeface="Times New Roman" panose="02020603050405020304" pitchFamily="18" charset="0"/>
              </a:rPr>
              <a:t>Robust:</a:t>
            </a:r>
            <a:r>
              <a:rPr lang="en-IN" sz="1700" dirty="0">
                <a:latin typeface="Times New Roman" panose="02020603050405020304" pitchFamily="18" charset="0"/>
                <a:cs typeface="Times New Roman" panose="02020603050405020304" pitchFamily="18" charset="0"/>
              </a:rPr>
              <a:t> Servlets are managed by JVM so we don't need to worry about memory leak, garbage collection etc.</a:t>
            </a:r>
          </a:p>
          <a:p>
            <a:pPr marL="342900" indent="-342900">
              <a:buFont typeface="+mj-lt"/>
              <a:buAutoNum type="arabicPeriod"/>
            </a:pPr>
            <a:r>
              <a:rPr lang="en-IN" sz="1700" b="1" dirty="0">
                <a:latin typeface="Times New Roman" panose="02020603050405020304" pitchFamily="18" charset="0"/>
                <a:cs typeface="Times New Roman" panose="02020603050405020304" pitchFamily="18" charset="0"/>
              </a:rPr>
              <a:t>Secure:</a:t>
            </a:r>
            <a:r>
              <a:rPr lang="en-IN" sz="1700" dirty="0">
                <a:latin typeface="Times New Roman" panose="02020603050405020304" pitchFamily="18" charset="0"/>
                <a:cs typeface="Times New Roman" panose="02020603050405020304" pitchFamily="18" charset="0"/>
              </a:rPr>
              <a:t> because it uses java language..</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12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Servlet PPT</a:t>
            </a:r>
            <a:endParaRPr lang="en-IN" dirty="0"/>
          </a:p>
        </p:txBody>
      </p:sp>
      <p:sp>
        <p:nvSpPr>
          <p:cNvPr id="4" name="Slide Number Placeholder 3"/>
          <p:cNvSpPr>
            <a:spLocks noGrp="1"/>
          </p:cNvSpPr>
          <p:nvPr>
            <p:ph type="sldNum" sz="quarter" idx="12"/>
          </p:nvPr>
        </p:nvSpPr>
        <p:spPr/>
        <p:txBody>
          <a:bodyPr/>
          <a:lstStyle/>
          <a:p>
            <a:fld id="{B0058C70-288F-4152-89A7-18958C8C8106}" type="slidenum">
              <a:rPr lang="en-IN" smtClean="0"/>
              <a:t>9</a:t>
            </a:fld>
            <a:endParaRPr lang="en-IN"/>
          </a:p>
        </p:txBody>
      </p:sp>
      <p:sp>
        <p:nvSpPr>
          <p:cNvPr id="5" name="Date Placeholder 4"/>
          <p:cNvSpPr>
            <a:spLocks noGrp="1"/>
          </p:cNvSpPr>
          <p:nvPr>
            <p:ph type="dt" sz="half" idx="10"/>
          </p:nvPr>
        </p:nvSpPr>
        <p:spPr/>
        <p:txBody>
          <a:bodyPr/>
          <a:lstStyle/>
          <a:p>
            <a:fld id="{87042F28-9769-4A13-8930-FFAB2B530E2B}" type="datetime1">
              <a:rPr lang="en-IN" smtClean="0"/>
              <a:t>13-11-2016</a:t>
            </a:fld>
            <a:endParaRPr lang="en-IN"/>
          </a:p>
        </p:txBody>
      </p:sp>
      <p:sp>
        <p:nvSpPr>
          <p:cNvPr id="6" name="Footer Placeholder 5"/>
          <p:cNvSpPr>
            <a:spLocks noGrp="1"/>
          </p:cNvSpPr>
          <p:nvPr>
            <p:ph type="ftr" sz="quarter" idx="11"/>
          </p:nvPr>
        </p:nvSpPr>
        <p:spPr/>
        <p:txBody>
          <a:bodyPr/>
          <a:lstStyle/>
          <a:p>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Hyper Text Transfer Protocol (HTTP) :- </a:t>
            </a:r>
          </a:p>
          <a:p>
            <a:r>
              <a:rPr lang="en-IN" sz="1700" dirty="0">
                <a:latin typeface="Times New Roman" panose="02020603050405020304" pitchFamily="18" charset="0"/>
                <a:cs typeface="Times New Roman" panose="02020603050405020304" pitchFamily="18" charset="0"/>
              </a:rPr>
              <a:t>The Hypertext Transfer Protocol (HTTP) is application-level protocol for collaborative, distributed, hypermedia information systems. It is the data communication protocol used to establish communication between client and server</a:t>
            </a:r>
            <a:r>
              <a:rPr lang="en-IN" sz="1700" dirty="0" smtClean="0">
                <a:latin typeface="Times New Roman" panose="02020603050405020304" pitchFamily="18" charset="0"/>
                <a:cs typeface="Times New Roman" panose="02020603050405020304" pitchFamily="18" charset="0"/>
              </a:rPr>
              <a:t>.</a:t>
            </a:r>
          </a:p>
          <a:p>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989" y="3579515"/>
            <a:ext cx="4135723" cy="2241736"/>
          </a:xfrm>
          <a:prstGeom prst="rect">
            <a:avLst/>
          </a:prstGeom>
          <a:ln>
            <a:noFill/>
          </a:ln>
          <a:effectLst>
            <a:softEdge rad="112500"/>
          </a:effectLst>
        </p:spPr>
      </p:pic>
    </p:spTree>
    <p:extLst>
      <p:ext uri="{BB962C8B-B14F-4D97-AF65-F5344CB8AC3E}">
        <p14:creationId xmlns:p14="http://schemas.microsoft.com/office/powerpoint/2010/main" val="2532038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325</TotalTime>
  <Words>2013</Words>
  <Application>Microsoft Office PowerPoint</Application>
  <PresentationFormat>Widescreen</PresentationFormat>
  <Paragraphs>411</Paragraphs>
  <Slides>44</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Times New Roman</vt:lpstr>
      <vt:lpstr>Trebuchet MS</vt:lpstr>
      <vt:lpstr>Wingdings</vt:lpstr>
      <vt:lpstr>Berlin</vt:lpstr>
      <vt:lpstr>Java PPT </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Servlet PPT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PPT </dc:title>
  <dc:creator>User</dc:creator>
  <cp:lastModifiedBy>User</cp:lastModifiedBy>
  <cp:revision>200</cp:revision>
  <dcterms:created xsi:type="dcterms:W3CDTF">2016-11-11T17:15:52Z</dcterms:created>
  <dcterms:modified xsi:type="dcterms:W3CDTF">2016-11-13T15:54:51Z</dcterms:modified>
</cp:coreProperties>
</file>