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1"/>
  </p:notesMasterIdLst>
  <p:sldIdLst>
    <p:sldId id="256" r:id="rId2"/>
    <p:sldId id="257" r:id="rId3"/>
    <p:sldId id="259" r:id="rId4"/>
    <p:sldId id="260" r:id="rId5"/>
    <p:sldId id="261" r:id="rId6"/>
    <p:sldId id="262" r:id="rId7"/>
    <p:sldId id="263" r:id="rId8"/>
    <p:sldId id="264" r:id="rId9"/>
    <p:sldId id="265" r:id="rId10"/>
    <p:sldId id="319" r:id="rId11"/>
    <p:sldId id="266" r:id="rId12"/>
    <p:sldId id="321" r:id="rId13"/>
    <p:sldId id="322" r:id="rId14"/>
    <p:sldId id="323" r:id="rId15"/>
    <p:sldId id="324" r:id="rId16"/>
    <p:sldId id="325" r:id="rId17"/>
    <p:sldId id="326" r:id="rId18"/>
    <p:sldId id="327" r:id="rId19"/>
    <p:sldId id="328" r:id="rId20"/>
    <p:sldId id="320" r:id="rId21"/>
    <p:sldId id="267" r:id="rId22"/>
    <p:sldId id="275" r:id="rId23"/>
    <p:sldId id="274" r:id="rId24"/>
    <p:sldId id="269" r:id="rId25"/>
    <p:sldId id="329" r:id="rId26"/>
    <p:sldId id="330" r:id="rId27"/>
    <p:sldId id="270" r:id="rId28"/>
    <p:sldId id="271" r:id="rId29"/>
    <p:sldId id="272" r:id="rId30"/>
    <p:sldId id="273" r:id="rId31"/>
    <p:sldId id="295" r:id="rId32"/>
    <p:sldId id="296" r:id="rId33"/>
    <p:sldId id="276" r:id="rId34"/>
    <p:sldId id="277" r:id="rId35"/>
    <p:sldId id="278" r:id="rId36"/>
    <p:sldId id="279" r:id="rId37"/>
    <p:sldId id="280" r:id="rId38"/>
    <p:sldId id="281" r:id="rId39"/>
    <p:sldId id="318" r:id="rId40"/>
    <p:sldId id="283" r:id="rId41"/>
    <p:sldId id="284" r:id="rId42"/>
    <p:sldId id="285" r:id="rId43"/>
    <p:sldId id="286" r:id="rId44"/>
    <p:sldId id="287" r:id="rId45"/>
    <p:sldId id="288" r:id="rId46"/>
    <p:sldId id="289" r:id="rId47"/>
    <p:sldId id="290" r:id="rId48"/>
    <p:sldId id="291" r:id="rId49"/>
    <p:sldId id="292" r:id="rId50"/>
    <p:sldId id="304" r:id="rId51"/>
    <p:sldId id="297" r:id="rId52"/>
    <p:sldId id="299" r:id="rId53"/>
    <p:sldId id="300" r:id="rId54"/>
    <p:sldId id="301" r:id="rId55"/>
    <p:sldId id="302" r:id="rId56"/>
    <p:sldId id="303" r:id="rId57"/>
    <p:sldId id="317" r:id="rId58"/>
    <p:sldId id="305" r:id="rId59"/>
    <p:sldId id="306" r:id="rId60"/>
    <p:sldId id="307" r:id="rId61"/>
    <p:sldId id="308" r:id="rId62"/>
    <p:sldId id="309" r:id="rId63"/>
    <p:sldId id="310" r:id="rId64"/>
    <p:sldId id="311" r:id="rId65"/>
    <p:sldId id="312" r:id="rId66"/>
    <p:sldId id="313" r:id="rId67"/>
    <p:sldId id="314" r:id="rId68"/>
    <p:sldId id="315" r:id="rId69"/>
    <p:sldId id="28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4" autoAdjust="0"/>
    <p:restoredTop sz="94660"/>
  </p:normalViewPr>
  <p:slideViewPr>
    <p:cSldViewPr>
      <p:cViewPr varScale="1">
        <p:scale>
          <a:sx n="69" d="100"/>
          <a:sy n="69" d="100"/>
        </p:scale>
        <p:origin x="133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3E56E-4C51-4D23-A67E-0D3CFBAC8B6E}" type="datetimeFigureOut">
              <a:rPr lang="en-US" smtClean="0"/>
              <a:pPr/>
              <a:t>1/24/2019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1885E-DDB4-49BF-8E07-16CC567329E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C1885E-DDB4-49BF-8E07-16CC567329E3}" type="slidenum">
              <a:rPr lang="en-IN" smtClean="0"/>
              <a:pPr/>
              <a:t>17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C1885E-DDB4-49BF-8E07-16CC567329E3}" type="slidenum">
              <a:rPr lang="en-IN" smtClean="0"/>
              <a:pPr/>
              <a:t>18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C1885E-DDB4-49BF-8E07-16CC567329E3}" type="slidenum">
              <a:rPr lang="en-IN" smtClean="0"/>
              <a:pPr/>
              <a:t>19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5C1885E-DDB4-49BF-8E07-16CC567329E3}" type="slidenum">
              <a:rPr lang="en-IN" smtClean="0"/>
              <a:pPr/>
              <a:t>51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DC44D44-857C-40B2-9D1E-3A1AC717448A}" type="datetime1">
              <a:rPr lang="en-US" smtClean="0"/>
              <a:pPr/>
              <a:t>1/24/2019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F65179-CD61-401E-9FEB-78BEE43CD171}"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3ACE3-B864-4B80-BE6F-20E32667DCBA}" type="datetime1">
              <a:rPr lang="en-US" smtClean="0"/>
              <a:pPr/>
              <a:t>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65179-CD61-401E-9FEB-78BEE43CD17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DA9DCD-F67D-42DB-94DA-E0F10E32FC97}" type="datetime1">
              <a:rPr lang="en-US" smtClean="0"/>
              <a:pPr/>
              <a:t>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65179-CD61-401E-9FEB-78BEE43CD17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F60752-7CE1-4F3C-8163-E660C4F8AC3F}" type="datetime1">
              <a:rPr lang="en-US" smtClean="0"/>
              <a:pPr/>
              <a:t>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F65179-CD61-401E-9FEB-78BEE43CD171}"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987543-9744-41FA-837E-AE25DA5040A2}" type="datetime1">
              <a:rPr lang="en-US" smtClean="0"/>
              <a:pPr/>
              <a:t>1/24/2019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F65179-CD61-401E-9FEB-78BEE43CD17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0EBFD9-49A4-4087-93D3-3F2327B68788}" type="datetime1">
              <a:rPr lang="en-US" smtClean="0"/>
              <a:pPr/>
              <a:t>1/24/2019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F65179-CD61-401E-9FEB-78BEE43CD171}"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07722E-BDFE-442D-A139-FB328C81C7AC}" type="datetime1">
              <a:rPr lang="en-US" smtClean="0"/>
              <a:pPr/>
              <a:t>1/24/2019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F65179-CD61-401E-9FEB-78BEE43CD171}"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DCF5B4-FE3E-4197-BFB1-BFBC7DD769CC}" type="datetime1">
              <a:rPr lang="en-US" smtClean="0"/>
              <a:pPr/>
              <a:t>1/24/2019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F65179-CD61-401E-9FEB-78BEE43CD17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CDB4A-F6BD-4E08-A259-4093303763D4}" type="datetime1">
              <a:rPr lang="en-US" smtClean="0"/>
              <a:pPr/>
              <a:t>1/24/2019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F65179-CD61-401E-9FEB-78BEE43CD17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722583-A153-4EC7-A84A-A2DAF49526C9}" type="datetime1">
              <a:rPr lang="en-US" smtClean="0"/>
              <a:pPr/>
              <a:t>1/24/2019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F65179-CD61-401E-9FEB-78BEE43CD171}"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86CDD9-7BCF-42A7-B9F0-3E8101D9FBCD}" type="datetime1">
              <a:rPr lang="en-US" smtClean="0"/>
              <a:pPr/>
              <a:t>1/24/2019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AF65179-CD61-401E-9FEB-78BEE43CD171}"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D61774E-118B-4CE6-996F-595CD8E9FD70}" type="datetime1">
              <a:rPr lang="en-US" smtClean="0"/>
              <a:pPr/>
              <a:t>1/24/2019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F65179-CD61-401E-9FEB-78BEE43CD17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solidFill>
                  <a:srgbClr val="004376"/>
                </a:solidFill>
                <a:latin typeface="Algerian" pitchFamily="82" charset="0"/>
              </a:rPr>
              <a:t>PPT ON JAVA</a:t>
            </a:r>
          </a:p>
          <a:p>
            <a:endParaRPr lang="en-IN" dirty="0" smtClean="0">
              <a:solidFill>
                <a:srgbClr val="004376"/>
              </a:solidFill>
              <a:latin typeface="Algerian" pitchFamily="82" charset="0"/>
            </a:endParaRPr>
          </a:p>
          <a:p>
            <a:r>
              <a:rPr lang="en-IN" sz="2400" dirty="0" smtClean="0">
                <a:solidFill>
                  <a:srgbClr val="004376"/>
                </a:solidFill>
                <a:latin typeface="Times New Roman" pitchFamily="18" charset="0"/>
                <a:cs typeface="Times New Roman" pitchFamily="18" charset="0"/>
              </a:rPr>
              <a:t>Prepared By Sumon Karmakar</a:t>
            </a:r>
          </a:p>
        </p:txBody>
      </p:sp>
      <p:sp>
        <p:nvSpPr>
          <p:cNvPr id="2" name="Title 1"/>
          <p:cNvSpPr>
            <a:spLocks noGrp="1"/>
          </p:cNvSpPr>
          <p:nvPr>
            <p:ph type="ctrTitle"/>
          </p:nvPr>
        </p:nvSpPr>
        <p:spPr/>
        <p:txBody>
          <a:bodyPr/>
          <a:lstStyle/>
          <a:p>
            <a:r>
              <a:rPr lang="en-IN" dirty="0" smtClean="0">
                <a:solidFill>
                  <a:srgbClr val="0070C0"/>
                </a:solidFill>
                <a:latin typeface="Algerian" pitchFamily="82" charset="0"/>
              </a:rPr>
              <a:t>Ardent PPT</a:t>
            </a:r>
            <a:endParaRPr lang="en-IN" dirty="0">
              <a:solidFill>
                <a:srgbClr val="0070C0"/>
              </a:solidFill>
              <a:latin typeface="Algerian" pitchFamily="82"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a:t>
            </a:fld>
            <a:endParaRPr lang="en-IN"/>
          </a:p>
        </p:txBody>
      </p:sp>
      <p:sp>
        <p:nvSpPr>
          <p:cNvPr id="6" name="Date Placeholder 5"/>
          <p:cNvSpPr>
            <a:spLocks noGrp="1"/>
          </p:cNvSpPr>
          <p:nvPr>
            <p:ph type="dt" sz="half" idx="10"/>
          </p:nvPr>
        </p:nvSpPr>
        <p:spPr/>
        <p:txBody>
          <a:bodyPr/>
          <a:lstStyle/>
          <a:p>
            <a:fld id="{09BB5A80-61E7-4529-BD9A-8E0620388F23}" type="datetime1">
              <a:rPr lang="en-US" smtClean="0"/>
              <a:pPr/>
              <a:t>1/24/2019</a:t>
            </a:fld>
            <a:endParaRPr lang="en-IN"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dirty="0">
                <a:latin typeface="Times New Roman" pitchFamily="18" charset="0"/>
                <a:cs typeface="Times New Roman" pitchFamily="18" charset="0"/>
              </a:rPr>
              <a:t>T</a:t>
            </a:r>
            <a:r>
              <a:rPr lang="en-IN" sz="1400" b="1" dirty="0" smtClean="0">
                <a:latin typeface="Times New Roman" pitchFamily="18" charset="0"/>
                <a:cs typeface="Times New Roman" pitchFamily="18" charset="0"/>
              </a:rPr>
              <a:t>emporary</a:t>
            </a:r>
            <a:endParaRPr lang="en-IN" sz="1400" b="1" dirty="0">
              <a:latin typeface="Times New Roman" pitchFamily="18" charset="0"/>
              <a:cs typeface="Times New Roman" pitchFamily="18" charset="0"/>
            </a:endParaRPr>
          </a:p>
          <a:p>
            <a:pPr lvl="1">
              <a:buNone/>
            </a:pPr>
            <a:endParaRPr lang="en-IN" sz="16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10</a:t>
            </a:fld>
            <a:endParaRPr lang="en-IN"/>
          </a:p>
        </p:txBody>
      </p:sp>
      <p:sp>
        <p:nvSpPr>
          <p:cNvPr id="6" name="Date Placeholder 5"/>
          <p:cNvSpPr>
            <a:spLocks noGrp="1"/>
          </p:cNvSpPr>
          <p:nvPr>
            <p:ph type="dt" sz="half" idx="10"/>
          </p:nvPr>
        </p:nvSpPr>
        <p:spPr/>
        <p:txBody>
          <a:bodyPr/>
          <a:lstStyle/>
          <a:p>
            <a:fld id="{35C7B9F7-87BF-44AD-9CA5-6F94529D0F75}" type="datetime1">
              <a:rPr lang="en-US" smtClean="0"/>
              <a:pPr/>
              <a:t>1/24/2019</a:t>
            </a:fld>
            <a:endParaRPr lang="en-IN"/>
          </a:p>
        </p:txBody>
      </p:sp>
      <p:pic>
        <p:nvPicPr>
          <p:cNvPr id="7" name="Picture 6" descr="temporarypath.jpg"/>
          <p:cNvPicPr>
            <a:picLocks noChangeAspect="1"/>
          </p:cNvPicPr>
          <p:nvPr/>
        </p:nvPicPr>
        <p:blipFill>
          <a:blip r:embed="rId2"/>
          <a:stretch>
            <a:fillRect/>
          </a:stretch>
        </p:blipFill>
        <p:spPr>
          <a:xfrm>
            <a:off x="857224" y="2143117"/>
            <a:ext cx="7715304" cy="408383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1.Go to My Computer properties :</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11</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7" name="Picture 6" descr="path1.JPG"/>
          <p:cNvPicPr>
            <a:picLocks noChangeAspect="1"/>
          </p:cNvPicPr>
          <p:nvPr/>
        </p:nvPicPr>
        <p:blipFill>
          <a:blip r:embed="rId2"/>
          <a:stretch>
            <a:fillRect/>
          </a:stretch>
        </p:blipFill>
        <p:spPr>
          <a:xfrm>
            <a:off x="1218608" y="2356513"/>
            <a:ext cx="6172200" cy="428150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2.Click on advance tab:</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12</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8" name="Picture 7" descr="path2.JPG"/>
          <p:cNvPicPr>
            <a:picLocks noChangeAspect="1"/>
          </p:cNvPicPr>
          <p:nvPr/>
        </p:nvPicPr>
        <p:blipFill>
          <a:blip r:embed="rId2"/>
          <a:stretch>
            <a:fillRect/>
          </a:stretch>
        </p:blipFill>
        <p:spPr>
          <a:xfrm>
            <a:off x="1008399" y="2379447"/>
            <a:ext cx="6492559" cy="390707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3.Click on  environment variable:</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13</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7" name="Picture 6" descr="path3.JPG"/>
          <p:cNvPicPr>
            <a:picLocks noChangeAspect="1"/>
          </p:cNvPicPr>
          <p:nvPr/>
        </p:nvPicPr>
        <p:blipFill>
          <a:blip r:embed="rId2"/>
          <a:stretch>
            <a:fillRect/>
          </a:stretch>
        </p:blipFill>
        <p:spPr>
          <a:xfrm>
            <a:off x="1180946" y="2413224"/>
            <a:ext cx="6391449" cy="415904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4.Click on  new tab of user variables:</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14</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8" name="Picture 7" descr="path4.JPG"/>
          <p:cNvPicPr>
            <a:picLocks noChangeAspect="1"/>
          </p:cNvPicPr>
          <p:nvPr/>
        </p:nvPicPr>
        <p:blipFill>
          <a:blip r:embed="rId2"/>
          <a:stretch>
            <a:fillRect/>
          </a:stretch>
        </p:blipFill>
        <p:spPr>
          <a:xfrm>
            <a:off x="1042304" y="2342098"/>
            <a:ext cx="6257925" cy="427674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5.Write the path variable name:</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15</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9" name="Picture 8" descr="path5.JPG"/>
          <p:cNvPicPr>
            <a:picLocks noChangeAspect="1"/>
          </p:cNvPicPr>
          <p:nvPr/>
        </p:nvPicPr>
        <p:blipFill>
          <a:blip r:embed="rId2"/>
          <a:srcRect b="37425"/>
          <a:stretch>
            <a:fillRect/>
          </a:stretch>
        </p:blipFill>
        <p:spPr>
          <a:xfrm>
            <a:off x="1244746" y="2578355"/>
            <a:ext cx="6276975" cy="298609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6.  Copy the path of the bin folder.</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16</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7" name="Picture 6" descr="path6.JPG"/>
          <p:cNvPicPr>
            <a:picLocks noChangeAspect="1"/>
          </p:cNvPicPr>
          <p:nvPr/>
        </p:nvPicPr>
        <p:blipFill>
          <a:blip r:embed="rId2"/>
          <a:stretch>
            <a:fillRect/>
          </a:stretch>
        </p:blipFill>
        <p:spPr>
          <a:xfrm>
            <a:off x="1142976" y="2428868"/>
            <a:ext cx="6381750" cy="392909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7. paste path of bin folder in variable value</a:t>
            </a: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17</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8" name="Picture 7" descr="path7.JPG"/>
          <p:cNvPicPr>
            <a:picLocks noChangeAspect="1"/>
          </p:cNvPicPr>
          <p:nvPr/>
        </p:nvPicPr>
        <p:blipFill>
          <a:blip r:embed="rId3"/>
          <a:stretch>
            <a:fillRect/>
          </a:stretch>
        </p:blipFill>
        <p:spPr>
          <a:xfrm>
            <a:off x="1142976" y="2428868"/>
            <a:ext cx="6305550" cy="407196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8.  click on ok button</a:t>
            </a: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18</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7" name="Picture 6" descr="path8.JPG"/>
          <p:cNvPicPr>
            <a:picLocks noChangeAspect="1"/>
          </p:cNvPicPr>
          <p:nvPr/>
        </p:nvPicPr>
        <p:blipFill>
          <a:blip r:embed="rId3"/>
          <a:stretch>
            <a:fillRect/>
          </a:stretch>
        </p:blipFill>
        <p:spPr>
          <a:xfrm>
            <a:off x="1142976" y="2357430"/>
            <a:ext cx="6286500" cy="413384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i="1" dirty="0" smtClean="0">
                <a:latin typeface="Times New Roman" pitchFamily="18" charset="0"/>
                <a:cs typeface="Times New Roman" pitchFamily="18" charset="0"/>
              </a:rPr>
              <a:t>Permanent:-</a:t>
            </a:r>
            <a:endParaRPr lang="en-IN" sz="1400" b="1" i="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9.  click on ok button</a:t>
            </a: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19</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pic>
        <p:nvPicPr>
          <p:cNvPr id="8" name="Picture 7" descr="path9.JPG"/>
          <p:cNvPicPr>
            <a:picLocks noChangeAspect="1"/>
          </p:cNvPicPr>
          <p:nvPr/>
        </p:nvPicPr>
        <p:blipFill>
          <a:blip r:embed="rId3"/>
          <a:stretch>
            <a:fillRect/>
          </a:stretch>
        </p:blipFill>
        <p:spPr>
          <a:xfrm>
            <a:off x="1001198" y="2357430"/>
            <a:ext cx="6467475" cy="414340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sz="1400" dirty="0" smtClean="0">
                <a:latin typeface="Times New Roman" pitchFamily="18" charset="0"/>
                <a:cs typeface="Times New Roman" pitchFamily="18" charset="0"/>
              </a:rPr>
              <a:t>Java is a Programming Language and Platform  independent. </a:t>
            </a:r>
          </a:p>
          <a:p>
            <a:r>
              <a:rPr lang="en-IN" sz="1400" dirty="0">
                <a:latin typeface="Times New Roman" pitchFamily="18" charset="0"/>
                <a:cs typeface="Times New Roman" pitchFamily="18" charset="0"/>
              </a:rPr>
              <a:t>is a high level, robust, secured and object-oriented programming language</a:t>
            </a:r>
            <a:r>
              <a:rPr lang="en-IN" sz="1400" dirty="0" smtClean="0">
                <a:latin typeface="Times New Roman" pitchFamily="18" charset="0"/>
                <a:cs typeface="Times New Roman" pitchFamily="18" charset="0"/>
              </a:rPr>
              <a:t>.</a:t>
            </a:r>
          </a:p>
          <a:p>
            <a:r>
              <a:rPr lang="en-IN" sz="1400" b="1" dirty="0">
                <a:latin typeface="Times New Roman" pitchFamily="18" charset="0"/>
                <a:cs typeface="Times New Roman" pitchFamily="18" charset="0"/>
              </a:rPr>
              <a:t>Platform</a:t>
            </a:r>
            <a:r>
              <a:rPr lang="en-IN" sz="1400" dirty="0">
                <a:latin typeface="Times New Roman" pitchFamily="18" charset="0"/>
                <a:cs typeface="Times New Roman" pitchFamily="18" charset="0"/>
              </a:rPr>
              <a:t>: Any hardware or software environment in which a program runs, is known as a platform. Since Java has its own runtime environment (JRE) and API, it is called </a:t>
            </a:r>
            <a:r>
              <a:rPr lang="en-IN" sz="1400" dirty="0" smtClean="0">
                <a:latin typeface="Times New Roman" pitchFamily="18" charset="0"/>
                <a:cs typeface="Times New Roman" pitchFamily="18" charset="0"/>
              </a:rPr>
              <a:t>platform .</a:t>
            </a:r>
          </a:p>
          <a:p>
            <a:endParaRPr lang="en-IN" sz="1400" dirty="0">
              <a:latin typeface="Times New Roman" pitchFamily="18" charset="0"/>
              <a:cs typeface="Times New Roman" pitchFamily="18" charset="0"/>
            </a:endParaRPr>
          </a:p>
          <a:p>
            <a:r>
              <a:rPr lang="en-IN" sz="1400" dirty="0" err="1" smtClean="0">
                <a:latin typeface="Times New Roman" pitchFamily="18" charset="0"/>
                <a:cs typeface="Times New Roman" pitchFamily="18" charset="0"/>
              </a:rPr>
              <a:t>E.g</a:t>
            </a:r>
            <a:r>
              <a:rPr lang="en-IN" sz="1400" dirty="0" smtClean="0">
                <a:latin typeface="Times New Roman" pitchFamily="18" charset="0"/>
                <a:cs typeface="Times New Roman" pitchFamily="18" charset="0"/>
              </a:rPr>
              <a:t>:-</a:t>
            </a:r>
          </a:p>
          <a:p>
            <a:r>
              <a:rPr lang="en-IN" sz="1400" b="1" dirty="0">
                <a:latin typeface="Times New Roman" pitchFamily="18" charset="0"/>
                <a:cs typeface="Times New Roman" pitchFamily="18" charset="0"/>
              </a:rPr>
              <a:t>class</a:t>
            </a:r>
            <a:r>
              <a:rPr lang="en-IN" sz="1400" dirty="0">
                <a:latin typeface="Times New Roman" pitchFamily="18" charset="0"/>
                <a:cs typeface="Times New Roman" pitchFamily="18" charset="0"/>
              </a:rPr>
              <a:t> Simple{  </a:t>
            </a:r>
          </a:p>
          <a:p>
            <a:r>
              <a:rPr lang="en-IN" sz="1400" dirty="0">
                <a:latin typeface="Times New Roman" pitchFamily="18" charset="0"/>
                <a:cs typeface="Times New Roman" pitchFamily="18" charset="0"/>
              </a:rPr>
              <a:t>    </a:t>
            </a:r>
            <a:r>
              <a:rPr lang="en-IN" sz="1400" b="1" dirty="0">
                <a:latin typeface="Times New Roman" pitchFamily="18" charset="0"/>
                <a:cs typeface="Times New Roman" pitchFamily="18" charset="0"/>
              </a:rPr>
              <a:t>public</a:t>
            </a:r>
            <a:r>
              <a:rPr lang="en-IN" sz="1400" dirty="0">
                <a:latin typeface="Times New Roman" pitchFamily="18" charset="0"/>
                <a:cs typeface="Times New Roman" pitchFamily="18" charset="0"/>
              </a:rPr>
              <a:t> </a:t>
            </a:r>
            <a:r>
              <a:rPr lang="en-IN" sz="1400" b="1" dirty="0">
                <a:latin typeface="Times New Roman" pitchFamily="18" charset="0"/>
                <a:cs typeface="Times New Roman" pitchFamily="18" charset="0"/>
              </a:rPr>
              <a:t>static</a:t>
            </a:r>
            <a:r>
              <a:rPr lang="en-IN" sz="1400" dirty="0">
                <a:latin typeface="Times New Roman" pitchFamily="18" charset="0"/>
                <a:cs typeface="Times New Roman" pitchFamily="18" charset="0"/>
              </a:rPr>
              <a:t> </a:t>
            </a:r>
            <a:r>
              <a:rPr lang="en-IN" sz="1400" b="1" dirty="0">
                <a:latin typeface="Times New Roman" pitchFamily="18" charset="0"/>
                <a:cs typeface="Times New Roman" pitchFamily="18" charset="0"/>
              </a:rPr>
              <a:t>void</a:t>
            </a:r>
            <a:r>
              <a:rPr lang="en-IN" sz="1400" dirty="0">
                <a:latin typeface="Times New Roman" pitchFamily="18" charset="0"/>
                <a:cs typeface="Times New Roman" pitchFamily="18" charset="0"/>
              </a:rPr>
              <a:t> main(String args[]){  </a:t>
            </a:r>
          </a:p>
          <a:p>
            <a:r>
              <a:rPr lang="en-IN" sz="1400" dirty="0">
                <a:latin typeface="Times New Roman" pitchFamily="18" charset="0"/>
                <a:cs typeface="Times New Roman" pitchFamily="18" charset="0"/>
              </a:rPr>
              <a:t>     System.out.println("Hello Java");  </a:t>
            </a:r>
          </a:p>
          <a:p>
            <a:r>
              <a:rPr lang="en-IN" sz="1400" dirty="0">
                <a:latin typeface="Times New Roman" pitchFamily="18" charset="0"/>
                <a:cs typeface="Times New Roman" pitchFamily="18" charset="0"/>
              </a:rPr>
              <a:t>    }  </a:t>
            </a:r>
          </a:p>
          <a:p>
            <a:r>
              <a:rPr lang="en-IN" sz="1400" dirty="0">
                <a:latin typeface="Times New Roman" pitchFamily="18" charset="0"/>
                <a:cs typeface="Times New Roman" pitchFamily="18" charset="0"/>
              </a:rPr>
              <a:t>}  </a:t>
            </a:r>
          </a:p>
          <a:p>
            <a:endParaRPr lang="en-IN" sz="1400" dirty="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O/p:-</a:t>
            </a:r>
            <a:r>
              <a:rPr lang="en-IN" sz="1400" dirty="0" smtClean="0">
                <a:latin typeface="Times New Roman" pitchFamily="18" charset="0"/>
                <a:cs typeface="Times New Roman" pitchFamily="18" charset="0"/>
              </a:rPr>
              <a:t> Hello Java</a:t>
            </a:r>
            <a:br>
              <a:rPr lang="en-IN" sz="1400" dirty="0" smtClean="0">
                <a:latin typeface="Times New Roman" pitchFamily="18" charset="0"/>
                <a:cs typeface="Times New Roman" pitchFamily="18" charset="0"/>
              </a:rPr>
            </a:b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a:t>
            </a:fld>
            <a:endParaRPr lang="en-IN" dirty="0"/>
          </a:p>
        </p:txBody>
      </p:sp>
      <p:sp>
        <p:nvSpPr>
          <p:cNvPr id="6" name="Date Placeholder 5"/>
          <p:cNvSpPr>
            <a:spLocks noGrp="1"/>
          </p:cNvSpPr>
          <p:nvPr>
            <p:ph type="dt" sz="half" idx="10"/>
          </p:nvPr>
        </p:nvSpPr>
        <p:spPr/>
        <p:txBody>
          <a:bodyPr/>
          <a:lstStyle/>
          <a:p>
            <a:fld id="{4CCC33B9-7C81-45A4-9AAA-F024EF493053}" type="datetime1">
              <a:rPr lang="en-US" smtClean="0"/>
              <a:pPr/>
              <a:t>1/24/2019</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Path Set In Linux:- </a:t>
            </a:r>
          </a:p>
          <a:p>
            <a:pPr>
              <a:buNone/>
            </a:pPr>
            <a:endParaRPr lang="en-IN" sz="1400" b="1"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export PATH=$PATH:/home/jdk1.6.01/bin/</a:t>
            </a:r>
          </a:p>
          <a:p>
            <a:r>
              <a:rPr lang="en-IN" sz="1400" dirty="0" smtClean="0">
                <a:latin typeface="Times New Roman" pitchFamily="18" charset="0"/>
                <a:cs typeface="Times New Roman" pitchFamily="18" charset="0"/>
              </a:rPr>
              <a:t>Here, we have installed the JDK in the home directory under Root (/home).</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20</a:t>
            </a:fld>
            <a:endParaRPr lang="en-IN"/>
          </a:p>
        </p:txBody>
      </p:sp>
      <p:sp>
        <p:nvSpPr>
          <p:cNvPr id="6" name="Date Placeholder 5"/>
          <p:cNvSpPr>
            <a:spLocks noGrp="1"/>
          </p:cNvSpPr>
          <p:nvPr>
            <p:ph type="dt" sz="half" idx="10"/>
          </p:nvPr>
        </p:nvSpPr>
        <p:spPr/>
        <p:txBody>
          <a:bodyPr/>
          <a:lstStyle/>
          <a:p>
            <a:fld id="{B739BC13-10E6-4859-A96B-8F5CC1AD067A}" type="datetime1">
              <a:rPr lang="en-US" smtClean="0"/>
              <a:pPr/>
              <a:t>1/24/2019</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JVM :-</a:t>
            </a:r>
          </a:p>
          <a:p>
            <a:pPr>
              <a:buNone/>
            </a:pPr>
            <a:endParaRPr lang="en-IN" sz="1400" b="1"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JVM (Java Virtual Machine) is an abstract machine. It is a specification that provides runtime environment in which java byte code can be executed.</a:t>
            </a:r>
            <a:r>
              <a:rPr lang="en-IN" sz="1400" b="1" dirty="0" smtClean="0">
                <a:latin typeface="Times New Roman" pitchFamily="18" charset="0"/>
                <a:cs typeface="Times New Roman" pitchFamily="18" charset="0"/>
              </a:rPr>
              <a:t> </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It is:</a:t>
            </a:r>
          </a:p>
          <a:p>
            <a:r>
              <a:rPr lang="en-IN" sz="1400" b="1" dirty="0" smtClean="0">
                <a:latin typeface="Times New Roman" pitchFamily="18" charset="0"/>
                <a:cs typeface="Times New Roman" pitchFamily="18" charset="0"/>
              </a:rPr>
              <a:t>A specification</a:t>
            </a:r>
            <a:r>
              <a:rPr lang="en-IN" sz="1400" dirty="0" smtClean="0">
                <a:latin typeface="Times New Roman" pitchFamily="18" charset="0"/>
                <a:cs typeface="Times New Roman" pitchFamily="18" charset="0"/>
              </a:rPr>
              <a:t> where working of Java Virtual Machine is specified. But implementation provider is independent to choose the algorithm. Its implementation has been provided by Sun and other companies.</a:t>
            </a:r>
          </a:p>
          <a:p>
            <a:r>
              <a:rPr lang="en-IN" sz="1400" b="1" dirty="0" smtClean="0">
                <a:latin typeface="Times New Roman" pitchFamily="18" charset="0"/>
                <a:cs typeface="Times New Roman" pitchFamily="18" charset="0"/>
              </a:rPr>
              <a:t>An implementation</a:t>
            </a:r>
            <a:r>
              <a:rPr lang="en-IN" sz="1400" dirty="0" smtClean="0">
                <a:latin typeface="Times New Roman" pitchFamily="18" charset="0"/>
                <a:cs typeface="Times New Roman" pitchFamily="18" charset="0"/>
              </a:rPr>
              <a:t> Its implementation is known as JRE (Java Runtime Environment).</a:t>
            </a:r>
          </a:p>
          <a:p>
            <a:r>
              <a:rPr lang="en-IN" sz="1400" b="1" dirty="0" smtClean="0">
                <a:latin typeface="Times New Roman" pitchFamily="18" charset="0"/>
                <a:cs typeface="Times New Roman" pitchFamily="18" charset="0"/>
              </a:rPr>
              <a:t>Runtime Instance</a:t>
            </a:r>
            <a:r>
              <a:rPr lang="en-IN" sz="1400" dirty="0" smtClean="0">
                <a:latin typeface="Times New Roman" pitchFamily="18" charset="0"/>
                <a:cs typeface="Times New Roman" pitchFamily="18" charset="0"/>
              </a:rPr>
              <a:t> Whenever you write java command on the command prompt to run the java class, and instance of JVM is created.</a:t>
            </a:r>
          </a:p>
          <a:p>
            <a:endParaRPr lang="en-IN" sz="1400" b="1"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21</a:t>
            </a:fld>
            <a:endParaRPr lang="en-IN"/>
          </a:p>
        </p:txBody>
      </p:sp>
      <p:sp>
        <p:nvSpPr>
          <p:cNvPr id="6" name="Date Placeholder 5"/>
          <p:cNvSpPr>
            <a:spLocks noGrp="1"/>
          </p:cNvSpPr>
          <p:nvPr>
            <p:ph type="dt" sz="half" idx="10"/>
          </p:nvPr>
        </p:nvSpPr>
        <p:spPr/>
        <p:txBody>
          <a:bodyPr/>
          <a:lstStyle/>
          <a:p>
            <a:fld id="{498E2FA9-360C-4024-9237-B098C6077046}" type="datetime1">
              <a:rPr lang="en-US" smtClean="0"/>
              <a:pPr/>
              <a:t>1/24/2019</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JRE :-</a:t>
            </a:r>
          </a:p>
          <a:p>
            <a:pPr>
              <a:buNone/>
            </a:pPr>
            <a:endParaRPr lang="en-IN" sz="1400" b="1"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JRE is an acronym for Java Runtime Environment. It is used to provide runtime </a:t>
            </a:r>
            <a:r>
              <a:rPr lang="en-IN" sz="1400" dirty="0" err="1" smtClean="0">
                <a:latin typeface="Times New Roman" pitchFamily="18" charset="0"/>
                <a:cs typeface="Times New Roman" pitchFamily="18" charset="0"/>
              </a:rPr>
              <a:t>environment.It</a:t>
            </a:r>
            <a:r>
              <a:rPr lang="en-IN" sz="1400" dirty="0" smtClean="0">
                <a:latin typeface="Times New Roman" pitchFamily="18" charset="0"/>
                <a:cs typeface="Times New Roman" pitchFamily="18" charset="0"/>
              </a:rPr>
              <a:t> is the implementation of JVM. It physically exists. It contains set of libraries + other files that JVM uses at runtime.</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p:txBody>
      </p:sp>
      <p:pic>
        <p:nvPicPr>
          <p:cNvPr id="4" name="Picture 3" descr="jre2.JPG"/>
          <p:cNvPicPr>
            <a:picLocks noChangeAspect="1"/>
          </p:cNvPicPr>
          <p:nvPr/>
        </p:nvPicPr>
        <p:blipFill>
          <a:blip r:embed="rId2"/>
          <a:stretch>
            <a:fillRect/>
          </a:stretch>
        </p:blipFill>
        <p:spPr>
          <a:xfrm>
            <a:off x="2857488" y="2857496"/>
            <a:ext cx="3686175" cy="3600450"/>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8AF65179-CD61-401E-9FEB-78BEE43CD171}" type="slidenum">
              <a:rPr lang="en-IN" smtClean="0"/>
              <a:pPr/>
              <a:t>22</a:t>
            </a:fld>
            <a:endParaRPr lang="en-IN"/>
          </a:p>
        </p:txBody>
      </p:sp>
      <p:sp>
        <p:nvSpPr>
          <p:cNvPr id="7" name="Date Placeholder 6"/>
          <p:cNvSpPr>
            <a:spLocks noGrp="1"/>
          </p:cNvSpPr>
          <p:nvPr>
            <p:ph type="dt" sz="half" idx="10"/>
          </p:nvPr>
        </p:nvSpPr>
        <p:spPr/>
        <p:txBody>
          <a:bodyPr/>
          <a:lstStyle/>
          <a:p>
            <a:fld id="{16CF3FF3-9C0A-4EFD-BB99-EFF13FB8C880}" type="datetime1">
              <a:rPr lang="en-US" smtClean="0"/>
              <a:pPr/>
              <a:t>1/24/2019</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JDK</a:t>
            </a:r>
            <a:r>
              <a:rPr lang="en-IN" sz="1400" b="1" dirty="0" smtClean="0">
                <a:latin typeface="Times New Roman" pitchFamily="18" charset="0"/>
                <a:cs typeface="Times New Roman" pitchFamily="18" charset="0"/>
              </a:rPr>
              <a:t> :-</a:t>
            </a:r>
          </a:p>
          <a:p>
            <a:pPr>
              <a:buNone/>
            </a:pPr>
            <a:endParaRPr lang="en-IN" sz="1400" b="1"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JDK is an acronym for Java Development Kit. It physically exists. It contains JRE + development tools.</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a:p>
            <a:pPr>
              <a:buNone/>
            </a:pPr>
            <a:endParaRPr lang="en-IN" sz="1400" b="1" dirty="0" smtClean="0">
              <a:latin typeface="Times New Roman" pitchFamily="18" charset="0"/>
              <a:cs typeface="Times New Roman" pitchFamily="18" charset="0"/>
            </a:endParaRPr>
          </a:p>
        </p:txBody>
      </p:sp>
      <p:pic>
        <p:nvPicPr>
          <p:cNvPr id="4" name="Picture 3" descr="jdk2.JPG"/>
          <p:cNvPicPr>
            <a:picLocks noChangeAspect="1"/>
          </p:cNvPicPr>
          <p:nvPr/>
        </p:nvPicPr>
        <p:blipFill>
          <a:blip r:embed="rId2"/>
          <a:stretch>
            <a:fillRect/>
          </a:stretch>
        </p:blipFill>
        <p:spPr>
          <a:xfrm>
            <a:off x="1714480" y="2786034"/>
            <a:ext cx="5581650" cy="3571924"/>
          </a:xfrm>
          <a:prstGeom prst="rect">
            <a:avLst/>
          </a:prstGeom>
        </p:spPr>
      </p:pic>
      <p:sp>
        <p:nvSpPr>
          <p:cNvPr id="5" name="Slide Number Placeholder 4"/>
          <p:cNvSpPr>
            <a:spLocks noGrp="1"/>
          </p:cNvSpPr>
          <p:nvPr>
            <p:ph type="sldNum" sz="quarter" idx="12"/>
          </p:nvPr>
        </p:nvSpPr>
        <p:spPr/>
        <p:txBody>
          <a:bodyPr/>
          <a:lstStyle/>
          <a:p>
            <a:fld id="{8AF65179-CD61-401E-9FEB-78BEE43CD171}" type="slidenum">
              <a:rPr lang="en-IN" smtClean="0"/>
              <a:pPr/>
              <a:t>23</a:t>
            </a:fld>
            <a:endParaRPr lang="en-IN"/>
          </a:p>
        </p:txBody>
      </p:sp>
      <p:sp>
        <p:nvSpPr>
          <p:cNvPr id="7" name="Date Placeholder 6"/>
          <p:cNvSpPr>
            <a:spLocks noGrp="1"/>
          </p:cNvSpPr>
          <p:nvPr>
            <p:ph type="dt" sz="half" idx="10"/>
          </p:nvPr>
        </p:nvSpPr>
        <p:spPr/>
        <p:txBody>
          <a:bodyPr/>
          <a:lstStyle/>
          <a:p>
            <a:fld id="{3845BCC8-D907-498E-90FE-A5D0AD599663}" type="datetime1">
              <a:rPr lang="en-US" smtClean="0"/>
              <a:pPr/>
              <a:t>1/24/2019</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Variable and Data Types in Java:-</a:t>
            </a:r>
          </a:p>
          <a:p>
            <a:pPr>
              <a:buNone/>
            </a:pPr>
            <a:r>
              <a:rPr lang="en-IN" sz="1400" dirty="0" smtClean="0">
                <a:latin typeface="Times New Roman" pitchFamily="18" charset="0"/>
                <a:cs typeface="Times New Roman" pitchFamily="18" charset="0"/>
              </a:rPr>
              <a:t>There are three types of variables: local, instance and static. There are two types of data types in java, primitive and non-primitive.</a:t>
            </a:r>
          </a:p>
          <a:p>
            <a:pPr>
              <a:buNone/>
            </a:pPr>
            <a:endParaRPr lang="en-IN" sz="1400" b="1" dirty="0" smtClean="0">
              <a:latin typeface="Times New Roman" pitchFamily="18" charset="0"/>
              <a:cs typeface="Times New Roman" pitchFamily="18" charset="0"/>
            </a:endParaRPr>
          </a:p>
          <a:p>
            <a:pPr>
              <a:buNone/>
            </a:pPr>
            <a:r>
              <a:rPr lang="en-IN" sz="1400" b="1" dirty="0" smtClean="0">
                <a:latin typeface="Times New Roman" pitchFamily="18" charset="0"/>
                <a:cs typeface="Times New Roman" pitchFamily="18" charset="0"/>
              </a:rPr>
              <a:t>Variable:- </a:t>
            </a:r>
          </a:p>
          <a:p>
            <a:pPr>
              <a:buFont typeface="Wingdings" pitchFamily="2" charset="2"/>
              <a:buChar char="§"/>
            </a:pPr>
            <a:r>
              <a:rPr lang="en-IN" sz="1400" dirty="0" smtClean="0">
                <a:latin typeface="Times New Roman" pitchFamily="18" charset="0"/>
                <a:cs typeface="Times New Roman" pitchFamily="18" charset="0"/>
              </a:rPr>
              <a:t>Local  Variable</a:t>
            </a:r>
          </a:p>
          <a:p>
            <a:pPr>
              <a:buFont typeface="Wingdings" pitchFamily="2" charset="2"/>
              <a:buChar char="§"/>
            </a:pPr>
            <a:r>
              <a:rPr lang="en-IN" sz="1400" dirty="0" err="1" smtClean="0">
                <a:latin typeface="Times New Roman" pitchFamily="18" charset="0"/>
                <a:cs typeface="Times New Roman" pitchFamily="18" charset="0"/>
              </a:rPr>
              <a:t>StaticVariable</a:t>
            </a:r>
            <a:endParaRPr lang="en-IN" sz="1400" dirty="0" smtClean="0">
              <a:latin typeface="Times New Roman" pitchFamily="18" charset="0"/>
              <a:cs typeface="Times New Roman" pitchFamily="18" charset="0"/>
            </a:endParaRPr>
          </a:p>
          <a:p>
            <a:pPr>
              <a:buFont typeface="Wingdings" pitchFamily="2" charset="2"/>
              <a:buChar char="§"/>
            </a:pPr>
            <a:r>
              <a:rPr lang="en-IN" sz="1400" dirty="0" smtClean="0">
                <a:latin typeface="Times New Roman" pitchFamily="18" charset="0"/>
                <a:cs typeface="Times New Roman" pitchFamily="18" charset="0"/>
              </a:rPr>
              <a:t>Instance Variable</a:t>
            </a:r>
          </a:p>
        </p:txBody>
      </p:sp>
      <p:sp>
        <p:nvSpPr>
          <p:cNvPr id="4" name="Slide Number Placeholder 3"/>
          <p:cNvSpPr>
            <a:spLocks noGrp="1"/>
          </p:cNvSpPr>
          <p:nvPr>
            <p:ph type="sldNum" sz="quarter" idx="12"/>
          </p:nvPr>
        </p:nvSpPr>
        <p:spPr/>
        <p:txBody>
          <a:bodyPr/>
          <a:lstStyle/>
          <a:p>
            <a:fld id="{8AF65179-CD61-401E-9FEB-78BEE43CD171}" type="slidenum">
              <a:rPr lang="en-IN" smtClean="0"/>
              <a:pPr/>
              <a:t>24</a:t>
            </a:fld>
            <a:endParaRPr lang="en-IN"/>
          </a:p>
        </p:txBody>
      </p:sp>
      <p:sp>
        <p:nvSpPr>
          <p:cNvPr id="6" name="Date Placeholder 5"/>
          <p:cNvSpPr>
            <a:spLocks noGrp="1"/>
          </p:cNvSpPr>
          <p:nvPr>
            <p:ph type="dt" sz="half" idx="10"/>
          </p:nvPr>
        </p:nvSpPr>
        <p:spPr/>
        <p:txBody>
          <a:bodyPr/>
          <a:lstStyle/>
          <a:p>
            <a:fld id="{1889F3FD-E389-4DA6-999D-0DE8886BFEDF}" type="datetime1">
              <a:rPr lang="en-US" smtClean="0"/>
              <a:pPr/>
              <a:t>1/24/2019</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Variable and Data Types in Java</a:t>
            </a:r>
            <a:r>
              <a:rPr lang="en-IN" sz="1400" b="1" i="1" dirty="0" smtClean="0">
                <a:latin typeface="Times New Roman" pitchFamily="18" charset="0"/>
                <a:cs typeface="Times New Roman" pitchFamily="18" charset="0"/>
              </a:rPr>
              <a:t>:-</a:t>
            </a:r>
          </a:p>
          <a:p>
            <a:r>
              <a:rPr lang="en-US" sz="1600" dirty="0">
                <a:latin typeface="Times New Roman" panose="02020603050405020304" pitchFamily="18" charset="0"/>
                <a:cs typeface="Times New Roman" panose="02020603050405020304" pitchFamily="18" charset="0"/>
              </a:rPr>
              <a:t>A variable is a container which holds the value while the java program is executed. A variable is assigned with a datatype.</a:t>
            </a:r>
          </a:p>
          <a:p>
            <a:r>
              <a:rPr lang="en-US" sz="1600" dirty="0">
                <a:latin typeface="Times New Roman" panose="02020603050405020304" pitchFamily="18" charset="0"/>
                <a:cs typeface="Times New Roman" panose="02020603050405020304" pitchFamily="18" charset="0"/>
              </a:rPr>
              <a:t>Variable is a name of memory location. There are three types of variables in java: local, instance and static.</a:t>
            </a:r>
          </a:p>
          <a:p>
            <a:r>
              <a:rPr lang="en-US" sz="1600" dirty="0">
                <a:latin typeface="Times New Roman" panose="02020603050405020304" pitchFamily="18" charset="0"/>
                <a:cs typeface="Times New Roman" panose="02020603050405020304" pitchFamily="18" charset="0"/>
              </a:rPr>
              <a:t>There are two types of data types in java: primitive and non-primitive.</a:t>
            </a:r>
          </a:p>
          <a:p>
            <a:pPr>
              <a:buFont typeface="Wingdings" pitchFamily="2" charset="2"/>
              <a:buChar char="Ø"/>
            </a:pPr>
            <a:endParaRPr lang="en-IN" sz="1400" b="1" i="1" dirty="0" smtClean="0">
              <a:latin typeface="Times New Roman" pitchFamily="18" charset="0"/>
              <a:cs typeface="Times New Roman" pitchFamily="18" charset="0"/>
            </a:endParaRPr>
          </a:p>
          <a:p>
            <a:pPr>
              <a:buFont typeface="Wingdings" pitchFamily="2" charset="2"/>
              <a:buChar char="§"/>
            </a:pPr>
            <a:endParaRPr lang="en-IN" sz="1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25</a:t>
            </a:fld>
            <a:endParaRPr lang="en-IN"/>
          </a:p>
        </p:txBody>
      </p:sp>
      <p:sp>
        <p:nvSpPr>
          <p:cNvPr id="6" name="Date Placeholder 5"/>
          <p:cNvSpPr>
            <a:spLocks noGrp="1"/>
          </p:cNvSpPr>
          <p:nvPr>
            <p:ph type="dt" sz="half" idx="10"/>
          </p:nvPr>
        </p:nvSpPr>
        <p:spPr/>
        <p:txBody>
          <a:bodyPr/>
          <a:lstStyle/>
          <a:p>
            <a:fld id="{1889F3FD-E389-4DA6-999D-0DE8886BFEDF}" type="datetime1">
              <a:rPr lang="en-US" smtClean="0"/>
              <a:pPr/>
              <a:t>1/24/2019</a:t>
            </a:fld>
            <a:endParaRPr lang="en-IN"/>
          </a:p>
        </p:txBody>
      </p:sp>
    </p:spTree>
    <p:extLst>
      <p:ext uri="{BB962C8B-B14F-4D97-AF65-F5344CB8AC3E}">
        <p14:creationId xmlns:p14="http://schemas.microsoft.com/office/powerpoint/2010/main" val="1643863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500" b="1" i="1" dirty="0" smtClean="0">
                <a:latin typeface="Times New Roman" pitchFamily="18" charset="0"/>
                <a:cs typeface="Times New Roman" pitchFamily="18" charset="0"/>
              </a:rPr>
              <a:t>Variable and Data Types in Java</a:t>
            </a:r>
            <a:r>
              <a:rPr lang="en-IN" sz="1500" b="1" i="1" dirty="0" smtClean="0">
                <a:latin typeface="Times New Roman" pitchFamily="18" charset="0"/>
                <a:cs typeface="Times New Roman" pitchFamily="18" charset="0"/>
              </a:rPr>
              <a:t>:-</a:t>
            </a:r>
          </a:p>
          <a:p>
            <a:r>
              <a:rPr lang="en-IN" sz="1500" b="1" i="1" dirty="0" smtClean="0">
                <a:latin typeface="Times New Roman" pitchFamily="18" charset="0"/>
                <a:cs typeface="Times New Roman" pitchFamily="18" charset="0"/>
              </a:rPr>
              <a:t>Types of Variable in Java:- </a:t>
            </a:r>
            <a:r>
              <a:rPr lang="en-US" sz="1500" dirty="0">
                <a:latin typeface="Times New Roman" panose="02020603050405020304" pitchFamily="18" charset="0"/>
                <a:cs typeface="Times New Roman" panose="02020603050405020304" pitchFamily="18" charset="0"/>
              </a:rPr>
              <a:t>There are three types of variables in java:</a:t>
            </a:r>
          </a:p>
          <a:p>
            <a:r>
              <a:rPr lang="en-US" sz="1500" dirty="0">
                <a:latin typeface="Times New Roman" panose="02020603050405020304" pitchFamily="18" charset="0"/>
                <a:cs typeface="Times New Roman" panose="02020603050405020304" pitchFamily="18" charset="0"/>
              </a:rPr>
              <a:t>local variable</a:t>
            </a:r>
          </a:p>
          <a:p>
            <a:r>
              <a:rPr lang="en-US" sz="1500" dirty="0">
                <a:latin typeface="Times New Roman" panose="02020603050405020304" pitchFamily="18" charset="0"/>
                <a:cs typeface="Times New Roman" panose="02020603050405020304" pitchFamily="18" charset="0"/>
              </a:rPr>
              <a:t>instance variable</a:t>
            </a:r>
          </a:p>
          <a:p>
            <a:r>
              <a:rPr lang="en-US" sz="1500" dirty="0">
                <a:latin typeface="Times New Roman" panose="02020603050405020304" pitchFamily="18" charset="0"/>
                <a:cs typeface="Times New Roman" panose="02020603050405020304" pitchFamily="18" charset="0"/>
              </a:rPr>
              <a:t>static variable</a:t>
            </a:r>
          </a:p>
          <a:p>
            <a:pPr>
              <a:buFont typeface="Wingdings" pitchFamily="2" charset="2"/>
              <a:buChar char="Ø"/>
            </a:pPr>
            <a:endParaRPr lang="en-IN" sz="1400" b="1" i="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26</a:t>
            </a:fld>
            <a:endParaRPr lang="en-IN"/>
          </a:p>
        </p:txBody>
      </p:sp>
      <p:sp>
        <p:nvSpPr>
          <p:cNvPr id="6" name="Date Placeholder 5"/>
          <p:cNvSpPr>
            <a:spLocks noGrp="1"/>
          </p:cNvSpPr>
          <p:nvPr>
            <p:ph type="dt" sz="half" idx="10"/>
          </p:nvPr>
        </p:nvSpPr>
        <p:spPr/>
        <p:txBody>
          <a:bodyPr/>
          <a:lstStyle/>
          <a:p>
            <a:fld id="{1889F3FD-E389-4DA6-999D-0DE8886BFEDF}" type="datetime1">
              <a:rPr lang="en-US" smtClean="0"/>
              <a:pPr/>
              <a:t>1/24/2019</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276872"/>
            <a:ext cx="4914900" cy="3431083"/>
          </a:xfrm>
          <a:prstGeom prst="rect">
            <a:avLst/>
          </a:prstGeom>
        </p:spPr>
      </p:pic>
    </p:spTree>
    <p:extLst>
      <p:ext uri="{BB962C8B-B14F-4D97-AF65-F5344CB8AC3E}">
        <p14:creationId xmlns:p14="http://schemas.microsoft.com/office/powerpoint/2010/main" val="3474558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Object and Class in Java:-</a:t>
            </a:r>
          </a:p>
          <a:p>
            <a:pPr>
              <a:buNone/>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Object</a:t>
            </a:r>
          </a:p>
          <a:p>
            <a:pPr>
              <a:buNone/>
            </a:pPr>
            <a:r>
              <a:rPr lang="en-IN" sz="1400" dirty="0" smtClean="0">
                <a:latin typeface="Times New Roman" pitchFamily="18" charset="0"/>
                <a:cs typeface="Times New Roman" pitchFamily="18" charset="0"/>
              </a:rPr>
              <a:t>	Any entity that has state and behaviour is known as an object. For example: chair, pen, table, keyboard, bike etc. It can be physical and logical.</a:t>
            </a:r>
          </a:p>
          <a:p>
            <a:pPr>
              <a:buFont typeface="Wingdings" pitchFamily="2" charset="2"/>
              <a:buChar char="q"/>
            </a:pPr>
            <a:r>
              <a:rPr lang="en-IN" sz="1400" b="1" dirty="0" smtClean="0">
                <a:latin typeface="Times New Roman" pitchFamily="18" charset="0"/>
                <a:cs typeface="Times New Roman" pitchFamily="18" charset="0"/>
              </a:rPr>
              <a:t>Class</a:t>
            </a:r>
          </a:p>
          <a:p>
            <a:pPr>
              <a:buNone/>
            </a:pPr>
            <a:r>
              <a:rPr lang="en-IN" sz="1400" b="1" dirty="0" smtClean="0">
                <a:latin typeface="Times New Roman" pitchFamily="18" charset="0"/>
                <a:cs typeface="Times New Roman" pitchFamily="18" charset="0"/>
              </a:rPr>
              <a:t>	Collection of objects</a:t>
            </a:r>
            <a:r>
              <a:rPr lang="en-IN" sz="1400" dirty="0" smtClean="0">
                <a:latin typeface="Times New Roman" pitchFamily="18" charset="0"/>
                <a:cs typeface="Times New Roman" pitchFamily="18" charset="0"/>
              </a:rPr>
              <a:t> is called class. It is a logical entity.</a:t>
            </a:r>
          </a:p>
          <a:p>
            <a:pPr>
              <a:buNone/>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27</a:t>
            </a:fld>
            <a:endParaRPr lang="en-IN"/>
          </a:p>
        </p:txBody>
      </p:sp>
      <p:sp>
        <p:nvSpPr>
          <p:cNvPr id="6" name="Date Placeholder 5"/>
          <p:cNvSpPr>
            <a:spLocks noGrp="1"/>
          </p:cNvSpPr>
          <p:nvPr>
            <p:ph type="dt" sz="half" idx="10"/>
          </p:nvPr>
        </p:nvSpPr>
        <p:spPr/>
        <p:txBody>
          <a:bodyPr/>
          <a:lstStyle/>
          <a:p>
            <a:fld id="{325054AB-65F1-43F4-95CF-44018384B703}" type="datetime1">
              <a:rPr lang="en-US" smtClean="0"/>
              <a:pPr/>
              <a:t>1/24/2019</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Advantage of </a:t>
            </a:r>
            <a:r>
              <a:rPr lang="en-IN" sz="1400" b="1" i="1" dirty="0" err="1" smtClean="0">
                <a:latin typeface="Times New Roman" pitchFamily="18" charset="0"/>
                <a:cs typeface="Times New Roman" pitchFamily="18" charset="0"/>
              </a:rPr>
              <a:t>OOPs</a:t>
            </a:r>
            <a:r>
              <a:rPr lang="en-IN" sz="1400" b="1" i="1" dirty="0" smtClean="0">
                <a:latin typeface="Times New Roman" pitchFamily="18" charset="0"/>
                <a:cs typeface="Times New Roman" pitchFamily="18" charset="0"/>
              </a:rPr>
              <a:t> over Procedure-oriented programming language:-</a:t>
            </a:r>
          </a:p>
          <a:p>
            <a:pPr>
              <a:buNone/>
            </a:pPr>
            <a:endParaRPr lang="en-IN" sz="1400" b="1"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1) </a:t>
            </a:r>
            <a:r>
              <a:rPr lang="en-IN" sz="1400" dirty="0" err="1" smtClean="0">
                <a:latin typeface="Times New Roman" pitchFamily="18" charset="0"/>
                <a:cs typeface="Times New Roman" pitchFamily="18" charset="0"/>
              </a:rPr>
              <a:t>OOPs</a:t>
            </a:r>
            <a:r>
              <a:rPr lang="en-IN" sz="1400" dirty="0" smtClean="0">
                <a:latin typeface="Times New Roman" pitchFamily="18" charset="0"/>
                <a:cs typeface="Times New Roman" pitchFamily="18" charset="0"/>
              </a:rPr>
              <a:t> makes development and maintenance easier where as in Procedure-oriented programming language it is not easy to manage if code grows as project size grows.</a:t>
            </a:r>
          </a:p>
          <a:p>
            <a:pPr>
              <a:buNone/>
            </a:pPr>
            <a:r>
              <a:rPr lang="en-IN" sz="1400" dirty="0" smtClean="0">
                <a:latin typeface="Times New Roman" pitchFamily="18" charset="0"/>
                <a:cs typeface="Times New Roman" pitchFamily="18" charset="0"/>
              </a:rPr>
              <a:t>2) </a:t>
            </a:r>
            <a:r>
              <a:rPr lang="en-IN" sz="1400" dirty="0" err="1" smtClean="0">
                <a:latin typeface="Times New Roman" pitchFamily="18" charset="0"/>
                <a:cs typeface="Times New Roman" pitchFamily="18" charset="0"/>
              </a:rPr>
              <a:t>OOPs</a:t>
            </a:r>
            <a:r>
              <a:rPr lang="en-IN" sz="1400" dirty="0" smtClean="0">
                <a:latin typeface="Times New Roman" pitchFamily="18" charset="0"/>
                <a:cs typeface="Times New Roman" pitchFamily="18" charset="0"/>
              </a:rPr>
              <a:t> provides data hiding whereas in Procedure-oriented programming language a global data can be accessed from anywhere.</a:t>
            </a:r>
          </a:p>
          <a:p>
            <a:pPr>
              <a:buNone/>
            </a:pPr>
            <a:r>
              <a:rPr lang="en-IN" sz="1400" dirty="0" smtClean="0">
                <a:latin typeface="Times New Roman" pitchFamily="18" charset="0"/>
                <a:cs typeface="Times New Roman" pitchFamily="18" charset="0"/>
              </a:rPr>
              <a:t>3) </a:t>
            </a:r>
            <a:r>
              <a:rPr lang="en-IN" sz="1400" dirty="0" err="1" smtClean="0">
                <a:latin typeface="Times New Roman" pitchFamily="18" charset="0"/>
                <a:cs typeface="Times New Roman" pitchFamily="18" charset="0"/>
              </a:rPr>
              <a:t>OOPs</a:t>
            </a:r>
            <a:r>
              <a:rPr lang="en-IN" sz="1400" dirty="0" smtClean="0">
                <a:latin typeface="Times New Roman" pitchFamily="18" charset="0"/>
                <a:cs typeface="Times New Roman" pitchFamily="18" charset="0"/>
              </a:rPr>
              <a:t> provides ability to simulate real-world event much more effectively. We can provide the solution of real word problem if we are using the Object-Oriented Programming language.</a:t>
            </a: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28</a:t>
            </a:fld>
            <a:endParaRPr lang="en-IN"/>
          </a:p>
        </p:txBody>
      </p:sp>
      <p:sp>
        <p:nvSpPr>
          <p:cNvPr id="6" name="Date Placeholder 5"/>
          <p:cNvSpPr>
            <a:spLocks noGrp="1"/>
          </p:cNvSpPr>
          <p:nvPr>
            <p:ph type="dt" sz="half" idx="10"/>
          </p:nvPr>
        </p:nvSpPr>
        <p:spPr/>
        <p:txBody>
          <a:bodyPr/>
          <a:lstStyle/>
          <a:p>
            <a:fld id="{D0F48E83-6B2D-42AA-955B-657E89A2E767}" type="datetime1">
              <a:rPr lang="en-US" smtClean="0"/>
              <a:pPr/>
              <a:t>1/24/2019</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400" b="1" i="1" dirty="0" smtClean="0">
                <a:latin typeface="Times New Roman" pitchFamily="18" charset="0"/>
                <a:cs typeface="Times New Roman" pitchFamily="18" charset="0"/>
              </a:rPr>
              <a:t>Difference between Object oriented programming and Procedure Oriented Programming:-</a:t>
            </a:r>
          </a:p>
          <a:p>
            <a:pPr>
              <a:buNone/>
            </a:pPr>
            <a:endParaRPr lang="en-IN" sz="1400" b="1" dirty="0" smtClean="0">
              <a:latin typeface="Times New Roman" pitchFamily="18" charset="0"/>
              <a:cs typeface="Times New Roman" pitchFamily="18" charset="0"/>
            </a:endParaRPr>
          </a:p>
          <a:p>
            <a:pPr>
              <a:buFont typeface="Wingdings" pitchFamily="2" charset="2"/>
              <a:buChar char="Ø"/>
            </a:pPr>
            <a:r>
              <a:rPr lang="en-IN" sz="1400" dirty="0" smtClean="0">
                <a:latin typeface="Times New Roman" pitchFamily="18" charset="0"/>
                <a:cs typeface="Times New Roman" pitchFamily="18" charset="0"/>
              </a:rPr>
              <a:t>Object based programming language follows all the features of </a:t>
            </a:r>
            <a:r>
              <a:rPr lang="en-IN" sz="1400" dirty="0" err="1" smtClean="0">
                <a:latin typeface="Times New Roman" pitchFamily="18" charset="0"/>
                <a:cs typeface="Times New Roman" pitchFamily="18" charset="0"/>
              </a:rPr>
              <a:t>OOPs</a:t>
            </a:r>
            <a:r>
              <a:rPr lang="en-IN" sz="1400" dirty="0" smtClean="0">
                <a:latin typeface="Times New Roman" pitchFamily="18" charset="0"/>
                <a:cs typeface="Times New Roman" pitchFamily="18" charset="0"/>
              </a:rPr>
              <a:t> except Inheritance. JavaScript and VBScript are examples of object based programming languages.</a:t>
            </a: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29</a:t>
            </a:fld>
            <a:endParaRPr lang="en-IN"/>
          </a:p>
        </p:txBody>
      </p:sp>
      <p:sp>
        <p:nvSpPr>
          <p:cNvPr id="6" name="Date Placeholder 5"/>
          <p:cNvSpPr>
            <a:spLocks noGrp="1"/>
          </p:cNvSpPr>
          <p:nvPr>
            <p:ph type="dt" sz="half" idx="10"/>
          </p:nvPr>
        </p:nvSpPr>
        <p:spPr/>
        <p:txBody>
          <a:bodyPr/>
          <a:lstStyle/>
          <a:p>
            <a:fld id="{6E586CD3-A068-45DB-B91A-9996DE03BAA3}" type="datetime1">
              <a:rPr lang="en-US" smtClean="0"/>
              <a:pPr/>
              <a:t>1/24/2019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sz="1400" b="1" i="1" dirty="0" smtClean="0">
                <a:latin typeface="Times New Roman" pitchFamily="18" charset="0"/>
                <a:cs typeface="Times New Roman" pitchFamily="18" charset="0"/>
              </a:rPr>
              <a:t>Use Of Java:-</a:t>
            </a:r>
          </a:p>
          <a:p>
            <a:endParaRPr lang="en-IN" sz="1400" b="1" dirty="0" smtClean="0">
              <a:latin typeface="Times New Roman" pitchFamily="18" charset="0"/>
              <a:cs typeface="Times New Roman" pitchFamily="18" charset="0"/>
            </a:endParaRPr>
          </a:p>
          <a:p>
            <a:r>
              <a:rPr lang="en-IN" sz="1400" dirty="0">
                <a:latin typeface="Times New Roman" pitchFamily="18" charset="0"/>
                <a:cs typeface="Times New Roman" pitchFamily="18" charset="0"/>
              </a:rPr>
              <a:t>Desktop Applications such as acrobat reader, media player, antivirus etc.</a:t>
            </a:r>
          </a:p>
          <a:p>
            <a:r>
              <a:rPr lang="en-IN" sz="1400" dirty="0">
                <a:latin typeface="Times New Roman" pitchFamily="18" charset="0"/>
                <a:cs typeface="Times New Roman" pitchFamily="18" charset="0"/>
              </a:rPr>
              <a:t>Web Applications such as irctc.co.in, javatpoint.com etc.</a:t>
            </a:r>
          </a:p>
          <a:p>
            <a:r>
              <a:rPr lang="en-IN" sz="1400" dirty="0">
                <a:latin typeface="Times New Roman" pitchFamily="18" charset="0"/>
                <a:cs typeface="Times New Roman" pitchFamily="18" charset="0"/>
              </a:rPr>
              <a:t>Enterprise Applications such as banking applications.</a:t>
            </a:r>
          </a:p>
          <a:p>
            <a:r>
              <a:rPr lang="en-IN" sz="1400" dirty="0">
                <a:latin typeface="Times New Roman" pitchFamily="18" charset="0"/>
                <a:cs typeface="Times New Roman" pitchFamily="18" charset="0"/>
              </a:rPr>
              <a:t>Mobile</a:t>
            </a:r>
          </a:p>
          <a:p>
            <a:r>
              <a:rPr lang="en-IN" sz="1400" dirty="0">
                <a:latin typeface="Times New Roman" pitchFamily="18" charset="0"/>
                <a:cs typeface="Times New Roman" pitchFamily="18" charset="0"/>
              </a:rPr>
              <a:t>Embedded System</a:t>
            </a:r>
          </a:p>
          <a:p>
            <a:r>
              <a:rPr lang="en-IN" sz="1400" dirty="0">
                <a:latin typeface="Times New Roman" pitchFamily="18" charset="0"/>
                <a:cs typeface="Times New Roman" pitchFamily="18" charset="0"/>
              </a:rPr>
              <a:t>Smart Card</a:t>
            </a:r>
          </a:p>
          <a:p>
            <a:r>
              <a:rPr lang="en-IN" sz="1400" dirty="0">
                <a:latin typeface="Times New Roman" pitchFamily="18" charset="0"/>
                <a:cs typeface="Times New Roman" pitchFamily="18" charset="0"/>
              </a:rPr>
              <a:t>Robotics</a:t>
            </a:r>
          </a:p>
          <a:p>
            <a:r>
              <a:rPr lang="en-IN" sz="1400" dirty="0">
                <a:latin typeface="Times New Roman" pitchFamily="18" charset="0"/>
                <a:cs typeface="Times New Roman" pitchFamily="18" charset="0"/>
              </a:rPr>
              <a:t>Games etc.</a:t>
            </a:r>
          </a:p>
          <a:p>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a:t>
            </a:fld>
            <a:endParaRPr lang="en-IN"/>
          </a:p>
        </p:txBody>
      </p:sp>
      <p:sp>
        <p:nvSpPr>
          <p:cNvPr id="6" name="Date Placeholder 5"/>
          <p:cNvSpPr>
            <a:spLocks noGrp="1"/>
          </p:cNvSpPr>
          <p:nvPr>
            <p:ph type="dt" sz="half" idx="10"/>
          </p:nvPr>
        </p:nvSpPr>
        <p:spPr/>
        <p:txBody>
          <a:bodyPr/>
          <a:lstStyle/>
          <a:p>
            <a:fld id="{553B999E-67CF-431E-B3DB-41760806A0E1}" type="datetime1">
              <a:rPr lang="en-US" smtClean="0"/>
              <a:pPr/>
              <a:t>1/24/2019</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IN" sz="1400" b="1" dirty="0" smtClean="0">
                <a:latin typeface="Times New Roman" pitchFamily="18" charset="0"/>
                <a:cs typeface="Times New Roman" pitchFamily="18" charset="0"/>
              </a:rPr>
              <a:t>Method Overloading:-</a:t>
            </a:r>
          </a:p>
          <a:p>
            <a:r>
              <a:rPr lang="en-IN" sz="1400" dirty="0" smtClean="0">
                <a:latin typeface="Times New Roman" pitchFamily="18" charset="0"/>
                <a:cs typeface="Times New Roman" pitchFamily="18" charset="0"/>
              </a:rPr>
              <a:t>If a class have multiple methods by same name but different parameters, it is known as </a:t>
            </a:r>
            <a:r>
              <a:rPr lang="en-IN" sz="1400" b="1" dirty="0" smtClean="0">
                <a:latin typeface="Times New Roman" pitchFamily="18" charset="0"/>
                <a:cs typeface="Times New Roman" pitchFamily="18" charset="0"/>
              </a:rPr>
              <a:t>Method Overloading</a:t>
            </a:r>
            <a:r>
              <a:rPr lang="en-IN" sz="1400" dirty="0" smtClean="0">
                <a:latin typeface="Times New Roman" pitchFamily="18" charset="0"/>
                <a:cs typeface="Times New Roman" pitchFamily="18" charset="0"/>
              </a:rPr>
              <a:t>.</a:t>
            </a:r>
          </a:p>
          <a:p>
            <a:endParaRPr lang="en-IN" sz="1400" dirty="0" smtClean="0">
              <a:latin typeface="Times New Roman" pitchFamily="18" charset="0"/>
              <a:cs typeface="Times New Roman" pitchFamily="18" charset="0"/>
            </a:endParaRPr>
          </a:p>
          <a:p>
            <a:pPr>
              <a:buFont typeface="Wingdings" pitchFamily="2" charset="2"/>
              <a:buChar char="v"/>
            </a:pPr>
            <a:r>
              <a:rPr lang="en-IN" sz="1400" b="1" dirty="0" smtClean="0">
                <a:latin typeface="Times New Roman" pitchFamily="18" charset="0"/>
                <a:cs typeface="Times New Roman" pitchFamily="18" charset="0"/>
              </a:rPr>
              <a:t>Advantage of method overloading:-</a:t>
            </a:r>
          </a:p>
          <a:p>
            <a:r>
              <a:rPr lang="en-IN" sz="1400" dirty="0" smtClean="0">
                <a:latin typeface="Times New Roman" pitchFamily="18" charset="0"/>
                <a:cs typeface="Times New Roman" pitchFamily="18" charset="0"/>
              </a:rPr>
              <a:t>Method overloading </a:t>
            </a:r>
            <a:r>
              <a:rPr lang="en-IN" sz="1400" b="1" dirty="0" smtClean="0">
                <a:latin typeface="Times New Roman" pitchFamily="18" charset="0"/>
                <a:cs typeface="Times New Roman" pitchFamily="18" charset="0"/>
              </a:rPr>
              <a:t>increases the readability of the program</a:t>
            </a:r>
            <a:r>
              <a:rPr lang="en-IN" sz="1400" dirty="0" smtClean="0">
                <a:latin typeface="Times New Roman" pitchFamily="18" charset="0"/>
                <a:cs typeface="Times New Roman" pitchFamily="18" charset="0"/>
              </a:rPr>
              <a:t>.</a:t>
            </a:r>
          </a:p>
          <a:p>
            <a:endParaRPr lang="en-IN" sz="1400" dirty="0" smtClean="0">
              <a:latin typeface="Times New Roman" pitchFamily="18" charset="0"/>
              <a:cs typeface="Times New Roman" pitchFamily="18" charset="0"/>
            </a:endParaRPr>
          </a:p>
          <a:p>
            <a:pPr>
              <a:buFont typeface="Wingdings" pitchFamily="2" charset="2"/>
              <a:buChar char="v"/>
            </a:pPr>
            <a:r>
              <a:rPr lang="en-IN" sz="1400" b="1" dirty="0" smtClean="0">
                <a:latin typeface="Times New Roman" pitchFamily="18" charset="0"/>
                <a:cs typeface="Times New Roman" pitchFamily="18" charset="0"/>
              </a:rPr>
              <a:t>Different ways to overload the method:-</a:t>
            </a:r>
          </a:p>
          <a:p>
            <a:pPr>
              <a:buFont typeface="Wingdings" pitchFamily="2" charset="2"/>
              <a:buChar char="§"/>
            </a:pPr>
            <a:r>
              <a:rPr lang="en-IN" sz="1400" dirty="0" smtClean="0">
                <a:latin typeface="Times New Roman" pitchFamily="18" charset="0"/>
                <a:cs typeface="Times New Roman" pitchFamily="18" charset="0"/>
              </a:rPr>
              <a:t>There are two ways to overload the method in java</a:t>
            </a:r>
          </a:p>
          <a:p>
            <a:pPr>
              <a:buFont typeface="Wingdings" pitchFamily="2" charset="2"/>
              <a:buChar char="Ø"/>
            </a:pPr>
            <a:r>
              <a:rPr lang="en-IN" sz="1400" dirty="0" smtClean="0">
                <a:latin typeface="Times New Roman" pitchFamily="18" charset="0"/>
                <a:cs typeface="Times New Roman" pitchFamily="18" charset="0"/>
              </a:rPr>
              <a:t>By changing number of arguments</a:t>
            </a:r>
          </a:p>
          <a:p>
            <a:pPr>
              <a:buFont typeface="Wingdings" pitchFamily="2" charset="2"/>
              <a:buChar char="Ø"/>
            </a:pPr>
            <a:r>
              <a:rPr lang="en-IN" sz="1400" dirty="0" smtClean="0">
                <a:latin typeface="Times New Roman" pitchFamily="18" charset="0"/>
                <a:cs typeface="Times New Roman" pitchFamily="18" charset="0"/>
              </a:rPr>
              <a:t>By changing the data type</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30</a:t>
            </a:fld>
            <a:endParaRPr lang="en-IN"/>
          </a:p>
        </p:txBody>
      </p:sp>
      <p:sp>
        <p:nvSpPr>
          <p:cNvPr id="6" name="Date Placeholder 5"/>
          <p:cNvSpPr>
            <a:spLocks noGrp="1"/>
          </p:cNvSpPr>
          <p:nvPr>
            <p:ph type="dt" sz="half" idx="10"/>
          </p:nvPr>
        </p:nvSpPr>
        <p:spPr/>
        <p:txBody>
          <a:bodyPr/>
          <a:lstStyle/>
          <a:p>
            <a:fld id="{CFC0739A-57E3-4B47-8A78-D5FAA4CC876E}" type="datetime1">
              <a:rPr lang="en-US" smtClean="0"/>
              <a:pPr/>
              <a:t>1/24/2019</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pPr>
              <a:buFont typeface="Wingdings" pitchFamily="2" charset="2"/>
              <a:buChar char="v"/>
            </a:pPr>
            <a:r>
              <a:rPr lang="en-IN" sz="1400" b="1" i="1" dirty="0" smtClean="0">
                <a:latin typeface="Times New Roman" pitchFamily="18" charset="0"/>
                <a:cs typeface="Times New Roman" pitchFamily="18" charset="0"/>
              </a:rPr>
              <a:t>Different ways to overload the method:-</a:t>
            </a:r>
          </a:p>
          <a:p>
            <a:pPr>
              <a:buFont typeface="Wingdings" pitchFamily="2" charset="2"/>
              <a:buChar char="v"/>
            </a:pPr>
            <a:endParaRPr lang="en-IN" sz="1400" b="1" i="1" dirty="0" smtClean="0">
              <a:latin typeface="Times New Roman" pitchFamily="18" charset="0"/>
              <a:cs typeface="Times New Roman" pitchFamily="18" charset="0"/>
            </a:endParaRPr>
          </a:p>
          <a:p>
            <a:pPr>
              <a:buFont typeface="Wingdings" pitchFamily="2" charset="2"/>
              <a:buChar char="Ø"/>
            </a:pPr>
            <a:r>
              <a:rPr lang="en-IN" sz="1400" b="1" i="1" dirty="0" smtClean="0">
                <a:latin typeface="Times New Roman" pitchFamily="18" charset="0"/>
                <a:cs typeface="Times New Roman" pitchFamily="18" charset="0"/>
              </a:rPr>
              <a:t>By changing number of arguments:-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Calculation{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sum(</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b){</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a+b</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sum(</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b,</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c){</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a+b+c</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args[]){  </a:t>
            </a:r>
          </a:p>
          <a:p>
            <a:r>
              <a:rPr lang="en-IN" sz="1400" dirty="0" smtClean="0">
                <a:latin typeface="Times New Roman" pitchFamily="18" charset="0"/>
                <a:cs typeface="Times New Roman" pitchFamily="18" charset="0"/>
              </a:rPr>
              <a:t>  Calculation obj=</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Calculation();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obj.sum</a:t>
            </a:r>
            <a:r>
              <a:rPr lang="en-IN" sz="1400" dirty="0" smtClean="0">
                <a:latin typeface="Times New Roman" pitchFamily="18" charset="0"/>
                <a:cs typeface="Times New Roman" pitchFamily="18" charset="0"/>
              </a:rPr>
              <a:t>(10,10,10);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obj.sum</a:t>
            </a:r>
            <a:r>
              <a:rPr lang="en-IN" sz="1400" dirty="0" smtClean="0">
                <a:latin typeface="Times New Roman" pitchFamily="18" charset="0"/>
                <a:cs typeface="Times New Roman" pitchFamily="18" charset="0"/>
              </a:rPr>
              <a:t>(20,20);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p>
          <a:p>
            <a:pPr>
              <a:buFont typeface="Wingdings" pitchFamily="2" charset="2"/>
              <a:buChar char="Ø"/>
            </a:pPr>
            <a:r>
              <a:rPr lang="en-IN" sz="1400" b="1" dirty="0" smtClean="0">
                <a:latin typeface="Times New Roman" pitchFamily="18" charset="0"/>
                <a:cs typeface="Times New Roman" pitchFamily="18" charset="0"/>
              </a:rPr>
              <a:t>O/p:- </a:t>
            </a:r>
          </a:p>
          <a:p>
            <a:pPr>
              <a:buNone/>
            </a:pPr>
            <a:r>
              <a:rPr lang="en-IN" sz="1400" dirty="0" smtClean="0">
                <a:latin typeface="Times New Roman" pitchFamily="18" charset="0"/>
                <a:cs typeface="Times New Roman" pitchFamily="18" charset="0"/>
              </a:rPr>
              <a:t>30</a:t>
            </a:r>
          </a:p>
          <a:p>
            <a:pPr>
              <a:buNone/>
            </a:pPr>
            <a:r>
              <a:rPr lang="en-IN" sz="1400" dirty="0" smtClean="0">
                <a:latin typeface="Times New Roman" pitchFamily="18" charset="0"/>
                <a:cs typeface="Times New Roman" pitchFamily="18" charset="0"/>
              </a:rPr>
              <a:t> 40</a:t>
            </a:r>
          </a:p>
          <a:p>
            <a:pPr>
              <a:buNone/>
            </a:pP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31</a:t>
            </a:fld>
            <a:endParaRPr lang="en-IN"/>
          </a:p>
        </p:txBody>
      </p:sp>
      <p:sp>
        <p:nvSpPr>
          <p:cNvPr id="6" name="Date Placeholder 5"/>
          <p:cNvSpPr>
            <a:spLocks noGrp="1"/>
          </p:cNvSpPr>
          <p:nvPr>
            <p:ph type="dt" sz="half" idx="10"/>
          </p:nvPr>
        </p:nvSpPr>
        <p:spPr/>
        <p:txBody>
          <a:bodyPr/>
          <a:lstStyle/>
          <a:p>
            <a:fld id="{BD4225C9-1312-4D86-9E1B-57046867F2E6}" type="datetime1">
              <a:rPr lang="en-US" smtClean="0"/>
              <a:pPr/>
              <a:t>1/24/2019</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v"/>
            </a:pPr>
            <a:r>
              <a:rPr lang="en-IN" sz="1500" b="1" i="1" dirty="0" smtClean="0">
                <a:latin typeface="Times New Roman" pitchFamily="18" charset="0"/>
                <a:cs typeface="Times New Roman" pitchFamily="18" charset="0"/>
              </a:rPr>
              <a:t>Different ways to overload the method:-</a:t>
            </a:r>
          </a:p>
          <a:p>
            <a:pPr>
              <a:buFont typeface="Wingdings" pitchFamily="2" charset="2"/>
              <a:buChar char="v"/>
            </a:pPr>
            <a:endParaRPr lang="en-IN" sz="1400" b="1"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By changing data type:-</a:t>
            </a:r>
          </a:p>
          <a:p>
            <a:pPr>
              <a:buFont typeface="Wingdings" pitchFamily="2" charset="2"/>
              <a:buChar char="Ø"/>
            </a:pPr>
            <a:endParaRPr lang="en-IN" sz="14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Calculation2{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sum(</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b){</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a+b</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sum(</a:t>
            </a:r>
            <a:r>
              <a:rPr lang="en-IN" sz="1400" b="1" dirty="0" smtClean="0">
                <a:latin typeface="Times New Roman" pitchFamily="18" charset="0"/>
                <a:cs typeface="Times New Roman" pitchFamily="18" charset="0"/>
              </a:rPr>
              <a:t>double</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a:t>
            </a:r>
            <a:r>
              <a:rPr lang="en-IN" sz="1400" b="1" dirty="0" err="1" smtClean="0">
                <a:latin typeface="Times New Roman" pitchFamily="18" charset="0"/>
                <a:cs typeface="Times New Roman" pitchFamily="18" charset="0"/>
              </a:rPr>
              <a:t>double</a:t>
            </a:r>
            <a:r>
              <a:rPr lang="en-IN" sz="1400" dirty="0" smtClean="0">
                <a:latin typeface="Times New Roman" pitchFamily="18" charset="0"/>
                <a:cs typeface="Times New Roman" pitchFamily="18" charset="0"/>
              </a:rPr>
              <a:t> b){</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a+b</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args[]){  </a:t>
            </a:r>
          </a:p>
          <a:p>
            <a:r>
              <a:rPr lang="en-IN" sz="1400" dirty="0" smtClean="0">
                <a:latin typeface="Times New Roman" pitchFamily="18" charset="0"/>
                <a:cs typeface="Times New Roman" pitchFamily="18" charset="0"/>
              </a:rPr>
              <a:t>  Calculation2 obj=</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Calculation2();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obj.sum</a:t>
            </a:r>
            <a:r>
              <a:rPr lang="en-IN" sz="1400" dirty="0" smtClean="0">
                <a:latin typeface="Times New Roman" pitchFamily="18" charset="0"/>
                <a:cs typeface="Times New Roman" pitchFamily="18" charset="0"/>
              </a:rPr>
              <a:t>(10.5,10.5);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obj.sum</a:t>
            </a:r>
            <a:r>
              <a:rPr lang="en-IN" sz="1400" dirty="0" smtClean="0">
                <a:latin typeface="Times New Roman" pitchFamily="18" charset="0"/>
                <a:cs typeface="Times New Roman" pitchFamily="18" charset="0"/>
              </a:rPr>
              <a:t>(20,20);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p>
          <a:p>
            <a:endParaRPr lang="en-IN" sz="1400"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O/p:- </a:t>
            </a:r>
          </a:p>
          <a:p>
            <a:pPr>
              <a:buNone/>
            </a:pPr>
            <a:endParaRPr lang="en-IN" sz="1400" b="1" dirty="0" smtClean="0">
              <a:latin typeface="Times New Roman" pitchFamily="18" charset="0"/>
              <a:cs typeface="Times New Roman" pitchFamily="18" charset="0"/>
            </a:endParaRPr>
          </a:p>
          <a:p>
            <a:pPr>
              <a:buNone/>
            </a:pPr>
            <a:r>
              <a:rPr lang="en-IN" sz="1400" dirty="0" smtClean="0">
                <a:latin typeface="Times New Roman" pitchFamily="18" charset="0"/>
                <a:cs typeface="Times New Roman" pitchFamily="18" charset="0"/>
              </a:rPr>
              <a:t>21.0 </a:t>
            </a:r>
          </a:p>
          <a:p>
            <a:pPr>
              <a:buNone/>
            </a:pPr>
            <a:r>
              <a:rPr lang="en-IN" sz="1400" dirty="0" smtClean="0">
                <a:latin typeface="Times New Roman" pitchFamily="18" charset="0"/>
                <a:cs typeface="Times New Roman" pitchFamily="18" charset="0"/>
              </a:rPr>
              <a:t>40</a:t>
            </a:r>
            <a:br>
              <a:rPr lang="en-IN" sz="1400" dirty="0" smtClean="0">
                <a:latin typeface="Times New Roman" pitchFamily="18" charset="0"/>
                <a:cs typeface="Times New Roman" pitchFamily="18" charset="0"/>
              </a:rPr>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32</a:t>
            </a:fld>
            <a:endParaRPr lang="en-IN"/>
          </a:p>
        </p:txBody>
      </p:sp>
      <p:sp>
        <p:nvSpPr>
          <p:cNvPr id="6" name="Date Placeholder 5"/>
          <p:cNvSpPr>
            <a:spLocks noGrp="1"/>
          </p:cNvSpPr>
          <p:nvPr>
            <p:ph type="dt" sz="half" idx="10"/>
          </p:nvPr>
        </p:nvSpPr>
        <p:spPr/>
        <p:txBody>
          <a:bodyPr/>
          <a:lstStyle/>
          <a:p>
            <a:fld id="{46E5A742-F1D9-448A-9B02-3BAB528CE624}" type="datetime1">
              <a:rPr lang="en-US" smtClean="0"/>
              <a:pPr/>
              <a:t>1/24/2019</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Constructor  in Java :-  </a:t>
            </a:r>
          </a:p>
          <a:p>
            <a:pPr>
              <a:buNone/>
            </a:pPr>
            <a:r>
              <a:rPr lang="en-IN" sz="1400" b="1" dirty="0" smtClean="0">
                <a:latin typeface="Times New Roman" pitchFamily="18" charset="0"/>
                <a:cs typeface="Times New Roman" pitchFamily="18" charset="0"/>
              </a:rPr>
              <a:t>         Constructor in java</a:t>
            </a:r>
            <a:r>
              <a:rPr lang="en-IN" sz="1400" dirty="0" smtClean="0">
                <a:latin typeface="Times New Roman" pitchFamily="18" charset="0"/>
                <a:cs typeface="Times New Roman" pitchFamily="18" charset="0"/>
              </a:rPr>
              <a:t> is a </a:t>
            </a:r>
            <a:r>
              <a:rPr lang="en-IN" sz="1400" i="1" dirty="0" smtClean="0">
                <a:latin typeface="Times New Roman" pitchFamily="18" charset="0"/>
                <a:cs typeface="Times New Roman" pitchFamily="18" charset="0"/>
              </a:rPr>
              <a:t>special type of method</a:t>
            </a:r>
            <a:r>
              <a:rPr lang="en-IN" sz="1400" dirty="0" smtClean="0">
                <a:latin typeface="Times New Roman" pitchFamily="18" charset="0"/>
                <a:cs typeface="Times New Roman" pitchFamily="18" charset="0"/>
              </a:rPr>
              <a:t> that is used to initialize the object.</a:t>
            </a:r>
          </a:p>
          <a:p>
            <a:pPr>
              <a:buNone/>
            </a:pPr>
            <a:endParaRPr lang="en-IN" sz="1400"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Rules for Java Constructor:- </a:t>
            </a:r>
          </a:p>
          <a:p>
            <a:r>
              <a:rPr lang="en-IN" sz="1400" dirty="0" smtClean="0">
                <a:latin typeface="Times New Roman" pitchFamily="18" charset="0"/>
                <a:cs typeface="Times New Roman" pitchFamily="18" charset="0"/>
              </a:rPr>
              <a:t>There are basically two rules defined for the constructor.</a:t>
            </a:r>
          </a:p>
          <a:p>
            <a:pPr>
              <a:buFont typeface="+mj-lt"/>
              <a:buAutoNum type="arabicPeriod"/>
            </a:pPr>
            <a:r>
              <a:rPr lang="en-IN" sz="1400" dirty="0" smtClean="0">
                <a:latin typeface="Times New Roman" pitchFamily="18" charset="0"/>
                <a:cs typeface="Times New Roman" pitchFamily="18" charset="0"/>
              </a:rPr>
              <a:t>      Constructor name must be same as its class name</a:t>
            </a:r>
          </a:p>
          <a:p>
            <a:pPr>
              <a:buFont typeface="+mj-lt"/>
              <a:buAutoNum type="arabicPeriod"/>
            </a:pPr>
            <a:r>
              <a:rPr lang="en-IN" sz="1400" dirty="0" smtClean="0">
                <a:latin typeface="Times New Roman" pitchFamily="18" charset="0"/>
                <a:cs typeface="Times New Roman" pitchFamily="18" charset="0"/>
              </a:rPr>
              <a:t>      Constructor must have no explicit return type</a:t>
            </a:r>
          </a:p>
          <a:p>
            <a:pPr>
              <a:buFont typeface="Wingdings" pitchFamily="2" charset="2"/>
              <a:buChar char="Ø"/>
            </a:pPr>
            <a:endParaRPr lang="en-IN" sz="1400" dirty="0" smtClean="0">
              <a:latin typeface="Times New Roman" pitchFamily="18" charset="0"/>
              <a:cs typeface="Times New Roman" pitchFamily="18" charset="0"/>
            </a:endParaRPr>
          </a:p>
          <a:p>
            <a:pPr>
              <a:buFont typeface="Wingdings" pitchFamily="2" charset="2"/>
              <a:buChar char="Ø"/>
            </a:pPr>
            <a:endParaRPr lang="en-IN" sz="1400"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Types of Java Constructor:</a:t>
            </a:r>
          </a:p>
          <a:p>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Default constructor (no-</a:t>
            </a:r>
            <a:r>
              <a:rPr lang="en-IN" sz="1400" dirty="0" err="1" smtClean="0">
                <a:latin typeface="Times New Roman" pitchFamily="18" charset="0"/>
                <a:cs typeface="Times New Roman" pitchFamily="18" charset="0"/>
              </a:rPr>
              <a:t>arg</a:t>
            </a:r>
            <a:r>
              <a:rPr lang="en-IN" sz="1400" dirty="0" smtClean="0">
                <a:latin typeface="Times New Roman" pitchFamily="18" charset="0"/>
                <a:cs typeface="Times New Roman" pitchFamily="18" charset="0"/>
              </a:rPr>
              <a:t> constructor)</a:t>
            </a:r>
          </a:p>
          <a:p>
            <a:r>
              <a:rPr lang="en-IN" sz="1400" dirty="0" smtClean="0">
                <a:latin typeface="Times New Roman" pitchFamily="18" charset="0"/>
                <a:cs typeface="Times New Roman" pitchFamily="18" charset="0"/>
              </a:rPr>
              <a:t>  Parameterized constructor</a:t>
            </a:r>
          </a:p>
          <a:p>
            <a:pPr>
              <a:buNone/>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33</a:t>
            </a:fld>
            <a:endParaRPr lang="en-IN"/>
          </a:p>
        </p:txBody>
      </p:sp>
      <p:sp>
        <p:nvSpPr>
          <p:cNvPr id="6" name="Date Placeholder 5"/>
          <p:cNvSpPr>
            <a:spLocks noGrp="1"/>
          </p:cNvSpPr>
          <p:nvPr>
            <p:ph type="dt" sz="half" idx="10"/>
          </p:nvPr>
        </p:nvSpPr>
        <p:spPr/>
        <p:txBody>
          <a:bodyPr/>
          <a:lstStyle/>
          <a:p>
            <a:fld id="{4AB3FDC5-B59C-4A0D-89C6-F84D7DD6F85C}" type="datetime1">
              <a:rPr lang="en-US" smtClean="0"/>
              <a:pPr/>
              <a:t>1/24/2019</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Default Constructor  in Java :-  </a:t>
            </a:r>
          </a:p>
          <a:p>
            <a:pPr>
              <a:buNone/>
            </a:pPr>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A constructor that have no parameter is known as default constructor.</a:t>
            </a:r>
          </a:p>
          <a:p>
            <a:pPr>
              <a:buNone/>
            </a:pPr>
            <a:endParaRPr lang="en-IN" sz="1400" b="1" dirty="0" smtClean="0">
              <a:latin typeface="Times New Roman" pitchFamily="18" charset="0"/>
              <a:cs typeface="Times New Roman" pitchFamily="18" charset="0"/>
            </a:endParaRPr>
          </a:p>
          <a:p>
            <a:r>
              <a:rPr lang="en-IN" sz="1400" b="1" dirty="0" err="1" smtClean="0">
                <a:latin typeface="Times New Roman" pitchFamily="18" charset="0"/>
                <a:cs typeface="Times New Roman" pitchFamily="18" charset="0"/>
              </a:rPr>
              <a:t>E.g</a:t>
            </a:r>
            <a:r>
              <a:rPr lang="en-IN" sz="1400" b="1" dirty="0" smtClean="0">
                <a:latin typeface="Times New Roman" pitchFamily="18" charset="0"/>
                <a:cs typeface="Times New Roman" pitchFamily="18" charset="0"/>
              </a:rPr>
              <a:t>:-</a:t>
            </a:r>
            <a:r>
              <a:rPr lang="en-IN" sz="1400" b="1" dirty="0" smtClean="0"/>
              <a:t> </a:t>
            </a:r>
          </a:p>
          <a:p>
            <a:pPr>
              <a:buNone/>
            </a:pPr>
            <a:r>
              <a:rPr lang="en-IN" sz="1400" b="1" dirty="0" smtClean="0"/>
              <a:t>class</a:t>
            </a:r>
            <a:r>
              <a:rPr lang="en-IN" sz="1400" dirty="0" smtClean="0"/>
              <a:t> Bike1{  </a:t>
            </a:r>
          </a:p>
          <a:p>
            <a:pPr>
              <a:buNone/>
            </a:pPr>
            <a:r>
              <a:rPr lang="en-IN" sz="1400" dirty="0" smtClean="0"/>
              <a:t>Bike1(){System.out.println("Bike is created");}  </a:t>
            </a:r>
          </a:p>
          <a:p>
            <a:pPr>
              <a:buNone/>
            </a:pPr>
            <a:r>
              <a:rPr lang="en-IN" sz="1400" b="1" dirty="0" smtClean="0"/>
              <a:t>public</a:t>
            </a:r>
            <a:r>
              <a:rPr lang="en-IN" sz="1400" dirty="0" smtClean="0"/>
              <a:t> </a:t>
            </a:r>
            <a:r>
              <a:rPr lang="en-IN" sz="1400" b="1" dirty="0" smtClean="0"/>
              <a:t>static</a:t>
            </a:r>
            <a:r>
              <a:rPr lang="en-IN" sz="1400" dirty="0" smtClean="0"/>
              <a:t> </a:t>
            </a:r>
            <a:r>
              <a:rPr lang="en-IN" sz="1400" b="1" dirty="0" smtClean="0"/>
              <a:t>void</a:t>
            </a:r>
            <a:r>
              <a:rPr lang="en-IN" sz="1400" dirty="0" smtClean="0"/>
              <a:t> main(String args[]){  </a:t>
            </a:r>
          </a:p>
          <a:p>
            <a:pPr>
              <a:buNone/>
            </a:pPr>
            <a:r>
              <a:rPr lang="en-IN" sz="1400" dirty="0" smtClean="0"/>
              <a:t>Bike1 b=</a:t>
            </a:r>
            <a:r>
              <a:rPr lang="en-IN" sz="1400" b="1" dirty="0" smtClean="0"/>
              <a:t>new</a:t>
            </a:r>
            <a:r>
              <a:rPr lang="en-IN" sz="1400" dirty="0" smtClean="0"/>
              <a:t> Bike1();  </a:t>
            </a:r>
          </a:p>
          <a:p>
            <a:pPr>
              <a:buNone/>
            </a:pPr>
            <a:r>
              <a:rPr lang="en-IN" sz="1400" dirty="0" smtClean="0"/>
              <a:t>}  </a:t>
            </a:r>
          </a:p>
          <a:p>
            <a:pPr>
              <a:buNone/>
            </a:pPr>
            <a:r>
              <a:rPr lang="en-IN" sz="1400" dirty="0" smtClean="0"/>
              <a:t>} </a:t>
            </a:r>
          </a:p>
          <a:p>
            <a:pPr>
              <a:buFont typeface="Wingdings" pitchFamily="2" charset="2"/>
              <a:buChar char="Ø"/>
            </a:pPr>
            <a:endParaRPr lang="en-IN" sz="1400" b="1"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O/p:- </a:t>
            </a:r>
            <a:r>
              <a:rPr lang="en-IN" sz="1400" dirty="0" smtClean="0">
                <a:latin typeface="Times New Roman" pitchFamily="18" charset="0"/>
                <a:cs typeface="Times New Roman" pitchFamily="18" charset="0"/>
              </a:rPr>
              <a:t>Bike is created</a:t>
            </a:r>
          </a:p>
        </p:txBody>
      </p:sp>
      <p:sp>
        <p:nvSpPr>
          <p:cNvPr id="4" name="Slide Number Placeholder 3"/>
          <p:cNvSpPr>
            <a:spLocks noGrp="1"/>
          </p:cNvSpPr>
          <p:nvPr>
            <p:ph type="sldNum" sz="quarter" idx="12"/>
          </p:nvPr>
        </p:nvSpPr>
        <p:spPr/>
        <p:txBody>
          <a:bodyPr/>
          <a:lstStyle/>
          <a:p>
            <a:fld id="{8AF65179-CD61-401E-9FEB-78BEE43CD171}" type="slidenum">
              <a:rPr lang="en-IN" smtClean="0"/>
              <a:pPr/>
              <a:t>34</a:t>
            </a:fld>
            <a:endParaRPr lang="en-IN"/>
          </a:p>
        </p:txBody>
      </p:sp>
      <p:sp>
        <p:nvSpPr>
          <p:cNvPr id="6" name="Date Placeholder 5"/>
          <p:cNvSpPr>
            <a:spLocks noGrp="1"/>
          </p:cNvSpPr>
          <p:nvPr>
            <p:ph type="dt" sz="half" idx="10"/>
          </p:nvPr>
        </p:nvSpPr>
        <p:spPr/>
        <p:txBody>
          <a:bodyPr/>
          <a:lstStyle/>
          <a:p>
            <a:fld id="{50231E1B-F8C8-4553-93A1-53E185F07423}" type="datetime1">
              <a:rPr lang="en-US" smtClean="0"/>
              <a:pPr/>
              <a:t>1/24/2019</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Parameterized Constructor  in Java :-  </a:t>
            </a:r>
          </a:p>
          <a:p>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A constructor that have parameters is known as parameterized constructor.</a:t>
            </a:r>
          </a:p>
          <a:p>
            <a:r>
              <a:rPr lang="en-IN" sz="1400" b="1" dirty="0" smtClean="0">
                <a:latin typeface="Times New Roman" pitchFamily="18" charset="0"/>
                <a:cs typeface="Times New Roman" pitchFamily="18" charset="0"/>
              </a:rPr>
              <a:t>Why use parameterized constructor?</a:t>
            </a:r>
          </a:p>
          <a:p>
            <a:pPr lvl="1"/>
            <a:r>
              <a:rPr lang="en-IN" sz="1400" dirty="0" smtClean="0">
                <a:latin typeface="Times New Roman" pitchFamily="18" charset="0"/>
                <a:cs typeface="Times New Roman" pitchFamily="18" charset="0"/>
              </a:rPr>
              <a:t>Parameterized constructor is used to provide different values to the distinct objects.</a:t>
            </a: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35</a:t>
            </a:fld>
            <a:endParaRPr lang="en-IN"/>
          </a:p>
        </p:txBody>
      </p:sp>
      <p:sp>
        <p:nvSpPr>
          <p:cNvPr id="6" name="Date Placeholder 5"/>
          <p:cNvSpPr>
            <a:spLocks noGrp="1"/>
          </p:cNvSpPr>
          <p:nvPr>
            <p:ph type="dt" sz="half" idx="10"/>
          </p:nvPr>
        </p:nvSpPr>
        <p:spPr/>
        <p:txBody>
          <a:bodyPr/>
          <a:lstStyle/>
          <a:p>
            <a:fld id="{85386D09-F7F0-4649-8894-077EF32417C6}" type="datetime1">
              <a:rPr lang="en-US" smtClean="0"/>
              <a:pPr/>
              <a:t>1/24/2019</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pPr>
            <a:r>
              <a:rPr lang="en-IN" sz="1400" b="1" dirty="0" smtClean="0">
                <a:latin typeface="Times New Roman" pitchFamily="18" charset="0"/>
                <a:cs typeface="Times New Roman" pitchFamily="18" charset="0"/>
              </a:rPr>
              <a:t>Example of Parameterized Constructor:-</a:t>
            </a:r>
          </a:p>
          <a:p>
            <a:r>
              <a:rPr lang="en-IN" sz="1400" b="1" dirty="0" smtClean="0"/>
              <a:t>class</a:t>
            </a:r>
            <a:r>
              <a:rPr lang="en-IN" sz="1400" dirty="0" smtClean="0"/>
              <a:t> Student4{  </a:t>
            </a:r>
          </a:p>
          <a:p>
            <a:r>
              <a:rPr lang="en-IN" sz="1400" dirty="0" smtClean="0"/>
              <a:t>    </a:t>
            </a:r>
            <a:r>
              <a:rPr lang="en-IN" sz="1400" b="1" dirty="0" err="1" smtClean="0"/>
              <a:t>int</a:t>
            </a:r>
            <a:r>
              <a:rPr lang="en-IN" sz="1400" dirty="0" smtClean="0"/>
              <a:t> id;  </a:t>
            </a:r>
          </a:p>
          <a:p>
            <a:r>
              <a:rPr lang="en-IN" sz="1400" dirty="0" smtClean="0"/>
              <a:t>    String name;  </a:t>
            </a:r>
          </a:p>
          <a:p>
            <a:r>
              <a:rPr lang="en-IN" sz="1400" dirty="0" smtClean="0"/>
              <a:t>    Student4(</a:t>
            </a:r>
            <a:r>
              <a:rPr lang="en-IN" sz="1400" b="1" dirty="0" err="1" smtClean="0"/>
              <a:t>int</a:t>
            </a:r>
            <a:r>
              <a:rPr lang="en-IN" sz="1400" dirty="0" smtClean="0"/>
              <a:t> </a:t>
            </a:r>
            <a:r>
              <a:rPr lang="en-IN" sz="1400" dirty="0" err="1" smtClean="0"/>
              <a:t>i,String</a:t>
            </a:r>
            <a:r>
              <a:rPr lang="en-IN" sz="1400" dirty="0" smtClean="0"/>
              <a:t> n){  </a:t>
            </a:r>
          </a:p>
          <a:p>
            <a:r>
              <a:rPr lang="en-IN" sz="1400" dirty="0" smtClean="0"/>
              <a:t>    id = </a:t>
            </a:r>
            <a:r>
              <a:rPr lang="en-IN" sz="1400" dirty="0" err="1" smtClean="0"/>
              <a:t>i</a:t>
            </a:r>
            <a:r>
              <a:rPr lang="en-IN" sz="1400" dirty="0" smtClean="0"/>
              <a:t>;  </a:t>
            </a:r>
          </a:p>
          <a:p>
            <a:r>
              <a:rPr lang="en-IN" sz="1400" dirty="0" smtClean="0"/>
              <a:t>    name = n;  </a:t>
            </a:r>
          </a:p>
          <a:p>
            <a:r>
              <a:rPr lang="en-IN" sz="1400" dirty="0" smtClean="0"/>
              <a:t>    }  </a:t>
            </a:r>
          </a:p>
          <a:p>
            <a:r>
              <a:rPr lang="en-IN" sz="1400" dirty="0" smtClean="0"/>
              <a:t>    </a:t>
            </a:r>
            <a:r>
              <a:rPr lang="en-IN" sz="1400" b="1" dirty="0" smtClean="0"/>
              <a:t>void</a:t>
            </a:r>
            <a:r>
              <a:rPr lang="en-IN" sz="1400" dirty="0" smtClean="0"/>
              <a:t> display(){</a:t>
            </a:r>
            <a:r>
              <a:rPr lang="en-IN" sz="1400" dirty="0" err="1" smtClean="0"/>
              <a:t>System.out.println</a:t>
            </a:r>
            <a:r>
              <a:rPr lang="en-IN" sz="1400" dirty="0" smtClean="0"/>
              <a:t>(id+" "+name);}  </a:t>
            </a:r>
          </a:p>
          <a:p>
            <a:r>
              <a:rPr lang="en-IN" sz="1400" dirty="0" smtClean="0"/>
              <a:t>    </a:t>
            </a:r>
            <a:r>
              <a:rPr lang="en-IN" sz="1400" b="1" dirty="0" smtClean="0"/>
              <a:t>public</a:t>
            </a:r>
            <a:r>
              <a:rPr lang="en-IN" sz="1400" dirty="0" smtClean="0"/>
              <a:t> </a:t>
            </a:r>
            <a:r>
              <a:rPr lang="en-IN" sz="1400" b="1" dirty="0" smtClean="0"/>
              <a:t>static</a:t>
            </a:r>
            <a:r>
              <a:rPr lang="en-IN" sz="1400" dirty="0" smtClean="0"/>
              <a:t> </a:t>
            </a:r>
            <a:r>
              <a:rPr lang="en-IN" sz="1400" b="1" dirty="0" smtClean="0"/>
              <a:t>void</a:t>
            </a:r>
            <a:r>
              <a:rPr lang="en-IN" sz="1400" dirty="0" smtClean="0"/>
              <a:t> main(String args[]){  </a:t>
            </a:r>
          </a:p>
          <a:p>
            <a:r>
              <a:rPr lang="en-IN" sz="1400" dirty="0" smtClean="0"/>
              <a:t>    Student4 s1 = </a:t>
            </a:r>
            <a:r>
              <a:rPr lang="en-IN" sz="1400" b="1" dirty="0" smtClean="0"/>
              <a:t>new</a:t>
            </a:r>
            <a:r>
              <a:rPr lang="en-IN" sz="1400" dirty="0" smtClean="0"/>
              <a:t> Student4(111,"Karan");  </a:t>
            </a:r>
          </a:p>
          <a:p>
            <a:r>
              <a:rPr lang="en-IN" sz="1400" dirty="0" smtClean="0"/>
              <a:t>    Student4 s2 = </a:t>
            </a:r>
            <a:r>
              <a:rPr lang="en-IN" sz="1400" b="1" dirty="0" smtClean="0"/>
              <a:t>new</a:t>
            </a:r>
            <a:r>
              <a:rPr lang="en-IN" sz="1400" dirty="0" smtClean="0"/>
              <a:t> Student4(222,"Aryan");  </a:t>
            </a:r>
          </a:p>
          <a:p>
            <a:r>
              <a:rPr lang="en-IN" sz="1400" dirty="0" smtClean="0"/>
              <a:t>    s1.display();  </a:t>
            </a:r>
          </a:p>
          <a:p>
            <a:r>
              <a:rPr lang="en-IN" sz="1400" dirty="0" smtClean="0"/>
              <a:t>    s2.display();  </a:t>
            </a:r>
          </a:p>
          <a:p>
            <a:r>
              <a:rPr lang="en-IN" sz="1400" dirty="0" smtClean="0"/>
              <a:t>   }  </a:t>
            </a:r>
          </a:p>
          <a:p>
            <a:r>
              <a:rPr lang="en-IN" sz="1400" dirty="0" smtClean="0"/>
              <a:t>}  </a:t>
            </a:r>
          </a:p>
          <a:p>
            <a:pPr>
              <a:buFont typeface="Wingdings" pitchFamily="2" charset="2"/>
              <a:buChar char="v"/>
            </a:pPr>
            <a:r>
              <a:rPr lang="en-IN" sz="1400" b="1" dirty="0" smtClean="0"/>
              <a:t>O/p:- </a:t>
            </a:r>
          </a:p>
          <a:p>
            <a:r>
              <a:rPr lang="en-IN" sz="1400" dirty="0" smtClean="0"/>
              <a:t>111 </a:t>
            </a:r>
            <a:r>
              <a:rPr lang="en-IN" sz="1400" dirty="0" err="1" smtClean="0"/>
              <a:t>Karan</a:t>
            </a:r>
            <a:endParaRPr lang="en-IN" sz="1400" dirty="0" smtClean="0"/>
          </a:p>
          <a:p>
            <a:r>
              <a:rPr lang="en-IN" sz="1400" dirty="0" smtClean="0"/>
              <a:t> 222 Aryan</a:t>
            </a:r>
          </a:p>
          <a:p>
            <a:pPr>
              <a:buFont typeface="Wingdings" pitchFamily="2" charset="2"/>
              <a:buChar char="Ø"/>
            </a:pP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36</a:t>
            </a:fld>
            <a:endParaRPr lang="en-IN"/>
          </a:p>
        </p:txBody>
      </p:sp>
      <p:sp>
        <p:nvSpPr>
          <p:cNvPr id="6" name="Date Placeholder 5"/>
          <p:cNvSpPr>
            <a:spLocks noGrp="1"/>
          </p:cNvSpPr>
          <p:nvPr>
            <p:ph type="dt" sz="half" idx="10"/>
          </p:nvPr>
        </p:nvSpPr>
        <p:spPr/>
        <p:txBody>
          <a:bodyPr/>
          <a:lstStyle/>
          <a:p>
            <a:fld id="{4D9F3C9E-423B-4C97-95E6-7DFAF1DFE06E}" type="datetime1">
              <a:rPr lang="en-US" smtClean="0"/>
              <a:pPr/>
              <a:t>1/24/2019</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876300" y="1268760"/>
            <a:ext cx="7772400" cy="6262836"/>
          </a:xfrm>
        </p:spPr>
        <p:txBody>
          <a:bodyPr>
            <a:noAutofit/>
          </a:bodyPr>
          <a:lstStyle/>
          <a:p>
            <a:pPr>
              <a:buFont typeface="Wingdings" pitchFamily="2" charset="2"/>
              <a:buChar char="Ø"/>
            </a:pPr>
            <a:r>
              <a:rPr lang="en-IN" sz="1000" b="1" dirty="0" smtClean="0">
                <a:latin typeface="Times New Roman" pitchFamily="18" charset="0"/>
                <a:cs typeface="Times New Roman" pitchFamily="18" charset="0"/>
              </a:rPr>
              <a:t>Constructor Overloading :- </a:t>
            </a:r>
          </a:p>
          <a:p>
            <a:r>
              <a:rPr lang="en-IN" sz="1000" dirty="0" smtClean="0">
                <a:latin typeface="Times New Roman" pitchFamily="18" charset="0"/>
                <a:cs typeface="Times New Roman" pitchFamily="18" charset="0"/>
              </a:rPr>
              <a:t>Constructor overloading is a technique in Java in which a class can have any number of constructors that differ in parameter </a:t>
            </a:r>
            <a:r>
              <a:rPr lang="en-IN" sz="1000" dirty="0" err="1" smtClean="0">
                <a:latin typeface="Times New Roman" pitchFamily="18" charset="0"/>
                <a:cs typeface="Times New Roman" pitchFamily="18" charset="0"/>
              </a:rPr>
              <a:t>lists.The</a:t>
            </a:r>
            <a:r>
              <a:rPr lang="en-IN" sz="1000" dirty="0" smtClean="0">
                <a:latin typeface="Times New Roman" pitchFamily="18" charset="0"/>
                <a:cs typeface="Times New Roman" pitchFamily="18" charset="0"/>
              </a:rPr>
              <a:t> compiler differentiates these constructors by taking into account the number of parameters in the list and their type.</a:t>
            </a:r>
            <a:br>
              <a:rPr lang="en-IN" sz="1000" dirty="0" smtClean="0">
                <a:latin typeface="Times New Roman" pitchFamily="18" charset="0"/>
                <a:cs typeface="Times New Roman" pitchFamily="18" charset="0"/>
              </a:rPr>
            </a:br>
            <a:r>
              <a:rPr lang="en-IN" sz="1000" b="1" dirty="0" smtClean="0">
                <a:latin typeface="Times New Roman" pitchFamily="18" charset="0"/>
                <a:cs typeface="Times New Roman" pitchFamily="18" charset="0"/>
              </a:rPr>
              <a:t>class</a:t>
            </a:r>
            <a:r>
              <a:rPr lang="en-IN" sz="1000" dirty="0" smtClean="0">
                <a:latin typeface="Times New Roman" pitchFamily="18" charset="0"/>
                <a:cs typeface="Times New Roman" pitchFamily="18" charset="0"/>
              </a:rPr>
              <a:t> Student5{  </a:t>
            </a:r>
          </a:p>
          <a:p>
            <a:r>
              <a:rPr lang="en-IN" sz="1000" dirty="0" smtClean="0">
                <a:latin typeface="Times New Roman" pitchFamily="18" charset="0"/>
                <a:cs typeface="Times New Roman" pitchFamily="18" charset="0"/>
              </a:rPr>
              <a:t>    </a:t>
            </a:r>
            <a:r>
              <a:rPr lang="en-IN" sz="1000" b="1" dirty="0" err="1" smtClean="0">
                <a:latin typeface="Times New Roman" pitchFamily="18" charset="0"/>
                <a:cs typeface="Times New Roman" pitchFamily="18" charset="0"/>
              </a:rPr>
              <a:t>int</a:t>
            </a:r>
            <a:r>
              <a:rPr lang="en-IN" sz="1000" dirty="0" smtClean="0">
                <a:latin typeface="Times New Roman" pitchFamily="18" charset="0"/>
                <a:cs typeface="Times New Roman" pitchFamily="18" charset="0"/>
              </a:rPr>
              <a:t> id;  </a:t>
            </a:r>
          </a:p>
          <a:p>
            <a:r>
              <a:rPr lang="en-IN" sz="1000" dirty="0" smtClean="0">
                <a:latin typeface="Times New Roman" pitchFamily="18" charset="0"/>
                <a:cs typeface="Times New Roman" pitchFamily="18" charset="0"/>
              </a:rPr>
              <a:t>    String name;  </a:t>
            </a:r>
          </a:p>
          <a:p>
            <a:r>
              <a:rPr lang="en-IN" sz="1000" dirty="0" smtClean="0">
                <a:latin typeface="Times New Roman" pitchFamily="18" charset="0"/>
                <a:cs typeface="Times New Roman" pitchFamily="18" charset="0"/>
              </a:rPr>
              <a:t>    </a:t>
            </a:r>
            <a:r>
              <a:rPr lang="en-IN" sz="1000" b="1" dirty="0" err="1" smtClean="0">
                <a:latin typeface="Times New Roman" pitchFamily="18" charset="0"/>
                <a:cs typeface="Times New Roman" pitchFamily="18" charset="0"/>
              </a:rPr>
              <a:t>int</a:t>
            </a:r>
            <a:r>
              <a:rPr lang="en-IN" sz="1000" dirty="0" smtClean="0">
                <a:latin typeface="Times New Roman" pitchFamily="18" charset="0"/>
                <a:cs typeface="Times New Roman" pitchFamily="18" charset="0"/>
              </a:rPr>
              <a:t> age;  </a:t>
            </a:r>
          </a:p>
          <a:p>
            <a:r>
              <a:rPr lang="en-IN" sz="1000" dirty="0" smtClean="0">
                <a:latin typeface="Times New Roman" pitchFamily="18" charset="0"/>
                <a:cs typeface="Times New Roman" pitchFamily="18" charset="0"/>
              </a:rPr>
              <a:t>    Student5(</a:t>
            </a:r>
            <a:r>
              <a:rPr lang="en-IN" sz="1000" b="1" dirty="0" err="1" smtClean="0">
                <a:latin typeface="Times New Roman" pitchFamily="18" charset="0"/>
                <a:cs typeface="Times New Roman" pitchFamily="18" charset="0"/>
              </a:rPr>
              <a:t>int</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i,String</a:t>
            </a:r>
            <a:r>
              <a:rPr lang="en-IN" sz="1000" dirty="0" smtClean="0">
                <a:latin typeface="Times New Roman" pitchFamily="18" charset="0"/>
                <a:cs typeface="Times New Roman" pitchFamily="18" charset="0"/>
              </a:rPr>
              <a:t> n){  </a:t>
            </a:r>
          </a:p>
          <a:p>
            <a:r>
              <a:rPr lang="en-IN" sz="1000" dirty="0" smtClean="0">
                <a:latin typeface="Times New Roman" pitchFamily="18" charset="0"/>
                <a:cs typeface="Times New Roman" pitchFamily="18" charset="0"/>
              </a:rPr>
              <a:t>    id = </a:t>
            </a:r>
            <a:r>
              <a:rPr lang="en-IN" sz="1000" dirty="0" err="1" smtClean="0">
                <a:latin typeface="Times New Roman" pitchFamily="18" charset="0"/>
                <a:cs typeface="Times New Roman" pitchFamily="18" charset="0"/>
              </a:rPr>
              <a:t>i</a:t>
            </a:r>
            <a:r>
              <a:rPr lang="en-IN" sz="1000" dirty="0" smtClean="0">
                <a:latin typeface="Times New Roman" pitchFamily="18" charset="0"/>
                <a:cs typeface="Times New Roman" pitchFamily="18" charset="0"/>
              </a:rPr>
              <a:t>;  </a:t>
            </a:r>
          </a:p>
          <a:p>
            <a:r>
              <a:rPr lang="en-IN" sz="1000" dirty="0" smtClean="0">
                <a:latin typeface="Times New Roman" pitchFamily="18" charset="0"/>
                <a:cs typeface="Times New Roman" pitchFamily="18" charset="0"/>
              </a:rPr>
              <a:t>    name = n;  </a:t>
            </a:r>
          </a:p>
          <a:p>
            <a:r>
              <a:rPr lang="en-IN" sz="1000" dirty="0" smtClean="0">
                <a:latin typeface="Times New Roman" pitchFamily="18" charset="0"/>
                <a:cs typeface="Times New Roman" pitchFamily="18" charset="0"/>
              </a:rPr>
              <a:t>    }  </a:t>
            </a:r>
          </a:p>
          <a:p>
            <a:r>
              <a:rPr lang="en-IN" sz="1000" dirty="0" smtClean="0">
                <a:latin typeface="Times New Roman" pitchFamily="18" charset="0"/>
                <a:cs typeface="Times New Roman" pitchFamily="18" charset="0"/>
              </a:rPr>
              <a:t>    Student5(</a:t>
            </a:r>
            <a:r>
              <a:rPr lang="en-IN" sz="1000" b="1" dirty="0" err="1" smtClean="0">
                <a:latin typeface="Times New Roman" pitchFamily="18" charset="0"/>
                <a:cs typeface="Times New Roman" pitchFamily="18" charset="0"/>
              </a:rPr>
              <a:t>int</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i,String</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n,</a:t>
            </a:r>
            <a:r>
              <a:rPr lang="en-IN" sz="1000" b="1" dirty="0" err="1" smtClean="0">
                <a:latin typeface="Times New Roman" pitchFamily="18" charset="0"/>
                <a:cs typeface="Times New Roman" pitchFamily="18" charset="0"/>
              </a:rPr>
              <a:t>int</a:t>
            </a:r>
            <a:r>
              <a:rPr lang="en-IN" sz="1000" dirty="0" smtClean="0">
                <a:latin typeface="Times New Roman" pitchFamily="18" charset="0"/>
                <a:cs typeface="Times New Roman" pitchFamily="18" charset="0"/>
              </a:rPr>
              <a:t> a){  </a:t>
            </a:r>
          </a:p>
          <a:p>
            <a:r>
              <a:rPr lang="en-IN" sz="1000" dirty="0" smtClean="0">
                <a:latin typeface="Times New Roman" pitchFamily="18" charset="0"/>
                <a:cs typeface="Times New Roman" pitchFamily="18" charset="0"/>
              </a:rPr>
              <a:t>    id = </a:t>
            </a:r>
            <a:r>
              <a:rPr lang="en-IN" sz="1000" dirty="0" err="1" smtClean="0">
                <a:latin typeface="Times New Roman" pitchFamily="18" charset="0"/>
                <a:cs typeface="Times New Roman" pitchFamily="18" charset="0"/>
              </a:rPr>
              <a:t>i</a:t>
            </a:r>
            <a:r>
              <a:rPr lang="en-IN" sz="1000" dirty="0" smtClean="0">
                <a:latin typeface="Times New Roman" pitchFamily="18" charset="0"/>
                <a:cs typeface="Times New Roman" pitchFamily="18" charset="0"/>
              </a:rPr>
              <a:t>;  </a:t>
            </a:r>
          </a:p>
          <a:p>
            <a:r>
              <a:rPr lang="en-IN" sz="1000" dirty="0" smtClean="0">
                <a:latin typeface="Times New Roman" pitchFamily="18" charset="0"/>
                <a:cs typeface="Times New Roman" pitchFamily="18" charset="0"/>
              </a:rPr>
              <a:t>    name = n;  </a:t>
            </a:r>
          </a:p>
          <a:p>
            <a:r>
              <a:rPr lang="en-IN" sz="1000" dirty="0" smtClean="0">
                <a:latin typeface="Times New Roman" pitchFamily="18" charset="0"/>
                <a:cs typeface="Times New Roman" pitchFamily="18" charset="0"/>
              </a:rPr>
              <a:t>    age=a; </a:t>
            </a:r>
            <a:r>
              <a:rPr lang="en-IN" sz="1000" dirty="0" smtClean="0">
                <a:latin typeface="Times New Roman" pitchFamily="18" charset="0"/>
                <a:cs typeface="Times New Roman" pitchFamily="18" charset="0"/>
              </a:rPr>
              <a:t>}</a:t>
            </a:r>
            <a:r>
              <a:rPr lang="en-IN" sz="1000" dirty="0" smtClean="0">
                <a:latin typeface="Times New Roman" pitchFamily="18" charset="0"/>
                <a:cs typeface="Times New Roman" pitchFamily="18" charset="0"/>
              </a:rPr>
              <a:t>  </a:t>
            </a:r>
          </a:p>
          <a:p>
            <a:r>
              <a:rPr lang="en-IN" sz="1000" dirty="0" smtClean="0">
                <a:latin typeface="Times New Roman" pitchFamily="18" charset="0"/>
                <a:cs typeface="Times New Roman" pitchFamily="18" charset="0"/>
              </a:rPr>
              <a:t>    </a:t>
            </a:r>
            <a:r>
              <a:rPr lang="en-IN" sz="1000" b="1" dirty="0" smtClean="0">
                <a:latin typeface="Times New Roman" pitchFamily="18" charset="0"/>
                <a:cs typeface="Times New Roman" pitchFamily="18" charset="0"/>
              </a:rPr>
              <a:t>void</a:t>
            </a:r>
            <a:r>
              <a:rPr lang="en-IN" sz="1000" dirty="0" smtClean="0">
                <a:latin typeface="Times New Roman" pitchFamily="18" charset="0"/>
                <a:cs typeface="Times New Roman" pitchFamily="18" charset="0"/>
              </a:rPr>
              <a:t> display(){</a:t>
            </a:r>
            <a:r>
              <a:rPr lang="en-IN" sz="1000" dirty="0" err="1" smtClean="0">
                <a:latin typeface="Times New Roman" pitchFamily="18" charset="0"/>
                <a:cs typeface="Times New Roman" pitchFamily="18" charset="0"/>
              </a:rPr>
              <a:t>System.out.println</a:t>
            </a:r>
            <a:r>
              <a:rPr lang="en-IN" sz="1000" dirty="0" smtClean="0">
                <a:latin typeface="Times New Roman" pitchFamily="18" charset="0"/>
                <a:cs typeface="Times New Roman" pitchFamily="18" charset="0"/>
              </a:rPr>
              <a:t>(id+" "+name+" "+age);}  </a:t>
            </a:r>
          </a:p>
          <a:p>
            <a:r>
              <a:rPr lang="en-IN" sz="1000" dirty="0" smtClean="0">
                <a:latin typeface="Times New Roman" pitchFamily="18" charset="0"/>
                <a:cs typeface="Times New Roman" pitchFamily="18" charset="0"/>
              </a:rPr>
              <a:t>       </a:t>
            </a:r>
            <a:r>
              <a:rPr lang="en-IN" sz="1000" b="1" dirty="0" smtClean="0">
                <a:latin typeface="Times New Roman" pitchFamily="18" charset="0"/>
                <a:cs typeface="Times New Roman" pitchFamily="18" charset="0"/>
              </a:rPr>
              <a:t>public</a:t>
            </a:r>
            <a:r>
              <a:rPr lang="en-IN" sz="1000" dirty="0" smtClean="0">
                <a:latin typeface="Times New Roman" pitchFamily="18" charset="0"/>
                <a:cs typeface="Times New Roman" pitchFamily="18" charset="0"/>
              </a:rPr>
              <a:t> </a:t>
            </a:r>
            <a:r>
              <a:rPr lang="en-IN" sz="1000" b="1" dirty="0" smtClean="0">
                <a:latin typeface="Times New Roman" pitchFamily="18" charset="0"/>
                <a:cs typeface="Times New Roman" pitchFamily="18" charset="0"/>
              </a:rPr>
              <a:t>static</a:t>
            </a:r>
            <a:r>
              <a:rPr lang="en-IN" sz="1000" dirty="0" smtClean="0">
                <a:latin typeface="Times New Roman" pitchFamily="18" charset="0"/>
                <a:cs typeface="Times New Roman" pitchFamily="18" charset="0"/>
              </a:rPr>
              <a:t> </a:t>
            </a:r>
            <a:r>
              <a:rPr lang="en-IN" sz="1000" b="1" dirty="0" smtClean="0">
                <a:latin typeface="Times New Roman" pitchFamily="18" charset="0"/>
                <a:cs typeface="Times New Roman" pitchFamily="18" charset="0"/>
              </a:rPr>
              <a:t>void</a:t>
            </a:r>
            <a:r>
              <a:rPr lang="en-IN" sz="1000" dirty="0" smtClean="0">
                <a:latin typeface="Times New Roman" pitchFamily="18" charset="0"/>
                <a:cs typeface="Times New Roman" pitchFamily="18" charset="0"/>
              </a:rPr>
              <a:t> main(String args[]){  </a:t>
            </a:r>
          </a:p>
          <a:p>
            <a:r>
              <a:rPr lang="en-IN" sz="1000" dirty="0" smtClean="0">
                <a:latin typeface="Times New Roman" pitchFamily="18" charset="0"/>
                <a:cs typeface="Times New Roman" pitchFamily="18" charset="0"/>
              </a:rPr>
              <a:t>    Student5 s1 = </a:t>
            </a:r>
            <a:r>
              <a:rPr lang="en-IN" sz="1000" b="1" dirty="0" smtClean="0">
                <a:latin typeface="Times New Roman" pitchFamily="18" charset="0"/>
                <a:cs typeface="Times New Roman" pitchFamily="18" charset="0"/>
              </a:rPr>
              <a:t>new</a:t>
            </a:r>
            <a:r>
              <a:rPr lang="en-IN" sz="1000" dirty="0" smtClean="0">
                <a:latin typeface="Times New Roman" pitchFamily="18" charset="0"/>
                <a:cs typeface="Times New Roman" pitchFamily="18" charset="0"/>
              </a:rPr>
              <a:t> Student5(111,"Karan");  </a:t>
            </a:r>
          </a:p>
          <a:p>
            <a:r>
              <a:rPr lang="en-IN" sz="1000" dirty="0" smtClean="0">
                <a:latin typeface="Times New Roman" pitchFamily="18" charset="0"/>
                <a:cs typeface="Times New Roman" pitchFamily="18" charset="0"/>
              </a:rPr>
              <a:t>    Student5 s2 = </a:t>
            </a:r>
            <a:r>
              <a:rPr lang="en-IN" sz="1000" b="1" dirty="0" smtClean="0">
                <a:latin typeface="Times New Roman" pitchFamily="18" charset="0"/>
                <a:cs typeface="Times New Roman" pitchFamily="18" charset="0"/>
              </a:rPr>
              <a:t>new</a:t>
            </a:r>
            <a:r>
              <a:rPr lang="en-IN" sz="1000" dirty="0" smtClean="0">
                <a:latin typeface="Times New Roman" pitchFamily="18" charset="0"/>
                <a:cs typeface="Times New Roman" pitchFamily="18" charset="0"/>
              </a:rPr>
              <a:t> Student5(222,"Aryan",25);  </a:t>
            </a:r>
          </a:p>
          <a:p>
            <a:r>
              <a:rPr lang="en-IN" sz="1000" dirty="0" smtClean="0">
                <a:latin typeface="Times New Roman" pitchFamily="18" charset="0"/>
                <a:cs typeface="Times New Roman" pitchFamily="18" charset="0"/>
              </a:rPr>
              <a:t>    s1.display();  </a:t>
            </a:r>
          </a:p>
          <a:p>
            <a:r>
              <a:rPr lang="en-IN" sz="1000" dirty="0" smtClean="0">
                <a:latin typeface="Times New Roman" pitchFamily="18" charset="0"/>
                <a:cs typeface="Times New Roman" pitchFamily="18" charset="0"/>
              </a:rPr>
              <a:t>    s2.display();  </a:t>
            </a:r>
          </a:p>
          <a:p>
            <a:r>
              <a:rPr lang="en-IN" sz="1000" dirty="0" smtClean="0">
                <a:latin typeface="Times New Roman" pitchFamily="18" charset="0"/>
                <a:cs typeface="Times New Roman" pitchFamily="18" charset="0"/>
              </a:rPr>
              <a:t>   }  </a:t>
            </a:r>
            <a:r>
              <a:rPr lang="en-IN" sz="1000" dirty="0" smtClean="0">
                <a:latin typeface="Times New Roman" pitchFamily="18" charset="0"/>
                <a:cs typeface="Times New Roman" pitchFamily="18" charset="0"/>
              </a:rPr>
              <a:t>}</a:t>
            </a:r>
            <a:r>
              <a:rPr lang="en-IN" sz="1000" dirty="0" smtClean="0">
                <a:latin typeface="Times New Roman" pitchFamily="18" charset="0"/>
                <a:cs typeface="Times New Roman" pitchFamily="18" charset="0"/>
              </a:rPr>
              <a:t>  </a:t>
            </a:r>
          </a:p>
          <a:p>
            <a:pPr>
              <a:buFont typeface="Wingdings" pitchFamily="2" charset="2"/>
              <a:buChar char="Ø"/>
            </a:pPr>
            <a:r>
              <a:rPr lang="en-IN" sz="1000" dirty="0" smtClean="0">
                <a:latin typeface="Times New Roman" pitchFamily="18" charset="0"/>
                <a:cs typeface="Times New Roman" pitchFamily="18" charset="0"/>
              </a:rPr>
              <a:t>o/p:- 111 </a:t>
            </a:r>
            <a:r>
              <a:rPr lang="en-IN" sz="1000" dirty="0" err="1" smtClean="0">
                <a:latin typeface="Times New Roman" pitchFamily="18" charset="0"/>
                <a:cs typeface="Times New Roman" pitchFamily="18" charset="0"/>
              </a:rPr>
              <a:t>Karan</a:t>
            </a:r>
            <a:r>
              <a:rPr lang="en-IN" sz="1000" dirty="0" smtClean="0">
                <a:latin typeface="Times New Roman" pitchFamily="18" charset="0"/>
                <a:cs typeface="Times New Roman" pitchFamily="18" charset="0"/>
              </a:rPr>
              <a:t> 0 </a:t>
            </a:r>
          </a:p>
          <a:p>
            <a:pPr>
              <a:buFont typeface="Wingdings" pitchFamily="2" charset="2"/>
              <a:buChar char="Ø"/>
            </a:pPr>
            <a:r>
              <a:rPr lang="en-IN" sz="1000" dirty="0" smtClean="0">
                <a:latin typeface="Times New Roman" pitchFamily="18" charset="0"/>
                <a:cs typeface="Times New Roman" pitchFamily="18" charset="0"/>
              </a:rPr>
              <a:t>         222 Aryan 25</a:t>
            </a:r>
            <a:endParaRPr lang="en-IN" sz="1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37</a:t>
            </a:fld>
            <a:endParaRPr lang="en-IN"/>
          </a:p>
        </p:txBody>
      </p:sp>
      <p:sp>
        <p:nvSpPr>
          <p:cNvPr id="6" name="Date Placeholder 5"/>
          <p:cNvSpPr>
            <a:spLocks noGrp="1"/>
          </p:cNvSpPr>
          <p:nvPr>
            <p:ph type="dt" sz="half" idx="10"/>
          </p:nvPr>
        </p:nvSpPr>
        <p:spPr/>
        <p:txBody>
          <a:bodyPr/>
          <a:lstStyle/>
          <a:p>
            <a:fld id="{DD831519-A633-4B8C-8BB7-5DB52648D118}" type="datetime1">
              <a:rPr lang="en-US" smtClean="0"/>
              <a:pPr/>
              <a:t>1/24/2019</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500" b="1" dirty="0" smtClean="0">
                <a:latin typeface="Times New Roman" pitchFamily="18" charset="0"/>
                <a:cs typeface="Times New Roman" pitchFamily="18" charset="0"/>
              </a:rPr>
              <a:t>Static Keyword in Java:- </a:t>
            </a:r>
          </a:p>
          <a:p>
            <a:pPr>
              <a:buFont typeface="Wingdings" pitchFamily="2" charset="2"/>
              <a:buChar char="Ø"/>
            </a:pPr>
            <a:r>
              <a:rPr lang="en-IN" sz="1400" dirty="0" smtClean="0">
                <a:latin typeface="Times New Roman" pitchFamily="18" charset="0"/>
                <a:cs typeface="Times New Roman" pitchFamily="18" charset="0"/>
              </a:rPr>
              <a:t>The </a:t>
            </a:r>
            <a:r>
              <a:rPr lang="en-IN" sz="1400" b="1" dirty="0" smtClean="0">
                <a:latin typeface="Times New Roman" pitchFamily="18" charset="0"/>
                <a:cs typeface="Times New Roman" pitchFamily="18" charset="0"/>
              </a:rPr>
              <a:t>static keyword</a:t>
            </a:r>
            <a:r>
              <a:rPr lang="en-IN" sz="1400" dirty="0" smtClean="0">
                <a:latin typeface="Times New Roman" pitchFamily="18" charset="0"/>
                <a:cs typeface="Times New Roman" pitchFamily="18" charset="0"/>
              </a:rPr>
              <a:t> in java is used for memory management mainly. We can apply java static keyword with variables, methods, blocks and nested class. The static keyword belongs to the class than instance of the class.</a:t>
            </a:r>
          </a:p>
          <a:p>
            <a:r>
              <a:rPr lang="en-IN" sz="1400" dirty="0" smtClean="0">
                <a:latin typeface="Times New Roman" pitchFamily="18" charset="0"/>
                <a:cs typeface="Times New Roman" pitchFamily="18" charset="0"/>
              </a:rPr>
              <a:t>The static can be:</a:t>
            </a:r>
          </a:p>
          <a:p>
            <a:pPr lvl="1"/>
            <a:r>
              <a:rPr lang="en-IN" sz="1400" dirty="0" smtClean="0">
                <a:latin typeface="Times New Roman" pitchFamily="18" charset="0"/>
                <a:cs typeface="Times New Roman" pitchFamily="18" charset="0"/>
              </a:rPr>
              <a:t>variable (also known as class variable)</a:t>
            </a:r>
          </a:p>
          <a:p>
            <a:pPr lvl="1"/>
            <a:r>
              <a:rPr lang="en-IN" sz="1400" dirty="0" smtClean="0">
                <a:latin typeface="Times New Roman" pitchFamily="18" charset="0"/>
                <a:cs typeface="Times New Roman" pitchFamily="18" charset="0"/>
              </a:rPr>
              <a:t>method (also known as class method)</a:t>
            </a:r>
          </a:p>
          <a:p>
            <a:pPr lvl="1"/>
            <a:r>
              <a:rPr lang="en-IN" sz="1400" dirty="0" smtClean="0">
                <a:latin typeface="Times New Roman" pitchFamily="18" charset="0"/>
                <a:cs typeface="Times New Roman" pitchFamily="18" charset="0"/>
              </a:rPr>
              <a:t>block</a:t>
            </a:r>
          </a:p>
          <a:p>
            <a:pPr lvl="1"/>
            <a:r>
              <a:rPr lang="en-IN" sz="1400" dirty="0" smtClean="0">
                <a:latin typeface="Times New Roman" pitchFamily="18" charset="0"/>
                <a:cs typeface="Times New Roman" pitchFamily="18" charset="0"/>
              </a:rPr>
              <a:t>nested class</a:t>
            </a:r>
          </a:p>
          <a:p>
            <a:pPr>
              <a:buFont typeface="Wingdings" pitchFamily="2" charset="2"/>
              <a:buChar char="Ø"/>
            </a:pPr>
            <a:endParaRPr lang="en-IN" sz="1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38</a:t>
            </a:fld>
            <a:endParaRPr lang="en-IN"/>
          </a:p>
        </p:txBody>
      </p:sp>
      <p:sp>
        <p:nvSpPr>
          <p:cNvPr id="6" name="Date Placeholder 5"/>
          <p:cNvSpPr>
            <a:spLocks noGrp="1"/>
          </p:cNvSpPr>
          <p:nvPr>
            <p:ph type="dt" sz="half" idx="10"/>
          </p:nvPr>
        </p:nvSpPr>
        <p:spPr/>
        <p:txBody>
          <a:bodyPr/>
          <a:lstStyle/>
          <a:p>
            <a:fld id="{9BB0D6B6-D028-496F-A170-4E5544F68771}" type="datetime1">
              <a:rPr lang="en-US" smtClean="0"/>
              <a:pPr/>
              <a:t>1/24/2019</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85000" lnSpcReduction="20000"/>
          </a:bodyPr>
          <a:lstStyle/>
          <a:p>
            <a:pPr>
              <a:buFont typeface="Wingdings" pitchFamily="2" charset="2"/>
              <a:buChar char="Ø"/>
            </a:pPr>
            <a:r>
              <a:rPr lang="en-IN" sz="1500" b="1" dirty="0" smtClean="0">
                <a:latin typeface="Times New Roman" pitchFamily="18" charset="0"/>
                <a:cs typeface="Times New Roman" pitchFamily="18" charset="0"/>
              </a:rPr>
              <a:t>Example of Static Keyword :-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Student8{  </a:t>
            </a:r>
          </a:p>
          <a:p>
            <a:r>
              <a:rPr lang="en-IN" sz="1400" dirty="0" smtClean="0">
                <a:latin typeface="Times New Roman" pitchFamily="18" charset="0"/>
                <a:cs typeface="Times New Roman" pitchFamily="18" charset="0"/>
              </a:rPr>
              <a:t>   </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rollno</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String name;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String college ="ITS";  </a:t>
            </a:r>
          </a:p>
          <a:p>
            <a:r>
              <a:rPr lang="en-IN" sz="1400" dirty="0" smtClean="0">
                <a:latin typeface="Times New Roman" pitchFamily="18" charset="0"/>
                <a:cs typeface="Times New Roman" pitchFamily="18" charset="0"/>
              </a:rPr>
              <a:t>   Student8(</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r,String</a:t>
            </a:r>
            <a:r>
              <a:rPr lang="en-IN" sz="1400" dirty="0" smtClean="0">
                <a:latin typeface="Times New Roman" pitchFamily="18" charset="0"/>
                <a:cs typeface="Times New Roman" pitchFamily="18" charset="0"/>
              </a:rPr>
              <a:t> n){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rollno</a:t>
            </a:r>
            <a:r>
              <a:rPr lang="en-IN" sz="1400" dirty="0" smtClean="0">
                <a:latin typeface="Times New Roman" pitchFamily="18" charset="0"/>
                <a:cs typeface="Times New Roman" pitchFamily="18" charset="0"/>
              </a:rPr>
              <a:t> = r;  </a:t>
            </a:r>
          </a:p>
          <a:p>
            <a:r>
              <a:rPr lang="en-IN" sz="1400" dirty="0" smtClean="0">
                <a:latin typeface="Times New Roman" pitchFamily="18" charset="0"/>
                <a:cs typeface="Times New Roman" pitchFamily="18" charset="0"/>
              </a:rPr>
              <a:t>   name = n;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display (){</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rollno</a:t>
            </a:r>
            <a:r>
              <a:rPr lang="en-IN" sz="1400" dirty="0" smtClean="0">
                <a:latin typeface="Times New Roman" pitchFamily="18" charset="0"/>
                <a:cs typeface="Times New Roman" pitchFamily="18" charset="0"/>
              </a:rPr>
              <a:t>+" "+name+" "+college);}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t>
            </a:r>
            <a:r>
              <a:rPr lang="en-IN" sz="1400" dirty="0" err="1" smtClean="0">
                <a:latin typeface="Times New Roman" pitchFamily="18" charset="0"/>
                <a:cs typeface="Times New Roman" pitchFamily="18" charset="0"/>
              </a:rPr>
              <a:t>args</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Student8 s1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Student8(111,"Karan");  </a:t>
            </a:r>
          </a:p>
          <a:p>
            <a:r>
              <a:rPr lang="en-IN" sz="1400" dirty="0" smtClean="0">
                <a:latin typeface="Times New Roman" pitchFamily="18" charset="0"/>
                <a:cs typeface="Times New Roman" pitchFamily="18" charset="0"/>
              </a:rPr>
              <a:t> Student8 s2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Student8(222,"Aryan");  </a:t>
            </a:r>
          </a:p>
          <a:p>
            <a:r>
              <a:rPr lang="en-IN" sz="1400" dirty="0" smtClean="0">
                <a:latin typeface="Times New Roman" pitchFamily="18" charset="0"/>
                <a:cs typeface="Times New Roman" pitchFamily="18" charset="0"/>
              </a:rPr>
              <a:t> s1.display();  </a:t>
            </a:r>
          </a:p>
          <a:p>
            <a:r>
              <a:rPr lang="en-IN" sz="1400" dirty="0" smtClean="0">
                <a:latin typeface="Times New Roman" pitchFamily="18" charset="0"/>
                <a:cs typeface="Times New Roman" pitchFamily="18" charset="0"/>
              </a:rPr>
              <a:t> s2.display();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a:t>
            </a:r>
            <a:r>
              <a:rPr lang="en-IN" sz="1400" dirty="0" smtClean="0"/>
              <a:t>  </a:t>
            </a:r>
          </a:p>
          <a:p>
            <a:r>
              <a:rPr lang="en-IN" sz="1400" b="1" dirty="0" smtClean="0">
                <a:latin typeface="Times New Roman" pitchFamily="18" charset="0"/>
                <a:cs typeface="Times New Roman" pitchFamily="18" charset="0"/>
              </a:rPr>
              <a:t>O/p:-</a:t>
            </a:r>
          </a:p>
          <a:p>
            <a:pPr>
              <a:buFont typeface="Wingdings" pitchFamily="2" charset="2"/>
              <a:buChar char="Ø"/>
            </a:pPr>
            <a:r>
              <a:rPr lang="en-IN" sz="1400" dirty="0" smtClean="0">
                <a:latin typeface="Times New Roman" pitchFamily="18" charset="0"/>
                <a:cs typeface="Times New Roman" pitchFamily="18" charset="0"/>
              </a:rPr>
              <a:t>111 </a:t>
            </a:r>
            <a:r>
              <a:rPr lang="en-IN" sz="1400" dirty="0" err="1" smtClean="0">
                <a:latin typeface="Times New Roman" pitchFamily="18" charset="0"/>
                <a:cs typeface="Times New Roman" pitchFamily="18" charset="0"/>
              </a:rPr>
              <a:t>Karan</a:t>
            </a:r>
            <a:r>
              <a:rPr lang="en-IN" sz="1400" dirty="0" smtClean="0">
                <a:latin typeface="Times New Roman" pitchFamily="18" charset="0"/>
                <a:cs typeface="Times New Roman" pitchFamily="18" charset="0"/>
              </a:rPr>
              <a:t> ITS </a:t>
            </a:r>
          </a:p>
          <a:p>
            <a:pPr>
              <a:buFont typeface="Wingdings" pitchFamily="2" charset="2"/>
              <a:buChar char="Ø"/>
            </a:pPr>
            <a:r>
              <a:rPr lang="en-IN" sz="1400" dirty="0" smtClean="0">
                <a:latin typeface="Times New Roman" pitchFamily="18" charset="0"/>
                <a:cs typeface="Times New Roman" pitchFamily="18" charset="0"/>
              </a:rPr>
              <a:t>222 Aryan ITS</a:t>
            </a:r>
            <a:endParaRPr lang="en-IN" sz="1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39</a:t>
            </a:fld>
            <a:endParaRPr lang="en-IN"/>
          </a:p>
        </p:txBody>
      </p:sp>
      <p:sp>
        <p:nvSpPr>
          <p:cNvPr id="6" name="Date Placeholder 5"/>
          <p:cNvSpPr>
            <a:spLocks noGrp="1"/>
          </p:cNvSpPr>
          <p:nvPr>
            <p:ph type="dt" sz="half" idx="10"/>
          </p:nvPr>
        </p:nvSpPr>
        <p:spPr/>
        <p:txBody>
          <a:bodyPr/>
          <a:lstStyle/>
          <a:p>
            <a:fld id="{9BB0D6B6-D028-496F-A170-4E5544F68771}" type="datetime1">
              <a:rPr lang="en-US" smtClean="0"/>
              <a:pPr/>
              <a:t>1/24/2019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sz="1400" b="1" i="1" dirty="0" smtClean="0">
                <a:latin typeface="Times New Roman" pitchFamily="18" charset="0"/>
                <a:cs typeface="Times New Roman" pitchFamily="18" charset="0"/>
              </a:rPr>
              <a:t>Types of Java Application:-</a:t>
            </a:r>
          </a:p>
          <a:p>
            <a:endParaRPr lang="en-IN" sz="1400" b="1" dirty="0" smtClean="0">
              <a:latin typeface="Times New Roman" pitchFamily="18" charset="0"/>
              <a:cs typeface="Times New Roman" pitchFamily="18" charset="0"/>
            </a:endParaRPr>
          </a:p>
          <a:p>
            <a:pPr>
              <a:buFont typeface="+mj-lt"/>
              <a:buAutoNum type="arabicPeriod"/>
            </a:pPr>
            <a:r>
              <a:rPr lang="en-IN" sz="1400" dirty="0" smtClean="0">
                <a:latin typeface="Times New Roman" pitchFamily="18" charset="0"/>
                <a:cs typeface="Times New Roman" pitchFamily="18" charset="0"/>
              </a:rPr>
              <a:t>Stand Alone </a:t>
            </a:r>
            <a:r>
              <a:rPr lang="en-IN" sz="1400" dirty="0">
                <a:latin typeface="Times New Roman" pitchFamily="18" charset="0"/>
                <a:cs typeface="Times New Roman" pitchFamily="18" charset="0"/>
              </a:rPr>
              <a:t>Application</a:t>
            </a:r>
          </a:p>
          <a:p>
            <a:pPr>
              <a:buFont typeface="+mj-lt"/>
              <a:buAutoNum type="arabicPeriod"/>
            </a:pPr>
            <a:r>
              <a:rPr lang="en-IN" sz="1400" dirty="0">
                <a:latin typeface="Times New Roman" pitchFamily="18" charset="0"/>
                <a:cs typeface="Times New Roman" pitchFamily="18" charset="0"/>
              </a:rPr>
              <a:t>Web Application</a:t>
            </a:r>
          </a:p>
          <a:p>
            <a:pPr>
              <a:buFont typeface="+mj-lt"/>
              <a:buAutoNum type="arabicPeriod"/>
            </a:pPr>
            <a:r>
              <a:rPr lang="en-IN" sz="1400" dirty="0">
                <a:latin typeface="Times New Roman" pitchFamily="18" charset="0"/>
                <a:cs typeface="Times New Roman" pitchFamily="18" charset="0"/>
              </a:rPr>
              <a:t>Enterprise Application</a:t>
            </a:r>
          </a:p>
          <a:p>
            <a:pPr>
              <a:buFont typeface="+mj-lt"/>
              <a:buAutoNum type="arabicPeriod"/>
            </a:pPr>
            <a:r>
              <a:rPr lang="en-IN" sz="1400" dirty="0">
                <a:latin typeface="Times New Roman" pitchFamily="18" charset="0"/>
                <a:cs typeface="Times New Roman" pitchFamily="18" charset="0"/>
              </a:rPr>
              <a:t>Mobile Application</a:t>
            </a:r>
          </a:p>
          <a:p>
            <a:pPr>
              <a:buFont typeface="+mj-lt"/>
              <a:buAutoNum type="arabicPeriod"/>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a:t>
            </a:fld>
            <a:endParaRPr lang="en-IN"/>
          </a:p>
        </p:txBody>
      </p:sp>
      <p:sp>
        <p:nvSpPr>
          <p:cNvPr id="6" name="Date Placeholder 5"/>
          <p:cNvSpPr>
            <a:spLocks noGrp="1"/>
          </p:cNvSpPr>
          <p:nvPr>
            <p:ph type="dt" sz="half" idx="10"/>
          </p:nvPr>
        </p:nvSpPr>
        <p:spPr/>
        <p:txBody>
          <a:bodyPr/>
          <a:lstStyle/>
          <a:p>
            <a:fld id="{CE9EBE92-33FB-4A6E-BA7E-B5FA562A09D6}" type="datetime1">
              <a:rPr lang="en-US" smtClean="0"/>
              <a:pPr/>
              <a:t>1/24/2019</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500" b="1" dirty="0" smtClean="0">
                <a:latin typeface="Times New Roman" pitchFamily="18" charset="0"/>
                <a:cs typeface="Times New Roman" pitchFamily="18" charset="0"/>
              </a:rPr>
              <a:t>This Keyword in Java:- </a:t>
            </a:r>
          </a:p>
          <a:p>
            <a:pPr>
              <a:buFont typeface="Wingdings" pitchFamily="2" charset="2"/>
              <a:buChar char="q"/>
            </a:pPr>
            <a:r>
              <a:rPr lang="en-IN" sz="1400" dirty="0" smtClean="0">
                <a:latin typeface="Times New Roman" pitchFamily="18" charset="0"/>
                <a:cs typeface="Times New Roman" pitchFamily="18" charset="0"/>
              </a:rPr>
              <a:t>There can be a lot of usage of </a:t>
            </a:r>
            <a:r>
              <a:rPr lang="en-IN" sz="1400" b="1" dirty="0" smtClean="0">
                <a:latin typeface="Times New Roman" pitchFamily="18" charset="0"/>
                <a:cs typeface="Times New Roman" pitchFamily="18" charset="0"/>
              </a:rPr>
              <a:t>java this keyword</a:t>
            </a:r>
            <a:r>
              <a:rPr lang="en-IN" sz="1400" dirty="0" smtClean="0">
                <a:latin typeface="Times New Roman" pitchFamily="18" charset="0"/>
                <a:cs typeface="Times New Roman" pitchFamily="18" charset="0"/>
              </a:rPr>
              <a:t>. In java, this is reference</a:t>
            </a:r>
            <a:r>
              <a:rPr lang="en-IN" sz="1400" b="1" dirty="0" smtClean="0">
                <a:latin typeface="Times New Roman" pitchFamily="18" charset="0"/>
                <a:cs typeface="Times New Roman" pitchFamily="18" charset="0"/>
              </a:rPr>
              <a:t> variable</a:t>
            </a:r>
            <a:r>
              <a:rPr lang="en-IN" sz="1400" dirty="0" smtClean="0">
                <a:latin typeface="Times New Roman" pitchFamily="18" charset="0"/>
                <a:cs typeface="Times New Roman" pitchFamily="18" charset="0"/>
              </a:rPr>
              <a:t> that refers to the current object.</a:t>
            </a:r>
          </a:p>
          <a:p>
            <a:pPr>
              <a:buFont typeface="Wingdings" pitchFamily="2" charset="2"/>
              <a:buChar char="q"/>
            </a:pPr>
            <a:endParaRPr lang="en-IN" sz="1400" dirty="0" smtClean="0">
              <a:latin typeface="Times New Roman" pitchFamily="18" charset="0"/>
              <a:cs typeface="Times New Roman" pitchFamily="18" charset="0"/>
            </a:endParaRPr>
          </a:p>
          <a:p>
            <a:pPr>
              <a:buFont typeface="Wingdings" pitchFamily="2" charset="2"/>
              <a:buChar char="Ø"/>
            </a:pPr>
            <a:r>
              <a:rPr lang="en-IN" sz="1600" b="1" dirty="0" smtClean="0">
                <a:latin typeface="Times New Roman" pitchFamily="18" charset="0"/>
                <a:cs typeface="Times New Roman" pitchFamily="18" charset="0"/>
              </a:rPr>
              <a:t>Use of This keyword:-</a:t>
            </a:r>
          </a:p>
          <a:p>
            <a:r>
              <a:rPr lang="en-IN" sz="1400" dirty="0" smtClean="0">
                <a:latin typeface="Times New Roman" pitchFamily="18" charset="0"/>
                <a:cs typeface="Times New Roman" pitchFamily="18" charset="0"/>
              </a:rPr>
              <a:t>this keyword can be used to refer current class instance variable.</a:t>
            </a:r>
          </a:p>
          <a:p>
            <a:r>
              <a:rPr lang="en-IN" sz="1400" dirty="0" smtClean="0">
                <a:latin typeface="Times New Roman" pitchFamily="18" charset="0"/>
                <a:cs typeface="Times New Roman" pitchFamily="18" charset="0"/>
              </a:rPr>
              <a:t>this() can be used to invoke current class constructor.</a:t>
            </a:r>
          </a:p>
          <a:p>
            <a:r>
              <a:rPr lang="en-IN" sz="1400" dirty="0" smtClean="0">
                <a:latin typeface="Times New Roman" pitchFamily="18" charset="0"/>
                <a:cs typeface="Times New Roman" pitchFamily="18" charset="0"/>
              </a:rPr>
              <a:t>this keyword can be used to invoke current class method (implicitly)</a:t>
            </a:r>
          </a:p>
          <a:p>
            <a:r>
              <a:rPr lang="en-IN" sz="1400" dirty="0" smtClean="0">
                <a:latin typeface="Times New Roman" pitchFamily="18" charset="0"/>
                <a:cs typeface="Times New Roman" pitchFamily="18" charset="0"/>
              </a:rPr>
              <a:t>this can be passed as an argument in the method call.</a:t>
            </a:r>
          </a:p>
          <a:p>
            <a:r>
              <a:rPr lang="en-IN" sz="1400" dirty="0" smtClean="0">
                <a:latin typeface="Times New Roman" pitchFamily="18" charset="0"/>
                <a:cs typeface="Times New Roman" pitchFamily="18" charset="0"/>
              </a:rPr>
              <a:t>this can be passed as argument in the constructor call.</a:t>
            </a:r>
          </a:p>
          <a:p>
            <a:r>
              <a:rPr lang="en-IN" sz="1400" dirty="0" smtClean="0">
                <a:latin typeface="Times New Roman" pitchFamily="18" charset="0"/>
                <a:cs typeface="Times New Roman" pitchFamily="18" charset="0"/>
              </a:rPr>
              <a:t>this keyword can also be used to return the current class instance.</a:t>
            </a:r>
          </a:p>
          <a:p>
            <a:pPr>
              <a:buFont typeface="Wingdings" pitchFamily="2" charset="2"/>
              <a:buChar char="q"/>
            </a:pPr>
            <a:endParaRPr lang="en-IN" sz="1600" b="1" dirty="0" smtClean="0">
              <a:latin typeface="Times New Roman" pitchFamily="18" charset="0"/>
              <a:cs typeface="Times New Roman" pitchFamily="18" charset="0"/>
            </a:endParaRPr>
          </a:p>
        </p:txBody>
      </p:sp>
      <p:pic>
        <p:nvPicPr>
          <p:cNvPr id="4" name="Picture 3" descr="thisr.jpg"/>
          <p:cNvPicPr>
            <a:picLocks noChangeAspect="1"/>
          </p:cNvPicPr>
          <p:nvPr/>
        </p:nvPicPr>
        <p:blipFill>
          <a:blip r:embed="rId2"/>
          <a:stretch>
            <a:fillRect/>
          </a:stretch>
        </p:blipFill>
        <p:spPr>
          <a:xfrm>
            <a:off x="3214678" y="4572008"/>
            <a:ext cx="4010025" cy="1743075"/>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8AF65179-CD61-401E-9FEB-78BEE43CD171}" type="slidenum">
              <a:rPr lang="en-IN" smtClean="0"/>
              <a:pPr/>
              <a:t>40</a:t>
            </a:fld>
            <a:endParaRPr lang="en-IN"/>
          </a:p>
        </p:txBody>
      </p:sp>
      <p:sp>
        <p:nvSpPr>
          <p:cNvPr id="7" name="Date Placeholder 6"/>
          <p:cNvSpPr>
            <a:spLocks noGrp="1"/>
          </p:cNvSpPr>
          <p:nvPr>
            <p:ph type="dt" sz="half" idx="10"/>
          </p:nvPr>
        </p:nvSpPr>
        <p:spPr/>
        <p:txBody>
          <a:bodyPr/>
          <a:lstStyle/>
          <a:p>
            <a:fld id="{F6142E1D-D359-4C9E-B90A-B88F304AD138}" type="datetime1">
              <a:rPr lang="en-US" smtClean="0"/>
              <a:pPr/>
              <a:t>1/24/2019</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IN" sz="1600" b="1" dirty="0" smtClean="0">
                <a:latin typeface="Times New Roman" pitchFamily="18" charset="0"/>
                <a:cs typeface="Times New Roman" pitchFamily="18" charset="0"/>
              </a:rPr>
              <a:t>Understanding a problem without this keyword:- </a:t>
            </a:r>
          </a:p>
          <a:p>
            <a:r>
              <a:rPr lang="en-IN" sz="1200" b="1" dirty="0" smtClean="0">
                <a:latin typeface="Times New Roman" pitchFamily="18" charset="0"/>
                <a:cs typeface="Times New Roman" pitchFamily="18" charset="0"/>
              </a:rPr>
              <a:t>class</a:t>
            </a:r>
            <a:r>
              <a:rPr lang="en-IN" sz="1200" dirty="0" smtClean="0">
                <a:latin typeface="Times New Roman" pitchFamily="18" charset="0"/>
                <a:cs typeface="Times New Roman" pitchFamily="18" charset="0"/>
              </a:rPr>
              <a:t> Student10{  </a:t>
            </a:r>
          </a:p>
          <a:p>
            <a:r>
              <a:rPr lang="en-IN" sz="1200" dirty="0" smtClean="0">
                <a:latin typeface="Times New Roman" pitchFamily="18" charset="0"/>
                <a:cs typeface="Times New Roman" pitchFamily="18" charset="0"/>
              </a:rPr>
              <a:t>    </a:t>
            </a:r>
            <a:r>
              <a:rPr lang="en-IN" sz="1200" b="1" dirty="0" err="1" smtClean="0">
                <a:latin typeface="Times New Roman" pitchFamily="18" charset="0"/>
                <a:cs typeface="Times New Roman" pitchFamily="18" charset="0"/>
              </a:rPr>
              <a:t>int</a:t>
            </a:r>
            <a:r>
              <a:rPr lang="en-IN" sz="1200" dirty="0" smtClean="0">
                <a:latin typeface="Times New Roman" pitchFamily="18" charset="0"/>
                <a:cs typeface="Times New Roman" pitchFamily="18" charset="0"/>
              </a:rPr>
              <a:t> id;  </a:t>
            </a:r>
          </a:p>
          <a:p>
            <a:r>
              <a:rPr lang="en-IN" sz="1200" dirty="0" smtClean="0">
                <a:latin typeface="Times New Roman" pitchFamily="18" charset="0"/>
                <a:cs typeface="Times New Roman" pitchFamily="18" charset="0"/>
              </a:rPr>
              <a:t>    String name;  </a:t>
            </a:r>
          </a:p>
          <a:p>
            <a:r>
              <a:rPr lang="en-IN" sz="1200" dirty="0" smtClean="0">
                <a:latin typeface="Times New Roman" pitchFamily="18" charset="0"/>
                <a:cs typeface="Times New Roman" pitchFamily="18" charset="0"/>
              </a:rPr>
              <a:t>    Student10(</a:t>
            </a:r>
            <a:r>
              <a:rPr lang="en-IN" sz="1200" b="1" dirty="0" err="1" smtClean="0">
                <a:latin typeface="Times New Roman" pitchFamily="18" charset="0"/>
                <a:cs typeface="Times New Roman" pitchFamily="18" charset="0"/>
              </a:rPr>
              <a:t>int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id,String</a:t>
            </a:r>
            <a:r>
              <a:rPr lang="en-IN" sz="1200" dirty="0" smtClean="0">
                <a:latin typeface="Times New Roman" pitchFamily="18" charset="0"/>
                <a:cs typeface="Times New Roman" pitchFamily="18" charset="0"/>
              </a:rPr>
              <a:t> name){  </a:t>
            </a:r>
          </a:p>
          <a:p>
            <a:r>
              <a:rPr lang="en-IN" sz="1200" dirty="0" smtClean="0">
                <a:latin typeface="Times New Roman" pitchFamily="18" charset="0"/>
                <a:cs typeface="Times New Roman" pitchFamily="18" charset="0"/>
              </a:rPr>
              <a:t>    id = </a:t>
            </a:r>
            <a:r>
              <a:rPr lang="en-IN" sz="1200" dirty="0" err="1" smtClean="0">
                <a:latin typeface="Times New Roman" pitchFamily="18" charset="0"/>
                <a:cs typeface="Times New Roman" pitchFamily="18" charset="0"/>
              </a:rPr>
              <a:t>id</a:t>
            </a:r>
            <a:r>
              <a:rPr lang="en-IN" sz="1200" dirty="0" smtClean="0">
                <a:latin typeface="Times New Roman" pitchFamily="18" charset="0"/>
                <a:cs typeface="Times New Roman" pitchFamily="18" charset="0"/>
              </a:rPr>
              <a:t>;  </a:t>
            </a:r>
          </a:p>
          <a:p>
            <a:r>
              <a:rPr lang="en-IN" sz="1200" dirty="0" smtClean="0">
                <a:latin typeface="Times New Roman" pitchFamily="18" charset="0"/>
                <a:cs typeface="Times New Roman" pitchFamily="18" charset="0"/>
              </a:rPr>
              <a:t>    name = </a:t>
            </a:r>
            <a:r>
              <a:rPr lang="en-IN" sz="1200" dirty="0" err="1" smtClean="0">
                <a:latin typeface="Times New Roman" pitchFamily="18" charset="0"/>
                <a:cs typeface="Times New Roman" pitchFamily="18" charset="0"/>
              </a:rPr>
              <a:t>name</a:t>
            </a:r>
            <a:r>
              <a:rPr lang="en-IN" sz="1200" dirty="0" smtClean="0">
                <a:latin typeface="Times New Roman" pitchFamily="18" charset="0"/>
                <a:cs typeface="Times New Roman" pitchFamily="18" charset="0"/>
              </a:rPr>
              <a:t>;  </a:t>
            </a:r>
          </a:p>
          <a:p>
            <a:r>
              <a:rPr lang="en-IN" sz="1200" dirty="0" smtClean="0">
                <a:latin typeface="Times New Roman" pitchFamily="18" charset="0"/>
                <a:cs typeface="Times New Roman" pitchFamily="18" charset="0"/>
              </a:rPr>
              <a:t>    }  </a:t>
            </a:r>
          </a:p>
          <a:p>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display(){</a:t>
            </a:r>
            <a:r>
              <a:rPr lang="en-IN" sz="1200" dirty="0" err="1" smtClean="0">
                <a:latin typeface="Times New Roman" pitchFamily="18" charset="0"/>
                <a:cs typeface="Times New Roman" pitchFamily="18" charset="0"/>
              </a:rPr>
              <a:t>System.out.println</a:t>
            </a:r>
            <a:r>
              <a:rPr lang="en-IN" sz="1200" dirty="0" smtClean="0">
                <a:latin typeface="Times New Roman" pitchFamily="18" charset="0"/>
                <a:cs typeface="Times New Roman" pitchFamily="18" charset="0"/>
              </a:rPr>
              <a:t>(id+" "+name);}  </a:t>
            </a:r>
          </a:p>
          <a:p>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public</a:t>
            </a: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static</a:t>
            </a: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main(String args[]){  </a:t>
            </a:r>
          </a:p>
          <a:p>
            <a:r>
              <a:rPr lang="en-IN" sz="1200" dirty="0" smtClean="0">
                <a:latin typeface="Times New Roman" pitchFamily="18" charset="0"/>
                <a:cs typeface="Times New Roman" pitchFamily="18" charset="0"/>
              </a:rPr>
              <a:t>    Student10 s1 = </a:t>
            </a:r>
            <a:r>
              <a:rPr lang="en-IN" sz="1200" b="1" dirty="0" smtClean="0">
                <a:latin typeface="Times New Roman" pitchFamily="18" charset="0"/>
                <a:cs typeface="Times New Roman" pitchFamily="18" charset="0"/>
              </a:rPr>
              <a:t>new</a:t>
            </a:r>
            <a:r>
              <a:rPr lang="en-IN" sz="1200" dirty="0" smtClean="0">
                <a:latin typeface="Times New Roman" pitchFamily="18" charset="0"/>
                <a:cs typeface="Times New Roman" pitchFamily="18" charset="0"/>
              </a:rPr>
              <a:t> Student10(111,"Karan");  </a:t>
            </a:r>
          </a:p>
          <a:p>
            <a:r>
              <a:rPr lang="en-IN" sz="1200" dirty="0" smtClean="0">
                <a:latin typeface="Times New Roman" pitchFamily="18" charset="0"/>
                <a:cs typeface="Times New Roman" pitchFamily="18" charset="0"/>
              </a:rPr>
              <a:t>    Student10 s2 = </a:t>
            </a:r>
            <a:r>
              <a:rPr lang="en-IN" sz="1200" b="1" dirty="0" smtClean="0">
                <a:latin typeface="Times New Roman" pitchFamily="18" charset="0"/>
                <a:cs typeface="Times New Roman" pitchFamily="18" charset="0"/>
              </a:rPr>
              <a:t>new</a:t>
            </a:r>
            <a:r>
              <a:rPr lang="en-IN" sz="1200" dirty="0" smtClean="0">
                <a:latin typeface="Times New Roman" pitchFamily="18" charset="0"/>
                <a:cs typeface="Times New Roman" pitchFamily="18" charset="0"/>
              </a:rPr>
              <a:t> Student10(321,"Aryan");  </a:t>
            </a:r>
          </a:p>
          <a:p>
            <a:r>
              <a:rPr lang="en-IN" sz="1200" dirty="0" smtClean="0">
                <a:latin typeface="Times New Roman" pitchFamily="18" charset="0"/>
                <a:cs typeface="Times New Roman" pitchFamily="18" charset="0"/>
              </a:rPr>
              <a:t>    s1.display();  </a:t>
            </a:r>
          </a:p>
          <a:p>
            <a:r>
              <a:rPr lang="en-IN" sz="1200" dirty="0" smtClean="0">
                <a:latin typeface="Times New Roman" pitchFamily="18" charset="0"/>
                <a:cs typeface="Times New Roman" pitchFamily="18" charset="0"/>
              </a:rPr>
              <a:t>    s2.display();  </a:t>
            </a:r>
          </a:p>
          <a:p>
            <a:r>
              <a:rPr lang="en-IN" sz="1200" dirty="0" smtClean="0">
                <a:latin typeface="Times New Roman" pitchFamily="18" charset="0"/>
                <a:cs typeface="Times New Roman" pitchFamily="18" charset="0"/>
              </a:rPr>
              <a:t>    }  </a:t>
            </a:r>
          </a:p>
          <a:p>
            <a:r>
              <a:rPr lang="en-IN" sz="1200" dirty="0" smtClean="0">
                <a:latin typeface="Times New Roman" pitchFamily="18" charset="0"/>
                <a:cs typeface="Times New Roman" pitchFamily="18" charset="0"/>
              </a:rPr>
              <a:t>}  </a:t>
            </a:r>
          </a:p>
          <a:p>
            <a:pPr>
              <a:buFont typeface="Wingdings" pitchFamily="2" charset="2"/>
              <a:buChar char="q"/>
            </a:pPr>
            <a:r>
              <a:rPr lang="en-IN" sz="1600" b="1" dirty="0" smtClean="0">
                <a:latin typeface="Times New Roman" pitchFamily="18" charset="0"/>
                <a:cs typeface="Times New Roman" pitchFamily="18" charset="0"/>
              </a:rPr>
              <a:t>O/p:- </a:t>
            </a:r>
            <a:r>
              <a:rPr lang="en-IN" sz="1600" dirty="0" smtClean="0">
                <a:latin typeface="Times New Roman" pitchFamily="18" charset="0"/>
                <a:cs typeface="Times New Roman" pitchFamily="18" charset="0"/>
              </a:rPr>
              <a:t>0 null </a:t>
            </a:r>
          </a:p>
          <a:p>
            <a:pPr>
              <a:buNone/>
            </a:pPr>
            <a:r>
              <a:rPr lang="en-IN" sz="1600" dirty="0" smtClean="0">
                <a:latin typeface="Times New Roman" pitchFamily="18" charset="0"/>
                <a:cs typeface="Times New Roman" pitchFamily="18" charset="0"/>
              </a:rPr>
              <a:t>		0 null</a:t>
            </a:r>
            <a:endParaRPr lang="en-IN" sz="16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41</a:t>
            </a:fld>
            <a:endParaRPr lang="en-IN"/>
          </a:p>
        </p:txBody>
      </p:sp>
      <p:sp>
        <p:nvSpPr>
          <p:cNvPr id="6" name="Date Placeholder 5"/>
          <p:cNvSpPr>
            <a:spLocks noGrp="1"/>
          </p:cNvSpPr>
          <p:nvPr>
            <p:ph type="dt" sz="half" idx="10"/>
          </p:nvPr>
        </p:nvSpPr>
        <p:spPr/>
        <p:txBody>
          <a:bodyPr/>
          <a:lstStyle/>
          <a:p>
            <a:fld id="{3B7A755C-8D3F-48B9-955A-9374CF4A0A60}" type="datetime1">
              <a:rPr lang="en-US" smtClean="0"/>
              <a:pPr/>
              <a:t>1/24/2019</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IN" sz="1600" b="1" dirty="0" smtClean="0">
                <a:latin typeface="Times New Roman" pitchFamily="18" charset="0"/>
                <a:cs typeface="Times New Roman" pitchFamily="18" charset="0"/>
              </a:rPr>
              <a:t>Problem Solved by this keyword:- </a:t>
            </a:r>
          </a:p>
          <a:p>
            <a:r>
              <a:rPr lang="en-IN" sz="1200" b="1" dirty="0" smtClean="0">
                <a:latin typeface="Times New Roman" pitchFamily="18" charset="0"/>
                <a:cs typeface="Times New Roman" pitchFamily="18" charset="0"/>
              </a:rPr>
              <a:t>class</a:t>
            </a:r>
            <a:r>
              <a:rPr lang="en-IN" sz="1200" dirty="0" smtClean="0">
                <a:latin typeface="Times New Roman" pitchFamily="18" charset="0"/>
                <a:cs typeface="Times New Roman" pitchFamily="18" charset="0"/>
              </a:rPr>
              <a:t> Student10{  </a:t>
            </a:r>
          </a:p>
          <a:p>
            <a:r>
              <a:rPr lang="en-IN" sz="1200" dirty="0" smtClean="0">
                <a:latin typeface="Times New Roman" pitchFamily="18" charset="0"/>
                <a:cs typeface="Times New Roman" pitchFamily="18" charset="0"/>
              </a:rPr>
              <a:t>    </a:t>
            </a:r>
            <a:r>
              <a:rPr lang="en-IN" sz="1200" b="1" dirty="0" err="1" smtClean="0">
                <a:latin typeface="Times New Roman" pitchFamily="18" charset="0"/>
                <a:cs typeface="Times New Roman" pitchFamily="18" charset="0"/>
              </a:rPr>
              <a:t>int</a:t>
            </a:r>
            <a:r>
              <a:rPr lang="en-IN" sz="1200" dirty="0" smtClean="0">
                <a:latin typeface="Times New Roman" pitchFamily="18" charset="0"/>
                <a:cs typeface="Times New Roman" pitchFamily="18" charset="0"/>
              </a:rPr>
              <a:t> id;  </a:t>
            </a:r>
          </a:p>
          <a:p>
            <a:r>
              <a:rPr lang="en-IN" sz="1200" dirty="0" smtClean="0">
                <a:latin typeface="Times New Roman" pitchFamily="18" charset="0"/>
                <a:cs typeface="Times New Roman" pitchFamily="18" charset="0"/>
              </a:rPr>
              <a:t>    String name;  </a:t>
            </a:r>
          </a:p>
          <a:p>
            <a:r>
              <a:rPr lang="en-IN" sz="1200" dirty="0" smtClean="0">
                <a:latin typeface="Times New Roman" pitchFamily="18" charset="0"/>
                <a:cs typeface="Times New Roman" pitchFamily="18" charset="0"/>
              </a:rPr>
              <a:t>    Student10(</a:t>
            </a:r>
            <a:r>
              <a:rPr lang="en-IN" sz="1200" b="1" dirty="0" err="1" smtClean="0">
                <a:latin typeface="Times New Roman" pitchFamily="18" charset="0"/>
                <a:cs typeface="Times New Roman" pitchFamily="18" charset="0"/>
              </a:rPr>
              <a:t>int</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id,String</a:t>
            </a:r>
            <a:r>
              <a:rPr lang="en-IN" sz="1200" dirty="0" smtClean="0">
                <a:latin typeface="Times New Roman" pitchFamily="18" charset="0"/>
                <a:cs typeface="Times New Roman" pitchFamily="18" charset="0"/>
              </a:rPr>
              <a:t> name){  </a:t>
            </a:r>
          </a:p>
          <a:p>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this.id</a:t>
            </a:r>
            <a:r>
              <a:rPr lang="en-IN" sz="1200" dirty="0" smtClean="0">
                <a:latin typeface="Times New Roman" pitchFamily="18" charset="0"/>
                <a:cs typeface="Times New Roman" pitchFamily="18" charset="0"/>
              </a:rPr>
              <a:t> = id;  </a:t>
            </a:r>
          </a:p>
          <a:p>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this.name</a:t>
            </a:r>
            <a:r>
              <a:rPr lang="en-IN" sz="1200" dirty="0" smtClean="0">
                <a:latin typeface="Times New Roman" pitchFamily="18" charset="0"/>
                <a:cs typeface="Times New Roman" pitchFamily="18" charset="0"/>
              </a:rPr>
              <a:t> = name;  </a:t>
            </a:r>
          </a:p>
          <a:p>
            <a:r>
              <a:rPr lang="en-IN" sz="1200" dirty="0" smtClean="0">
                <a:latin typeface="Times New Roman" pitchFamily="18" charset="0"/>
                <a:cs typeface="Times New Roman" pitchFamily="18" charset="0"/>
              </a:rPr>
              <a:t>    }  </a:t>
            </a:r>
          </a:p>
          <a:p>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display(){</a:t>
            </a:r>
            <a:r>
              <a:rPr lang="en-IN" sz="1200" dirty="0" err="1" smtClean="0">
                <a:latin typeface="Times New Roman" pitchFamily="18" charset="0"/>
                <a:cs typeface="Times New Roman" pitchFamily="18" charset="0"/>
              </a:rPr>
              <a:t>System.out.println</a:t>
            </a:r>
            <a:r>
              <a:rPr lang="en-IN" sz="1200" dirty="0" smtClean="0">
                <a:latin typeface="Times New Roman" pitchFamily="18" charset="0"/>
                <a:cs typeface="Times New Roman" pitchFamily="18" charset="0"/>
              </a:rPr>
              <a:t>(id+" "+name);}  </a:t>
            </a:r>
          </a:p>
          <a:p>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public</a:t>
            </a: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static</a:t>
            </a: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main(String args[]){  </a:t>
            </a:r>
          </a:p>
          <a:p>
            <a:r>
              <a:rPr lang="en-IN" sz="1200" dirty="0" smtClean="0">
                <a:latin typeface="Times New Roman" pitchFamily="18" charset="0"/>
                <a:cs typeface="Times New Roman" pitchFamily="18" charset="0"/>
              </a:rPr>
              <a:t>    Student10 s1 = </a:t>
            </a:r>
            <a:r>
              <a:rPr lang="en-IN" sz="1200" b="1" dirty="0" smtClean="0">
                <a:latin typeface="Times New Roman" pitchFamily="18" charset="0"/>
                <a:cs typeface="Times New Roman" pitchFamily="18" charset="0"/>
              </a:rPr>
              <a:t>new</a:t>
            </a:r>
            <a:r>
              <a:rPr lang="en-IN" sz="1200" dirty="0" smtClean="0">
                <a:latin typeface="Times New Roman" pitchFamily="18" charset="0"/>
                <a:cs typeface="Times New Roman" pitchFamily="18" charset="0"/>
              </a:rPr>
              <a:t> Student10(111,"Karan");  </a:t>
            </a:r>
          </a:p>
          <a:p>
            <a:r>
              <a:rPr lang="en-IN" sz="1200" dirty="0" smtClean="0">
                <a:latin typeface="Times New Roman" pitchFamily="18" charset="0"/>
                <a:cs typeface="Times New Roman" pitchFamily="18" charset="0"/>
              </a:rPr>
              <a:t>    Student10 s2 = </a:t>
            </a:r>
            <a:r>
              <a:rPr lang="en-IN" sz="1200" b="1" dirty="0" smtClean="0">
                <a:latin typeface="Times New Roman" pitchFamily="18" charset="0"/>
                <a:cs typeface="Times New Roman" pitchFamily="18" charset="0"/>
              </a:rPr>
              <a:t>new</a:t>
            </a:r>
            <a:r>
              <a:rPr lang="en-IN" sz="1200" dirty="0" smtClean="0">
                <a:latin typeface="Times New Roman" pitchFamily="18" charset="0"/>
                <a:cs typeface="Times New Roman" pitchFamily="18" charset="0"/>
              </a:rPr>
              <a:t> Student10(321,"Aryan");  </a:t>
            </a:r>
          </a:p>
          <a:p>
            <a:r>
              <a:rPr lang="en-IN" sz="1200" dirty="0" smtClean="0">
                <a:latin typeface="Times New Roman" pitchFamily="18" charset="0"/>
                <a:cs typeface="Times New Roman" pitchFamily="18" charset="0"/>
              </a:rPr>
              <a:t>    s1.display();  </a:t>
            </a:r>
          </a:p>
          <a:p>
            <a:r>
              <a:rPr lang="en-IN" sz="1200" dirty="0" smtClean="0">
                <a:latin typeface="Times New Roman" pitchFamily="18" charset="0"/>
                <a:cs typeface="Times New Roman" pitchFamily="18" charset="0"/>
              </a:rPr>
              <a:t>    s2.display();  </a:t>
            </a:r>
          </a:p>
          <a:p>
            <a:r>
              <a:rPr lang="en-IN" sz="1200" dirty="0" smtClean="0">
                <a:latin typeface="Times New Roman" pitchFamily="18" charset="0"/>
                <a:cs typeface="Times New Roman" pitchFamily="18" charset="0"/>
              </a:rPr>
              <a:t>    }  </a:t>
            </a:r>
          </a:p>
          <a:p>
            <a:r>
              <a:rPr lang="en-IN" sz="1200" dirty="0" smtClean="0">
                <a:latin typeface="Times New Roman" pitchFamily="18" charset="0"/>
                <a:cs typeface="Times New Roman" pitchFamily="18" charset="0"/>
              </a:rPr>
              <a:t>}  </a:t>
            </a:r>
          </a:p>
          <a:p>
            <a:pPr>
              <a:buFont typeface="Wingdings" pitchFamily="2" charset="2"/>
              <a:buChar char="q"/>
            </a:pPr>
            <a:r>
              <a:rPr lang="en-IN" sz="1600" b="1" dirty="0" smtClean="0">
                <a:latin typeface="Times New Roman" pitchFamily="18" charset="0"/>
                <a:cs typeface="Times New Roman" pitchFamily="18" charset="0"/>
              </a:rPr>
              <a:t>O/p</a:t>
            </a:r>
            <a:r>
              <a:rPr lang="en-IN" sz="1200" b="1"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11 </a:t>
            </a:r>
            <a:r>
              <a:rPr lang="en-IN" sz="1200" dirty="0" err="1" smtClean="0">
                <a:latin typeface="Times New Roman" pitchFamily="18" charset="0"/>
                <a:cs typeface="Times New Roman" pitchFamily="18" charset="0"/>
              </a:rPr>
              <a:t>Karan</a:t>
            </a:r>
            <a:endParaRPr lang="en-IN" sz="1200" dirty="0" smtClean="0">
              <a:latin typeface="Times New Roman" pitchFamily="18" charset="0"/>
              <a:cs typeface="Times New Roman" pitchFamily="18" charset="0"/>
            </a:endParaRPr>
          </a:p>
          <a:p>
            <a:pPr lvl="1"/>
            <a:r>
              <a:rPr lang="en-IN" sz="1200" dirty="0" smtClean="0">
                <a:latin typeface="Times New Roman" pitchFamily="18" charset="0"/>
                <a:cs typeface="Times New Roman" pitchFamily="18" charset="0"/>
              </a:rPr>
              <a:t> 222 Aryan</a:t>
            </a:r>
            <a:endParaRPr lang="en-IN" sz="1200" b="1" dirty="0" smtClean="0">
              <a:latin typeface="Times New Roman" pitchFamily="18" charset="0"/>
              <a:cs typeface="Times New Roman" pitchFamily="18" charset="0"/>
            </a:endParaRPr>
          </a:p>
        </p:txBody>
      </p:sp>
      <p:pic>
        <p:nvPicPr>
          <p:cNvPr id="4" name="Picture 3" descr="thisvalue.JPG"/>
          <p:cNvPicPr>
            <a:picLocks noChangeAspect="1"/>
          </p:cNvPicPr>
          <p:nvPr/>
        </p:nvPicPr>
        <p:blipFill>
          <a:blip r:embed="rId2"/>
          <a:stretch>
            <a:fillRect/>
          </a:stretch>
        </p:blipFill>
        <p:spPr>
          <a:xfrm>
            <a:off x="4429124" y="3476628"/>
            <a:ext cx="4714876" cy="3381372"/>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8AF65179-CD61-401E-9FEB-78BEE43CD171}" type="slidenum">
              <a:rPr lang="en-IN" smtClean="0"/>
              <a:pPr/>
              <a:t>42</a:t>
            </a:fld>
            <a:endParaRPr lang="en-IN"/>
          </a:p>
        </p:txBody>
      </p:sp>
      <p:sp>
        <p:nvSpPr>
          <p:cNvPr id="7" name="Date Placeholder 6"/>
          <p:cNvSpPr>
            <a:spLocks noGrp="1"/>
          </p:cNvSpPr>
          <p:nvPr>
            <p:ph type="dt" sz="half" idx="10"/>
          </p:nvPr>
        </p:nvSpPr>
        <p:spPr/>
        <p:txBody>
          <a:bodyPr/>
          <a:lstStyle/>
          <a:p>
            <a:fld id="{3B1EDE18-A8D2-4542-B600-C5C843693D3F}" type="datetime1">
              <a:rPr lang="en-US" smtClean="0"/>
              <a:pPr/>
              <a:t>1/24/2019</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70000" lnSpcReduction="20000"/>
          </a:bodyPr>
          <a:lstStyle/>
          <a:p>
            <a:pPr>
              <a:buFont typeface="Wingdings" pitchFamily="2" charset="2"/>
              <a:buChar char="q"/>
            </a:pPr>
            <a:r>
              <a:rPr lang="en-IN" sz="1600" b="1" dirty="0" smtClean="0">
                <a:latin typeface="Times New Roman" pitchFamily="18" charset="0"/>
                <a:cs typeface="Times New Roman" pitchFamily="18" charset="0"/>
              </a:rPr>
              <a:t>This can be used as a current class constructor :- </a:t>
            </a:r>
          </a:p>
          <a:p>
            <a:pPr>
              <a:buFont typeface="Wingdings" pitchFamily="2" charset="2"/>
              <a:buChar char="q"/>
            </a:pPr>
            <a:r>
              <a:rPr lang="en-IN" sz="1400" dirty="0" smtClean="0">
                <a:latin typeface="Times New Roman" pitchFamily="18" charset="0"/>
                <a:cs typeface="Times New Roman" pitchFamily="18" charset="0"/>
              </a:rPr>
              <a:t>The this() constructor call can be used to invoke the current class constructor (constructor chaining). This approach is better if you have many constructors in the class and want to reuse that constructor.</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Student13{  </a:t>
            </a:r>
          </a:p>
          <a:p>
            <a:r>
              <a:rPr lang="en-IN" sz="1400" dirty="0" smtClean="0">
                <a:latin typeface="Times New Roman" pitchFamily="18" charset="0"/>
                <a:cs typeface="Times New Roman" pitchFamily="18" charset="0"/>
              </a:rPr>
              <a:t>    </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id;  </a:t>
            </a:r>
          </a:p>
          <a:p>
            <a:r>
              <a:rPr lang="en-IN" sz="1400" dirty="0" smtClean="0">
                <a:latin typeface="Times New Roman" pitchFamily="18" charset="0"/>
                <a:cs typeface="Times New Roman" pitchFamily="18" charset="0"/>
              </a:rPr>
              <a:t>    String name;  </a:t>
            </a:r>
          </a:p>
          <a:p>
            <a:r>
              <a:rPr lang="en-IN" sz="1400" dirty="0" smtClean="0">
                <a:latin typeface="Times New Roman" pitchFamily="18" charset="0"/>
                <a:cs typeface="Times New Roman" pitchFamily="18" charset="0"/>
              </a:rPr>
              <a:t>    Student13(){System.out.println("default constructor is invoked");}  </a:t>
            </a:r>
          </a:p>
          <a:p>
            <a:r>
              <a:rPr lang="en-IN" sz="1400" dirty="0" smtClean="0">
                <a:latin typeface="Times New Roman" pitchFamily="18" charset="0"/>
                <a:cs typeface="Times New Roman" pitchFamily="18" charset="0"/>
              </a:rPr>
              <a:t>      Student13(</a:t>
            </a:r>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id,String</a:t>
            </a:r>
            <a:r>
              <a:rPr lang="en-IN" sz="1400" dirty="0" smtClean="0">
                <a:latin typeface="Times New Roman" pitchFamily="18" charset="0"/>
                <a:cs typeface="Times New Roman" pitchFamily="18" charset="0"/>
              </a:rPr>
              <a:t> name){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this</a:t>
            </a:r>
            <a:r>
              <a:rPr lang="en-IN" sz="1400" dirty="0" smtClean="0">
                <a:latin typeface="Times New Roman" pitchFamily="18" charset="0"/>
                <a:cs typeface="Times New Roman" pitchFamily="18" charset="0"/>
              </a:rPr>
              <a:t> ();//it is used to invoked current class constructor.  </a:t>
            </a:r>
          </a:p>
          <a:p>
            <a:r>
              <a:rPr lang="en-IN" sz="1400" dirty="0" smtClean="0">
                <a:latin typeface="Times New Roman" pitchFamily="18" charset="0"/>
                <a:cs typeface="Times New Roman" pitchFamily="18" charset="0"/>
              </a:rPr>
              <a:t>    </a:t>
            </a:r>
            <a:r>
              <a:rPr lang="en-IN" sz="1400" b="1" dirty="0" err="1" smtClean="0">
                <a:latin typeface="Times New Roman" pitchFamily="18" charset="0"/>
                <a:cs typeface="Times New Roman" pitchFamily="18" charset="0"/>
              </a:rPr>
              <a:t>this</a:t>
            </a:r>
            <a:r>
              <a:rPr lang="en-IN" sz="1400" dirty="0" err="1" smtClean="0">
                <a:latin typeface="Times New Roman" pitchFamily="18" charset="0"/>
                <a:cs typeface="Times New Roman" pitchFamily="18" charset="0"/>
              </a:rPr>
              <a:t>.id</a:t>
            </a:r>
            <a:r>
              <a:rPr lang="en-IN" sz="1400" dirty="0" smtClean="0">
                <a:latin typeface="Times New Roman" pitchFamily="18" charset="0"/>
                <a:cs typeface="Times New Roman" pitchFamily="18" charset="0"/>
              </a:rPr>
              <a:t> = id;  </a:t>
            </a:r>
          </a:p>
          <a:p>
            <a:r>
              <a:rPr lang="en-IN" sz="1400" dirty="0" smtClean="0">
                <a:latin typeface="Times New Roman" pitchFamily="18" charset="0"/>
                <a:cs typeface="Times New Roman" pitchFamily="18" charset="0"/>
              </a:rPr>
              <a:t>    </a:t>
            </a:r>
            <a:r>
              <a:rPr lang="en-IN" sz="1400" b="1" dirty="0" err="1" smtClean="0">
                <a:latin typeface="Times New Roman" pitchFamily="18" charset="0"/>
                <a:cs typeface="Times New Roman" pitchFamily="18" charset="0"/>
              </a:rPr>
              <a:t>this</a:t>
            </a:r>
            <a:r>
              <a:rPr lang="en-IN" sz="1400" dirty="0" err="1" smtClean="0">
                <a:latin typeface="Times New Roman" pitchFamily="18" charset="0"/>
                <a:cs typeface="Times New Roman" pitchFamily="18" charset="0"/>
              </a:rPr>
              <a:t>.name</a:t>
            </a:r>
            <a:r>
              <a:rPr lang="en-IN" sz="1400" dirty="0" smtClean="0">
                <a:latin typeface="Times New Roman" pitchFamily="18" charset="0"/>
                <a:cs typeface="Times New Roman" pitchFamily="18" charset="0"/>
              </a:rPr>
              <a:t> = name;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display(){</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(id+" "+name);}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args[]){  </a:t>
            </a:r>
          </a:p>
          <a:p>
            <a:r>
              <a:rPr lang="en-IN" sz="1400" dirty="0" smtClean="0">
                <a:latin typeface="Times New Roman" pitchFamily="18" charset="0"/>
                <a:cs typeface="Times New Roman" pitchFamily="18" charset="0"/>
              </a:rPr>
              <a:t>    Student13 e1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Student13(111,"karan");  </a:t>
            </a:r>
          </a:p>
          <a:p>
            <a:r>
              <a:rPr lang="en-IN" sz="1400" dirty="0" smtClean="0">
                <a:latin typeface="Times New Roman" pitchFamily="18" charset="0"/>
                <a:cs typeface="Times New Roman" pitchFamily="18" charset="0"/>
              </a:rPr>
              <a:t>    Student13 e2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Student13(222,"Aryan");  </a:t>
            </a:r>
          </a:p>
          <a:p>
            <a:r>
              <a:rPr lang="en-IN" sz="1400" dirty="0" smtClean="0">
                <a:latin typeface="Times New Roman" pitchFamily="18" charset="0"/>
                <a:cs typeface="Times New Roman" pitchFamily="18" charset="0"/>
              </a:rPr>
              <a:t>    e1.display();  </a:t>
            </a:r>
          </a:p>
          <a:p>
            <a:r>
              <a:rPr lang="en-IN" sz="1400" dirty="0" smtClean="0">
                <a:latin typeface="Times New Roman" pitchFamily="18" charset="0"/>
                <a:cs typeface="Times New Roman" pitchFamily="18" charset="0"/>
              </a:rPr>
              <a:t>    e2.display();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O/p:-</a:t>
            </a:r>
            <a:r>
              <a:rPr lang="en-IN" sz="1400" dirty="0" smtClean="0"/>
              <a:t> </a:t>
            </a:r>
            <a:r>
              <a:rPr lang="en-IN" sz="1400" dirty="0" smtClean="0">
                <a:latin typeface="Times New Roman" pitchFamily="18" charset="0"/>
                <a:cs typeface="Times New Roman" pitchFamily="18" charset="0"/>
              </a:rPr>
              <a:t>default constructor is invoked default constructor is invoked</a:t>
            </a:r>
          </a:p>
          <a:p>
            <a:r>
              <a:rPr lang="en-IN" sz="1400" dirty="0" smtClean="0">
                <a:latin typeface="Times New Roman" pitchFamily="18" charset="0"/>
                <a:cs typeface="Times New Roman" pitchFamily="18" charset="0"/>
              </a:rPr>
              <a:t> 111 </a:t>
            </a:r>
            <a:r>
              <a:rPr lang="en-IN" sz="1400" dirty="0" err="1" smtClean="0">
                <a:latin typeface="Times New Roman" pitchFamily="18" charset="0"/>
                <a:cs typeface="Times New Roman" pitchFamily="18" charset="0"/>
              </a:rPr>
              <a:t>Karan</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222 Aryan</a:t>
            </a: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43</a:t>
            </a:fld>
            <a:endParaRPr lang="en-IN"/>
          </a:p>
        </p:txBody>
      </p:sp>
      <p:sp>
        <p:nvSpPr>
          <p:cNvPr id="6" name="Date Placeholder 5"/>
          <p:cNvSpPr>
            <a:spLocks noGrp="1"/>
          </p:cNvSpPr>
          <p:nvPr>
            <p:ph type="dt" sz="half" idx="10"/>
          </p:nvPr>
        </p:nvSpPr>
        <p:spPr/>
        <p:txBody>
          <a:bodyPr/>
          <a:lstStyle/>
          <a:p>
            <a:fld id="{AD7002D2-0EAB-4FB6-9445-66365FE6BE90}" type="datetime1">
              <a:rPr lang="en-US" smtClean="0"/>
              <a:pPr/>
              <a:t>1/24/2019</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Where to use this() constructor call:- </a:t>
            </a:r>
          </a:p>
          <a:p>
            <a:pPr>
              <a:buFont typeface="Wingdings" pitchFamily="2" charset="2"/>
              <a:buChar char="Ø"/>
            </a:pPr>
            <a:r>
              <a:rPr lang="en-IN" sz="1400" dirty="0" smtClean="0">
                <a:latin typeface="Times New Roman" pitchFamily="18" charset="0"/>
                <a:cs typeface="Times New Roman" pitchFamily="18" charset="0"/>
              </a:rPr>
              <a:t>The this() constructor call should be used to reuse the constructor in the constructor. It maintains the chain between the constructors i.e. it is used for constructor chaining. Let's see the example given below that displays the actual use of this keyword.</a:t>
            </a: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44</a:t>
            </a:fld>
            <a:endParaRPr lang="en-IN"/>
          </a:p>
        </p:txBody>
      </p:sp>
      <p:sp>
        <p:nvSpPr>
          <p:cNvPr id="6" name="Date Placeholder 5"/>
          <p:cNvSpPr>
            <a:spLocks noGrp="1"/>
          </p:cNvSpPr>
          <p:nvPr>
            <p:ph type="dt" sz="half" idx="10"/>
          </p:nvPr>
        </p:nvSpPr>
        <p:spPr/>
        <p:txBody>
          <a:bodyPr/>
          <a:lstStyle/>
          <a:p>
            <a:fld id="{FE99EBF7-CC2F-4E99-8A39-CC3C3BEB704D}" type="datetime1">
              <a:rPr lang="en-US" smtClean="0"/>
              <a:pPr/>
              <a:t>1/24/2019</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Inheritance in Java:- </a:t>
            </a:r>
          </a:p>
          <a:p>
            <a:r>
              <a:rPr lang="en-IN" sz="1400" b="1" dirty="0" smtClean="0">
                <a:latin typeface="Times New Roman" pitchFamily="18" charset="0"/>
                <a:cs typeface="Times New Roman" pitchFamily="18" charset="0"/>
              </a:rPr>
              <a:t>Inheritance in java</a:t>
            </a:r>
            <a:r>
              <a:rPr lang="en-IN" sz="1400" dirty="0" smtClean="0">
                <a:latin typeface="Times New Roman" pitchFamily="18" charset="0"/>
                <a:cs typeface="Times New Roman" pitchFamily="18" charset="0"/>
              </a:rPr>
              <a:t> is a mechanism in which one object acquires all the properties and behaviours of parent object.</a:t>
            </a:r>
          </a:p>
          <a:p>
            <a:r>
              <a:rPr lang="en-IN" sz="1400" dirty="0" smtClean="0">
                <a:latin typeface="Times New Roman" pitchFamily="18" charset="0"/>
                <a:cs typeface="Times New Roman" pitchFamily="18" charset="0"/>
              </a:rPr>
              <a:t>The idea behind inheritance in java is that you can create new classes that are built upon existing classes. When you inherit from an existing class, you can reuse methods and fields of parent class, and you can add new methods and fields also.</a:t>
            </a:r>
          </a:p>
          <a:p>
            <a:pPr>
              <a:buFont typeface="Wingdings" pitchFamily="2" charset="2"/>
              <a:buChar char="Ø"/>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Where to use Inheritance:- </a:t>
            </a:r>
          </a:p>
          <a:p>
            <a:pPr>
              <a:buFont typeface="Wingdings" pitchFamily="2" charset="2"/>
              <a:buChar char="Ø"/>
            </a:pPr>
            <a:r>
              <a:rPr lang="en-IN" sz="1400" dirty="0" smtClean="0">
                <a:latin typeface="Times New Roman" pitchFamily="18" charset="0"/>
                <a:cs typeface="Times New Roman" pitchFamily="18" charset="0"/>
              </a:rPr>
              <a:t>For Method Overriding (so runtime polymorphism can be achieved).</a:t>
            </a:r>
          </a:p>
          <a:p>
            <a:pPr>
              <a:buFont typeface="Wingdings" pitchFamily="2" charset="2"/>
              <a:buChar char="Ø"/>
            </a:pPr>
            <a:r>
              <a:rPr lang="en-IN" sz="1400" dirty="0" smtClean="0">
                <a:latin typeface="Times New Roman" pitchFamily="18" charset="0"/>
                <a:cs typeface="Times New Roman" pitchFamily="18" charset="0"/>
              </a:rPr>
              <a:t>For Code Reusability.</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45</a:t>
            </a:fld>
            <a:endParaRPr lang="en-IN"/>
          </a:p>
        </p:txBody>
      </p:sp>
      <p:sp>
        <p:nvSpPr>
          <p:cNvPr id="6" name="Date Placeholder 5"/>
          <p:cNvSpPr>
            <a:spLocks noGrp="1"/>
          </p:cNvSpPr>
          <p:nvPr>
            <p:ph type="dt" sz="half" idx="10"/>
          </p:nvPr>
        </p:nvSpPr>
        <p:spPr/>
        <p:txBody>
          <a:bodyPr/>
          <a:lstStyle/>
          <a:p>
            <a:fld id="{ED7EF7C8-8885-4E3C-A65F-C1B14E9237CC}" type="datetime1">
              <a:rPr lang="en-US" smtClean="0"/>
              <a:pPr/>
              <a:t>1/24/2019</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Types of Inheritance in Java:- </a:t>
            </a:r>
          </a:p>
          <a:p>
            <a:pPr>
              <a:buFont typeface="Wingdings" pitchFamily="2" charset="2"/>
              <a:buChar char="Ø"/>
            </a:pPr>
            <a:r>
              <a:rPr lang="en-IN" sz="1400" dirty="0" smtClean="0">
                <a:latin typeface="Times New Roman" pitchFamily="18" charset="0"/>
                <a:cs typeface="Times New Roman" pitchFamily="18" charset="0"/>
              </a:rPr>
              <a:t>There are three types of inheritance in java,</a:t>
            </a:r>
          </a:p>
          <a:p>
            <a:pPr>
              <a:buFont typeface="+mj-lt"/>
              <a:buAutoNum type="arabicPeriod"/>
            </a:pPr>
            <a:r>
              <a:rPr lang="en-IN" sz="1400" dirty="0" smtClean="0">
                <a:latin typeface="Times New Roman" pitchFamily="18" charset="0"/>
                <a:cs typeface="Times New Roman" pitchFamily="18" charset="0"/>
              </a:rPr>
              <a:t>Single</a:t>
            </a:r>
          </a:p>
          <a:p>
            <a:pPr>
              <a:buFont typeface="+mj-lt"/>
              <a:buAutoNum type="arabicPeriod"/>
            </a:pPr>
            <a:r>
              <a:rPr lang="en-IN" sz="1400" dirty="0" smtClean="0">
                <a:latin typeface="Times New Roman" pitchFamily="18" charset="0"/>
                <a:cs typeface="Times New Roman" pitchFamily="18" charset="0"/>
              </a:rPr>
              <a:t>Multilevel</a:t>
            </a:r>
          </a:p>
          <a:p>
            <a:pPr>
              <a:buFont typeface="+mj-lt"/>
              <a:buAutoNum type="arabicPeriod"/>
            </a:pPr>
            <a:r>
              <a:rPr lang="en-IN" sz="1400" dirty="0" smtClean="0">
                <a:latin typeface="Times New Roman" pitchFamily="18" charset="0"/>
                <a:cs typeface="Times New Roman" pitchFamily="18" charset="0"/>
              </a:rPr>
              <a:t>Hierarchical</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46</a:t>
            </a:fld>
            <a:endParaRPr lang="en-IN"/>
          </a:p>
        </p:txBody>
      </p:sp>
      <p:sp>
        <p:nvSpPr>
          <p:cNvPr id="6" name="Date Placeholder 5"/>
          <p:cNvSpPr>
            <a:spLocks noGrp="1"/>
          </p:cNvSpPr>
          <p:nvPr>
            <p:ph type="dt" sz="half" idx="10"/>
          </p:nvPr>
        </p:nvSpPr>
        <p:spPr/>
        <p:txBody>
          <a:bodyPr/>
          <a:lstStyle/>
          <a:p>
            <a:fld id="{20E24E02-BFCA-44B1-B102-FC35C2328053}" type="datetime1">
              <a:rPr lang="en-US" smtClean="0"/>
              <a:pPr/>
              <a:t>1/24/2019</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q"/>
            </a:pPr>
            <a:r>
              <a:rPr lang="en-IN" sz="1600" b="1" dirty="0" smtClean="0">
                <a:latin typeface="Times New Roman" pitchFamily="18" charset="0"/>
                <a:cs typeface="Times New Roman" pitchFamily="18" charset="0"/>
              </a:rPr>
              <a:t>Why multiple inheritance not supported in Java:- </a:t>
            </a:r>
          </a:p>
          <a:p>
            <a:r>
              <a:rPr lang="en-IN" sz="1400" dirty="0" smtClean="0">
                <a:latin typeface="Times New Roman" pitchFamily="18" charset="0"/>
                <a:cs typeface="Times New Roman" pitchFamily="18" charset="0"/>
              </a:rPr>
              <a:t>To reduce the complexity and simplify the language, multiple inheritance is not supported in java.</a:t>
            </a:r>
          </a:p>
          <a:p>
            <a:r>
              <a:rPr lang="en-IN" sz="1400" dirty="0" smtClean="0">
                <a:latin typeface="Times New Roman" pitchFamily="18" charset="0"/>
                <a:cs typeface="Times New Roman" pitchFamily="18" charset="0"/>
              </a:rPr>
              <a:t>Consider a scenario where A, B and C are three classes. The C class inherits A and B classes. If A and B classes have same method and you call it from child class object, there will be ambiguity to call method of A or B class.</a:t>
            </a:r>
          </a:p>
          <a:p>
            <a:r>
              <a:rPr lang="en-IN" sz="1200" b="1" dirty="0" smtClean="0">
                <a:latin typeface="Times New Roman" pitchFamily="18" charset="0"/>
                <a:cs typeface="Times New Roman" pitchFamily="18" charset="0"/>
              </a:rPr>
              <a:t>class</a:t>
            </a:r>
            <a:r>
              <a:rPr lang="en-IN" sz="1200" dirty="0" smtClean="0">
                <a:latin typeface="Times New Roman" pitchFamily="18" charset="0"/>
                <a:cs typeface="Times New Roman" pitchFamily="18" charset="0"/>
              </a:rPr>
              <a:t> A{  </a:t>
            </a:r>
          </a:p>
          <a:p>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msg</a:t>
            </a:r>
            <a:r>
              <a:rPr lang="en-IN" sz="1200" dirty="0" smtClean="0">
                <a:latin typeface="Times New Roman" pitchFamily="18" charset="0"/>
                <a:cs typeface="Times New Roman" pitchFamily="18" charset="0"/>
              </a:rPr>
              <a:t>(){System.out.println("Hello");}  </a:t>
            </a:r>
          </a:p>
          <a:p>
            <a:r>
              <a:rPr lang="en-IN" sz="1200" dirty="0" smtClean="0">
                <a:latin typeface="Times New Roman" pitchFamily="18" charset="0"/>
                <a:cs typeface="Times New Roman" pitchFamily="18" charset="0"/>
              </a:rPr>
              <a:t>}  </a:t>
            </a:r>
          </a:p>
          <a:p>
            <a:r>
              <a:rPr lang="en-IN" sz="1200" b="1" dirty="0" smtClean="0">
                <a:latin typeface="Times New Roman" pitchFamily="18" charset="0"/>
                <a:cs typeface="Times New Roman" pitchFamily="18" charset="0"/>
              </a:rPr>
              <a:t>class</a:t>
            </a:r>
            <a:r>
              <a:rPr lang="en-IN" sz="1200" dirty="0" smtClean="0">
                <a:latin typeface="Times New Roman" pitchFamily="18" charset="0"/>
                <a:cs typeface="Times New Roman" pitchFamily="18" charset="0"/>
              </a:rPr>
              <a:t> B{  </a:t>
            </a:r>
          </a:p>
          <a:p>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msg</a:t>
            </a:r>
            <a:r>
              <a:rPr lang="en-IN" sz="1200" dirty="0" smtClean="0">
                <a:latin typeface="Times New Roman" pitchFamily="18" charset="0"/>
                <a:cs typeface="Times New Roman" pitchFamily="18" charset="0"/>
              </a:rPr>
              <a:t>(){System.out.println("Welcome");}  </a:t>
            </a:r>
          </a:p>
          <a:p>
            <a:r>
              <a:rPr lang="en-IN" sz="1200" dirty="0" smtClean="0">
                <a:latin typeface="Times New Roman" pitchFamily="18" charset="0"/>
                <a:cs typeface="Times New Roman" pitchFamily="18" charset="0"/>
              </a:rPr>
              <a:t>}  </a:t>
            </a:r>
          </a:p>
          <a:p>
            <a:r>
              <a:rPr lang="en-IN" sz="1200" b="1" dirty="0" smtClean="0">
                <a:latin typeface="Times New Roman" pitchFamily="18" charset="0"/>
                <a:cs typeface="Times New Roman" pitchFamily="18" charset="0"/>
              </a:rPr>
              <a:t>class</a:t>
            </a:r>
            <a:r>
              <a:rPr lang="en-IN" sz="1200" dirty="0" smtClean="0">
                <a:latin typeface="Times New Roman" pitchFamily="18" charset="0"/>
                <a:cs typeface="Times New Roman" pitchFamily="18" charset="0"/>
              </a:rPr>
              <a:t> C </a:t>
            </a:r>
            <a:r>
              <a:rPr lang="en-IN" sz="1200" b="1" dirty="0" smtClean="0">
                <a:latin typeface="Times New Roman" pitchFamily="18" charset="0"/>
                <a:cs typeface="Times New Roman" pitchFamily="18" charset="0"/>
              </a:rPr>
              <a:t>extends</a:t>
            </a:r>
            <a:r>
              <a:rPr lang="en-IN" sz="1200" dirty="0" smtClean="0">
                <a:latin typeface="Times New Roman" pitchFamily="18" charset="0"/>
                <a:cs typeface="Times New Roman" pitchFamily="18" charset="0"/>
              </a:rPr>
              <a:t> A,B{//suppose if it were  </a:t>
            </a:r>
          </a:p>
          <a:p>
            <a:r>
              <a:rPr lang="en-IN" sz="1200" dirty="0" smtClean="0">
                <a:latin typeface="Times New Roman" pitchFamily="18" charset="0"/>
                <a:cs typeface="Times New Roman" pitchFamily="18" charset="0"/>
              </a:rPr>
              <a:t>   </a:t>
            </a:r>
          </a:p>
          <a:p>
            <a:r>
              <a:rPr lang="en-IN" sz="1200" dirty="0" smtClean="0">
                <a:latin typeface="Times New Roman" pitchFamily="18" charset="0"/>
                <a:cs typeface="Times New Roman" pitchFamily="18" charset="0"/>
              </a:rPr>
              <a:t> Public Static </a:t>
            </a:r>
            <a:r>
              <a:rPr lang="en-IN" sz="1200" b="1" dirty="0" smtClean="0">
                <a:latin typeface="Times New Roman" pitchFamily="18" charset="0"/>
                <a:cs typeface="Times New Roman" pitchFamily="18" charset="0"/>
              </a:rPr>
              <a:t>void</a:t>
            </a:r>
            <a:r>
              <a:rPr lang="en-IN" sz="1200" dirty="0" smtClean="0">
                <a:latin typeface="Times New Roman" pitchFamily="18" charset="0"/>
                <a:cs typeface="Times New Roman" pitchFamily="18" charset="0"/>
              </a:rPr>
              <a:t> main(String args[]){  </a:t>
            </a:r>
          </a:p>
          <a:p>
            <a:r>
              <a:rPr lang="en-IN" sz="1200" dirty="0" smtClean="0">
                <a:latin typeface="Times New Roman" pitchFamily="18" charset="0"/>
                <a:cs typeface="Times New Roman" pitchFamily="18" charset="0"/>
              </a:rPr>
              <a:t>   C obj=</a:t>
            </a:r>
            <a:r>
              <a:rPr lang="en-IN" sz="1200" b="1" dirty="0" smtClean="0">
                <a:latin typeface="Times New Roman" pitchFamily="18" charset="0"/>
                <a:cs typeface="Times New Roman" pitchFamily="18" charset="0"/>
              </a:rPr>
              <a:t>new</a:t>
            </a:r>
            <a:r>
              <a:rPr lang="en-IN" sz="1200" dirty="0" smtClean="0">
                <a:latin typeface="Times New Roman" pitchFamily="18" charset="0"/>
                <a:cs typeface="Times New Roman" pitchFamily="18" charset="0"/>
              </a:rPr>
              <a:t> C();  </a:t>
            </a:r>
          </a:p>
          <a:p>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obj.msg</a:t>
            </a:r>
            <a:r>
              <a:rPr lang="en-IN" sz="1200" dirty="0" smtClean="0">
                <a:latin typeface="Times New Roman" pitchFamily="18" charset="0"/>
                <a:cs typeface="Times New Roman" pitchFamily="18" charset="0"/>
              </a:rPr>
              <a:t>();//Now which </a:t>
            </a:r>
            <a:r>
              <a:rPr lang="en-IN" sz="1200" dirty="0" err="1" smtClean="0">
                <a:latin typeface="Times New Roman" pitchFamily="18" charset="0"/>
                <a:cs typeface="Times New Roman" pitchFamily="18" charset="0"/>
              </a:rPr>
              <a:t>msg</a:t>
            </a:r>
            <a:r>
              <a:rPr lang="en-IN" sz="1200" dirty="0" smtClean="0">
                <a:latin typeface="Times New Roman" pitchFamily="18" charset="0"/>
                <a:cs typeface="Times New Roman" pitchFamily="18" charset="0"/>
              </a:rPr>
              <a:t>() method would be invoked?  </a:t>
            </a:r>
          </a:p>
          <a:p>
            <a:r>
              <a:rPr lang="en-IN" sz="1200" dirty="0" smtClean="0">
                <a:latin typeface="Times New Roman" pitchFamily="18" charset="0"/>
                <a:cs typeface="Times New Roman" pitchFamily="18" charset="0"/>
              </a:rPr>
              <a:t>}  </a:t>
            </a:r>
          </a:p>
          <a:p>
            <a:r>
              <a:rPr lang="en-IN" sz="1200" dirty="0" smtClean="0">
                <a:latin typeface="Times New Roman" pitchFamily="18" charset="0"/>
                <a:cs typeface="Times New Roman" pitchFamily="18" charset="0"/>
              </a:rPr>
              <a:t>}  </a:t>
            </a:r>
          </a:p>
          <a:p>
            <a:r>
              <a:rPr lang="en-IN" sz="1200" b="1" dirty="0" smtClean="0">
                <a:latin typeface="Times New Roman" pitchFamily="18" charset="0"/>
                <a:cs typeface="Times New Roman" pitchFamily="18" charset="0"/>
              </a:rPr>
              <a:t>O/p:-</a:t>
            </a:r>
            <a:r>
              <a:rPr lang="en-IN" sz="1200" dirty="0" smtClean="0">
                <a:latin typeface="Times New Roman" pitchFamily="18" charset="0"/>
                <a:cs typeface="Times New Roman" pitchFamily="18" charset="0"/>
              </a:rPr>
              <a:t> Compile Time Error</a:t>
            </a:r>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47</a:t>
            </a:fld>
            <a:endParaRPr lang="en-IN"/>
          </a:p>
        </p:txBody>
      </p:sp>
      <p:sp>
        <p:nvSpPr>
          <p:cNvPr id="6" name="Date Placeholder 5"/>
          <p:cNvSpPr>
            <a:spLocks noGrp="1"/>
          </p:cNvSpPr>
          <p:nvPr>
            <p:ph type="dt" sz="half" idx="10"/>
          </p:nvPr>
        </p:nvSpPr>
        <p:spPr/>
        <p:txBody>
          <a:bodyPr/>
          <a:lstStyle/>
          <a:p>
            <a:fld id="{1B64790D-79D9-470D-93F7-17B0D0083516}" type="datetime1">
              <a:rPr lang="en-US" smtClean="0"/>
              <a:pPr/>
              <a:t>1/24/2019</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Aggregation in Java:- </a:t>
            </a:r>
          </a:p>
          <a:p>
            <a:pPr>
              <a:buFont typeface="Wingdings" pitchFamily="2" charset="2"/>
              <a:buChar char="Ø"/>
            </a:pPr>
            <a:r>
              <a:rPr lang="en-IN" sz="1400" dirty="0" smtClean="0">
                <a:latin typeface="Times New Roman" pitchFamily="18" charset="0"/>
                <a:cs typeface="Times New Roman" pitchFamily="18" charset="0"/>
              </a:rPr>
              <a:t>If a class have an entity reference, it is known as Aggregation. Aggregation represents HAS-A relationship.</a:t>
            </a:r>
          </a:p>
          <a:p>
            <a:pPr>
              <a:buFont typeface="Wingdings" pitchFamily="2" charset="2"/>
              <a:buChar char="Ø"/>
            </a:pPr>
            <a:endParaRPr lang="en-IN" sz="1400" b="1" dirty="0" smtClean="0">
              <a:latin typeface="Times New Roman" pitchFamily="18" charset="0"/>
              <a:cs typeface="Times New Roman" pitchFamily="18" charset="0"/>
            </a:endParaRPr>
          </a:p>
          <a:p>
            <a:pPr>
              <a:buFont typeface="Wingdings" pitchFamily="2" charset="2"/>
              <a:buChar char="Ø"/>
            </a:pPr>
            <a:r>
              <a:rPr lang="en-IN" sz="1400" b="1" dirty="0" err="1" smtClean="0">
                <a:latin typeface="Times New Roman" pitchFamily="18" charset="0"/>
                <a:cs typeface="Times New Roman" pitchFamily="18" charset="0"/>
              </a:rPr>
              <a:t>E.g</a:t>
            </a:r>
            <a:r>
              <a:rPr lang="en-IN" sz="1400" b="1"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Employee{  </a:t>
            </a:r>
          </a:p>
          <a:p>
            <a:r>
              <a:rPr lang="en-IN" sz="1400" b="1"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id;  </a:t>
            </a:r>
          </a:p>
          <a:p>
            <a:r>
              <a:rPr lang="en-IN" sz="1400" dirty="0" smtClean="0">
                <a:latin typeface="Times New Roman" pitchFamily="18" charset="0"/>
                <a:cs typeface="Times New Roman" pitchFamily="18" charset="0"/>
              </a:rPr>
              <a:t>String name;  </a:t>
            </a:r>
          </a:p>
          <a:p>
            <a:r>
              <a:rPr lang="en-IN" sz="1400" dirty="0" smtClean="0">
                <a:latin typeface="Times New Roman" pitchFamily="18" charset="0"/>
                <a:cs typeface="Times New Roman" pitchFamily="18" charset="0"/>
              </a:rPr>
              <a:t>Address address;//Address is a class  </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p>
          <a:p>
            <a:endParaRPr lang="en-IN" sz="1400"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Why we use aggregation?</a:t>
            </a:r>
          </a:p>
          <a:p>
            <a:pPr>
              <a:buFont typeface="Wingdings" pitchFamily="2" charset="2"/>
              <a:buChar char="Ø"/>
            </a:pPr>
            <a:r>
              <a:rPr lang="en-IN" sz="1400" dirty="0" smtClean="0"/>
              <a:t>For Code Reusability.</a:t>
            </a:r>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48</a:t>
            </a:fld>
            <a:endParaRPr lang="en-IN"/>
          </a:p>
        </p:txBody>
      </p:sp>
      <p:sp>
        <p:nvSpPr>
          <p:cNvPr id="6" name="Date Placeholder 5"/>
          <p:cNvSpPr>
            <a:spLocks noGrp="1"/>
          </p:cNvSpPr>
          <p:nvPr>
            <p:ph type="dt" sz="half" idx="10"/>
          </p:nvPr>
        </p:nvSpPr>
        <p:spPr/>
        <p:txBody>
          <a:bodyPr/>
          <a:lstStyle/>
          <a:p>
            <a:fld id="{A1F168FB-902B-401B-A7D0-C45988B18AA5}" type="datetime1">
              <a:rPr lang="en-US" smtClean="0"/>
              <a:pPr/>
              <a:t>1/24/2019</a:t>
            </a:fld>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70000" lnSpcReduction="20000"/>
          </a:bodyPr>
          <a:lstStyle/>
          <a:p>
            <a:pPr>
              <a:buFont typeface="Wingdings" pitchFamily="2" charset="2"/>
              <a:buChar char="q"/>
            </a:pPr>
            <a:r>
              <a:rPr lang="en-IN" sz="1600" b="1" dirty="0" smtClean="0">
                <a:latin typeface="Times New Roman" pitchFamily="18" charset="0"/>
                <a:cs typeface="Times New Roman" pitchFamily="18" charset="0"/>
              </a:rPr>
              <a:t>Example of Aggregation in Java:- </a:t>
            </a:r>
          </a:p>
          <a:p>
            <a:r>
              <a:rPr lang="en-IN" sz="1400" b="1" dirty="0" smtClean="0"/>
              <a:t>class</a:t>
            </a:r>
            <a:r>
              <a:rPr lang="en-IN" sz="1400" dirty="0" smtClean="0"/>
              <a:t> Operation{  </a:t>
            </a:r>
          </a:p>
          <a:p>
            <a:r>
              <a:rPr lang="en-IN" sz="1400" dirty="0" smtClean="0"/>
              <a:t> </a:t>
            </a:r>
            <a:r>
              <a:rPr lang="en-IN" sz="1400" b="1" dirty="0" err="1" smtClean="0"/>
              <a:t>int</a:t>
            </a:r>
            <a:r>
              <a:rPr lang="en-IN" sz="1400" dirty="0" smtClean="0"/>
              <a:t> square(</a:t>
            </a:r>
            <a:r>
              <a:rPr lang="en-IN" sz="1400" b="1" dirty="0" err="1" smtClean="0"/>
              <a:t>int</a:t>
            </a:r>
            <a:r>
              <a:rPr lang="en-IN" sz="1400" dirty="0" smtClean="0"/>
              <a:t> n){  </a:t>
            </a:r>
          </a:p>
          <a:p>
            <a:r>
              <a:rPr lang="en-IN" sz="1400" dirty="0" smtClean="0"/>
              <a:t>  </a:t>
            </a:r>
            <a:r>
              <a:rPr lang="en-IN" sz="1400" b="1" dirty="0" smtClean="0"/>
              <a:t>return</a:t>
            </a:r>
            <a:r>
              <a:rPr lang="en-IN" sz="1400" dirty="0" smtClean="0"/>
              <a:t> n*</a:t>
            </a:r>
            <a:r>
              <a:rPr lang="en-IN" sz="1400" dirty="0" err="1" smtClean="0"/>
              <a:t>n</a:t>
            </a:r>
            <a:r>
              <a:rPr lang="en-IN" sz="1400" dirty="0" smtClean="0"/>
              <a:t>;  </a:t>
            </a:r>
          </a:p>
          <a:p>
            <a:r>
              <a:rPr lang="en-IN" sz="1400" dirty="0" smtClean="0"/>
              <a:t> }  </a:t>
            </a:r>
          </a:p>
          <a:p>
            <a:r>
              <a:rPr lang="en-IN" sz="1400" dirty="0" smtClean="0"/>
              <a:t>}    </a:t>
            </a:r>
          </a:p>
          <a:p>
            <a:r>
              <a:rPr lang="en-IN" sz="1400" b="1" dirty="0" smtClean="0"/>
              <a:t>class</a:t>
            </a:r>
            <a:r>
              <a:rPr lang="en-IN" sz="1400" dirty="0" smtClean="0"/>
              <a:t> Circle{  </a:t>
            </a:r>
          </a:p>
          <a:p>
            <a:r>
              <a:rPr lang="en-IN" sz="1400" dirty="0" smtClean="0"/>
              <a:t> Operation op;//aggregation  </a:t>
            </a:r>
          </a:p>
          <a:p>
            <a:r>
              <a:rPr lang="en-IN" sz="1400" dirty="0" smtClean="0"/>
              <a:t> </a:t>
            </a:r>
            <a:r>
              <a:rPr lang="en-IN" sz="1400" b="1" dirty="0" smtClean="0"/>
              <a:t>double</a:t>
            </a:r>
            <a:r>
              <a:rPr lang="en-IN" sz="1400" dirty="0" smtClean="0"/>
              <a:t> pi=3.14;  </a:t>
            </a:r>
          </a:p>
          <a:p>
            <a:r>
              <a:rPr lang="en-IN" sz="1400" dirty="0" smtClean="0"/>
              <a:t>    </a:t>
            </a:r>
            <a:r>
              <a:rPr lang="en-IN" sz="1400" b="1" dirty="0" smtClean="0"/>
              <a:t>double</a:t>
            </a:r>
            <a:r>
              <a:rPr lang="en-IN" sz="1400" dirty="0" smtClean="0"/>
              <a:t> area(</a:t>
            </a:r>
            <a:r>
              <a:rPr lang="en-IN" sz="1400" b="1" dirty="0" err="1" smtClean="0"/>
              <a:t>int</a:t>
            </a:r>
            <a:r>
              <a:rPr lang="en-IN" sz="1400" dirty="0" smtClean="0"/>
              <a:t> radius){  </a:t>
            </a:r>
          </a:p>
          <a:p>
            <a:r>
              <a:rPr lang="en-IN" sz="1400" dirty="0" smtClean="0"/>
              <a:t>   op=</a:t>
            </a:r>
            <a:r>
              <a:rPr lang="en-IN" sz="1400" b="1" dirty="0" smtClean="0"/>
              <a:t>new</a:t>
            </a:r>
            <a:r>
              <a:rPr lang="en-IN" sz="1400" dirty="0" smtClean="0"/>
              <a:t> Operation();  </a:t>
            </a:r>
          </a:p>
          <a:p>
            <a:r>
              <a:rPr lang="en-IN" sz="1400" dirty="0" smtClean="0"/>
              <a:t>   </a:t>
            </a:r>
            <a:r>
              <a:rPr lang="en-IN" sz="1400" b="1" dirty="0" err="1" smtClean="0"/>
              <a:t>int</a:t>
            </a:r>
            <a:r>
              <a:rPr lang="en-IN" sz="1400" dirty="0" smtClean="0"/>
              <a:t> </a:t>
            </a:r>
            <a:r>
              <a:rPr lang="en-IN" sz="1400" dirty="0" err="1" smtClean="0"/>
              <a:t>rsquare</a:t>
            </a:r>
            <a:r>
              <a:rPr lang="en-IN" sz="1400" dirty="0" smtClean="0"/>
              <a:t>=</a:t>
            </a:r>
            <a:r>
              <a:rPr lang="en-IN" sz="1400" dirty="0" err="1" smtClean="0"/>
              <a:t>op.square</a:t>
            </a:r>
            <a:r>
              <a:rPr lang="en-IN" sz="1400" dirty="0" smtClean="0"/>
              <a:t>(radius);//code reusability (i.e. delegates the method call).  </a:t>
            </a:r>
          </a:p>
          <a:p>
            <a:r>
              <a:rPr lang="en-IN" sz="1400" dirty="0" smtClean="0"/>
              <a:t>   </a:t>
            </a:r>
            <a:r>
              <a:rPr lang="en-IN" sz="1400" b="1" dirty="0" smtClean="0"/>
              <a:t>return</a:t>
            </a:r>
            <a:r>
              <a:rPr lang="en-IN" sz="1400" dirty="0" smtClean="0"/>
              <a:t> pi*</a:t>
            </a:r>
            <a:r>
              <a:rPr lang="en-IN" sz="1400" dirty="0" err="1" smtClean="0"/>
              <a:t>rsquare</a:t>
            </a:r>
            <a:r>
              <a:rPr lang="en-IN" sz="1400" dirty="0" smtClean="0"/>
              <a:t>;  </a:t>
            </a:r>
          </a:p>
          <a:p>
            <a:r>
              <a:rPr lang="en-IN" sz="1400" dirty="0" smtClean="0"/>
              <a:t> }      </a:t>
            </a:r>
          </a:p>
          <a:p>
            <a:r>
              <a:rPr lang="en-IN" sz="1400" dirty="0" smtClean="0"/>
              <a:t> </a:t>
            </a:r>
            <a:r>
              <a:rPr lang="en-IN" sz="1400" b="1" dirty="0" smtClean="0"/>
              <a:t>public</a:t>
            </a:r>
            <a:r>
              <a:rPr lang="en-IN" sz="1400" dirty="0" smtClean="0"/>
              <a:t> </a:t>
            </a:r>
            <a:r>
              <a:rPr lang="en-IN" sz="1400" b="1" dirty="0" smtClean="0"/>
              <a:t>static</a:t>
            </a:r>
            <a:r>
              <a:rPr lang="en-IN" sz="1400" dirty="0" smtClean="0"/>
              <a:t> </a:t>
            </a:r>
            <a:r>
              <a:rPr lang="en-IN" sz="1400" b="1" dirty="0" smtClean="0"/>
              <a:t>void</a:t>
            </a:r>
            <a:r>
              <a:rPr lang="en-IN" sz="1400" dirty="0" smtClean="0"/>
              <a:t> main(String args[]){  </a:t>
            </a:r>
          </a:p>
          <a:p>
            <a:r>
              <a:rPr lang="en-IN" sz="1400" dirty="0" smtClean="0"/>
              <a:t>   Circle c=</a:t>
            </a:r>
            <a:r>
              <a:rPr lang="en-IN" sz="1400" b="1" dirty="0" smtClean="0"/>
              <a:t>new</a:t>
            </a:r>
            <a:r>
              <a:rPr lang="en-IN" sz="1400" dirty="0" smtClean="0"/>
              <a:t> Circle();  </a:t>
            </a:r>
          </a:p>
          <a:p>
            <a:r>
              <a:rPr lang="en-IN" sz="1400" dirty="0" smtClean="0"/>
              <a:t>   </a:t>
            </a:r>
            <a:r>
              <a:rPr lang="en-IN" sz="1400" b="1" dirty="0" smtClean="0"/>
              <a:t>double</a:t>
            </a:r>
            <a:r>
              <a:rPr lang="en-IN" sz="1400" dirty="0" smtClean="0"/>
              <a:t> result=</a:t>
            </a:r>
            <a:r>
              <a:rPr lang="en-IN" sz="1400" dirty="0" err="1" smtClean="0"/>
              <a:t>c.area</a:t>
            </a:r>
            <a:r>
              <a:rPr lang="en-IN" sz="1400" dirty="0" smtClean="0"/>
              <a:t>(5);  </a:t>
            </a:r>
          </a:p>
          <a:p>
            <a:r>
              <a:rPr lang="en-IN" sz="1400" dirty="0" smtClean="0"/>
              <a:t>   </a:t>
            </a:r>
            <a:r>
              <a:rPr lang="en-IN" sz="1400" dirty="0" err="1" smtClean="0"/>
              <a:t>System.out.println</a:t>
            </a:r>
            <a:r>
              <a:rPr lang="en-IN" sz="1400" dirty="0" smtClean="0"/>
              <a:t>(result);  </a:t>
            </a:r>
          </a:p>
          <a:p>
            <a:r>
              <a:rPr lang="en-IN" sz="1400" dirty="0" smtClean="0"/>
              <a:t> }  </a:t>
            </a:r>
          </a:p>
          <a:p>
            <a:r>
              <a:rPr lang="en-IN" sz="1400" dirty="0" smtClean="0"/>
              <a:t>}  </a:t>
            </a:r>
          </a:p>
          <a:p>
            <a:pPr>
              <a:buFont typeface="Wingdings" pitchFamily="2" charset="2"/>
              <a:buChar char="q"/>
            </a:pPr>
            <a:r>
              <a:rPr lang="en-IN" sz="1400" b="1" dirty="0" smtClean="0">
                <a:latin typeface="Times New Roman" pitchFamily="18" charset="0"/>
                <a:cs typeface="Times New Roman" pitchFamily="18" charset="0"/>
              </a:rPr>
              <a:t>O/p:-</a:t>
            </a:r>
          </a:p>
          <a:p>
            <a:pPr>
              <a:buFont typeface="Wingdings" pitchFamily="2" charset="2"/>
              <a:buChar char="q"/>
            </a:pPr>
            <a:r>
              <a:rPr lang="en-IN" sz="1400" dirty="0" smtClean="0"/>
              <a:t>78.5</a:t>
            </a:r>
            <a:endParaRPr lang="en-IN" sz="1400" b="1" dirty="0" smtClean="0">
              <a:latin typeface="Times New Roman" pitchFamily="18" charset="0"/>
              <a:cs typeface="Times New Roman" pitchFamily="18" charset="0"/>
            </a:endParaRPr>
          </a:p>
          <a:p>
            <a:pPr>
              <a:buFont typeface="Wingdings" pitchFamily="2" charset="2"/>
              <a:buChar char="Ø"/>
            </a:pPr>
            <a:endParaRPr lang="en-IN" sz="1400" dirty="0" smtClean="0"/>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49</a:t>
            </a:fld>
            <a:endParaRPr lang="en-IN"/>
          </a:p>
        </p:txBody>
      </p:sp>
      <p:sp>
        <p:nvSpPr>
          <p:cNvPr id="6" name="Date Placeholder 5"/>
          <p:cNvSpPr>
            <a:spLocks noGrp="1"/>
          </p:cNvSpPr>
          <p:nvPr>
            <p:ph type="dt" sz="half" idx="10"/>
          </p:nvPr>
        </p:nvSpPr>
        <p:spPr/>
        <p:txBody>
          <a:bodyPr/>
          <a:lstStyle/>
          <a:p>
            <a:fld id="{C234D34D-4917-47CA-A75E-A3A5658398EC}" type="datetime1">
              <a:rPr lang="en-US" smtClean="0"/>
              <a:pPr/>
              <a:t>1/24/2019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IN" sz="1400" b="1" i="1" dirty="0" smtClean="0">
                <a:latin typeface="Times New Roman" pitchFamily="18" charset="0"/>
                <a:cs typeface="Times New Roman" pitchFamily="18" charset="0"/>
              </a:rPr>
              <a:t>Version of Java :-</a:t>
            </a:r>
          </a:p>
          <a:p>
            <a:endParaRPr lang="en-IN" sz="1400" b="1" dirty="0" smtClean="0">
              <a:latin typeface="Times New Roman" pitchFamily="18" charset="0"/>
              <a:cs typeface="Times New Roman" pitchFamily="18" charset="0"/>
            </a:endParaRPr>
          </a:p>
          <a:p>
            <a:r>
              <a:rPr lang="en-IN" sz="1400" dirty="0">
                <a:latin typeface="Times New Roman" pitchFamily="18" charset="0"/>
                <a:cs typeface="Times New Roman" pitchFamily="18" charset="0"/>
              </a:rPr>
              <a:t>JDK Alpha and Beta (1995)</a:t>
            </a:r>
          </a:p>
          <a:p>
            <a:r>
              <a:rPr lang="en-IN" sz="1400" dirty="0">
                <a:latin typeface="Times New Roman" pitchFamily="18" charset="0"/>
                <a:cs typeface="Times New Roman" pitchFamily="18" charset="0"/>
              </a:rPr>
              <a:t>JDK 1.0 (23rd Jan, 1996)</a:t>
            </a:r>
          </a:p>
          <a:p>
            <a:r>
              <a:rPr lang="en-IN" sz="1400" dirty="0">
                <a:latin typeface="Times New Roman" pitchFamily="18" charset="0"/>
                <a:cs typeface="Times New Roman" pitchFamily="18" charset="0"/>
              </a:rPr>
              <a:t>JDK 1.1 (19th Feb, 1997)</a:t>
            </a:r>
          </a:p>
          <a:p>
            <a:r>
              <a:rPr lang="en-IN" sz="1400" dirty="0">
                <a:latin typeface="Times New Roman" pitchFamily="18" charset="0"/>
                <a:cs typeface="Times New Roman" pitchFamily="18" charset="0"/>
              </a:rPr>
              <a:t>J2SE 1.2 (8th Dec, 1998)</a:t>
            </a:r>
          </a:p>
          <a:p>
            <a:r>
              <a:rPr lang="en-IN" sz="1400" dirty="0">
                <a:latin typeface="Times New Roman" pitchFamily="18" charset="0"/>
                <a:cs typeface="Times New Roman" pitchFamily="18" charset="0"/>
              </a:rPr>
              <a:t>J2SE 1.3 (8th May, 2000)</a:t>
            </a:r>
          </a:p>
          <a:p>
            <a:r>
              <a:rPr lang="en-IN" sz="1400" dirty="0">
                <a:latin typeface="Times New Roman" pitchFamily="18" charset="0"/>
                <a:cs typeface="Times New Roman" pitchFamily="18" charset="0"/>
              </a:rPr>
              <a:t>J2SE 1.4 (6th Feb, 2002)</a:t>
            </a:r>
          </a:p>
          <a:p>
            <a:r>
              <a:rPr lang="en-IN" sz="1400" dirty="0">
                <a:latin typeface="Times New Roman" pitchFamily="18" charset="0"/>
                <a:cs typeface="Times New Roman" pitchFamily="18" charset="0"/>
              </a:rPr>
              <a:t>J2SE 5.0 (30th Sep, 2004)</a:t>
            </a:r>
          </a:p>
          <a:p>
            <a:r>
              <a:rPr lang="en-IN" sz="1400" dirty="0">
                <a:latin typeface="Times New Roman" pitchFamily="18" charset="0"/>
                <a:cs typeface="Times New Roman" pitchFamily="18" charset="0"/>
              </a:rPr>
              <a:t>Java SE 6 (11th Dec, 2006)</a:t>
            </a:r>
          </a:p>
          <a:p>
            <a:r>
              <a:rPr lang="en-IN" sz="1400" dirty="0">
                <a:latin typeface="Times New Roman" pitchFamily="18" charset="0"/>
                <a:cs typeface="Times New Roman" pitchFamily="18" charset="0"/>
              </a:rPr>
              <a:t>Java SE 7 (28th July, 2011)</a:t>
            </a:r>
          </a:p>
          <a:p>
            <a:r>
              <a:rPr lang="en-IN" sz="1400" dirty="0">
                <a:latin typeface="Times New Roman" pitchFamily="18" charset="0"/>
                <a:cs typeface="Times New Roman" pitchFamily="18" charset="0"/>
              </a:rPr>
              <a:t>Java SE 8 (18th March, 2014</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Java SE 9 (21</a:t>
            </a:r>
            <a:r>
              <a:rPr lang="en-IN" sz="1400" baseline="30000" dirty="0" smtClean="0">
                <a:latin typeface="Times New Roman" pitchFamily="18" charset="0"/>
                <a:cs typeface="Times New Roman" pitchFamily="18" charset="0"/>
              </a:rPr>
              <a:t>st</a:t>
            </a:r>
            <a:r>
              <a:rPr lang="en-IN" sz="1400" dirty="0" smtClean="0">
                <a:latin typeface="Times New Roman" pitchFamily="18" charset="0"/>
                <a:cs typeface="Times New Roman" pitchFamily="18" charset="0"/>
              </a:rPr>
              <a:t> September 2017)</a:t>
            </a:r>
          </a:p>
          <a:p>
            <a:r>
              <a:rPr lang="en-IN" sz="1400" dirty="0" smtClean="0">
                <a:latin typeface="Times New Roman" pitchFamily="18" charset="0"/>
                <a:cs typeface="Times New Roman" pitchFamily="18" charset="0"/>
              </a:rPr>
              <a:t>Java SE 10(20</a:t>
            </a:r>
            <a:r>
              <a:rPr lang="en-IN" sz="1400" baseline="30000" dirty="0" smtClean="0">
                <a:latin typeface="Times New Roman" pitchFamily="18" charset="0"/>
                <a:cs typeface="Times New Roman" pitchFamily="18" charset="0"/>
              </a:rPr>
              <a:t>th</a:t>
            </a:r>
            <a:r>
              <a:rPr lang="en-IN" sz="1400" dirty="0" smtClean="0">
                <a:latin typeface="Times New Roman" pitchFamily="18" charset="0"/>
                <a:cs typeface="Times New Roman" pitchFamily="18" charset="0"/>
              </a:rPr>
              <a:t> March 2018)</a:t>
            </a:r>
            <a:endParaRPr lang="en-IN" sz="1400" dirty="0">
              <a:latin typeface="Times New Roman" pitchFamily="18" charset="0"/>
              <a:cs typeface="Times New Roman" pitchFamily="18" charset="0"/>
            </a:endParaRPr>
          </a:p>
          <a:p>
            <a:pPr>
              <a:buFont typeface="+mj-lt"/>
              <a:buAutoNum type="arabicPeriod"/>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a:t>
            </a:fld>
            <a:endParaRPr lang="en-IN"/>
          </a:p>
        </p:txBody>
      </p:sp>
      <p:sp>
        <p:nvSpPr>
          <p:cNvPr id="6" name="Date Placeholder 5"/>
          <p:cNvSpPr>
            <a:spLocks noGrp="1"/>
          </p:cNvSpPr>
          <p:nvPr>
            <p:ph type="dt" sz="half" idx="10"/>
          </p:nvPr>
        </p:nvSpPr>
        <p:spPr/>
        <p:txBody>
          <a:bodyPr/>
          <a:lstStyle/>
          <a:p>
            <a:fld id="{853C479D-1A55-4FD3-9AA0-D11DF84C888D}" type="datetime1">
              <a:rPr lang="en-US" smtClean="0"/>
              <a:pPr/>
              <a:t>1/24/2019</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Use of Aggregation in Java:- </a:t>
            </a:r>
          </a:p>
          <a:p>
            <a:r>
              <a:rPr lang="en-IN" sz="1400" dirty="0" smtClean="0">
                <a:latin typeface="Times New Roman" pitchFamily="18" charset="0"/>
                <a:cs typeface="Times New Roman" pitchFamily="18" charset="0"/>
              </a:rPr>
              <a:t>Code reuse is also best achieved by aggregation when there is no is-a relationship.</a:t>
            </a:r>
          </a:p>
          <a:p>
            <a:r>
              <a:rPr lang="en-IN" sz="1400" dirty="0" smtClean="0">
                <a:latin typeface="Times New Roman" pitchFamily="18" charset="0"/>
                <a:cs typeface="Times New Roman" pitchFamily="18" charset="0"/>
              </a:rPr>
              <a:t>Inheritance should be used only if the relationship is-a is maintained throughout the lifetime of the objects involved; otherwise, aggregation is the best choice.</a:t>
            </a:r>
          </a:p>
          <a:p>
            <a:pPr>
              <a:buFont typeface="Wingdings" pitchFamily="2" charset="2"/>
              <a:buChar char="q"/>
            </a:pPr>
            <a:endParaRPr lang="en-IN" sz="1600" b="1" dirty="0" smtClean="0">
              <a:latin typeface="Times New Roman" pitchFamily="18" charset="0"/>
              <a:cs typeface="Times New Roman" pitchFamily="18" charset="0"/>
            </a:endParaRPr>
          </a:p>
          <a:p>
            <a:pPr>
              <a:buFont typeface="Wingdings" pitchFamily="2" charset="2"/>
              <a:buChar char="Ø"/>
            </a:pPr>
            <a:endParaRPr lang="en-IN" sz="1400" dirty="0" smtClean="0"/>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50</a:t>
            </a:fld>
            <a:endParaRPr lang="en-IN"/>
          </a:p>
        </p:txBody>
      </p:sp>
      <p:sp>
        <p:nvSpPr>
          <p:cNvPr id="6" name="Date Placeholder 5"/>
          <p:cNvSpPr>
            <a:spLocks noGrp="1"/>
          </p:cNvSpPr>
          <p:nvPr>
            <p:ph type="dt" sz="half" idx="10"/>
          </p:nvPr>
        </p:nvSpPr>
        <p:spPr/>
        <p:txBody>
          <a:bodyPr/>
          <a:lstStyle/>
          <a:p>
            <a:fld id="{55D40A67-3EDE-4E14-833B-725549B33FD9}" type="datetime1">
              <a:rPr lang="en-US" smtClean="0"/>
              <a:pPr/>
              <a:t>1/24/2019</a:t>
            </a:fld>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Method Overriding in Java:- </a:t>
            </a:r>
          </a:p>
          <a:p>
            <a:pPr>
              <a:buFont typeface="Wingdings" pitchFamily="2" charset="2"/>
              <a:buChar char="Ø"/>
            </a:pPr>
            <a:r>
              <a:rPr lang="en-IN" sz="1400" dirty="0" smtClean="0">
                <a:latin typeface="Times New Roman" pitchFamily="18" charset="0"/>
                <a:cs typeface="Times New Roman" pitchFamily="18" charset="0"/>
              </a:rPr>
              <a:t>If subclass (child class) has the same method as declared in the parent class, it is known as </a:t>
            </a:r>
            <a:r>
              <a:rPr lang="en-IN" sz="1400" b="1" dirty="0" smtClean="0">
                <a:latin typeface="Times New Roman" pitchFamily="18" charset="0"/>
                <a:cs typeface="Times New Roman" pitchFamily="18" charset="0"/>
              </a:rPr>
              <a:t>method overriding in java</a:t>
            </a:r>
            <a:r>
              <a:rPr lang="en-IN" sz="1400" dirty="0" smtClean="0">
                <a:latin typeface="Times New Roman" pitchFamily="18" charset="0"/>
                <a:cs typeface="Times New Roman" pitchFamily="18" charset="0"/>
              </a:rPr>
              <a:t>.</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Use of  Method Overriding:- </a:t>
            </a:r>
          </a:p>
          <a:p>
            <a:r>
              <a:rPr lang="en-IN" sz="1400" dirty="0" smtClean="0">
                <a:latin typeface="Times New Roman" pitchFamily="18" charset="0"/>
                <a:cs typeface="Times New Roman" pitchFamily="18" charset="0"/>
              </a:rPr>
              <a:t>Method overriding is used to provide specific implementation of a method that is already provided by its super class.</a:t>
            </a:r>
          </a:p>
          <a:p>
            <a:r>
              <a:rPr lang="en-IN" sz="1400" dirty="0" smtClean="0">
                <a:latin typeface="Times New Roman" pitchFamily="18" charset="0"/>
                <a:cs typeface="Times New Roman" pitchFamily="18" charset="0"/>
              </a:rPr>
              <a:t>Method overriding is used for runtime polymorphism</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Rules for method Overriding:- </a:t>
            </a:r>
          </a:p>
          <a:p>
            <a:r>
              <a:rPr lang="en-IN" sz="1400" dirty="0" smtClean="0">
                <a:latin typeface="Times New Roman" pitchFamily="18" charset="0"/>
                <a:cs typeface="Times New Roman" pitchFamily="18" charset="0"/>
              </a:rPr>
              <a:t>method must have same name as in the parent class</a:t>
            </a:r>
          </a:p>
          <a:p>
            <a:r>
              <a:rPr lang="en-IN" sz="1400" dirty="0" smtClean="0">
                <a:latin typeface="Times New Roman" pitchFamily="18" charset="0"/>
                <a:cs typeface="Times New Roman" pitchFamily="18" charset="0"/>
              </a:rPr>
              <a:t>method must have same parameter as in the parent class.</a:t>
            </a:r>
          </a:p>
          <a:p>
            <a:r>
              <a:rPr lang="en-IN" sz="1400" dirty="0" smtClean="0">
                <a:latin typeface="Times New Roman" pitchFamily="18" charset="0"/>
                <a:cs typeface="Times New Roman" pitchFamily="18" charset="0"/>
              </a:rPr>
              <a:t>must be IS-A relationship (inheritance).</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51</a:t>
            </a:fld>
            <a:endParaRPr lang="en-IN"/>
          </a:p>
        </p:txBody>
      </p:sp>
      <p:sp>
        <p:nvSpPr>
          <p:cNvPr id="6" name="Date Placeholder 5"/>
          <p:cNvSpPr>
            <a:spLocks noGrp="1"/>
          </p:cNvSpPr>
          <p:nvPr>
            <p:ph type="dt" sz="half" idx="10"/>
          </p:nvPr>
        </p:nvSpPr>
        <p:spPr/>
        <p:txBody>
          <a:bodyPr/>
          <a:lstStyle/>
          <a:p>
            <a:fld id="{AB011099-3908-4680-9435-630B3C87808D}" type="datetime1">
              <a:rPr lang="en-US" smtClean="0"/>
              <a:pPr/>
              <a:t>1/24/2019</a:t>
            </a:fld>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Understanding a problem without method overloading:-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Vehicle{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run(){System.out.println("Vehicle is running");}  </a:t>
            </a:r>
          </a:p>
          <a:p>
            <a:r>
              <a:rPr lang="en-IN" sz="1400"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Bike </a:t>
            </a:r>
            <a:r>
              <a:rPr lang="en-IN" sz="1400" b="1" dirty="0" smtClean="0">
                <a:latin typeface="Times New Roman" pitchFamily="18" charset="0"/>
                <a:cs typeface="Times New Roman" pitchFamily="18" charset="0"/>
              </a:rPr>
              <a:t>extends</a:t>
            </a:r>
            <a:r>
              <a:rPr lang="en-IN" sz="1400" dirty="0" smtClean="0">
                <a:latin typeface="Times New Roman" pitchFamily="18" charset="0"/>
                <a:cs typeface="Times New Roman" pitchFamily="18" charset="0"/>
              </a:rPr>
              <a:t> Vehicle{  </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args[]){  </a:t>
            </a:r>
          </a:p>
          <a:p>
            <a:r>
              <a:rPr lang="en-IN" sz="1400" dirty="0" smtClean="0">
                <a:latin typeface="Times New Roman" pitchFamily="18" charset="0"/>
                <a:cs typeface="Times New Roman" pitchFamily="18" charset="0"/>
              </a:rPr>
              <a:t>  Bike obj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Bike();  </a:t>
            </a:r>
          </a:p>
          <a:p>
            <a:r>
              <a:rPr lang="en-IN" sz="1400" dirty="0" smtClean="0">
                <a:latin typeface="Times New Roman" pitchFamily="18" charset="0"/>
                <a:cs typeface="Times New Roman" pitchFamily="18" charset="0"/>
              </a:rPr>
              <a:t>  obj.run();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O/p:- </a:t>
            </a:r>
          </a:p>
          <a:p>
            <a:pPr>
              <a:buFont typeface="Wingdings" pitchFamily="2" charset="2"/>
              <a:buChar char="q"/>
            </a:pPr>
            <a:r>
              <a:rPr lang="en-IN" sz="1400" dirty="0" smtClean="0">
                <a:latin typeface="Times New Roman" pitchFamily="18" charset="0"/>
                <a:cs typeface="Times New Roman" pitchFamily="18" charset="0"/>
              </a:rPr>
              <a:t>Vehicle is running</a:t>
            </a:r>
            <a:endParaRPr lang="en-IN" sz="1400" b="1" dirty="0" smtClean="0">
              <a:latin typeface="Times New Roman" pitchFamily="18" charset="0"/>
              <a:cs typeface="Times New Roman" pitchFamily="18" charset="0"/>
            </a:endParaRP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52</a:t>
            </a:fld>
            <a:endParaRPr lang="en-IN"/>
          </a:p>
        </p:txBody>
      </p:sp>
      <p:sp>
        <p:nvSpPr>
          <p:cNvPr id="6" name="Date Placeholder 5"/>
          <p:cNvSpPr>
            <a:spLocks noGrp="1"/>
          </p:cNvSpPr>
          <p:nvPr>
            <p:ph type="dt" sz="half" idx="10"/>
          </p:nvPr>
        </p:nvSpPr>
        <p:spPr/>
        <p:txBody>
          <a:bodyPr/>
          <a:lstStyle/>
          <a:p>
            <a:fld id="{AFD27718-44AD-414E-A353-2FF1D1B46C47}" type="datetime1">
              <a:rPr lang="en-US" smtClean="0"/>
              <a:pPr/>
              <a:t>1/24/2019</a:t>
            </a:fld>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600" b="1" dirty="0" smtClean="0">
                <a:latin typeface="Times New Roman" pitchFamily="18" charset="0"/>
                <a:cs typeface="Times New Roman" pitchFamily="18" charset="0"/>
              </a:rPr>
              <a:t>Understanding a problem with method overloading:-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Vehicle{  </a:t>
            </a:r>
          </a:p>
          <a:p>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run(){System.out.println("Vehicle is running");}  </a:t>
            </a:r>
          </a:p>
          <a:p>
            <a:r>
              <a:rPr lang="en-IN" sz="1400"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Bike2 </a:t>
            </a:r>
            <a:r>
              <a:rPr lang="en-IN" sz="1400" b="1" dirty="0" smtClean="0">
                <a:latin typeface="Times New Roman" pitchFamily="18" charset="0"/>
                <a:cs typeface="Times New Roman" pitchFamily="18" charset="0"/>
              </a:rPr>
              <a:t>extends</a:t>
            </a:r>
            <a:r>
              <a:rPr lang="en-IN" sz="1400" dirty="0" smtClean="0">
                <a:latin typeface="Times New Roman" pitchFamily="18" charset="0"/>
                <a:cs typeface="Times New Roman" pitchFamily="18" charset="0"/>
              </a:rPr>
              <a:t> Vehicle{  </a:t>
            </a:r>
          </a:p>
          <a:p>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run(){System.out.println("Bike is running safely");}  </a:t>
            </a:r>
          </a:p>
          <a:p>
            <a:r>
              <a:rPr lang="en-IN" sz="1400"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args[]){  </a:t>
            </a:r>
          </a:p>
          <a:p>
            <a:r>
              <a:rPr lang="en-IN" sz="1400" dirty="0" smtClean="0">
                <a:latin typeface="Times New Roman" pitchFamily="18" charset="0"/>
                <a:cs typeface="Times New Roman" pitchFamily="18" charset="0"/>
              </a:rPr>
              <a:t>Bike2 obj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Bike2();  </a:t>
            </a:r>
          </a:p>
          <a:p>
            <a:r>
              <a:rPr lang="en-IN" sz="1400" dirty="0" smtClean="0">
                <a:latin typeface="Times New Roman" pitchFamily="18" charset="0"/>
                <a:cs typeface="Times New Roman" pitchFamily="18" charset="0"/>
              </a:rPr>
              <a:t>obj.run();  </a:t>
            </a:r>
          </a:p>
          <a:p>
            <a:r>
              <a:rPr lang="en-IN" sz="1400" dirty="0" smtClean="0">
                <a:latin typeface="Times New Roman" pitchFamily="18" charset="0"/>
                <a:cs typeface="Times New Roman" pitchFamily="18" charset="0"/>
              </a:rPr>
              <a:t>}  </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O/p:- </a:t>
            </a:r>
          </a:p>
          <a:p>
            <a:pPr>
              <a:buFont typeface="Wingdings" pitchFamily="2" charset="2"/>
              <a:buChar char="Ø"/>
            </a:pPr>
            <a:r>
              <a:rPr lang="en-IN" sz="1400" dirty="0" smtClean="0">
                <a:latin typeface="Times New Roman" pitchFamily="18" charset="0"/>
                <a:cs typeface="Times New Roman" pitchFamily="18" charset="0"/>
              </a:rPr>
              <a:t>Bike is running safely</a:t>
            </a: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53</a:t>
            </a:fld>
            <a:endParaRPr lang="en-IN"/>
          </a:p>
        </p:txBody>
      </p:sp>
      <p:sp>
        <p:nvSpPr>
          <p:cNvPr id="6" name="Date Placeholder 5"/>
          <p:cNvSpPr>
            <a:spLocks noGrp="1"/>
          </p:cNvSpPr>
          <p:nvPr>
            <p:ph type="dt" sz="half" idx="10"/>
          </p:nvPr>
        </p:nvSpPr>
        <p:spPr/>
        <p:txBody>
          <a:bodyPr/>
          <a:lstStyle/>
          <a:p>
            <a:fld id="{78E1AB95-7B1C-4F88-8EB5-CE63363F3A7F}" type="datetime1">
              <a:rPr lang="en-US" smtClean="0"/>
              <a:pPr/>
              <a:t>1/24/2019</a:t>
            </a:fld>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IN" sz="1400" b="1" dirty="0" smtClean="0">
                <a:latin typeface="Times New Roman" pitchFamily="18" charset="0"/>
                <a:cs typeface="Times New Roman" pitchFamily="18" charset="0"/>
              </a:rPr>
              <a:t>Final Keyword in Java:-</a:t>
            </a:r>
          </a:p>
          <a:p>
            <a:pPr>
              <a:buFont typeface="Wingdings" pitchFamily="2" charset="2"/>
              <a:buChar char="q"/>
            </a:pPr>
            <a:endParaRPr lang="en-IN" sz="1400" b="1"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The </a:t>
            </a:r>
            <a:r>
              <a:rPr lang="en-IN" sz="1400" b="1" dirty="0" smtClean="0">
                <a:latin typeface="Times New Roman" pitchFamily="18" charset="0"/>
                <a:cs typeface="Times New Roman" pitchFamily="18" charset="0"/>
              </a:rPr>
              <a:t>final keyword</a:t>
            </a:r>
            <a:r>
              <a:rPr lang="en-IN" sz="1400" dirty="0" smtClean="0">
                <a:latin typeface="Times New Roman" pitchFamily="18" charset="0"/>
                <a:cs typeface="Times New Roman" pitchFamily="18" charset="0"/>
              </a:rPr>
              <a:t> in java is used to restrict the user. The java final keyword can be used in many context. Final can be:</a:t>
            </a:r>
          </a:p>
          <a:p>
            <a:pPr>
              <a:buFont typeface="+mj-lt"/>
              <a:buAutoNum type="arabicPeriod"/>
            </a:pPr>
            <a:r>
              <a:rPr lang="en-IN" sz="1400" dirty="0" smtClean="0">
                <a:latin typeface="Times New Roman" pitchFamily="18" charset="0"/>
                <a:cs typeface="Times New Roman" pitchFamily="18" charset="0"/>
              </a:rPr>
              <a:t>variable</a:t>
            </a:r>
          </a:p>
          <a:p>
            <a:pPr>
              <a:buFont typeface="+mj-lt"/>
              <a:buAutoNum type="arabicPeriod"/>
            </a:pPr>
            <a:r>
              <a:rPr lang="en-IN" sz="1400" dirty="0" smtClean="0">
                <a:latin typeface="Times New Roman" pitchFamily="18" charset="0"/>
                <a:cs typeface="Times New Roman" pitchFamily="18" charset="0"/>
              </a:rPr>
              <a:t>method</a:t>
            </a:r>
          </a:p>
          <a:p>
            <a:pPr>
              <a:buFont typeface="+mj-lt"/>
              <a:buAutoNum type="arabicPeriod"/>
            </a:pPr>
            <a:r>
              <a:rPr lang="en-IN" sz="1400" dirty="0" smtClean="0">
                <a:latin typeface="Times New Roman" pitchFamily="18" charset="0"/>
                <a:cs typeface="Times New Roman" pitchFamily="18" charset="0"/>
              </a:rPr>
              <a:t>class</a:t>
            </a:r>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54</a:t>
            </a:fld>
            <a:endParaRPr lang="en-IN"/>
          </a:p>
        </p:txBody>
      </p:sp>
      <p:sp>
        <p:nvSpPr>
          <p:cNvPr id="6" name="Date Placeholder 5"/>
          <p:cNvSpPr>
            <a:spLocks noGrp="1"/>
          </p:cNvSpPr>
          <p:nvPr>
            <p:ph type="dt" sz="half" idx="10"/>
          </p:nvPr>
        </p:nvSpPr>
        <p:spPr/>
        <p:txBody>
          <a:bodyPr/>
          <a:lstStyle/>
          <a:p>
            <a:fld id="{82050749-0916-4BFA-8EFF-003F95E8DF5B}" type="datetime1">
              <a:rPr lang="en-US" smtClean="0"/>
              <a:pPr/>
              <a:t>1/24/2019</a:t>
            </a:fld>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Polymorphism in Java:- </a:t>
            </a:r>
          </a:p>
          <a:p>
            <a:pPr>
              <a:buFont typeface="Wingdings" pitchFamily="2" charset="2"/>
              <a:buChar char="Ø"/>
            </a:pPr>
            <a:r>
              <a:rPr lang="en-IN" sz="1400" b="1" dirty="0" smtClean="0">
                <a:latin typeface="Times New Roman" pitchFamily="18" charset="0"/>
                <a:cs typeface="Times New Roman" pitchFamily="18" charset="0"/>
              </a:rPr>
              <a:t>Polymorphism in java</a:t>
            </a:r>
            <a:r>
              <a:rPr lang="en-IN" sz="1400" dirty="0" smtClean="0">
                <a:latin typeface="Times New Roman" pitchFamily="18" charset="0"/>
                <a:cs typeface="Times New Roman" pitchFamily="18" charset="0"/>
              </a:rPr>
              <a:t> is a concept by which we can perform a </a:t>
            </a:r>
            <a:r>
              <a:rPr lang="en-IN" sz="1400" b="1" i="1" dirty="0" smtClean="0">
                <a:latin typeface="Times New Roman" pitchFamily="18" charset="0"/>
                <a:cs typeface="Times New Roman" pitchFamily="18" charset="0"/>
              </a:rPr>
              <a:t>single action by different ways</a:t>
            </a:r>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Polymorphism is derived from 2 Greek words: poly and morphs. The word "poly" means many and "morphs" means forms. So polymorphism means many forms.</a:t>
            </a:r>
          </a:p>
          <a:p>
            <a:pPr>
              <a:buFont typeface="Wingdings" pitchFamily="2" charset="2"/>
              <a:buChar char="Ø"/>
            </a:pPr>
            <a:r>
              <a:rPr lang="en-IN" sz="1400" dirty="0" smtClean="0">
                <a:latin typeface="Times New Roman" pitchFamily="18" charset="0"/>
                <a:cs typeface="Times New Roman" pitchFamily="18" charset="0"/>
              </a:rPr>
              <a:t>There are two types of polymorphism in java: compile time polymorphism and runtime polymorphism. We can perform polymorphism in java by method overloading and method overriding.</a:t>
            </a: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55</a:t>
            </a:fld>
            <a:endParaRPr lang="en-IN"/>
          </a:p>
        </p:txBody>
      </p:sp>
      <p:sp>
        <p:nvSpPr>
          <p:cNvPr id="6" name="Date Placeholder 5"/>
          <p:cNvSpPr>
            <a:spLocks noGrp="1"/>
          </p:cNvSpPr>
          <p:nvPr>
            <p:ph type="dt" sz="half" idx="10"/>
          </p:nvPr>
        </p:nvSpPr>
        <p:spPr/>
        <p:txBody>
          <a:bodyPr/>
          <a:lstStyle/>
          <a:p>
            <a:fld id="{6E7A64C8-5868-4EB0-BB3C-961600E56B98}" type="datetime1">
              <a:rPr lang="en-US" smtClean="0"/>
              <a:pPr/>
              <a:t>1/24/2019</a:t>
            </a:fld>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Static Binding and Dynamic Binding in Java:- </a:t>
            </a:r>
          </a:p>
          <a:p>
            <a:pPr>
              <a:buFont typeface="Wingdings" pitchFamily="2" charset="2"/>
              <a:buChar char="Ø"/>
            </a:pPr>
            <a:r>
              <a:rPr lang="en-IN" sz="1400" b="1" dirty="0" smtClean="0">
                <a:latin typeface="Times New Roman" pitchFamily="18" charset="0"/>
                <a:cs typeface="Times New Roman" pitchFamily="18" charset="0"/>
              </a:rPr>
              <a:t>Static Binding:- </a:t>
            </a:r>
          </a:p>
          <a:p>
            <a:r>
              <a:rPr lang="en-IN" sz="1400" dirty="0" smtClean="0">
                <a:latin typeface="Times New Roman" pitchFamily="18" charset="0"/>
                <a:cs typeface="Times New Roman" pitchFamily="18" charset="0"/>
              </a:rPr>
              <a:t>When type of the object is determined at compiled time(by the compiler), it is known as static binding.</a:t>
            </a:r>
          </a:p>
          <a:p>
            <a:r>
              <a:rPr lang="en-IN" sz="1400" dirty="0" smtClean="0">
                <a:latin typeface="Times New Roman" pitchFamily="18" charset="0"/>
                <a:cs typeface="Times New Roman" pitchFamily="18" charset="0"/>
              </a:rPr>
              <a:t>If there is any private, final or static method in a class, there is static binding.</a:t>
            </a:r>
          </a:p>
          <a:p>
            <a:pPr>
              <a:buFont typeface="Wingdings" pitchFamily="2" charset="2"/>
              <a:buChar char="q"/>
            </a:pPr>
            <a:r>
              <a:rPr lang="en-IN" sz="1600" b="1" dirty="0" smtClean="0">
                <a:latin typeface="Times New Roman" pitchFamily="18" charset="0"/>
                <a:cs typeface="Times New Roman" pitchFamily="18" charset="0"/>
              </a:rPr>
              <a:t>Example of static binding:-</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Dog{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private</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eat(){</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("dog is eating...");}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t>
            </a:r>
            <a:r>
              <a:rPr lang="en-IN" sz="1400" dirty="0" err="1" smtClean="0">
                <a:latin typeface="Times New Roman" pitchFamily="18" charset="0"/>
                <a:cs typeface="Times New Roman" pitchFamily="18" charset="0"/>
              </a:rPr>
              <a:t>args</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Dog d1=</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Dog();  </a:t>
            </a:r>
          </a:p>
          <a:p>
            <a:r>
              <a:rPr lang="en-IN" sz="1400" dirty="0" smtClean="0">
                <a:latin typeface="Times New Roman" pitchFamily="18" charset="0"/>
                <a:cs typeface="Times New Roman" pitchFamily="18" charset="0"/>
              </a:rPr>
              <a:t>  d1.eat();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p>
          <a:p>
            <a:endParaRPr lang="en-IN" sz="1400" dirty="0" smtClean="0">
              <a:latin typeface="Times New Roman" pitchFamily="18" charset="0"/>
              <a:cs typeface="Times New Roman" pitchFamily="18" charset="0"/>
            </a:endParaRPr>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56</a:t>
            </a:fld>
            <a:endParaRPr lang="en-IN"/>
          </a:p>
        </p:txBody>
      </p:sp>
      <p:sp>
        <p:nvSpPr>
          <p:cNvPr id="6" name="Date Placeholder 5"/>
          <p:cNvSpPr>
            <a:spLocks noGrp="1"/>
          </p:cNvSpPr>
          <p:nvPr>
            <p:ph type="dt" sz="half" idx="10"/>
          </p:nvPr>
        </p:nvSpPr>
        <p:spPr/>
        <p:txBody>
          <a:bodyPr/>
          <a:lstStyle/>
          <a:p>
            <a:fld id="{A3566035-9F74-4F06-8ACD-E63F95FFE32B}" type="datetime1">
              <a:rPr lang="en-US" smtClean="0"/>
              <a:pPr/>
              <a:t>1/24/2019</a:t>
            </a:fld>
            <a:endParaRPr lang="en-I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Static Binding and Dynamic Binding in Java:- </a:t>
            </a:r>
          </a:p>
          <a:p>
            <a:pPr>
              <a:buFont typeface="Wingdings" pitchFamily="2" charset="2"/>
              <a:buChar char="Ø"/>
            </a:pPr>
            <a:r>
              <a:rPr lang="en-IN" sz="1400" b="1" dirty="0" smtClean="0">
                <a:latin typeface="Times New Roman" pitchFamily="18" charset="0"/>
                <a:cs typeface="Times New Roman" pitchFamily="18" charset="0"/>
              </a:rPr>
              <a:t>Dynamic Binding:- </a:t>
            </a:r>
          </a:p>
          <a:p>
            <a:r>
              <a:rPr lang="en-IN" sz="1400" dirty="0" smtClean="0">
                <a:latin typeface="Times New Roman" pitchFamily="18" charset="0"/>
                <a:cs typeface="Times New Roman" pitchFamily="18" charset="0"/>
              </a:rPr>
              <a:t>When type of the object is determined at run-time, it is known as dynamic binding.</a:t>
            </a:r>
          </a:p>
          <a:p>
            <a:pPr>
              <a:buFont typeface="Wingdings" pitchFamily="2" charset="2"/>
              <a:buChar char="q"/>
            </a:pPr>
            <a:r>
              <a:rPr lang="en-IN" sz="1600" b="1" dirty="0" smtClean="0">
                <a:latin typeface="Times New Roman" pitchFamily="18" charset="0"/>
                <a:cs typeface="Times New Roman" pitchFamily="18" charset="0"/>
              </a:rPr>
              <a:t>Example of dynamic binding:-</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Animal{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eat(){</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("animal is eating...");}  </a:t>
            </a:r>
          </a:p>
          <a:p>
            <a:r>
              <a:rPr lang="en-IN" sz="1400"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Dog </a:t>
            </a:r>
            <a:r>
              <a:rPr lang="en-IN" sz="1400" b="1" dirty="0" smtClean="0">
                <a:latin typeface="Times New Roman" pitchFamily="18" charset="0"/>
                <a:cs typeface="Times New Roman" pitchFamily="18" charset="0"/>
              </a:rPr>
              <a:t>extends</a:t>
            </a:r>
            <a:r>
              <a:rPr lang="en-IN" sz="1400" dirty="0" smtClean="0">
                <a:latin typeface="Times New Roman" pitchFamily="18" charset="0"/>
                <a:cs typeface="Times New Roman" pitchFamily="18" charset="0"/>
              </a:rPr>
              <a:t> Animal{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eat(){</a:t>
            </a: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("dog is eating...");}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t>
            </a:r>
            <a:r>
              <a:rPr lang="en-IN" sz="1400" dirty="0" err="1" smtClean="0">
                <a:latin typeface="Times New Roman" pitchFamily="18" charset="0"/>
                <a:cs typeface="Times New Roman" pitchFamily="18" charset="0"/>
              </a:rPr>
              <a:t>args</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Animal a=</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Dog();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a.eat</a:t>
            </a:r>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  </a:t>
            </a:r>
          </a:p>
          <a:p>
            <a:r>
              <a:rPr lang="en-IN" sz="1400" dirty="0" smtClean="0">
                <a:latin typeface="Times New Roman" pitchFamily="18" charset="0"/>
                <a:cs typeface="Times New Roman" pitchFamily="18" charset="0"/>
              </a:rPr>
              <a:t>}  </a:t>
            </a:r>
          </a:p>
          <a:p>
            <a:r>
              <a:rPr lang="en-IN" sz="1400" b="1" dirty="0" smtClean="0">
                <a:latin typeface="Times New Roman" pitchFamily="18" charset="0"/>
                <a:cs typeface="Times New Roman" pitchFamily="18" charset="0"/>
              </a:rPr>
              <a:t>O/p:- </a:t>
            </a:r>
            <a:r>
              <a:rPr lang="en-IN" sz="1400" dirty="0" smtClean="0">
                <a:latin typeface="Times New Roman" pitchFamily="18" charset="0"/>
                <a:cs typeface="Times New Roman" pitchFamily="18" charset="0"/>
              </a:rPr>
              <a:t>dog is eating...</a:t>
            </a:r>
            <a:endParaRPr lang="en-IN" sz="1400" b="1"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pPr>
              <a:buFont typeface="Wingdings" pitchFamily="2" charset="2"/>
              <a:buChar char="Ø"/>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57</a:t>
            </a:fld>
            <a:endParaRPr lang="en-IN"/>
          </a:p>
        </p:txBody>
      </p:sp>
      <p:sp>
        <p:nvSpPr>
          <p:cNvPr id="6" name="Date Placeholder 5"/>
          <p:cNvSpPr>
            <a:spLocks noGrp="1"/>
          </p:cNvSpPr>
          <p:nvPr>
            <p:ph type="dt" sz="half" idx="10"/>
          </p:nvPr>
        </p:nvSpPr>
        <p:spPr/>
        <p:txBody>
          <a:bodyPr/>
          <a:lstStyle/>
          <a:p>
            <a:fld id="{A3566035-9F74-4F06-8ACD-E63F95FFE32B}" type="datetime1">
              <a:rPr lang="en-US" smtClean="0"/>
              <a:pPr/>
              <a:t>1/24/2019</a:t>
            </a:fld>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Abstract Class in Java:- </a:t>
            </a:r>
          </a:p>
          <a:p>
            <a:pPr>
              <a:buFont typeface="Wingdings" pitchFamily="2" charset="2"/>
              <a:buChar char="q"/>
            </a:pPr>
            <a:r>
              <a:rPr lang="en-IN" sz="1400" dirty="0" smtClean="0">
                <a:latin typeface="Times New Roman" pitchFamily="18" charset="0"/>
                <a:cs typeface="Times New Roman" pitchFamily="18" charset="0"/>
              </a:rPr>
              <a:t>A class that is declared as abstract is known as </a:t>
            </a:r>
            <a:r>
              <a:rPr lang="en-IN" sz="1400" b="1" dirty="0" smtClean="0">
                <a:latin typeface="Times New Roman" pitchFamily="18" charset="0"/>
                <a:cs typeface="Times New Roman" pitchFamily="18" charset="0"/>
              </a:rPr>
              <a:t>abstract class</a:t>
            </a:r>
            <a:r>
              <a:rPr lang="en-IN" sz="1400" dirty="0" smtClean="0">
                <a:latin typeface="Times New Roman" pitchFamily="18" charset="0"/>
                <a:cs typeface="Times New Roman" pitchFamily="18" charset="0"/>
              </a:rPr>
              <a:t>. It needs to be extended and its method implemented. It cannot be instantiated.</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q"/>
            </a:pPr>
            <a:r>
              <a:rPr lang="en-IN" sz="1400" b="1" dirty="0" smtClean="0">
                <a:latin typeface="Times New Roman" pitchFamily="18" charset="0"/>
                <a:cs typeface="Times New Roman" pitchFamily="18" charset="0"/>
              </a:rPr>
              <a:t>Example of Abstract Class:- </a:t>
            </a:r>
          </a:p>
          <a:p>
            <a:pPr>
              <a:buFont typeface="Wingdings" pitchFamily="2" charset="2"/>
              <a:buChar char="q"/>
            </a:pPr>
            <a:endParaRPr lang="en-IN" sz="1400" b="1"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abstract</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A{}  </a:t>
            </a:r>
          </a:p>
          <a:p>
            <a:pPr>
              <a:buFont typeface="Wingdings" pitchFamily="2" charset="2"/>
              <a:buChar char="q"/>
            </a:pP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58</a:t>
            </a:fld>
            <a:endParaRPr lang="en-IN"/>
          </a:p>
        </p:txBody>
      </p:sp>
      <p:sp>
        <p:nvSpPr>
          <p:cNvPr id="6" name="Date Placeholder 5"/>
          <p:cNvSpPr>
            <a:spLocks noGrp="1"/>
          </p:cNvSpPr>
          <p:nvPr>
            <p:ph type="dt" sz="half" idx="10"/>
          </p:nvPr>
        </p:nvSpPr>
        <p:spPr/>
        <p:txBody>
          <a:bodyPr/>
          <a:lstStyle/>
          <a:p>
            <a:fld id="{D6F1FA00-1E5C-4944-862E-7CBF3A275BBA}" type="datetime1">
              <a:rPr lang="en-US" smtClean="0"/>
              <a:pPr/>
              <a:t>1/24/2019</a:t>
            </a:fld>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Example of Abstract Class that has Abstract Method:- </a:t>
            </a:r>
          </a:p>
          <a:p>
            <a:r>
              <a:rPr lang="en-IN" sz="1400" b="1" dirty="0" smtClean="0">
                <a:latin typeface="Times New Roman" pitchFamily="18" charset="0"/>
                <a:cs typeface="Times New Roman" pitchFamily="18" charset="0"/>
              </a:rPr>
              <a:t>abstract</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Bike{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abstract</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run();  </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class</a:t>
            </a:r>
            <a:r>
              <a:rPr lang="en-IN" sz="1400" dirty="0" smtClean="0">
                <a:latin typeface="Times New Roman" pitchFamily="18" charset="0"/>
                <a:cs typeface="Times New Roman" pitchFamily="18" charset="0"/>
              </a:rPr>
              <a:t> Honda4 </a:t>
            </a:r>
            <a:r>
              <a:rPr lang="en-IN" sz="1400" b="1" dirty="0" smtClean="0">
                <a:latin typeface="Times New Roman" pitchFamily="18" charset="0"/>
                <a:cs typeface="Times New Roman" pitchFamily="18" charset="0"/>
              </a:rPr>
              <a:t>extends</a:t>
            </a:r>
            <a:r>
              <a:rPr lang="en-IN" sz="1400" dirty="0" smtClean="0">
                <a:latin typeface="Times New Roman" pitchFamily="18" charset="0"/>
                <a:cs typeface="Times New Roman" pitchFamily="18" charset="0"/>
              </a:rPr>
              <a:t> Bike{  </a:t>
            </a:r>
          </a:p>
          <a:p>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run(){System.out.println("running safely..");}  </a:t>
            </a:r>
          </a:p>
          <a:p>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public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static</a:t>
            </a:r>
            <a:r>
              <a:rPr lang="en-IN" sz="1400" dirty="0" smtClean="0">
                <a:latin typeface="Times New Roman" pitchFamily="18" charset="0"/>
                <a:cs typeface="Times New Roman" pitchFamily="18" charset="0"/>
              </a:rPr>
              <a:t> </a:t>
            </a:r>
            <a:r>
              <a:rPr lang="en-IN" sz="1400" b="1" dirty="0" smtClean="0">
                <a:latin typeface="Times New Roman" pitchFamily="18" charset="0"/>
                <a:cs typeface="Times New Roman" pitchFamily="18" charset="0"/>
              </a:rPr>
              <a:t>void</a:t>
            </a:r>
            <a:r>
              <a:rPr lang="en-IN" sz="1400" dirty="0" smtClean="0">
                <a:latin typeface="Times New Roman" pitchFamily="18" charset="0"/>
                <a:cs typeface="Times New Roman" pitchFamily="18" charset="0"/>
              </a:rPr>
              <a:t> main(String args[]){  </a:t>
            </a:r>
          </a:p>
          <a:p>
            <a:r>
              <a:rPr lang="en-IN" sz="1400" dirty="0" smtClean="0">
                <a:latin typeface="Times New Roman" pitchFamily="18" charset="0"/>
                <a:cs typeface="Times New Roman" pitchFamily="18" charset="0"/>
              </a:rPr>
              <a:t> Bike obj = </a:t>
            </a:r>
            <a:r>
              <a:rPr lang="en-IN" sz="1400" b="1" dirty="0" smtClean="0">
                <a:latin typeface="Times New Roman" pitchFamily="18" charset="0"/>
                <a:cs typeface="Times New Roman" pitchFamily="18" charset="0"/>
              </a:rPr>
              <a:t>new</a:t>
            </a:r>
            <a:r>
              <a:rPr lang="en-IN" sz="1400" dirty="0" smtClean="0">
                <a:latin typeface="Times New Roman" pitchFamily="18" charset="0"/>
                <a:cs typeface="Times New Roman" pitchFamily="18" charset="0"/>
              </a:rPr>
              <a:t> Honda4();  </a:t>
            </a:r>
          </a:p>
          <a:p>
            <a:r>
              <a:rPr lang="en-IN" sz="1400" dirty="0" smtClean="0">
                <a:latin typeface="Times New Roman" pitchFamily="18" charset="0"/>
                <a:cs typeface="Times New Roman" pitchFamily="18" charset="0"/>
              </a:rPr>
              <a:t> obj.run();  </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p>
          <a:p>
            <a:pPr>
              <a:buFont typeface="Wingdings" pitchFamily="2" charset="2"/>
              <a:buChar char="Ø"/>
            </a:pPr>
            <a:endParaRPr lang="en-IN" sz="1400" b="1"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O/p:- </a:t>
            </a:r>
          </a:p>
          <a:p>
            <a:pPr>
              <a:buFont typeface="Wingdings" pitchFamily="2" charset="2"/>
              <a:buChar char="Ø"/>
            </a:pPr>
            <a:r>
              <a:rPr lang="en-IN" sz="1400" dirty="0" smtClean="0">
                <a:latin typeface="Times New Roman" pitchFamily="18" charset="0"/>
                <a:cs typeface="Times New Roman" pitchFamily="18" charset="0"/>
              </a:rPr>
              <a:t>running safely..</a:t>
            </a: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59</a:t>
            </a:fld>
            <a:endParaRPr lang="en-IN"/>
          </a:p>
        </p:txBody>
      </p:sp>
      <p:sp>
        <p:nvSpPr>
          <p:cNvPr id="6" name="Date Placeholder 5"/>
          <p:cNvSpPr>
            <a:spLocks noGrp="1"/>
          </p:cNvSpPr>
          <p:nvPr>
            <p:ph type="dt" sz="half" idx="10"/>
          </p:nvPr>
        </p:nvSpPr>
        <p:spPr/>
        <p:txBody>
          <a:bodyPr/>
          <a:lstStyle/>
          <a:p>
            <a:fld id="{EA92EA2F-21B5-4C62-82E3-A51AECC959EF}" type="datetime1">
              <a:rPr lang="en-US" smtClean="0"/>
              <a:pPr/>
              <a:t>1/24/2019</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sz="1400" b="1" i="1" dirty="0" smtClean="0">
                <a:latin typeface="Times New Roman" pitchFamily="18" charset="0"/>
                <a:cs typeface="Times New Roman" pitchFamily="18" charset="0"/>
              </a:rPr>
              <a:t>Features of Java :-</a:t>
            </a:r>
          </a:p>
          <a:p>
            <a:endParaRPr lang="en-IN" sz="1400" b="1" dirty="0" smtClean="0">
              <a:latin typeface="Times New Roman" pitchFamily="18" charset="0"/>
              <a:cs typeface="Times New Roman" pitchFamily="18" charset="0"/>
            </a:endParaRPr>
          </a:p>
          <a:p>
            <a:pPr>
              <a:buFont typeface="+mj-lt"/>
              <a:buAutoNum type="arabicPeriod"/>
            </a:pPr>
            <a:r>
              <a:rPr lang="en-IN" sz="1400" dirty="0">
                <a:latin typeface="Times New Roman" pitchFamily="18" charset="0"/>
                <a:cs typeface="Times New Roman" pitchFamily="18" charset="0"/>
              </a:rPr>
              <a:t>Simple</a:t>
            </a:r>
          </a:p>
          <a:p>
            <a:pPr>
              <a:buFont typeface="+mj-lt"/>
              <a:buAutoNum type="arabicPeriod"/>
            </a:pPr>
            <a:r>
              <a:rPr lang="en-IN" sz="1400" dirty="0">
                <a:latin typeface="Times New Roman" pitchFamily="18" charset="0"/>
                <a:cs typeface="Times New Roman" pitchFamily="18" charset="0"/>
              </a:rPr>
              <a:t>Object-Oriented</a:t>
            </a:r>
          </a:p>
          <a:p>
            <a:pPr>
              <a:buFont typeface="+mj-lt"/>
              <a:buAutoNum type="arabicPeriod"/>
            </a:pPr>
            <a:r>
              <a:rPr lang="en-IN" sz="1400" dirty="0">
                <a:latin typeface="Times New Roman" pitchFamily="18" charset="0"/>
                <a:cs typeface="Times New Roman" pitchFamily="18" charset="0"/>
              </a:rPr>
              <a:t>Platform </a:t>
            </a:r>
            <a:r>
              <a:rPr lang="en-IN" sz="1400" dirty="0" smtClean="0">
                <a:latin typeface="Times New Roman" pitchFamily="18" charset="0"/>
                <a:cs typeface="Times New Roman" pitchFamily="18" charset="0"/>
              </a:rPr>
              <a:t>Independent</a:t>
            </a:r>
            <a:endParaRPr lang="en-IN" sz="1400" dirty="0">
              <a:latin typeface="Times New Roman" pitchFamily="18" charset="0"/>
              <a:cs typeface="Times New Roman" pitchFamily="18" charset="0"/>
            </a:endParaRPr>
          </a:p>
          <a:p>
            <a:pPr>
              <a:buFont typeface="+mj-lt"/>
              <a:buAutoNum type="arabicPeriod"/>
            </a:pPr>
            <a:r>
              <a:rPr lang="en-IN" sz="1400" dirty="0">
                <a:latin typeface="Times New Roman" pitchFamily="18" charset="0"/>
                <a:cs typeface="Times New Roman" pitchFamily="18" charset="0"/>
              </a:rPr>
              <a:t>Secured</a:t>
            </a:r>
          </a:p>
          <a:p>
            <a:pPr>
              <a:buFont typeface="+mj-lt"/>
              <a:buAutoNum type="arabicPeriod"/>
            </a:pPr>
            <a:r>
              <a:rPr lang="en-IN" sz="1400" dirty="0">
                <a:latin typeface="Times New Roman" pitchFamily="18" charset="0"/>
                <a:cs typeface="Times New Roman" pitchFamily="18" charset="0"/>
              </a:rPr>
              <a:t>Robust</a:t>
            </a:r>
          </a:p>
          <a:p>
            <a:pPr>
              <a:buFont typeface="+mj-lt"/>
              <a:buAutoNum type="arabicPeriod"/>
            </a:pPr>
            <a:r>
              <a:rPr lang="en-IN" sz="1400" dirty="0">
                <a:latin typeface="Times New Roman" pitchFamily="18" charset="0"/>
                <a:cs typeface="Times New Roman" pitchFamily="18" charset="0"/>
              </a:rPr>
              <a:t>Architecture </a:t>
            </a:r>
            <a:r>
              <a:rPr lang="en-IN" sz="1400" dirty="0" smtClean="0">
                <a:latin typeface="Times New Roman" pitchFamily="18" charset="0"/>
                <a:cs typeface="Times New Roman" pitchFamily="18" charset="0"/>
              </a:rPr>
              <a:t>Neutral</a:t>
            </a:r>
            <a:endParaRPr lang="en-IN" sz="1400" dirty="0">
              <a:latin typeface="Times New Roman" pitchFamily="18" charset="0"/>
              <a:cs typeface="Times New Roman" pitchFamily="18" charset="0"/>
            </a:endParaRPr>
          </a:p>
          <a:p>
            <a:pPr>
              <a:buFont typeface="+mj-lt"/>
              <a:buAutoNum type="arabicPeriod"/>
            </a:pPr>
            <a:r>
              <a:rPr lang="en-IN" sz="1400" dirty="0">
                <a:latin typeface="Times New Roman" pitchFamily="18" charset="0"/>
                <a:cs typeface="Times New Roman" pitchFamily="18" charset="0"/>
              </a:rPr>
              <a:t>Portable</a:t>
            </a:r>
          </a:p>
          <a:p>
            <a:pPr>
              <a:buFont typeface="+mj-lt"/>
              <a:buAutoNum type="arabicPeriod"/>
            </a:pPr>
            <a:r>
              <a:rPr lang="en-IN" sz="1400" dirty="0">
                <a:latin typeface="Times New Roman" pitchFamily="18" charset="0"/>
                <a:cs typeface="Times New Roman" pitchFamily="18" charset="0"/>
              </a:rPr>
              <a:t>Dynamic</a:t>
            </a:r>
          </a:p>
          <a:p>
            <a:pPr>
              <a:buFont typeface="+mj-lt"/>
              <a:buAutoNum type="arabicPeriod"/>
            </a:pPr>
            <a:r>
              <a:rPr lang="en-IN" sz="1400" dirty="0">
                <a:latin typeface="Times New Roman" pitchFamily="18" charset="0"/>
                <a:cs typeface="Times New Roman" pitchFamily="18" charset="0"/>
              </a:rPr>
              <a:t>Interpreted</a:t>
            </a:r>
          </a:p>
          <a:p>
            <a:pPr>
              <a:buFont typeface="+mj-lt"/>
              <a:buAutoNum type="arabicPeriod"/>
            </a:pPr>
            <a:r>
              <a:rPr lang="en-IN" sz="1400" dirty="0">
                <a:latin typeface="Times New Roman" pitchFamily="18" charset="0"/>
                <a:cs typeface="Times New Roman" pitchFamily="18" charset="0"/>
              </a:rPr>
              <a:t>High Performance</a:t>
            </a:r>
          </a:p>
          <a:p>
            <a:pPr>
              <a:buFont typeface="+mj-lt"/>
              <a:buAutoNum type="arabicPeriod"/>
            </a:pPr>
            <a:r>
              <a:rPr lang="en-IN" sz="1400" dirty="0">
                <a:latin typeface="Times New Roman" pitchFamily="18" charset="0"/>
                <a:cs typeface="Times New Roman" pitchFamily="18" charset="0"/>
              </a:rPr>
              <a:t>Multithreaded</a:t>
            </a:r>
          </a:p>
          <a:p>
            <a:pPr>
              <a:buFont typeface="+mj-lt"/>
              <a:buAutoNum type="arabicPeriod"/>
            </a:pPr>
            <a:r>
              <a:rPr lang="en-IN" sz="1400" dirty="0">
                <a:latin typeface="Times New Roman" pitchFamily="18" charset="0"/>
                <a:cs typeface="Times New Roman" pitchFamily="18" charset="0"/>
              </a:rPr>
              <a:t>Distributed</a:t>
            </a: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a:t>
            </a:fld>
            <a:endParaRPr lang="en-IN"/>
          </a:p>
        </p:txBody>
      </p:sp>
      <p:sp>
        <p:nvSpPr>
          <p:cNvPr id="6" name="Date Placeholder 5"/>
          <p:cNvSpPr>
            <a:spLocks noGrp="1"/>
          </p:cNvSpPr>
          <p:nvPr>
            <p:ph type="dt" sz="half" idx="10"/>
          </p:nvPr>
        </p:nvSpPr>
        <p:spPr/>
        <p:txBody>
          <a:bodyPr/>
          <a:lstStyle/>
          <a:p>
            <a:fld id="{3743D74E-AEB7-481C-BF01-6EF25B8FEA48}" type="datetime1">
              <a:rPr lang="en-US" smtClean="0"/>
              <a:pPr/>
              <a:t>1/24/2019</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Packages in Java:-</a:t>
            </a:r>
          </a:p>
          <a:p>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A </a:t>
            </a:r>
            <a:r>
              <a:rPr lang="en-IN" sz="1400" b="1" dirty="0" smtClean="0">
                <a:latin typeface="Times New Roman" pitchFamily="18" charset="0"/>
                <a:cs typeface="Times New Roman" pitchFamily="18" charset="0"/>
              </a:rPr>
              <a:t>java package</a:t>
            </a:r>
            <a:r>
              <a:rPr lang="en-IN" sz="1400" dirty="0" smtClean="0">
                <a:latin typeface="Times New Roman" pitchFamily="18" charset="0"/>
                <a:cs typeface="Times New Roman" pitchFamily="18" charset="0"/>
              </a:rPr>
              <a:t> is a group of similar types of classes, interfaces and sub-packages.</a:t>
            </a:r>
          </a:p>
          <a:p>
            <a:r>
              <a:rPr lang="en-IN" sz="1400" dirty="0" smtClean="0">
                <a:latin typeface="Times New Roman" pitchFamily="18" charset="0"/>
                <a:cs typeface="Times New Roman" pitchFamily="18" charset="0"/>
              </a:rPr>
              <a:t>Package in java can be categorized in two form, built-in package and user-defined package.</a:t>
            </a:r>
          </a:p>
          <a:p>
            <a:pPr>
              <a:buFont typeface="Wingdings" pitchFamily="2" charset="2"/>
              <a:buChar char="Ø"/>
            </a:pPr>
            <a:endParaRPr lang="en-IN" sz="1400" b="1" dirty="0" smtClean="0">
              <a:latin typeface="Times New Roman" pitchFamily="18" charset="0"/>
              <a:cs typeface="Times New Roman" pitchFamily="18" charset="0"/>
            </a:endParaRPr>
          </a:p>
          <a:p>
            <a:pPr>
              <a:buFont typeface="Wingdings" pitchFamily="2" charset="2"/>
              <a:buChar char="Ø"/>
            </a:pPr>
            <a:endParaRPr lang="en-IN" sz="1400" b="1" dirty="0" smtClean="0">
              <a:latin typeface="Times New Roman" pitchFamily="18" charset="0"/>
              <a:cs typeface="Times New Roman" pitchFamily="18" charset="0"/>
            </a:endParaRPr>
          </a:p>
          <a:p>
            <a:pPr>
              <a:buFont typeface="Wingdings" pitchFamily="2" charset="2"/>
              <a:buChar char="Ø"/>
            </a:pPr>
            <a:r>
              <a:rPr lang="en-IN" sz="1400" b="1" dirty="0" smtClean="0">
                <a:latin typeface="Times New Roman" pitchFamily="18" charset="0"/>
                <a:cs typeface="Times New Roman" pitchFamily="18" charset="0"/>
              </a:rPr>
              <a:t>Advantages of Package:-</a:t>
            </a:r>
          </a:p>
          <a:p>
            <a:r>
              <a:rPr lang="en-IN" sz="1400" dirty="0" smtClean="0">
                <a:latin typeface="Times New Roman" pitchFamily="18" charset="0"/>
                <a:cs typeface="Times New Roman" pitchFamily="18" charset="0"/>
              </a:rPr>
              <a:t>1) Java package is used to categorize the classes and interfaces so that they can be easily maintained.</a:t>
            </a:r>
          </a:p>
          <a:p>
            <a:r>
              <a:rPr lang="en-IN" sz="1400" dirty="0" smtClean="0">
                <a:latin typeface="Times New Roman" pitchFamily="18" charset="0"/>
                <a:cs typeface="Times New Roman" pitchFamily="18" charset="0"/>
              </a:rPr>
              <a:t>2) Java package provides access protection.</a:t>
            </a:r>
          </a:p>
          <a:p>
            <a:r>
              <a:rPr lang="en-IN" sz="1400" dirty="0" smtClean="0">
                <a:latin typeface="Times New Roman" pitchFamily="18" charset="0"/>
                <a:cs typeface="Times New Roman" pitchFamily="18" charset="0"/>
              </a:rPr>
              <a:t>3) Java package removes naming collision.</a:t>
            </a:r>
          </a:p>
          <a:p>
            <a:pPr>
              <a:buFont typeface="Wingdings" pitchFamily="2" charset="2"/>
              <a:buChar char="Ø"/>
            </a:pPr>
            <a:endParaRPr lang="en-IN" sz="1400" b="1" dirty="0" smtClean="0">
              <a:latin typeface="Times New Roman" pitchFamily="18" charset="0"/>
              <a:cs typeface="Times New Roman" pitchFamily="18" charset="0"/>
            </a:endParaRPr>
          </a:p>
        </p:txBody>
      </p:sp>
      <p:pic>
        <p:nvPicPr>
          <p:cNvPr id="4" name="Picture 3" descr="package.JPG"/>
          <p:cNvPicPr>
            <a:picLocks noChangeAspect="1"/>
          </p:cNvPicPr>
          <p:nvPr/>
        </p:nvPicPr>
        <p:blipFill>
          <a:blip r:embed="rId2"/>
          <a:stretch>
            <a:fillRect/>
          </a:stretch>
        </p:blipFill>
        <p:spPr>
          <a:xfrm>
            <a:off x="4336883" y="3745084"/>
            <a:ext cx="4617826" cy="2786067"/>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8AF65179-CD61-401E-9FEB-78BEE43CD171}" type="slidenum">
              <a:rPr lang="en-IN" smtClean="0"/>
              <a:pPr/>
              <a:t>60</a:t>
            </a:fld>
            <a:endParaRPr lang="en-IN"/>
          </a:p>
        </p:txBody>
      </p:sp>
      <p:sp>
        <p:nvSpPr>
          <p:cNvPr id="7" name="Date Placeholder 6"/>
          <p:cNvSpPr>
            <a:spLocks noGrp="1"/>
          </p:cNvSpPr>
          <p:nvPr>
            <p:ph type="dt" sz="half" idx="10"/>
          </p:nvPr>
        </p:nvSpPr>
        <p:spPr/>
        <p:txBody>
          <a:bodyPr/>
          <a:lstStyle/>
          <a:p>
            <a:fld id="{C5B4D974-F7C8-42A5-B29C-9545F265BF45}" type="datetime1">
              <a:rPr lang="en-US" smtClean="0"/>
              <a:pPr/>
              <a:t>1/24/2019</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How to run the package program:-</a:t>
            </a:r>
          </a:p>
          <a:p>
            <a:r>
              <a:rPr lang="en-IN" sz="1400" dirty="0" smtClean="0">
                <a:latin typeface="Times New Roman" pitchFamily="18" charset="0"/>
                <a:cs typeface="Times New Roman" pitchFamily="18" charset="0"/>
              </a:rPr>
              <a:t>You need to use fully qualified name e.g. mypack.Simple etc to run the class.</a:t>
            </a:r>
          </a:p>
          <a:p>
            <a:r>
              <a:rPr lang="en-IN" sz="1400" b="1" dirty="0" smtClean="0">
                <a:latin typeface="Times New Roman" pitchFamily="18" charset="0"/>
                <a:cs typeface="Times New Roman" pitchFamily="18" charset="0"/>
              </a:rPr>
              <a:t>To Compile:</a:t>
            </a:r>
            <a:r>
              <a:rPr lang="en-IN" sz="1400" dirty="0" smtClean="0">
                <a:latin typeface="Times New Roman" pitchFamily="18" charset="0"/>
                <a:cs typeface="Times New Roman" pitchFamily="18" charset="0"/>
              </a:rPr>
              <a:t>  </a:t>
            </a:r>
          </a:p>
          <a:p>
            <a:pPr lvl="1"/>
            <a:r>
              <a:rPr lang="en-IN" sz="1400" dirty="0" err="1" smtClean="0">
                <a:latin typeface="Times New Roman" pitchFamily="18" charset="0"/>
                <a:cs typeface="Times New Roman" pitchFamily="18" charset="0"/>
              </a:rPr>
              <a:t>javac</a:t>
            </a:r>
            <a:r>
              <a:rPr lang="en-IN" sz="1400" dirty="0" smtClean="0">
                <a:latin typeface="Times New Roman" pitchFamily="18" charset="0"/>
                <a:cs typeface="Times New Roman" pitchFamily="18" charset="0"/>
              </a:rPr>
              <a:t> -d . </a:t>
            </a:r>
            <a:r>
              <a:rPr lang="en-IN" sz="1400" dirty="0" err="1" smtClean="0">
                <a:latin typeface="Times New Roman" pitchFamily="18" charset="0"/>
                <a:cs typeface="Times New Roman" pitchFamily="18" charset="0"/>
              </a:rPr>
              <a:t>Simple.java</a:t>
            </a:r>
            <a:endParaRPr lang="en-IN" sz="14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To Run:</a:t>
            </a:r>
            <a:r>
              <a:rPr lang="en-IN" sz="1400" dirty="0" smtClean="0">
                <a:latin typeface="Times New Roman" pitchFamily="18" charset="0"/>
                <a:cs typeface="Times New Roman" pitchFamily="18" charset="0"/>
              </a:rPr>
              <a:t> </a:t>
            </a:r>
          </a:p>
          <a:p>
            <a:pPr lvl="1"/>
            <a:r>
              <a:rPr lang="en-IN" sz="1400" dirty="0" smtClean="0">
                <a:latin typeface="Times New Roman" pitchFamily="18" charset="0"/>
                <a:cs typeface="Times New Roman" pitchFamily="18" charset="0"/>
              </a:rPr>
              <a:t> java mypack.Simple</a:t>
            </a:r>
          </a:p>
          <a:p>
            <a:pPr lvl="1">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Output:Welcome</a:t>
            </a:r>
            <a:r>
              <a:rPr lang="en-IN" sz="1400" dirty="0" smtClean="0">
                <a:latin typeface="Times New Roman" pitchFamily="18" charset="0"/>
                <a:cs typeface="Times New Roman" pitchFamily="18" charset="0"/>
              </a:rPr>
              <a:t> to package </a:t>
            </a:r>
          </a:p>
          <a:p>
            <a:r>
              <a:rPr lang="en-IN" sz="1400" dirty="0" smtClean="0">
                <a:latin typeface="Times New Roman" pitchFamily="18" charset="0"/>
                <a:cs typeface="Times New Roman" pitchFamily="18" charset="0"/>
              </a:rPr>
              <a:t>The -d is a switch that tells the compiler where to put the class file i.e. it represents destination. The . represents the current folder.</a:t>
            </a: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61</a:t>
            </a:fld>
            <a:endParaRPr lang="en-IN"/>
          </a:p>
        </p:txBody>
      </p:sp>
      <p:sp>
        <p:nvSpPr>
          <p:cNvPr id="6" name="Date Placeholder 5"/>
          <p:cNvSpPr>
            <a:spLocks noGrp="1"/>
          </p:cNvSpPr>
          <p:nvPr>
            <p:ph type="dt" sz="half" idx="10"/>
          </p:nvPr>
        </p:nvSpPr>
        <p:spPr/>
        <p:txBody>
          <a:bodyPr/>
          <a:lstStyle/>
          <a:p>
            <a:fld id="{227CC3D3-3671-4276-BD45-022CEDB1DA9B}" type="datetime1">
              <a:rPr lang="en-US" smtClean="0"/>
              <a:pPr/>
              <a:t>1/24/2019</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How to access package from another package:-</a:t>
            </a:r>
          </a:p>
          <a:p>
            <a:r>
              <a:rPr lang="en-IN" sz="1600" dirty="0" smtClean="0">
                <a:latin typeface="Times New Roman" pitchFamily="18" charset="0"/>
                <a:cs typeface="Times New Roman" pitchFamily="18" charset="0"/>
              </a:rPr>
              <a:t>There are three ways to access the package from outside the package.</a:t>
            </a:r>
          </a:p>
          <a:p>
            <a:pPr lvl="1"/>
            <a:r>
              <a:rPr lang="en-IN" sz="1600" dirty="0" smtClean="0">
                <a:latin typeface="Times New Roman" pitchFamily="18" charset="0"/>
                <a:cs typeface="Times New Roman" pitchFamily="18" charset="0"/>
              </a:rPr>
              <a:t>import package.*;</a:t>
            </a:r>
          </a:p>
          <a:p>
            <a:pPr lvl="1"/>
            <a:r>
              <a:rPr lang="en-IN" sz="1600" dirty="0" smtClean="0">
                <a:latin typeface="Times New Roman" pitchFamily="18" charset="0"/>
                <a:cs typeface="Times New Roman" pitchFamily="18" charset="0"/>
              </a:rPr>
              <a:t>import </a:t>
            </a:r>
            <a:r>
              <a:rPr lang="en-IN" sz="1600" dirty="0" err="1" smtClean="0">
                <a:latin typeface="Times New Roman" pitchFamily="18" charset="0"/>
                <a:cs typeface="Times New Roman" pitchFamily="18" charset="0"/>
              </a:rPr>
              <a:t>package.classname</a:t>
            </a:r>
            <a:r>
              <a:rPr lang="en-IN" sz="1600" dirty="0" smtClean="0">
                <a:latin typeface="Times New Roman" pitchFamily="18" charset="0"/>
                <a:cs typeface="Times New Roman" pitchFamily="18" charset="0"/>
              </a:rPr>
              <a:t>;</a:t>
            </a:r>
          </a:p>
          <a:p>
            <a:pPr lvl="1"/>
            <a:r>
              <a:rPr lang="en-IN" sz="1600" dirty="0" smtClean="0">
                <a:latin typeface="Times New Roman" pitchFamily="18" charset="0"/>
                <a:cs typeface="Times New Roman" pitchFamily="18" charset="0"/>
              </a:rPr>
              <a:t>Fully qualified name.</a:t>
            </a:r>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62</a:t>
            </a:fld>
            <a:endParaRPr lang="en-IN"/>
          </a:p>
        </p:txBody>
      </p:sp>
      <p:sp>
        <p:nvSpPr>
          <p:cNvPr id="6" name="Date Placeholder 5"/>
          <p:cNvSpPr>
            <a:spLocks noGrp="1"/>
          </p:cNvSpPr>
          <p:nvPr>
            <p:ph type="dt" sz="half" idx="10"/>
          </p:nvPr>
        </p:nvSpPr>
        <p:spPr/>
        <p:txBody>
          <a:bodyPr/>
          <a:lstStyle/>
          <a:p>
            <a:fld id="{C4D7F9FA-8C7F-4E40-A4DB-F78DF0CE50B8}" type="datetime1">
              <a:rPr lang="en-US" smtClean="0"/>
              <a:pPr/>
              <a:t>1/24/2019</a:t>
            </a:fld>
            <a:endParaRPr lang="en-I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dirty="0" smtClean="0">
                <a:latin typeface="Times New Roman" pitchFamily="18" charset="0"/>
                <a:cs typeface="Times New Roman" pitchFamily="18" charset="0"/>
              </a:rPr>
              <a:t>Access modifier in Java:-</a:t>
            </a:r>
          </a:p>
          <a:p>
            <a:r>
              <a:rPr lang="en-IN" sz="1600" dirty="0" smtClean="0">
                <a:latin typeface="Times New Roman" pitchFamily="18" charset="0"/>
                <a:cs typeface="Times New Roman" pitchFamily="18" charset="0"/>
              </a:rPr>
              <a:t>There are 4 types of java access modifiers:</a:t>
            </a:r>
          </a:p>
          <a:p>
            <a:r>
              <a:rPr lang="en-IN" sz="1600" dirty="0" smtClean="0">
                <a:latin typeface="Times New Roman" pitchFamily="18" charset="0"/>
                <a:cs typeface="Times New Roman" pitchFamily="18" charset="0"/>
              </a:rPr>
              <a:t>private</a:t>
            </a:r>
          </a:p>
          <a:p>
            <a:r>
              <a:rPr lang="en-IN" sz="1600" dirty="0" smtClean="0">
                <a:latin typeface="Times New Roman" pitchFamily="18" charset="0"/>
                <a:cs typeface="Times New Roman" pitchFamily="18" charset="0"/>
              </a:rPr>
              <a:t>default</a:t>
            </a:r>
          </a:p>
          <a:p>
            <a:r>
              <a:rPr lang="en-IN" sz="1600" dirty="0" smtClean="0">
                <a:latin typeface="Times New Roman" pitchFamily="18" charset="0"/>
                <a:cs typeface="Times New Roman" pitchFamily="18" charset="0"/>
              </a:rPr>
              <a:t>protected</a:t>
            </a:r>
          </a:p>
          <a:p>
            <a:r>
              <a:rPr lang="en-IN" sz="1600" dirty="0" smtClean="0">
                <a:latin typeface="Times New Roman" pitchFamily="18" charset="0"/>
                <a:cs typeface="Times New Roman" pitchFamily="18" charset="0"/>
              </a:rPr>
              <a:t>Public</a:t>
            </a:r>
          </a:p>
          <a:p>
            <a:endParaRPr lang="en-IN" sz="1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63</a:t>
            </a:fld>
            <a:endParaRPr lang="en-IN"/>
          </a:p>
        </p:txBody>
      </p:sp>
      <p:sp>
        <p:nvSpPr>
          <p:cNvPr id="6" name="Date Placeholder 5"/>
          <p:cNvSpPr>
            <a:spLocks noGrp="1"/>
          </p:cNvSpPr>
          <p:nvPr>
            <p:ph type="dt" sz="half" idx="10"/>
          </p:nvPr>
        </p:nvSpPr>
        <p:spPr/>
        <p:txBody>
          <a:bodyPr/>
          <a:lstStyle/>
          <a:p>
            <a:fld id="{BBB0C022-A117-4736-A118-7E6B6B31840D}" type="datetime1">
              <a:rPr lang="en-US" smtClean="0"/>
              <a:pPr/>
              <a:t>1/24/2019</a:t>
            </a:fld>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600" b="1" dirty="0" smtClean="0">
                <a:latin typeface="Times New Roman" pitchFamily="18" charset="0"/>
                <a:cs typeface="Times New Roman" pitchFamily="18" charset="0"/>
              </a:rPr>
              <a:t>Encapsulation in java:- </a:t>
            </a:r>
          </a:p>
          <a:p>
            <a:pPr>
              <a:buFont typeface="Arial" pitchFamily="34" charset="0"/>
              <a:buChar char="•"/>
            </a:pPr>
            <a:r>
              <a:rPr lang="en-IN" sz="1400" b="1" dirty="0" smtClean="0">
                <a:latin typeface="Times New Roman" pitchFamily="18" charset="0"/>
                <a:cs typeface="Times New Roman" pitchFamily="18" charset="0"/>
              </a:rPr>
              <a:t>Encapsulation in java</a:t>
            </a:r>
            <a:r>
              <a:rPr lang="en-IN" sz="1400" dirty="0" smtClean="0">
                <a:latin typeface="Times New Roman" pitchFamily="18" charset="0"/>
                <a:cs typeface="Times New Roman" pitchFamily="18" charset="0"/>
              </a:rPr>
              <a:t> is a </a:t>
            </a:r>
            <a:r>
              <a:rPr lang="en-IN" sz="1400" i="1" dirty="0" smtClean="0">
                <a:latin typeface="Times New Roman" pitchFamily="18" charset="0"/>
                <a:cs typeface="Times New Roman" pitchFamily="18" charset="0"/>
              </a:rPr>
              <a:t>process of wrapping code and data together into a single unit</a:t>
            </a:r>
            <a:r>
              <a:rPr lang="en-IN" sz="1400" dirty="0" smtClean="0">
                <a:latin typeface="Times New Roman" pitchFamily="18" charset="0"/>
                <a:cs typeface="Times New Roman" pitchFamily="18" charset="0"/>
              </a:rPr>
              <a:t>, for example capsule i.e. mixed of several medicines.</a:t>
            </a:r>
          </a:p>
          <a:p>
            <a:pPr>
              <a:buFont typeface="Arial" pitchFamily="34" charset="0"/>
              <a:buChar char="•"/>
            </a:pPr>
            <a:endParaRPr lang="en-IN" sz="1400" b="1" dirty="0" smtClean="0">
              <a:latin typeface="Times New Roman" pitchFamily="18" charset="0"/>
              <a:cs typeface="Times New Roman" pitchFamily="18" charset="0"/>
            </a:endParaRPr>
          </a:p>
          <a:p>
            <a:pPr>
              <a:buFont typeface="Wingdings" pitchFamily="2" charset="2"/>
              <a:buChar char="Ø"/>
            </a:pPr>
            <a:r>
              <a:rPr lang="en-IN" sz="1600" b="1" dirty="0" smtClean="0">
                <a:latin typeface="Times New Roman" pitchFamily="18" charset="0"/>
                <a:cs typeface="Times New Roman" pitchFamily="18" charset="0"/>
              </a:rPr>
              <a:t>Advantage of Encapsulation in java:-</a:t>
            </a:r>
          </a:p>
          <a:p>
            <a:r>
              <a:rPr lang="en-IN" sz="1400" dirty="0" smtClean="0">
                <a:latin typeface="Times New Roman" pitchFamily="18" charset="0"/>
                <a:cs typeface="Times New Roman" pitchFamily="18" charset="0"/>
              </a:rPr>
              <a:t>By providing only setter or getter method, you can make the class </a:t>
            </a:r>
            <a:r>
              <a:rPr lang="en-IN" sz="1400" b="1" dirty="0" smtClean="0">
                <a:latin typeface="Times New Roman" pitchFamily="18" charset="0"/>
                <a:cs typeface="Times New Roman" pitchFamily="18" charset="0"/>
              </a:rPr>
              <a:t>read-only or write-only</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It provides you the </a:t>
            </a:r>
            <a:r>
              <a:rPr lang="en-IN" sz="1400" b="1" dirty="0" smtClean="0">
                <a:latin typeface="Times New Roman" pitchFamily="18" charset="0"/>
                <a:cs typeface="Times New Roman" pitchFamily="18" charset="0"/>
              </a:rPr>
              <a:t>control over the data</a:t>
            </a:r>
            <a:r>
              <a:rPr lang="en-IN" sz="1400" dirty="0" smtClean="0">
                <a:latin typeface="Times New Roman" pitchFamily="18" charset="0"/>
                <a:cs typeface="Times New Roman" pitchFamily="18" charset="0"/>
              </a:rPr>
              <a:t>. Suppose you want to set the value of id i.e. greater than 100 only, you can write the logic inside the setter method.</a:t>
            </a:r>
          </a:p>
          <a:p>
            <a:pPr>
              <a:buFont typeface="Arial" pitchFamily="34" charset="0"/>
              <a:buChar char="•"/>
            </a:pPr>
            <a:endParaRPr lang="en-IN" sz="1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64</a:t>
            </a:fld>
            <a:endParaRPr lang="en-IN"/>
          </a:p>
        </p:txBody>
      </p:sp>
      <p:sp>
        <p:nvSpPr>
          <p:cNvPr id="6" name="Date Placeholder 5"/>
          <p:cNvSpPr>
            <a:spLocks noGrp="1"/>
          </p:cNvSpPr>
          <p:nvPr>
            <p:ph type="dt" sz="half" idx="10"/>
          </p:nvPr>
        </p:nvSpPr>
        <p:spPr/>
        <p:txBody>
          <a:bodyPr/>
          <a:lstStyle/>
          <a:p>
            <a:fld id="{0EEACD13-087F-43FD-996D-A26658F6E097}" type="datetime1">
              <a:rPr lang="en-US" smtClean="0"/>
              <a:pPr/>
              <a:t>1/24/2019</a:t>
            </a:fld>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600" b="1" dirty="0" smtClean="0">
                <a:latin typeface="Times New Roman" pitchFamily="18" charset="0"/>
                <a:cs typeface="Times New Roman" pitchFamily="18" charset="0"/>
              </a:rPr>
              <a:t>Java Array:- </a:t>
            </a:r>
          </a:p>
          <a:p>
            <a:r>
              <a:rPr lang="en-IN" sz="1400" dirty="0" smtClean="0">
                <a:latin typeface="Times New Roman" pitchFamily="18" charset="0"/>
                <a:cs typeface="Times New Roman" pitchFamily="18" charset="0"/>
              </a:rPr>
              <a:t>Normally, array is a collection of similar type of elements that have contiguous memory location.</a:t>
            </a:r>
          </a:p>
          <a:p>
            <a:r>
              <a:rPr lang="en-IN" sz="1400" b="1" dirty="0" smtClean="0">
                <a:latin typeface="Times New Roman" pitchFamily="18" charset="0"/>
                <a:cs typeface="Times New Roman" pitchFamily="18" charset="0"/>
              </a:rPr>
              <a:t>Java array</a:t>
            </a:r>
            <a:r>
              <a:rPr lang="en-IN" sz="1400" dirty="0" smtClean="0">
                <a:latin typeface="Times New Roman" pitchFamily="18" charset="0"/>
                <a:cs typeface="Times New Roman" pitchFamily="18" charset="0"/>
              </a:rPr>
              <a:t> is an object the contains elements of similar data type. It is a data structure where we store similar elements. We can store only fixed set of elements in a java array.</a:t>
            </a:r>
          </a:p>
          <a:p>
            <a:pPr>
              <a:buFont typeface="Arial" pitchFamily="34" charset="0"/>
              <a:buChar char="•"/>
            </a:pPr>
            <a:endParaRPr lang="en-IN" sz="1400" b="1" dirty="0">
              <a:latin typeface="Times New Roman" pitchFamily="18" charset="0"/>
              <a:cs typeface="Times New Roman" pitchFamily="18" charset="0"/>
            </a:endParaRPr>
          </a:p>
        </p:txBody>
      </p:sp>
      <p:pic>
        <p:nvPicPr>
          <p:cNvPr id="4" name="Picture 3" descr="array.gif"/>
          <p:cNvPicPr>
            <a:picLocks noChangeAspect="1"/>
          </p:cNvPicPr>
          <p:nvPr/>
        </p:nvPicPr>
        <p:blipFill>
          <a:blip r:embed="rId2"/>
          <a:stretch>
            <a:fillRect/>
          </a:stretch>
        </p:blipFill>
        <p:spPr>
          <a:xfrm>
            <a:off x="3428992" y="3286124"/>
            <a:ext cx="3857652" cy="1181100"/>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8AF65179-CD61-401E-9FEB-78BEE43CD171}" type="slidenum">
              <a:rPr lang="en-IN" smtClean="0"/>
              <a:pPr/>
              <a:t>65</a:t>
            </a:fld>
            <a:endParaRPr lang="en-IN"/>
          </a:p>
        </p:txBody>
      </p:sp>
      <p:sp>
        <p:nvSpPr>
          <p:cNvPr id="7" name="Date Placeholder 6"/>
          <p:cNvSpPr>
            <a:spLocks noGrp="1"/>
          </p:cNvSpPr>
          <p:nvPr>
            <p:ph type="dt" sz="half" idx="10"/>
          </p:nvPr>
        </p:nvSpPr>
        <p:spPr/>
        <p:txBody>
          <a:bodyPr/>
          <a:lstStyle/>
          <a:p>
            <a:fld id="{C03A07FF-E140-402E-BD10-8E9EA0FE3A40}" type="datetime1">
              <a:rPr lang="en-US" smtClean="0"/>
              <a:pPr/>
              <a:t>1/24/2019</a:t>
            </a:fld>
            <a:endParaRPr lang="en-I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Arial" pitchFamily="34" charset="0"/>
              <a:buChar char="•"/>
            </a:pPr>
            <a:r>
              <a:rPr lang="en-IN" sz="1400" b="1" dirty="0" smtClean="0">
                <a:latin typeface="Times New Roman" pitchFamily="18" charset="0"/>
                <a:cs typeface="Times New Roman" pitchFamily="18" charset="0"/>
              </a:rPr>
              <a:t>Advantages and Disadvantages of Java Array:-</a:t>
            </a:r>
          </a:p>
          <a:p>
            <a:pPr>
              <a:buFont typeface="Wingdings" pitchFamily="2" charset="2"/>
              <a:buChar char="Ø"/>
            </a:pPr>
            <a:r>
              <a:rPr lang="en-IN" sz="1400" b="1" dirty="0" smtClean="0">
                <a:latin typeface="Times New Roman" pitchFamily="18" charset="0"/>
                <a:cs typeface="Times New Roman" pitchFamily="18" charset="0"/>
              </a:rPr>
              <a:t>Advantage:- </a:t>
            </a:r>
          </a:p>
          <a:p>
            <a:r>
              <a:rPr lang="en-IN" sz="1400" b="1" dirty="0" smtClean="0">
                <a:latin typeface="Times New Roman" pitchFamily="18" charset="0"/>
                <a:cs typeface="Times New Roman" pitchFamily="18" charset="0"/>
              </a:rPr>
              <a:t>Code Optimization:</a:t>
            </a:r>
            <a:r>
              <a:rPr lang="en-IN" sz="1400" dirty="0" smtClean="0">
                <a:latin typeface="Times New Roman" pitchFamily="18" charset="0"/>
                <a:cs typeface="Times New Roman" pitchFamily="18" charset="0"/>
              </a:rPr>
              <a:t> It makes the code optimized, we can retrieve or sort the data easily.</a:t>
            </a:r>
          </a:p>
          <a:p>
            <a:r>
              <a:rPr lang="en-IN" sz="1400" b="1" dirty="0" smtClean="0">
                <a:latin typeface="Times New Roman" pitchFamily="18" charset="0"/>
                <a:cs typeface="Times New Roman" pitchFamily="18" charset="0"/>
              </a:rPr>
              <a:t>Random access:</a:t>
            </a:r>
            <a:r>
              <a:rPr lang="en-IN" sz="1400" dirty="0" smtClean="0">
                <a:latin typeface="Times New Roman" pitchFamily="18" charset="0"/>
                <a:cs typeface="Times New Roman" pitchFamily="18" charset="0"/>
              </a:rPr>
              <a:t> We can get any data located at any index position.</a:t>
            </a:r>
          </a:p>
          <a:p>
            <a:pPr>
              <a:buNone/>
            </a:pPr>
            <a:r>
              <a:rPr lang="en-IN" sz="1400" b="1" dirty="0" smtClean="0">
                <a:latin typeface="Times New Roman" pitchFamily="18" charset="0"/>
                <a:cs typeface="Times New Roman" pitchFamily="18" charset="0"/>
              </a:rPr>
              <a:t> </a:t>
            </a:r>
          </a:p>
          <a:p>
            <a:pPr>
              <a:buFont typeface="Wingdings" pitchFamily="2" charset="2"/>
              <a:buChar char="Ø"/>
            </a:pPr>
            <a:r>
              <a:rPr lang="en-IN" sz="1400" b="1" dirty="0" smtClean="0">
                <a:latin typeface="Times New Roman" pitchFamily="18" charset="0"/>
                <a:cs typeface="Times New Roman" pitchFamily="18" charset="0"/>
              </a:rPr>
              <a:t>Disadvantage:- </a:t>
            </a:r>
          </a:p>
          <a:p>
            <a:pPr>
              <a:buFont typeface="Arial" pitchFamily="34" charset="0"/>
              <a:buChar char="•"/>
            </a:pPr>
            <a:r>
              <a:rPr lang="en-IN" sz="1400" dirty="0" smtClean="0">
                <a:latin typeface="Times New Roman" pitchFamily="18" charset="0"/>
                <a:cs typeface="Times New Roman" pitchFamily="18" charset="0"/>
              </a:rPr>
              <a:t>Size Limit</a:t>
            </a: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66</a:t>
            </a:fld>
            <a:endParaRPr lang="en-IN"/>
          </a:p>
        </p:txBody>
      </p:sp>
      <p:sp>
        <p:nvSpPr>
          <p:cNvPr id="6" name="Date Placeholder 5"/>
          <p:cNvSpPr>
            <a:spLocks noGrp="1"/>
          </p:cNvSpPr>
          <p:nvPr>
            <p:ph type="dt" sz="half" idx="10"/>
          </p:nvPr>
        </p:nvSpPr>
        <p:spPr/>
        <p:txBody>
          <a:bodyPr/>
          <a:lstStyle/>
          <a:p>
            <a:fld id="{678F8A6D-1DC8-4402-8D2D-E5D37AA49DDB}" type="datetime1">
              <a:rPr lang="en-US" smtClean="0"/>
              <a:pPr/>
              <a:t>1/24/2019</a:t>
            </a:fld>
            <a:endParaRPr lang="en-I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Arial" pitchFamily="34" charset="0"/>
              <a:buChar char="•"/>
            </a:pPr>
            <a:r>
              <a:rPr lang="en-IN" sz="1400" b="1" dirty="0" smtClean="0">
                <a:latin typeface="Times New Roman" pitchFamily="18" charset="0"/>
                <a:cs typeface="Times New Roman" pitchFamily="18" charset="0"/>
              </a:rPr>
              <a:t>Types of Java Array:-</a:t>
            </a:r>
          </a:p>
          <a:p>
            <a:pPr>
              <a:buFont typeface="Arial" pitchFamily="34" charset="0"/>
              <a:buChar char="•"/>
            </a:pPr>
            <a:endParaRPr lang="en-IN" sz="1400" b="1" dirty="0" smtClean="0">
              <a:latin typeface="Times New Roman" pitchFamily="18" charset="0"/>
              <a:cs typeface="Times New Roman" pitchFamily="18" charset="0"/>
            </a:endParaRPr>
          </a:p>
          <a:p>
            <a:pPr>
              <a:buFont typeface="Arial" pitchFamily="34" charset="0"/>
              <a:buChar char="•"/>
            </a:pPr>
            <a:r>
              <a:rPr lang="en-IN" sz="1400" dirty="0" smtClean="0">
                <a:latin typeface="Times New Roman" pitchFamily="18" charset="0"/>
                <a:cs typeface="Times New Roman" pitchFamily="18" charset="0"/>
              </a:rPr>
              <a:t>Single Dimensional Array</a:t>
            </a:r>
          </a:p>
          <a:p>
            <a:pPr>
              <a:buFont typeface="Arial" pitchFamily="34" charset="0"/>
              <a:buChar char="•"/>
            </a:pPr>
            <a:r>
              <a:rPr lang="en-IN" sz="1400" dirty="0" smtClean="0">
                <a:latin typeface="Times New Roman" pitchFamily="18" charset="0"/>
                <a:cs typeface="Times New Roman" pitchFamily="18" charset="0"/>
              </a:rPr>
              <a:t>Multi Dimensional Array</a:t>
            </a: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67</a:t>
            </a:fld>
            <a:endParaRPr lang="en-IN"/>
          </a:p>
        </p:txBody>
      </p:sp>
      <p:sp>
        <p:nvSpPr>
          <p:cNvPr id="6" name="Date Placeholder 5"/>
          <p:cNvSpPr>
            <a:spLocks noGrp="1"/>
          </p:cNvSpPr>
          <p:nvPr>
            <p:ph type="dt" sz="half" idx="10"/>
          </p:nvPr>
        </p:nvSpPr>
        <p:spPr/>
        <p:txBody>
          <a:bodyPr/>
          <a:lstStyle/>
          <a:p>
            <a:fld id="{C9EEB600-9429-4169-9FC5-14B46E10AFB9}" type="datetime1">
              <a:rPr lang="en-US" smtClean="0"/>
              <a:pPr/>
              <a:t>1/24/2019</a:t>
            </a:fld>
            <a:endParaRPr lang="en-I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Arial" pitchFamily="34" charset="0"/>
              <a:buChar char="•"/>
            </a:pPr>
            <a:r>
              <a:rPr lang="en-IN" sz="1400" b="1" dirty="0" smtClean="0">
                <a:latin typeface="Times New Roman" pitchFamily="18" charset="0"/>
                <a:cs typeface="Times New Roman" pitchFamily="18" charset="0"/>
              </a:rPr>
              <a:t>Wrapper Class in Java:-</a:t>
            </a:r>
          </a:p>
          <a:p>
            <a:pPr>
              <a:buFont typeface="Arial" pitchFamily="34" charset="0"/>
              <a:buChar char="•"/>
            </a:pPr>
            <a:endParaRPr lang="en-IN" sz="1400" b="1"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Wrapper class in java</a:t>
            </a:r>
            <a:r>
              <a:rPr lang="en-IN" sz="1400" dirty="0" smtClean="0">
                <a:latin typeface="Times New Roman" pitchFamily="18" charset="0"/>
                <a:cs typeface="Times New Roman" pitchFamily="18" charset="0"/>
              </a:rPr>
              <a:t> provides the mechanism </a:t>
            </a:r>
            <a:r>
              <a:rPr lang="en-IN" sz="1400" i="1" dirty="0" smtClean="0">
                <a:latin typeface="Times New Roman" pitchFamily="18" charset="0"/>
                <a:cs typeface="Times New Roman" pitchFamily="18" charset="0"/>
              </a:rPr>
              <a:t>to convert primitive into object and object into primitive</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Since J2SE 5.0, </a:t>
            </a:r>
            <a:r>
              <a:rPr lang="en-IN" sz="1400" b="1" dirty="0" err="1" smtClean="0">
                <a:latin typeface="Times New Roman" pitchFamily="18" charset="0"/>
                <a:cs typeface="Times New Roman" pitchFamily="18" charset="0"/>
              </a:rPr>
              <a:t>autoboxing</a:t>
            </a:r>
            <a:r>
              <a:rPr lang="en-IN" sz="1400" dirty="0" smtClean="0">
                <a:latin typeface="Times New Roman" pitchFamily="18" charset="0"/>
                <a:cs typeface="Times New Roman" pitchFamily="18" charset="0"/>
              </a:rPr>
              <a:t> and </a:t>
            </a:r>
            <a:r>
              <a:rPr lang="en-IN" sz="1400" b="1" dirty="0" err="1" smtClean="0">
                <a:latin typeface="Times New Roman" pitchFamily="18" charset="0"/>
                <a:cs typeface="Times New Roman" pitchFamily="18" charset="0"/>
              </a:rPr>
              <a:t>unboxing</a:t>
            </a:r>
            <a:r>
              <a:rPr lang="en-IN" sz="1400" dirty="0" smtClean="0">
                <a:latin typeface="Times New Roman" pitchFamily="18" charset="0"/>
                <a:cs typeface="Times New Roman" pitchFamily="18" charset="0"/>
              </a:rPr>
              <a:t> feature converts primitive into object and object into primitive automatically. The automatic conversion of primitive into object is known and </a:t>
            </a:r>
            <a:r>
              <a:rPr lang="en-IN" sz="1400" dirty="0" err="1" smtClean="0">
                <a:latin typeface="Times New Roman" pitchFamily="18" charset="0"/>
                <a:cs typeface="Times New Roman" pitchFamily="18" charset="0"/>
              </a:rPr>
              <a:t>autoboxing</a:t>
            </a:r>
            <a:r>
              <a:rPr lang="en-IN" sz="1400" dirty="0" smtClean="0">
                <a:latin typeface="Times New Roman" pitchFamily="18" charset="0"/>
                <a:cs typeface="Times New Roman" pitchFamily="18" charset="0"/>
              </a:rPr>
              <a:t> and vice-versa </a:t>
            </a:r>
            <a:r>
              <a:rPr lang="en-IN" sz="1400" dirty="0" err="1" smtClean="0">
                <a:latin typeface="Times New Roman" pitchFamily="18" charset="0"/>
                <a:cs typeface="Times New Roman" pitchFamily="18" charset="0"/>
              </a:rPr>
              <a:t>unboxing</a:t>
            </a:r>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68</a:t>
            </a:fld>
            <a:endParaRPr lang="en-IN"/>
          </a:p>
        </p:txBody>
      </p:sp>
      <p:sp>
        <p:nvSpPr>
          <p:cNvPr id="6" name="Date Placeholder 5"/>
          <p:cNvSpPr>
            <a:spLocks noGrp="1"/>
          </p:cNvSpPr>
          <p:nvPr>
            <p:ph type="dt" sz="half" idx="10"/>
          </p:nvPr>
        </p:nvSpPr>
        <p:spPr/>
        <p:txBody>
          <a:bodyPr/>
          <a:lstStyle/>
          <a:p>
            <a:fld id="{FB9DABD2-8E92-4BE0-96D6-0387DF12DCE2}" type="datetime1">
              <a:rPr lang="en-US" smtClean="0"/>
              <a:pPr/>
              <a:t>1/24/2019</a:t>
            </a:fld>
            <a:endParaRPr lang="en-I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normAutofit/>
          </a:bodyPr>
          <a:lstStyle/>
          <a:p>
            <a:pPr>
              <a:buFont typeface="Wingdings" pitchFamily="2" charset="2"/>
              <a:buChar char="Ø"/>
            </a:pPr>
            <a:endParaRPr lang="en-IN" sz="1500" b="1"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IN" dirty="0" smtClean="0"/>
              <a:t>Thank You</a:t>
            </a:r>
            <a:endParaRPr lang="en-IN" dirty="0"/>
          </a:p>
        </p:txBody>
      </p:sp>
      <p:sp>
        <p:nvSpPr>
          <p:cNvPr id="4" name="Slide Number Placeholder 3"/>
          <p:cNvSpPr>
            <a:spLocks noGrp="1"/>
          </p:cNvSpPr>
          <p:nvPr>
            <p:ph type="sldNum" sz="quarter" idx="12"/>
          </p:nvPr>
        </p:nvSpPr>
        <p:spPr/>
        <p:txBody>
          <a:bodyPr/>
          <a:lstStyle/>
          <a:p>
            <a:fld id="{8AF65179-CD61-401E-9FEB-78BEE43CD171}" type="slidenum">
              <a:rPr lang="en-IN" smtClean="0"/>
              <a:pPr/>
              <a:t>69</a:t>
            </a:fld>
            <a:endParaRPr lang="en-IN"/>
          </a:p>
        </p:txBody>
      </p:sp>
      <p:sp>
        <p:nvSpPr>
          <p:cNvPr id="6" name="Date Placeholder 5"/>
          <p:cNvSpPr>
            <a:spLocks noGrp="1"/>
          </p:cNvSpPr>
          <p:nvPr>
            <p:ph type="dt" sz="half" idx="10"/>
          </p:nvPr>
        </p:nvSpPr>
        <p:spPr/>
        <p:txBody>
          <a:bodyPr/>
          <a:lstStyle/>
          <a:p>
            <a:fld id="{BBA84DE7-5553-4731-BB50-C7AB772A1F18}" type="datetime1">
              <a:rPr lang="en-US" smtClean="0"/>
              <a:pPr/>
              <a:t>1/24/2019</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IN" sz="1400" b="1" i="1" dirty="0" smtClean="0">
                <a:latin typeface="Times New Roman" pitchFamily="18" charset="0"/>
                <a:cs typeface="Times New Roman" pitchFamily="18" charset="0"/>
              </a:rPr>
              <a:t>Simple Program of Java :-</a:t>
            </a:r>
          </a:p>
          <a:p>
            <a:endParaRPr lang="en-IN" sz="1400" b="1" dirty="0" smtClean="0">
              <a:latin typeface="Times New Roman" pitchFamily="18" charset="0"/>
              <a:cs typeface="Times New Roman" pitchFamily="18" charset="0"/>
            </a:endParaRPr>
          </a:p>
          <a:p>
            <a:r>
              <a:rPr lang="en-IN" sz="1400" b="1" dirty="0">
                <a:latin typeface="Times New Roman" pitchFamily="18" charset="0"/>
                <a:cs typeface="Times New Roman" pitchFamily="18" charset="0"/>
              </a:rPr>
              <a:t>class</a:t>
            </a:r>
            <a:r>
              <a:rPr lang="en-IN" sz="1400" dirty="0">
                <a:latin typeface="Times New Roman" pitchFamily="18" charset="0"/>
                <a:cs typeface="Times New Roman" pitchFamily="18" charset="0"/>
              </a:rPr>
              <a:t> Simple{  </a:t>
            </a:r>
          </a:p>
          <a:p>
            <a:r>
              <a:rPr lang="en-IN" sz="1400" dirty="0">
                <a:latin typeface="Times New Roman" pitchFamily="18" charset="0"/>
                <a:cs typeface="Times New Roman" pitchFamily="18" charset="0"/>
              </a:rPr>
              <a:t>    </a:t>
            </a:r>
            <a:r>
              <a:rPr lang="en-IN" sz="1400" b="1" dirty="0">
                <a:latin typeface="Times New Roman" pitchFamily="18" charset="0"/>
                <a:cs typeface="Times New Roman" pitchFamily="18" charset="0"/>
              </a:rPr>
              <a:t>public</a:t>
            </a:r>
            <a:r>
              <a:rPr lang="en-IN" sz="1400" dirty="0">
                <a:latin typeface="Times New Roman" pitchFamily="18" charset="0"/>
                <a:cs typeface="Times New Roman" pitchFamily="18" charset="0"/>
              </a:rPr>
              <a:t> </a:t>
            </a:r>
            <a:r>
              <a:rPr lang="en-IN" sz="1400" b="1" dirty="0">
                <a:latin typeface="Times New Roman" pitchFamily="18" charset="0"/>
                <a:cs typeface="Times New Roman" pitchFamily="18" charset="0"/>
              </a:rPr>
              <a:t>static</a:t>
            </a:r>
            <a:r>
              <a:rPr lang="en-IN" sz="1400" dirty="0">
                <a:latin typeface="Times New Roman" pitchFamily="18" charset="0"/>
                <a:cs typeface="Times New Roman" pitchFamily="18" charset="0"/>
              </a:rPr>
              <a:t> </a:t>
            </a:r>
            <a:r>
              <a:rPr lang="en-IN" sz="1400" b="1" dirty="0">
                <a:latin typeface="Times New Roman" pitchFamily="18" charset="0"/>
                <a:cs typeface="Times New Roman" pitchFamily="18" charset="0"/>
              </a:rPr>
              <a:t>void</a:t>
            </a:r>
            <a:r>
              <a:rPr lang="en-IN" sz="1400" dirty="0">
                <a:latin typeface="Times New Roman" pitchFamily="18" charset="0"/>
                <a:cs typeface="Times New Roman" pitchFamily="18" charset="0"/>
              </a:rPr>
              <a:t> main(String args[]){  </a:t>
            </a:r>
          </a:p>
          <a:p>
            <a:r>
              <a:rPr lang="en-IN" sz="1400" dirty="0">
                <a:latin typeface="Times New Roman" pitchFamily="18" charset="0"/>
                <a:cs typeface="Times New Roman" pitchFamily="18" charset="0"/>
              </a:rPr>
              <a:t>     System.out.println("Hello Java");  </a:t>
            </a:r>
          </a:p>
          <a:p>
            <a:r>
              <a:rPr lang="en-IN" sz="1400" dirty="0">
                <a:latin typeface="Times New Roman" pitchFamily="18" charset="0"/>
                <a:cs typeface="Times New Roman" pitchFamily="18" charset="0"/>
              </a:rPr>
              <a:t>    }  </a:t>
            </a:r>
          </a:p>
          <a:p>
            <a:r>
              <a:rPr lang="en-IN" sz="1400" dirty="0">
                <a:latin typeface="Times New Roman" pitchFamily="18" charset="0"/>
                <a:cs typeface="Times New Roman" pitchFamily="18" charset="0"/>
              </a:rPr>
              <a:t>}  </a:t>
            </a:r>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O/p:-</a:t>
            </a:r>
            <a:r>
              <a:rPr lang="en-IN" sz="1400" dirty="0" smtClean="0">
                <a:latin typeface="Times New Roman" pitchFamily="18" charset="0"/>
                <a:cs typeface="Times New Roman" pitchFamily="18" charset="0"/>
              </a:rPr>
              <a:t> Hello Java</a:t>
            </a:r>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7</a:t>
            </a:fld>
            <a:endParaRPr lang="en-IN"/>
          </a:p>
        </p:txBody>
      </p:sp>
      <p:sp>
        <p:nvSpPr>
          <p:cNvPr id="6" name="Date Placeholder 5"/>
          <p:cNvSpPr>
            <a:spLocks noGrp="1"/>
          </p:cNvSpPr>
          <p:nvPr>
            <p:ph type="dt" sz="half" idx="10"/>
          </p:nvPr>
        </p:nvSpPr>
        <p:spPr/>
        <p:txBody>
          <a:bodyPr/>
          <a:lstStyle/>
          <a:p>
            <a:fld id="{57F0EDAB-3803-4922-ABB8-ADEADB9D3B26}" type="datetime1">
              <a:rPr lang="en-US" smtClean="0"/>
              <a:pPr/>
              <a:t>1/24/2019</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p>
          <a:p>
            <a:pPr>
              <a:buNone/>
            </a:pPr>
            <a:endParaRPr lang="en-IN" sz="1400" b="1" dirty="0">
              <a:latin typeface="Times New Roman" pitchFamily="18" charset="0"/>
              <a:cs typeface="Times New Roman" pitchFamily="18" charset="0"/>
            </a:endParaRPr>
          </a:p>
          <a:p>
            <a:pPr>
              <a:buNone/>
            </a:pPr>
            <a:r>
              <a:rPr lang="en-IN" sz="1400" dirty="0">
                <a:latin typeface="Times New Roman" pitchFamily="18" charset="0"/>
                <a:cs typeface="Times New Roman" pitchFamily="18" charset="0"/>
              </a:rPr>
              <a:t>There are 2 ways to set java path:</a:t>
            </a:r>
          </a:p>
          <a:p>
            <a:r>
              <a:rPr lang="en-IN" sz="1400" dirty="0">
                <a:latin typeface="Times New Roman" pitchFamily="18" charset="0"/>
                <a:cs typeface="Times New Roman" pitchFamily="18" charset="0"/>
              </a:rPr>
              <a:t>temporary</a:t>
            </a:r>
          </a:p>
          <a:p>
            <a:r>
              <a:rPr lang="en-IN" sz="1400" dirty="0" smtClean="0">
                <a:latin typeface="Times New Roman" pitchFamily="18" charset="0"/>
                <a:cs typeface="Times New Roman" pitchFamily="18" charset="0"/>
              </a:rPr>
              <a:t>Permanent</a:t>
            </a: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8</a:t>
            </a:fld>
            <a:endParaRPr lang="en-IN"/>
          </a:p>
        </p:txBody>
      </p:sp>
      <p:sp>
        <p:nvSpPr>
          <p:cNvPr id="6" name="Date Placeholder 5"/>
          <p:cNvSpPr>
            <a:spLocks noGrp="1"/>
          </p:cNvSpPr>
          <p:nvPr>
            <p:ph type="dt" sz="half" idx="10"/>
          </p:nvPr>
        </p:nvSpPr>
        <p:spPr/>
        <p:txBody>
          <a:bodyPr/>
          <a:lstStyle/>
          <a:p>
            <a:fld id="{8AF624E0-9171-455A-B9B2-E8D3906C3605}" type="datetime1">
              <a:rPr lang="en-US" smtClean="0"/>
              <a:pPr/>
              <a:t>1/24/2019</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effectLst>
                  <a:outerShdw blurRad="38100" dist="38100" dir="2700000" algn="tl">
                    <a:srgbClr val="000000">
                      <a:alpha val="43137"/>
                    </a:srgbClr>
                  </a:outerShdw>
                </a:effectLst>
              </a:rPr>
              <a:t>PPT On Java</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400" b="1" i="1" dirty="0" smtClean="0">
                <a:latin typeface="Times New Roman" pitchFamily="18" charset="0"/>
                <a:cs typeface="Times New Roman" pitchFamily="18" charset="0"/>
              </a:rPr>
              <a:t>Path Set in Java:-</a:t>
            </a:r>
            <a:endParaRPr lang="en-IN" sz="1400" i="1" dirty="0">
              <a:latin typeface="Times New Roman" pitchFamily="18" charset="0"/>
              <a:cs typeface="Times New Roman" pitchFamily="18" charset="0"/>
            </a:endParaRPr>
          </a:p>
          <a:p>
            <a:r>
              <a:rPr lang="en-IN" sz="1400" b="1" dirty="0">
                <a:latin typeface="Times New Roman" pitchFamily="18" charset="0"/>
                <a:cs typeface="Times New Roman" pitchFamily="18" charset="0"/>
              </a:rPr>
              <a:t>T</a:t>
            </a:r>
            <a:r>
              <a:rPr lang="en-IN" sz="1400" b="1" dirty="0" smtClean="0">
                <a:latin typeface="Times New Roman" pitchFamily="18" charset="0"/>
                <a:cs typeface="Times New Roman" pitchFamily="18" charset="0"/>
              </a:rPr>
              <a:t>emporary</a:t>
            </a:r>
            <a:endParaRPr lang="en-IN" sz="1400" b="1"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To set the temporary path of JDK, you need to follow following steps:</a:t>
            </a:r>
          </a:p>
          <a:p>
            <a:pPr lvl="1"/>
            <a:r>
              <a:rPr lang="en-IN" sz="1600" dirty="0" smtClean="0">
                <a:latin typeface="Times New Roman" pitchFamily="18" charset="0"/>
                <a:cs typeface="Times New Roman" pitchFamily="18" charset="0"/>
              </a:rPr>
              <a:t>Open command prompt</a:t>
            </a:r>
          </a:p>
          <a:p>
            <a:pPr lvl="1"/>
            <a:r>
              <a:rPr lang="en-IN" sz="1600" dirty="0" smtClean="0">
                <a:latin typeface="Times New Roman" pitchFamily="18" charset="0"/>
                <a:cs typeface="Times New Roman" pitchFamily="18" charset="0"/>
              </a:rPr>
              <a:t>copy the path of </a:t>
            </a:r>
            <a:r>
              <a:rPr lang="en-IN" sz="1600" dirty="0" err="1" smtClean="0">
                <a:latin typeface="Times New Roman" pitchFamily="18" charset="0"/>
                <a:cs typeface="Times New Roman" pitchFamily="18" charset="0"/>
              </a:rPr>
              <a:t>jdk</a:t>
            </a:r>
            <a:r>
              <a:rPr lang="en-IN" sz="1600" dirty="0" smtClean="0">
                <a:latin typeface="Times New Roman" pitchFamily="18" charset="0"/>
                <a:cs typeface="Times New Roman" pitchFamily="18" charset="0"/>
              </a:rPr>
              <a:t>/bin directory</a:t>
            </a:r>
          </a:p>
          <a:p>
            <a:pPr lvl="1"/>
            <a:r>
              <a:rPr lang="en-IN" sz="1600" dirty="0" smtClean="0">
                <a:latin typeface="Times New Roman" pitchFamily="18" charset="0"/>
                <a:cs typeface="Times New Roman" pitchFamily="18" charset="0"/>
              </a:rPr>
              <a:t>write in command prompt: set path=</a:t>
            </a:r>
            <a:r>
              <a:rPr lang="en-IN" sz="1600" dirty="0" err="1" smtClean="0">
                <a:latin typeface="Times New Roman" pitchFamily="18" charset="0"/>
                <a:cs typeface="Times New Roman" pitchFamily="18" charset="0"/>
              </a:rPr>
              <a:t>copied_path</a:t>
            </a:r>
            <a:endParaRPr lang="en-IN" sz="1600" dirty="0" smtClean="0">
              <a:latin typeface="Times New Roman" pitchFamily="18" charset="0"/>
              <a:cs typeface="Times New Roman" pitchFamily="18" charset="0"/>
            </a:endParaRPr>
          </a:p>
          <a:p>
            <a:pPr lvl="1"/>
            <a:endParaRPr lang="en-IN" sz="16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For Example:</a:t>
            </a:r>
          </a:p>
          <a:p>
            <a:r>
              <a:rPr lang="en-IN" sz="1400" dirty="0" smtClean="0">
                <a:latin typeface="Times New Roman" pitchFamily="18" charset="0"/>
                <a:cs typeface="Times New Roman" pitchFamily="18" charset="0"/>
              </a:rPr>
              <a:t>set path=C:\Program Files\Java\jdk1.6.0_23\bin</a:t>
            </a:r>
          </a:p>
          <a:p>
            <a:pPr lvl="1"/>
            <a:endParaRPr lang="en-IN" sz="16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a:latin typeface="Times New Roman" pitchFamily="18" charset="0"/>
              <a:cs typeface="Times New Roman" pitchFamily="18" charset="0"/>
            </a:endParaRPr>
          </a:p>
          <a:p>
            <a:pPr>
              <a:buNone/>
            </a:pPr>
            <a:r>
              <a:rPr lang="en-IN" sz="1400" dirty="0" smtClean="0"/>
              <a:t/>
            </a:r>
            <a:br>
              <a:rPr lang="en-IN" sz="1400" dirty="0" smtClean="0"/>
            </a:br>
            <a:endParaRPr lang="en-IN" sz="1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65179-CD61-401E-9FEB-78BEE43CD171}" type="slidenum">
              <a:rPr lang="en-IN" smtClean="0"/>
              <a:pPr/>
              <a:t>9</a:t>
            </a:fld>
            <a:endParaRPr lang="en-IN"/>
          </a:p>
        </p:txBody>
      </p:sp>
      <p:sp>
        <p:nvSpPr>
          <p:cNvPr id="6" name="Date Placeholder 5"/>
          <p:cNvSpPr>
            <a:spLocks noGrp="1"/>
          </p:cNvSpPr>
          <p:nvPr>
            <p:ph type="dt" sz="half" idx="10"/>
          </p:nvPr>
        </p:nvSpPr>
        <p:spPr/>
        <p:txBody>
          <a:bodyPr/>
          <a:lstStyle/>
          <a:p>
            <a:fld id="{35C7B9F7-87BF-44AD-9CA5-6F94529D0F75}" type="datetime1">
              <a:rPr lang="en-US" smtClean="0"/>
              <a:pPr/>
              <a:t>1/24/2019</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780</TotalTime>
  <Words>1965</Words>
  <Application>Microsoft Office PowerPoint</Application>
  <PresentationFormat>On-screen Show (4:3)</PresentationFormat>
  <Paragraphs>831</Paragraphs>
  <Slides>69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Algerian</vt:lpstr>
      <vt:lpstr>Arial</vt:lpstr>
      <vt:lpstr>Calibri</vt:lpstr>
      <vt:lpstr>Franklin Gothic Book</vt:lpstr>
      <vt:lpstr>Perpetua</vt:lpstr>
      <vt:lpstr>Times New Roman</vt:lpstr>
      <vt:lpstr>Wingdings</vt:lpstr>
      <vt:lpstr>Wingdings 2</vt:lpstr>
      <vt:lpstr>Equity</vt:lpstr>
      <vt:lpstr>Ardent PPT</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PPT On Java</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Ardent PPT</dc:title>
  <dc:creator>USER</dc:creator>
  <cp:lastModifiedBy>SUMON</cp:lastModifiedBy>
  <cp:revision>457</cp:revision>
  <dcterms:created xsi:type="dcterms:W3CDTF">2016-05-25T14:50:32Z</dcterms:created>
  <dcterms:modified xsi:type="dcterms:W3CDTF">2019-01-24T13:49:28Z</dcterms:modified>
</cp:coreProperties>
</file>