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6" r:id="rId88"/>
    <p:sldId id="345"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283"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443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1576F-B09B-474D-9B7D-F41E41A410B9}" type="datetimeFigureOut">
              <a:rPr lang="en-IN" smtClean="0"/>
              <a:t>03-09-2018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8D7DD-1A33-4EF2-ADB6-2F611D249659}" type="slidenum">
              <a:rPr lang="en-IN" smtClean="0"/>
              <a:t>‹#›</a:t>
            </a:fld>
            <a:endParaRPr lang="en-IN" dirty="0"/>
          </a:p>
        </p:txBody>
      </p:sp>
    </p:spTree>
    <p:extLst>
      <p:ext uri="{BB962C8B-B14F-4D97-AF65-F5344CB8AC3E}">
        <p14:creationId xmlns:p14="http://schemas.microsoft.com/office/powerpoint/2010/main" val="1619135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E129B-D52C-4BC5-B8CF-9EA3EF03F57B}"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615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35F62-A58E-4DD7-B229-D647D15EBB75}"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623708"/>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35F62-A58E-4DD7-B229-D647D15EBB75}"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167820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935F62-A58E-4DD7-B229-D647D15EBB75}" type="datetime1">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802374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935F62-A58E-4DD7-B229-D647D15EBB75}" type="datetime1">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0720320"/>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935F62-A58E-4DD7-B229-D647D15EBB75}" type="datetime1">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071254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744AC-7BDE-4DEF-AF89-03C9FE636CCD}"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951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9E60F-B32D-4919-A32D-CAFF83D272F4}"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906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B32F4-C4D0-414F-9AD8-F0C120741559}"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411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CF71AC-D5E7-49DD-8DB8-0CE14019D5FC}" type="datetime1">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89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2785B-EEDB-4C37-9C96-AC0FAA0A6FCA}" type="datetime1">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7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14FF5A-5256-4BC4-BEAE-2E1D2C8C278E}" type="datetime1">
              <a:rPr lang="en-US" smtClean="0"/>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103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FDBD8-7D8B-409F-9C04-13458F002FBF}" type="datetime1">
              <a:rPr lang="en-US" smtClean="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435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618BC-1F65-4FBA-9B35-CBBDFBA9A9BD}" type="datetime1">
              <a:rPr lang="en-US" smtClean="0"/>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369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AC3522-1008-46D9-8987-C6A9575C22B5}" type="datetime1">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958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E2A18F-79EC-4CC2-8236-7CCA98F31078}" type="datetime1">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93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935F62-A58E-4DD7-B229-D647D15EBB75}" type="datetime1">
              <a:rPr lang="en-US" smtClean="0"/>
              <a:t>9/3/2018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0034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C1D4-E2F1-43D9-944D-953FF1456AE9}"/>
              </a:ext>
            </a:extLst>
          </p:cNvPr>
          <p:cNvSpPr>
            <a:spLocks noGrp="1"/>
          </p:cNvSpPr>
          <p:nvPr>
            <p:ph type="ctrTitle"/>
          </p:nvPr>
        </p:nvSpPr>
        <p:spPr/>
        <p:txBody>
          <a:bodyPr/>
          <a:lstStyle/>
          <a:p>
            <a:r>
              <a:rPr lang="en-IN" dirty="0"/>
              <a:t>C </a:t>
            </a:r>
            <a:r>
              <a:rPr lang="en-IN" dirty="0">
                <a:latin typeface="Times New Roman" panose="02020603050405020304" pitchFamily="18" charset="0"/>
                <a:cs typeface="Times New Roman" panose="02020603050405020304" pitchFamily="18" charset="0"/>
              </a:rPr>
              <a:t>Programming</a:t>
            </a:r>
            <a:br>
              <a:rPr lang="en-IN" dirty="0"/>
            </a:br>
            <a:endParaRPr lang="en-IN" dirty="0"/>
          </a:p>
        </p:txBody>
      </p:sp>
      <p:sp>
        <p:nvSpPr>
          <p:cNvPr id="3" name="Subtitle 2">
            <a:extLst>
              <a:ext uri="{FF2B5EF4-FFF2-40B4-BE49-F238E27FC236}">
                <a16:creationId xmlns:a16="http://schemas.microsoft.com/office/drawing/2014/main" id="{4B5C3A5F-9E4C-4998-AE96-29F78D16B189}"/>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Prepared By Sumon Karmakar</a:t>
            </a:r>
          </a:p>
        </p:txBody>
      </p:sp>
      <p:sp>
        <p:nvSpPr>
          <p:cNvPr id="4" name="Date Placeholder 3">
            <a:extLst>
              <a:ext uri="{FF2B5EF4-FFF2-40B4-BE49-F238E27FC236}">
                <a16:creationId xmlns:a16="http://schemas.microsoft.com/office/drawing/2014/main" id="{4941120D-F01E-49A4-9D7A-7D35F70E7D3C}"/>
              </a:ext>
            </a:extLst>
          </p:cNvPr>
          <p:cNvSpPr>
            <a:spLocks noGrp="1"/>
          </p:cNvSpPr>
          <p:nvPr>
            <p:ph type="dt" sz="half" idx="10"/>
          </p:nvPr>
        </p:nvSpPr>
        <p:spPr/>
        <p:txBody>
          <a:bodyPr/>
          <a:lstStyle/>
          <a:p>
            <a:fld id="{DCD56B47-762D-4371-8A4A-A794368109ED}" type="datetime1">
              <a:rPr lang="en-US" smtClean="0"/>
              <a:t>9/3/2018</a:t>
            </a:fld>
            <a:endParaRPr lang="en-US" dirty="0"/>
          </a:p>
        </p:txBody>
      </p:sp>
      <p:sp>
        <p:nvSpPr>
          <p:cNvPr id="5" name="Slide Number Placeholder 4">
            <a:extLst>
              <a:ext uri="{FF2B5EF4-FFF2-40B4-BE49-F238E27FC236}">
                <a16:creationId xmlns:a16="http://schemas.microsoft.com/office/drawing/2014/main" id="{9932EF5C-E0B8-4F75-A6DA-DE6C4E956F9B}"/>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93886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noAutofit/>
          </a:bodyPr>
          <a:lstStyle/>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scanf</a:t>
            </a:r>
            <a:r>
              <a:rPr lang="en-IN" b="1" dirty="0">
                <a:latin typeface="Times New Roman" panose="02020603050405020304" pitchFamily="18" charset="0"/>
                <a:cs typeface="Times New Roman" panose="02020603050405020304" pitchFamily="18" charset="0"/>
              </a:rPr>
              <a:t>() function:-</a:t>
            </a:r>
          </a:p>
          <a:p>
            <a:r>
              <a:rPr lang="en-IN" b="1" dirty="0" err="1">
                <a:latin typeface="Times New Roman" panose="02020603050405020304" pitchFamily="18" charset="0"/>
                <a:cs typeface="Times New Roman" panose="02020603050405020304" pitchFamily="18" charset="0"/>
              </a:rPr>
              <a:t>scanf</a:t>
            </a:r>
            <a:r>
              <a:rPr lang="en-IN" b="1" dirty="0">
                <a:latin typeface="Times New Roman" panose="02020603050405020304" pitchFamily="18" charset="0"/>
                <a:cs typeface="Times New Roman" panose="02020603050405020304" pitchFamily="18" charset="0"/>
              </a:rPr>
              <a:t>() function:- </a:t>
            </a:r>
            <a:r>
              <a:rPr lang="en-IN" dirty="0">
                <a:latin typeface="Times New Roman" panose="02020603050405020304" pitchFamily="18" charset="0"/>
                <a:cs typeface="Times New Roman" panose="02020603050405020304" pitchFamily="18" charset="0"/>
              </a:rPr>
              <a:t>The </a:t>
            </a:r>
            <a:r>
              <a:rPr lang="en-IN" b="1" dirty="0" err="1">
                <a:latin typeface="Times New Roman" panose="02020603050405020304" pitchFamily="18" charset="0"/>
                <a:cs typeface="Times New Roman" panose="02020603050405020304" pitchFamily="18" charset="0"/>
              </a:rPr>
              <a:t>scanf</a:t>
            </a:r>
            <a:r>
              <a:rPr lang="en-IN" b="1" dirty="0">
                <a:latin typeface="Times New Roman" panose="02020603050405020304" pitchFamily="18" charset="0"/>
                <a:cs typeface="Times New Roman" panose="02020603050405020304" pitchFamily="18" charset="0"/>
              </a:rPr>
              <a:t>() function</a:t>
            </a:r>
            <a:r>
              <a:rPr lang="en-IN" dirty="0">
                <a:latin typeface="Times New Roman" panose="02020603050405020304" pitchFamily="18" charset="0"/>
                <a:cs typeface="Times New Roman" panose="02020603050405020304" pitchFamily="18" charset="0"/>
              </a:rPr>
              <a:t> is used for input. It reads the input data from the console.</a:t>
            </a:r>
          </a:p>
          <a:p>
            <a:r>
              <a:rPr lang="en-IN" dirty="0" err="1">
                <a:latin typeface="Times New Roman" panose="02020603050405020304" pitchFamily="18" charset="0"/>
                <a:cs typeface="Times New Roman" panose="02020603050405020304" pitchFamily="18" charset="0"/>
              </a:rPr>
              <a:t>scanf</a:t>
            </a:r>
            <a:r>
              <a:rPr lang="en-IN" dirty="0">
                <a:latin typeface="Times New Roman" panose="02020603050405020304" pitchFamily="18" charset="0"/>
                <a:cs typeface="Times New Roman" panose="02020603050405020304" pitchFamily="18" charset="0"/>
              </a:rPr>
              <a:t>("format string",</a:t>
            </a:r>
            <a:r>
              <a:rPr lang="en-IN" dirty="0" err="1">
                <a:latin typeface="Times New Roman" panose="02020603050405020304" pitchFamily="18" charset="0"/>
                <a:cs typeface="Times New Roman" panose="02020603050405020304" pitchFamily="18" charset="0"/>
              </a:rPr>
              <a:t>argument_list</a:t>
            </a:r>
            <a:r>
              <a:rPr lang="en-IN"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410002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err="1">
                <a:latin typeface="Times New Roman" panose="02020603050405020304" pitchFamily="18" charset="0"/>
                <a:cs typeface="Times New Roman" panose="02020603050405020304" pitchFamily="18" charset="0"/>
              </a:rPr>
              <a:t>fprintf</a:t>
            </a:r>
            <a:r>
              <a:rPr lang="en-IN" b="1" i="1" dirty="0">
                <a:latin typeface="Times New Roman" panose="02020603050405020304" pitchFamily="18" charset="0"/>
                <a:cs typeface="Times New Roman" panose="02020603050405020304" pitchFamily="18" charset="0"/>
              </a:rPr>
              <a:t>() and </a:t>
            </a:r>
            <a:r>
              <a:rPr lang="en-IN" b="1" i="1" dirty="0" err="1">
                <a:latin typeface="Times New Roman" panose="02020603050405020304" pitchFamily="18" charset="0"/>
                <a:cs typeface="Times New Roman" panose="02020603050405020304" pitchFamily="18" charset="0"/>
              </a:rPr>
              <a:t>fscanf</a:t>
            </a:r>
            <a:r>
              <a:rPr lang="en-IN"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fscanf</a:t>
            </a:r>
            <a:r>
              <a:rPr lang="en-US" dirty="0">
                <a:latin typeface="Times New Roman" panose="02020603050405020304" pitchFamily="18" charset="0"/>
                <a:cs typeface="Times New Roman" panose="02020603050405020304" pitchFamily="18" charset="0"/>
              </a:rPr>
              <a:t>() function is used to read set of characters from file. It reads a word from the file and returns EOF at the end of file.</a:t>
            </a:r>
          </a:p>
          <a:p>
            <a:r>
              <a:rPr lang="en-US" b="1" i="1" dirty="0">
                <a:latin typeface="Times New Roman" panose="02020603050405020304" pitchFamily="18" charset="0"/>
                <a:cs typeface="Times New Roman" panose="02020603050405020304" pitchFamily="18" charset="0"/>
              </a:rPr>
              <a:t>Syntax:- int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fscanf</a:t>
            </a:r>
            <a:r>
              <a:rPr lang="en-US" i="1"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FILE</a:t>
            </a:r>
            <a:r>
              <a:rPr lang="en-US" i="1" dirty="0">
                <a:latin typeface="Times New Roman" panose="02020603050405020304" pitchFamily="18" charset="0"/>
                <a:cs typeface="Times New Roman" panose="02020603050405020304" pitchFamily="18" charset="0"/>
              </a:rPr>
              <a:t> *stream, </a:t>
            </a:r>
            <a:r>
              <a:rPr lang="en-US" b="1" i="1" dirty="0">
                <a:latin typeface="Times New Roman" panose="02020603050405020304" pitchFamily="18" charset="0"/>
                <a:cs typeface="Times New Roman" panose="02020603050405020304" pitchFamily="18" charset="0"/>
              </a:rPr>
              <a:t>const</a:t>
            </a:r>
            <a:r>
              <a:rPr lang="en-US"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char</a:t>
            </a:r>
            <a:r>
              <a:rPr lang="en-US" i="1" dirty="0">
                <a:latin typeface="Times New Roman" panose="02020603050405020304" pitchFamily="18" charset="0"/>
                <a:cs typeface="Times New Roman" panose="02020603050405020304" pitchFamily="18" charset="0"/>
              </a:rPr>
              <a:t> *format [, argument, ...])  </a:t>
            </a:r>
          </a:p>
          <a:p>
            <a:r>
              <a:rPr lang="en-US" b="1"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#include &lt;</a:t>
            </a:r>
            <a:r>
              <a:rPr lang="en-US" i="1" dirty="0" err="1">
                <a:latin typeface="Times New Roman" panose="02020603050405020304" pitchFamily="18" charset="0"/>
                <a:cs typeface="Times New Roman" panose="02020603050405020304" pitchFamily="18" charset="0"/>
              </a:rPr>
              <a:t>stdio.h</a:t>
            </a:r>
            <a:r>
              <a:rPr lang="en-US" i="1" dirty="0">
                <a:latin typeface="Times New Roman" panose="02020603050405020304" pitchFamily="18" charset="0"/>
                <a:cs typeface="Times New Roman" panose="02020603050405020304" pitchFamily="18" charset="0"/>
              </a:rPr>
              <a:t>&gt;  </a:t>
            </a:r>
          </a:p>
          <a:p>
            <a:r>
              <a:rPr lang="en-US" i="1" dirty="0">
                <a:latin typeface="Times New Roman" panose="02020603050405020304" pitchFamily="18" charset="0"/>
                <a:cs typeface="Times New Roman" panose="02020603050405020304" pitchFamily="18" charset="0"/>
              </a:rPr>
              <a:t>main(){     </a:t>
            </a:r>
            <a:r>
              <a:rPr lang="en-US" b="1" i="1" dirty="0">
                <a:latin typeface="Times New Roman" panose="02020603050405020304" pitchFamily="18" charset="0"/>
                <a:cs typeface="Times New Roman" panose="02020603050405020304" pitchFamily="18" charset="0"/>
              </a:rPr>
              <a:t>FILE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fp</a:t>
            </a:r>
            <a:r>
              <a:rPr lang="en-US" i="1" dirty="0">
                <a:latin typeface="Times New Roman" panose="02020603050405020304" pitchFamily="18" charset="0"/>
                <a:cs typeface="Times New Roman" panose="02020603050405020304" pitchFamily="18" charset="0"/>
              </a:rPr>
              <a:t>;  </a:t>
            </a:r>
          </a:p>
          <a:p>
            <a:r>
              <a:rPr lang="en-US"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char</a:t>
            </a:r>
            <a:r>
              <a:rPr lang="en-US" i="1" dirty="0">
                <a:latin typeface="Times New Roman" panose="02020603050405020304" pitchFamily="18" charset="0"/>
                <a:cs typeface="Times New Roman" panose="02020603050405020304" pitchFamily="18" charset="0"/>
              </a:rPr>
              <a:t> buff[255];//creating char array to store data of file  </a:t>
            </a:r>
          </a:p>
          <a:p>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fp</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fopen</a:t>
            </a:r>
            <a:r>
              <a:rPr lang="en-US" i="1" dirty="0">
                <a:latin typeface="Times New Roman" panose="02020603050405020304" pitchFamily="18" charset="0"/>
                <a:cs typeface="Times New Roman" panose="02020603050405020304" pitchFamily="18" charset="0"/>
              </a:rPr>
              <a:t>("file.txt", "r");  </a:t>
            </a:r>
          </a:p>
          <a:p>
            <a:r>
              <a:rPr lang="en-US"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while</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fscanf</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fp</a:t>
            </a:r>
            <a:r>
              <a:rPr lang="en-US" i="1" dirty="0">
                <a:latin typeface="Times New Roman" panose="02020603050405020304" pitchFamily="18" charset="0"/>
                <a:cs typeface="Times New Roman" panose="02020603050405020304" pitchFamily="18" charset="0"/>
              </a:rPr>
              <a:t>, "%s", buff)!=EOF){  </a:t>
            </a:r>
          </a:p>
          <a:p>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printf</a:t>
            </a:r>
            <a:r>
              <a:rPr lang="en-US" i="1" dirty="0">
                <a:latin typeface="Times New Roman" panose="02020603050405020304" pitchFamily="18" charset="0"/>
                <a:cs typeface="Times New Roman" panose="02020603050405020304" pitchFamily="18" charset="0"/>
              </a:rPr>
              <a:t>("%s ", buff );     }  </a:t>
            </a:r>
          </a:p>
          <a:p>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fclose</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fp</a:t>
            </a:r>
            <a:r>
              <a:rPr lang="en-US" i="1" dirty="0">
                <a:latin typeface="Times New Roman" panose="02020603050405020304" pitchFamily="18" charset="0"/>
                <a:cs typeface="Times New Roman" panose="02020603050405020304" pitchFamily="18" charset="0"/>
              </a:rPr>
              <a:t>);  }  </a:t>
            </a: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100</a:t>
            </a:fld>
            <a:endParaRPr lang="en-US" dirty="0"/>
          </a:p>
        </p:txBody>
      </p:sp>
    </p:spTree>
    <p:extLst>
      <p:ext uri="{BB962C8B-B14F-4D97-AF65-F5344CB8AC3E}">
        <p14:creationId xmlns:p14="http://schemas.microsoft.com/office/powerpoint/2010/main" val="22985793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err="1">
                <a:latin typeface="Times New Roman" panose="02020603050405020304" pitchFamily="18" charset="0"/>
                <a:cs typeface="Times New Roman" panose="02020603050405020304" pitchFamily="18" charset="0"/>
              </a:rPr>
              <a:t>fputc</a:t>
            </a:r>
            <a:r>
              <a:rPr lang="en-IN" b="1" i="1" dirty="0">
                <a:latin typeface="Times New Roman" panose="02020603050405020304" pitchFamily="18" charset="0"/>
                <a:cs typeface="Times New Roman" panose="02020603050405020304" pitchFamily="18" charset="0"/>
              </a:rPr>
              <a:t>() and </a:t>
            </a:r>
            <a:r>
              <a:rPr lang="en-IN" b="1" i="1" dirty="0" err="1">
                <a:latin typeface="Times New Roman" panose="02020603050405020304" pitchFamily="18" charset="0"/>
                <a:cs typeface="Times New Roman" panose="02020603050405020304" pitchFamily="18" charset="0"/>
              </a:rPr>
              <a:t>fgetc</a:t>
            </a:r>
            <a:r>
              <a:rPr lang="en-IN"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fputc</a:t>
            </a:r>
            <a:r>
              <a:rPr lang="en-US" dirty="0">
                <a:latin typeface="Times New Roman" panose="02020603050405020304" pitchFamily="18" charset="0"/>
                <a:cs typeface="Times New Roman" panose="02020603050405020304" pitchFamily="18" charset="0"/>
              </a:rPr>
              <a:t>() function is used to write a single character into file. It outputs a character to a stream.</a:t>
            </a:r>
          </a:p>
          <a:p>
            <a:r>
              <a:rPr lang="en-US" b="1" dirty="0">
                <a:latin typeface="Times New Roman" panose="02020603050405020304" pitchFamily="18" charset="0"/>
                <a:cs typeface="Times New Roman" panose="02020603050405020304" pitchFamily="18" charset="0"/>
              </a:rPr>
              <a:t>Syntax:</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fputc</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 </a:t>
            </a:r>
            <a:r>
              <a:rPr lang="en-US" b="1" dirty="0">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*stream)  </a:t>
            </a:r>
          </a:p>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  </a:t>
            </a:r>
          </a:p>
          <a:p>
            <a:r>
              <a:rPr lang="en-IN" dirty="0">
                <a:latin typeface="Times New Roman" panose="02020603050405020304" pitchFamily="18" charset="0"/>
                <a:cs typeface="Times New Roman" panose="02020603050405020304" pitchFamily="18" charset="0"/>
              </a:rPr>
              <a:t>main(){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FILE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fp</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fp</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fopen</a:t>
            </a:r>
            <a:r>
              <a:rPr lang="en-IN" dirty="0">
                <a:latin typeface="Times New Roman" panose="02020603050405020304" pitchFamily="18" charset="0"/>
                <a:cs typeface="Times New Roman" panose="02020603050405020304" pitchFamily="18" charset="0"/>
              </a:rPr>
              <a:t>("file1.txt", "w");//opening file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fputc</a:t>
            </a:r>
            <a:r>
              <a:rPr lang="en-IN"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fp</a:t>
            </a:r>
            <a:r>
              <a:rPr lang="en-IN" dirty="0">
                <a:latin typeface="Times New Roman" panose="02020603050405020304" pitchFamily="18" charset="0"/>
                <a:cs typeface="Times New Roman" panose="02020603050405020304" pitchFamily="18" charset="0"/>
              </a:rPr>
              <a:t>);//writing single character into file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fclose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fp</a:t>
            </a:r>
            <a:r>
              <a:rPr lang="en-IN" dirty="0">
                <a:latin typeface="Times New Roman" panose="02020603050405020304" pitchFamily="18" charset="0"/>
                <a:cs typeface="Times New Roman" panose="02020603050405020304" pitchFamily="18" charset="0"/>
              </a:rPr>
              <a:t>);//closing file  </a:t>
            </a:r>
          </a:p>
          <a:p>
            <a:r>
              <a:rPr lang="en-IN"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O/p:- </a:t>
            </a:r>
            <a:r>
              <a:rPr lang="en-IN" i="1" dirty="0">
                <a:latin typeface="Times New Roman" panose="02020603050405020304" pitchFamily="18" charset="0"/>
                <a:cs typeface="Times New Roman" panose="02020603050405020304" pitchFamily="18" charset="0"/>
              </a:rPr>
              <a:t>a</a:t>
            </a:r>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101</a:t>
            </a:fld>
            <a:endParaRPr lang="en-US" dirty="0"/>
          </a:p>
        </p:txBody>
      </p:sp>
    </p:spTree>
    <p:extLst>
      <p:ext uri="{BB962C8B-B14F-4D97-AF65-F5344CB8AC3E}">
        <p14:creationId xmlns:p14="http://schemas.microsoft.com/office/powerpoint/2010/main" val="42688554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err="1">
                <a:latin typeface="Times New Roman" panose="02020603050405020304" pitchFamily="18" charset="0"/>
                <a:cs typeface="Times New Roman" panose="02020603050405020304" pitchFamily="18" charset="0"/>
              </a:rPr>
              <a:t>fputc</a:t>
            </a:r>
            <a:r>
              <a:rPr lang="en-IN" b="1" i="1" dirty="0">
                <a:latin typeface="Times New Roman" panose="02020603050405020304" pitchFamily="18" charset="0"/>
                <a:cs typeface="Times New Roman" panose="02020603050405020304" pitchFamily="18" charset="0"/>
              </a:rPr>
              <a:t>() and </a:t>
            </a:r>
            <a:r>
              <a:rPr lang="en-IN" b="1" i="1" dirty="0" err="1">
                <a:latin typeface="Times New Roman" panose="02020603050405020304" pitchFamily="18" charset="0"/>
                <a:cs typeface="Times New Roman" panose="02020603050405020304" pitchFamily="18" charset="0"/>
              </a:rPr>
              <a:t>fgetc</a:t>
            </a:r>
            <a:r>
              <a:rPr lang="en-IN"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fgetc</a:t>
            </a:r>
            <a:r>
              <a:rPr lang="en-US" dirty="0">
                <a:latin typeface="Times New Roman" panose="02020603050405020304" pitchFamily="18" charset="0"/>
                <a:cs typeface="Times New Roman" panose="02020603050405020304" pitchFamily="18" charset="0"/>
              </a:rPr>
              <a:t>() function returns a single character from the file. It gets a character from the stream. It returns EOF at the end of file.</a:t>
            </a: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102</a:t>
            </a:fld>
            <a:endParaRPr lang="en-US" dirty="0"/>
          </a:p>
        </p:txBody>
      </p:sp>
    </p:spTree>
    <p:extLst>
      <p:ext uri="{BB962C8B-B14F-4D97-AF65-F5344CB8AC3E}">
        <p14:creationId xmlns:p14="http://schemas.microsoft.com/office/powerpoint/2010/main" val="10806064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type="subTitle" idx="1"/>
          </p:nvPr>
        </p:nvSpPr>
        <p:spPr/>
        <p:txBody>
          <a:bodyPr>
            <a:noAutofit/>
          </a:bodyPr>
          <a:lstStyle/>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103</a:t>
            </a:fld>
            <a:endParaRPr lang="en-US" dirty="0"/>
          </a:p>
        </p:txBody>
      </p:sp>
    </p:spTree>
    <p:extLst>
      <p:ext uri="{BB962C8B-B14F-4D97-AF65-F5344CB8AC3E}">
        <p14:creationId xmlns:p14="http://schemas.microsoft.com/office/powerpoint/2010/main" val="219174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Example of </a:t>
            </a:r>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scanf</a:t>
            </a:r>
            <a:r>
              <a:rPr lang="en-IN" b="1" dirty="0">
                <a:latin typeface="Times New Roman" panose="02020603050405020304" pitchFamily="18" charset="0"/>
                <a:cs typeface="Times New Roman" panose="02020603050405020304" pitchFamily="18" charset="0"/>
              </a:rPr>
              <a:t>() function:-</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number;    </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("enter a number:");    </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scanf</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d",&amp;number</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("cube of number is:%d ",number*number*number);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a:t>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  </a:t>
            </a:r>
            <a:r>
              <a:rPr lang="en-IN" i="1" dirty="0">
                <a:latin typeface="Times New Roman" panose="02020603050405020304" pitchFamily="18" charset="0"/>
                <a:cs typeface="Times New Roman" panose="02020603050405020304" pitchFamily="18" charset="0"/>
              </a:rPr>
              <a:t>Enter a number: 5</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Cube of 5 is 125</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416085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019353"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Example of </a:t>
            </a:r>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scanf</a:t>
            </a:r>
            <a:r>
              <a:rPr lang="en-IN" b="1" dirty="0">
                <a:latin typeface="Times New Roman" panose="02020603050405020304" pitchFamily="18" charset="0"/>
                <a:cs typeface="Times New Roman" panose="02020603050405020304" pitchFamily="18" charset="0"/>
              </a:rPr>
              <a:t>() function :-</a:t>
            </a:r>
          </a:p>
          <a:p>
            <a:pPr marL="0" indent="0">
              <a:buNone/>
            </a:pPr>
            <a:r>
              <a:rPr lang="en-IN" sz="1600" i="1" dirty="0">
                <a:latin typeface="Times New Roman" panose="02020603050405020304" pitchFamily="18" charset="0"/>
                <a:cs typeface="Times New Roman" panose="02020603050405020304" pitchFamily="18" charset="0"/>
              </a:rPr>
              <a:t>#include&lt;</a:t>
            </a:r>
            <a:r>
              <a:rPr lang="en-IN" sz="1600" i="1" dirty="0" err="1">
                <a:latin typeface="Times New Roman" panose="02020603050405020304" pitchFamily="18" charset="0"/>
                <a:cs typeface="Times New Roman" panose="02020603050405020304" pitchFamily="18" charset="0"/>
              </a:rPr>
              <a:t>stdio.h</a:t>
            </a:r>
            <a:r>
              <a:rPr lang="en-IN" sz="1600" i="1" dirty="0">
                <a:latin typeface="Times New Roman" panose="02020603050405020304" pitchFamily="18" charset="0"/>
                <a:cs typeface="Times New Roman" panose="02020603050405020304" pitchFamily="18" charset="0"/>
              </a:rPr>
              <a:t>&gt;    </a:t>
            </a:r>
          </a:p>
          <a:p>
            <a:pPr marL="0" indent="0">
              <a:buNone/>
            </a:pP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main(){    </a:t>
            </a:r>
          </a:p>
          <a:p>
            <a:pPr marL="0" indent="0">
              <a:buNone/>
            </a:pP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x=0,y=0,result=0;  </a:t>
            </a:r>
          </a:p>
          <a:p>
            <a:pPr marL="0" indent="0">
              <a:buNone/>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("enter first number:");  </a:t>
            </a:r>
          </a:p>
          <a:p>
            <a:pPr marL="0" indent="0">
              <a:buNone/>
            </a:pPr>
            <a:r>
              <a:rPr lang="en-IN" sz="1600" i="1" dirty="0" err="1">
                <a:latin typeface="Times New Roman" panose="02020603050405020304" pitchFamily="18" charset="0"/>
                <a:cs typeface="Times New Roman" panose="02020603050405020304" pitchFamily="18" charset="0"/>
              </a:rPr>
              <a:t>scanf</a:t>
            </a:r>
            <a:r>
              <a:rPr lang="en-IN" sz="1600" i="1" dirty="0">
                <a:latin typeface="Times New Roman" panose="02020603050405020304" pitchFamily="18" charset="0"/>
                <a:cs typeface="Times New Roman" panose="02020603050405020304" pitchFamily="18" charset="0"/>
              </a:rPr>
              <a:t>("%</a:t>
            </a:r>
            <a:r>
              <a:rPr lang="en-IN" sz="1600" i="1" dirty="0" err="1">
                <a:latin typeface="Times New Roman" panose="02020603050405020304" pitchFamily="18" charset="0"/>
                <a:cs typeface="Times New Roman" panose="02020603050405020304" pitchFamily="18" charset="0"/>
              </a:rPr>
              <a:t>d",&amp;x</a:t>
            </a:r>
            <a:r>
              <a:rPr lang="en-IN" sz="1600" i="1" dirty="0">
                <a:latin typeface="Times New Roman" panose="02020603050405020304" pitchFamily="18" charset="0"/>
                <a:cs typeface="Times New Roman" panose="02020603050405020304" pitchFamily="18" charset="0"/>
              </a:rPr>
              <a:t>);  </a:t>
            </a:r>
          </a:p>
          <a:p>
            <a:pPr marL="0" indent="0">
              <a:buNone/>
            </a:pP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("enter second number:");  </a:t>
            </a:r>
          </a:p>
          <a:p>
            <a:pPr marL="0" indent="0">
              <a:buNone/>
            </a:pPr>
            <a:r>
              <a:rPr lang="en-IN" sz="1600" i="1" dirty="0" err="1">
                <a:latin typeface="Times New Roman" panose="02020603050405020304" pitchFamily="18" charset="0"/>
                <a:cs typeface="Times New Roman" panose="02020603050405020304" pitchFamily="18" charset="0"/>
              </a:rPr>
              <a:t>scanf</a:t>
            </a:r>
            <a:r>
              <a:rPr lang="en-IN" sz="1600" i="1" dirty="0">
                <a:latin typeface="Times New Roman" panose="02020603050405020304" pitchFamily="18" charset="0"/>
                <a:cs typeface="Times New Roman" panose="02020603050405020304" pitchFamily="18" charset="0"/>
              </a:rPr>
              <a:t>("%</a:t>
            </a:r>
            <a:r>
              <a:rPr lang="en-IN" sz="1600" i="1" dirty="0" err="1">
                <a:latin typeface="Times New Roman" panose="02020603050405020304" pitchFamily="18" charset="0"/>
                <a:cs typeface="Times New Roman" panose="02020603050405020304" pitchFamily="18" charset="0"/>
              </a:rPr>
              <a:t>d",&amp;y</a:t>
            </a:r>
            <a:r>
              <a:rPr lang="en-IN" sz="1600" i="1" dirty="0">
                <a:latin typeface="Times New Roman" panose="02020603050405020304" pitchFamily="18" charset="0"/>
                <a:cs typeface="Times New Roman" panose="02020603050405020304" pitchFamily="18" charset="0"/>
              </a:rPr>
              <a:t>);  </a:t>
            </a:r>
          </a:p>
          <a:p>
            <a:pPr marL="0" indent="0">
              <a:buNone/>
            </a:pPr>
            <a:r>
              <a:rPr lang="en-IN" sz="1600" i="1" dirty="0">
                <a:latin typeface="Times New Roman" panose="02020603050405020304" pitchFamily="18" charset="0"/>
                <a:cs typeface="Times New Roman" panose="02020603050405020304" pitchFamily="18" charset="0"/>
              </a:rPr>
              <a:t>result=</a:t>
            </a:r>
            <a:r>
              <a:rPr lang="en-IN" sz="1600" i="1" dirty="0" err="1">
                <a:latin typeface="Times New Roman" panose="02020603050405020304" pitchFamily="18" charset="0"/>
                <a:cs typeface="Times New Roman" panose="02020603050405020304" pitchFamily="18" charset="0"/>
              </a:rPr>
              <a:t>x+y</a:t>
            </a:r>
            <a:r>
              <a:rPr lang="en-IN" sz="1600" i="1" dirty="0">
                <a:latin typeface="Times New Roman" panose="02020603050405020304" pitchFamily="18" charset="0"/>
                <a:cs typeface="Times New Roman" panose="02020603050405020304" pitchFamily="18" charset="0"/>
              </a:rPr>
              <a:t>;  </a:t>
            </a:r>
          </a:p>
          <a:p>
            <a:pPr marL="0" indent="0">
              <a:buNone/>
            </a:pP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("sum of 2 numbers:%d ",result);    </a:t>
            </a:r>
          </a:p>
          <a:p>
            <a:pPr marL="0" indent="0">
              <a:buNone/>
            </a:pPr>
            <a:r>
              <a:rPr lang="en-IN" sz="1600" b="1" i="1" dirty="0">
                <a:latin typeface="Times New Roman" panose="02020603050405020304" pitchFamily="18" charset="0"/>
                <a:cs typeface="Times New Roman" panose="02020603050405020304" pitchFamily="18" charset="0"/>
              </a:rPr>
              <a:t>return</a:t>
            </a:r>
            <a:r>
              <a:rPr lang="en-IN" sz="1600" i="1" dirty="0">
                <a:latin typeface="Times New Roman" panose="02020603050405020304" pitchFamily="18" charset="0"/>
                <a:cs typeface="Times New Roman" panose="02020603050405020304" pitchFamily="18" charset="0"/>
              </a:rPr>
              <a:t> 0;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b="1" dirty="0">
                <a:latin typeface="Times New Roman" panose="02020603050405020304" pitchFamily="18" charset="0"/>
                <a:cs typeface="Times New Roman" panose="02020603050405020304" pitchFamily="18" charset="0"/>
              </a:rPr>
              <a:t>O/p:-</a:t>
            </a:r>
            <a:r>
              <a:rPr lang="en-IN" sz="1400" dirty="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 Enter a number: 5</a:t>
            </a:r>
          </a:p>
          <a:p>
            <a:pPr marL="0" indent="0">
              <a:buNone/>
            </a:pPr>
            <a:r>
              <a:rPr lang="en-IN" sz="1400" i="1" dirty="0">
                <a:latin typeface="Times New Roman" panose="02020603050405020304" pitchFamily="18" charset="0"/>
                <a:cs typeface="Times New Roman" panose="02020603050405020304" pitchFamily="18" charset="0"/>
              </a:rPr>
              <a:t>Cube of 5 is 125</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07536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Variables in C:- </a:t>
            </a:r>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variable</a:t>
            </a:r>
            <a:r>
              <a:rPr lang="en-IN" dirty="0">
                <a:latin typeface="Times New Roman" panose="02020603050405020304" pitchFamily="18" charset="0"/>
                <a:cs typeface="Times New Roman" panose="02020603050405020304" pitchFamily="18" charset="0"/>
              </a:rPr>
              <a:t> is a name of memory location. It is used to store data. Its value can be changed and it can be reused many times.</a:t>
            </a:r>
          </a:p>
          <a:p>
            <a:r>
              <a:rPr lang="en-IN" dirty="0">
                <a:latin typeface="Times New Roman" panose="02020603050405020304" pitchFamily="18" charset="0"/>
                <a:cs typeface="Times New Roman" panose="02020603050405020304" pitchFamily="18" charset="0"/>
              </a:rPr>
              <a:t>It is a way to represent memory location through symbol so that it can be easily identified.</a:t>
            </a:r>
          </a:p>
          <a:p>
            <a:r>
              <a:rPr lang="en-IN" b="1" dirty="0">
                <a:latin typeface="Times New Roman" panose="02020603050405020304" pitchFamily="18" charset="0"/>
                <a:cs typeface="Times New Roman" panose="02020603050405020304" pitchFamily="18" charset="0"/>
              </a:rPr>
              <a:t>Syntax:- </a:t>
            </a:r>
            <a:r>
              <a:rPr lang="en-IN" dirty="0">
                <a:latin typeface="Times New Roman" panose="02020603050405020304" pitchFamily="18" charset="0"/>
                <a:cs typeface="Times New Roman" panose="02020603050405020304" pitchFamily="18" charset="0"/>
              </a:rPr>
              <a:t>type </a:t>
            </a:r>
            <a:r>
              <a:rPr lang="en-IN" dirty="0" err="1">
                <a:latin typeface="Times New Roman" panose="02020603050405020304" pitchFamily="18" charset="0"/>
                <a:cs typeface="Times New Roman" panose="02020603050405020304" pitchFamily="18" charset="0"/>
              </a:rPr>
              <a:t>variable_list</a:t>
            </a:r>
            <a:r>
              <a:rPr lang="en-IN"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E.g</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 a, float b, char c</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08657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Rules for defining Variables in C:- </a:t>
            </a:r>
            <a:r>
              <a:rPr lang="en-IN" dirty="0">
                <a:latin typeface="Times New Roman" panose="02020603050405020304" pitchFamily="18" charset="0"/>
                <a:cs typeface="Times New Roman" panose="02020603050405020304" pitchFamily="18" charset="0"/>
              </a:rPr>
              <a:t>A variable can have alphabets, digits and underscore.</a:t>
            </a:r>
          </a:p>
          <a:p>
            <a:r>
              <a:rPr lang="en-IN" dirty="0">
                <a:latin typeface="Times New Roman" panose="02020603050405020304" pitchFamily="18" charset="0"/>
                <a:cs typeface="Times New Roman" panose="02020603050405020304" pitchFamily="18" charset="0"/>
              </a:rPr>
              <a:t>A variable name can start with alphabet and underscore only. It can't start with digit.</a:t>
            </a:r>
          </a:p>
          <a:p>
            <a:r>
              <a:rPr lang="en-IN" dirty="0">
                <a:latin typeface="Times New Roman" panose="02020603050405020304" pitchFamily="18" charset="0"/>
                <a:cs typeface="Times New Roman" panose="02020603050405020304" pitchFamily="18" charset="0"/>
              </a:rPr>
              <a:t>No white space is allowed within variable name.</a:t>
            </a:r>
          </a:p>
          <a:p>
            <a:r>
              <a:rPr lang="en-IN" dirty="0">
                <a:latin typeface="Times New Roman" panose="02020603050405020304" pitchFamily="18" charset="0"/>
                <a:cs typeface="Times New Roman" panose="02020603050405020304" pitchFamily="18" charset="0"/>
              </a:rPr>
              <a:t>A variable name must not be any reserved word or keyword e.g. int, float etc.</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6654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Rules for defining Variables in C:-</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Valid Variable names</a:t>
            </a:r>
            <a:r>
              <a:rPr lang="en-IN" dirty="0">
                <a:latin typeface="Times New Roman" panose="02020603050405020304" pitchFamily="18" charset="0"/>
                <a:cs typeface="Times New Roman" panose="02020603050405020304" pitchFamily="18" charset="0"/>
              </a:rPr>
              <a:t>:- int a;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 _ab;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 a30;  </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Invalid Variable names</a:t>
            </a:r>
            <a:r>
              <a:rPr lang="en-IN" dirty="0">
                <a:latin typeface="Times New Roman" panose="02020603050405020304" pitchFamily="18" charset="0"/>
                <a:cs typeface="Times New Roman" panose="02020603050405020304" pitchFamily="18" charset="0"/>
              </a:rPr>
              <a:t>:- int 2;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 a b;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 long;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09644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Variables in C:- </a:t>
            </a:r>
            <a:r>
              <a:rPr lang="en-IN" dirty="0">
                <a:latin typeface="Times New Roman" panose="02020603050405020304" pitchFamily="18" charset="0"/>
                <a:cs typeface="Times New Roman" panose="02020603050405020304" pitchFamily="18" charset="0"/>
              </a:rPr>
              <a:t>There are many types of variables in c:</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local variable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global variable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static variable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automatic variable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external variable</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57460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Variables in C:- </a:t>
            </a:r>
          </a:p>
          <a:p>
            <a:r>
              <a:rPr lang="en-IN" b="1" dirty="0">
                <a:latin typeface="Times New Roman" panose="02020603050405020304" pitchFamily="18" charset="0"/>
                <a:cs typeface="Times New Roman" panose="02020603050405020304" pitchFamily="18" charset="0"/>
              </a:rPr>
              <a:t>local variable:- </a:t>
            </a:r>
            <a:r>
              <a:rPr lang="en-IN" dirty="0">
                <a:latin typeface="Times New Roman" panose="02020603050405020304" pitchFamily="18" charset="0"/>
                <a:cs typeface="Times New Roman" panose="02020603050405020304" pitchFamily="18" charset="0"/>
              </a:rPr>
              <a:t>A variable that is declared inside the function or block is called local variable.</a:t>
            </a:r>
          </a:p>
          <a:p>
            <a:r>
              <a:rPr lang="en-IN" dirty="0">
                <a:latin typeface="Times New Roman" panose="02020603050405020304" pitchFamily="18" charset="0"/>
                <a:cs typeface="Times New Roman" panose="02020603050405020304" pitchFamily="18" charset="0"/>
              </a:rPr>
              <a:t>It must be declared at the start of the block.</a:t>
            </a:r>
          </a:p>
          <a:p>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function1(){  </a:t>
            </a:r>
          </a:p>
          <a:p>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x=10;//local variable  </a:t>
            </a:r>
          </a:p>
          <a:p>
            <a:r>
              <a:rPr lang="en-IN"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53349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Variables in C:-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global variable:- </a:t>
            </a:r>
            <a:r>
              <a:rPr lang="en-IN" dirty="0">
                <a:latin typeface="Times New Roman" panose="02020603050405020304" pitchFamily="18" charset="0"/>
                <a:cs typeface="Times New Roman" panose="02020603050405020304" pitchFamily="18" charset="0"/>
              </a:rPr>
              <a:t>A variable that is declared outside the function or block is called global variable. Any function can change the value of the global variable. It is available to all the functions.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must be declared at the start of the block.</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value=20;//global variable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function1(){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x=10;//local variable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8379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Variables in C:- </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static variable:- </a:t>
            </a:r>
            <a:r>
              <a:rPr lang="en-IN" dirty="0">
                <a:latin typeface="Times New Roman" panose="02020603050405020304" pitchFamily="18" charset="0"/>
                <a:cs typeface="Times New Roman" panose="02020603050405020304" pitchFamily="18" charset="0"/>
              </a:rPr>
              <a:t>A variable that is declared with static keyword is called static variable.</a:t>
            </a:r>
          </a:p>
          <a:p>
            <a:pPr marL="0" indent="0">
              <a:buNone/>
            </a:pPr>
            <a:r>
              <a:rPr lang="en-IN" dirty="0">
                <a:latin typeface="Times New Roman" panose="02020603050405020304" pitchFamily="18" charset="0"/>
                <a:cs typeface="Times New Roman" panose="02020603050405020304" pitchFamily="18" charset="0"/>
              </a:rPr>
              <a:t>It retains its value between multiple function calls.</a:t>
            </a:r>
          </a:p>
          <a:p>
            <a:pPr marL="0" indent="0">
              <a:buNone/>
            </a:pP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function1(){  </a:t>
            </a:r>
          </a:p>
          <a:p>
            <a:pPr marL="0" indent="0">
              <a:buNone/>
            </a:pP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x=10;//local variable  </a:t>
            </a:r>
          </a:p>
          <a:p>
            <a:pPr marL="0" indent="0">
              <a:buNone/>
            </a:pP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y=10;//static variable  </a:t>
            </a:r>
          </a:p>
          <a:p>
            <a:pPr marL="0" indent="0">
              <a:buNone/>
            </a:pPr>
            <a:r>
              <a:rPr lang="en-IN" dirty="0">
                <a:latin typeface="Times New Roman" panose="02020603050405020304" pitchFamily="18" charset="0"/>
                <a:cs typeface="Times New Roman" panose="02020603050405020304" pitchFamily="18" charset="0"/>
              </a:rPr>
              <a:t>x=x+1;  </a:t>
            </a:r>
          </a:p>
          <a:p>
            <a:pPr marL="0" indent="0">
              <a:buNone/>
            </a:pPr>
            <a:r>
              <a:rPr lang="en-IN" dirty="0">
                <a:latin typeface="Times New Roman" panose="02020603050405020304" pitchFamily="18" charset="0"/>
                <a:cs typeface="Times New Roman" panose="02020603050405020304" pitchFamily="18" charset="0"/>
              </a:rPr>
              <a:t>y=y+1;  </a:t>
            </a:r>
          </a:p>
          <a:p>
            <a:pPr marL="0" indent="0">
              <a:buNone/>
            </a:pP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("%d,%d",</a:t>
            </a:r>
            <a:r>
              <a:rPr lang="en-IN" dirty="0" err="1">
                <a:latin typeface="Times New Roman" panose="02020603050405020304" pitchFamily="18" charset="0"/>
                <a:cs typeface="Times New Roman" panose="02020603050405020304" pitchFamily="18" charset="0"/>
              </a:rPr>
              <a:t>x,y</a:t>
            </a: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If you call this function many times, </a:t>
            </a:r>
            <a:r>
              <a:rPr lang="en-IN" b="1" dirty="0">
                <a:latin typeface="Times New Roman" panose="02020603050405020304" pitchFamily="18" charset="0"/>
                <a:cs typeface="Times New Roman" panose="02020603050405020304" pitchFamily="18" charset="0"/>
              </a:rPr>
              <a:t>local variable will print the same value</a:t>
            </a:r>
            <a:r>
              <a:rPr lang="en-IN" dirty="0">
                <a:latin typeface="Times New Roman" panose="02020603050405020304" pitchFamily="18" charset="0"/>
                <a:cs typeface="Times New Roman" panose="02020603050405020304" pitchFamily="18" charset="0"/>
              </a:rPr>
              <a:t> for each function call </a:t>
            </a: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11,11,11 and so on. But </a:t>
            </a:r>
            <a:r>
              <a:rPr lang="en-IN" b="1" dirty="0">
                <a:latin typeface="Times New Roman" panose="02020603050405020304" pitchFamily="18" charset="0"/>
                <a:cs typeface="Times New Roman" panose="02020603050405020304" pitchFamily="18" charset="0"/>
              </a:rPr>
              <a:t>static variable will print the incremented value</a:t>
            </a:r>
            <a:r>
              <a:rPr lang="en-IN" dirty="0">
                <a:latin typeface="Times New Roman" panose="02020603050405020304" pitchFamily="18" charset="0"/>
                <a:cs typeface="Times New Roman" panose="02020603050405020304" pitchFamily="18" charset="0"/>
              </a:rPr>
              <a:t> in each function call e.g. 11, 12, 13 and so on.</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9909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 Programming Language helps us to understand programming language easily.</a:t>
            </a:r>
          </a:p>
          <a:p>
            <a:r>
              <a:rPr lang="en-IN" dirty="0">
                <a:latin typeface="Times New Roman" panose="02020603050405020304" pitchFamily="18" charset="0"/>
                <a:cs typeface="Times New Roman" panose="02020603050405020304" pitchFamily="18" charset="0"/>
              </a:rPr>
              <a:t>It was developed by Dennis Ritchie in 1972 at bell laboratories of AT&amp;T, located in USA</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34716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Variables in C:- </a:t>
            </a:r>
          </a:p>
          <a:p>
            <a:r>
              <a:rPr lang="en-IN" b="1" dirty="0">
                <a:latin typeface="Times New Roman" panose="02020603050405020304" pitchFamily="18" charset="0"/>
                <a:cs typeface="Times New Roman" panose="02020603050405020304" pitchFamily="18" charset="0"/>
              </a:rPr>
              <a:t>automatic variable:- </a:t>
            </a:r>
            <a:r>
              <a:rPr lang="en-IN" dirty="0">
                <a:latin typeface="Times New Roman" panose="02020603050405020304" pitchFamily="18" charset="0"/>
                <a:cs typeface="Times New Roman" panose="02020603050405020304" pitchFamily="18" charset="0"/>
              </a:rPr>
              <a:t>All variables in C that is declared inside the block, are automatic variables by default. By we can explicitly declare automatic variable using </a:t>
            </a:r>
            <a:r>
              <a:rPr lang="en-IN" b="1" dirty="0">
                <a:latin typeface="Times New Roman" panose="02020603050405020304" pitchFamily="18" charset="0"/>
                <a:cs typeface="Times New Roman" panose="02020603050405020304" pitchFamily="18" charset="0"/>
              </a:rPr>
              <a:t>auto keyword</a:t>
            </a:r>
            <a:r>
              <a:rPr lang="en-IN"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main(){  </a:t>
            </a:r>
          </a:p>
          <a:p>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x=10;//local variable (also automatic)  </a:t>
            </a:r>
          </a:p>
          <a:p>
            <a:r>
              <a:rPr lang="en-IN" dirty="0">
                <a:latin typeface="Times New Roman" panose="02020603050405020304" pitchFamily="18" charset="0"/>
                <a:cs typeface="Times New Roman" panose="02020603050405020304" pitchFamily="18" charset="0"/>
              </a:rPr>
              <a:t>auto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y=20;//automatic variable  </a:t>
            </a:r>
          </a:p>
          <a:p>
            <a:r>
              <a:rPr lang="en-IN"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42719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Variables in C:- </a:t>
            </a:r>
          </a:p>
          <a:p>
            <a:r>
              <a:rPr lang="en-IN" b="1" dirty="0">
                <a:latin typeface="Times New Roman" panose="02020603050405020304" pitchFamily="18" charset="0"/>
                <a:cs typeface="Times New Roman" panose="02020603050405020304" pitchFamily="18" charset="0"/>
              </a:rPr>
              <a:t>external variable:- </a:t>
            </a:r>
            <a:r>
              <a:rPr lang="en-IN" dirty="0">
                <a:latin typeface="Times New Roman" panose="02020603050405020304" pitchFamily="18" charset="0"/>
                <a:cs typeface="Times New Roman" panose="02020603050405020304" pitchFamily="18" charset="0"/>
              </a:rPr>
              <a:t>We can share a variable in multiple C source files by using external variable. To declare a external variable, you need to use </a:t>
            </a:r>
            <a:r>
              <a:rPr lang="en-IN" b="1" dirty="0">
                <a:latin typeface="Times New Roman" panose="02020603050405020304" pitchFamily="18" charset="0"/>
                <a:cs typeface="Times New Roman" panose="02020603050405020304" pitchFamily="18" charset="0"/>
              </a:rPr>
              <a:t>extern keyword</a:t>
            </a:r>
            <a:r>
              <a:rPr lang="en-IN" dirty="0">
                <a:latin typeface="Times New Roman" panose="02020603050405020304" pitchFamily="18" charset="0"/>
                <a:cs typeface="Times New Roman" panose="02020603050405020304" pitchFamily="18" charset="0"/>
              </a:rPr>
              <a:t>.</a:t>
            </a:r>
          </a:p>
          <a:p>
            <a:r>
              <a:rPr lang="en-IN" i="1" dirty="0" err="1">
                <a:latin typeface="Times New Roman" panose="02020603050405020304" pitchFamily="18" charset="0"/>
                <a:cs typeface="Times New Roman" panose="02020603050405020304" pitchFamily="18" charset="0"/>
              </a:rPr>
              <a:t>myfile.h</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extern</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x=10;//external variable (also global)  </a:t>
            </a:r>
          </a:p>
          <a:p>
            <a:r>
              <a:rPr lang="en-IN" i="1" dirty="0">
                <a:latin typeface="Times New Roman" panose="02020603050405020304" pitchFamily="18" charset="0"/>
                <a:cs typeface="Times New Roman" panose="02020603050405020304" pitchFamily="18" charset="0"/>
              </a:rPr>
              <a:t>program1.c</a:t>
            </a:r>
            <a:endParaRPr lang="en-IN" dirty="0">
              <a:latin typeface="Times New Roman" panose="02020603050405020304" pitchFamily="18" charset="0"/>
              <a:cs typeface="Times New Roman" panose="02020603050405020304" pitchFamily="18" charset="0"/>
            </a:endParaRPr>
          </a:p>
          <a:p>
            <a:r>
              <a:rPr lang="en-IN" i="1" dirty="0">
                <a:latin typeface="Times New Roman" panose="02020603050405020304" pitchFamily="18" charset="0"/>
                <a:cs typeface="Times New Roman" panose="02020603050405020304" pitchFamily="18" charset="0"/>
              </a:rPr>
              <a:t>#include "</a:t>
            </a:r>
            <a:r>
              <a:rPr lang="en-IN" i="1" dirty="0" err="1">
                <a:latin typeface="Times New Roman" panose="02020603050405020304" pitchFamily="18" charset="0"/>
                <a:cs typeface="Times New Roman" panose="02020603050405020304" pitchFamily="18" charset="0"/>
              </a:rPr>
              <a:t>myfile.h</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r>
              <a:rPr lang="en-IN" b="1" i="1" dirty="0">
                <a:latin typeface="Times New Roman" panose="02020603050405020304" pitchFamily="18" charset="0"/>
                <a:cs typeface="Times New Roman" panose="02020603050405020304" pitchFamily="18" charset="0"/>
              </a:rPr>
              <a:t>void</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printValue</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("Global variable: %d", </a:t>
            </a:r>
            <a:r>
              <a:rPr lang="en-IN" i="1" dirty="0" err="1">
                <a:latin typeface="Times New Roman" panose="02020603050405020304" pitchFamily="18" charset="0"/>
                <a:cs typeface="Times New Roman" panose="02020603050405020304" pitchFamily="18" charset="0"/>
              </a:rPr>
              <a:t>global_variable</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54204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Data Types in C:- </a:t>
            </a:r>
            <a:r>
              <a:rPr lang="en-IN" dirty="0">
                <a:latin typeface="Times New Roman" panose="02020603050405020304" pitchFamily="18" charset="0"/>
                <a:cs typeface="Times New Roman" panose="02020603050405020304" pitchFamily="18" charset="0"/>
              </a:rPr>
              <a:t>A data type specifies the type of data that a variable can store such as integer, floating, character etc.</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8" name="Picture 7">
            <a:extLst>
              <a:ext uri="{FF2B5EF4-FFF2-40B4-BE49-F238E27FC236}">
                <a16:creationId xmlns:a16="http://schemas.microsoft.com/office/drawing/2014/main" id="{E0FA9FAC-E7AD-40BF-9123-22D8A265D9FD}"/>
              </a:ext>
            </a:extLst>
          </p:cNvPr>
          <p:cNvPicPr>
            <a:picLocks noChangeAspect="1"/>
          </p:cNvPicPr>
          <p:nvPr/>
        </p:nvPicPr>
        <p:blipFill>
          <a:blip r:embed="rId2"/>
          <a:stretch>
            <a:fillRect/>
          </a:stretch>
        </p:blipFill>
        <p:spPr>
          <a:xfrm>
            <a:off x="4685433" y="3114242"/>
            <a:ext cx="4913641" cy="2435549"/>
          </a:xfrm>
          <a:prstGeom prst="rect">
            <a:avLst/>
          </a:prstGeom>
        </p:spPr>
      </p:pic>
    </p:spTree>
    <p:extLst>
      <p:ext uri="{BB962C8B-B14F-4D97-AF65-F5344CB8AC3E}">
        <p14:creationId xmlns:p14="http://schemas.microsoft.com/office/powerpoint/2010/main" val="2556715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Data Types in C:- </a:t>
            </a:r>
            <a:r>
              <a:rPr lang="en-IN" dirty="0">
                <a:latin typeface="Times New Roman" panose="02020603050405020304" pitchFamily="18" charset="0"/>
                <a:cs typeface="Times New Roman" panose="02020603050405020304" pitchFamily="18" charset="0"/>
              </a:rPr>
              <a:t>There are 4 data types in C language.</a:t>
            </a: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23</a:t>
            </a:fld>
            <a:endParaRPr lang="en-US" dirty="0"/>
          </a:p>
        </p:txBody>
      </p:sp>
      <p:graphicFrame>
        <p:nvGraphicFramePr>
          <p:cNvPr id="11" name="Table 10">
            <a:extLst>
              <a:ext uri="{FF2B5EF4-FFF2-40B4-BE49-F238E27FC236}">
                <a16:creationId xmlns:a16="http://schemas.microsoft.com/office/drawing/2014/main" id="{503A7F74-F072-4F73-8F1E-AF6977E2EEBB}"/>
              </a:ext>
            </a:extLst>
          </p:cNvPr>
          <p:cNvGraphicFramePr>
            <a:graphicFrameLocks noGrp="1"/>
          </p:cNvGraphicFramePr>
          <p:nvPr>
            <p:extLst>
              <p:ext uri="{D42A27DB-BD31-4B8C-83A1-F6EECF244321}">
                <p14:modId xmlns:p14="http://schemas.microsoft.com/office/powerpoint/2010/main" val="1090158831"/>
              </p:ext>
            </p:extLst>
          </p:nvPr>
        </p:nvGraphicFramePr>
        <p:xfrm>
          <a:off x="2474912" y="2912818"/>
          <a:ext cx="7515226" cy="2359269"/>
        </p:xfrm>
        <a:graphic>
          <a:graphicData uri="http://schemas.openxmlformats.org/drawingml/2006/table">
            <a:tbl>
              <a:tblPr/>
              <a:tblGrid>
                <a:gridCol w="3757613">
                  <a:extLst>
                    <a:ext uri="{9D8B030D-6E8A-4147-A177-3AD203B41FA5}">
                      <a16:colId xmlns:a16="http://schemas.microsoft.com/office/drawing/2014/main" val="1783594637"/>
                    </a:ext>
                  </a:extLst>
                </a:gridCol>
                <a:gridCol w="3757613">
                  <a:extLst>
                    <a:ext uri="{9D8B030D-6E8A-4147-A177-3AD203B41FA5}">
                      <a16:colId xmlns:a16="http://schemas.microsoft.com/office/drawing/2014/main" val="2146376377"/>
                    </a:ext>
                  </a:extLst>
                </a:gridCol>
              </a:tblGrid>
              <a:tr h="536937">
                <a:tc>
                  <a:txBody>
                    <a:bodyPr/>
                    <a:lstStyle/>
                    <a:p>
                      <a:pPr algn="l" fontAlgn="t"/>
                      <a:r>
                        <a:rPr lang="en-IN" b="1" dirty="0">
                          <a:solidFill>
                            <a:srgbClr val="000000"/>
                          </a:solidFill>
                          <a:effectLst/>
                          <a:latin typeface="Times New Roman" panose="02020603050405020304" pitchFamily="18" charset="0"/>
                          <a:cs typeface="Times New Roman" panose="02020603050405020304" pitchFamily="18" charset="0"/>
                        </a:rPr>
                        <a:t>Types</a:t>
                      </a:r>
                    </a:p>
                  </a:txBody>
                  <a:tcPr marL="114300" marR="114300" marT="114300" marB="114300">
                    <a:lnL w="9525" cap="flat" cmpd="sng" algn="ctr">
                      <a:solidFill>
                        <a:srgbClr val="1038E2"/>
                      </a:solidFill>
                      <a:prstDash val="solid"/>
                      <a:round/>
                      <a:headEnd type="none" w="med" len="med"/>
                      <a:tailEnd type="none" w="med" len="med"/>
                    </a:lnL>
                    <a:lnR w="9525" cap="flat" cmpd="sng" algn="ctr">
                      <a:solidFill>
                        <a:srgbClr val="1038E2"/>
                      </a:solidFill>
                      <a:prstDash val="solid"/>
                      <a:round/>
                      <a:headEnd type="none" w="med" len="med"/>
                      <a:tailEnd type="none" w="med" len="med"/>
                    </a:lnR>
                    <a:lnT w="9525" cap="flat" cmpd="sng" algn="ctr">
                      <a:solidFill>
                        <a:srgbClr val="1038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dirty="0">
                          <a:solidFill>
                            <a:srgbClr val="000000"/>
                          </a:solidFill>
                          <a:effectLst/>
                          <a:latin typeface="Times New Roman" panose="02020603050405020304" pitchFamily="18" charset="0"/>
                          <a:cs typeface="Times New Roman" panose="02020603050405020304" pitchFamily="18" charset="0"/>
                        </a:rPr>
                        <a:t>Data Types</a:t>
                      </a:r>
                    </a:p>
                  </a:txBody>
                  <a:tcPr marL="114300" marR="114300" marT="114300" marB="114300">
                    <a:lnL w="9525" cap="flat" cmpd="sng" algn="ctr">
                      <a:solidFill>
                        <a:srgbClr val="1038E2"/>
                      </a:solidFill>
                      <a:prstDash val="solid"/>
                      <a:round/>
                      <a:headEnd type="none" w="med" len="med"/>
                      <a:tailEnd type="none" w="med" len="med"/>
                    </a:lnL>
                    <a:lnR w="9525" cap="flat" cmpd="sng" algn="ctr">
                      <a:solidFill>
                        <a:srgbClr val="1038E2"/>
                      </a:solidFill>
                      <a:prstDash val="solid"/>
                      <a:round/>
                      <a:headEnd type="none" w="med" len="med"/>
                      <a:tailEnd type="none" w="med" len="med"/>
                    </a:lnR>
                    <a:lnT w="9525" cap="flat" cmpd="sng" algn="ctr">
                      <a:solidFill>
                        <a:srgbClr val="1038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97045954"/>
                  </a:ext>
                </a:extLst>
              </a:tr>
              <a:tr h="455583">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Basic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int, char, float, 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7134088"/>
                  </a:ext>
                </a:extLst>
              </a:tr>
              <a:tr h="455583">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Derived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array, pointer, structure, 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88480758"/>
                  </a:ext>
                </a:extLst>
              </a:tr>
              <a:tr h="455583">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Enumeration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61263346"/>
                  </a:ext>
                </a:extLst>
              </a:tr>
              <a:tr h="455583">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Void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6424603"/>
                  </a:ext>
                </a:extLst>
              </a:tr>
            </a:tbl>
          </a:graphicData>
        </a:graphic>
      </p:graphicFrame>
    </p:spTree>
    <p:extLst>
      <p:ext uri="{BB962C8B-B14F-4D97-AF65-F5344CB8AC3E}">
        <p14:creationId xmlns:p14="http://schemas.microsoft.com/office/powerpoint/2010/main" val="9945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Keywords in C:- </a:t>
            </a:r>
            <a:r>
              <a:rPr lang="en-IN" dirty="0">
                <a:latin typeface="Times New Roman" panose="02020603050405020304" pitchFamily="18" charset="0"/>
                <a:cs typeface="Times New Roman" panose="02020603050405020304" pitchFamily="18" charset="0"/>
              </a:rPr>
              <a:t>A keyword is a </a:t>
            </a:r>
            <a:r>
              <a:rPr lang="en-IN" b="1" dirty="0">
                <a:latin typeface="Times New Roman" panose="02020603050405020304" pitchFamily="18" charset="0"/>
                <a:cs typeface="Times New Roman" panose="02020603050405020304" pitchFamily="18" charset="0"/>
              </a:rPr>
              <a:t>reserved word</a:t>
            </a:r>
            <a:r>
              <a:rPr lang="en-IN" dirty="0">
                <a:latin typeface="Times New Roman" panose="02020603050405020304" pitchFamily="18" charset="0"/>
                <a:cs typeface="Times New Roman" panose="02020603050405020304" pitchFamily="18" charset="0"/>
              </a:rPr>
              <a:t>. You cannot use it as a variable name, constant name etc. There are only 32 reserved words (keywords) in C language.</a:t>
            </a:r>
          </a:p>
          <a:p>
            <a:r>
              <a:rPr lang="en-IN" dirty="0">
                <a:latin typeface="Times New Roman" panose="02020603050405020304" pitchFamily="18" charset="0"/>
                <a:cs typeface="Times New Roman" panose="02020603050405020304" pitchFamily="18" charset="0"/>
              </a:rPr>
              <a:t>There are 32 keywords in C. They are</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24</a:t>
            </a:fld>
            <a:endParaRPr lang="en-US" dirty="0"/>
          </a:p>
        </p:txBody>
      </p:sp>
      <p:graphicFrame>
        <p:nvGraphicFramePr>
          <p:cNvPr id="6" name="Table 5">
            <a:extLst>
              <a:ext uri="{FF2B5EF4-FFF2-40B4-BE49-F238E27FC236}">
                <a16:creationId xmlns:a16="http://schemas.microsoft.com/office/drawing/2014/main" id="{49752FD2-DCBD-41F7-8773-8C991FAF7F4E}"/>
              </a:ext>
            </a:extLst>
          </p:cNvPr>
          <p:cNvGraphicFramePr>
            <a:graphicFrameLocks noGrp="1"/>
          </p:cNvGraphicFramePr>
          <p:nvPr>
            <p:extLst>
              <p:ext uri="{D42A27DB-BD31-4B8C-83A1-F6EECF244321}">
                <p14:modId xmlns:p14="http://schemas.microsoft.com/office/powerpoint/2010/main" val="1565811013"/>
              </p:ext>
            </p:extLst>
          </p:nvPr>
        </p:nvGraphicFramePr>
        <p:xfrm>
          <a:off x="2726802" y="3488643"/>
          <a:ext cx="8277224" cy="1706880"/>
        </p:xfrm>
        <a:graphic>
          <a:graphicData uri="http://schemas.openxmlformats.org/drawingml/2006/table">
            <a:tbl>
              <a:tblPr/>
              <a:tblGrid>
                <a:gridCol w="1034653">
                  <a:extLst>
                    <a:ext uri="{9D8B030D-6E8A-4147-A177-3AD203B41FA5}">
                      <a16:colId xmlns:a16="http://schemas.microsoft.com/office/drawing/2014/main" val="3013028145"/>
                    </a:ext>
                  </a:extLst>
                </a:gridCol>
                <a:gridCol w="1034653">
                  <a:extLst>
                    <a:ext uri="{9D8B030D-6E8A-4147-A177-3AD203B41FA5}">
                      <a16:colId xmlns:a16="http://schemas.microsoft.com/office/drawing/2014/main" val="3649077550"/>
                    </a:ext>
                  </a:extLst>
                </a:gridCol>
                <a:gridCol w="1034653">
                  <a:extLst>
                    <a:ext uri="{9D8B030D-6E8A-4147-A177-3AD203B41FA5}">
                      <a16:colId xmlns:a16="http://schemas.microsoft.com/office/drawing/2014/main" val="195516869"/>
                    </a:ext>
                  </a:extLst>
                </a:gridCol>
                <a:gridCol w="1034653">
                  <a:extLst>
                    <a:ext uri="{9D8B030D-6E8A-4147-A177-3AD203B41FA5}">
                      <a16:colId xmlns:a16="http://schemas.microsoft.com/office/drawing/2014/main" val="3255114782"/>
                    </a:ext>
                  </a:extLst>
                </a:gridCol>
                <a:gridCol w="1034653">
                  <a:extLst>
                    <a:ext uri="{9D8B030D-6E8A-4147-A177-3AD203B41FA5}">
                      <a16:colId xmlns:a16="http://schemas.microsoft.com/office/drawing/2014/main" val="2321813353"/>
                    </a:ext>
                  </a:extLst>
                </a:gridCol>
                <a:gridCol w="1034653">
                  <a:extLst>
                    <a:ext uri="{9D8B030D-6E8A-4147-A177-3AD203B41FA5}">
                      <a16:colId xmlns:a16="http://schemas.microsoft.com/office/drawing/2014/main" val="2514527726"/>
                    </a:ext>
                  </a:extLst>
                </a:gridCol>
                <a:gridCol w="1034653">
                  <a:extLst>
                    <a:ext uri="{9D8B030D-6E8A-4147-A177-3AD203B41FA5}">
                      <a16:colId xmlns:a16="http://schemas.microsoft.com/office/drawing/2014/main" val="2808973500"/>
                    </a:ext>
                  </a:extLst>
                </a:gridCol>
                <a:gridCol w="1034653">
                  <a:extLst>
                    <a:ext uri="{9D8B030D-6E8A-4147-A177-3AD203B41FA5}">
                      <a16:colId xmlns:a16="http://schemas.microsoft.com/office/drawing/2014/main" val="852259614"/>
                    </a:ext>
                  </a:extLst>
                </a:gridCol>
              </a:tblGrid>
              <a:tr h="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auto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break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const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continue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54895297"/>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else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extern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for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goto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if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5219161"/>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register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return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sizeof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static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3722625"/>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struct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switch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typedef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unsigned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volatile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while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1329827"/>
                  </a:ext>
                </a:extLst>
              </a:tr>
            </a:tbl>
          </a:graphicData>
        </a:graphic>
      </p:graphicFrame>
    </p:spTree>
    <p:extLst>
      <p:ext uri="{BB962C8B-B14F-4D97-AF65-F5344CB8AC3E}">
        <p14:creationId xmlns:p14="http://schemas.microsoft.com/office/powerpoint/2010/main" val="157878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Operators in C:- </a:t>
            </a:r>
            <a:r>
              <a:rPr lang="en-IN" dirty="0">
                <a:latin typeface="Times New Roman" panose="02020603050405020304" pitchFamily="18" charset="0"/>
                <a:cs typeface="Times New Roman" panose="02020603050405020304" pitchFamily="18" charset="0"/>
              </a:rPr>
              <a:t>An operator is simply a symbol that is used to perform operations. There can be many types of operations like arithmetic, logical, bitwise etc.</a:t>
            </a:r>
          </a:p>
          <a:p>
            <a:r>
              <a:rPr lang="en-IN" dirty="0">
                <a:latin typeface="Times New Roman" panose="02020603050405020304" pitchFamily="18" charset="0"/>
                <a:cs typeface="Times New Roman" panose="02020603050405020304" pitchFamily="18" charset="0"/>
              </a:rPr>
              <a:t>There are following types of operators to perform different types of operations in C language.</a:t>
            </a:r>
          </a:p>
          <a:p>
            <a:r>
              <a:rPr lang="en-IN" dirty="0">
                <a:latin typeface="Times New Roman" panose="02020603050405020304" pitchFamily="18" charset="0"/>
                <a:cs typeface="Times New Roman" panose="02020603050405020304" pitchFamily="18" charset="0"/>
              </a:rPr>
              <a:t>Arithmetic Operators</a:t>
            </a:r>
          </a:p>
          <a:p>
            <a:r>
              <a:rPr lang="en-IN" dirty="0">
                <a:latin typeface="Times New Roman" panose="02020603050405020304" pitchFamily="18" charset="0"/>
                <a:cs typeface="Times New Roman" panose="02020603050405020304" pitchFamily="18" charset="0"/>
              </a:rPr>
              <a:t>Relational Operators</a:t>
            </a:r>
          </a:p>
          <a:p>
            <a:r>
              <a:rPr lang="en-IN" dirty="0">
                <a:latin typeface="Times New Roman" panose="02020603050405020304" pitchFamily="18" charset="0"/>
                <a:cs typeface="Times New Roman" panose="02020603050405020304" pitchFamily="18" charset="0"/>
              </a:rPr>
              <a:t>Shift Operators</a:t>
            </a:r>
          </a:p>
          <a:p>
            <a:r>
              <a:rPr lang="en-IN" dirty="0">
                <a:latin typeface="Times New Roman" panose="02020603050405020304" pitchFamily="18" charset="0"/>
                <a:cs typeface="Times New Roman" panose="02020603050405020304" pitchFamily="18" charset="0"/>
              </a:rPr>
              <a:t>Logical Operators</a:t>
            </a:r>
          </a:p>
          <a:p>
            <a:r>
              <a:rPr lang="en-IN" dirty="0">
                <a:latin typeface="Times New Roman" panose="02020603050405020304" pitchFamily="18" charset="0"/>
                <a:cs typeface="Times New Roman" panose="02020603050405020304" pitchFamily="18" charset="0"/>
              </a:rPr>
              <a:t>Bitwise Operators</a:t>
            </a:r>
          </a:p>
          <a:p>
            <a:r>
              <a:rPr lang="en-IN" dirty="0">
                <a:latin typeface="Times New Roman" panose="02020603050405020304" pitchFamily="18" charset="0"/>
                <a:cs typeface="Times New Roman" panose="02020603050405020304" pitchFamily="18" charset="0"/>
              </a:rPr>
              <a:t>Ternary or Conditional Operators</a:t>
            </a:r>
          </a:p>
          <a:p>
            <a:r>
              <a:rPr lang="en-IN" dirty="0">
                <a:latin typeface="Times New Roman" panose="02020603050405020304" pitchFamily="18" charset="0"/>
                <a:cs typeface="Times New Roman" panose="02020603050405020304" pitchFamily="18" charset="0"/>
              </a:rPr>
              <a:t>Assignment Operator</a:t>
            </a:r>
            <a:br>
              <a:rPr lang="en-IN" dirty="0"/>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549883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Comments in C:- </a:t>
            </a:r>
            <a:r>
              <a:rPr lang="en-IN" dirty="0">
                <a:latin typeface="Times New Roman" panose="02020603050405020304" pitchFamily="18" charset="0"/>
                <a:cs typeface="Times New Roman" panose="02020603050405020304" pitchFamily="18" charset="0"/>
              </a:rPr>
              <a:t>Comments in C language are used to provide information about lines of code. It is widely used for documenting code. There are 2 types of comments in C language.</a:t>
            </a:r>
          </a:p>
          <a:p>
            <a:r>
              <a:rPr lang="en-IN" dirty="0">
                <a:latin typeface="Times New Roman" panose="02020603050405020304" pitchFamily="18" charset="0"/>
                <a:cs typeface="Times New Roman" panose="02020603050405020304" pitchFamily="18" charset="0"/>
              </a:rPr>
              <a:t>Single Line Comments</a:t>
            </a:r>
          </a:p>
          <a:p>
            <a:r>
              <a:rPr lang="en-IN" dirty="0">
                <a:latin typeface="Times New Roman" panose="02020603050405020304" pitchFamily="18" charset="0"/>
                <a:cs typeface="Times New Roman" panose="02020603050405020304" pitchFamily="18" charset="0"/>
              </a:rPr>
              <a:t>Multi Line Comments</a:t>
            </a:r>
          </a:p>
          <a:p>
            <a:pPr marL="0" indent="0">
              <a:buNone/>
            </a:pPr>
            <a:br>
              <a:rPr lang="en-IN" dirty="0"/>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404750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Comments in C:-</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Single Line Comments:-</a:t>
            </a:r>
            <a:r>
              <a:rPr lang="en-IN" dirty="0">
                <a:latin typeface="Times New Roman" panose="02020603050405020304" pitchFamily="18" charset="0"/>
                <a:cs typeface="Times New Roman" panose="02020603050405020304" pitchFamily="18" charset="0"/>
              </a:rPr>
              <a:t> Single line comment is represented by double slash(\\).</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int main(){</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printing information</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(“Hello World.”);</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a:t>
            </a:r>
            <a:br>
              <a:rPr lang="en-IN" i="1" dirty="0"/>
            </a:br>
            <a:endParaRPr lang="en-IN"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301396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Comments in C:-</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Multiline Line Comments:-</a:t>
            </a:r>
            <a:r>
              <a:rPr lang="en-IN" dirty="0">
                <a:latin typeface="Times New Roman" panose="02020603050405020304" pitchFamily="18" charset="0"/>
                <a:cs typeface="Times New Roman" panose="02020603050405020304" pitchFamily="18" charset="0"/>
              </a:rPr>
              <a:t> Multi line comments are represented by slash asterisk \* ... *\. It can occupy many lines of code but it can't be nested. Syntax:</a:t>
            </a:r>
          </a:p>
          <a:p>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code </a:t>
            </a:r>
          </a:p>
          <a:p>
            <a:r>
              <a:rPr lang="en-IN" i="1" dirty="0">
                <a:latin typeface="Times New Roman" panose="02020603050405020304" pitchFamily="18" charset="0"/>
                <a:cs typeface="Times New Roman" panose="02020603050405020304" pitchFamily="18" charset="0"/>
              </a:rPr>
              <a:t>to be commented </a:t>
            </a:r>
          </a:p>
          <a:p>
            <a:r>
              <a:rPr lang="en-IN" i="1" dirty="0">
                <a:latin typeface="Times New Roman" panose="02020603050405020304" pitchFamily="18" charset="0"/>
                <a:cs typeface="Times New Roman" panose="02020603050405020304" pitchFamily="18" charset="0"/>
              </a:rPr>
              <a:t>*/  </a:t>
            </a:r>
          </a:p>
          <a:p>
            <a:br>
              <a:rPr lang="en-IN" dirty="0"/>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253474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Comments in C:-</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Multiline Line Comments:-</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#include&lt;</a:t>
            </a:r>
            <a:r>
              <a:rPr lang="en-IN" b="1" i="1" dirty="0" err="1">
                <a:latin typeface="Times New Roman" panose="02020603050405020304" pitchFamily="18" charset="0"/>
                <a:cs typeface="Times New Roman" panose="02020603050405020304" pitchFamily="18" charset="0"/>
              </a:rPr>
              <a:t>stdio.h</a:t>
            </a:r>
            <a:r>
              <a:rPr lang="en-IN" b="1" i="1" dirty="0">
                <a:latin typeface="Times New Roman" panose="02020603050405020304" pitchFamily="18" charset="0"/>
                <a:cs typeface="Times New Roman" panose="02020603050405020304" pitchFamily="18" charset="0"/>
              </a:rPr>
              <a:t>&gt;</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void main(){</a:t>
            </a:r>
            <a:br>
              <a:rPr lang="en-IN" b="1" i="1" dirty="0">
                <a:latin typeface="Times New Roman" panose="02020603050405020304" pitchFamily="18" charset="0"/>
                <a:cs typeface="Times New Roman" panose="02020603050405020304" pitchFamily="18" charset="0"/>
              </a:rPr>
            </a:br>
            <a:r>
              <a:rPr lang="en-IN" i="1" dirty="0">
                <a:latin typeface="Times New Roman" panose="02020603050405020304" pitchFamily="18" charset="0"/>
                <a:cs typeface="Times New Roman" panose="02020603050405020304" pitchFamily="18" charset="0"/>
              </a:rPr>
              <a:t> /*printing information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Multi Line Comment*/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("Hello C");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endParaRPr lang="en-IN"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Output:- </a:t>
            </a:r>
            <a:r>
              <a:rPr lang="en-IN" i="1" dirty="0">
                <a:latin typeface="Times New Roman" panose="02020603050405020304" pitchFamily="18" charset="0"/>
                <a:cs typeface="Times New Roman" panose="02020603050405020304" pitchFamily="18" charset="0"/>
              </a:rPr>
              <a:t>Hello C</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24421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Basic Syntax of C Language:- </a:t>
            </a:r>
          </a:p>
          <a:p>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a:t>
            </a:r>
          </a:p>
          <a:p>
            <a:r>
              <a:rPr lang="en-IN" i="1" dirty="0">
                <a:latin typeface="Times New Roman" panose="02020603050405020304" pitchFamily="18" charset="0"/>
                <a:cs typeface="Times New Roman" panose="02020603050405020304" pitchFamily="18" charset="0"/>
              </a:rPr>
              <a:t>void main()</a:t>
            </a:r>
          </a:p>
          <a:p>
            <a:r>
              <a:rPr lang="en-IN" i="1" dirty="0">
                <a:latin typeface="Times New Roman" panose="02020603050405020304" pitchFamily="18" charset="0"/>
                <a:cs typeface="Times New Roman" panose="02020603050405020304" pitchFamily="18" charset="0"/>
              </a:rPr>
              <a:t>{</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(“Hello World”);</a:t>
            </a:r>
          </a:p>
          <a:p>
            <a:r>
              <a:rPr lang="en-IN" i="1"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Hello World</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909080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Escape Sequence in C:- </a:t>
            </a:r>
            <a:r>
              <a:rPr lang="en-IN" dirty="0">
                <a:latin typeface="Times New Roman" panose="02020603050405020304" pitchFamily="18" charset="0"/>
                <a:cs typeface="Times New Roman" panose="02020603050405020304" pitchFamily="18" charset="0"/>
              </a:rPr>
              <a:t>An escape sequence in C language is a sequence of characters that doesn't represent itself when used inside string literal or character.</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30</a:t>
            </a:fld>
            <a:endParaRPr lang="en-US" dirty="0"/>
          </a:p>
        </p:txBody>
      </p:sp>
      <p:graphicFrame>
        <p:nvGraphicFramePr>
          <p:cNvPr id="6" name="Table 5">
            <a:extLst>
              <a:ext uri="{FF2B5EF4-FFF2-40B4-BE49-F238E27FC236}">
                <a16:creationId xmlns:a16="http://schemas.microsoft.com/office/drawing/2014/main" id="{0D399F8B-EE79-4357-ADE6-EBE1450F1C31}"/>
              </a:ext>
            </a:extLst>
          </p:cNvPr>
          <p:cNvGraphicFramePr>
            <a:graphicFrameLocks noGrp="1"/>
          </p:cNvGraphicFramePr>
          <p:nvPr>
            <p:extLst>
              <p:ext uri="{D42A27DB-BD31-4B8C-83A1-F6EECF244321}">
                <p14:modId xmlns:p14="http://schemas.microsoft.com/office/powerpoint/2010/main" val="2889426865"/>
              </p:ext>
            </p:extLst>
          </p:nvPr>
        </p:nvGraphicFramePr>
        <p:xfrm>
          <a:off x="2908300" y="3223260"/>
          <a:ext cx="8277226" cy="1706880"/>
        </p:xfrm>
        <a:graphic>
          <a:graphicData uri="http://schemas.openxmlformats.org/drawingml/2006/table">
            <a:tbl>
              <a:tblPr/>
              <a:tblGrid>
                <a:gridCol w="4138613">
                  <a:extLst>
                    <a:ext uri="{9D8B030D-6E8A-4147-A177-3AD203B41FA5}">
                      <a16:colId xmlns:a16="http://schemas.microsoft.com/office/drawing/2014/main" val="2710190263"/>
                    </a:ext>
                  </a:extLst>
                </a:gridCol>
                <a:gridCol w="4138613">
                  <a:extLst>
                    <a:ext uri="{9D8B030D-6E8A-4147-A177-3AD203B41FA5}">
                      <a16:colId xmlns:a16="http://schemas.microsoft.com/office/drawing/2014/main" val="3806898529"/>
                    </a:ext>
                  </a:extLst>
                </a:gridCol>
              </a:tblGrid>
              <a:tr h="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New Line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7757986"/>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Carriage Return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3369575"/>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Tab (Horizontal)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4649154"/>
                  </a:ext>
                </a:extLst>
              </a:tr>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\v</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Vertical Tab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39787148"/>
                  </a:ext>
                </a:extLst>
              </a:tr>
            </a:tbl>
          </a:graphicData>
        </a:graphic>
      </p:graphicFrame>
    </p:spTree>
    <p:extLst>
      <p:ext uri="{BB962C8B-B14F-4D97-AF65-F5344CB8AC3E}">
        <p14:creationId xmlns:p14="http://schemas.microsoft.com/office/powerpoint/2010/main" val="1136344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Constant in C:- </a:t>
            </a:r>
            <a:r>
              <a:rPr lang="en-IN" dirty="0">
                <a:latin typeface="Times New Roman" panose="02020603050405020304" pitchFamily="18" charset="0"/>
                <a:cs typeface="Times New Roman" panose="02020603050405020304" pitchFamily="18" charset="0"/>
              </a:rPr>
              <a:t>A constant is a value or variable that can't be changed in the program, for example: 10, 20, 'a', 3.4, "c programming" etc.</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2203313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Defining Constant in C:- </a:t>
            </a:r>
            <a:r>
              <a:rPr lang="en-IN" dirty="0">
                <a:latin typeface="Times New Roman" panose="02020603050405020304" pitchFamily="18" charset="0"/>
                <a:cs typeface="Times New Roman" panose="02020603050405020304" pitchFamily="18" charset="0"/>
              </a:rPr>
              <a:t>There are two ways for defining constant in C</a:t>
            </a:r>
          </a:p>
          <a:p>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keyword</a:t>
            </a:r>
          </a:p>
          <a:p>
            <a:r>
              <a:rPr lang="en-IN" dirty="0">
                <a:latin typeface="Times New Roman" panose="02020603050405020304" pitchFamily="18" charset="0"/>
                <a:cs typeface="Times New Roman" panose="02020603050405020304" pitchFamily="18" charset="0"/>
              </a:rPr>
              <a:t>2. #define </a:t>
            </a:r>
            <a:r>
              <a:rPr lang="en-IN" dirty="0" err="1">
                <a:latin typeface="Times New Roman" panose="02020603050405020304" pitchFamily="18" charset="0"/>
                <a:cs typeface="Times New Roman" panose="02020603050405020304" pitchFamily="18" charset="0"/>
              </a:rPr>
              <a:t>preprocessor</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005185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If Statement:- </a:t>
            </a:r>
            <a:r>
              <a:rPr lang="en-IN" dirty="0">
                <a:latin typeface="Times New Roman" panose="02020603050405020304" pitchFamily="18" charset="0"/>
                <a:cs typeface="Times New Roman" panose="02020603050405020304" pitchFamily="18" charset="0"/>
              </a:rPr>
              <a:t>The single if statement in C language is used to execute the code if condition is true. The syntax of if statement is given below:</a:t>
            </a:r>
          </a:p>
          <a:p>
            <a:r>
              <a:rPr lang="en-IN" b="1" i="1" dirty="0">
                <a:latin typeface="Times New Roman" panose="02020603050405020304" pitchFamily="18" charset="0"/>
                <a:cs typeface="Times New Roman" panose="02020603050405020304" pitchFamily="18" charset="0"/>
              </a:rPr>
              <a:t>if</a:t>
            </a:r>
            <a:r>
              <a:rPr lang="en-IN" i="1" dirty="0">
                <a:latin typeface="Times New Roman" panose="02020603050405020304" pitchFamily="18" charset="0"/>
                <a:cs typeface="Times New Roman" panose="02020603050405020304" pitchFamily="18" charset="0"/>
              </a:rPr>
              <a:t>(expression){  </a:t>
            </a:r>
          </a:p>
          <a:p>
            <a:r>
              <a:rPr lang="en-IN" i="1" dirty="0">
                <a:latin typeface="Times New Roman" panose="02020603050405020304" pitchFamily="18" charset="0"/>
                <a:cs typeface="Times New Roman" panose="02020603050405020304" pitchFamily="18" charset="0"/>
              </a:rPr>
              <a:t>//code to be executed  </a:t>
            </a:r>
          </a:p>
          <a:p>
            <a:r>
              <a:rPr lang="en-IN" i="1" dirty="0">
                <a:latin typeface="Times New Roman" panose="02020603050405020304" pitchFamily="18" charset="0"/>
                <a:cs typeface="Times New Roman" panose="02020603050405020304" pitchFamily="18" charset="0"/>
              </a:rPr>
              <a:t>}  </a:t>
            </a:r>
          </a:p>
          <a:p>
            <a:pPr marL="0" indent="0">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33</a:t>
            </a:fld>
            <a:endParaRPr lang="en-US" dirty="0"/>
          </a:p>
        </p:txBody>
      </p:sp>
      <p:pic>
        <p:nvPicPr>
          <p:cNvPr id="7" name="Picture 6">
            <a:extLst>
              <a:ext uri="{FF2B5EF4-FFF2-40B4-BE49-F238E27FC236}">
                <a16:creationId xmlns:a16="http://schemas.microsoft.com/office/drawing/2014/main" id="{D5AA612D-63AF-4E3E-8871-57199F35FD92}"/>
              </a:ext>
            </a:extLst>
          </p:cNvPr>
          <p:cNvPicPr>
            <a:picLocks noChangeAspect="1"/>
          </p:cNvPicPr>
          <p:nvPr/>
        </p:nvPicPr>
        <p:blipFill>
          <a:blip r:embed="rId2"/>
          <a:stretch>
            <a:fillRect/>
          </a:stretch>
        </p:blipFill>
        <p:spPr>
          <a:xfrm>
            <a:off x="5934548" y="2927544"/>
            <a:ext cx="4191000" cy="3777622"/>
          </a:xfrm>
          <a:prstGeom prst="rect">
            <a:avLst/>
          </a:prstGeom>
          <a:ln>
            <a:noFill/>
          </a:ln>
          <a:effectLst>
            <a:softEdge rad="112500"/>
          </a:effectLst>
        </p:spPr>
      </p:pic>
    </p:spTree>
    <p:extLst>
      <p:ext uri="{BB962C8B-B14F-4D97-AF65-F5344CB8AC3E}">
        <p14:creationId xmlns:p14="http://schemas.microsoft.com/office/powerpoint/2010/main" val="1385628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If Statement Program:-</a:t>
            </a: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number=0;    </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("enter a number:");    </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scanf</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d",&amp;number</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if</a:t>
            </a:r>
            <a:r>
              <a:rPr lang="en-IN" i="1" dirty="0">
                <a:latin typeface="Times New Roman" panose="02020603050405020304" pitchFamily="18" charset="0"/>
                <a:cs typeface="Times New Roman" panose="02020603050405020304" pitchFamily="18" charset="0"/>
              </a:rPr>
              <a:t>(number%2==0){    </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("%d is even </a:t>
            </a:r>
            <a:r>
              <a:rPr lang="en-IN" i="1" dirty="0" err="1">
                <a:latin typeface="Times New Roman" panose="02020603050405020304" pitchFamily="18" charset="0"/>
                <a:cs typeface="Times New Roman" panose="02020603050405020304" pitchFamily="18" charset="0"/>
              </a:rPr>
              <a:t>number",number</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O/p:-</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Enter a number: 5</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5 is odd number</a:t>
            </a:r>
            <a:br>
              <a:rPr lang="en-IN" i="1" dirty="0">
                <a:latin typeface="Times New Roman" panose="02020603050405020304" pitchFamily="18" charset="0"/>
                <a:cs typeface="Times New Roman" panose="02020603050405020304" pitchFamily="18" charset="0"/>
              </a:rPr>
            </a:br>
            <a:endParaRPr lang="en-IN"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1882147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2128907"/>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If-else Statement Program:-</a:t>
            </a:r>
            <a:r>
              <a:rPr lang="en-IN" dirty="0">
                <a:latin typeface="Times New Roman" panose="02020603050405020304" pitchFamily="18" charset="0"/>
                <a:cs typeface="Times New Roman" panose="02020603050405020304" pitchFamily="18" charset="0"/>
              </a:rPr>
              <a:t>The if-else statement in C language is used to execute the code if condition is true or false. The syntax of if-else statement is given below:</a:t>
            </a:r>
          </a:p>
          <a:p>
            <a:r>
              <a:rPr lang="en-IN" b="1" i="1" dirty="0">
                <a:latin typeface="Times New Roman" panose="02020603050405020304" pitchFamily="18" charset="0"/>
                <a:cs typeface="Times New Roman" panose="02020603050405020304" pitchFamily="18" charset="0"/>
              </a:rPr>
              <a:t>if</a:t>
            </a:r>
            <a:r>
              <a:rPr lang="en-IN" i="1" dirty="0">
                <a:latin typeface="Times New Roman" panose="02020603050405020304" pitchFamily="18" charset="0"/>
                <a:cs typeface="Times New Roman" panose="02020603050405020304" pitchFamily="18" charset="0"/>
              </a:rPr>
              <a:t>(expression){  </a:t>
            </a:r>
          </a:p>
          <a:p>
            <a:r>
              <a:rPr lang="en-IN" i="1" dirty="0">
                <a:latin typeface="Times New Roman" panose="02020603050405020304" pitchFamily="18" charset="0"/>
                <a:cs typeface="Times New Roman" panose="02020603050405020304" pitchFamily="18" charset="0"/>
              </a:rPr>
              <a:t>//code to be executed if condition is true  </a:t>
            </a:r>
          </a:p>
          <a:p>
            <a:r>
              <a:rPr lang="en-IN" i="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else</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//code to be executed if condition is false  </a:t>
            </a:r>
          </a:p>
          <a:p>
            <a:r>
              <a:rPr lang="en-IN" i="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35</a:t>
            </a:fld>
            <a:endParaRPr lang="en-US" dirty="0"/>
          </a:p>
        </p:txBody>
      </p:sp>
      <p:pic>
        <p:nvPicPr>
          <p:cNvPr id="7" name="Picture 6">
            <a:extLst>
              <a:ext uri="{FF2B5EF4-FFF2-40B4-BE49-F238E27FC236}">
                <a16:creationId xmlns:a16="http://schemas.microsoft.com/office/drawing/2014/main" id="{4984CCB8-0EB4-4846-B868-44BC1A3F89B8}"/>
              </a:ext>
            </a:extLst>
          </p:cNvPr>
          <p:cNvPicPr>
            <a:picLocks noChangeAspect="1"/>
          </p:cNvPicPr>
          <p:nvPr/>
        </p:nvPicPr>
        <p:blipFill>
          <a:blip r:embed="rId2"/>
          <a:stretch>
            <a:fillRect/>
          </a:stretch>
        </p:blipFill>
        <p:spPr>
          <a:xfrm>
            <a:off x="6885708" y="2978726"/>
            <a:ext cx="3553691" cy="3629791"/>
          </a:xfrm>
          <a:prstGeom prst="rect">
            <a:avLst/>
          </a:prstGeom>
        </p:spPr>
      </p:pic>
    </p:spTree>
    <p:extLst>
      <p:ext uri="{BB962C8B-B14F-4D97-AF65-F5344CB8AC3E}">
        <p14:creationId xmlns:p14="http://schemas.microsoft.com/office/powerpoint/2010/main" val="8630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1905000"/>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 If-else Statement Program</a:t>
            </a:r>
            <a:r>
              <a:rPr lang="en-IN" sz="14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#include&lt;</a:t>
            </a:r>
            <a:r>
              <a:rPr lang="en-IN" sz="1600" dirty="0" err="1">
                <a:latin typeface="Times New Roman" panose="02020603050405020304" pitchFamily="18" charset="0"/>
                <a:cs typeface="Times New Roman" panose="02020603050405020304" pitchFamily="18" charset="0"/>
              </a:rPr>
              <a:t>stdio.h</a:t>
            </a:r>
            <a:r>
              <a:rPr lang="en-IN" sz="1600" dirty="0">
                <a:latin typeface="Times New Roman" panose="02020603050405020304" pitchFamily="18" charset="0"/>
                <a:cs typeface="Times New Roman" panose="02020603050405020304" pitchFamily="18" charset="0"/>
              </a:rPr>
              <a:t>&gt;    </a:t>
            </a:r>
          </a:p>
          <a:p>
            <a:pPr marL="0" indent="0">
              <a:buNone/>
            </a:pP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main(){    </a:t>
            </a:r>
          </a:p>
          <a:p>
            <a:pPr marL="0" indent="0">
              <a:buNone/>
            </a:pP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number=0;    </a:t>
            </a:r>
          </a:p>
          <a:p>
            <a:pPr marL="0" indent="0">
              <a:buNone/>
            </a:pP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("enter a number:");    </a:t>
            </a:r>
          </a:p>
          <a:p>
            <a:pPr marL="0" indent="0">
              <a:buNone/>
            </a:pPr>
            <a:r>
              <a:rPr lang="en-IN" sz="1600" i="1" dirty="0" err="1">
                <a:latin typeface="Times New Roman" panose="02020603050405020304" pitchFamily="18" charset="0"/>
                <a:cs typeface="Times New Roman" panose="02020603050405020304" pitchFamily="18" charset="0"/>
              </a:rPr>
              <a:t>scanf</a:t>
            </a:r>
            <a:r>
              <a:rPr lang="en-IN" sz="1600" i="1" dirty="0">
                <a:latin typeface="Times New Roman" panose="02020603050405020304" pitchFamily="18" charset="0"/>
                <a:cs typeface="Times New Roman" panose="02020603050405020304" pitchFamily="18" charset="0"/>
              </a:rPr>
              <a:t>("%</a:t>
            </a:r>
            <a:r>
              <a:rPr lang="en-IN" sz="1600" i="1" dirty="0" err="1">
                <a:latin typeface="Times New Roman" panose="02020603050405020304" pitchFamily="18" charset="0"/>
                <a:cs typeface="Times New Roman" panose="02020603050405020304" pitchFamily="18" charset="0"/>
              </a:rPr>
              <a:t>d",&amp;number</a:t>
            </a:r>
            <a:r>
              <a:rPr lang="en-IN" sz="1600" i="1" dirty="0">
                <a:latin typeface="Times New Roman" panose="02020603050405020304" pitchFamily="18" charset="0"/>
                <a:cs typeface="Times New Roman" panose="02020603050405020304" pitchFamily="18" charset="0"/>
              </a:rPr>
              <a:t>);     </a:t>
            </a:r>
          </a:p>
          <a:p>
            <a:pPr marL="0" indent="0">
              <a:buNone/>
            </a:pPr>
            <a:r>
              <a:rPr lang="en-IN" sz="1600" b="1" i="1" dirty="0">
                <a:latin typeface="Times New Roman" panose="02020603050405020304" pitchFamily="18" charset="0"/>
                <a:cs typeface="Times New Roman" panose="02020603050405020304" pitchFamily="18" charset="0"/>
              </a:rPr>
              <a:t>if</a:t>
            </a:r>
            <a:r>
              <a:rPr lang="en-IN" sz="1600" i="1" dirty="0">
                <a:latin typeface="Times New Roman" panose="02020603050405020304" pitchFamily="18" charset="0"/>
                <a:cs typeface="Times New Roman" panose="02020603050405020304" pitchFamily="18" charset="0"/>
              </a:rPr>
              <a:t>(number%2==0){    </a:t>
            </a:r>
          </a:p>
          <a:p>
            <a:pPr marL="0" indent="0">
              <a:buNone/>
            </a:pP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("%d is even </a:t>
            </a:r>
            <a:r>
              <a:rPr lang="en-IN" sz="1600" i="1" dirty="0" err="1">
                <a:latin typeface="Times New Roman" panose="02020603050405020304" pitchFamily="18" charset="0"/>
                <a:cs typeface="Times New Roman" panose="02020603050405020304" pitchFamily="18" charset="0"/>
              </a:rPr>
              <a:t>number",number</a:t>
            </a:r>
            <a:r>
              <a:rPr lang="en-IN" sz="1600" i="1" dirty="0">
                <a:latin typeface="Times New Roman" panose="02020603050405020304" pitchFamily="18" charset="0"/>
                <a:cs typeface="Times New Roman" panose="02020603050405020304" pitchFamily="18" charset="0"/>
              </a:rPr>
              <a:t>);    }    </a:t>
            </a:r>
          </a:p>
          <a:p>
            <a:pPr marL="0" indent="0">
              <a:buNone/>
            </a:pPr>
            <a:r>
              <a:rPr lang="en-IN" sz="1600" b="1" i="1" dirty="0">
                <a:latin typeface="Times New Roman" panose="02020603050405020304" pitchFamily="18" charset="0"/>
                <a:cs typeface="Times New Roman" panose="02020603050405020304" pitchFamily="18" charset="0"/>
              </a:rPr>
              <a:t>else</a:t>
            </a: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("%d is odd </a:t>
            </a:r>
            <a:r>
              <a:rPr lang="en-IN" sz="1600" i="1" dirty="0" err="1">
                <a:latin typeface="Times New Roman" panose="02020603050405020304" pitchFamily="18" charset="0"/>
                <a:cs typeface="Times New Roman" panose="02020603050405020304" pitchFamily="18" charset="0"/>
              </a:rPr>
              <a:t>number",number</a:t>
            </a:r>
            <a:r>
              <a:rPr lang="en-IN" sz="1600" i="1" dirty="0">
                <a:latin typeface="Times New Roman" panose="02020603050405020304" pitchFamily="18" charset="0"/>
                <a:cs typeface="Times New Roman" panose="02020603050405020304" pitchFamily="18" charset="0"/>
              </a:rPr>
              <a:t>);    }     </a:t>
            </a:r>
          </a:p>
          <a:p>
            <a:pPr marL="0" indent="0">
              <a:buNone/>
            </a:pPr>
            <a:r>
              <a:rPr lang="en-IN" sz="1600" b="1" i="1" dirty="0">
                <a:latin typeface="Times New Roman" panose="02020603050405020304" pitchFamily="18" charset="0"/>
                <a:cs typeface="Times New Roman" panose="02020603050405020304" pitchFamily="18" charset="0"/>
              </a:rPr>
              <a:t>return</a:t>
            </a:r>
            <a:r>
              <a:rPr lang="en-IN" sz="1600" i="1" dirty="0">
                <a:latin typeface="Times New Roman" panose="02020603050405020304" pitchFamily="18" charset="0"/>
                <a:cs typeface="Times New Roman" panose="02020603050405020304" pitchFamily="18" charset="0"/>
              </a:rPr>
              <a:t> 0;  }</a:t>
            </a:r>
            <a:r>
              <a:rPr lang="en-IN" sz="1600" i="1" dirty="0"/>
              <a:t>    </a:t>
            </a:r>
          </a:p>
          <a:p>
            <a:r>
              <a:rPr lang="en-IN" dirty="0">
                <a:latin typeface="Times New Roman" panose="02020603050405020304" pitchFamily="18" charset="0"/>
                <a:cs typeface="Times New Roman" panose="02020603050405020304" pitchFamily="18" charset="0"/>
              </a:rPr>
              <a:t>O/p</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Enter a number: 4</a:t>
            </a:r>
          </a:p>
          <a:p>
            <a:r>
              <a:rPr lang="en-IN" sz="1600" i="1" dirty="0">
                <a:latin typeface="Times New Roman" panose="02020603050405020304" pitchFamily="18" charset="0"/>
                <a:cs typeface="Times New Roman" panose="02020603050405020304" pitchFamily="18" charset="0"/>
              </a:rPr>
              <a:t>4 is even Number</a:t>
            </a:r>
          </a:p>
          <a:p>
            <a:r>
              <a:rPr lang="en-IN" sz="1600" i="1" dirty="0">
                <a:latin typeface="Times New Roman" panose="02020603050405020304" pitchFamily="18" charset="0"/>
                <a:cs typeface="Times New Roman" panose="02020603050405020304" pitchFamily="18" charset="0"/>
              </a:rPr>
              <a:t>Enter a number:5</a:t>
            </a:r>
          </a:p>
          <a:p>
            <a:r>
              <a:rPr lang="en-IN" sz="1600" i="1" dirty="0">
                <a:latin typeface="Times New Roman" panose="02020603050405020304" pitchFamily="18" charset="0"/>
                <a:cs typeface="Times New Roman" panose="02020603050405020304" pitchFamily="18" charset="0"/>
              </a:rPr>
              <a:t>5 is odd number</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214448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92925" y="1711036"/>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If-else-if ladder Statement</a:t>
            </a:r>
            <a:r>
              <a:rPr lang="en-IN" sz="14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if else-if statement is used to execute one code from multiple conditions. The syntax of if else-if statement is given below:</a:t>
            </a:r>
          </a:p>
          <a:p>
            <a:r>
              <a:rPr lang="en-IN" sz="1600" b="1" i="1" dirty="0">
                <a:latin typeface="Times New Roman" panose="02020603050405020304" pitchFamily="18" charset="0"/>
                <a:cs typeface="Times New Roman" panose="02020603050405020304" pitchFamily="18" charset="0"/>
              </a:rPr>
              <a:t>if</a:t>
            </a:r>
            <a:r>
              <a:rPr lang="en-IN" sz="1600" i="1" dirty="0">
                <a:latin typeface="Times New Roman" panose="02020603050405020304" pitchFamily="18" charset="0"/>
                <a:cs typeface="Times New Roman" panose="02020603050405020304" pitchFamily="18" charset="0"/>
              </a:rPr>
              <a:t>(condition1){  </a:t>
            </a:r>
          </a:p>
          <a:p>
            <a:r>
              <a:rPr lang="en-IN" sz="1600" i="1" dirty="0">
                <a:latin typeface="Times New Roman" panose="02020603050405020304" pitchFamily="18" charset="0"/>
                <a:cs typeface="Times New Roman" panose="02020603050405020304" pitchFamily="18" charset="0"/>
              </a:rPr>
              <a:t>//code to be executed if condition1 is true  </a:t>
            </a:r>
          </a:p>
          <a:p>
            <a:r>
              <a:rPr lang="en-IN" sz="1600" i="1" dirty="0">
                <a:latin typeface="Times New Roman" panose="02020603050405020304" pitchFamily="18" charset="0"/>
                <a:cs typeface="Times New Roman" panose="02020603050405020304" pitchFamily="18" charset="0"/>
              </a:rPr>
              <a:t>}</a:t>
            </a:r>
            <a:r>
              <a:rPr lang="en-IN" sz="1600" b="1" i="1" dirty="0">
                <a:latin typeface="Times New Roman" panose="02020603050405020304" pitchFamily="18" charset="0"/>
                <a:cs typeface="Times New Roman" panose="02020603050405020304" pitchFamily="18" charset="0"/>
              </a:rPr>
              <a:t>else</a:t>
            </a:r>
            <a:r>
              <a:rPr lang="en-IN" sz="1600" i="1" dirty="0">
                <a:latin typeface="Times New Roman" panose="02020603050405020304" pitchFamily="18" charset="0"/>
                <a:cs typeface="Times New Roman" panose="02020603050405020304" pitchFamily="18" charset="0"/>
              </a:rPr>
              <a:t> </a:t>
            </a:r>
            <a:r>
              <a:rPr lang="en-IN" sz="1600" b="1" i="1" dirty="0">
                <a:latin typeface="Times New Roman" panose="02020603050405020304" pitchFamily="18" charset="0"/>
                <a:cs typeface="Times New Roman" panose="02020603050405020304" pitchFamily="18" charset="0"/>
              </a:rPr>
              <a:t>if</a:t>
            </a:r>
            <a:r>
              <a:rPr lang="en-IN" sz="1600" i="1" dirty="0">
                <a:latin typeface="Times New Roman" panose="02020603050405020304" pitchFamily="18" charset="0"/>
                <a:cs typeface="Times New Roman" panose="02020603050405020304" pitchFamily="18" charset="0"/>
              </a:rPr>
              <a:t>(condition2){  </a:t>
            </a:r>
          </a:p>
          <a:p>
            <a:r>
              <a:rPr lang="en-IN" sz="1600" i="1" dirty="0">
                <a:latin typeface="Times New Roman" panose="02020603050405020304" pitchFamily="18" charset="0"/>
                <a:cs typeface="Times New Roman" panose="02020603050405020304" pitchFamily="18" charset="0"/>
              </a:rPr>
              <a:t>//code to be executed if condition2 is true  </a:t>
            </a:r>
          </a:p>
          <a:p>
            <a:r>
              <a:rPr lang="en-IN" sz="1600" i="1" dirty="0">
                <a:latin typeface="Times New Roman" panose="02020603050405020304" pitchFamily="18" charset="0"/>
                <a:cs typeface="Times New Roman" panose="02020603050405020304" pitchFamily="18" charset="0"/>
              </a:rPr>
              <a:t>}  </a:t>
            </a:r>
          </a:p>
          <a:p>
            <a:r>
              <a:rPr lang="en-IN" sz="1600" b="1" i="1" dirty="0">
                <a:latin typeface="Times New Roman" panose="02020603050405020304" pitchFamily="18" charset="0"/>
                <a:cs typeface="Times New Roman" panose="02020603050405020304" pitchFamily="18" charset="0"/>
              </a:rPr>
              <a:t>else</a:t>
            </a:r>
            <a:r>
              <a:rPr lang="en-IN" sz="1600" i="1" dirty="0">
                <a:latin typeface="Times New Roman" panose="02020603050405020304" pitchFamily="18" charset="0"/>
                <a:cs typeface="Times New Roman" panose="02020603050405020304" pitchFamily="18" charset="0"/>
              </a:rPr>
              <a:t> </a:t>
            </a:r>
            <a:r>
              <a:rPr lang="en-IN" sz="1600" b="1" i="1" dirty="0">
                <a:latin typeface="Times New Roman" panose="02020603050405020304" pitchFamily="18" charset="0"/>
                <a:cs typeface="Times New Roman" panose="02020603050405020304" pitchFamily="18" charset="0"/>
              </a:rPr>
              <a:t>if</a:t>
            </a:r>
            <a:r>
              <a:rPr lang="en-IN" sz="1600" i="1" dirty="0">
                <a:latin typeface="Times New Roman" panose="02020603050405020304" pitchFamily="18" charset="0"/>
                <a:cs typeface="Times New Roman" panose="02020603050405020304" pitchFamily="18" charset="0"/>
              </a:rPr>
              <a:t>(condition3){  </a:t>
            </a:r>
          </a:p>
          <a:p>
            <a:r>
              <a:rPr lang="en-IN" sz="1600" i="1" dirty="0">
                <a:latin typeface="Times New Roman" panose="02020603050405020304" pitchFamily="18" charset="0"/>
                <a:cs typeface="Times New Roman" panose="02020603050405020304" pitchFamily="18" charset="0"/>
              </a:rPr>
              <a:t>//code to be executed if condition3 is true  </a:t>
            </a:r>
          </a:p>
          <a:p>
            <a:r>
              <a:rPr lang="en-IN" sz="1600" i="1" dirty="0">
                <a:latin typeface="Times New Roman" panose="02020603050405020304" pitchFamily="18" charset="0"/>
                <a:cs typeface="Times New Roman" panose="02020603050405020304" pitchFamily="18" charset="0"/>
              </a:rPr>
              <a:t>}  </a:t>
            </a:r>
          </a:p>
          <a:p>
            <a:r>
              <a:rPr lang="en-IN" sz="1600" i="1" dirty="0">
                <a:latin typeface="Times New Roman" panose="02020603050405020304" pitchFamily="18" charset="0"/>
                <a:cs typeface="Times New Roman" panose="02020603050405020304" pitchFamily="18" charset="0"/>
              </a:rPr>
              <a:t>...  </a:t>
            </a:r>
          </a:p>
          <a:p>
            <a:r>
              <a:rPr lang="en-IN" sz="1600" b="1" i="1" dirty="0">
                <a:latin typeface="Times New Roman" panose="02020603050405020304" pitchFamily="18" charset="0"/>
                <a:cs typeface="Times New Roman" panose="02020603050405020304" pitchFamily="18" charset="0"/>
              </a:rPr>
              <a:t>else</a:t>
            </a:r>
            <a:r>
              <a:rPr lang="en-IN" sz="1600" i="1" dirty="0">
                <a:latin typeface="Times New Roman" panose="02020603050405020304" pitchFamily="18" charset="0"/>
                <a:cs typeface="Times New Roman" panose="02020603050405020304" pitchFamily="18" charset="0"/>
              </a:rPr>
              <a:t>{  </a:t>
            </a:r>
          </a:p>
          <a:p>
            <a:r>
              <a:rPr lang="en-IN" sz="1600" i="1" dirty="0">
                <a:latin typeface="Times New Roman" panose="02020603050405020304" pitchFamily="18" charset="0"/>
                <a:cs typeface="Times New Roman" panose="02020603050405020304" pitchFamily="18" charset="0"/>
              </a:rPr>
              <a:t>//code to be executed if all the conditions are false  </a:t>
            </a:r>
          </a:p>
          <a:p>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37</a:t>
            </a:fld>
            <a:endParaRPr lang="en-US" dirty="0"/>
          </a:p>
        </p:txBody>
      </p:sp>
      <p:pic>
        <p:nvPicPr>
          <p:cNvPr id="7" name="Picture 6">
            <a:extLst>
              <a:ext uri="{FF2B5EF4-FFF2-40B4-BE49-F238E27FC236}">
                <a16:creationId xmlns:a16="http://schemas.microsoft.com/office/drawing/2014/main" id="{B0391E79-7E63-4D64-81A6-1EF69E5EC587}"/>
              </a:ext>
            </a:extLst>
          </p:cNvPr>
          <p:cNvPicPr>
            <a:picLocks noChangeAspect="1"/>
          </p:cNvPicPr>
          <p:nvPr/>
        </p:nvPicPr>
        <p:blipFill>
          <a:blip r:embed="rId2"/>
          <a:stretch>
            <a:fillRect/>
          </a:stretch>
        </p:blipFill>
        <p:spPr>
          <a:xfrm>
            <a:off x="7048768" y="2456724"/>
            <a:ext cx="4815340" cy="3641381"/>
          </a:xfrm>
          <a:prstGeom prst="rect">
            <a:avLst/>
          </a:prstGeom>
          <a:ln>
            <a:noFill/>
          </a:ln>
          <a:effectLst>
            <a:softEdge rad="112500"/>
          </a:effectLst>
        </p:spPr>
      </p:pic>
    </p:spTree>
    <p:extLst>
      <p:ext uri="{BB962C8B-B14F-4D97-AF65-F5344CB8AC3E}">
        <p14:creationId xmlns:p14="http://schemas.microsoft.com/office/powerpoint/2010/main" val="586185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 If-else-if Statement Program:-</a:t>
            </a:r>
            <a:r>
              <a:rPr lang="en-IN" dirty="0"/>
              <a:t> </a:t>
            </a:r>
            <a:r>
              <a:rPr lang="en-IN" sz="1500" i="1" dirty="0">
                <a:latin typeface="Times New Roman" panose="02020603050405020304" pitchFamily="18" charset="0"/>
                <a:cs typeface="Times New Roman" panose="02020603050405020304" pitchFamily="18" charset="0"/>
              </a:rPr>
              <a:t>#include&lt;</a:t>
            </a:r>
            <a:r>
              <a:rPr lang="en-IN" sz="1500" i="1" dirty="0" err="1">
                <a:latin typeface="Times New Roman" panose="02020603050405020304" pitchFamily="18" charset="0"/>
                <a:cs typeface="Times New Roman" panose="02020603050405020304" pitchFamily="18" charset="0"/>
              </a:rPr>
              <a:t>stdio.h</a:t>
            </a:r>
            <a:r>
              <a:rPr lang="en-IN" sz="1500" i="1" dirty="0">
                <a:latin typeface="Times New Roman" panose="02020603050405020304" pitchFamily="18" charset="0"/>
                <a:cs typeface="Times New Roman" panose="02020603050405020304" pitchFamily="18" charset="0"/>
              </a:rPr>
              <a:t>&gt;    </a:t>
            </a:r>
          </a:p>
          <a:p>
            <a:pPr marL="0" indent="0">
              <a:buNone/>
            </a:pPr>
            <a:r>
              <a:rPr lang="en-IN" sz="1500" b="1" i="1" dirty="0">
                <a:latin typeface="Times New Roman" panose="02020603050405020304" pitchFamily="18" charset="0"/>
                <a:cs typeface="Times New Roman" panose="02020603050405020304" pitchFamily="18" charset="0"/>
              </a:rPr>
              <a:t>int</a:t>
            </a:r>
            <a:r>
              <a:rPr lang="en-IN" sz="1500" i="1" dirty="0">
                <a:latin typeface="Times New Roman" panose="02020603050405020304" pitchFamily="18" charset="0"/>
                <a:cs typeface="Times New Roman" panose="02020603050405020304" pitchFamily="18" charset="0"/>
              </a:rPr>
              <a:t> main(){    </a:t>
            </a:r>
          </a:p>
          <a:p>
            <a:pPr marL="0" indent="0">
              <a:buNone/>
            </a:pPr>
            <a:r>
              <a:rPr lang="en-IN" sz="1500" b="1" i="1" dirty="0">
                <a:latin typeface="Times New Roman" panose="02020603050405020304" pitchFamily="18" charset="0"/>
                <a:cs typeface="Times New Roman" panose="02020603050405020304" pitchFamily="18" charset="0"/>
              </a:rPr>
              <a:t>int</a:t>
            </a:r>
            <a:r>
              <a:rPr lang="en-IN" sz="1500" i="1" dirty="0">
                <a:latin typeface="Times New Roman" panose="02020603050405020304" pitchFamily="18" charset="0"/>
                <a:cs typeface="Times New Roman" panose="02020603050405020304" pitchFamily="18" charset="0"/>
              </a:rPr>
              <a:t> number=0;    </a:t>
            </a:r>
          </a:p>
          <a:p>
            <a:pPr marL="0" indent="0">
              <a:buNone/>
            </a:pP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("enter a number:");    </a:t>
            </a:r>
          </a:p>
          <a:p>
            <a:pPr marL="0" indent="0">
              <a:buNone/>
            </a:pPr>
            <a:r>
              <a:rPr lang="en-IN" sz="1500" i="1" dirty="0" err="1">
                <a:latin typeface="Times New Roman" panose="02020603050405020304" pitchFamily="18" charset="0"/>
                <a:cs typeface="Times New Roman" panose="02020603050405020304" pitchFamily="18" charset="0"/>
              </a:rPr>
              <a:t>scanf</a:t>
            </a:r>
            <a:r>
              <a:rPr lang="en-IN" sz="1500" i="1" dirty="0">
                <a:latin typeface="Times New Roman" panose="02020603050405020304" pitchFamily="18" charset="0"/>
                <a:cs typeface="Times New Roman" panose="02020603050405020304" pitchFamily="18" charset="0"/>
              </a:rPr>
              <a:t>("%</a:t>
            </a:r>
            <a:r>
              <a:rPr lang="en-IN" sz="1500" i="1" dirty="0" err="1">
                <a:latin typeface="Times New Roman" panose="02020603050405020304" pitchFamily="18" charset="0"/>
                <a:cs typeface="Times New Roman" panose="02020603050405020304" pitchFamily="18" charset="0"/>
              </a:rPr>
              <a:t>d",&amp;number</a:t>
            </a:r>
            <a:r>
              <a:rPr lang="en-IN" sz="1500" i="1" dirty="0">
                <a:latin typeface="Times New Roman" panose="02020603050405020304" pitchFamily="18" charset="0"/>
                <a:cs typeface="Times New Roman" panose="02020603050405020304" pitchFamily="18" charset="0"/>
              </a:rPr>
              <a:t>);     </a:t>
            </a:r>
          </a:p>
          <a:p>
            <a:pPr marL="0" indent="0">
              <a:buNone/>
            </a:pPr>
            <a:r>
              <a:rPr lang="en-IN" sz="1500" b="1" i="1" dirty="0">
                <a:latin typeface="Times New Roman" panose="02020603050405020304" pitchFamily="18" charset="0"/>
                <a:cs typeface="Times New Roman" panose="02020603050405020304" pitchFamily="18" charset="0"/>
              </a:rPr>
              <a:t>if</a:t>
            </a:r>
            <a:r>
              <a:rPr lang="en-IN" sz="1500" i="1" dirty="0">
                <a:latin typeface="Times New Roman" panose="02020603050405020304" pitchFamily="18" charset="0"/>
                <a:cs typeface="Times New Roman" panose="02020603050405020304" pitchFamily="18" charset="0"/>
              </a:rPr>
              <a:t>(number==10){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equals to 10");    }    </a:t>
            </a:r>
          </a:p>
          <a:p>
            <a:pPr marL="0" indent="0">
              <a:buNone/>
            </a:pPr>
            <a:r>
              <a:rPr lang="en-IN" sz="1500" b="1" i="1" dirty="0">
                <a:latin typeface="Times New Roman" panose="02020603050405020304" pitchFamily="18" charset="0"/>
                <a:cs typeface="Times New Roman" panose="02020603050405020304" pitchFamily="18" charset="0"/>
              </a:rPr>
              <a:t>else</a:t>
            </a:r>
            <a:r>
              <a:rPr lang="en-IN" sz="1500" i="1" dirty="0">
                <a:latin typeface="Times New Roman" panose="02020603050405020304" pitchFamily="18" charset="0"/>
                <a:cs typeface="Times New Roman" panose="02020603050405020304" pitchFamily="18" charset="0"/>
              </a:rPr>
              <a:t> </a:t>
            </a:r>
            <a:r>
              <a:rPr lang="en-IN" sz="1500" b="1" i="1" dirty="0">
                <a:latin typeface="Times New Roman" panose="02020603050405020304" pitchFamily="18" charset="0"/>
                <a:cs typeface="Times New Roman" panose="02020603050405020304" pitchFamily="18" charset="0"/>
              </a:rPr>
              <a:t>if</a:t>
            </a:r>
            <a:r>
              <a:rPr lang="en-IN" sz="1500" i="1" dirty="0">
                <a:latin typeface="Times New Roman" panose="02020603050405020304" pitchFamily="18" charset="0"/>
                <a:cs typeface="Times New Roman" panose="02020603050405020304" pitchFamily="18" charset="0"/>
              </a:rPr>
              <a:t>(number==50){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equal to 50");    }    </a:t>
            </a:r>
          </a:p>
          <a:p>
            <a:pPr marL="0" indent="0">
              <a:buNone/>
            </a:pPr>
            <a:r>
              <a:rPr lang="en-IN" sz="1500" b="1" i="1" dirty="0">
                <a:latin typeface="Times New Roman" panose="02020603050405020304" pitchFamily="18" charset="0"/>
                <a:cs typeface="Times New Roman" panose="02020603050405020304" pitchFamily="18" charset="0"/>
              </a:rPr>
              <a:t>else</a:t>
            </a:r>
            <a:r>
              <a:rPr lang="en-IN" sz="1500" i="1" dirty="0">
                <a:latin typeface="Times New Roman" panose="02020603050405020304" pitchFamily="18" charset="0"/>
                <a:cs typeface="Times New Roman" panose="02020603050405020304" pitchFamily="18" charset="0"/>
              </a:rPr>
              <a:t> </a:t>
            </a:r>
            <a:r>
              <a:rPr lang="en-IN" sz="1500" b="1" i="1" dirty="0">
                <a:latin typeface="Times New Roman" panose="02020603050405020304" pitchFamily="18" charset="0"/>
                <a:cs typeface="Times New Roman" panose="02020603050405020304" pitchFamily="18" charset="0"/>
              </a:rPr>
              <a:t>if</a:t>
            </a:r>
            <a:r>
              <a:rPr lang="en-IN" sz="1500" i="1" dirty="0">
                <a:latin typeface="Times New Roman" panose="02020603050405020304" pitchFamily="18" charset="0"/>
                <a:cs typeface="Times New Roman" panose="02020603050405020304" pitchFamily="18" charset="0"/>
              </a:rPr>
              <a:t>(number==100){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equal to 100");    }    </a:t>
            </a:r>
          </a:p>
          <a:p>
            <a:pPr marL="0" indent="0">
              <a:buNone/>
            </a:pPr>
            <a:r>
              <a:rPr lang="en-IN" sz="1500" b="1" i="1" dirty="0">
                <a:latin typeface="Times New Roman" panose="02020603050405020304" pitchFamily="18" charset="0"/>
                <a:cs typeface="Times New Roman" panose="02020603050405020304" pitchFamily="18" charset="0"/>
              </a:rPr>
              <a:t>else</a:t>
            </a:r>
            <a:r>
              <a:rPr lang="en-IN" sz="1500" i="1" dirty="0">
                <a:latin typeface="Times New Roman" panose="02020603050405020304" pitchFamily="18" charset="0"/>
                <a:cs typeface="Times New Roman" panose="02020603050405020304" pitchFamily="18" charset="0"/>
              </a:rPr>
              <a:t>{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not equal to 10, 50 or 100");    }    </a:t>
            </a:r>
          </a:p>
          <a:p>
            <a:pPr marL="0" indent="0">
              <a:buNone/>
            </a:pPr>
            <a:r>
              <a:rPr lang="en-IN" sz="1500" b="1" i="1" dirty="0">
                <a:latin typeface="Times New Roman" panose="02020603050405020304" pitchFamily="18" charset="0"/>
                <a:cs typeface="Times New Roman" panose="02020603050405020304" pitchFamily="18" charset="0"/>
              </a:rPr>
              <a:t>return</a:t>
            </a:r>
            <a:r>
              <a:rPr lang="en-IN" sz="1500" i="1" dirty="0">
                <a:latin typeface="Times New Roman" panose="02020603050405020304" pitchFamily="18" charset="0"/>
                <a:cs typeface="Times New Roman" panose="02020603050405020304" pitchFamily="18" charset="0"/>
              </a:rPr>
              <a:t> 0;  </a:t>
            </a:r>
          </a:p>
          <a:p>
            <a:pPr marL="0" indent="0">
              <a:buNone/>
            </a:pPr>
            <a:r>
              <a:rPr lang="en-IN" sz="15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1500" b="1" dirty="0">
                <a:latin typeface="Times New Roman" panose="02020603050405020304" pitchFamily="18" charset="0"/>
                <a:cs typeface="Times New Roman" panose="02020603050405020304" pitchFamily="18" charset="0"/>
              </a:rPr>
              <a:t>O/p:- </a:t>
            </a:r>
            <a:r>
              <a:rPr lang="en-IN" sz="1500" i="1" dirty="0">
                <a:latin typeface="Times New Roman" panose="02020603050405020304" pitchFamily="18" charset="0"/>
                <a:cs typeface="Times New Roman" panose="02020603050405020304" pitchFamily="18" charset="0"/>
              </a:rPr>
              <a:t>Enter a number:4</a:t>
            </a:r>
          </a:p>
          <a:p>
            <a:pPr marL="0" indent="0">
              <a:buNone/>
            </a:pPr>
            <a:r>
              <a:rPr lang="en-IN" sz="1500" i="1" dirty="0">
                <a:latin typeface="Times New Roman" panose="02020603050405020304" pitchFamily="18" charset="0"/>
                <a:cs typeface="Times New Roman" panose="02020603050405020304" pitchFamily="18" charset="0"/>
              </a:rPr>
              <a:t>Number is not equal to 10,50 or 100</a:t>
            </a:r>
          </a:p>
          <a:p>
            <a:pPr marL="0" indent="0">
              <a:buNone/>
            </a:pPr>
            <a:r>
              <a:rPr lang="en-IN" sz="1500" i="1" dirty="0">
                <a:latin typeface="Times New Roman" panose="02020603050405020304" pitchFamily="18" charset="0"/>
                <a:cs typeface="Times New Roman" panose="02020603050405020304" pitchFamily="18" charset="0"/>
              </a:rPr>
              <a:t>Enter a number: 50</a:t>
            </a:r>
          </a:p>
          <a:p>
            <a:pPr marL="0" indent="0">
              <a:buNone/>
            </a:pPr>
            <a:r>
              <a:rPr lang="en-IN" sz="1500" i="1" dirty="0">
                <a:latin typeface="Times New Roman" panose="02020603050405020304" pitchFamily="18" charset="0"/>
                <a:cs typeface="Times New Roman" panose="02020603050405020304" pitchFamily="18" charset="0"/>
              </a:rPr>
              <a:t>Number is Equal to 50</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259199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Switch Statement:-</a:t>
            </a:r>
            <a:r>
              <a:rPr lang="en-IN" sz="1600" dirty="0">
                <a:latin typeface="Times New Roman" panose="02020603050405020304" pitchFamily="18" charset="0"/>
                <a:cs typeface="Times New Roman" panose="02020603050405020304" pitchFamily="18" charset="0"/>
              </a:rPr>
              <a:t>The switch statement in C language is used </a:t>
            </a:r>
            <a:r>
              <a:rPr lang="en-IN" sz="1600" i="1" dirty="0">
                <a:latin typeface="Times New Roman" panose="02020603050405020304" pitchFamily="18" charset="0"/>
                <a:cs typeface="Times New Roman" panose="02020603050405020304" pitchFamily="18" charset="0"/>
              </a:rPr>
              <a:t>to execute the code from multiple conditions</a:t>
            </a:r>
            <a:r>
              <a:rPr lang="en-IN" sz="1600" dirty="0">
                <a:latin typeface="Times New Roman" panose="02020603050405020304" pitchFamily="18" charset="0"/>
                <a:cs typeface="Times New Roman" panose="02020603050405020304" pitchFamily="18" charset="0"/>
              </a:rPr>
              <a:t>. It is like if else-if ladder statement.</a:t>
            </a:r>
          </a:p>
          <a:p>
            <a:r>
              <a:rPr lang="en-IN" sz="1600" dirty="0">
                <a:latin typeface="Times New Roman" panose="02020603050405020304" pitchFamily="18" charset="0"/>
                <a:cs typeface="Times New Roman" panose="02020603050405020304" pitchFamily="18" charset="0"/>
              </a:rPr>
              <a:t>The syntax of switch statement in c language is given below:</a:t>
            </a:r>
          </a:p>
          <a:p>
            <a:r>
              <a:rPr lang="en-IN" sz="1600" b="1" i="1" dirty="0">
                <a:latin typeface="Times New Roman" panose="02020603050405020304" pitchFamily="18" charset="0"/>
                <a:cs typeface="Times New Roman" panose="02020603050405020304" pitchFamily="18" charset="0"/>
              </a:rPr>
              <a:t>switch</a:t>
            </a:r>
            <a:r>
              <a:rPr lang="en-IN" sz="1600" i="1" dirty="0">
                <a:latin typeface="Times New Roman" panose="02020603050405020304" pitchFamily="18" charset="0"/>
                <a:cs typeface="Times New Roman" panose="02020603050405020304" pitchFamily="18" charset="0"/>
              </a:rPr>
              <a:t>(expression){    </a:t>
            </a:r>
          </a:p>
          <a:p>
            <a:r>
              <a:rPr lang="en-IN" sz="1600" b="1" i="1" dirty="0">
                <a:latin typeface="Times New Roman" panose="02020603050405020304" pitchFamily="18" charset="0"/>
                <a:cs typeface="Times New Roman" panose="02020603050405020304" pitchFamily="18" charset="0"/>
              </a:rPr>
              <a:t>case</a:t>
            </a:r>
            <a:r>
              <a:rPr lang="en-IN" sz="1600" i="1" dirty="0">
                <a:latin typeface="Times New Roman" panose="02020603050405020304" pitchFamily="18" charset="0"/>
                <a:cs typeface="Times New Roman" panose="02020603050405020304" pitchFamily="18" charset="0"/>
              </a:rPr>
              <a:t> value1:    </a:t>
            </a:r>
          </a:p>
          <a:p>
            <a:r>
              <a:rPr lang="en-IN" sz="1600" i="1" dirty="0">
                <a:latin typeface="Times New Roman" panose="02020603050405020304" pitchFamily="18" charset="0"/>
                <a:cs typeface="Times New Roman" panose="02020603050405020304" pitchFamily="18" charset="0"/>
              </a:rPr>
              <a:t> //code to be executed;    </a:t>
            </a:r>
          </a:p>
          <a:p>
            <a:r>
              <a:rPr lang="en-IN" sz="1600" i="1" dirty="0">
                <a:latin typeface="Times New Roman" panose="02020603050405020304" pitchFamily="18" charset="0"/>
                <a:cs typeface="Times New Roman" panose="02020603050405020304" pitchFamily="18" charset="0"/>
              </a:rPr>
              <a:t> </a:t>
            </a:r>
            <a:r>
              <a:rPr lang="en-IN" sz="1600" b="1" i="1" dirty="0">
                <a:latin typeface="Times New Roman" panose="02020603050405020304" pitchFamily="18" charset="0"/>
                <a:cs typeface="Times New Roman" panose="02020603050405020304" pitchFamily="18" charset="0"/>
              </a:rPr>
              <a:t>break</a:t>
            </a:r>
            <a:r>
              <a:rPr lang="en-IN" sz="1600" i="1" dirty="0">
                <a:latin typeface="Times New Roman" panose="02020603050405020304" pitchFamily="18" charset="0"/>
                <a:cs typeface="Times New Roman" panose="02020603050405020304" pitchFamily="18" charset="0"/>
              </a:rPr>
              <a:t>;  //optional  </a:t>
            </a:r>
          </a:p>
          <a:p>
            <a:r>
              <a:rPr lang="en-IN" sz="1600" b="1" i="1" dirty="0">
                <a:latin typeface="Times New Roman" panose="02020603050405020304" pitchFamily="18" charset="0"/>
                <a:cs typeface="Times New Roman" panose="02020603050405020304" pitchFamily="18" charset="0"/>
              </a:rPr>
              <a:t>case</a:t>
            </a:r>
            <a:r>
              <a:rPr lang="en-IN" sz="1600" i="1" dirty="0">
                <a:latin typeface="Times New Roman" panose="02020603050405020304" pitchFamily="18" charset="0"/>
                <a:cs typeface="Times New Roman" panose="02020603050405020304" pitchFamily="18" charset="0"/>
              </a:rPr>
              <a:t> value2:    </a:t>
            </a:r>
          </a:p>
          <a:p>
            <a:r>
              <a:rPr lang="en-IN" sz="1600" i="1" dirty="0">
                <a:latin typeface="Times New Roman" panose="02020603050405020304" pitchFamily="18" charset="0"/>
                <a:cs typeface="Times New Roman" panose="02020603050405020304" pitchFamily="18" charset="0"/>
              </a:rPr>
              <a:t> //code to be executed;    </a:t>
            </a:r>
          </a:p>
          <a:p>
            <a:r>
              <a:rPr lang="en-IN" sz="1600" i="1" dirty="0">
                <a:latin typeface="Times New Roman" panose="02020603050405020304" pitchFamily="18" charset="0"/>
                <a:cs typeface="Times New Roman" panose="02020603050405020304" pitchFamily="18" charset="0"/>
              </a:rPr>
              <a:t> </a:t>
            </a:r>
            <a:r>
              <a:rPr lang="en-IN" sz="1600" b="1" i="1" dirty="0">
                <a:latin typeface="Times New Roman" panose="02020603050405020304" pitchFamily="18" charset="0"/>
                <a:cs typeface="Times New Roman" panose="02020603050405020304" pitchFamily="18" charset="0"/>
              </a:rPr>
              <a:t>break</a:t>
            </a:r>
            <a:r>
              <a:rPr lang="en-IN" sz="1600" i="1" dirty="0">
                <a:latin typeface="Times New Roman" panose="02020603050405020304" pitchFamily="18" charset="0"/>
                <a:cs typeface="Times New Roman" panose="02020603050405020304" pitchFamily="18" charset="0"/>
              </a:rPr>
              <a:t>;  //optional  </a:t>
            </a:r>
          </a:p>
          <a:p>
            <a:r>
              <a:rPr lang="en-IN" sz="1600" i="1" dirty="0">
                <a:latin typeface="Times New Roman" panose="02020603050405020304" pitchFamily="18" charset="0"/>
                <a:cs typeface="Times New Roman" panose="02020603050405020304" pitchFamily="18" charset="0"/>
              </a:rPr>
              <a:t>......    </a:t>
            </a:r>
          </a:p>
          <a:p>
            <a:r>
              <a:rPr lang="en-IN" sz="1600" b="1" i="1" dirty="0">
                <a:latin typeface="Times New Roman" panose="02020603050405020304" pitchFamily="18" charset="0"/>
                <a:cs typeface="Times New Roman" panose="02020603050405020304" pitchFamily="18" charset="0"/>
              </a:rPr>
              <a:t>default</a:t>
            </a:r>
            <a:r>
              <a:rPr lang="en-IN" sz="1600" i="1" dirty="0">
                <a:latin typeface="Times New Roman" panose="02020603050405020304" pitchFamily="18" charset="0"/>
                <a:cs typeface="Times New Roman" panose="02020603050405020304" pitchFamily="18" charset="0"/>
              </a:rPr>
              <a:t>:     </a:t>
            </a:r>
          </a:p>
          <a:p>
            <a:r>
              <a:rPr lang="en-IN" sz="1600" i="1" dirty="0">
                <a:latin typeface="Times New Roman" panose="02020603050405020304" pitchFamily="18" charset="0"/>
                <a:cs typeface="Times New Roman" panose="02020603050405020304" pitchFamily="18" charset="0"/>
              </a:rPr>
              <a:t> code to be executed </a:t>
            </a:r>
            <a:r>
              <a:rPr lang="en-IN" sz="1600" b="1" i="1" dirty="0">
                <a:latin typeface="Times New Roman" panose="02020603050405020304" pitchFamily="18" charset="0"/>
                <a:cs typeface="Times New Roman" panose="02020603050405020304" pitchFamily="18" charset="0"/>
              </a:rPr>
              <a:t>if</a:t>
            </a:r>
            <a:r>
              <a:rPr lang="en-IN" sz="1600" i="1" dirty="0">
                <a:latin typeface="Times New Roman" panose="02020603050405020304" pitchFamily="18" charset="0"/>
                <a:cs typeface="Times New Roman" panose="02020603050405020304" pitchFamily="18" charset="0"/>
              </a:rPr>
              <a:t> all cases are not matched;    </a:t>
            </a:r>
          </a:p>
          <a:p>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200940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Features of C Language:- </a:t>
            </a:r>
            <a:r>
              <a:rPr lang="en-IN" dirty="0">
                <a:latin typeface="Times New Roman" panose="02020603050405020304" pitchFamily="18" charset="0"/>
                <a:cs typeface="Times New Roman" panose="02020603050405020304" pitchFamily="18" charset="0"/>
              </a:rPr>
              <a:t>C is widely known language. It has the following features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Simple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Machine independent  or Portable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Mid-level programming language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Structured Programming language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Rich Library</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Memory Management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Fast Speed</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Pointer</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Recursion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Extensible</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71571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Rules for Switch Statement:-</a:t>
            </a:r>
            <a:r>
              <a:rPr lang="en-IN" dirty="0">
                <a:latin typeface="Times New Roman" panose="02020603050405020304" pitchFamily="18" charset="0"/>
                <a:cs typeface="Times New Roman" panose="02020603050405020304" pitchFamily="18" charset="0"/>
              </a:rPr>
              <a:t>1) The </a:t>
            </a:r>
            <a:r>
              <a:rPr lang="en-IN" i="1" dirty="0">
                <a:latin typeface="Times New Roman" panose="02020603050405020304" pitchFamily="18" charset="0"/>
                <a:cs typeface="Times New Roman" panose="02020603050405020304" pitchFamily="18" charset="0"/>
              </a:rPr>
              <a:t>switch expression</a:t>
            </a:r>
            <a:r>
              <a:rPr lang="en-IN" dirty="0">
                <a:latin typeface="Times New Roman" panose="02020603050405020304" pitchFamily="18" charset="0"/>
                <a:cs typeface="Times New Roman" panose="02020603050405020304" pitchFamily="18" charset="0"/>
              </a:rPr>
              <a:t> must be of integer or character type.</a:t>
            </a:r>
          </a:p>
          <a:p>
            <a:r>
              <a:rPr lang="en-IN" dirty="0">
                <a:latin typeface="Times New Roman" panose="02020603050405020304" pitchFamily="18" charset="0"/>
                <a:cs typeface="Times New Roman" panose="02020603050405020304" pitchFamily="18" charset="0"/>
              </a:rPr>
              <a:t>2) The </a:t>
            </a:r>
            <a:r>
              <a:rPr lang="en-IN" i="1" dirty="0">
                <a:latin typeface="Times New Roman" panose="02020603050405020304" pitchFamily="18" charset="0"/>
                <a:cs typeface="Times New Roman" panose="02020603050405020304" pitchFamily="18" charset="0"/>
              </a:rPr>
              <a:t>case value</a:t>
            </a:r>
            <a:r>
              <a:rPr lang="en-IN" dirty="0">
                <a:latin typeface="Times New Roman" panose="02020603050405020304" pitchFamily="18" charset="0"/>
                <a:cs typeface="Times New Roman" panose="02020603050405020304" pitchFamily="18" charset="0"/>
              </a:rPr>
              <a:t> must be integer or character constant.</a:t>
            </a:r>
          </a:p>
          <a:p>
            <a:r>
              <a:rPr lang="en-IN" dirty="0">
                <a:latin typeface="Times New Roman" panose="02020603050405020304" pitchFamily="18" charset="0"/>
                <a:cs typeface="Times New Roman" panose="02020603050405020304" pitchFamily="18" charset="0"/>
              </a:rPr>
              <a:t>3) The </a:t>
            </a:r>
            <a:r>
              <a:rPr lang="en-IN" i="1" dirty="0">
                <a:latin typeface="Times New Roman" panose="02020603050405020304" pitchFamily="18" charset="0"/>
                <a:cs typeface="Times New Roman" panose="02020603050405020304" pitchFamily="18" charset="0"/>
              </a:rPr>
              <a:t>case value</a:t>
            </a:r>
            <a:r>
              <a:rPr lang="en-IN" dirty="0">
                <a:latin typeface="Times New Roman" panose="02020603050405020304" pitchFamily="18" charset="0"/>
                <a:cs typeface="Times New Roman" panose="02020603050405020304" pitchFamily="18" charset="0"/>
              </a:rPr>
              <a:t> can be used only inside the switch statement.</a:t>
            </a:r>
          </a:p>
          <a:p>
            <a:r>
              <a:rPr lang="en-IN" dirty="0">
                <a:latin typeface="Times New Roman" panose="02020603050405020304" pitchFamily="18" charset="0"/>
                <a:cs typeface="Times New Roman" panose="02020603050405020304" pitchFamily="18" charset="0"/>
              </a:rPr>
              <a:t>4) The </a:t>
            </a:r>
            <a:r>
              <a:rPr lang="en-IN" i="1" dirty="0">
                <a:latin typeface="Times New Roman" panose="02020603050405020304" pitchFamily="18" charset="0"/>
                <a:cs typeface="Times New Roman" panose="02020603050405020304" pitchFamily="18" charset="0"/>
              </a:rPr>
              <a:t>break statement</a:t>
            </a:r>
            <a:r>
              <a:rPr lang="en-IN" dirty="0">
                <a:latin typeface="Times New Roman" panose="02020603050405020304" pitchFamily="18" charset="0"/>
                <a:cs typeface="Times New Roman" panose="02020603050405020304" pitchFamily="18" charset="0"/>
              </a:rPr>
              <a:t> in switch case is not must. It is optional. If there is no break statement found in switch case, all the cases will be executed after matching the case value. It is known as </a:t>
            </a:r>
            <a:r>
              <a:rPr lang="en-IN" i="1" dirty="0">
                <a:latin typeface="Times New Roman" panose="02020603050405020304" pitchFamily="18" charset="0"/>
                <a:cs typeface="Times New Roman" panose="02020603050405020304" pitchFamily="18" charset="0"/>
              </a:rPr>
              <a:t>fall through</a:t>
            </a:r>
            <a:r>
              <a:rPr lang="en-IN" dirty="0">
                <a:latin typeface="Times New Roman" panose="02020603050405020304" pitchFamily="18" charset="0"/>
                <a:cs typeface="Times New Roman" panose="02020603050405020304" pitchFamily="18" charset="0"/>
              </a:rPr>
              <a:t> state of C switch statement.</a:t>
            </a:r>
          </a:p>
          <a:p>
            <a:pPr>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2968931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Flowchart  for Switch Statement:-</a:t>
            </a:r>
            <a:endParaRPr lang="en-IN"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41</a:t>
            </a:fld>
            <a:endParaRPr lang="en-US" dirty="0"/>
          </a:p>
        </p:txBody>
      </p:sp>
      <p:pic>
        <p:nvPicPr>
          <p:cNvPr id="7" name="Picture 6">
            <a:extLst>
              <a:ext uri="{FF2B5EF4-FFF2-40B4-BE49-F238E27FC236}">
                <a16:creationId xmlns:a16="http://schemas.microsoft.com/office/drawing/2014/main" id="{9DEE1C40-F49D-4E58-B61E-43F05348D618}"/>
              </a:ext>
            </a:extLst>
          </p:cNvPr>
          <p:cNvPicPr>
            <a:picLocks noChangeAspect="1"/>
          </p:cNvPicPr>
          <p:nvPr/>
        </p:nvPicPr>
        <p:blipFill>
          <a:blip r:embed="rId2"/>
          <a:stretch>
            <a:fillRect/>
          </a:stretch>
        </p:blipFill>
        <p:spPr>
          <a:xfrm>
            <a:off x="3478829" y="1971441"/>
            <a:ext cx="6231869" cy="4344194"/>
          </a:xfrm>
          <a:prstGeom prst="rect">
            <a:avLst/>
          </a:prstGeom>
          <a:ln>
            <a:noFill/>
          </a:ln>
          <a:effectLst>
            <a:softEdge rad="112500"/>
          </a:effectLst>
        </p:spPr>
      </p:pic>
    </p:spTree>
    <p:extLst>
      <p:ext uri="{BB962C8B-B14F-4D97-AF65-F5344CB8AC3E}">
        <p14:creationId xmlns:p14="http://schemas.microsoft.com/office/powerpoint/2010/main" val="1228995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Program for Switch Statement</a:t>
            </a:r>
            <a:r>
              <a:rPr lang="en-IN" sz="1500" b="1" dirty="0">
                <a:latin typeface="Times New Roman" panose="02020603050405020304" pitchFamily="18" charset="0"/>
                <a:cs typeface="Times New Roman" panose="02020603050405020304" pitchFamily="18" charset="0"/>
              </a:rPr>
              <a:t>:- </a:t>
            </a:r>
            <a:r>
              <a:rPr lang="en-IN" sz="1500" i="1" dirty="0">
                <a:latin typeface="Times New Roman" panose="02020603050405020304" pitchFamily="18" charset="0"/>
                <a:cs typeface="Times New Roman" panose="02020603050405020304" pitchFamily="18" charset="0"/>
              </a:rPr>
              <a:t>#include&lt;</a:t>
            </a:r>
            <a:r>
              <a:rPr lang="en-IN" sz="1500" i="1" dirty="0" err="1">
                <a:latin typeface="Times New Roman" panose="02020603050405020304" pitchFamily="18" charset="0"/>
                <a:cs typeface="Times New Roman" panose="02020603050405020304" pitchFamily="18" charset="0"/>
              </a:rPr>
              <a:t>stdio.h</a:t>
            </a:r>
            <a:r>
              <a:rPr lang="en-IN" sz="1500" i="1" dirty="0">
                <a:latin typeface="Times New Roman" panose="02020603050405020304" pitchFamily="18" charset="0"/>
                <a:cs typeface="Times New Roman" panose="02020603050405020304" pitchFamily="18" charset="0"/>
              </a:rPr>
              <a:t>&gt;  </a:t>
            </a:r>
          </a:p>
          <a:p>
            <a:pPr marL="0" indent="0">
              <a:buNone/>
            </a:pPr>
            <a:r>
              <a:rPr lang="en-IN" sz="1500" i="1" dirty="0">
                <a:latin typeface="Times New Roman" panose="02020603050405020304" pitchFamily="18" charset="0"/>
                <a:cs typeface="Times New Roman" panose="02020603050405020304" pitchFamily="18" charset="0"/>
              </a:rPr>
              <a:t>void main(){    </a:t>
            </a:r>
          </a:p>
          <a:p>
            <a:pPr marL="0" indent="0">
              <a:buNone/>
            </a:pPr>
            <a:r>
              <a:rPr lang="en-IN" sz="1500" b="1" i="1" dirty="0">
                <a:latin typeface="Times New Roman" panose="02020603050405020304" pitchFamily="18" charset="0"/>
                <a:cs typeface="Times New Roman" panose="02020603050405020304" pitchFamily="18" charset="0"/>
              </a:rPr>
              <a:t>int</a:t>
            </a:r>
            <a:r>
              <a:rPr lang="en-IN" sz="1500" i="1" dirty="0">
                <a:latin typeface="Times New Roman" panose="02020603050405020304" pitchFamily="18" charset="0"/>
                <a:cs typeface="Times New Roman" panose="02020603050405020304" pitchFamily="18" charset="0"/>
              </a:rPr>
              <a:t> number=0;     </a:t>
            </a:r>
          </a:p>
          <a:p>
            <a:pPr marL="0" indent="0">
              <a:buNone/>
            </a:pP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("enter a number:");    </a:t>
            </a:r>
          </a:p>
          <a:p>
            <a:pPr marL="0" indent="0">
              <a:buNone/>
            </a:pPr>
            <a:r>
              <a:rPr lang="en-IN" sz="1500" i="1" dirty="0" err="1">
                <a:latin typeface="Times New Roman" panose="02020603050405020304" pitchFamily="18" charset="0"/>
                <a:cs typeface="Times New Roman" panose="02020603050405020304" pitchFamily="18" charset="0"/>
              </a:rPr>
              <a:t>scanf</a:t>
            </a:r>
            <a:r>
              <a:rPr lang="en-IN" sz="1500" i="1" dirty="0">
                <a:latin typeface="Times New Roman" panose="02020603050405020304" pitchFamily="18" charset="0"/>
                <a:cs typeface="Times New Roman" panose="02020603050405020304" pitchFamily="18" charset="0"/>
              </a:rPr>
              <a:t>("%</a:t>
            </a:r>
            <a:r>
              <a:rPr lang="en-IN" sz="1500" i="1" dirty="0" err="1">
                <a:latin typeface="Times New Roman" panose="02020603050405020304" pitchFamily="18" charset="0"/>
                <a:cs typeface="Times New Roman" panose="02020603050405020304" pitchFamily="18" charset="0"/>
              </a:rPr>
              <a:t>d",&amp;number</a:t>
            </a:r>
            <a:r>
              <a:rPr lang="en-IN" sz="1500" i="1" dirty="0">
                <a:latin typeface="Times New Roman" panose="02020603050405020304" pitchFamily="18" charset="0"/>
                <a:cs typeface="Times New Roman" panose="02020603050405020304" pitchFamily="18" charset="0"/>
              </a:rPr>
              <a:t>);    </a:t>
            </a:r>
          </a:p>
          <a:p>
            <a:pPr marL="0" indent="0">
              <a:buNone/>
            </a:pPr>
            <a:r>
              <a:rPr lang="en-IN" sz="1500" b="1" i="1" dirty="0">
                <a:latin typeface="Times New Roman" panose="02020603050405020304" pitchFamily="18" charset="0"/>
                <a:cs typeface="Times New Roman" panose="02020603050405020304" pitchFamily="18" charset="0"/>
              </a:rPr>
              <a:t>switch</a:t>
            </a:r>
            <a:r>
              <a:rPr lang="en-IN" sz="1500" i="1" dirty="0">
                <a:latin typeface="Times New Roman" panose="02020603050405020304" pitchFamily="18" charset="0"/>
                <a:cs typeface="Times New Roman" panose="02020603050405020304" pitchFamily="18" charset="0"/>
              </a:rPr>
              <a:t>(number){   </a:t>
            </a:r>
            <a:r>
              <a:rPr lang="en-IN" sz="1500" b="1" i="1" dirty="0">
                <a:latin typeface="Times New Roman" panose="02020603050405020304" pitchFamily="18" charset="0"/>
                <a:cs typeface="Times New Roman" panose="02020603050405020304" pitchFamily="18" charset="0"/>
              </a:rPr>
              <a:t>case</a:t>
            </a:r>
            <a:r>
              <a:rPr lang="en-IN" sz="1500" i="1" dirty="0">
                <a:latin typeface="Times New Roman" panose="02020603050405020304" pitchFamily="18" charset="0"/>
                <a:cs typeface="Times New Roman" panose="02020603050405020304" pitchFamily="18" charset="0"/>
              </a:rPr>
              <a:t> 10: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equals to 10");    </a:t>
            </a:r>
          </a:p>
          <a:p>
            <a:pPr marL="0" indent="0">
              <a:buNone/>
            </a:pPr>
            <a:r>
              <a:rPr lang="en-IN" sz="1500" b="1" i="1" dirty="0">
                <a:latin typeface="Times New Roman" panose="02020603050405020304" pitchFamily="18" charset="0"/>
                <a:cs typeface="Times New Roman" panose="02020603050405020304" pitchFamily="18" charset="0"/>
              </a:rPr>
              <a:t>break</a:t>
            </a:r>
            <a:r>
              <a:rPr lang="en-IN" sz="1500" i="1" dirty="0">
                <a:latin typeface="Times New Roman" panose="02020603050405020304" pitchFamily="18" charset="0"/>
                <a:cs typeface="Times New Roman" panose="02020603050405020304" pitchFamily="18" charset="0"/>
              </a:rPr>
              <a:t>;    </a:t>
            </a:r>
          </a:p>
          <a:p>
            <a:pPr marL="0" indent="0">
              <a:buNone/>
            </a:pPr>
            <a:r>
              <a:rPr lang="en-IN" sz="1500" b="1" i="1" dirty="0">
                <a:latin typeface="Times New Roman" panose="02020603050405020304" pitchFamily="18" charset="0"/>
                <a:cs typeface="Times New Roman" panose="02020603050405020304" pitchFamily="18" charset="0"/>
              </a:rPr>
              <a:t>case</a:t>
            </a:r>
            <a:r>
              <a:rPr lang="en-IN" sz="1500" i="1" dirty="0">
                <a:latin typeface="Times New Roman" panose="02020603050405020304" pitchFamily="18" charset="0"/>
                <a:cs typeface="Times New Roman" panose="02020603050405020304" pitchFamily="18" charset="0"/>
              </a:rPr>
              <a:t> 50: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equal to 50");    </a:t>
            </a:r>
          </a:p>
          <a:p>
            <a:pPr marL="0" indent="0">
              <a:buNone/>
            </a:pPr>
            <a:r>
              <a:rPr lang="en-IN" sz="1500" b="1" i="1" dirty="0">
                <a:latin typeface="Times New Roman" panose="02020603050405020304" pitchFamily="18" charset="0"/>
                <a:cs typeface="Times New Roman" panose="02020603050405020304" pitchFamily="18" charset="0"/>
              </a:rPr>
              <a:t>break</a:t>
            </a:r>
            <a:r>
              <a:rPr lang="en-IN" sz="1500" i="1" dirty="0">
                <a:latin typeface="Times New Roman" panose="02020603050405020304" pitchFamily="18" charset="0"/>
                <a:cs typeface="Times New Roman" panose="02020603050405020304" pitchFamily="18" charset="0"/>
              </a:rPr>
              <a:t>;    </a:t>
            </a:r>
          </a:p>
          <a:p>
            <a:pPr marL="0" indent="0">
              <a:buNone/>
            </a:pPr>
            <a:r>
              <a:rPr lang="en-IN" sz="1500" b="1" i="1" dirty="0">
                <a:latin typeface="Times New Roman" panose="02020603050405020304" pitchFamily="18" charset="0"/>
                <a:cs typeface="Times New Roman" panose="02020603050405020304" pitchFamily="18" charset="0"/>
              </a:rPr>
              <a:t>case</a:t>
            </a:r>
            <a:r>
              <a:rPr lang="en-IN" sz="1500" i="1" dirty="0">
                <a:latin typeface="Times New Roman" panose="02020603050405020304" pitchFamily="18" charset="0"/>
                <a:cs typeface="Times New Roman" panose="02020603050405020304" pitchFamily="18" charset="0"/>
              </a:rPr>
              <a:t> 100: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equal to 100");    </a:t>
            </a:r>
          </a:p>
          <a:p>
            <a:pPr marL="0" indent="0">
              <a:buNone/>
            </a:pPr>
            <a:r>
              <a:rPr lang="en-IN" sz="1500" b="1" i="1" dirty="0">
                <a:latin typeface="Times New Roman" panose="02020603050405020304" pitchFamily="18" charset="0"/>
                <a:cs typeface="Times New Roman" panose="02020603050405020304" pitchFamily="18" charset="0"/>
              </a:rPr>
              <a:t>break</a:t>
            </a:r>
            <a:r>
              <a:rPr lang="en-IN" sz="1500" i="1" dirty="0">
                <a:latin typeface="Times New Roman" panose="02020603050405020304" pitchFamily="18" charset="0"/>
                <a:cs typeface="Times New Roman" panose="02020603050405020304" pitchFamily="18" charset="0"/>
              </a:rPr>
              <a:t>;    </a:t>
            </a:r>
          </a:p>
          <a:p>
            <a:pPr marL="0" indent="0">
              <a:buNone/>
            </a:pPr>
            <a:r>
              <a:rPr lang="en-IN" sz="1500" b="1" i="1" dirty="0">
                <a:latin typeface="Times New Roman" panose="02020603050405020304" pitchFamily="18" charset="0"/>
                <a:cs typeface="Times New Roman" panose="02020603050405020304" pitchFamily="18" charset="0"/>
              </a:rPr>
              <a:t>default</a:t>
            </a:r>
            <a:r>
              <a:rPr lang="en-IN" sz="1500" i="1" dirty="0">
                <a:latin typeface="Times New Roman" panose="02020603050405020304" pitchFamily="18" charset="0"/>
                <a:cs typeface="Times New Roman" panose="02020603050405020304" pitchFamily="18" charset="0"/>
              </a:rPr>
              <a:t>:   </a:t>
            </a:r>
            <a:r>
              <a:rPr lang="en-IN" sz="1500" i="1" dirty="0" err="1">
                <a:latin typeface="Times New Roman" panose="02020603050405020304" pitchFamily="18" charset="0"/>
                <a:cs typeface="Times New Roman" panose="02020603050405020304" pitchFamily="18" charset="0"/>
              </a:rPr>
              <a:t>printf</a:t>
            </a:r>
            <a:r>
              <a:rPr lang="en-IN" sz="1500" i="1" dirty="0">
                <a:latin typeface="Times New Roman" panose="02020603050405020304" pitchFamily="18" charset="0"/>
                <a:cs typeface="Times New Roman" panose="02020603050405020304" pitchFamily="18" charset="0"/>
              </a:rPr>
              <a:t>("number is not equal to 10, 50 or 100");    </a:t>
            </a:r>
          </a:p>
          <a:p>
            <a:pPr marL="0" indent="0">
              <a:buNone/>
            </a:pPr>
            <a:r>
              <a:rPr lang="en-IN" sz="1500" i="1" dirty="0">
                <a:latin typeface="Times New Roman" panose="02020603050405020304" pitchFamily="18" charset="0"/>
                <a:cs typeface="Times New Roman" panose="02020603050405020304" pitchFamily="18" charset="0"/>
              </a:rPr>
              <a:t>}  }</a:t>
            </a:r>
          </a:p>
          <a:p>
            <a:pPr marL="0" indent="0">
              <a:buNone/>
            </a:pPr>
            <a:r>
              <a:rPr lang="en-IN" sz="1500" b="1" dirty="0">
                <a:latin typeface="Times New Roman" panose="02020603050405020304" pitchFamily="18" charset="0"/>
                <a:cs typeface="Times New Roman" panose="02020603050405020304" pitchFamily="18" charset="0"/>
              </a:rPr>
              <a:t>Output:- </a:t>
            </a:r>
            <a:r>
              <a:rPr lang="en-IN" sz="1500" i="1" dirty="0">
                <a:latin typeface="Times New Roman" panose="02020603050405020304" pitchFamily="18" charset="0"/>
                <a:cs typeface="Times New Roman" panose="02020603050405020304" pitchFamily="18" charset="0"/>
              </a:rPr>
              <a:t>Enter a number:4</a:t>
            </a:r>
          </a:p>
          <a:p>
            <a:pPr marL="0" indent="0">
              <a:buNone/>
            </a:pPr>
            <a:r>
              <a:rPr lang="en-IN" sz="1500" i="1" dirty="0">
                <a:latin typeface="Times New Roman" panose="02020603050405020304" pitchFamily="18" charset="0"/>
                <a:cs typeface="Times New Roman" panose="02020603050405020304" pitchFamily="18" charset="0"/>
              </a:rPr>
              <a:t>Number is not  equal to10,50 or 100</a:t>
            </a:r>
          </a:p>
          <a:p>
            <a:endParaRPr lang="en-IN"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2441851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Loops In C:- </a:t>
            </a:r>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loops in C language</a:t>
            </a:r>
            <a:r>
              <a:rPr lang="en-IN" dirty="0">
                <a:latin typeface="Times New Roman" panose="02020603050405020304" pitchFamily="18" charset="0"/>
                <a:cs typeface="Times New Roman" panose="02020603050405020304" pitchFamily="18" charset="0"/>
              </a:rPr>
              <a:t> are used to execute a block of code or a part of the program several times.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Advantage of loops in C:-</a:t>
            </a:r>
          </a:p>
          <a:p>
            <a:r>
              <a:rPr lang="en-IN" dirty="0">
                <a:latin typeface="Times New Roman" panose="02020603050405020304" pitchFamily="18" charset="0"/>
                <a:cs typeface="Times New Roman" panose="02020603050405020304" pitchFamily="18" charset="0"/>
              </a:rPr>
              <a:t>1) It </a:t>
            </a:r>
            <a:r>
              <a:rPr lang="en-IN" b="1" dirty="0">
                <a:latin typeface="Times New Roman" panose="02020603050405020304" pitchFamily="18" charset="0"/>
                <a:cs typeface="Times New Roman" panose="02020603050405020304" pitchFamily="18" charset="0"/>
              </a:rPr>
              <a:t>saves code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 It helps to traverse the elements of array (which is covered in next pages).</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560879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Loops In C:- </a:t>
            </a:r>
            <a:r>
              <a:rPr lang="en-IN" dirty="0">
                <a:latin typeface="Times New Roman" panose="02020603050405020304" pitchFamily="18" charset="0"/>
                <a:cs typeface="Times New Roman" panose="02020603050405020304" pitchFamily="18" charset="0"/>
              </a:rPr>
              <a:t>There are three types of loops in C language that is given below:</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 while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while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for</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1534249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do-while loop:- </a:t>
            </a:r>
            <a:r>
              <a:rPr lang="en-IN" dirty="0">
                <a:latin typeface="Times New Roman" panose="02020603050405020304" pitchFamily="18" charset="0"/>
                <a:cs typeface="Times New Roman" panose="02020603050405020304" pitchFamily="18" charset="0"/>
              </a:rPr>
              <a:t>It iterates the code until condition is false. Here, condition is given after the code. So at least once, code is executed whether condition is true or false.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syntax of do-while loop in c language is given below:</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do</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//code to be executed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while</a:t>
            </a:r>
            <a:r>
              <a:rPr lang="en-IN" i="1" dirty="0">
                <a:latin typeface="Times New Roman" panose="02020603050405020304" pitchFamily="18" charset="0"/>
                <a:cs typeface="Times New Roman" panose="02020603050405020304" pitchFamily="18" charset="0"/>
              </a:rPr>
              <a:t>(condition);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45</a:t>
            </a:fld>
            <a:endParaRPr lang="en-US" dirty="0"/>
          </a:p>
        </p:txBody>
      </p:sp>
      <p:pic>
        <p:nvPicPr>
          <p:cNvPr id="7" name="Picture 6">
            <a:extLst>
              <a:ext uri="{FF2B5EF4-FFF2-40B4-BE49-F238E27FC236}">
                <a16:creationId xmlns:a16="http://schemas.microsoft.com/office/drawing/2014/main" id="{A1A943DA-F27A-44DA-8B07-9ED4D071DA86}"/>
              </a:ext>
            </a:extLst>
          </p:cNvPr>
          <p:cNvPicPr>
            <a:picLocks noChangeAspect="1"/>
          </p:cNvPicPr>
          <p:nvPr/>
        </p:nvPicPr>
        <p:blipFill>
          <a:blip r:embed="rId2"/>
          <a:stretch>
            <a:fillRect/>
          </a:stretch>
        </p:blipFill>
        <p:spPr>
          <a:xfrm>
            <a:off x="5743355" y="2587966"/>
            <a:ext cx="3143689" cy="3372321"/>
          </a:xfrm>
          <a:prstGeom prst="rect">
            <a:avLst/>
          </a:prstGeom>
        </p:spPr>
      </p:pic>
    </p:spTree>
    <p:extLst>
      <p:ext uri="{BB962C8B-B14F-4D97-AF65-F5344CB8AC3E}">
        <p14:creationId xmlns:p14="http://schemas.microsoft.com/office/powerpoint/2010/main" val="1677718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do-while loop:- </a:t>
            </a: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=1;      </a:t>
            </a:r>
          </a:p>
          <a:p>
            <a:r>
              <a:rPr lang="en-IN" b="1" i="1" dirty="0">
                <a:latin typeface="Times New Roman" panose="02020603050405020304" pitchFamily="18" charset="0"/>
                <a:cs typeface="Times New Roman" panose="02020603050405020304" pitchFamily="18" charset="0"/>
              </a:rPr>
              <a:t>do</a:t>
            </a:r>
            <a:r>
              <a:rPr lang="en-IN" i="1" dirty="0">
                <a:latin typeface="Times New Roman" panose="02020603050405020304" pitchFamily="18" charset="0"/>
                <a:cs typeface="Times New Roman" panose="02020603050405020304" pitchFamily="18" charset="0"/>
              </a:rPr>
              <a:t>{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("%d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a:t>
            </a:r>
          </a:p>
          <a:p>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while</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&lt;=10);   </a:t>
            </a:r>
          </a:p>
          <a:p>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r>
              <a:rPr lang="en-IN" i="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O/p:- 1 2 3 4 5 6 7 8 9 10</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3776510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while loop:-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while loop</a:t>
            </a:r>
            <a:r>
              <a:rPr lang="en-IN" dirty="0">
                <a:latin typeface="Times New Roman" panose="02020603050405020304" pitchFamily="18" charset="0"/>
                <a:cs typeface="Times New Roman" panose="02020603050405020304" pitchFamily="18" charset="0"/>
              </a:rPr>
              <a:t> in C language is </a:t>
            </a:r>
            <a:r>
              <a:rPr lang="en-IN" i="1" dirty="0">
                <a:latin typeface="Times New Roman" panose="02020603050405020304" pitchFamily="18" charset="0"/>
                <a:cs typeface="Times New Roman" panose="02020603050405020304" pitchFamily="18" charset="0"/>
              </a:rPr>
              <a:t>used to iterate the part of program or statements many times</a:t>
            </a:r>
            <a:r>
              <a:rPr lang="en-IN" dirty="0">
                <a:latin typeface="Times New Roman" panose="02020603050405020304" pitchFamily="18" charset="0"/>
                <a:cs typeface="Times New Roman" panose="02020603050405020304" pitchFamily="18" charset="0"/>
              </a:rPr>
              <a:t>. The C language while loop </a:t>
            </a:r>
            <a:r>
              <a:rPr lang="en-IN" i="1" dirty="0">
                <a:latin typeface="Times New Roman" panose="02020603050405020304" pitchFamily="18" charset="0"/>
                <a:cs typeface="Times New Roman" panose="02020603050405020304" pitchFamily="18" charset="0"/>
              </a:rPr>
              <a:t>should be used if number of iteration is uncertain or unknown</a:t>
            </a:r>
            <a:r>
              <a:rPr lang="en-IN"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Syntax of while loop in C language:- </a:t>
            </a:r>
          </a:p>
          <a:p>
            <a:pPr marL="0" indent="0">
              <a:buNone/>
            </a:pPr>
            <a:r>
              <a:rPr lang="en-IN" dirty="0">
                <a:latin typeface="Times New Roman" panose="02020603050405020304" pitchFamily="18" charset="0"/>
                <a:cs typeface="Times New Roman" panose="02020603050405020304" pitchFamily="18" charset="0"/>
              </a:rPr>
              <a:t>The syntax of while loop in c language is given below:</a:t>
            </a:r>
          </a:p>
          <a:p>
            <a:pPr marL="0" indent="0">
              <a:buNone/>
            </a:pPr>
            <a:r>
              <a:rPr lang="en-IN" b="1" i="1" dirty="0">
                <a:latin typeface="Times New Roman" panose="02020603050405020304" pitchFamily="18" charset="0"/>
                <a:cs typeface="Times New Roman" panose="02020603050405020304" pitchFamily="18" charset="0"/>
              </a:rPr>
              <a:t>while</a:t>
            </a:r>
            <a:r>
              <a:rPr lang="en-IN" i="1" dirty="0">
                <a:latin typeface="Times New Roman" panose="02020603050405020304" pitchFamily="18" charset="0"/>
                <a:cs typeface="Times New Roman" panose="02020603050405020304" pitchFamily="18" charset="0"/>
              </a:rPr>
              <a:t>(condition){  </a:t>
            </a:r>
          </a:p>
          <a:p>
            <a:pPr marL="0" indent="0">
              <a:buNone/>
            </a:pPr>
            <a:r>
              <a:rPr lang="en-IN" i="1" dirty="0">
                <a:latin typeface="Times New Roman" panose="02020603050405020304" pitchFamily="18" charset="0"/>
                <a:cs typeface="Times New Roman" panose="02020603050405020304" pitchFamily="18" charset="0"/>
              </a:rPr>
              <a:t>//code to be executed  </a:t>
            </a:r>
          </a:p>
          <a:p>
            <a:pPr marL="0" indent="0">
              <a:buNone/>
            </a:pPr>
            <a:r>
              <a:rPr lang="en-IN" i="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47</a:t>
            </a:fld>
            <a:endParaRPr lang="en-US" dirty="0"/>
          </a:p>
        </p:txBody>
      </p:sp>
      <p:pic>
        <p:nvPicPr>
          <p:cNvPr id="7" name="Picture 6">
            <a:extLst>
              <a:ext uri="{FF2B5EF4-FFF2-40B4-BE49-F238E27FC236}">
                <a16:creationId xmlns:a16="http://schemas.microsoft.com/office/drawing/2014/main" id="{BAE941E0-AC4C-41E1-BEC9-BAE451CD3312}"/>
              </a:ext>
            </a:extLst>
          </p:cNvPr>
          <p:cNvPicPr>
            <a:picLocks noChangeAspect="1"/>
          </p:cNvPicPr>
          <p:nvPr/>
        </p:nvPicPr>
        <p:blipFill>
          <a:blip r:embed="rId2"/>
          <a:stretch>
            <a:fillRect/>
          </a:stretch>
        </p:blipFill>
        <p:spPr>
          <a:xfrm>
            <a:off x="6542135" y="3361837"/>
            <a:ext cx="3458058" cy="3496163"/>
          </a:xfrm>
          <a:prstGeom prst="rect">
            <a:avLst/>
          </a:prstGeom>
          <a:ln>
            <a:noFill/>
          </a:ln>
          <a:effectLst>
            <a:softEdge rad="112500"/>
          </a:effectLst>
        </p:spPr>
      </p:pic>
    </p:spTree>
    <p:extLst>
      <p:ext uri="{BB962C8B-B14F-4D97-AF65-F5344CB8AC3E}">
        <p14:creationId xmlns:p14="http://schemas.microsoft.com/office/powerpoint/2010/main" val="4117006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while loop</a:t>
            </a:r>
            <a:r>
              <a:rPr lang="en-IN" b="1" i="1"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=1;      </a:t>
            </a:r>
          </a:p>
          <a:p>
            <a:r>
              <a:rPr lang="en-IN" b="1" i="1" dirty="0">
                <a:latin typeface="Times New Roman" panose="02020603050405020304" pitchFamily="18" charset="0"/>
                <a:cs typeface="Times New Roman" panose="02020603050405020304" pitchFamily="18" charset="0"/>
              </a:rPr>
              <a:t>while</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&lt;=10){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("%d \n",</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a:t>
            </a:r>
          </a:p>
          <a:p>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r>
              <a:rPr lang="en-IN" i="1"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O/p:- </a:t>
            </a:r>
            <a:r>
              <a:rPr lang="en-IN" i="1" dirty="0">
                <a:latin typeface="Times New Roman" panose="02020603050405020304" pitchFamily="18" charset="0"/>
                <a:cs typeface="Times New Roman" panose="02020603050405020304" pitchFamily="18" charset="0"/>
              </a:rPr>
              <a:t>1 2 3 4 5 6 7 8 9 10</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1282647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for loop:-</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for loop in C language</a:t>
            </a:r>
            <a:r>
              <a:rPr lang="en-IN" dirty="0">
                <a:latin typeface="Times New Roman" panose="02020603050405020304" pitchFamily="18" charset="0"/>
                <a:cs typeface="Times New Roman" panose="02020603050405020304" pitchFamily="18" charset="0"/>
              </a:rPr>
              <a:t> is also </a:t>
            </a:r>
            <a:r>
              <a:rPr lang="en-IN" i="1" dirty="0">
                <a:latin typeface="Times New Roman" panose="02020603050405020304" pitchFamily="18" charset="0"/>
                <a:cs typeface="Times New Roman" panose="02020603050405020304" pitchFamily="18" charset="0"/>
              </a:rPr>
              <a:t>used to iterate the statement or a part of the program several times</a:t>
            </a:r>
            <a:r>
              <a:rPr lang="en-IN" dirty="0">
                <a:latin typeface="Times New Roman" panose="02020603050405020304" pitchFamily="18" charset="0"/>
                <a:cs typeface="Times New Roman" panose="02020603050405020304" pitchFamily="18" charset="0"/>
              </a:rPr>
              <a:t>, like while and do-while loop.</a:t>
            </a:r>
          </a:p>
          <a:p>
            <a:r>
              <a:rPr lang="en-IN" b="1" dirty="0">
                <a:latin typeface="Times New Roman" panose="02020603050405020304" pitchFamily="18" charset="0"/>
                <a:cs typeface="Times New Roman" panose="02020603050405020304" pitchFamily="18" charset="0"/>
              </a:rPr>
              <a:t>Syntax of for loop in C:- </a:t>
            </a:r>
          </a:p>
          <a:p>
            <a:r>
              <a:rPr lang="en-IN" dirty="0">
                <a:latin typeface="Times New Roman" panose="02020603050405020304" pitchFamily="18" charset="0"/>
                <a:cs typeface="Times New Roman" panose="02020603050405020304" pitchFamily="18" charset="0"/>
              </a:rPr>
              <a:t>The syntax of for loop in c language is given below:</a:t>
            </a:r>
          </a:p>
          <a:p>
            <a:r>
              <a:rPr lang="en-IN" b="1" i="1" dirty="0">
                <a:latin typeface="Times New Roman" panose="02020603050405020304" pitchFamily="18" charset="0"/>
                <a:cs typeface="Times New Roman" panose="02020603050405020304" pitchFamily="18" charset="0"/>
              </a:rPr>
              <a:t>for</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initialization;condition;incr</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decr</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//code to be executed  </a:t>
            </a:r>
          </a:p>
          <a:p>
            <a:r>
              <a:rPr lang="en-IN" i="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49</a:t>
            </a:fld>
            <a:endParaRPr lang="en-US" dirty="0"/>
          </a:p>
        </p:txBody>
      </p:sp>
      <p:pic>
        <p:nvPicPr>
          <p:cNvPr id="7" name="Picture 6">
            <a:extLst>
              <a:ext uri="{FF2B5EF4-FFF2-40B4-BE49-F238E27FC236}">
                <a16:creationId xmlns:a16="http://schemas.microsoft.com/office/drawing/2014/main" id="{BF42E3CA-7C20-44A6-88B9-5268559D2133}"/>
              </a:ext>
            </a:extLst>
          </p:cNvPr>
          <p:cNvPicPr>
            <a:picLocks noChangeAspect="1"/>
          </p:cNvPicPr>
          <p:nvPr/>
        </p:nvPicPr>
        <p:blipFill>
          <a:blip r:embed="rId2"/>
          <a:stretch>
            <a:fillRect/>
          </a:stretch>
        </p:blipFill>
        <p:spPr>
          <a:xfrm>
            <a:off x="6312621" y="3360470"/>
            <a:ext cx="3887771" cy="3497530"/>
          </a:xfrm>
          <a:prstGeom prst="rect">
            <a:avLst/>
          </a:prstGeom>
          <a:ln>
            <a:noFill/>
          </a:ln>
          <a:effectLst>
            <a:softEdge rad="112500"/>
          </a:effectLst>
        </p:spPr>
      </p:pic>
    </p:spTree>
    <p:extLst>
      <p:ext uri="{BB962C8B-B14F-4D97-AF65-F5344CB8AC3E}">
        <p14:creationId xmlns:p14="http://schemas.microsoft.com/office/powerpoint/2010/main" val="32126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First C Program:-</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void main()</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(“Hello World”);</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Output:- </a:t>
            </a:r>
            <a:r>
              <a:rPr lang="en-IN" i="1" dirty="0">
                <a:latin typeface="Times New Roman" panose="02020603050405020304" pitchFamily="18" charset="0"/>
                <a:cs typeface="Times New Roman" panose="02020603050405020304" pitchFamily="18" charset="0"/>
              </a:rPr>
              <a:t>Hello World</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625979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Break Statement:-</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break statement</a:t>
            </a:r>
            <a:r>
              <a:rPr lang="en-IN" dirty="0">
                <a:latin typeface="Times New Roman" panose="02020603050405020304" pitchFamily="18" charset="0"/>
                <a:cs typeface="Times New Roman" panose="02020603050405020304" pitchFamily="18" charset="0"/>
              </a:rPr>
              <a:t> in C language is used to break the execution of loop (while, do while and for) and switch case.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case of </a:t>
            </a:r>
            <a:r>
              <a:rPr lang="en-IN" i="1" dirty="0">
                <a:latin typeface="Times New Roman" panose="02020603050405020304" pitchFamily="18" charset="0"/>
                <a:cs typeface="Times New Roman" panose="02020603050405020304" pitchFamily="18" charset="0"/>
              </a:rPr>
              <a:t>inner loops</a:t>
            </a:r>
            <a:r>
              <a:rPr lang="en-IN" dirty="0">
                <a:latin typeface="Times New Roman" panose="02020603050405020304" pitchFamily="18" charset="0"/>
                <a:cs typeface="Times New Roman" panose="02020603050405020304" pitchFamily="18" charset="0"/>
              </a:rPr>
              <a:t>, it terminates the control of inner loop only.</a:t>
            </a:r>
          </a:p>
          <a:p>
            <a:r>
              <a:rPr lang="en-IN" b="1" dirty="0">
                <a:latin typeface="Times New Roman" panose="02020603050405020304" pitchFamily="18" charset="0"/>
                <a:cs typeface="Times New Roman" panose="02020603050405020304" pitchFamily="18" charset="0"/>
              </a:rPr>
              <a:t>Syntax:-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jump-statement;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50</a:t>
            </a:fld>
            <a:endParaRPr lang="en-US" dirty="0"/>
          </a:p>
        </p:txBody>
      </p:sp>
      <p:pic>
        <p:nvPicPr>
          <p:cNvPr id="8" name="Picture 7">
            <a:extLst>
              <a:ext uri="{FF2B5EF4-FFF2-40B4-BE49-F238E27FC236}">
                <a16:creationId xmlns:a16="http://schemas.microsoft.com/office/drawing/2014/main" id="{D29E1DAF-CD21-4957-BE96-F7727179B27D}"/>
              </a:ext>
            </a:extLst>
          </p:cNvPr>
          <p:cNvPicPr>
            <a:picLocks noChangeAspect="1"/>
          </p:cNvPicPr>
          <p:nvPr/>
        </p:nvPicPr>
        <p:blipFill>
          <a:blip r:embed="rId2"/>
          <a:stretch>
            <a:fillRect/>
          </a:stretch>
        </p:blipFill>
        <p:spPr>
          <a:xfrm>
            <a:off x="5073226" y="2821079"/>
            <a:ext cx="4955003" cy="3249338"/>
          </a:xfrm>
          <a:prstGeom prst="rect">
            <a:avLst/>
          </a:prstGeom>
        </p:spPr>
      </p:pic>
    </p:spTree>
    <p:extLst>
      <p:ext uri="{BB962C8B-B14F-4D97-AF65-F5344CB8AC3E}">
        <p14:creationId xmlns:p14="http://schemas.microsoft.com/office/powerpoint/2010/main" val="1011500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Continue Statement:-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continue statement</a:t>
            </a:r>
            <a:r>
              <a:rPr lang="en-IN" dirty="0">
                <a:latin typeface="Times New Roman" panose="02020603050405020304" pitchFamily="18" charset="0"/>
                <a:cs typeface="Times New Roman" panose="02020603050405020304" pitchFamily="18" charset="0"/>
              </a:rPr>
              <a:t> in C language is used to continue the execution of loop (while, do while and for). It is used with </a:t>
            </a:r>
            <a:r>
              <a:rPr lang="en-IN" i="1" dirty="0">
                <a:latin typeface="Times New Roman" panose="02020603050405020304" pitchFamily="18" charset="0"/>
                <a:cs typeface="Times New Roman" panose="02020603050405020304" pitchFamily="18" charset="0"/>
              </a:rPr>
              <a:t>if condition</a:t>
            </a:r>
            <a:r>
              <a:rPr lang="en-IN" dirty="0">
                <a:latin typeface="Times New Roman" panose="02020603050405020304" pitchFamily="18" charset="0"/>
                <a:cs typeface="Times New Roman" panose="02020603050405020304" pitchFamily="18" charset="0"/>
              </a:rPr>
              <a:t> within the loop.</a:t>
            </a:r>
          </a:p>
          <a:p>
            <a:r>
              <a:rPr lang="en-IN" b="1" dirty="0">
                <a:latin typeface="Times New Roman" panose="02020603050405020304" pitchFamily="18" charset="0"/>
                <a:cs typeface="Times New Roman" panose="02020603050405020304" pitchFamily="18" charset="0"/>
              </a:rPr>
              <a:t>Syntax:-</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jump-statement;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continue</a:t>
            </a:r>
            <a:r>
              <a:rPr lang="en-IN"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567266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Example of Continue Statement:- </a:t>
            </a:r>
            <a:r>
              <a:rPr lang="en-IN" i="1" dirty="0"/>
              <a:t>#</a:t>
            </a: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pPr marL="0" indent="0">
              <a:buNone/>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=1;//initializing a local variable       </a:t>
            </a:r>
          </a:p>
          <a:p>
            <a:pPr marL="0" indent="0">
              <a:buNone/>
            </a:pPr>
            <a:r>
              <a:rPr lang="en-IN" i="1" dirty="0">
                <a:latin typeface="Times New Roman" panose="02020603050405020304" pitchFamily="18" charset="0"/>
                <a:cs typeface="Times New Roman" panose="02020603050405020304" pitchFamily="18" charset="0"/>
              </a:rPr>
              <a:t>//starting a loop from 1 to 10    </a:t>
            </a:r>
          </a:p>
          <a:p>
            <a:pPr marL="0" indent="0">
              <a:buNone/>
            </a:pPr>
            <a:r>
              <a:rPr lang="en-IN" b="1" i="1" dirty="0">
                <a:latin typeface="Times New Roman" panose="02020603050405020304" pitchFamily="18" charset="0"/>
                <a:cs typeface="Times New Roman" panose="02020603050405020304" pitchFamily="18" charset="0"/>
              </a:rPr>
              <a:t>for</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=1;i&lt;=10;i++){      </a:t>
            </a:r>
          </a:p>
          <a:p>
            <a:pPr marL="0" indent="0">
              <a:buNone/>
            </a:pPr>
            <a:r>
              <a:rPr lang="en-IN" b="1" i="1" dirty="0">
                <a:latin typeface="Times New Roman" panose="02020603050405020304" pitchFamily="18" charset="0"/>
                <a:cs typeface="Times New Roman" panose="02020603050405020304" pitchFamily="18" charset="0"/>
              </a:rPr>
              <a:t>if</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==5){//if value of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is equal to 5, it will continue the loop    </a:t>
            </a:r>
          </a:p>
          <a:p>
            <a:pPr marL="0" indent="0">
              <a:buNone/>
            </a:pPr>
            <a:r>
              <a:rPr lang="en-IN" b="1" i="1" dirty="0">
                <a:latin typeface="Times New Roman" panose="02020603050405020304" pitchFamily="18" charset="0"/>
                <a:cs typeface="Times New Roman" panose="02020603050405020304" pitchFamily="18" charset="0"/>
              </a:rPr>
              <a:t>continue</a:t>
            </a:r>
            <a:r>
              <a:rPr lang="en-IN" i="1" dirty="0">
                <a:latin typeface="Times New Roman" panose="02020603050405020304" pitchFamily="18" charset="0"/>
                <a:cs typeface="Times New Roman" panose="02020603050405020304" pitchFamily="18" charset="0"/>
              </a:rPr>
              <a:t>;    </a:t>
            </a:r>
          </a:p>
          <a:p>
            <a:pPr marL="0" indent="0">
              <a:buNone/>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("%d \n",</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a:t>
            </a:r>
          </a:p>
          <a:p>
            <a:pPr marL="0" indent="0">
              <a:buNone/>
            </a:pPr>
            <a:r>
              <a:rPr lang="en-IN" i="1" dirty="0">
                <a:latin typeface="Times New Roman" panose="02020603050405020304" pitchFamily="18" charset="0"/>
                <a:cs typeface="Times New Roman" panose="02020603050405020304" pitchFamily="18" charset="0"/>
              </a:rPr>
              <a:t>}//end of for loop    </a:t>
            </a:r>
          </a:p>
          <a:p>
            <a:pPr marL="0" indent="0">
              <a:buNone/>
            </a:pP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Output:-  </a:t>
            </a:r>
            <a:r>
              <a:rPr lang="en-IN" i="1" dirty="0">
                <a:latin typeface="Times New Roman" panose="02020603050405020304" pitchFamily="18" charset="0"/>
                <a:cs typeface="Times New Roman" panose="02020603050405020304" pitchFamily="18" charset="0"/>
              </a:rPr>
              <a:t>1 2 3 4 5 6 7 8 9 10 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52</a:t>
            </a:fld>
            <a:endParaRPr lang="en-US" dirty="0"/>
          </a:p>
        </p:txBody>
      </p:sp>
    </p:spTree>
    <p:extLst>
      <p:ext uri="{BB962C8B-B14F-4D97-AF65-F5344CB8AC3E}">
        <p14:creationId xmlns:p14="http://schemas.microsoft.com/office/powerpoint/2010/main" val="870166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 Casting:- </a:t>
            </a:r>
            <a:r>
              <a:rPr lang="en-IN" dirty="0">
                <a:latin typeface="Times New Roman" panose="02020603050405020304" pitchFamily="18" charset="0"/>
                <a:cs typeface="Times New Roman" panose="02020603050405020304" pitchFamily="18" charset="0"/>
              </a:rPr>
              <a:t>Type casting allows us to convert one data type into other. In C language, we use cast operator for type casting which is denoted by (type).</a:t>
            </a:r>
          </a:p>
          <a:p>
            <a:r>
              <a:rPr lang="en-IN" dirty="0">
                <a:latin typeface="Times New Roman" panose="02020603050405020304" pitchFamily="18" charset="0"/>
                <a:cs typeface="Times New Roman" panose="02020603050405020304" pitchFamily="18" charset="0"/>
              </a:rPr>
              <a:t>Syntax:</a:t>
            </a:r>
          </a:p>
          <a:p>
            <a:r>
              <a:rPr lang="en-IN" i="1" dirty="0">
                <a:latin typeface="Times New Roman" panose="02020603050405020304" pitchFamily="18" charset="0"/>
                <a:cs typeface="Times New Roman" panose="02020603050405020304" pitchFamily="18" charset="0"/>
              </a:rPr>
              <a:t>(type)value;   </a:t>
            </a:r>
          </a:p>
          <a:p>
            <a:r>
              <a:rPr lang="en-IN" b="1" i="1" dirty="0">
                <a:latin typeface="Times New Roman" panose="02020603050405020304" pitchFamily="18" charset="0"/>
                <a:cs typeface="Times New Roman" panose="02020603050405020304" pitchFamily="18" charset="0"/>
              </a:rPr>
              <a:t>Without Type Casting:</a:t>
            </a:r>
            <a:endParaRPr lang="en-IN" i="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f= 9/4;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("f : %d\n", f );//Output: 2  </a:t>
            </a:r>
          </a:p>
          <a:p>
            <a:r>
              <a:rPr lang="en-IN" b="1" i="1" dirty="0">
                <a:latin typeface="Times New Roman" panose="02020603050405020304" pitchFamily="18" charset="0"/>
                <a:cs typeface="Times New Roman" panose="02020603050405020304" pitchFamily="18" charset="0"/>
              </a:rPr>
              <a:t>With Type Casting:</a:t>
            </a:r>
            <a:endParaRPr lang="en-IN" i="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float</a:t>
            </a:r>
            <a:r>
              <a:rPr lang="en-IN" i="1" dirty="0">
                <a:latin typeface="Times New Roman" panose="02020603050405020304" pitchFamily="18" charset="0"/>
                <a:cs typeface="Times New Roman" panose="02020603050405020304" pitchFamily="18" charset="0"/>
              </a:rPr>
              <a:t> f=(</a:t>
            </a:r>
            <a:r>
              <a:rPr lang="en-IN" b="1" i="1" dirty="0">
                <a:latin typeface="Times New Roman" panose="02020603050405020304" pitchFamily="18" charset="0"/>
                <a:cs typeface="Times New Roman" panose="02020603050405020304" pitchFamily="18" charset="0"/>
              </a:rPr>
              <a:t>float</a:t>
            </a:r>
            <a:r>
              <a:rPr lang="en-IN" i="1" dirty="0">
                <a:latin typeface="Times New Roman" panose="02020603050405020304" pitchFamily="18" charset="0"/>
                <a:cs typeface="Times New Roman" panose="02020603050405020304" pitchFamily="18" charset="0"/>
              </a:rPr>
              <a:t>) 9/4;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("f : %f\n", f );//Output: 2.250000  </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53</a:t>
            </a:fld>
            <a:endParaRPr lang="en-US" dirty="0"/>
          </a:p>
        </p:txBody>
      </p:sp>
    </p:spTree>
    <p:extLst>
      <p:ext uri="{BB962C8B-B14F-4D97-AF65-F5344CB8AC3E}">
        <p14:creationId xmlns:p14="http://schemas.microsoft.com/office/powerpoint/2010/main" val="3146505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Function:-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function in C language</a:t>
            </a:r>
            <a:r>
              <a:rPr lang="en-IN" dirty="0">
                <a:latin typeface="Times New Roman" panose="02020603050405020304" pitchFamily="18" charset="0"/>
                <a:cs typeface="Times New Roman" panose="02020603050405020304" pitchFamily="18" charset="0"/>
              </a:rPr>
              <a:t> is also known as </a:t>
            </a:r>
            <a:r>
              <a:rPr lang="en-IN" i="1" dirty="0">
                <a:latin typeface="Times New Roman" panose="02020603050405020304" pitchFamily="18" charset="0"/>
                <a:cs typeface="Times New Roman" panose="02020603050405020304" pitchFamily="18" charset="0"/>
              </a:rPr>
              <a:t>procedure</a:t>
            </a:r>
            <a:r>
              <a:rPr lang="en-IN" dirty="0">
                <a:latin typeface="Times New Roman" panose="02020603050405020304" pitchFamily="18" charset="0"/>
                <a:cs typeface="Times New Roman" panose="02020603050405020304" pitchFamily="18" charset="0"/>
              </a:rPr>
              <a:t> or </a:t>
            </a:r>
            <a:r>
              <a:rPr lang="en-IN" i="1" dirty="0">
                <a:latin typeface="Times New Roman" panose="02020603050405020304" pitchFamily="18" charset="0"/>
                <a:cs typeface="Times New Roman" panose="02020603050405020304" pitchFamily="18" charset="0"/>
              </a:rPr>
              <a:t>subroutine</a:t>
            </a:r>
            <a:r>
              <a:rPr lang="en-IN" dirty="0">
                <a:latin typeface="Times New Roman" panose="02020603050405020304" pitchFamily="18" charset="0"/>
                <a:cs typeface="Times New Roman" panose="02020603050405020304" pitchFamily="18" charset="0"/>
              </a:rPr>
              <a:t> in other programming languages.</a:t>
            </a:r>
          </a:p>
          <a:p>
            <a:r>
              <a:rPr lang="en-IN"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1. Code reusability</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2. Code Optimization</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54</a:t>
            </a:fld>
            <a:endParaRPr lang="en-US" dirty="0"/>
          </a:p>
        </p:txBody>
      </p:sp>
    </p:spTree>
    <p:extLst>
      <p:ext uri="{BB962C8B-B14F-4D97-AF65-F5344CB8AC3E}">
        <p14:creationId xmlns:p14="http://schemas.microsoft.com/office/powerpoint/2010/main" val="298496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Types of Function:- </a:t>
            </a:r>
          </a:p>
          <a:p>
            <a:r>
              <a:rPr lang="en-IN" b="1" dirty="0">
                <a:latin typeface="Times New Roman" panose="02020603050405020304" pitchFamily="18" charset="0"/>
                <a:cs typeface="Times New Roman" panose="02020603050405020304" pitchFamily="18" charset="0"/>
              </a:rPr>
              <a:t>1. Library Function:-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scanf</a:t>
            </a:r>
            <a:r>
              <a:rPr lang="en-IN" dirty="0">
                <a:latin typeface="Times New Roman" panose="02020603050405020304" pitchFamily="18" charset="0"/>
                <a:cs typeface="Times New Roman" panose="02020603050405020304" pitchFamily="18" charset="0"/>
              </a:rPr>
              <a:t>(),gets(),puts(),ceil(),floor() etc</a:t>
            </a:r>
          </a:p>
          <a:p>
            <a:r>
              <a:rPr lang="en-IN" b="1" dirty="0">
                <a:latin typeface="Times New Roman" panose="02020603050405020304" pitchFamily="18" charset="0"/>
                <a:cs typeface="Times New Roman" panose="02020603050405020304" pitchFamily="18" charset="0"/>
              </a:rPr>
              <a:t>2. User Define Function:- </a:t>
            </a:r>
            <a:r>
              <a:rPr lang="en-IN" dirty="0">
                <a:latin typeface="Times New Roman" panose="02020603050405020304" pitchFamily="18" charset="0"/>
                <a:cs typeface="Times New Roman" panose="02020603050405020304" pitchFamily="18" charset="0"/>
              </a:rPr>
              <a:t> are the functions which are created by the C programmer, so that he/she can use it many times. It reduces complexity of a big program and optimizes the 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55</a:t>
            </a:fld>
            <a:endParaRPr lang="en-US" dirty="0"/>
          </a:p>
        </p:txBody>
      </p:sp>
      <p:pic>
        <p:nvPicPr>
          <p:cNvPr id="7" name="Picture 6">
            <a:extLst>
              <a:ext uri="{FF2B5EF4-FFF2-40B4-BE49-F238E27FC236}">
                <a16:creationId xmlns:a16="http://schemas.microsoft.com/office/drawing/2014/main" id="{A9862AFE-F3E1-4F8C-B7D7-F6C545E18F4E}"/>
              </a:ext>
            </a:extLst>
          </p:cNvPr>
          <p:cNvPicPr>
            <a:picLocks noChangeAspect="1"/>
          </p:cNvPicPr>
          <p:nvPr/>
        </p:nvPicPr>
        <p:blipFill>
          <a:blip r:embed="rId2"/>
          <a:stretch>
            <a:fillRect/>
          </a:stretch>
        </p:blipFill>
        <p:spPr>
          <a:xfrm>
            <a:off x="5021263" y="3149112"/>
            <a:ext cx="4581525" cy="2981325"/>
          </a:xfrm>
          <a:prstGeom prst="rect">
            <a:avLst/>
          </a:prstGeom>
          <a:ln>
            <a:noFill/>
          </a:ln>
          <a:effectLst>
            <a:softEdge rad="112500"/>
          </a:effectLst>
        </p:spPr>
      </p:pic>
    </p:spTree>
    <p:extLst>
      <p:ext uri="{BB962C8B-B14F-4D97-AF65-F5344CB8AC3E}">
        <p14:creationId xmlns:p14="http://schemas.microsoft.com/office/powerpoint/2010/main" val="4199049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Declaration of a function:-</a:t>
            </a:r>
          </a:p>
          <a:p>
            <a:r>
              <a:rPr lang="en-IN" dirty="0">
                <a:latin typeface="Times New Roman" panose="02020603050405020304" pitchFamily="18" charset="0"/>
                <a:cs typeface="Times New Roman" panose="02020603050405020304" pitchFamily="18" charset="0"/>
              </a:rPr>
              <a:t>The syntax of creating function in c language is given below:</a:t>
            </a:r>
          </a:p>
          <a:p>
            <a:r>
              <a:rPr lang="en-IN" i="1" dirty="0" err="1">
                <a:latin typeface="Times New Roman" panose="02020603050405020304" pitchFamily="18" charset="0"/>
                <a:cs typeface="Times New Roman" panose="02020603050405020304" pitchFamily="18" charset="0"/>
              </a:rPr>
              <a:t>return_type</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function_name</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data_type</a:t>
            </a:r>
            <a:r>
              <a:rPr lang="en-IN" i="1" dirty="0">
                <a:latin typeface="Times New Roman" panose="02020603050405020304" pitchFamily="18" charset="0"/>
                <a:cs typeface="Times New Roman" panose="02020603050405020304" pitchFamily="18" charset="0"/>
              </a:rPr>
              <a:t> parameter...){  </a:t>
            </a:r>
          </a:p>
          <a:p>
            <a:r>
              <a:rPr lang="en-IN" i="1" dirty="0">
                <a:latin typeface="Times New Roman" panose="02020603050405020304" pitchFamily="18" charset="0"/>
                <a:cs typeface="Times New Roman" panose="02020603050405020304" pitchFamily="18" charset="0"/>
              </a:rPr>
              <a:t>//code to be executed  </a:t>
            </a:r>
          </a:p>
          <a:p>
            <a:r>
              <a:rPr lang="en-IN" i="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56</a:t>
            </a:fld>
            <a:endParaRPr lang="en-US" dirty="0"/>
          </a:p>
        </p:txBody>
      </p:sp>
    </p:spTree>
    <p:extLst>
      <p:ext uri="{BB962C8B-B14F-4D97-AF65-F5344CB8AC3E}">
        <p14:creationId xmlns:p14="http://schemas.microsoft.com/office/powerpoint/2010/main" val="2892679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Parameters in C function:-</a:t>
            </a:r>
          </a:p>
          <a:p>
            <a:r>
              <a:rPr lang="en-IN" dirty="0">
                <a:latin typeface="Times New Roman" panose="02020603050405020304" pitchFamily="18" charset="0"/>
                <a:cs typeface="Times New Roman" panose="02020603050405020304" pitchFamily="18" charset="0"/>
              </a:rPr>
              <a:t>A c function may have 0 or more parameters. You can have any type of parameter in C program such as int, float, char etc. The parameters are also known as </a:t>
            </a:r>
            <a:r>
              <a:rPr lang="en-IN" b="1" dirty="0">
                <a:latin typeface="Times New Roman" panose="02020603050405020304" pitchFamily="18" charset="0"/>
                <a:cs typeface="Times New Roman" panose="02020603050405020304" pitchFamily="18" charset="0"/>
              </a:rPr>
              <a:t>formal arguments</a:t>
            </a:r>
            <a:r>
              <a:rPr lang="en-IN"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Example of a function that has 0 parameter:</a:t>
            </a:r>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void</a:t>
            </a:r>
            <a:r>
              <a:rPr lang="en-IN" i="1" dirty="0">
                <a:latin typeface="Times New Roman" panose="02020603050405020304" pitchFamily="18" charset="0"/>
                <a:cs typeface="Times New Roman" panose="02020603050405020304" pitchFamily="18" charset="0"/>
              </a:rPr>
              <a:t> hello(){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("hello c");  </a:t>
            </a:r>
          </a:p>
          <a:p>
            <a:r>
              <a:rPr lang="en-IN" i="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57</a:t>
            </a:fld>
            <a:endParaRPr lang="en-US" dirty="0"/>
          </a:p>
        </p:txBody>
      </p:sp>
    </p:spTree>
    <p:extLst>
      <p:ext uri="{BB962C8B-B14F-4D97-AF65-F5344CB8AC3E}">
        <p14:creationId xmlns:p14="http://schemas.microsoft.com/office/powerpoint/2010/main" val="1778000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Example of a function that has 1 parameter:-</a:t>
            </a:r>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cube(</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n){  </a:t>
            </a:r>
          </a:p>
          <a:p>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n*n*n;  </a:t>
            </a:r>
          </a:p>
          <a:p>
            <a:r>
              <a:rPr lang="en-IN" i="1"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Example of a function that has 2 parameters:-</a:t>
            </a:r>
            <a:endParaRPr lang="en-IN" i="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add(</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b){  </a:t>
            </a:r>
          </a:p>
          <a:p>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a+b</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4155328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Call By Value and Call By reference in C:- </a:t>
            </a:r>
            <a:r>
              <a:rPr lang="en-IN" dirty="0">
                <a:latin typeface="Times New Roman" panose="02020603050405020304" pitchFamily="18" charset="0"/>
                <a:cs typeface="Times New Roman" panose="02020603050405020304" pitchFamily="18" charset="0"/>
              </a:rPr>
              <a:t>There are two ways to pass value or data to function in C language: </a:t>
            </a:r>
            <a:r>
              <a:rPr lang="en-IN" i="1" dirty="0">
                <a:latin typeface="Times New Roman" panose="02020603050405020304" pitchFamily="18" charset="0"/>
                <a:cs typeface="Times New Roman" panose="02020603050405020304" pitchFamily="18" charset="0"/>
              </a:rPr>
              <a:t>call by value</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call by reference</a:t>
            </a:r>
            <a:r>
              <a:rPr lang="en-IN" dirty="0">
                <a:latin typeface="Times New Roman" panose="02020603050405020304" pitchFamily="18" charset="0"/>
                <a:cs typeface="Times New Roman" panose="02020603050405020304" pitchFamily="18" charset="0"/>
              </a:rPr>
              <a:t>. Original value is not modified in call by value but it is modified in call by reference.</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59</a:t>
            </a:fld>
            <a:endParaRPr lang="en-US" dirty="0"/>
          </a:p>
        </p:txBody>
      </p:sp>
      <p:pic>
        <p:nvPicPr>
          <p:cNvPr id="7" name="Picture 6">
            <a:extLst>
              <a:ext uri="{FF2B5EF4-FFF2-40B4-BE49-F238E27FC236}">
                <a16:creationId xmlns:a16="http://schemas.microsoft.com/office/drawing/2014/main" id="{B2B2C96D-35DC-4713-9768-7D146C83AEAE}"/>
              </a:ext>
            </a:extLst>
          </p:cNvPr>
          <p:cNvPicPr>
            <a:picLocks noChangeAspect="1"/>
          </p:cNvPicPr>
          <p:nvPr/>
        </p:nvPicPr>
        <p:blipFill>
          <a:blip r:embed="rId2"/>
          <a:stretch>
            <a:fillRect/>
          </a:stretch>
        </p:blipFill>
        <p:spPr>
          <a:xfrm>
            <a:off x="5158412" y="2717626"/>
            <a:ext cx="5384127" cy="3088719"/>
          </a:xfrm>
          <a:prstGeom prst="rect">
            <a:avLst/>
          </a:prstGeom>
        </p:spPr>
      </p:pic>
    </p:spTree>
    <p:extLst>
      <p:ext uri="{BB962C8B-B14F-4D97-AF65-F5344CB8AC3E}">
        <p14:creationId xmlns:p14="http://schemas.microsoft.com/office/powerpoint/2010/main" val="363695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2133600"/>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How to Compile and Run The Program:-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 By Menu</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2. By </a:t>
            </a:r>
            <a:r>
              <a:rPr lang="en-IN" dirty="0" err="1">
                <a:latin typeface="Times New Roman" panose="02020603050405020304" pitchFamily="18" charset="0"/>
                <a:cs typeface="Times New Roman" panose="02020603050405020304" pitchFamily="18" charset="0"/>
              </a:rPr>
              <a:t>ShortCut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872795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Call By Value in C:- </a:t>
            </a:r>
            <a:r>
              <a:rPr lang="en-IN" dirty="0">
                <a:latin typeface="Times New Roman" panose="02020603050405020304" pitchFamily="18" charset="0"/>
                <a:cs typeface="Times New Roman" panose="02020603050405020304" pitchFamily="18" charset="0"/>
              </a:rPr>
              <a:t>In call by value, </a:t>
            </a:r>
            <a:r>
              <a:rPr lang="en-IN" b="1" dirty="0">
                <a:latin typeface="Times New Roman" panose="02020603050405020304" pitchFamily="18" charset="0"/>
                <a:cs typeface="Times New Roman" panose="02020603050405020304" pitchFamily="18" charset="0"/>
              </a:rPr>
              <a:t>original value is not modified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In call by value, value being passed to the function is locally stored by the function parameter in stack memory location. If you change the value of function parameter, it is changed for the current function only. It will not change the value of variable inside the caller method such as main().</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60</a:t>
            </a:fld>
            <a:endParaRPr lang="en-US" dirty="0"/>
          </a:p>
        </p:txBody>
      </p:sp>
    </p:spTree>
    <p:extLst>
      <p:ext uri="{BB962C8B-B14F-4D97-AF65-F5344CB8AC3E}">
        <p14:creationId xmlns:p14="http://schemas.microsoft.com/office/powerpoint/2010/main" val="4005856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Example of Call By Value in C</a:t>
            </a:r>
            <a:r>
              <a:rPr lang="en-IN" sz="1600" b="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#include&lt;stdio.h&gt;  </a:t>
            </a:r>
          </a:p>
          <a:p>
            <a:pPr marL="0" indent="0">
              <a:buNone/>
            </a:pPr>
            <a:r>
              <a:rPr lang="en-IN" sz="1600" b="1" i="1" dirty="0">
                <a:latin typeface="Times New Roman" panose="02020603050405020304" pitchFamily="18" charset="0"/>
                <a:cs typeface="Times New Roman" panose="02020603050405020304" pitchFamily="18" charset="0"/>
              </a:rPr>
              <a:t>void</a:t>
            </a:r>
            <a:r>
              <a:rPr lang="en-IN" sz="1600" i="1" dirty="0">
                <a:latin typeface="Times New Roman" panose="02020603050405020304" pitchFamily="18" charset="0"/>
                <a:cs typeface="Times New Roman" panose="02020603050405020304" pitchFamily="18" charset="0"/>
              </a:rPr>
              <a:t> change(</a:t>
            </a: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 {    </a:t>
            </a:r>
          </a:p>
          <a:p>
            <a:pPr marL="0" indent="0">
              <a:buNone/>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("Before adding value inside function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=%d \n",</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    </a:t>
            </a:r>
          </a:p>
          <a:p>
            <a:pPr marL="0" indent="0">
              <a:buNone/>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=num+100;    </a:t>
            </a:r>
          </a:p>
          <a:p>
            <a:pPr marL="0" indent="0">
              <a:buNone/>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("After adding value inside function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=%d \n",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 }    </a:t>
            </a:r>
          </a:p>
          <a:p>
            <a:pPr marL="0" indent="0">
              <a:buNone/>
            </a:pP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main() {    </a:t>
            </a:r>
          </a:p>
          <a:p>
            <a:pPr marL="0" indent="0">
              <a:buNone/>
            </a:pPr>
            <a:r>
              <a:rPr lang="en-IN" sz="1600" i="1" dirty="0">
                <a:latin typeface="Times New Roman" panose="02020603050405020304" pitchFamily="18" charset="0"/>
                <a:cs typeface="Times New Roman" panose="02020603050405020304" pitchFamily="18" charset="0"/>
              </a:rPr>
              <a:t>    </a:t>
            </a:r>
            <a:r>
              <a:rPr lang="en-IN" sz="1600" b="1" i="1" dirty="0">
                <a:latin typeface="Times New Roman" panose="02020603050405020304" pitchFamily="18" charset="0"/>
                <a:cs typeface="Times New Roman" panose="02020603050405020304" pitchFamily="18" charset="0"/>
              </a:rPr>
              <a:t>int</a:t>
            </a:r>
            <a:r>
              <a:rPr lang="en-IN" sz="1600" i="1" dirty="0">
                <a:latin typeface="Times New Roman" panose="02020603050405020304" pitchFamily="18" charset="0"/>
                <a:cs typeface="Times New Roman" panose="02020603050405020304" pitchFamily="18" charset="0"/>
              </a:rPr>
              <a:t> x=100;    </a:t>
            </a:r>
          </a:p>
          <a:p>
            <a:pPr marL="0" indent="0">
              <a:buNone/>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("Before function call x=%d \n", x);    </a:t>
            </a:r>
          </a:p>
          <a:p>
            <a:pPr marL="0" indent="0">
              <a:buNone/>
            </a:pPr>
            <a:r>
              <a:rPr lang="en-IN" sz="1600" i="1" dirty="0">
                <a:latin typeface="Times New Roman" panose="02020603050405020304" pitchFamily="18" charset="0"/>
                <a:cs typeface="Times New Roman" panose="02020603050405020304" pitchFamily="18" charset="0"/>
              </a:rPr>
              <a:t>    change(x);//passing value in function    </a:t>
            </a:r>
          </a:p>
          <a:p>
            <a:pPr marL="0" indent="0">
              <a:buNone/>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printf</a:t>
            </a:r>
            <a:r>
              <a:rPr lang="en-IN" sz="1600" i="1" dirty="0">
                <a:latin typeface="Times New Roman" panose="02020603050405020304" pitchFamily="18" charset="0"/>
                <a:cs typeface="Times New Roman" panose="02020603050405020304" pitchFamily="18" charset="0"/>
              </a:rPr>
              <a:t>("After function call x=%d \n", x);    </a:t>
            </a:r>
          </a:p>
          <a:p>
            <a:pPr marL="0" indent="0">
              <a:buNone/>
            </a:pPr>
            <a:r>
              <a:rPr lang="en-IN" sz="1600" b="1" i="1" dirty="0">
                <a:latin typeface="Times New Roman" panose="02020603050405020304" pitchFamily="18" charset="0"/>
                <a:cs typeface="Times New Roman" panose="02020603050405020304" pitchFamily="18" charset="0"/>
              </a:rPr>
              <a:t>return</a:t>
            </a:r>
            <a:r>
              <a:rPr lang="en-IN" sz="1600" i="1" dirty="0">
                <a:latin typeface="Times New Roman" panose="02020603050405020304" pitchFamily="18" charset="0"/>
                <a:cs typeface="Times New Roman" panose="02020603050405020304" pitchFamily="18" charset="0"/>
              </a:rPr>
              <a:t> 0;  }</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Output:- </a:t>
            </a:r>
            <a:r>
              <a:rPr lang="en-IN" sz="1600" i="1" dirty="0">
                <a:latin typeface="Times New Roman" panose="02020603050405020304" pitchFamily="18" charset="0"/>
                <a:cs typeface="Times New Roman" panose="02020603050405020304" pitchFamily="18" charset="0"/>
              </a:rPr>
              <a:t>Before Function call x=100</a:t>
            </a:r>
          </a:p>
          <a:p>
            <a:pPr marL="0" indent="0">
              <a:buNone/>
            </a:pPr>
            <a:r>
              <a:rPr lang="en-IN" sz="1600" i="1" dirty="0">
                <a:latin typeface="Times New Roman" panose="02020603050405020304" pitchFamily="18" charset="0"/>
                <a:cs typeface="Times New Roman" panose="02020603050405020304" pitchFamily="18" charset="0"/>
              </a:rPr>
              <a:t>Before adding function value inside function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=200</a:t>
            </a:r>
          </a:p>
          <a:p>
            <a:pPr marL="0" indent="0">
              <a:buNone/>
            </a:pPr>
            <a:r>
              <a:rPr lang="en-IN" sz="1600" i="1" dirty="0">
                <a:latin typeface="Times New Roman" panose="02020603050405020304" pitchFamily="18" charset="0"/>
                <a:cs typeface="Times New Roman" panose="02020603050405020304" pitchFamily="18" charset="0"/>
              </a:rPr>
              <a:t>After Function Call x=100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61</a:t>
            </a:fld>
            <a:endParaRPr lang="en-US" dirty="0"/>
          </a:p>
        </p:txBody>
      </p:sp>
    </p:spTree>
    <p:extLst>
      <p:ext uri="{BB962C8B-B14F-4D97-AF65-F5344CB8AC3E}">
        <p14:creationId xmlns:p14="http://schemas.microsoft.com/office/powerpoint/2010/main" val="2556563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540189"/>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Call By Reference in C:- </a:t>
            </a:r>
            <a:r>
              <a:rPr lang="en-IN" dirty="0">
                <a:latin typeface="Times New Roman" panose="02020603050405020304" pitchFamily="18" charset="0"/>
                <a:cs typeface="Times New Roman" panose="02020603050405020304" pitchFamily="18" charset="0"/>
              </a:rPr>
              <a:t>In call by reference, </a:t>
            </a:r>
            <a:r>
              <a:rPr lang="en-IN" b="1" dirty="0">
                <a:latin typeface="Times New Roman" panose="02020603050405020304" pitchFamily="18" charset="0"/>
                <a:cs typeface="Times New Roman" panose="02020603050405020304" pitchFamily="18" charset="0"/>
              </a:rPr>
              <a:t>original value is modified</a:t>
            </a:r>
            <a:r>
              <a:rPr lang="en-IN" dirty="0">
                <a:latin typeface="Times New Roman" panose="02020603050405020304" pitchFamily="18" charset="0"/>
                <a:cs typeface="Times New Roman" panose="02020603050405020304" pitchFamily="18" charset="0"/>
              </a:rPr>
              <a:t> because we pass reference (address).</a:t>
            </a:r>
          </a:p>
          <a:p>
            <a:r>
              <a:rPr lang="en-IN" dirty="0">
                <a:latin typeface="Times New Roman" panose="02020603050405020304" pitchFamily="18" charset="0"/>
                <a:cs typeface="Times New Roman" panose="02020603050405020304" pitchFamily="18" charset="0"/>
              </a:rPr>
              <a:t>Here, address of the value is passed in the function, so actual and formal arguments shares the same address space. Hence, value changed inside the function, is reflected inside as well as outside the function.</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62</a:t>
            </a:fld>
            <a:endParaRPr lang="en-US" dirty="0"/>
          </a:p>
        </p:txBody>
      </p:sp>
    </p:spTree>
    <p:extLst>
      <p:ext uri="{BB962C8B-B14F-4D97-AF65-F5344CB8AC3E}">
        <p14:creationId xmlns:p14="http://schemas.microsoft.com/office/powerpoint/2010/main" val="3704977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Example of Call By Reference in C</a:t>
            </a:r>
            <a:r>
              <a:rPr lang="en-IN" sz="1600" b="1"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pPr marL="0" indent="0">
              <a:buNone/>
            </a:pPr>
            <a:r>
              <a:rPr lang="en-IN" b="1" i="1" dirty="0">
                <a:latin typeface="Times New Roman" panose="02020603050405020304" pitchFamily="18" charset="0"/>
                <a:cs typeface="Times New Roman" panose="02020603050405020304" pitchFamily="18" charset="0"/>
              </a:rPr>
              <a:t>void</a:t>
            </a:r>
            <a:r>
              <a:rPr lang="en-IN" i="1" dirty="0">
                <a:latin typeface="Times New Roman" panose="02020603050405020304" pitchFamily="18" charset="0"/>
                <a:cs typeface="Times New Roman" panose="02020603050405020304" pitchFamily="18" charset="0"/>
              </a:rPr>
              <a:t> change(</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num</a:t>
            </a:r>
            <a:r>
              <a:rPr lang="en-IN" i="1" dirty="0">
                <a:latin typeface="Times New Roman" panose="02020603050405020304" pitchFamily="18" charset="0"/>
                <a:cs typeface="Times New Roman" panose="02020603050405020304" pitchFamily="18" charset="0"/>
              </a:rPr>
              <a:t>) {    </a:t>
            </a:r>
          </a:p>
          <a:p>
            <a:pPr marL="0" indent="0">
              <a:buNone/>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("Before adding value inside function </a:t>
            </a:r>
            <a:r>
              <a:rPr lang="en-IN" i="1" dirty="0" err="1">
                <a:latin typeface="Times New Roman" panose="02020603050405020304" pitchFamily="18" charset="0"/>
                <a:cs typeface="Times New Roman" panose="02020603050405020304" pitchFamily="18" charset="0"/>
              </a:rPr>
              <a:t>num</a:t>
            </a:r>
            <a:r>
              <a:rPr lang="en-IN" i="1" dirty="0">
                <a:latin typeface="Times New Roman" panose="02020603050405020304" pitchFamily="18" charset="0"/>
                <a:cs typeface="Times New Roman" panose="02020603050405020304" pitchFamily="18" charset="0"/>
              </a:rPr>
              <a:t>=%d \n",*</a:t>
            </a:r>
            <a:r>
              <a:rPr lang="en-IN" i="1" dirty="0" err="1">
                <a:latin typeface="Times New Roman" panose="02020603050405020304" pitchFamily="18" charset="0"/>
                <a:cs typeface="Times New Roman" panose="02020603050405020304" pitchFamily="18" charset="0"/>
              </a:rPr>
              <a:t>num</a:t>
            </a:r>
            <a:r>
              <a:rPr lang="en-IN" i="1" dirty="0">
                <a:latin typeface="Times New Roman" panose="02020603050405020304" pitchFamily="18" charset="0"/>
                <a:cs typeface="Times New Roman" panose="02020603050405020304" pitchFamily="18" charset="0"/>
              </a:rPr>
              <a:t>);    </a:t>
            </a:r>
          </a:p>
          <a:p>
            <a:pPr marL="0" indent="0">
              <a:buNone/>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num</a:t>
            </a:r>
            <a:r>
              <a:rPr lang="en-IN" i="1" dirty="0">
                <a:latin typeface="Times New Roman" panose="02020603050405020304" pitchFamily="18" charset="0"/>
                <a:cs typeface="Times New Roman" panose="02020603050405020304" pitchFamily="18" charset="0"/>
              </a:rPr>
              <a:t>) += 100;    </a:t>
            </a:r>
          </a:p>
          <a:p>
            <a:pPr marL="0" indent="0">
              <a:buNone/>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("After adding value inside function </a:t>
            </a:r>
            <a:r>
              <a:rPr lang="en-IN" i="1" dirty="0" err="1">
                <a:latin typeface="Times New Roman" panose="02020603050405020304" pitchFamily="18" charset="0"/>
                <a:cs typeface="Times New Roman" panose="02020603050405020304" pitchFamily="18" charset="0"/>
              </a:rPr>
              <a:t>num</a:t>
            </a:r>
            <a:r>
              <a:rPr lang="en-IN" i="1" dirty="0">
                <a:latin typeface="Times New Roman" panose="02020603050405020304" pitchFamily="18" charset="0"/>
                <a:cs typeface="Times New Roman" panose="02020603050405020304" pitchFamily="18" charset="0"/>
              </a:rPr>
              <a:t>=%d \n", *</a:t>
            </a:r>
            <a:r>
              <a:rPr lang="en-IN" i="1" dirty="0" err="1">
                <a:latin typeface="Times New Roman" panose="02020603050405020304" pitchFamily="18" charset="0"/>
                <a:cs typeface="Times New Roman" panose="02020603050405020304" pitchFamily="18" charset="0"/>
              </a:rPr>
              <a:t>num</a:t>
            </a:r>
            <a:r>
              <a:rPr lang="en-IN" i="1" dirty="0">
                <a:latin typeface="Times New Roman" panose="02020603050405020304" pitchFamily="18" charset="0"/>
                <a:cs typeface="Times New Roman" panose="02020603050405020304" pitchFamily="18" charset="0"/>
              </a:rPr>
              <a:t>);    </a:t>
            </a:r>
          </a:p>
          <a:p>
            <a:pPr marL="0" indent="0">
              <a:buNone/>
            </a:pP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x=100;    </a:t>
            </a:r>
          </a:p>
          <a:p>
            <a:pPr marL="0" indent="0">
              <a:buNone/>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("Before function call x=%d \n", x);    </a:t>
            </a:r>
          </a:p>
          <a:p>
            <a:pPr marL="0" indent="0">
              <a:buNone/>
            </a:pPr>
            <a:r>
              <a:rPr lang="en-IN" i="1" dirty="0">
                <a:latin typeface="Times New Roman" panose="02020603050405020304" pitchFamily="18" charset="0"/>
                <a:cs typeface="Times New Roman" panose="02020603050405020304" pitchFamily="18" charset="0"/>
              </a:rPr>
              <a:t>    change(&amp;x);//passing reference in function    </a:t>
            </a:r>
          </a:p>
          <a:p>
            <a:pPr marL="0" indent="0">
              <a:buNone/>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("After function call x=%d \n", x);    </a:t>
            </a:r>
          </a:p>
          <a:p>
            <a:pPr marL="0" indent="0">
              <a:buNone/>
            </a:pP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Output</a:t>
            </a:r>
            <a:r>
              <a:rPr lang="en-IN" sz="1600" b="1" i="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Before Function call x=100</a:t>
            </a:r>
          </a:p>
          <a:p>
            <a:pPr marL="0" indent="0">
              <a:buNone/>
            </a:pPr>
            <a:r>
              <a:rPr lang="en-IN" sz="1600" i="1" dirty="0">
                <a:latin typeface="Times New Roman" panose="02020603050405020304" pitchFamily="18" charset="0"/>
                <a:cs typeface="Times New Roman" panose="02020603050405020304" pitchFamily="18" charset="0"/>
              </a:rPr>
              <a:t>Before adding function value inside function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=100</a:t>
            </a:r>
          </a:p>
          <a:p>
            <a:pPr marL="0" indent="0">
              <a:buNone/>
            </a:pPr>
            <a:r>
              <a:rPr lang="en-IN" sz="1600" i="1" dirty="0">
                <a:latin typeface="Times New Roman" panose="02020603050405020304" pitchFamily="18" charset="0"/>
                <a:cs typeface="Times New Roman" panose="02020603050405020304" pitchFamily="18" charset="0"/>
              </a:rPr>
              <a:t>After Adding function value inside function </a:t>
            </a:r>
            <a:r>
              <a:rPr lang="en-IN" sz="1600" i="1" dirty="0" err="1">
                <a:latin typeface="Times New Roman" panose="02020603050405020304" pitchFamily="18" charset="0"/>
                <a:cs typeface="Times New Roman" panose="02020603050405020304" pitchFamily="18" charset="0"/>
              </a:rPr>
              <a:t>num</a:t>
            </a:r>
            <a:r>
              <a:rPr lang="en-IN" sz="1600" i="1" dirty="0">
                <a:latin typeface="Times New Roman" panose="02020603050405020304" pitchFamily="18" charset="0"/>
                <a:cs typeface="Times New Roman" panose="02020603050405020304" pitchFamily="18" charset="0"/>
              </a:rPr>
              <a:t>=200</a:t>
            </a:r>
          </a:p>
          <a:p>
            <a:pPr marL="0" indent="0">
              <a:buNone/>
            </a:pPr>
            <a:r>
              <a:rPr lang="en-IN" sz="1600" i="1" dirty="0">
                <a:latin typeface="Times New Roman" panose="02020603050405020304" pitchFamily="18" charset="0"/>
                <a:cs typeface="Times New Roman" panose="02020603050405020304" pitchFamily="18" charset="0"/>
              </a:rPr>
              <a:t>After Function Call x=200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63</a:t>
            </a:fld>
            <a:endParaRPr lang="en-US" dirty="0"/>
          </a:p>
        </p:txBody>
      </p:sp>
    </p:spTree>
    <p:extLst>
      <p:ext uri="{BB962C8B-B14F-4D97-AF65-F5344CB8AC3E}">
        <p14:creationId xmlns:p14="http://schemas.microsoft.com/office/powerpoint/2010/main" val="2036959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Recursion in C</a:t>
            </a:r>
            <a:r>
              <a:rPr lang="en-IN" sz="16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When </a:t>
            </a:r>
            <a:r>
              <a:rPr lang="en-IN" i="1" dirty="0">
                <a:latin typeface="Times New Roman" panose="02020603050405020304" pitchFamily="18" charset="0"/>
                <a:cs typeface="Times New Roman" panose="02020603050405020304" pitchFamily="18" charset="0"/>
              </a:rPr>
              <a:t>function is called within the same function</a:t>
            </a:r>
            <a:r>
              <a:rPr lang="en-IN" dirty="0">
                <a:latin typeface="Times New Roman" panose="02020603050405020304" pitchFamily="18" charset="0"/>
                <a:cs typeface="Times New Roman" panose="02020603050405020304" pitchFamily="18" charset="0"/>
              </a:rPr>
              <a:t>, it is known as </a:t>
            </a:r>
            <a:r>
              <a:rPr lang="en-IN" b="1" dirty="0">
                <a:latin typeface="Times New Roman" panose="02020603050405020304" pitchFamily="18" charset="0"/>
                <a:cs typeface="Times New Roman" panose="02020603050405020304" pitchFamily="18" charset="0"/>
              </a:rPr>
              <a:t>recursion</a:t>
            </a:r>
            <a:r>
              <a:rPr lang="en-IN" dirty="0">
                <a:latin typeface="Times New Roman" panose="02020603050405020304" pitchFamily="18" charset="0"/>
                <a:cs typeface="Times New Roman" panose="02020603050405020304" pitchFamily="18" charset="0"/>
              </a:rPr>
              <a:t> in C. The function which calls the same function, is known as </a:t>
            </a:r>
            <a:r>
              <a:rPr lang="en-IN" b="1" dirty="0">
                <a:latin typeface="Times New Roman" panose="02020603050405020304" pitchFamily="18" charset="0"/>
                <a:cs typeface="Times New Roman" panose="02020603050405020304" pitchFamily="18" charset="0"/>
              </a:rPr>
              <a:t>recursive function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 function that calls itself, and doesn't perform any task after function call, is know as </a:t>
            </a:r>
            <a:r>
              <a:rPr lang="en-IN" b="1" dirty="0">
                <a:latin typeface="Times New Roman" panose="02020603050405020304" pitchFamily="18" charset="0"/>
                <a:cs typeface="Times New Roman" panose="02020603050405020304" pitchFamily="18" charset="0"/>
              </a:rPr>
              <a:t>tail recursion</a:t>
            </a:r>
            <a:r>
              <a:rPr lang="en-IN" dirty="0">
                <a:latin typeface="Times New Roman" panose="02020603050405020304" pitchFamily="18" charset="0"/>
                <a:cs typeface="Times New Roman" panose="02020603050405020304" pitchFamily="18" charset="0"/>
              </a:rPr>
              <a:t>. In tail recursion, we generally call the same function with return statement. An example of tail recursion is given below.</a:t>
            </a:r>
          </a:p>
          <a:p>
            <a:r>
              <a:rPr lang="en-IN" dirty="0">
                <a:latin typeface="Times New Roman" panose="02020603050405020304" pitchFamily="18" charset="0"/>
                <a:cs typeface="Times New Roman" panose="02020603050405020304" pitchFamily="18" charset="0"/>
              </a:rPr>
              <a:t>Let's see a simple example of recursion.</a:t>
            </a:r>
          </a:p>
          <a:p>
            <a:r>
              <a:rPr lang="en-IN" i="1" dirty="0" err="1">
                <a:latin typeface="Times New Roman" panose="02020603050405020304" pitchFamily="18" charset="0"/>
                <a:cs typeface="Times New Roman" panose="02020603050405020304" pitchFamily="18" charset="0"/>
              </a:rPr>
              <a:t>recursionfunction</a:t>
            </a:r>
            <a:r>
              <a:rPr lang="en-IN" i="1" dirty="0">
                <a:latin typeface="Times New Roman" panose="02020603050405020304" pitchFamily="18" charset="0"/>
                <a:cs typeface="Times New Roman" panose="02020603050405020304" pitchFamily="18" charset="0"/>
              </a:rPr>
              <a:t>(){  </a:t>
            </a:r>
          </a:p>
          <a:p>
            <a:r>
              <a:rPr lang="en-IN" i="1" dirty="0" err="1">
                <a:latin typeface="Times New Roman" panose="02020603050405020304" pitchFamily="18" charset="0"/>
                <a:cs typeface="Times New Roman" panose="02020603050405020304" pitchFamily="18" charset="0"/>
              </a:rPr>
              <a:t>recursionfunction</a:t>
            </a:r>
            <a:r>
              <a:rPr lang="en-IN" i="1" dirty="0">
                <a:latin typeface="Times New Roman" panose="02020603050405020304" pitchFamily="18" charset="0"/>
                <a:cs typeface="Times New Roman" panose="02020603050405020304" pitchFamily="18" charset="0"/>
              </a:rPr>
              <a:t>();//calling self function  </a:t>
            </a:r>
          </a:p>
          <a:p>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64</a:t>
            </a:fld>
            <a:endParaRPr lang="en-US" dirty="0"/>
          </a:p>
        </p:txBody>
      </p:sp>
    </p:spTree>
    <p:extLst>
      <p:ext uri="{BB962C8B-B14F-4D97-AF65-F5344CB8AC3E}">
        <p14:creationId xmlns:p14="http://schemas.microsoft.com/office/powerpoint/2010/main" val="27818918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Example of Tail Recursion in C</a:t>
            </a:r>
            <a:r>
              <a:rPr lang="en-IN" sz="16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factorial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n)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if</a:t>
            </a:r>
            <a:r>
              <a:rPr lang="en-IN" i="1" dirty="0">
                <a:latin typeface="Times New Roman" panose="02020603050405020304" pitchFamily="18" charset="0"/>
                <a:cs typeface="Times New Roman" panose="02020603050405020304" pitchFamily="18" charset="0"/>
              </a:rPr>
              <a:t> ( n &lt; 0)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-1; /*Wrong value*/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if</a:t>
            </a:r>
            <a:r>
              <a:rPr lang="en-IN" i="1" dirty="0">
                <a:latin typeface="Times New Roman" panose="02020603050405020304" pitchFamily="18" charset="0"/>
                <a:cs typeface="Times New Roman" panose="02020603050405020304" pitchFamily="18" charset="0"/>
              </a:rPr>
              <a:t> (n == 0)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1; /*Terminating condition*/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(n * factorial (n -1));    }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fact=0;    </a:t>
            </a:r>
          </a:p>
          <a:p>
            <a:r>
              <a:rPr lang="en-IN" i="1" dirty="0">
                <a:latin typeface="Times New Roman" panose="02020603050405020304" pitchFamily="18" charset="0"/>
                <a:cs typeface="Times New Roman" panose="02020603050405020304" pitchFamily="18" charset="0"/>
              </a:rPr>
              <a:t>fact=factorial(5);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("\n factorial of 5 is %</a:t>
            </a:r>
            <a:r>
              <a:rPr lang="en-IN" i="1" dirty="0" err="1">
                <a:latin typeface="Times New Roman" panose="02020603050405020304" pitchFamily="18" charset="0"/>
                <a:cs typeface="Times New Roman" panose="02020603050405020304" pitchFamily="18" charset="0"/>
              </a:rPr>
              <a:t>d",fact</a:t>
            </a:r>
            <a:r>
              <a:rPr lang="en-IN" i="1"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  </a:t>
            </a:r>
            <a:r>
              <a:rPr lang="en-IN" i="1" dirty="0"/>
              <a:t>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Output:- </a:t>
            </a:r>
            <a:br>
              <a:rPr lang="en-IN" sz="1600" dirty="0"/>
            </a:br>
            <a:r>
              <a:rPr lang="en-IN" i="1" dirty="0">
                <a:latin typeface="Times New Roman" panose="02020603050405020304" pitchFamily="18" charset="0"/>
                <a:cs typeface="Times New Roman" panose="02020603050405020304" pitchFamily="18" charset="0"/>
              </a:rPr>
              <a:t>factorial of 5 is 120</a:t>
            </a:r>
            <a:r>
              <a:rPr lang="en-IN" sz="1600" i="1"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964654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Storage classes are used to define scope and life time of a variable. There are four storage classes in C programming.</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auto</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extern</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static</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register</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4066286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67</a:t>
            </a:fld>
            <a:endParaRPr lang="en-US" dirty="0"/>
          </a:p>
        </p:txBody>
      </p:sp>
      <p:graphicFrame>
        <p:nvGraphicFramePr>
          <p:cNvPr id="6" name="Table 5">
            <a:extLst>
              <a:ext uri="{FF2B5EF4-FFF2-40B4-BE49-F238E27FC236}">
                <a16:creationId xmlns:a16="http://schemas.microsoft.com/office/drawing/2014/main" id="{ED7A99F0-5AFB-4349-B838-C88328CF09B6}"/>
              </a:ext>
            </a:extLst>
          </p:cNvPr>
          <p:cNvGraphicFramePr>
            <a:graphicFrameLocks noGrp="1"/>
          </p:cNvGraphicFramePr>
          <p:nvPr>
            <p:extLst>
              <p:ext uri="{D42A27DB-BD31-4B8C-83A1-F6EECF244321}">
                <p14:modId xmlns:p14="http://schemas.microsoft.com/office/powerpoint/2010/main" val="1584138063"/>
              </p:ext>
            </p:extLst>
          </p:nvPr>
        </p:nvGraphicFramePr>
        <p:xfrm>
          <a:off x="3006435" y="1872704"/>
          <a:ext cx="7190510" cy="4561861"/>
        </p:xfrm>
        <a:graphic>
          <a:graphicData uri="http://schemas.openxmlformats.org/drawingml/2006/table">
            <a:tbl>
              <a:tblPr/>
              <a:tblGrid>
                <a:gridCol w="1438102">
                  <a:extLst>
                    <a:ext uri="{9D8B030D-6E8A-4147-A177-3AD203B41FA5}">
                      <a16:colId xmlns:a16="http://schemas.microsoft.com/office/drawing/2014/main" val="3385416610"/>
                    </a:ext>
                  </a:extLst>
                </a:gridCol>
                <a:gridCol w="1438102">
                  <a:extLst>
                    <a:ext uri="{9D8B030D-6E8A-4147-A177-3AD203B41FA5}">
                      <a16:colId xmlns:a16="http://schemas.microsoft.com/office/drawing/2014/main" val="1740294137"/>
                    </a:ext>
                  </a:extLst>
                </a:gridCol>
                <a:gridCol w="1438102">
                  <a:extLst>
                    <a:ext uri="{9D8B030D-6E8A-4147-A177-3AD203B41FA5}">
                      <a16:colId xmlns:a16="http://schemas.microsoft.com/office/drawing/2014/main" val="1779829287"/>
                    </a:ext>
                  </a:extLst>
                </a:gridCol>
                <a:gridCol w="1438102">
                  <a:extLst>
                    <a:ext uri="{9D8B030D-6E8A-4147-A177-3AD203B41FA5}">
                      <a16:colId xmlns:a16="http://schemas.microsoft.com/office/drawing/2014/main" val="1976259459"/>
                    </a:ext>
                  </a:extLst>
                </a:gridCol>
                <a:gridCol w="1438102">
                  <a:extLst>
                    <a:ext uri="{9D8B030D-6E8A-4147-A177-3AD203B41FA5}">
                      <a16:colId xmlns:a16="http://schemas.microsoft.com/office/drawing/2014/main" val="3166881292"/>
                    </a:ext>
                  </a:extLst>
                </a:gridCol>
              </a:tblGrid>
              <a:tr h="487763">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Storage Classes</a:t>
                      </a:r>
                    </a:p>
                  </a:txBody>
                  <a:tcPr marL="64626" marR="64626" marT="64626" marB="64626">
                    <a:lnL w="9525" cap="flat" cmpd="sng" algn="ctr">
                      <a:solidFill>
                        <a:srgbClr val="A8E835"/>
                      </a:solidFill>
                      <a:prstDash val="solid"/>
                      <a:round/>
                      <a:headEnd type="none" w="med" len="med"/>
                      <a:tailEnd type="none" w="med" len="med"/>
                    </a:lnL>
                    <a:lnR w="9525" cap="flat" cmpd="sng" algn="ctr">
                      <a:solidFill>
                        <a:srgbClr val="A8E835"/>
                      </a:solidFill>
                      <a:prstDash val="solid"/>
                      <a:round/>
                      <a:headEnd type="none" w="med" len="med"/>
                      <a:tailEnd type="none" w="med" len="med"/>
                    </a:lnR>
                    <a:lnT w="9525" cap="flat" cmpd="sng" algn="ctr">
                      <a:solidFill>
                        <a:srgbClr val="A8E8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Storage Place</a:t>
                      </a:r>
                    </a:p>
                  </a:txBody>
                  <a:tcPr marL="64626" marR="64626" marT="64626" marB="64626">
                    <a:lnL w="9525" cap="flat" cmpd="sng" algn="ctr">
                      <a:solidFill>
                        <a:srgbClr val="A8E835"/>
                      </a:solidFill>
                      <a:prstDash val="solid"/>
                      <a:round/>
                      <a:headEnd type="none" w="med" len="med"/>
                      <a:tailEnd type="none" w="med" len="med"/>
                    </a:lnL>
                    <a:lnR w="9525" cap="flat" cmpd="sng" algn="ctr">
                      <a:solidFill>
                        <a:srgbClr val="A8E835"/>
                      </a:solidFill>
                      <a:prstDash val="solid"/>
                      <a:round/>
                      <a:headEnd type="none" w="med" len="med"/>
                      <a:tailEnd type="none" w="med" len="med"/>
                    </a:lnR>
                    <a:lnT w="9525" cap="flat" cmpd="sng" algn="ctr">
                      <a:solidFill>
                        <a:srgbClr val="A8E8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Default Value</a:t>
                      </a:r>
                    </a:p>
                  </a:txBody>
                  <a:tcPr marL="64626" marR="64626" marT="64626" marB="64626">
                    <a:lnL w="9525" cap="flat" cmpd="sng" algn="ctr">
                      <a:solidFill>
                        <a:srgbClr val="A8E835"/>
                      </a:solidFill>
                      <a:prstDash val="solid"/>
                      <a:round/>
                      <a:headEnd type="none" w="med" len="med"/>
                      <a:tailEnd type="none" w="med" len="med"/>
                    </a:lnL>
                    <a:lnR w="9525" cap="flat" cmpd="sng" algn="ctr">
                      <a:solidFill>
                        <a:srgbClr val="A8E835"/>
                      </a:solidFill>
                      <a:prstDash val="solid"/>
                      <a:round/>
                      <a:headEnd type="none" w="med" len="med"/>
                      <a:tailEnd type="none" w="med" len="med"/>
                    </a:lnR>
                    <a:lnT w="9525" cap="flat" cmpd="sng" algn="ctr">
                      <a:solidFill>
                        <a:srgbClr val="A8E8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Scope</a:t>
                      </a:r>
                    </a:p>
                  </a:txBody>
                  <a:tcPr marL="64626" marR="64626" marT="64626" marB="64626">
                    <a:lnL w="9525" cap="flat" cmpd="sng" algn="ctr">
                      <a:solidFill>
                        <a:srgbClr val="A8E835"/>
                      </a:solidFill>
                      <a:prstDash val="solid"/>
                      <a:round/>
                      <a:headEnd type="none" w="med" len="med"/>
                      <a:tailEnd type="none" w="med" len="med"/>
                    </a:lnL>
                    <a:lnR w="9525" cap="flat" cmpd="sng" algn="ctr">
                      <a:solidFill>
                        <a:srgbClr val="A8E835"/>
                      </a:solidFill>
                      <a:prstDash val="solid"/>
                      <a:round/>
                      <a:headEnd type="none" w="med" len="med"/>
                      <a:tailEnd type="none" w="med" len="med"/>
                    </a:lnR>
                    <a:lnT w="9525" cap="flat" cmpd="sng" algn="ctr">
                      <a:solidFill>
                        <a:srgbClr val="A8E8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Life-time</a:t>
                      </a:r>
                    </a:p>
                  </a:txBody>
                  <a:tcPr marL="64626" marR="64626" marT="64626" marB="64626">
                    <a:lnL w="9525" cap="flat" cmpd="sng" algn="ctr">
                      <a:solidFill>
                        <a:srgbClr val="A8E835"/>
                      </a:solidFill>
                      <a:prstDash val="solid"/>
                      <a:round/>
                      <a:headEnd type="none" w="med" len="med"/>
                      <a:tailEnd type="none" w="med" len="med"/>
                    </a:lnL>
                    <a:lnR w="9525" cap="flat" cmpd="sng" algn="ctr">
                      <a:solidFill>
                        <a:srgbClr val="A8E835"/>
                      </a:solidFill>
                      <a:prstDash val="solid"/>
                      <a:round/>
                      <a:headEnd type="none" w="med" len="med"/>
                      <a:tailEnd type="none" w="med" len="med"/>
                    </a:lnR>
                    <a:lnT w="9525" cap="flat" cmpd="sng" algn="ctr">
                      <a:solidFill>
                        <a:srgbClr val="A8E83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78531513"/>
                  </a:ext>
                </a:extLst>
              </a:tr>
              <a:tr h="439943">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auto</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RAM</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Garbage Value</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Local</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Within function</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0722971"/>
                  </a:ext>
                </a:extLst>
              </a:tr>
              <a:tr h="1300702">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extern</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RAM</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Zero</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Global</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Till the end of main program, May be declared anywhere in the program</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26657191"/>
                  </a:ext>
                </a:extLst>
              </a:tr>
              <a:tr h="1645004">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static</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RAM</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Zero</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Local</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Till the end of main program, Retains value between multiple functions call</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48107050"/>
                  </a:ext>
                </a:extLst>
              </a:tr>
              <a:tr h="439943">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register</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Register</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Garbage Value</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Local</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Within function</a:t>
                      </a:r>
                    </a:p>
                  </a:txBody>
                  <a:tcPr marL="43084" marR="43084" marT="43084" marB="43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67883138"/>
                  </a:ext>
                </a:extLst>
              </a:tr>
            </a:tbl>
          </a:graphicData>
        </a:graphic>
      </p:graphicFrame>
    </p:spTree>
    <p:extLst>
      <p:ext uri="{BB962C8B-B14F-4D97-AF65-F5344CB8AC3E}">
        <p14:creationId xmlns:p14="http://schemas.microsoft.com/office/powerpoint/2010/main" val="22630609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pPr>
              <a:buFont typeface="+mj-lt"/>
              <a:buAutoNum type="arabicPeriod"/>
            </a:pPr>
            <a:r>
              <a:rPr lang="en-IN" b="1" dirty="0">
                <a:latin typeface="Times New Roman" panose="02020603050405020304" pitchFamily="18" charset="0"/>
                <a:cs typeface="Times New Roman" panose="02020603050405020304" pitchFamily="18" charset="0"/>
              </a:rPr>
              <a:t>auto:- </a:t>
            </a:r>
            <a:r>
              <a:rPr lang="en-IN" dirty="0">
                <a:latin typeface="Times New Roman" panose="02020603050405020304" pitchFamily="18" charset="0"/>
                <a:cs typeface="Times New Roman" panose="02020603050405020304" pitchFamily="18" charset="0"/>
              </a:rPr>
              <a:t>The auto keyword is applied to all local variables automatically. It is the default storage class that’s why this is known as automatic variable.</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Syntax:- </a:t>
            </a: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int main(){</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int a=10;</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auto int b=10;</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(“%d %</a:t>
            </a:r>
            <a:r>
              <a:rPr lang="en-IN" i="1" dirty="0" err="1">
                <a:latin typeface="Times New Roman" panose="02020603050405020304" pitchFamily="18" charset="0"/>
                <a:cs typeface="Times New Roman" panose="02020603050405020304" pitchFamily="18" charset="0"/>
              </a:rPr>
              <a:t>d”,&amp;a,&amp;b</a:t>
            </a:r>
            <a:r>
              <a:rPr lang="en-IN" i="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return 0;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i="1" dirty="0">
                <a:latin typeface="Times New Roman" panose="02020603050405020304" pitchFamily="18" charset="0"/>
                <a:cs typeface="Times New Roman" panose="02020603050405020304" pitchFamily="18" charset="0"/>
              </a:rPr>
              <a:t>Output:- 10 10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38432401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register:- </a:t>
            </a:r>
            <a:r>
              <a:rPr lang="en-IN" dirty="0">
                <a:latin typeface="Times New Roman" panose="02020603050405020304" pitchFamily="18" charset="0"/>
                <a:cs typeface="Times New Roman" panose="02020603050405020304" pitchFamily="18" charset="0"/>
              </a:rPr>
              <a:t>The register variable allocates memory in register than RAM. Its size is same of register size. It has a faster access than other variables.</a:t>
            </a:r>
          </a:p>
          <a:p>
            <a:pPr marL="0" indent="0">
              <a:buNone/>
            </a:pPr>
            <a:r>
              <a:rPr lang="en-IN" b="1" dirty="0">
                <a:latin typeface="Times New Roman" panose="02020603050405020304" pitchFamily="18" charset="0"/>
                <a:cs typeface="Times New Roman" panose="02020603050405020304" pitchFamily="18" charset="0"/>
              </a:rPr>
              <a:t>register</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counter=0;  </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69</a:t>
            </a:fld>
            <a:endParaRPr lang="en-US" dirty="0"/>
          </a:p>
        </p:txBody>
      </p:sp>
    </p:spTree>
    <p:extLst>
      <p:ext uri="{BB962C8B-B14F-4D97-AF65-F5344CB8AC3E}">
        <p14:creationId xmlns:p14="http://schemas.microsoft.com/office/powerpoint/2010/main" val="154968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noAutofit/>
          </a:bodyPr>
          <a:lstStyle/>
          <a:p>
            <a:r>
              <a:rPr lang="en-IN" b="1" dirty="0">
                <a:latin typeface="Times New Roman" panose="02020603050405020304" pitchFamily="18" charset="0"/>
                <a:cs typeface="Times New Roman" panose="02020603050405020304" pitchFamily="18" charset="0"/>
              </a:rPr>
              <a:t> Execution Flow of the C Program:- </a:t>
            </a:r>
            <a:r>
              <a:rPr lang="en-IN" dirty="0">
                <a:latin typeface="Times New Roman" panose="02020603050405020304" pitchFamily="18" charset="0"/>
                <a:cs typeface="Times New Roman" panose="02020603050405020304" pitchFamily="18" charset="0"/>
              </a:rPr>
              <a:t>1) C program (source code) is sent to </a:t>
            </a:r>
            <a:r>
              <a:rPr lang="en-IN" dirty="0" err="1">
                <a:latin typeface="Times New Roman" panose="02020603050405020304" pitchFamily="18" charset="0"/>
                <a:cs typeface="Times New Roman" panose="02020603050405020304" pitchFamily="18" charset="0"/>
              </a:rPr>
              <a:t>preprocessor</a:t>
            </a:r>
            <a:r>
              <a:rPr lang="en-IN" dirty="0">
                <a:latin typeface="Times New Roman" panose="02020603050405020304" pitchFamily="18" charset="0"/>
                <a:cs typeface="Times New Roman" panose="02020603050405020304" pitchFamily="18" charset="0"/>
              </a:rPr>
              <a:t> first. The </a:t>
            </a:r>
            <a:r>
              <a:rPr lang="en-IN" dirty="0" err="1">
                <a:latin typeface="Times New Roman" panose="02020603050405020304" pitchFamily="18" charset="0"/>
                <a:cs typeface="Times New Roman" panose="02020603050405020304" pitchFamily="18" charset="0"/>
              </a:rPr>
              <a:t>preprocessor</a:t>
            </a:r>
            <a:r>
              <a:rPr lang="en-IN" dirty="0">
                <a:latin typeface="Times New Roman" panose="02020603050405020304" pitchFamily="18" charset="0"/>
                <a:cs typeface="Times New Roman" panose="02020603050405020304" pitchFamily="18" charset="0"/>
              </a:rPr>
              <a:t> is responsible to convert </a:t>
            </a:r>
            <a:r>
              <a:rPr lang="en-IN" dirty="0" err="1">
                <a:latin typeface="Times New Roman" panose="02020603050405020304" pitchFamily="18" charset="0"/>
                <a:cs typeface="Times New Roman" panose="02020603050405020304" pitchFamily="18" charset="0"/>
              </a:rPr>
              <a:t>preprocessor</a:t>
            </a:r>
            <a:r>
              <a:rPr lang="en-IN" dirty="0">
                <a:latin typeface="Times New Roman" panose="02020603050405020304" pitchFamily="18" charset="0"/>
                <a:cs typeface="Times New Roman" panose="02020603050405020304" pitchFamily="18" charset="0"/>
              </a:rPr>
              <a:t> directives into their respective values. The </a:t>
            </a:r>
            <a:r>
              <a:rPr lang="en-IN" dirty="0" err="1">
                <a:latin typeface="Times New Roman" panose="02020603050405020304" pitchFamily="18" charset="0"/>
                <a:cs typeface="Times New Roman" panose="02020603050405020304" pitchFamily="18" charset="0"/>
              </a:rPr>
              <a:t>preprocessor</a:t>
            </a:r>
            <a:r>
              <a:rPr lang="en-IN" dirty="0">
                <a:latin typeface="Times New Roman" panose="02020603050405020304" pitchFamily="18" charset="0"/>
                <a:cs typeface="Times New Roman" panose="02020603050405020304" pitchFamily="18" charset="0"/>
              </a:rPr>
              <a:t> generates an expanded source code.</a:t>
            </a:r>
          </a:p>
          <a:p>
            <a:r>
              <a:rPr lang="en-IN" dirty="0">
                <a:latin typeface="Times New Roman" panose="02020603050405020304" pitchFamily="18" charset="0"/>
                <a:cs typeface="Times New Roman" panose="02020603050405020304" pitchFamily="18" charset="0"/>
              </a:rPr>
              <a:t>2) Expanded source code is sent to compiler which compiles the code and converts it into assembly code.</a:t>
            </a:r>
          </a:p>
          <a:p>
            <a:r>
              <a:rPr lang="en-IN" dirty="0">
                <a:latin typeface="Times New Roman" panose="02020603050405020304" pitchFamily="18" charset="0"/>
                <a:cs typeface="Times New Roman" panose="02020603050405020304" pitchFamily="18" charset="0"/>
              </a:rPr>
              <a:t>3) The assembly code is sent to assembler which assembles the code and converts it into object code. Now a simple.obj file is generated.</a:t>
            </a:r>
          </a:p>
          <a:p>
            <a:r>
              <a:rPr lang="en-IN" dirty="0">
                <a:latin typeface="Times New Roman" panose="02020603050405020304" pitchFamily="18" charset="0"/>
                <a:cs typeface="Times New Roman" panose="02020603050405020304" pitchFamily="18" charset="0"/>
              </a:rPr>
              <a:t>4) The object code is sent to linker which links it to the library such as header files. Then it is converted into executable code. A simple.exe file is generated.</a:t>
            </a:r>
          </a:p>
          <a:p>
            <a:r>
              <a:rPr lang="en-IN" dirty="0">
                <a:latin typeface="Times New Roman" panose="02020603050405020304" pitchFamily="18" charset="0"/>
                <a:cs typeface="Times New Roman" panose="02020603050405020304" pitchFamily="18" charset="0"/>
              </a:rPr>
              <a:t>5) The executable code is sent to loader which loads it into memory and then it is executed. After execution, output is sent to console.</a:t>
            </a:r>
          </a:p>
          <a:p>
            <a:pPr>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291045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3. static:-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variable is initialized only once and exists till the end of the program. It retains its value between multiple functions call.</a:t>
            </a:r>
          </a:p>
          <a:p>
            <a:r>
              <a:rPr lang="en-IN" dirty="0">
                <a:latin typeface="Times New Roman" panose="02020603050405020304" pitchFamily="18" charset="0"/>
                <a:cs typeface="Times New Roman" panose="02020603050405020304" pitchFamily="18" charset="0"/>
              </a:rPr>
              <a:t>The static variable has the default value 0 which is provided by compiler.</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70</a:t>
            </a:fld>
            <a:endParaRPr lang="en-US" dirty="0"/>
          </a:p>
        </p:txBody>
      </p:sp>
    </p:spTree>
    <p:extLst>
      <p:ext uri="{BB962C8B-B14F-4D97-AF65-F5344CB8AC3E}">
        <p14:creationId xmlns:p14="http://schemas.microsoft.com/office/powerpoint/2010/main" val="390388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3. static</a:t>
            </a:r>
            <a:r>
              <a:rPr lang="en-IN" b="1" i="1"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a:t>
            </a:r>
          </a:p>
          <a:p>
            <a:r>
              <a:rPr lang="en-IN" i="1" dirty="0">
                <a:latin typeface="Times New Roman" panose="02020603050405020304" pitchFamily="18" charset="0"/>
                <a:cs typeface="Times New Roman" panose="02020603050405020304" pitchFamily="18" charset="0"/>
              </a:rPr>
              <a:t>int </a:t>
            </a:r>
            <a:r>
              <a:rPr lang="en-IN" i="1" dirty="0" err="1">
                <a:latin typeface="Times New Roman" panose="02020603050405020304" pitchFamily="18" charset="0"/>
                <a:cs typeface="Times New Roman" panose="02020603050405020304" pitchFamily="18" charset="0"/>
              </a:rPr>
              <a:t>func</a:t>
            </a:r>
            <a:r>
              <a:rPr lang="en-IN" i="1" dirty="0">
                <a:latin typeface="Times New Roman" panose="02020603050405020304" pitchFamily="18" charset="0"/>
                <a:cs typeface="Times New Roman" panose="02020603050405020304" pitchFamily="18" charset="0"/>
              </a:rPr>
              <a:t>(){</a:t>
            </a:r>
          </a:p>
          <a:p>
            <a:r>
              <a:rPr lang="en-IN" i="1" dirty="0">
                <a:latin typeface="Times New Roman" panose="02020603050405020304" pitchFamily="18" charset="0"/>
                <a:cs typeface="Times New Roman" panose="02020603050405020304" pitchFamily="18" charset="0"/>
              </a:rPr>
              <a:t>static int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=0;	//static variable</a:t>
            </a:r>
          </a:p>
          <a:p>
            <a:r>
              <a:rPr lang="en-IN" i="1" dirty="0">
                <a:latin typeface="Times New Roman" panose="02020603050405020304" pitchFamily="18" charset="0"/>
                <a:cs typeface="Times New Roman" panose="02020603050405020304" pitchFamily="18" charset="0"/>
              </a:rPr>
              <a:t>int j=0;	// local variable </a:t>
            </a:r>
          </a:p>
          <a:p>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a:t>
            </a:r>
          </a:p>
          <a:p>
            <a:r>
              <a:rPr lang="en-IN" i="1" dirty="0">
                <a:latin typeface="Times New Roman" panose="02020603050405020304" pitchFamily="18" charset="0"/>
                <a:cs typeface="Times New Roman" panose="02020603050405020304" pitchFamily="18" charset="0"/>
              </a:rPr>
              <a:t>}</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71</a:t>
            </a:fld>
            <a:endParaRPr lang="en-US" dirty="0"/>
          </a:p>
        </p:txBody>
      </p:sp>
    </p:spTree>
    <p:extLst>
      <p:ext uri="{BB962C8B-B14F-4D97-AF65-F5344CB8AC3E}">
        <p14:creationId xmlns:p14="http://schemas.microsoft.com/office/powerpoint/2010/main" val="26927770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3. static:-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variable is initialized only once and exists till the end of the program. It retains its value between multiple functions call.</a:t>
            </a:r>
          </a:p>
          <a:p>
            <a:r>
              <a:rPr lang="en-IN" dirty="0">
                <a:latin typeface="Times New Roman" panose="02020603050405020304" pitchFamily="18" charset="0"/>
                <a:cs typeface="Times New Roman" panose="02020603050405020304" pitchFamily="18" charset="0"/>
              </a:rPr>
              <a:t>The static variable has the default value 0 which is provided by compiler.</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72</a:t>
            </a:fld>
            <a:endParaRPr lang="en-US" dirty="0"/>
          </a:p>
        </p:txBody>
      </p:sp>
    </p:spTree>
    <p:extLst>
      <p:ext uri="{BB962C8B-B14F-4D97-AF65-F5344CB8AC3E}">
        <p14:creationId xmlns:p14="http://schemas.microsoft.com/office/powerpoint/2010/main" val="22936693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Storage Class in C</a:t>
            </a:r>
            <a:r>
              <a:rPr lang="en-IN" sz="1600"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4. extern:- </a:t>
            </a:r>
            <a:r>
              <a:rPr lang="en-IN" dirty="0">
                <a:latin typeface="Times New Roman" panose="02020603050405020304" pitchFamily="18" charset="0"/>
                <a:cs typeface="Times New Roman" panose="02020603050405020304" pitchFamily="18" charset="0"/>
              </a:rPr>
              <a:t>The extern variable is visible to all the programs. It is used if two or more files are sharing same variable or function.</a:t>
            </a:r>
          </a:p>
          <a:p>
            <a:r>
              <a:rPr lang="en-IN" b="1" i="1" dirty="0">
                <a:latin typeface="Times New Roman" panose="02020603050405020304" pitchFamily="18" charset="0"/>
                <a:cs typeface="Times New Roman" panose="02020603050405020304" pitchFamily="18" charset="0"/>
              </a:rPr>
              <a:t>extern</a:t>
            </a: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counter=0;  </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73</a:t>
            </a:fld>
            <a:endParaRPr lang="en-US" dirty="0"/>
          </a:p>
        </p:txBody>
      </p:sp>
    </p:spTree>
    <p:extLst>
      <p:ext uri="{BB962C8B-B14F-4D97-AF65-F5344CB8AC3E}">
        <p14:creationId xmlns:p14="http://schemas.microsoft.com/office/powerpoint/2010/main" val="33815689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Pointers</a:t>
            </a:r>
            <a:r>
              <a:rPr lang="en-IN" sz="1600"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pointer in C language</a:t>
            </a:r>
            <a:r>
              <a:rPr lang="en-IN" dirty="0">
                <a:latin typeface="Times New Roman" panose="02020603050405020304" pitchFamily="18" charset="0"/>
                <a:cs typeface="Times New Roman" panose="02020603050405020304" pitchFamily="18" charset="0"/>
              </a:rPr>
              <a:t> is a variable, it is also known as locator or indicator that points to an address of a value.</a:t>
            </a: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74</a:t>
            </a:fld>
            <a:endParaRPr lang="en-US" dirty="0"/>
          </a:p>
        </p:txBody>
      </p:sp>
      <p:pic>
        <p:nvPicPr>
          <p:cNvPr id="8" name="Picture 7">
            <a:extLst>
              <a:ext uri="{FF2B5EF4-FFF2-40B4-BE49-F238E27FC236}">
                <a16:creationId xmlns:a16="http://schemas.microsoft.com/office/drawing/2014/main" id="{EFDB9A67-7D90-4ACC-938F-9CE7C11CBDC6}"/>
              </a:ext>
            </a:extLst>
          </p:cNvPr>
          <p:cNvPicPr>
            <a:picLocks noChangeAspect="1"/>
          </p:cNvPicPr>
          <p:nvPr/>
        </p:nvPicPr>
        <p:blipFill>
          <a:blip r:embed="rId2"/>
          <a:stretch>
            <a:fillRect/>
          </a:stretch>
        </p:blipFill>
        <p:spPr>
          <a:xfrm>
            <a:off x="6358397" y="2918754"/>
            <a:ext cx="3847619" cy="1219048"/>
          </a:xfrm>
          <a:prstGeom prst="rect">
            <a:avLst/>
          </a:prstGeom>
        </p:spPr>
      </p:pic>
    </p:spTree>
    <p:extLst>
      <p:ext uri="{BB962C8B-B14F-4D97-AF65-F5344CB8AC3E}">
        <p14:creationId xmlns:p14="http://schemas.microsoft.com/office/powerpoint/2010/main" val="752518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Advantages of C Pointers</a:t>
            </a:r>
            <a:r>
              <a:rPr lang="en-IN" sz="1600"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 Pointer </a:t>
            </a:r>
            <a:r>
              <a:rPr lang="en-IN" b="1" dirty="0">
                <a:latin typeface="Times New Roman" panose="02020603050405020304" pitchFamily="18" charset="0"/>
                <a:cs typeface="Times New Roman" panose="02020603050405020304" pitchFamily="18" charset="0"/>
              </a:rPr>
              <a:t>reduces the code</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improves the performance</a:t>
            </a:r>
            <a:r>
              <a:rPr lang="en-IN" dirty="0">
                <a:latin typeface="Times New Roman" panose="02020603050405020304" pitchFamily="18" charset="0"/>
                <a:cs typeface="Times New Roman" panose="02020603050405020304" pitchFamily="18" charset="0"/>
              </a:rPr>
              <a:t>, it is used to retrieving strings, trees etc. and used with arrays, structures and functions.</a:t>
            </a:r>
          </a:p>
          <a:p>
            <a:r>
              <a:rPr lang="en-IN" dirty="0">
                <a:latin typeface="Times New Roman" panose="02020603050405020304" pitchFamily="18" charset="0"/>
                <a:cs typeface="Times New Roman" panose="02020603050405020304" pitchFamily="18" charset="0"/>
              </a:rPr>
              <a:t>2) We can </a:t>
            </a:r>
            <a:r>
              <a:rPr lang="en-IN" b="1" dirty="0">
                <a:latin typeface="Times New Roman" panose="02020603050405020304" pitchFamily="18" charset="0"/>
                <a:cs typeface="Times New Roman" panose="02020603050405020304" pitchFamily="18" charset="0"/>
              </a:rPr>
              <a:t>return multiple values from function</a:t>
            </a:r>
            <a:r>
              <a:rPr lang="en-IN" dirty="0">
                <a:latin typeface="Times New Roman" panose="02020603050405020304" pitchFamily="18" charset="0"/>
                <a:cs typeface="Times New Roman" panose="02020603050405020304" pitchFamily="18" charset="0"/>
              </a:rPr>
              <a:t> using pointer.</a:t>
            </a:r>
          </a:p>
          <a:p>
            <a:r>
              <a:rPr lang="en-IN" dirty="0">
                <a:latin typeface="Times New Roman" panose="02020603050405020304" pitchFamily="18" charset="0"/>
                <a:cs typeface="Times New Roman" panose="02020603050405020304" pitchFamily="18" charset="0"/>
              </a:rPr>
              <a:t>3) It makes you able to </a:t>
            </a:r>
            <a:r>
              <a:rPr lang="en-IN" b="1" dirty="0">
                <a:latin typeface="Times New Roman" panose="02020603050405020304" pitchFamily="18" charset="0"/>
                <a:cs typeface="Times New Roman" panose="02020603050405020304" pitchFamily="18" charset="0"/>
              </a:rPr>
              <a:t>access any memory location</a:t>
            </a:r>
            <a:r>
              <a:rPr lang="en-IN" dirty="0">
                <a:latin typeface="Times New Roman" panose="02020603050405020304" pitchFamily="18" charset="0"/>
                <a:cs typeface="Times New Roman" panose="02020603050405020304" pitchFamily="18" charset="0"/>
              </a:rPr>
              <a:t> in the computer's memory.</a:t>
            </a: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75</a:t>
            </a:fld>
            <a:endParaRPr lang="en-US" dirty="0"/>
          </a:p>
        </p:txBody>
      </p:sp>
    </p:spTree>
    <p:extLst>
      <p:ext uri="{BB962C8B-B14F-4D97-AF65-F5344CB8AC3E}">
        <p14:creationId xmlns:p14="http://schemas.microsoft.com/office/powerpoint/2010/main" val="18927828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Usage of C Pointers</a:t>
            </a:r>
            <a:r>
              <a:rPr lang="en-IN" sz="1600"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 Dynamic Memory Allocation</a:t>
            </a:r>
          </a:p>
          <a:p>
            <a:r>
              <a:rPr lang="en-IN" dirty="0">
                <a:latin typeface="Times New Roman" panose="02020603050405020304" pitchFamily="18" charset="0"/>
                <a:cs typeface="Times New Roman" panose="02020603050405020304" pitchFamily="18" charset="0"/>
              </a:rPr>
              <a:t>2) Array, Function and Structures</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76</a:t>
            </a:fld>
            <a:endParaRPr lang="en-US" dirty="0"/>
          </a:p>
        </p:txBody>
      </p:sp>
    </p:spTree>
    <p:extLst>
      <p:ext uri="{BB962C8B-B14F-4D97-AF65-F5344CB8AC3E}">
        <p14:creationId xmlns:p14="http://schemas.microsoft.com/office/powerpoint/2010/main" val="27429646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Declarations of C Pointers</a:t>
            </a:r>
            <a:r>
              <a:rPr lang="en-IN" sz="1600"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pointer in c language can be declared using * (asterisk symbol).</a:t>
            </a:r>
          </a:p>
          <a:p>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*a;//pointer to int  </a:t>
            </a:r>
          </a:p>
          <a:p>
            <a:r>
              <a:rPr lang="en-IN" b="1" dirty="0">
                <a:latin typeface="Times New Roman" panose="02020603050405020304" pitchFamily="18" charset="0"/>
                <a:cs typeface="Times New Roman" panose="02020603050405020304" pitchFamily="18" charset="0"/>
              </a:rPr>
              <a:t>char</a:t>
            </a:r>
            <a:r>
              <a:rPr lang="en-IN" dirty="0">
                <a:latin typeface="Times New Roman" panose="02020603050405020304" pitchFamily="18" charset="0"/>
                <a:cs typeface="Times New Roman" panose="02020603050405020304" pitchFamily="18" charset="0"/>
              </a:rPr>
              <a:t> *c;//pointer to char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77</a:t>
            </a:fld>
            <a:endParaRPr lang="en-US" dirty="0"/>
          </a:p>
        </p:txBody>
      </p:sp>
      <p:pic>
        <p:nvPicPr>
          <p:cNvPr id="7" name="Picture 6">
            <a:extLst>
              <a:ext uri="{FF2B5EF4-FFF2-40B4-BE49-F238E27FC236}">
                <a16:creationId xmlns:a16="http://schemas.microsoft.com/office/drawing/2014/main" id="{3E4635A5-8414-4AF6-88CA-2F27C7233374}"/>
              </a:ext>
            </a:extLst>
          </p:cNvPr>
          <p:cNvPicPr>
            <a:picLocks noChangeAspect="1"/>
          </p:cNvPicPr>
          <p:nvPr/>
        </p:nvPicPr>
        <p:blipFill>
          <a:blip r:embed="rId2"/>
          <a:stretch>
            <a:fillRect/>
          </a:stretch>
        </p:blipFill>
        <p:spPr>
          <a:xfrm>
            <a:off x="6489326" y="2742893"/>
            <a:ext cx="3286584" cy="2210108"/>
          </a:xfrm>
          <a:prstGeom prst="rect">
            <a:avLst/>
          </a:prstGeom>
        </p:spPr>
      </p:pic>
    </p:spTree>
    <p:extLst>
      <p:ext uri="{BB962C8B-B14F-4D97-AF65-F5344CB8AC3E}">
        <p14:creationId xmlns:p14="http://schemas.microsoft.com/office/powerpoint/2010/main" val="3614353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Null Pointers</a:t>
            </a:r>
            <a:r>
              <a:rPr lang="en-IN" sz="16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pointer that is not assigned any value but NULL is known as NULL pointer. If you don't have any address to be specified in the pointer at the time of declaration, you can assign NULL value. It will a better approach.</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 *p=null</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most the libraries, the value of pointer is 0 (zero).</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78</a:t>
            </a:fld>
            <a:endParaRPr lang="en-US" dirty="0"/>
          </a:p>
        </p:txBody>
      </p:sp>
    </p:spTree>
    <p:extLst>
      <p:ext uri="{BB962C8B-B14F-4D97-AF65-F5344CB8AC3E}">
        <p14:creationId xmlns:p14="http://schemas.microsoft.com/office/powerpoint/2010/main" val="2234475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C Pointer to Pointers</a:t>
            </a:r>
            <a:r>
              <a:rPr lang="en-IN" sz="16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C pointer to pointer concept, a pointer refers to the address of another pointer.</a:t>
            </a:r>
          </a:p>
          <a:p>
            <a:r>
              <a:rPr lang="en-IN" dirty="0">
                <a:latin typeface="Times New Roman" panose="02020603050405020304" pitchFamily="18" charset="0"/>
                <a:cs typeface="Times New Roman" panose="02020603050405020304" pitchFamily="18" charset="0"/>
              </a:rPr>
              <a:t>In c language, a pointer can point to the address of another pointer which points to the address of a value. Let's understand it by the diagram given below:</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Let's see the syntax of pointer to pointer.</a:t>
            </a:r>
          </a:p>
          <a:p>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**p2;  </a:t>
            </a:r>
          </a:p>
          <a:p>
            <a:endParaRPr lang="en-IN" dirty="0"/>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79</a:t>
            </a:fld>
            <a:endParaRPr lang="en-US" dirty="0"/>
          </a:p>
        </p:txBody>
      </p:sp>
      <p:pic>
        <p:nvPicPr>
          <p:cNvPr id="7" name="Picture 6">
            <a:extLst>
              <a:ext uri="{FF2B5EF4-FFF2-40B4-BE49-F238E27FC236}">
                <a16:creationId xmlns:a16="http://schemas.microsoft.com/office/drawing/2014/main" id="{9E40BFC3-EA78-4807-8A3C-2EAC694AB046}"/>
              </a:ext>
            </a:extLst>
          </p:cNvPr>
          <p:cNvPicPr>
            <a:picLocks noChangeAspect="1"/>
          </p:cNvPicPr>
          <p:nvPr/>
        </p:nvPicPr>
        <p:blipFill>
          <a:blip r:embed="rId2"/>
          <a:stretch>
            <a:fillRect/>
          </a:stretch>
        </p:blipFill>
        <p:spPr>
          <a:xfrm>
            <a:off x="3469455" y="3082712"/>
            <a:ext cx="6133333" cy="1219048"/>
          </a:xfrm>
          <a:prstGeom prst="rect">
            <a:avLst/>
          </a:prstGeom>
        </p:spPr>
      </p:pic>
    </p:spTree>
    <p:extLst>
      <p:ext uri="{BB962C8B-B14F-4D97-AF65-F5344CB8AC3E}">
        <p14:creationId xmlns:p14="http://schemas.microsoft.com/office/powerpoint/2010/main" val="260323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noAutofit/>
          </a:bodyPr>
          <a:lstStyle/>
          <a:p>
            <a:r>
              <a:rPr lang="en-IN" sz="1600" b="1" dirty="0">
                <a:latin typeface="Times New Roman" panose="02020603050405020304" pitchFamily="18" charset="0"/>
                <a:cs typeface="Times New Roman" panose="02020603050405020304" pitchFamily="18" charset="0"/>
              </a:rPr>
              <a:t> Execution Flow of the </a:t>
            </a:r>
          </a:p>
          <a:p>
            <a:r>
              <a:rPr lang="en-IN" sz="1600" b="1" dirty="0">
                <a:latin typeface="Times New Roman" panose="02020603050405020304" pitchFamily="18" charset="0"/>
                <a:cs typeface="Times New Roman" panose="02020603050405020304" pitchFamily="18" charset="0"/>
              </a:rPr>
              <a:t>C Program:-</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7" name="Picture 6">
            <a:extLst>
              <a:ext uri="{FF2B5EF4-FFF2-40B4-BE49-F238E27FC236}">
                <a16:creationId xmlns:a16="http://schemas.microsoft.com/office/drawing/2014/main" id="{7642F3A4-E1B1-4AED-8886-98A49A242FE7}"/>
              </a:ext>
            </a:extLst>
          </p:cNvPr>
          <p:cNvPicPr>
            <a:picLocks noChangeAspect="1"/>
          </p:cNvPicPr>
          <p:nvPr/>
        </p:nvPicPr>
        <p:blipFill>
          <a:blip r:embed="rId2"/>
          <a:stretch>
            <a:fillRect/>
          </a:stretch>
        </p:blipFill>
        <p:spPr>
          <a:xfrm>
            <a:off x="5855915" y="1302550"/>
            <a:ext cx="4493430" cy="5555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6491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Array:- Array</a:t>
            </a:r>
            <a:r>
              <a:rPr lang="en-IN" dirty="0">
                <a:latin typeface="Times New Roman" panose="02020603050405020304" pitchFamily="18" charset="0"/>
                <a:cs typeface="Times New Roman" panose="02020603050405020304" pitchFamily="18" charset="0"/>
              </a:rPr>
              <a:t> in C language is a </a:t>
            </a:r>
            <a:r>
              <a:rPr lang="en-IN" i="1" dirty="0">
                <a:latin typeface="Times New Roman" panose="02020603050405020304" pitchFamily="18" charset="0"/>
                <a:cs typeface="Times New Roman" panose="02020603050405020304" pitchFamily="18" charset="0"/>
              </a:rPr>
              <a:t>collection</a:t>
            </a:r>
            <a:r>
              <a:rPr lang="en-IN" dirty="0">
                <a:latin typeface="Times New Roman" panose="02020603050405020304" pitchFamily="18" charset="0"/>
                <a:cs typeface="Times New Roman" panose="02020603050405020304" pitchFamily="18" charset="0"/>
              </a:rPr>
              <a:t> or </a:t>
            </a:r>
            <a:r>
              <a:rPr lang="en-IN" i="1" dirty="0">
                <a:latin typeface="Times New Roman" panose="02020603050405020304" pitchFamily="18" charset="0"/>
                <a:cs typeface="Times New Roman" panose="02020603050405020304" pitchFamily="18" charset="0"/>
              </a:rPr>
              <a:t>group</a:t>
            </a:r>
            <a:r>
              <a:rPr lang="en-IN" dirty="0">
                <a:latin typeface="Times New Roman" panose="02020603050405020304" pitchFamily="18" charset="0"/>
                <a:cs typeface="Times New Roman" panose="02020603050405020304" pitchFamily="18" charset="0"/>
              </a:rPr>
              <a:t> of elements (data). All the elements of c array are </a:t>
            </a:r>
            <a:r>
              <a:rPr lang="en-IN" i="1" dirty="0">
                <a:latin typeface="Times New Roman" panose="02020603050405020304" pitchFamily="18" charset="0"/>
                <a:cs typeface="Times New Roman" panose="02020603050405020304" pitchFamily="18" charset="0"/>
              </a:rPr>
              <a:t>homogeneous</a:t>
            </a:r>
            <a:r>
              <a:rPr lang="en-IN" dirty="0">
                <a:latin typeface="Times New Roman" panose="02020603050405020304" pitchFamily="18" charset="0"/>
                <a:cs typeface="Times New Roman" panose="02020603050405020304" pitchFamily="18" charset="0"/>
              </a:rPr>
              <a:t> (similar). It has contiguous memory location.</a:t>
            </a:r>
          </a:p>
          <a:p>
            <a:r>
              <a:rPr lang="en-IN" b="1" dirty="0">
                <a:latin typeface="Times New Roman" panose="02020603050405020304" pitchFamily="18" charset="0"/>
                <a:cs typeface="Times New Roman" panose="02020603050405020304" pitchFamily="18" charset="0"/>
              </a:rPr>
              <a:t>Advantages of Array:- </a:t>
            </a:r>
          </a:p>
          <a:p>
            <a:r>
              <a:rPr lang="en-IN" dirty="0">
                <a:latin typeface="Times New Roman" panose="02020603050405020304" pitchFamily="18" charset="0"/>
                <a:cs typeface="Times New Roman" panose="02020603050405020304" pitchFamily="18" charset="0"/>
              </a:rPr>
              <a:t>1. Code optimization</a:t>
            </a:r>
          </a:p>
          <a:p>
            <a:r>
              <a:rPr lang="en-IN" dirty="0">
                <a:latin typeface="Times New Roman" panose="02020603050405020304" pitchFamily="18" charset="0"/>
                <a:cs typeface="Times New Roman" panose="02020603050405020304" pitchFamily="18" charset="0"/>
              </a:rPr>
              <a:t>2. Easy to traverse data</a:t>
            </a:r>
          </a:p>
          <a:p>
            <a:r>
              <a:rPr lang="en-IN" dirty="0">
                <a:latin typeface="Times New Roman" panose="02020603050405020304" pitchFamily="18" charset="0"/>
                <a:cs typeface="Times New Roman" panose="02020603050405020304" pitchFamily="18" charset="0"/>
              </a:rPr>
              <a:t>3. Easy to sort data</a:t>
            </a:r>
          </a:p>
          <a:p>
            <a:r>
              <a:rPr lang="en-IN" dirty="0">
                <a:latin typeface="Times New Roman" panose="02020603050405020304" pitchFamily="18" charset="0"/>
                <a:cs typeface="Times New Roman" panose="02020603050405020304" pitchFamily="18" charset="0"/>
              </a:rPr>
              <a:t>4. Fixed Access</a:t>
            </a:r>
          </a:p>
          <a:p>
            <a:r>
              <a:rPr lang="en-IN" b="1" dirty="0">
                <a:latin typeface="Times New Roman" panose="02020603050405020304" pitchFamily="18" charset="0"/>
                <a:cs typeface="Times New Roman" panose="02020603050405020304" pitchFamily="18" charset="0"/>
              </a:rPr>
              <a:t>Disadvantages:- </a:t>
            </a:r>
          </a:p>
          <a:p>
            <a:r>
              <a:rPr lang="en-IN" dirty="0">
                <a:latin typeface="Times New Roman" panose="02020603050405020304" pitchFamily="18" charset="0"/>
                <a:cs typeface="Times New Roman" panose="02020603050405020304" pitchFamily="18" charset="0"/>
              </a:rPr>
              <a:t>1. Fixed Size</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80</a:t>
            </a:fld>
            <a:endParaRPr lang="en-US" dirty="0"/>
          </a:p>
        </p:txBody>
      </p:sp>
    </p:spTree>
    <p:extLst>
      <p:ext uri="{BB962C8B-B14F-4D97-AF65-F5344CB8AC3E}">
        <p14:creationId xmlns:p14="http://schemas.microsoft.com/office/powerpoint/2010/main" val="20852114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Declaration of Array:- </a:t>
            </a:r>
            <a:r>
              <a:rPr lang="en-IN" dirty="0">
                <a:latin typeface="Times New Roman" panose="02020603050405020304" pitchFamily="18" charset="0"/>
                <a:cs typeface="Times New Roman" panose="02020603050405020304" pitchFamily="18" charset="0"/>
              </a:rPr>
              <a:t>We can declare an array in the c language in the following way.</a:t>
            </a:r>
          </a:p>
          <a:p>
            <a:pPr>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data_type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array_name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array_size</a:t>
            </a: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Now, let us see the example to declare array.</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marks[5];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81</a:t>
            </a:fld>
            <a:endParaRPr lang="en-US" dirty="0"/>
          </a:p>
        </p:txBody>
      </p:sp>
      <p:pic>
        <p:nvPicPr>
          <p:cNvPr id="7" name="Picture 6">
            <a:extLst>
              <a:ext uri="{FF2B5EF4-FFF2-40B4-BE49-F238E27FC236}">
                <a16:creationId xmlns:a16="http://schemas.microsoft.com/office/drawing/2014/main" id="{86799630-6D5B-4D39-8DBB-47F89A46C07E}"/>
              </a:ext>
            </a:extLst>
          </p:cNvPr>
          <p:cNvPicPr>
            <a:picLocks noChangeAspect="1"/>
          </p:cNvPicPr>
          <p:nvPr/>
        </p:nvPicPr>
        <p:blipFill>
          <a:blip r:embed="rId2"/>
          <a:stretch>
            <a:fillRect/>
          </a:stretch>
        </p:blipFill>
        <p:spPr>
          <a:xfrm>
            <a:off x="5263581" y="3133620"/>
            <a:ext cx="4020111" cy="1505160"/>
          </a:xfrm>
          <a:prstGeom prst="rect">
            <a:avLst/>
          </a:prstGeom>
        </p:spPr>
      </p:pic>
    </p:spTree>
    <p:extLst>
      <p:ext uri="{BB962C8B-B14F-4D97-AF65-F5344CB8AC3E}">
        <p14:creationId xmlns:p14="http://schemas.microsoft.com/office/powerpoint/2010/main" val="3298086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 Array Example:- </a:t>
            </a: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  </a:t>
            </a:r>
          </a:p>
          <a:p>
            <a:pPr marL="0" indent="0">
              <a:buNone/>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=0;    </a:t>
            </a:r>
          </a:p>
          <a:p>
            <a:pPr marL="0" indent="0">
              <a:buNone/>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marks[5];//declaration of array       </a:t>
            </a:r>
          </a:p>
          <a:p>
            <a:pPr marL="0" indent="0">
              <a:buNone/>
            </a:pPr>
            <a:r>
              <a:rPr lang="en-IN" i="1" dirty="0">
                <a:latin typeface="Times New Roman" panose="02020603050405020304" pitchFamily="18" charset="0"/>
                <a:cs typeface="Times New Roman" panose="02020603050405020304" pitchFamily="18" charset="0"/>
              </a:rPr>
              <a:t>marks[0]=80;//initialization of array    </a:t>
            </a:r>
          </a:p>
          <a:p>
            <a:pPr marL="0" indent="0">
              <a:buNone/>
            </a:pPr>
            <a:r>
              <a:rPr lang="en-IN" i="1" dirty="0">
                <a:latin typeface="Times New Roman" panose="02020603050405020304" pitchFamily="18" charset="0"/>
                <a:cs typeface="Times New Roman" panose="02020603050405020304" pitchFamily="18" charset="0"/>
              </a:rPr>
              <a:t>marks[1]=60;    </a:t>
            </a:r>
          </a:p>
          <a:p>
            <a:pPr marL="0" indent="0">
              <a:buNone/>
            </a:pPr>
            <a:r>
              <a:rPr lang="en-IN" i="1" dirty="0">
                <a:latin typeface="Times New Roman" panose="02020603050405020304" pitchFamily="18" charset="0"/>
                <a:cs typeface="Times New Roman" panose="02020603050405020304" pitchFamily="18" charset="0"/>
              </a:rPr>
              <a:t>marks[2]=70;    </a:t>
            </a:r>
          </a:p>
          <a:p>
            <a:pPr marL="0" indent="0">
              <a:buNone/>
            </a:pPr>
            <a:r>
              <a:rPr lang="en-IN" i="1" dirty="0">
                <a:latin typeface="Times New Roman" panose="02020603050405020304" pitchFamily="18" charset="0"/>
                <a:cs typeface="Times New Roman" panose="02020603050405020304" pitchFamily="18" charset="0"/>
              </a:rPr>
              <a:t>marks[3]=85;    </a:t>
            </a:r>
          </a:p>
          <a:p>
            <a:pPr marL="0" indent="0">
              <a:buNone/>
            </a:pPr>
            <a:r>
              <a:rPr lang="en-IN" i="1" dirty="0">
                <a:latin typeface="Times New Roman" panose="02020603050405020304" pitchFamily="18" charset="0"/>
                <a:cs typeface="Times New Roman" panose="02020603050405020304" pitchFamily="18" charset="0"/>
              </a:rPr>
              <a:t>marks[4]=75;    </a:t>
            </a:r>
          </a:p>
          <a:p>
            <a:pPr marL="0" indent="0">
              <a:buNone/>
            </a:pPr>
            <a:r>
              <a:rPr lang="en-IN" i="1" dirty="0">
                <a:latin typeface="Times New Roman" panose="02020603050405020304" pitchFamily="18" charset="0"/>
                <a:cs typeface="Times New Roman" panose="02020603050405020304" pitchFamily="18" charset="0"/>
              </a:rPr>
              <a:t>//traversal of array    </a:t>
            </a:r>
          </a:p>
          <a:p>
            <a:pPr marL="0" indent="0">
              <a:buNone/>
            </a:pPr>
            <a:r>
              <a:rPr lang="en-IN" b="1" i="1" dirty="0">
                <a:latin typeface="Times New Roman" panose="02020603050405020304" pitchFamily="18" charset="0"/>
                <a:cs typeface="Times New Roman" panose="02020603050405020304" pitchFamily="18" charset="0"/>
              </a:rPr>
              <a:t>for</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=0;i&lt;5;i++){      </a:t>
            </a:r>
          </a:p>
          <a:p>
            <a:pPr marL="0" indent="0">
              <a:buNone/>
            </a:pP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("%d ",marks[</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a:t>
            </a:r>
          </a:p>
          <a:p>
            <a:pPr marL="0" indent="0">
              <a:buNone/>
            </a:pPr>
            <a:r>
              <a:rPr lang="en-IN" i="1" dirty="0">
                <a:latin typeface="Times New Roman" panose="02020603050405020304" pitchFamily="18" charset="0"/>
                <a:cs typeface="Times New Roman" panose="02020603050405020304" pitchFamily="18" charset="0"/>
              </a:rPr>
              <a:t>}//end of for loop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 </a:t>
            </a:r>
          </a:p>
          <a:p>
            <a:pPr marL="0" indent="0">
              <a:buNone/>
            </a:pPr>
            <a:r>
              <a:rPr lang="en-IN" b="1" dirty="0">
                <a:latin typeface="Times New Roman" panose="02020603050405020304" pitchFamily="18" charset="0"/>
                <a:cs typeface="Times New Roman" panose="02020603050405020304" pitchFamily="18" charset="0"/>
              </a:rPr>
              <a:t>O/p:-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 60 70 75 80 85</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82</a:t>
            </a:fld>
            <a:endParaRPr lang="en-US" dirty="0"/>
          </a:p>
        </p:txBody>
      </p:sp>
    </p:spTree>
    <p:extLst>
      <p:ext uri="{BB962C8B-B14F-4D97-AF65-F5344CB8AC3E}">
        <p14:creationId xmlns:p14="http://schemas.microsoft.com/office/powerpoint/2010/main" val="1160359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Two Dimensional Array:- </a:t>
            </a:r>
            <a:r>
              <a:rPr lang="en-IN" dirty="0">
                <a:latin typeface="Times New Roman" panose="02020603050405020304" pitchFamily="18" charset="0"/>
                <a:cs typeface="Times New Roman" panose="02020603050405020304" pitchFamily="18" charset="0"/>
              </a:rPr>
              <a:t>We can declare an array in the c language in the following way.</a:t>
            </a:r>
          </a:p>
          <a:p>
            <a:pPr>
              <a:buFont typeface="Wingdings" panose="05000000000000000000" pitchFamily="2" charset="2"/>
              <a:buChar char="§"/>
            </a:pPr>
            <a:r>
              <a:rPr lang="en-IN" b="1" i="1" dirty="0" err="1">
                <a:latin typeface="Times New Roman" panose="02020603050405020304" pitchFamily="18" charset="0"/>
                <a:cs typeface="Times New Roman" panose="02020603050405020304" pitchFamily="18" charset="0"/>
              </a:rPr>
              <a:t>data_type</a:t>
            </a: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array_name</a:t>
            </a:r>
            <a:r>
              <a:rPr lang="en-IN" b="1" i="1" dirty="0">
                <a:latin typeface="Times New Roman" panose="02020603050405020304" pitchFamily="18" charset="0"/>
                <a:cs typeface="Times New Roman" panose="02020603050405020304" pitchFamily="18" charset="0"/>
              </a:rPr>
              <a:t>[size1][size2];</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simple example to declare two dimensional array is given below.</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int </a:t>
            </a:r>
            <a:r>
              <a:rPr lang="en-IN" i="1" dirty="0" err="1">
                <a:latin typeface="Times New Roman" panose="02020603050405020304" pitchFamily="18" charset="0"/>
                <a:cs typeface="Times New Roman" panose="02020603050405020304" pitchFamily="18" charset="0"/>
              </a:rPr>
              <a:t>twodimen</a:t>
            </a:r>
            <a:r>
              <a:rPr lang="en-IN" i="1" dirty="0">
                <a:latin typeface="Times New Roman" panose="02020603050405020304" pitchFamily="18" charset="0"/>
                <a:cs typeface="Times New Roman" panose="02020603050405020304" pitchFamily="18" charset="0"/>
              </a:rPr>
              <a:t>[4][3];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83</a:t>
            </a:fld>
            <a:endParaRPr lang="en-US" dirty="0"/>
          </a:p>
        </p:txBody>
      </p:sp>
    </p:spTree>
    <p:extLst>
      <p:ext uri="{BB962C8B-B14F-4D97-AF65-F5344CB8AC3E}">
        <p14:creationId xmlns:p14="http://schemas.microsoft.com/office/powerpoint/2010/main" val="8277194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Two Dimensional Array:- </a:t>
            </a:r>
            <a:r>
              <a:rPr lang="en-IN" dirty="0">
                <a:latin typeface="Times New Roman" panose="02020603050405020304" pitchFamily="18" charset="0"/>
                <a:cs typeface="Times New Roman" panose="02020603050405020304" pitchFamily="18" charset="0"/>
              </a:rPr>
              <a:t>The two dimensional array in C language is represented in the form of rows and columns, also known as matrix. It is also known as </a:t>
            </a:r>
            <a:r>
              <a:rPr lang="en-IN" i="1" dirty="0">
                <a:latin typeface="Times New Roman" panose="02020603050405020304" pitchFamily="18" charset="0"/>
                <a:cs typeface="Times New Roman" panose="02020603050405020304" pitchFamily="18" charset="0"/>
              </a:rPr>
              <a:t>array of arrays</a:t>
            </a:r>
            <a:r>
              <a:rPr lang="en-IN" dirty="0">
                <a:latin typeface="Times New Roman" panose="02020603050405020304" pitchFamily="18" charset="0"/>
                <a:cs typeface="Times New Roman" panose="02020603050405020304" pitchFamily="18" charset="0"/>
              </a:rPr>
              <a:t> or </a:t>
            </a:r>
            <a:r>
              <a:rPr lang="en-IN" i="1" dirty="0">
                <a:latin typeface="Times New Roman" panose="02020603050405020304" pitchFamily="18" charset="0"/>
                <a:cs typeface="Times New Roman" panose="02020603050405020304" pitchFamily="18" charset="0"/>
              </a:rPr>
              <a:t>list of arrays</a:t>
            </a:r>
            <a:r>
              <a:rPr lang="en-IN"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two dimensional, three dimensional or other dimensional arrays are also known as </a:t>
            </a:r>
            <a:r>
              <a:rPr lang="en-IN" i="1" dirty="0">
                <a:latin typeface="Times New Roman" panose="02020603050405020304" pitchFamily="18" charset="0"/>
                <a:cs typeface="Times New Roman" panose="02020603050405020304" pitchFamily="18" charset="0"/>
              </a:rPr>
              <a:t>multidimensional</a:t>
            </a:r>
            <a:r>
              <a:rPr lang="en-IN" dirty="0">
                <a:latin typeface="Times New Roman" panose="02020603050405020304" pitchFamily="18" charset="0"/>
                <a:cs typeface="Times New Roman" panose="02020603050405020304" pitchFamily="18" charset="0"/>
              </a:rPr>
              <a:t> arrays.</a:t>
            </a:r>
          </a:p>
          <a:p>
            <a:pPr>
              <a:buFont typeface="Wingdings" panose="05000000000000000000" pitchFamily="2" charset="2"/>
              <a:buChar char="§"/>
            </a:pPr>
            <a:r>
              <a:rPr lang="en-IN" i="1" dirty="0" err="1">
                <a:latin typeface="Times New Roman" panose="02020603050405020304" pitchFamily="18" charset="0"/>
                <a:cs typeface="Times New Roman" panose="02020603050405020304" pitchFamily="18" charset="0"/>
              </a:rPr>
              <a:t>data_type</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array_name</a:t>
            </a:r>
            <a:r>
              <a:rPr lang="en-IN" i="1" dirty="0">
                <a:latin typeface="Times New Roman" panose="02020603050405020304" pitchFamily="18" charset="0"/>
                <a:cs typeface="Times New Roman" panose="02020603050405020304" pitchFamily="18" charset="0"/>
              </a:rPr>
              <a:t>[size1][size2];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84</a:t>
            </a:fld>
            <a:endParaRPr lang="en-US" dirty="0"/>
          </a:p>
        </p:txBody>
      </p:sp>
    </p:spTree>
    <p:extLst>
      <p:ext uri="{BB962C8B-B14F-4D97-AF65-F5344CB8AC3E}">
        <p14:creationId xmlns:p14="http://schemas.microsoft.com/office/powerpoint/2010/main" val="655365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dirty="0">
                <a:latin typeface="Times New Roman" panose="02020603050405020304" pitchFamily="18" charset="0"/>
                <a:cs typeface="Times New Roman" panose="02020603050405020304" pitchFamily="18" charset="0"/>
              </a:rPr>
              <a:t>Two Dimensional Array:- </a:t>
            </a:r>
            <a:r>
              <a:rPr lang="en-IN" dirty="0">
                <a:latin typeface="Times New Roman" panose="02020603050405020304" pitchFamily="18" charset="0"/>
                <a:cs typeface="Times New Roman" panose="02020603050405020304" pitchFamily="18" charset="0"/>
              </a:rPr>
              <a:t>We can declare an array in the c language in the following way.</a:t>
            </a:r>
          </a:p>
          <a:p>
            <a:pPr>
              <a:buFont typeface="Wingdings" panose="05000000000000000000" pitchFamily="2" charset="2"/>
              <a:buChar char="§"/>
            </a:pPr>
            <a:r>
              <a:rPr lang="en-IN" b="1" i="1" dirty="0" err="1">
                <a:latin typeface="Times New Roman" panose="02020603050405020304" pitchFamily="18" charset="0"/>
                <a:cs typeface="Times New Roman" panose="02020603050405020304" pitchFamily="18" charset="0"/>
              </a:rPr>
              <a:t>data_type</a:t>
            </a: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array_name</a:t>
            </a:r>
            <a:r>
              <a:rPr lang="en-IN" b="1" i="1" dirty="0">
                <a:latin typeface="Times New Roman" panose="02020603050405020304" pitchFamily="18" charset="0"/>
                <a:cs typeface="Times New Roman" panose="02020603050405020304" pitchFamily="18" charset="0"/>
              </a:rPr>
              <a:t>[size1][size2];</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simple example to declare two dimensional array is given below.</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int </a:t>
            </a:r>
            <a:r>
              <a:rPr lang="en-IN" i="1" dirty="0" err="1">
                <a:latin typeface="Times New Roman" panose="02020603050405020304" pitchFamily="18" charset="0"/>
                <a:cs typeface="Times New Roman" panose="02020603050405020304" pitchFamily="18" charset="0"/>
              </a:rPr>
              <a:t>twodimen</a:t>
            </a:r>
            <a:r>
              <a:rPr lang="en-IN" i="1" dirty="0">
                <a:latin typeface="Times New Roman" panose="02020603050405020304" pitchFamily="18" charset="0"/>
                <a:cs typeface="Times New Roman" panose="02020603050405020304" pitchFamily="18" charset="0"/>
              </a:rPr>
              <a:t>[4][3];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85</a:t>
            </a:fld>
            <a:endParaRPr lang="en-US" dirty="0"/>
          </a:p>
        </p:txBody>
      </p:sp>
    </p:spTree>
    <p:extLst>
      <p:ext uri="{BB962C8B-B14F-4D97-AF65-F5344CB8AC3E}">
        <p14:creationId xmlns:p14="http://schemas.microsoft.com/office/powerpoint/2010/main" val="31118394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Passing Array To functions: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reuse the array operation, we can create functions that receives array as argument. To pass array in function, we need to write the array name only in the function call.</a:t>
            </a:r>
          </a:p>
          <a:p>
            <a:pPr>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functionname</a:t>
            </a:r>
            <a:r>
              <a:rPr lang="en-IN" dirty="0">
                <a:latin typeface="Times New Roman" panose="02020603050405020304" pitchFamily="18" charset="0"/>
                <a:cs typeface="Times New Roman" panose="02020603050405020304" pitchFamily="18" charset="0"/>
              </a:rPr>
              <a:t>(arrayname);//passing array  </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First way:</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return_type function(type arrayname[])  </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Second way:</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return_type function(type arrayname[SIZE])  </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Third way:</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return_type function(type *arrayname)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86</a:t>
            </a:fld>
            <a:endParaRPr lang="en-US" dirty="0"/>
          </a:p>
        </p:txBody>
      </p:sp>
    </p:spTree>
    <p:extLst>
      <p:ext uri="{BB962C8B-B14F-4D97-AF65-F5344CB8AC3E}">
        <p14:creationId xmlns:p14="http://schemas.microsoft.com/office/powerpoint/2010/main" val="15536701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C String:</a:t>
            </a:r>
            <a:r>
              <a:rPr lang="en-IN" b="1" dirty="0">
                <a:latin typeface="Times New Roman" panose="02020603050405020304" pitchFamily="18" charset="0"/>
                <a:cs typeface="Times New Roman" panose="02020603050405020304" pitchFamily="18" charset="0"/>
              </a:rPr>
              <a:t>- String</a:t>
            </a:r>
            <a:r>
              <a:rPr lang="en-IN" dirty="0">
                <a:latin typeface="Times New Roman" panose="02020603050405020304" pitchFamily="18" charset="0"/>
                <a:cs typeface="Times New Roman" panose="02020603050405020304" pitchFamily="18" charset="0"/>
              </a:rPr>
              <a:t> in C language is an </a:t>
            </a:r>
            <a:r>
              <a:rPr lang="en-IN" i="1" dirty="0">
                <a:latin typeface="Times New Roman" panose="02020603050405020304" pitchFamily="18" charset="0"/>
                <a:cs typeface="Times New Roman" panose="02020603050405020304" pitchFamily="18" charset="0"/>
              </a:rPr>
              <a:t>array of characters</a:t>
            </a:r>
            <a:r>
              <a:rPr lang="en-IN" dirty="0">
                <a:latin typeface="Times New Roman" panose="02020603050405020304" pitchFamily="18" charset="0"/>
                <a:cs typeface="Times New Roman" panose="02020603050405020304" pitchFamily="18" charset="0"/>
              </a:rPr>
              <a:t> that is terminated by \0 (null character).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are two ways to declare string in c language.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By char array</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By string literal</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87</a:t>
            </a:fld>
            <a:endParaRPr lang="en-US" dirty="0"/>
          </a:p>
        </p:txBody>
      </p:sp>
    </p:spTree>
    <p:extLst>
      <p:ext uri="{BB962C8B-B14F-4D97-AF65-F5344CB8AC3E}">
        <p14:creationId xmlns:p14="http://schemas.microsoft.com/office/powerpoint/2010/main" val="12240537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gets() and puts() Function:- </a:t>
            </a:r>
            <a:r>
              <a:rPr lang="en-IN" dirty="0">
                <a:latin typeface="Times New Roman" panose="02020603050405020304" pitchFamily="18" charset="0"/>
                <a:cs typeface="Times New Roman" panose="02020603050405020304" pitchFamily="18" charset="0"/>
              </a:rPr>
              <a:t>The gets() function reads string from user and puts() function prints the string. Both functions are defined in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 header file.</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string.h</a:t>
            </a:r>
            <a:r>
              <a:rPr lang="en-IN" i="1"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char</a:t>
            </a:r>
            <a:r>
              <a:rPr lang="en-IN" i="1" dirty="0">
                <a:latin typeface="Times New Roman" panose="02020603050405020304" pitchFamily="18" charset="0"/>
                <a:cs typeface="Times New Roman" panose="02020603050405020304" pitchFamily="18" charset="0"/>
              </a:rPr>
              <a:t> name[50];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("Enter your name: ");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gets(name); //reads string from user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("Your name is: ");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puts(name);  //displays string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r>
              <a:rPr lang="en-IN" b="1" i="1" dirty="0">
                <a:latin typeface="Times New Roman" panose="02020603050405020304" pitchFamily="18" charset="0"/>
                <a:cs typeface="Times New Roman" panose="02020603050405020304" pitchFamily="18" charset="0"/>
              </a:rPr>
              <a:t>Output:- </a:t>
            </a:r>
            <a:r>
              <a:rPr lang="en-IN" i="1" dirty="0">
                <a:latin typeface="Times New Roman" panose="02020603050405020304" pitchFamily="18" charset="0"/>
                <a:cs typeface="Times New Roman" panose="02020603050405020304" pitchFamily="18" charset="0"/>
              </a:rPr>
              <a:t>Enter Your Name</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Your Name is Sumon Karmakar</a:t>
            </a:r>
            <a:r>
              <a:rPr lang="en-IN"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88</a:t>
            </a:fld>
            <a:endParaRPr lang="en-US" dirty="0"/>
          </a:p>
        </p:txBody>
      </p:sp>
    </p:spTree>
    <p:extLst>
      <p:ext uri="{BB962C8B-B14F-4D97-AF65-F5344CB8AC3E}">
        <p14:creationId xmlns:p14="http://schemas.microsoft.com/office/powerpoint/2010/main" val="42269741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String Function:-</a:t>
            </a:r>
          </a:p>
          <a:p>
            <a:r>
              <a:rPr lang="en-IN" b="1" i="1" dirty="0" err="1">
                <a:latin typeface="Times New Roman" panose="02020603050405020304" pitchFamily="18" charset="0"/>
                <a:cs typeface="Times New Roman" panose="02020603050405020304" pitchFamily="18" charset="0"/>
              </a:rPr>
              <a:t>strlen</a:t>
            </a:r>
            <a:r>
              <a:rPr lang="en-IN" b="1" i="1" dirty="0">
                <a:latin typeface="Times New Roman" panose="02020603050405020304" pitchFamily="18" charset="0"/>
                <a:cs typeface="Times New Roman" panose="02020603050405020304" pitchFamily="18" charset="0"/>
              </a:rPr>
              <a:t>() function:-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strlen</a:t>
            </a:r>
            <a:r>
              <a:rPr lang="en-IN" dirty="0">
                <a:latin typeface="Times New Roman" panose="02020603050405020304" pitchFamily="18" charset="0"/>
                <a:cs typeface="Times New Roman" panose="02020603050405020304" pitchFamily="18" charset="0"/>
              </a:rPr>
              <a:t>() function returns the length of the given string. It doesn't count null character '\0’.</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string.h</a:t>
            </a:r>
            <a:r>
              <a:rPr lang="en-IN" i="1"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char</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ch</a:t>
            </a:r>
            <a:r>
              <a:rPr lang="en-IN" i="1" dirty="0">
                <a:latin typeface="Times New Roman" panose="02020603050405020304" pitchFamily="18" charset="0"/>
                <a:cs typeface="Times New Roman" panose="02020603050405020304" pitchFamily="18" charset="0"/>
              </a:rPr>
              <a:t>[20]={'j', 'a', 'v', 'a', 't', 'p', 'o', '</a:t>
            </a:r>
            <a:r>
              <a:rPr lang="en-IN" i="1" dirty="0" err="1">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'n', 't', '\0'};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("Length of string is: %d",</a:t>
            </a:r>
            <a:r>
              <a:rPr lang="en-IN" i="1" dirty="0" err="1">
                <a:latin typeface="Times New Roman" panose="02020603050405020304" pitchFamily="18" charset="0"/>
                <a:cs typeface="Times New Roman" panose="02020603050405020304" pitchFamily="18" charset="0"/>
              </a:rPr>
              <a:t>strlen</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ch</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Length of the String is 10</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89</a:t>
            </a:fld>
            <a:endParaRPr lang="en-US" dirty="0"/>
          </a:p>
        </p:txBody>
      </p:sp>
    </p:spTree>
    <p:extLst>
      <p:ext uri="{BB962C8B-B14F-4D97-AF65-F5344CB8AC3E}">
        <p14:creationId xmlns:p14="http://schemas.microsoft.com/office/powerpoint/2010/main" val="411214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p:txBody>
          <a:bodyPr>
            <a:noAutofit/>
          </a:bodyPr>
          <a:lstStyle/>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scanf</a:t>
            </a:r>
            <a:r>
              <a:rPr lang="en-IN" b="1" dirty="0">
                <a:latin typeface="Times New Roman" panose="02020603050405020304" pitchFamily="18" charset="0"/>
                <a:cs typeface="Times New Roman" panose="02020603050405020304" pitchFamily="18" charset="0"/>
              </a:rPr>
              <a:t>() function:-</a:t>
            </a:r>
          </a:p>
          <a:p>
            <a:pPr>
              <a:buFont typeface="Wingdings" panose="05000000000000000000" pitchFamily="2" charset="2"/>
              <a:buChar char="§"/>
            </a:pPr>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function:- </a:t>
            </a:r>
            <a:r>
              <a:rPr lang="en-IN" dirty="0">
                <a:latin typeface="Times New Roman" panose="02020603050405020304" pitchFamily="18" charset="0"/>
                <a:cs typeface="Times New Roman" panose="02020603050405020304" pitchFamily="18" charset="0"/>
              </a:rPr>
              <a:t>The </a:t>
            </a:r>
            <a:r>
              <a:rPr lang="en-IN" b="1" dirty="0" err="1">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function</a:t>
            </a:r>
            <a:r>
              <a:rPr lang="en-IN" dirty="0">
                <a:latin typeface="Times New Roman" panose="02020603050405020304" pitchFamily="18" charset="0"/>
                <a:cs typeface="Times New Roman" panose="02020603050405020304" pitchFamily="18" charset="0"/>
              </a:rPr>
              <a:t> is used for output. It prints the given statement to the console.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syntax of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 function is given below:</a:t>
            </a:r>
          </a:p>
          <a:p>
            <a:pPr>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("format string",</a:t>
            </a:r>
            <a:r>
              <a:rPr lang="en-IN" dirty="0" err="1">
                <a:latin typeface="Times New Roman" panose="02020603050405020304" pitchFamily="18" charset="0"/>
                <a:cs typeface="Times New Roman" panose="02020603050405020304" pitchFamily="18" charset="0"/>
              </a:rPr>
              <a:t>argument_list</a:t>
            </a: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format string</a:t>
            </a:r>
            <a:r>
              <a:rPr lang="en-IN" dirty="0">
                <a:latin typeface="Times New Roman" panose="02020603050405020304" pitchFamily="18" charset="0"/>
                <a:cs typeface="Times New Roman" panose="02020603050405020304" pitchFamily="18" charset="0"/>
              </a:rPr>
              <a:t> can be %d (integer), %c (character), %s (string), %f (float) etc.</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018522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String Function:-</a:t>
            </a:r>
          </a:p>
          <a:p>
            <a:r>
              <a:rPr lang="en-IN" b="1" i="1" dirty="0" err="1">
                <a:latin typeface="Times New Roman" panose="02020603050405020304" pitchFamily="18" charset="0"/>
                <a:cs typeface="Times New Roman" panose="02020603050405020304" pitchFamily="18" charset="0"/>
              </a:rPr>
              <a:t>strcat</a:t>
            </a:r>
            <a:r>
              <a:rPr lang="en-IN" b="1" i="1" dirty="0">
                <a:latin typeface="Times New Roman" panose="02020603050405020304" pitchFamily="18" charset="0"/>
                <a:cs typeface="Times New Roman" panose="02020603050405020304" pitchFamily="18" charset="0"/>
              </a:rPr>
              <a:t>() function:-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strcat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first_string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second_string</a:t>
            </a:r>
            <a:r>
              <a:rPr lang="en-IN" dirty="0">
                <a:latin typeface="Times New Roman" panose="02020603050405020304" pitchFamily="18" charset="0"/>
                <a:cs typeface="Times New Roman" panose="02020603050405020304" pitchFamily="18" charset="0"/>
              </a:rPr>
              <a:t>) function concatenates two strings and result is returned to </a:t>
            </a:r>
            <a:r>
              <a:rPr lang="en-IN" dirty="0" err="1">
                <a:latin typeface="Times New Roman" panose="02020603050405020304" pitchFamily="18" charset="0"/>
                <a:cs typeface="Times New Roman" panose="02020603050405020304" pitchFamily="18" charset="0"/>
              </a:rPr>
              <a:t>first_string</a:t>
            </a:r>
            <a:r>
              <a:rPr lang="en-IN" dirty="0">
                <a:latin typeface="Times New Roman" panose="02020603050405020304" pitchFamily="18" charset="0"/>
                <a:cs typeface="Times New Roman" panose="02020603050405020304" pitchFamily="18" charset="0"/>
              </a:rPr>
              <a:t>.</a:t>
            </a:r>
          </a:p>
          <a:p>
            <a:r>
              <a:rPr lang="en-IN" i="1" dirty="0">
                <a:latin typeface="Times New Roman" panose="02020603050405020304" pitchFamily="18" charset="0"/>
                <a:cs typeface="Times New Roman" panose="02020603050405020304" pitchFamily="18" charset="0"/>
              </a:rPr>
              <a:t>#include&lt;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string.h</a:t>
            </a:r>
            <a:r>
              <a:rPr lang="en-IN" i="1" dirty="0">
                <a:latin typeface="Times New Roman" panose="02020603050405020304" pitchFamily="18" charset="0"/>
                <a:cs typeface="Times New Roman" panose="02020603050405020304" pitchFamily="18" charset="0"/>
              </a:rPr>
              <a:t>&gt;    </a:t>
            </a:r>
          </a:p>
          <a:p>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main(){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char</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ch</a:t>
            </a:r>
            <a:r>
              <a:rPr lang="en-IN" i="1" dirty="0">
                <a:latin typeface="Times New Roman" panose="02020603050405020304" pitchFamily="18" charset="0"/>
                <a:cs typeface="Times New Roman" panose="02020603050405020304" pitchFamily="18" charset="0"/>
              </a:rPr>
              <a:t>[10]={'h', 'e', 'l', 'l', 'o', '\0'};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char</a:t>
            </a:r>
            <a:r>
              <a:rPr lang="en-IN" i="1" dirty="0">
                <a:latin typeface="Times New Roman" panose="02020603050405020304" pitchFamily="18" charset="0"/>
                <a:cs typeface="Times New Roman" panose="02020603050405020304" pitchFamily="18" charset="0"/>
              </a:rPr>
              <a:t> ch2[10]={'c', '\0'};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strcat</a:t>
            </a:r>
            <a:r>
              <a:rPr lang="en-IN" i="1" dirty="0">
                <a:latin typeface="Times New Roman" panose="02020603050405020304" pitchFamily="18" charset="0"/>
                <a:cs typeface="Times New Roman" panose="02020603050405020304" pitchFamily="18" charset="0"/>
              </a:rPr>
              <a:t>(ch,ch2);    </a:t>
            </a:r>
          </a:p>
          <a:p>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printf</a:t>
            </a:r>
            <a:r>
              <a:rPr lang="en-IN" i="1" dirty="0">
                <a:latin typeface="Times New Roman" panose="02020603050405020304" pitchFamily="18" charset="0"/>
                <a:cs typeface="Times New Roman" panose="02020603050405020304" pitchFamily="18" charset="0"/>
              </a:rPr>
              <a:t>("Value of first string is: %s",</a:t>
            </a:r>
            <a:r>
              <a:rPr lang="en-IN" i="1" dirty="0" err="1">
                <a:latin typeface="Times New Roman" panose="02020603050405020304" pitchFamily="18" charset="0"/>
                <a:cs typeface="Times New Roman" panose="02020603050405020304" pitchFamily="18" charset="0"/>
              </a:rPr>
              <a:t>ch</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return</a:t>
            </a:r>
            <a:r>
              <a:rPr lang="en-IN" i="1" dirty="0">
                <a:latin typeface="Times New Roman" panose="02020603050405020304" pitchFamily="18" charset="0"/>
                <a:cs typeface="Times New Roman" panose="02020603050405020304" pitchFamily="18" charset="0"/>
              </a:rPr>
              <a:t> 0;    </a:t>
            </a:r>
          </a:p>
          <a:p>
            <a:r>
              <a:rPr lang="en-IN" i="1" dirty="0">
                <a:latin typeface="Times New Roman" panose="02020603050405020304" pitchFamily="18" charset="0"/>
                <a:cs typeface="Times New Roman" panose="02020603050405020304" pitchFamily="18" charset="0"/>
              </a:rPr>
              <a:t>}  </a:t>
            </a:r>
            <a:r>
              <a:rPr lang="en-IN" dirty="0"/>
              <a:t>  </a:t>
            </a:r>
            <a:r>
              <a:rPr lang="en-IN"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Length of the String is 10</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90</a:t>
            </a:fld>
            <a:endParaRPr lang="en-US" dirty="0"/>
          </a:p>
        </p:txBody>
      </p:sp>
    </p:spTree>
    <p:extLst>
      <p:ext uri="{BB962C8B-B14F-4D97-AF65-F5344CB8AC3E}">
        <p14:creationId xmlns:p14="http://schemas.microsoft.com/office/powerpoint/2010/main" val="24204535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String Function:-</a:t>
            </a:r>
          </a:p>
          <a:p>
            <a:r>
              <a:rPr lang="en-IN" b="1" i="1" dirty="0" err="1">
                <a:latin typeface="Times New Roman" panose="02020603050405020304" pitchFamily="18" charset="0"/>
                <a:cs typeface="Times New Roman" panose="02020603050405020304" pitchFamily="18" charset="0"/>
              </a:rPr>
              <a:t>strcmp</a:t>
            </a:r>
            <a:r>
              <a:rPr lang="en-IN" b="1" i="1" dirty="0">
                <a:latin typeface="Times New Roman" panose="02020603050405020304" pitchFamily="18" charset="0"/>
                <a:cs typeface="Times New Roman" panose="02020603050405020304" pitchFamily="18" charset="0"/>
              </a:rPr>
              <a:t>() function:-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strcmp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first_string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second_string</a:t>
            </a:r>
            <a:r>
              <a:rPr lang="en-IN" dirty="0">
                <a:latin typeface="Times New Roman" panose="02020603050405020304" pitchFamily="18" charset="0"/>
                <a:cs typeface="Times New Roman" panose="02020603050405020304" pitchFamily="18" charset="0"/>
              </a:rPr>
              <a:t>) function compares two string and returns 0 if both strings are equal</a:t>
            </a:r>
            <a:r>
              <a:rPr lang="en-IN" dirty="0"/>
              <a:t>.</a:t>
            </a:r>
          </a:p>
          <a:p>
            <a:r>
              <a:rPr lang="en-IN" dirty="0"/>
              <a:t>    </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91</a:t>
            </a:fld>
            <a:endParaRPr lang="en-US" dirty="0"/>
          </a:p>
        </p:txBody>
      </p:sp>
    </p:spTree>
    <p:extLst>
      <p:ext uri="{BB962C8B-B14F-4D97-AF65-F5344CB8AC3E}">
        <p14:creationId xmlns:p14="http://schemas.microsoft.com/office/powerpoint/2010/main" val="8070650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String Function:-</a:t>
            </a:r>
          </a:p>
          <a:p>
            <a:r>
              <a:rPr lang="en-IN" b="1" i="1" dirty="0" err="1">
                <a:latin typeface="Times New Roman" panose="02020603050405020304" pitchFamily="18" charset="0"/>
                <a:cs typeface="Times New Roman" panose="02020603050405020304" pitchFamily="18" charset="0"/>
              </a:rPr>
              <a:t>strlwr</a:t>
            </a:r>
            <a:r>
              <a:rPr lang="en-IN" b="1" i="1" dirty="0">
                <a:latin typeface="Times New Roman" panose="02020603050405020304" pitchFamily="18" charset="0"/>
                <a:cs typeface="Times New Roman" panose="02020603050405020304" pitchFamily="18" charset="0"/>
              </a:rPr>
              <a:t>() function:- 	</a:t>
            </a:r>
            <a:r>
              <a:rPr lang="en-IN" sz="1400" dirty="0">
                <a:latin typeface="Times New Roman" panose="02020603050405020304" pitchFamily="18" charset="0"/>
                <a:cs typeface="Times New Roman" panose="02020603050405020304" pitchFamily="18" charset="0"/>
              </a:rPr>
              <a:t>The </a:t>
            </a:r>
            <a:r>
              <a:rPr lang="en-IN" sz="1400" dirty="0" err="1">
                <a:latin typeface="Times New Roman" panose="02020603050405020304" pitchFamily="18" charset="0"/>
                <a:cs typeface="Times New Roman" panose="02020603050405020304" pitchFamily="18" charset="0"/>
              </a:rPr>
              <a:t>strlwr</a:t>
            </a:r>
            <a:r>
              <a:rPr lang="en-IN" sz="1400" dirty="0">
                <a:latin typeface="Times New Roman" panose="02020603050405020304" pitchFamily="18" charset="0"/>
                <a:cs typeface="Times New Roman" panose="02020603050405020304" pitchFamily="18" charset="0"/>
              </a:rPr>
              <a:t>(string) function returns string characters in lowercase.</a:t>
            </a:r>
          </a:p>
          <a:p>
            <a:r>
              <a:rPr lang="en-IN" sz="1400" dirty="0">
                <a:latin typeface="Times New Roman" panose="02020603050405020304" pitchFamily="18" charset="0"/>
                <a:cs typeface="Times New Roman" panose="02020603050405020304" pitchFamily="18" charset="0"/>
              </a:rPr>
              <a:t>#include&lt;</a:t>
            </a:r>
            <a:r>
              <a:rPr lang="en-IN" sz="1400" dirty="0" err="1">
                <a:latin typeface="Times New Roman" panose="02020603050405020304" pitchFamily="18" charset="0"/>
                <a:cs typeface="Times New Roman" panose="02020603050405020304" pitchFamily="18" charset="0"/>
              </a:rPr>
              <a:t>stdio.h</a:t>
            </a:r>
            <a:r>
              <a:rPr lang="en-IN" sz="1400" dirty="0">
                <a:latin typeface="Times New Roman" panose="02020603050405020304" pitchFamily="18" charset="0"/>
                <a:cs typeface="Times New Roman" panose="02020603050405020304" pitchFamily="18" charset="0"/>
              </a:rPr>
              <a:t>&gt;  </a:t>
            </a:r>
          </a:p>
          <a:p>
            <a:r>
              <a:rPr lang="en-IN" sz="1400" dirty="0">
                <a:latin typeface="Times New Roman" panose="02020603050405020304" pitchFamily="18" charset="0"/>
                <a:cs typeface="Times New Roman" panose="02020603050405020304" pitchFamily="18" charset="0"/>
              </a:rPr>
              <a:t>#include &lt;</a:t>
            </a:r>
            <a:r>
              <a:rPr lang="en-IN" sz="1400" dirty="0" err="1">
                <a:latin typeface="Times New Roman" panose="02020603050405020304" pitchFamily="18" charset="0"/>
                <a:cs typeface="Times New Roman" panose="02020603050405020304" pitchFamily="18" charset="0"/>
              </a:rPr>
              <a:t>string.h</a:t>
            </a:r>
            <a:r>
              <a:rPr lang="en-IN" sz="1400" dirty="0">
                <a:latin typeface="Times New Roman" panose="02020603050405020304" pitchFamily="18" charset="0"/>
                <a:cs typeface="Times New Roman" panose="02020603050405020304" pitchFamily="18" charset="0"/>
              </a:rPr>
              <a:t>&gt;    </a:t>
            </a:r>
          </a:p>
          <a:p>
            <a:r>
              <a:rPr lang="en-IN" sz="1400" b="1" dirty="0">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main(){    </a:t>
            </a:r>
          </a:p>
          <a:p>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char</a:t>
            </a:r>
            <a:r>
              <a:rPr lang="en-IN" sz="1400" dirty="0">
                <a:latin typeface="Times New Roman" panose="02020603050405020304" pitchFamily="18" charset="0"/>
                <a:cs typeface="Times New Roman" panose="02020603050405020304" pitchFamily="18" charset="0"/>
              </a:rPr>
              <a:t> str[20];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printf</a:t>
            </a:r>
            <a:r>
              <a:rPr lang="en-IN" sz="1400" dirty="0">
                <a:latin typeface="Times New Roman" panose="02020603050405020304" pitchFamily="18" charset="0"/>
                <a:cs typeface="Times New Roman" panose="02020603050405020304" pitchFamily="18" charset="0"/>
              </a:rPr>
              <a:t>("Enter string: ");    </a:t>
            </a:r>
          </a:p>
          <a:p>
            <a:r>
              <a:rPr lang="en-IN" sz="1400" dirty="0">
                <a:latin typeface="Times New Roman" panose="02020603050405020304" pitchFamily="18" charset="0"/>
                <a:cs typeface="Times New Roman" panose="02020603050405020304" pitchFamily="18" charset="0"/>
              </a:rPr>
              <a:t>  gets(str);//reads string from console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printf</a:t>
            </a:r>
            <a:r>
              <a:rPr lang="en-IN" sz="1400" dirty="0">
                <a:latin typeface="Times New Roman" panose="02020603050405020304" pitchFamily="18" charset="0"/>
                <a:cs typeface="Times New Roman" panose="02020603050405020304" pitchFamily="18" charset="0"/>
              </a:rPr>
              <a:t>("String is: %</a:t>
            </a:r>
            <a:r>
              <a:rPr lang="en-IN" sz="1400" dirty="0" err="1">
                <a:latin typeface="Times New Roman" panose="02020603050405020304" pitchFamily="18" charset="0"/>
                <a:cs typeface="Times New Roman" panose="02020603050405020304" pitchFamily="18" charset="0"/>
              </a:rPr>
              <a:t>s",str</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printf</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nLower</a:t>
            </a:r>
            <a:r>
              <a:rPr lang="en-IN" sz="1400" dirty="0">
                <a:latin typeface="Times New Roman" panose="02020603050405020304" pitchFamily="18" charset="0"/>
                <a:cs typeface="Times New Roman" panose="02020603050405020304" pitchFamily="18" charset="0"/>
              </a:rPr>
              <a:t> String is: %s",</a:t>
            </a:r>
            <a:r>
              <a:rPr lang="en-IN" sz="1400" dirty="0" err="1">
                <a:latin typeface="Times New Roman" panose="02020603050405020304" pitchFamily="18" charset="0"/>
                <a:cs typeface="Times New Roman" panose="02020603050405020304" pitchFamily="18" charset="0"/>
              </a:rPr>
              <a:t>strlwr</a:t>
            </a:r>
            <a:r>
              <a:rPr lang="en-IN" sz="1400" dirty="0">
                <a:latin typeface="Times New Roman" panose="02020603050405020304" pitchFamily="18" charset="0"/>
                <a:cs typeface="Times New Roman" panose="02020603050405020304" pitchFamily="18" charset="0"/>
              </a:rPr>
              <a:t>(str));    </a:t>
            </a:r>
          </a:p>
          <a:p>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return</a:t>
            </a:r>
            <a:r>
              <a:rPr lang="en-IN" sz="1400" dirty="0">
                <a:latin typeface="Times New Roman" panose="02020603050405020304" pitchFamily="18" charset="0"/>
                <a:cs typeface="Times New Roman" panose="02020603050405020304" pitchFamily="18" charset="0"/>
              </a:rPr>
              <a:t> 0;    </a:t>
            </a:r>
          </a:p>
          <a:p>
            <a:r>
              <a:rPr lang="en-IN" sz="1400" dirty="0">
                <a:latin typeface="Times New Roman" panose="02020603050405020304" pitchFamily="18" charset="0"/>
                <a:cs typeface="Times New Roman" panose="02020603050405020304" pitchFamily="18" charset="0"/>
              </a:rPr>
              <a:t>} </a:t>
            </a:r>
          </a:p>
          <a:p>
            <a:pPr>
              <a:buFont typeface="+mj-lt"/>
              <a:buAutoNum type="arabicPeriod"/>
            </a:pPr>
            <a:r>
              <a:rPr lang="en-IN" sz="1400" b="1" i="1" dirty="0">
                <a:latin typeface="Times New Roman" panose="02020603050405020304" pitchFamily="18" charset="0"/>
                <a:cs typeface="Times New Roman" panose="02020603050405020304" pitchFamily="18" charset="0"/>
              </a:rPr>
              <a:t>O/P:- </a:t>
            </a:r>
            <a:r>
              <a:rPr lang="en-IN" dirty="0">
                <a:latin typeface="Times New Roman" panose="02020603050405020304" pitchFamily="18" charset="0"/>
                <a:cs typeface="Times New Roman" panose="02020603050405020304" pitchFamily="18" charset="0"/>
              </a:rPr>
              <a:t>Enter string: </a:t>
            </a:r>
            <a:r>
              <a:rPr lang="en-IN" dirty="0" err="1">
                <a:latin typeface="Times New Roman" panose="02020603050405020304" pitchFamily="18" charset="0"/>
                <a:cs typeface="Times New Roman" panose="02020603050405020304" pitchFamily="18" charset="0"/>
              </a:rPr>
              <a:t>JAVATpoint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String is: </a:t>
            </a:r>
            <a:r>
              <a:rPr lang="en-IN" dirty="0" err="1">
                <a:latin typeface="Times New Roman" panose="02020603050405020304" pitchFamily="18" charset="0"/>
                <a:cs typeface="Times New Roman" panose="02020603050405020304" pitchFamily="18" charset="0"/>
              </a:rPr>
              <a:t>JAVATpoint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Lower String is: </a:t>
            </a:r>
            <a:r>
              <a:rPr lang="en-IN" dirty="0" err="1">
                <a:latin typeface="Times New Roman" panose="02020603050405020304" pitchFamily="18" charset="0"/>
                <a:cs typeface="Times New Roman" panose="02020603050405020304" pitchFamily="18" charset="0"/>
              </a:rPr>
              <a:t>javatpoint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92</a:t>
            </a:fld>
            <a:endParaRPr lang="en-US" dirty="0"/>
          </a:p>
        </p:txBody>
      </p:sp>
    </p:spTree>
    <p:extLst>
      <p:ext uri="{BB962C8B-B14F-4D97-AF65-F5344CB8AC3E}">
        <p14:creationId xmlns:p14="http://schemas.microsoft.com/office/powerpoint/2010/main" val="4007093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String Function:-</a:t>
            </a:r>
          </a:p>
          <a:p>
            <a:r>
              <a:rPr lang="en-IN" b="1" i="1" dirty="0" err="1">
                <a:latin typeface="Times New Roman" panose="02020603050405020304" pitchFamily="18" charset="0"/>
                <a:cs typeface="Times New Roman" panose="02020603050405020304" pitchFamily="18" charset="0"/>
              </a:rPr>
              <a:t>strupr</a:t>
            </a:r>
            <a:r>
              <a:rPr lang="en-IN" b="1" i="1" dirty="0">
                <a:latin typeface="Times New Roman" panose="02020603050405020304" pitchFamily="18" charset="0"/>
                <a:cs typeface="Times New Roman" panose="02020603050405020304" pitchFamily="18" charset="0"/>
              </a:rPr>
              <a:t>() function:- </a:t>
            </a:r>
            <a:r>
              <a:rPr lang="en-IN" sz="1400" b="1" i="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a:t>
            </a:r>
            <a:r>
              <a:rPr lang="en-IN" sz="1600" dirty="0" err="1">
                <a:latin typeface="Times New Roman" panose="02020603050405020304" pitchFamily="18" charset="0"/>
                <a:cs typeface="Times New Roman" panose="02020603050405020304" pitchFamily="18" charset="0"/>
              </a:rPr>
              <a:t>strupr</a:t>
            </a:r>
            <a:r>
              <a:rPr lang="en-IN" sz="1600" dirty="0">
                <a:latin typeface="Times New Roman" panose="02020603050405020304" pitchFamily="18" charset="0"/>
                <a:cs typeface="Times New Roman" panose="02020603050405020304" pitchFamily="18" charset="0"/>
              </a:rPr>
              <a:t>(string) function returns string characters in uppercase. Let's see a simple example of </a:t>
            </a:r>
            <a:r>
              <a:rPr lang="en-IN" sz="1600" dirty="0" err="1">
                <a:latin typeface="Times New Roman" panose="02020603050405020304" pitchFamily="18" charset="0"/>
                <a:cs typeface="Times New Roman" panose="02020603050405020304" pitchFamily="18" charset="0"/>
              </a:rPr>
              <a:t>strupr</a:t>
            </a:r>
            <a:r>
              <a:rPr lang="en-IN" sz="1600" dirty="0">
                <a:latin typeface="Times New Roman" panose="02020603050405020304" pitchFamily="18" charset="0"/>
                <a:cs typeface="Times New Roman" panose="02020603050405020304" pitchFamily="18" charset="0"/>
              </a:rPr>
              <a:t>() function.</a:t>
            </a:r>
          </a:p>
          <a:p>
            <a:r>
              <a:rPr lang="en-IN" sz="1600" dirty="0">
                <a:latin typeface="Times New Roman" panose="02020603050405020304" pitchFamily="18" charset="0"/>
                <a:cs typeface="Times New Roman" panose="02020603050405020304" pitchFamily="18" charset="0"/>
              </a:rPr>
              <a:t>#include&lt;</a:t>
            </a:r>
            <a:r>
              <a:rPr lang="en-IN" sz="1600" dirty="0" err="1">
                <a:latin typeface="Times New Roman" panose="02020603050405020304" pitchFamily="18" charset="0"/>
                <a:cs typeface="Times New Roman" panose="02020603050405020304" pitchFamily="18" charset="0"/>
              </a:rPr>
              <a:t>stdio.h</a:t>
            </a:r>
            <a:r>
              <a:rPr lang="en-IN" sz="1600" dirty="0">
                <a:latin typeface="Times New Roman" panose="02020603050405020304" pitchFamily="18" charset="0"/>
                <a:cs typeface="Times New Roman" panose="02020603050405020304" pitchFamily="18" charset="0"/>
              </a:rPr>
              <a:t>&gt;  </a:t>
            </a:r>
          </a:p>
          <a:p>
            <a:r>
              <a:rPr lang="en-IN" sz="1600" dirty="0">
                <a:latin typeface="Times New Roman" panose="02020603050405020304" pitchFamily="18" charset="0"/>
                <a:cs typeface="Times New Roman" panose="02020603050405020304" pitchFamily="18" charset="0"/>
              </a:rPr>
              <a:t>#include &lt;</a:t>
            </a:r>
            <a:r>
              <a:rPr lang="en-IN" sz="1600" dirty="0" err="1">
                <a:latin typeface="Times New Roman" panose="02020603050405020304" pitchFamily="18" charset="0"/>
                <a:cs typeface="Times New Roman" panose="02020603050405020304" pitchFamily="18" charset="0"/>
              </a:rPr>
              <a:t>string.h</a:t>
            </a:r>
            <a:r>
              <a:rPr lang="en-IN" sz="1600" dirty="0">
                <a:latin typeface="Times New Roman" panose="02020603050405020304" pitchFamily="18" charset="0"/>
                <a:cs typeface="Times New Roman" panose="02020603050405020304" pitchFamily="18" charset="0"/>
              </a:rPr>
              <a:t>&gt;    </a:t>
            </a:r>
          </a:p>
          <a:p>
            <a:r>
              <a:rPr lang="en-IN" sz="1600" b="1" dirty="0">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main(){    </a:t>
            </a:r>
            <a:r>
              <a:rPr lang="en-IN" sz="1600" b="1" dirty="0">
                <a:latin typeface="Times New Roman" panose="02020603050405020304" pitchFamily="18" charset="0"/>
                <a:cs typeface="Times New Roman" panose="02020603050405020304" pitchFamily="18" charset="0"/>
              </a:rPr>
              <a:t>char</a:t>
            </a:r>
            <a:r>
              <a:rPr lang="en-IN" sz="1600" dirty="0">
                <a:latin typeface="Times New Roman" panose="02020603050405020304" pitchFamily="18" charset="0"/>
                <a:cs typeface="Times New Roman" panose="02020603050405020304" pitchFamily="18" charset="0"/>
              </a:rPr>
              <a:t> str[20];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("Enter string: ");    </a:t>
            </a:r>
          </a:p>
          <a:p>
            <a:r>
              <a:rPr lang="en-IN" sz="1600" dirty="0">
                <a:latin typeface="Times New Roman" panose="02020603050405020304" pitchFamily="18" charset="0"/>
                <a:cs typeface="Times New Roman" panose="02020603050405020304" pitchFamily="18" charset="0"/>
              </a:rPr>
              <a:t>  gets(str);//reads string from console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("String is: %</a:t>
            </a:r>
            <a:r>
              <a:rPr lang="en-IN" sz="1600" dirty="0" err="1">
                <a:latin typeface="Times New Roman" panose="02020603050405020304" pitchFamily="18" charset="0"/>
                <a:cs typeface="Times New Roman" panose="02020603050405020304" pitchFamily="18" charset="0"/>
              </a:rPr>
              <a:t>s",str</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nUpper</a:t>
            </a:r>
            <a:r>
              <a:rPr lang="en-IN" sz="1600" dirty="0">
                <a:latin typeface="Times New Roman" panose="02020603050405020304" pitchFamily="18" charset="0"/>
                <a:cs typeface="Times New Roman" panose="02020603050405020304" pitchFamily="18" charset="0"/>
              </a:rPr>
              <a:t> String is: %s",</a:t>
            </a:r>
            <a:r>
              <a:rPr lang="en-IN" sz="1600" dirty="0" err="1">
                <a:latin typeface="Times New Roman" panose="02020603050405020304" pitchFamily="18" charset="0"/>
                <a:cs typeface="Times New Roman" panose="02020603050405020304" pitchFamily="18" charset="0"/>
              </a:rPr>
              <a:t>strupr</a:t>
            </a:r>
            <a:r>
              <a:rPr lang="en-IN" sz="1600" dirty="0">
                <a:latin typeface="Times New Roman" panose="02020603050405020304" pitchFamily="18" charset="0"/>
                <a:cs typeface="Times New Roman" panose="02020603050405020304" pitchFamily="18" charset="0"/>
              </a:rPr>
              <a:t>(str));    </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return</a:t>
            </a:r>
            <a:r>
              <a:rPr lang="en-IN" sz="1600" dirty="0">
                <a:latin typeface="Times New Roman" panose="02020603050405020304" pitchFamily="18" charset="0"/>
                <a:cs typeface="Times New Roman" panose="02020603050405020304" pitchFamily="18" charset="0"/>
              </a:rPr>
              <a:t> 0;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O/p:- Enter String:- </a:t>
            </a:r>
            <a:r>
              <a:rPr lang="en-IN" sz="1600" dirty="0" err="1">
                <a:latin typeface="Times New Roman" panose="02020603050405020304" pitchFamily="18" charset="0"/>
                <a:cs typeface="Times New Roman" panose="02020603050405020304" pitchFamily="18" charset="0"/>
              </a:rPr>
              <a:t>Javatpoint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String is </a:t>
            </a:r>
            <a:r>
              <a:rPr lang="en-IN" sz="1600" dirty="0" err="1">
                <a:latin typeface="Times New Roman" panose="02020603050405020304" pitchFamily="18" charset="0"/>
                <a:cs typeface="Times New Roman" panose="02020603050405020304" pitchFamily="18" charset="0"/>
              </a:rPr>
              <a:t>Javatpoint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Reverse String is </a:t>
            </a:r>
            <a:r>
              <a:rPr lang="en-IN" sz="1600" dirty="0" err="1">
                <a:latin typeface="Times New Roman" panose="02020603050405020304" pitchFamily="18" charset="0"/>
                <a:cs typeface="Times New Roman" panose="02020603050405020304" pitchFamily="18" charset="0"/>
              </a:rPr>
              <a:t>tniopavaJ</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93</a:t>
            </a:fld>
            <a:endParaRPr lang="en-US" dirty="0"/>
          </a:p>
        </p:txBody>
      </p:sp>
    </p:spTree>
    <p:extLst>
      <p:ext uri="{BB962C8B-B14F-4D97-AF65-F5344CB8AC3E}">
        <p14:creationId xmlns:p14="http://schemas.microsoft.com/office/powerpoint/2010/main" val="41456310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String Function:-</a:t>
            </a:r>
          </a:p>
          <a:p>
            <a:r>
              <a:rPr lang="en-IN" b="1" i="1" dirty="0" err="1">
                <a:latin typeface="Times New Roman" panose="02020603050405020304" pitchFamily="18" charset="0"/>
                <a:cs typeface="Times New Roman" panose="02020603050405020304" pitchFamily="18" charset="0"/>
              </a:rPr>
              <a:t>strstr</a:t>
            </a:r>
            <a:r>
              <a:rPr lang="en-IN" b="1" i="1" dirty="0">
                <a:latin typeface="Times New Roman" panose="02020603050405020304" pitchFamily="18" charset="0"/>
                <a:cs typeface="Times New Roman" panose="02020603050405020304" pitchFamily="18" charset="0"/>
              </a:rPr>
              <a:t>() function:- </a:t>
            </a:r>
            <a:r>
              <a:rPr lang="en-IN" sz="1400" b="1"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strstr</a:t>
            </a:r>
            <a:r>
              <a:rPr lang="en-IN" dirty="0">
                <a:latin typeface="Times New Roman" panose="02020603050405020304" pitchFamily="18" charset="0"/>
                <a:cs typeface="Times New Roman" panose="02020603050405020304" pitchFamily="18" charset="0"/>
              </a:rPr>
              <a:t>() function returns pointer to the first occurrence of the matched string in the given string. It is used to return substring from first match till the last character.</a:t>
            </a:r>
          </a:p>
          <a:p>
            <a:r>
              <a:rPr lang="en-IN" b="1" dirty="0">
                <a:latin typeface="Times New Roman" panose="02020603050405020304" pitchFamily="18" charset="0"/>
                <a:cs typeface="Times New Roman" panose="02020603050405020304" pitchFamily="18" charset="0"/>
              </a:rPr>
              <a:t>Syntax:</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strstr</a:t>
            </a:r>
            <a:r>
              <a:rPr lang="en-IN"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char</a:t>
            </a:r>
            <a:r>
              <a:rPr lang="en-IN" dirty="0">
                <a:latin typeface="Times New Roman" panose="02020603050405020304" pitchFamily="18" charset="0"/>
                <a:cs typeface="Times New Roman" panose="02020603050405020304" pitchFamily="18" charset="0"/>
              </a:rPr>
              <a:t> *string, </a:t>
            </a:r>
            <a:r>
              <a:rPr lang="en-IN" b="1"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char</a:t>
            </a:r>
            <a:r>
              <a:rPr lang="en-IN" dirty="0">
                <a:latin typeface="Times New Roman" panose="02020603050405020304" pitchFamily="18" charset="0"/>
                <a:cs typeface="Times New Roman" panose="02020603050405020304" pitchFamily="18" charset="0"/>
              </a:rPr>
              <a:t> *match)  </a:t>
            </a:r>
          </a:p>
          <a:p>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94</a:t>
            </a:fld>
            <a:endParaRPr lang="en-US" dirty="0"/>
          </a:p>
        </p:txBody>
      </p:sp>
    </p:spTree>
    <p:extLst>
      <p:ext uri="{BB962C8B-B14F-4D97-AF65-F5344CB8AC3E}">
        <p14:creationId xmlns:p14="http://schemas.microsoft.com/office/powerpoint/2010/main" val="34075780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sz="1500" b="1" dirty="0">
                <a:latin typeface="Times New Roman" panose="02020603050405020304" pitchFamily="18" charset="0"/>
                <a:cs typeface="Times New Roman" panose="02020603050405020304" pitchFamily="18" charset="0"/>
              </a:rPr>
              <a:t>File Handling in c language</a:t>
            </a:r>
            <a:r>
              <a:rPr lang="en-IN" sz="1500" dirty="0">
                <a:latin typeface="Times New Roman" panose="02020603050405020304" pitchFamily="18" charset="0"/>
                <a:cs typeface="Times New Roman" panose="02020603050405020304" pitchFamily="18" charset="0"/>
              </a:rPr>
              <a:t> is </a:t>
            </a:r>
            <a:r>
              <a:rPr lang="en-IN" sz="1500" i="1" dirty="0">
                <a:latin typeface="Times New Roman" panose="02020603050405020304" pitchFamily="18" charset="0"/>
                <a:cs typeface="Times New Roman" panose="02020603050405020304" pitchFamily="18" charset="0"/>
              </a:rPr>
              <a:t>used to open, read, write, search or close file</a:t>
            </a:r>
            <a:r>
              <a:rPr lang="en-IN" sz="1500" dirty="0">
                <a:latin typeface="Times New Roman" panose="02020603050405020304" pitchFamily="18" charset="0"/>
                <a:cs typeface="Times New Roman" panose="02020603050405020304" pitchFamily="18" charset="0"/>
              </a:rPr>
              <a:t>. It is used for permanent storage.</a:t>
            </a:r>
          </a:p>
          <a:p>
            <a:r>
              <a:rPr lang="en-IN" sz="1500" b="1" dirty="0">
                <a:latin typeface="Times New Roman" panose="02020603050405020304" pitchFamily="18" charset="0"/>
                <a:cs typeface="Times New Roman" panose="02020603050405020304" pitchFamily="18" charset="0"/>
              </a:rPr>
              <a:t>Advantages of File Handling:- </a:t>
            </a:r>
            <a:r>
              <a:rPr lang="en-IN" sz="1500" dirty="0">
                <a:latin typeface="Times New Roman" panose="02020603050405020304" pitchFamily="18" charset="0"/>
                <a:cs typeface="Times New Roman" panose="02020603050405020304" pitchFamily="18" charset="0"/>
              </a:rPr>
              <a:t>It </a:t>
            </a:r>
            <a:r>
              <a:rPr lang="en-IN" sz="1500" i="1" dirty="0">
                <a:latin typeface="Times New Roman" panose="02020603050405020304" pitchFamily="18" charset="0"/>
                <a:cs typeface="Times New Roman" panose="02020603050405020304" pitchFamily="18" charset="0"/>
              </a:rPr>
              <a:t>will contain the data even after program exit</a:t>
            </a:r>
            <a:r>
              <a:rPr lang="en-IN" sz="1500" dirty="0">
                <a:latin typeface="Times New Roman" panose="02020603050405020304" pitchFamily="18" charset="0"/>
                <a:cs typeface="Times New Roman" panose="02020603050405020304" pitchFamily="18" charset="0"/>
              </a:rPr>
              <a:t>. Normally we use variable or array to store data, but data is lost after program exit. Variables and arrays are non-permanent storage medium whereas file is permanent storage medium.</a:t>
            </a: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95</a:t>
            </a:fld>
            <a:endParaRPr lang="en-US" dirty="0"/>
          </a:p>
        </p:txBody>
      </p:sp>
    </p:spTree>
    <p:extLst>
      <p:ext uri="{BB962C8B-B14F-4D97-AF65-F5344CB8AC3E}">
        <p14:creationId xmlns:p14="http://schemas.microsoft.com/office/powerpoint/2010/main" val="6098703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a:latin typeface="Times New Roman" panose="02020603050405020304" pitchFamily="18" charset="0"/>
                <a:cs typeface="Times New Roman" panose="02020603050405020304" pitchFamily="18" charset="0"/>
              </a:rPr>
              <a:t>Functions for file handling:- </a:t>
            </a: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96</a:t>
            </a:fld>
            <a:endParaRPr lang="en-US" dirty="0"/>
          </a:p>
        </p:txBody>
      </p:sp>
      <p:graphicFrame>
        <p:nvGraphicFramePr>
          <p:cNvPr id="6" name="Table 5">
            <a:extLst>
              <a:ext uri="{FF2B5EF4-FFF2-40B4-BE49-F238E27FC236}">
                <a16:creationId xmlns:a16="http://schemas.microsoft.com/office/drawing/2014/main" id="{89A30B8D-7650-4CFF-B482-D61EE358DA3B}"/>
              </a:ext>
            </a:extLst>
          </p:cNvPr>
          <p:cNvGraphicFramePr>
            <a:graphicFrameLocks noGrp="1"/>
          </p:cNvGraphicFramePr>
          <p:nvPr>
            <p:extLst>
              <p:ext uri="{D42A27DB-BD31-4B8C-83A1-F6EECF244321}">
                <p14:modId xmlns:p14="http://schemas.microsoft.com/office/powerpoint/2010/main" val="3887310265"/>
              </p:ext>
            </p:extLst>
          </p:nvPr>
        </p:nvGraphicFramePr>
        <p:xfrm>
          <a:off x="2233613" y="2105120"/>
          <a:ext cx="8127999" cy="4648200"/>
        </p:xfrm>
        <a:graphic>
          <a:graphicData uri="http://schemas.openxmlformats.org/drawingml/2006/table">
            <a:tbl>
              <a:tblPr firstRow="1" bandRow="1">
                <a:tableStyleId>{00A15C55-8517-42AA-B614-E9B94910E393}</a:tableStyleId>
              </a:tblPr>
              <a:tblGrid>
                <a:gridCol w="1251527">
                  <a:extLst>
                    <a:ext uri="{9D8B030D-6E8A-4147-A177-3AD203B41FA5}">
                      <a16:colId xmlns:a16="http://schemas.microsoft.com/office/drawing/2014/main" val="1113314335"/>
                    </a:ext>
                  </a:extLst>
                </a:gridCol>
                <a:gridCol w="1870363">
                  <a:extLst>
                    <a:ext uri="{9D8B030D-6E8A-4147-A177-3AD203B41FA5}">
                      <a16:colId xmlns:a16="http://schemas.microsoft.com/office/drawing/2014/main" val="2982451540"/>
                    </a:ext>
                  </a:extLst>
                </a:gridCol>
                <a:gridCol w="5006109">
                  <a:extLst>
                    <a:ext uri="{9D8B030D-6E8A-4147-A177-3AD203B41FA5}">
                      <a16:colId xmlns:a16="http://schemas.microsoft.com/office/drawing/2014/main" val="3716737312"/>
                    </a:ext>
                  </a:extLst>
                </a:gridCol>
              </a:tblGrid>
              <a:tr h="370840">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No.</a:t>
                      </a:r>
                    </a:p>
                  </a:txBody>
                  <a:tcPr marL="114300" marR="114300" marT="114300" marB="1143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Function</a:t>
                      </a:r>
                    </a:p>
                  </a:txBody>
                  <a:tcPr marL="114300" marR="114300" marT="114300" marB="1143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Description</a:t>
                      </a:r>
                    </a:p>
                  </a:txBody>
                  <a:tcPr marL="114300" marR="114300" marT="114300" marB="114300"/>
                </a:tc>
                <a:extLst>
                  <a:ext uri="{0D108BD9-81ED-4DB2-BD59-A6C34878D82A}">
                    <a16:rowId xmlns:a16="http://schemas.microsoft.com/office/drawing/2014/main" val="4029315542"/>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fopen()</a:t>
                      </a:r>
                    </a:p>
                  </a:txBody>
                  <a:tcPr marL="76200" marR="76200" marT="76200" marB="76200"/>
                </a:tc>
                <a:tc>
                  <a:txBody>
                    <a:bodyPr/>
                    <a:lstStyle/>
                    <a:p>
                      <a:pPr algn="l" fontAlgn="t"/>
                      <a:r>
                        <a:rPr lang="en-US" sz="1500">
                          <a:solidFill>
                            <a:srgbClr val="000000"/>
                          </a:solidFill>
                          <a:effectLst/>
                          <a:latin typeface="Times New Roman" panose="02020603050405020304" pitchFamily="18" charset="0"/>
                          <a:cs typeface="Times New Roman" panose="02020603050405020304" pitchFamily="18" charset="0"/>
                        </a:rPr>
                        <a:t>opens new or existing file</a:t>
                      </a:r>
                    </a:p>
                  </a:txBody>
                  <a:tcPr marL="76200" marR="76200" marT="76200" marB="76200"/>
                </a:tc>
                <a:extLst>
                  <a:ext uri="{0D108BD9-81ED-4DB2-BD59-A6C34878D82A}">
                    <a16:rowId xmlns:a16="http://schemas.microsoft.com/office/drawing/2014/main" val="1484114165"/>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fprintf()</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write data into file</a:t>
                      </a:r>
                    </a:p>
                  </a:txBody>
                  <a:tcPr marL="76200" marR="76200" marT="76200" marB="76200"/>
                </a:tc>
                <a:extLst>
                  <a:ext uri="{0D108BD9-81ED-4DB2-BD59-A6C34878D82A}">
                    <a16:rowId xmlns:a16="http://schemas.microsoft.com/office/drawing/2014/main" val="2165758473"/>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fscanf()</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reads data from file</a:t>
                      </a:r>
                    </a:p>
                  </a:txBody>
                  <a:tcPr marL="76200" marR="76200" marT="76200" marB="76200"/>
                </a:tc>
                <a:extLst>
                  <a:ext uri="{0D108BD9-81ED-4DB2-BD59-A6C34878D82A}">
                    <a16:rowId xmlns:a16="http://schemas.microsoft.com/office/drawing/2014/main" val="3020489150"/>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fputc()</a:t>
                      </a:r>
                    </a:p>
                  </a:txBody>
                  <a:tcPr marL="76200" marR="76200" marT="76200" marB="76200"/>
                </a:tc>
                <a:tc>
                  <a:txBody>
                    <a:bodyPr/>
                    <a:lstStyle/>
                    <a:p>
                      <a:pPr algn="l" fontAlgn="t"/>
                      <a:r>
                        <a:rPr lang="en-US" sz="1500">
                          <a:solidFill>
                            <a:srgbClr val="000000"/>
                          </a:solidFill>
                          <a:effectLst/>
                          <a:latin typeface="Times New Roman" panose="02020603050405020304" pitchFamily="18" charset="0"/>
                          <a:cs typeface="Times New Roman" panose="02020603050405020304" pitchFamily="18" charset="0"/>
                        </a:rPr>
                        <a:t>writes a character into file</a:t>
                      </a:r>
                    </a:p>
                  </a:txBody>
                  <a:tcPr marL="76200" marR="76200" marT="76200" marB="76200"/>
                </a:tc>
                <a:extLst>
                  <a:ext uri="{0D108BD9-81ED-4DB2-BD59-A6C34878D82A}">
                    <a16:rowId xmlns:a16="http://schemas.microsoft.com/office/drawing/2014/main" val="3680700842"/>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5</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fgetc()</a:t>
                      </a:r>
                    </a:p>
                  </a:txBody>
                  <a:tcPr marL="76200" marR="76200" marT="76200" marB="76200"/>
                </a:tc>
                <a:tc>
                  <a:txBody>
                    <a:bodyPr/>
                    <a:lstStyle/>
                    <a:p>
                      <a:pPr algn="l" fontAlgn="t"/>
                      <a:r>
                        <a:rPr lang="en-US" sz="1500">
                          <a:solidFill>
                            <a:srgbClr val="000000"/>
                          </a:solidFill>
                          <a:effectLst/>
                          <a:latin typeface="Times New Roman" panose="02020603050405020304" pitchFamily="18" charset="0"/>
                          <a:cs typeface="Times New Roman" panose="02020603050405020304" pitchFamily="18" charset="0"/>
                        </a:rPr>
                        <a:t>reads a character from file</a:t>
                      </a:r>
                    </a:p>
                  </a:txBody>
                  <a:tcPr marL="76200" marR="76200" marT="76200" marB="76200"/>
                </a:tc>
                <a:extLst>
                  <a:ext uri="{0D108BD9-81ED-4DB2-BD59-A6C34878D82A}">
                    <a16:rowId xmlns:a16="http://schemas.microsoft.com/office/drawing/2014/main" val="3457363875"/>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6</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fclose()</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closes the file</a:t>
                      </a:r>
                    </a:p>
                  </a:txBody>
                  <a:tcPr marL="76200" marR="76200" marT="76200" marB="76200"/>
                </a:tc>
                <a:extLst>
                  <a:ext uri="{0D108BD9-81ED-4DB2-BD59-A6C34878D82A}">
                    <a16:rowId xmlns:a16="http://schemas.microsoft.com/office/drawing/2014/main" val="129199093"/>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7</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fseek()</a:t>
                      </a:r>
                    </a:p>
                  </a:txBody>
                  <a:tcPr marL="76200" marR="76200" marT="76200" marB="76200"/>
                </a:tc>
                <a:tc>
                  <a:txBody>
                    <a:bodyPr/>
                    <a:lstStyle/>
                    <a:p>
                      <a:pPr algn="l" fontAlgn="t"/>
                      <a:r>
                        <a:rPr lang="en-US" sz="1500">
                          <a:solidFill>
                            <a:srgbClr val="000000"/>
                          </a:solidFill>
                          <a:effectLst/>
                          <a:latin typeface="Times New Roman" panose="02020603050405020304" pitchFamily="18" charset="0"/>
                          <a:cs typeface="Times New Roman" panose="02020603050405020304" pitchFamily="18" charset="0"/>
                        </a:rPr>
                        <a:t>sets the file pointer to given position</a:t>
                      </a:r>
                    </a:p>
                  </a:txBody>
                  <a:tcPr marL="76200" marR="76200" marT="76200" marB="76200"/>
                </a:tc>
                <a:extLst>
                  <a:ext uri="{0D108BD9-81ED-4DB2-BD59-A6C34878D82A}">
                    <a16:rowId xmlns:a16="http://schemas.microsoft.com/office/drawing/2014/main" val="862869999"/>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8</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fputw()</a:t>
                      </a:r>
                    </a:p>
                  </a:txBody>
                  <a:tcPr marL="76200" marR="76200" marT="76200" marB="76200"/>
                </a:tc>
                <a:tc>
                  <a:txBody>
                    <a:bodyPr/>
                    <a:lstStyle/>
                    <a:p>
                      <a:pPr algn="l" fontAlgn="t"/>
                      <a:r>
                        <a:rPr lang="en-US" sz="1500">
                          <a:solidFill>
                            <a:srgbClr val="000000"/>
                          </a:solidFill>
                          <a:effectLst/>
                          <a:latin typeface="Times New Roman" panose="02020603050405020304" pitchFamily="18" charset="0"/>
                          <a:cs typeface="Times New Roman" panose="02020603050405020304" pitchFamily="18" charset="0"/>
                        </a:rPr>
                        <a:t>writes an integer to file</a:t>
                      </a:r>
                    </a:p>
                  </a:txBody>
                  <a:tcPr marL="76200" marR="76200" marT="76200" marB="76200"/>
                </a:tc>
                <a:extLst>
                  <a:ext uri="{0D108BD9-81ED-4DB2-BD59-A6C34878D82A}">
                    <a16:rowId xmlns:a16="http://schemas.microsoft.com/office/drawing/2014/main" val="934289516"/>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9</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fgetw()</a:t>
                      </a:r>
                    </a:p>
                  </a:txBody>
                  <a:tcPr marL="76200" marR="76200" marT="76200" marB="76200"/>
                </a:tc>
                <a:tc>
                  <a:txBody>
                    <a:bodyPr/>
                    <a:lstStyle/>
                    <a:p>
                      <a:pPr algn="l" fontAlgn="t"/>
                      <a:r>
                        <a:rPr lang="en-US" sz="1500">
                          <a:solidFill>
                            <a:srgbClr val="000000"/>
                          </a:solidFill>
                          <a:effectLst/>
                          <a:latin typeface="Times New Roman" panose="02020603050405020304" pitchFamily="18" charset="0"/>
                          <a:cs typeface="Times New Roman" panose="02020603050405020304" pitchFamily="18" charset="0"/>
                        </a:rPr>
                        <a:t>reads an integer from file</a:t>
                      </a:r>
                    </a:p>
                  </a:txBody>
                  <a:tcPr marL="76200" marR="76200" marT="76200" marB="76200"/>
                </a:tc>
                <a:extLst>
                  <a:ext uri="{0D108BD9-81ED-4DB2-BD59-A6C34878D82A}">
                    <a16:rowId xmlns:a16="http://schemas.microsoft.com/office/drawing/2014/main" val="1382962019"/>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10</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ftell()</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returns current position</a:t>
                      </a:r>
                    </a:p>
                  </a:txBody>
                  <a:tcPr marL="76200" marR="76200" marT="76200" marB="76200"/>
                </a:tc>
                <a:extLst>
                  <a:ext uri="{0D108BD9-81ED-4DB2-BD59-A6C34878D82A}">
                    <a16:rowId xmlns:a16="http://schemas.microsoft.com/office/drawing/2014/main" val="1789269384"/>
                  </a:ext>
                </a:extLst>
              </a:tr>
              <a:tr h="370840">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11</a:t>
                      </a:r>
                    </a:p>
                  </a:txBody>
                  <a:tcPr marL="76200" marR="76200" marT="76200" marB="76200"/>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rewind()</a:t>
                      </a:r>
                    </a:p>
                  </a:txBody>
                  <a:tcPr marL="76200" marR="76200" marT="76200" marB="76200"/>
                </a:tc>
                <a:tc>
                  <a:txBody>
                    <a:bodyPr/>
                    <a:lstStyle/>
                    <a:p>
                      <a:pPr algn="l" fontAlgn="t"/>
                      <a:r>
                        <a:rPr lang="en-US" sz="1500" dirty="0">
                          <a:solidFill>
                            <a:srgbClr val="000000"/>
                          </a:solidFill>
                          <a:effectLst/>
                          <a:latin typeface="Times New Roman" panose="02020603050405020304" pitchFamily="18" charset="0"/>
                          <a:cs typeface="Times New Roman" panose="02020603050405020304" pitchFamily="18" charset="0"/>
                        </a:rPr>
                        <a:t>sets the file pointer to the beginning of the file</a:t>
                      </a:r>
                    </a:p>
                  </a:txBody>
                  <a:tcPr marL="76200" marR="76200" marT="76200" marB="76200"/>
                </a:tc>
                <a:extLst>
                  <a:ext uri="{0D108BD9-81ED-4DB2-BD59-A6C34878D82A}">
                    <a16:rowId xmlns:a16="http://schemas.microsoft.com/office/drawing/2014/main" val="103180960"/>
                  </a:ext>
                </a:extLst>
              </a:tr>
            </a:tbl>
          </a:graphicData>
        </a:graphic>
      </p:graphicFrame>
    </p:spTree>
    <p:extLst>
      <p:ext uri="{BB962C8B-B14F-4D97-AF65-F5344CB8AC3E}">
        <p14:creationId xmlns:p14="http://schemas.microsoft.com/office/powerpoint/2010/main" val="2835349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a:latin typeface="Times New Roman" panose="02020603050405020304" pitchFamily="18" charset="0"/>
                <a:cs typeface="Times New Roman" panose="02020603050405020304" pitchFamily="18" charset="0"/>
              </a:rPr>
              <a:t>Opening a File:-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fopen</a:t>
            </a:r>
            <a:r>
              <a:rPr lang="en-US" dirty="0">
                <a:latin typeface="Times New Roman" panose="02020603050405020304" pitchFamily="18" charset="0"/>
                <a:cs typeface="Times New Roman" panose="02020603050405020304" pitchFamily="18" charset="0"/>
              </a:rPr>
              <a:t>() function is used to open a file. The syntax of </a:t>
            </a:r>
            <a:r>
              <a:rPr lang="en-US" dirty="0" err="1">
                <a:latin typeface="Times New Roman" panose="02020603050405020304" pitchFamily="18" charset="0"/>
                <a:cs typeface="Times New Roman" panose="02020603050405020304" pitchFamily="18" charset="0"/>
              </a:rPr>
              <a:t>fopen</a:t>
            </a:r>
            <a:r>
              <a:rPr lang="en-US" dirty="0">
                <a:latin typeface="Times New Roman" panose="02020603050405020304" pitchFamily="18" charset="0"/>
                <a:cs typeface="Times New Roman" panose="02020603050405020304" pitchFamily="18" charset="0"/>
              </a:rPr>
              <a:t>() function is given below:</a:t>
            </a:r>
          </a:p>
          <a:p>
            <a:r>
              <a:rPr lang="en-US" b="1" i="1" dirty="0">
                <a:latin typeface="Times New Roman" panose="02020603050405020304" pitchFamily="18" charset="0"/>
                <a:cs typeface="Times New Roman" panose="02020603050405020304" pitchFamily="18" charset="0"/>
              </a:rPr>
              <a:t>FILE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fopen</a:t>
            </a:r>
            <a:r>
              <a:rPr lang="en-US"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const</a:t>
            </a:r>
            <a:r>
              <a:rPr lang="en-US"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char</a:t>
            </a:r>
            <a:r>
              <a:rPr lang="en-US" i="1" dirty="0">
                <a:latin typeface="Times New Roman" panose="02020603050405020304" pitchFamily="18" charset="0"/>
                <a:cs typeface="Times New Roman" panose="02020603050405020304" pitchFamily="18" charset="0"/>
              </a:rPr>
              <a:t> * filename, </a:t>
            </a:r>
            <a:r>
              <a:rPr lang="en-US" b="1" i="1" dirty="0">
                <a:latin typeface="Times New Roman" panose="02020603050405020304" pitchFamily="18" charset="0"/>
                <a:cs typeface="Times New Roman" panose="02020603050405020304" pitchFamily="18" charset="0"/>
              </a:rPr>
              <a:t>const</a:t>
            </a:r>
            <a:r>
              <a:rPr lang="en-US" i="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char</a:t>
            </a:r>
            <a:r>
              <a:rPr lang="en-US" i="1" dirty="0">
                <a:latin typeface="Times New Roman" panose="02020603050405020304" pitchFamily="18" charset="0"/>
                <a:cs typeface="Times New Roman" panose="02020603050405020304" pitchFamily="18" charset="0"/>
              </a:rPr>
              <a:t> * mode );  </a:t>
            </a: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97</a:t>
            </a:fld>
            <a:endParaRPr lang="en-US" dirty="0"/>
          </a:p>
        </p:txBody>
      </p:sp>
    </p:spTree>
    <p:extLst>
      <p:ext uri="{BB962C8B-B14F-4D97-AF65-F5344CB8AC3E}">
        <p14:creationId xmlns:p14="http://schemas.microsoft.com/office/powerpoint/2010/main" val="15351370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a:latin typeface="Times New Roman" panose="02020603050405020304" pitchFamily="18" charset="0"/>
                <a:cs typeface="Times New Roman" panose="02020603050405020304" pitchFamily="18" charset="0"/>
              </a:rPr>
              <a:t>Mode of Opening a File:-</a:t>
            </a: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98</a:t>
            </a:fld>
            <a:endParaRPr lang="en-US" dirty="0"/>
          </a:p>
        </p:txBody>
      </p:sp>
      <p:graphicFrame>
        <p:nvGraphicFramePr>
          <p:cNvPr id="6" name="Table 5">
            <a:extLst>
              <a:ext uri="{FF2B5EF4-FFF2-40B4-BE49-F238E27FC236}">
                <a16:creationId xmlns:a16="http://schemas.microsoft.com/office/drawing/2014/main" id="{F737B87A-DB24-43D8-ACAF-F7B0727F16BC}"/>
              </a:ext>
            </a:extLst>
          </p:cNvPr>
          <p:cNvGraphicFramePr>
            <a:graphicFrameLocks noGrp="1"/>
          </p:cNvGraphicFramePr>
          <p:nvPr>
            <p:extLst>
              <p:ext uri="{D42A27DB-BD31-4B8C-83A1-F6EECF244321}">
                <p14:modId xmlns:p14="http://schemas.microsoft.com/office/powerpoint/2010/main" val="1843220917"/>
              </p:ext>
            </p:extLst>
          </p:nvPr>
        </p:nvGraphicFramePr>
        <p:xfrm>
          <a:off x="2032000" y="2187913"/>
          <a:ext cx="8128000" cy="3993195"/>
        </p:xfrm>
        <a:graphic>
          <a:graphicData uri="http://schemas.openxmlformats.org/drawingml/2006/table">
            <a:tbl>
              <a:tblPr firstRow="1" bandRow="1">
                <a:tableStyleId>{5C22544A-7EE6-4342-B048-85BDC9FD1C3A}</a:tableStyleId>
              </a:tblPr>
              <a:tblGrid>
                <a:gridCol w="1805709">
                  <a:extLst>
                    <a:ext uri="{9D8B030D-6E8A-4147-A177-3AD203B41FA5}">
                      <a16:colId xmlns:a16="http://schemas.microsoft.com/office/drawing/2014/main" val="1464555231"/>
                    </a:ext>
                  </a:extLst>
                </a:gridCol>
                <a:gridCol w="6322291">
                  <a:extLst>
                    <a:ext uri="{9D8B030D-6E8A-4147-A177-3AD203B41FA5}">
                      <a16:colId xmlns:a16="http://schemas.microsoft.com/office/drawing/2014/main" val="348277647"/>
                    </a:ext>
                  </a:extLst>
                </a:gridCol>
              </a:tblGrid>
              <a:tr h="426464">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Mode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Description</a:t>
                      </a:r>
                    </a:p>
                  </a:txBody>
                  <a:tcPr marL="114300" marR="114300" marT="114300" marB="114300"/>
                </a:tc>
                <a:extLst>
                  <a:ext uri="{0D108BD9-81ED-4DB2-BD59-A6C34878D82A}">
                    <a16:rowId xmlns:a16="http://schemas.microsoft.com/office/drawing/2014/main" val="3331800019"/>
                  </a:ext>
                </a:extLst>
              </a:tr>
              <a:tr h="361848">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r</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opens a text file in read mode</a:t>
                      </a:r>
                    </a:p>
                  </a:txBody>
                  <a:tcPr marL="76200" marR="76200" marT="76200" marB="76200"/>
                </a:tc>
                <a:extLst>
                  <a:ext uri="{0D108BD9-81ED-4DB2-BD59-A6C34878D82A}">
                    <a16:rowId xmlns:a16="http://schemas.microsoft.com/office/drawing/2014/main" val="1519150196"/>
                  </a:ext>
                </a:extLst>
              </a:tr>
              <a:tr h="361848">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opens a text file in write mode</a:t>
                      </a:r>
                    </a:p>
                  </a:txBody>
                  <a:tcPr marL="76200" marR="76200" marT="76200" marB="76200"/>
                </a:tc>
                <a:extLst>
                  <a:ext uri="{0D108BD9-81ED-4DB2-BD59-A6C34878D82A}">
                    <a16:rowId xmlns:a16="http://schemas.microsoft.com/office/drawing/2014/main" val="443031711"/>
                  </a:ext>
                </a:extLst>
              </a:tr>
              <a:tr h="361848">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a</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opens a text file in append mode</a:t>
                      </a:r>
                    </a:p>
                  </a:txBody>
                  <a:tcPr marL="76200" marR="76200" marT="76200" marB="76200"/>
                </a:tc>
                <a:extLst>
                  <a:ext uri="{0D108BD9-81ED-4DB2-BD59-A6C34878D82A}">
                    <a16:rowId xmlns:a16="http://schemas.microsoft.com/office/drawing/2014/main" val="1499191032"/>
                  </a:ext>
                </a:extLst>
              </a:tr>
              <a:tr h="594465">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r+</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opens a text file in read and write mode</a:t>
                      </a:r>
                    </a:p>
                  </a:txBody>
                  <a:tcPr marL="76200" marR="76200" marT="76200" marB="76200"/>
                </a:tc>
                <a:extLst>
                  <a:ext uri="{0D108BD9-81ED-4DB2-BD59-A6C34878D82A}">
                    <a16:rowId xmlns:a16="http://schemas.microsoft.com/office/drawing/2014/main" val="4106804585"/>
                  </a:ext>
                </a:extLst>
              </a:tr>
              <a:tr h="594465">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opens a text file in read and write mode</a:t>
                      </a:r>
                    </a:p>
                  </a:txBody>
                  <a:tcPr marL="76200" marR="76200" marT="76200" marB="76200"/>
                </a:tc>
                <a:extLst>
                  <a:ext uri="{0D108BD9-81ED-4DB2-BD59-A6C34878D82A}">
                    <a16:rowId xmlns:a16="http://schemas.microsoft.com/office/drawing/2014/main" val="4005713154"/>
                  </a:ext>
                </a:extLst>
              </a:tr>
              <a:tr h="594465">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opens a text file in read and write mode</a:t>
                      </a:r>
                    </a:p>
                  </a:txBody>
                  <a:tcPr marL="76200" marR="76200" marT="76200" marB="76200"/>
                </a:tc>
                <a:extLst>
                  <a:ext uri="{0D108BD9-81ED-4DB2-BD59-A6C34878D82A}">
                    <a16:rowId xmlns:a16="http://schemas.microsoft.com/office/drawing/2014/main" val="1243785192"/>
                  </a:ext>
                </a:extLst>
              </a:tr>
              <a:tr h="361848">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rb</a:t>
                      </a:r>
                    </a:p>
                  </a:txBody>
                  <a:tcPr marL="76200" marR="76200" marT="76200" marB="76200"/>
                </a:tc>
                <a:tc>
                  <a:txBody>
                    <a:bodyPr/>
                    <a:lstStyle/>
                    <a:p>
                      <a:pPr algn="l" fontAlgn="t"/>
                      <a:r>
                        <a:rPr lang="en-US" dirty="0">
                          <a:solidFill>
                            <a:srgbClr val="000000"/>
                          </a:solidFill>
                          <a:effectLst/>
                          <a:latin typeface="Times New Roman" panose="02020603050405020304" pitchFamily="18" charset="0"/>
                          <a:cs typeface="Times New Roman" panose="02020603050405020304" pitchFamily="18" charset="0"/>
                        </a:rPr>
                        <a:t>opens a binary file in read mode</a:t>
                      </a:r>
                    </a:p>
                  </a:txBody>
                  <a:tcPr marL="76200" marR="76200" marT="76200" marB="76200"/>
                </a:tc>
                <a:extLst>
                  <a:ext uri="{0D108BD9-81ED-4DB2-BD59-A6C34878D82A}">
                    <a16:rowId xmlns:a16="http://schemas.microsoft.com/office/drawing/2014/main" val="4014059527"/>
                  </a:ext>
                </a:extLst>
              </a:tr>
            </a:tbl>
          </a:graphicData>
        </a:graphic>
      </p:graphicFrame>
    </p:spTree>
    <p:extLst>
      <p:ext uri="{BB962C8B-B14F-4D97-AF65-F5344CB8AC3E}">
        <p14:creationId xmlns:p14="http://schemas.microsoft.com/office/powerpoint/2010/main" val="3028326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659-534E-4917-AE48-F18099C8C3F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 Programming</a:t>
            </a:r>
          </a:p>
        </p:txBody>
      </p:sp>
      <p:sp>
        <p:nvSpPr>
          <p:cNvPr id="3" name="Content Placeholder 2">
            <a:extLst>
              <a:ext uri="{FF2B5EF4-FFF2-40B4-BE49-F238E27FC236}">
                <a16:creationId xmlns:a16="http://schemas.microsoft.com/office/drawing/2014/main" id="{27711299-8A6C-4E0D-B083-FB422648C71A}"/>
              </a:ext>
            </a:extLst>
          </p:cNvPr>
          <p:cNvSpPr>
            <a:spLocks noGrp="1"/>
          </p:cNvSpPr>
          <p:nvPr>
            <p:ph idx="1"/>
          </p:nvPr>
        </p:nvSpPr>
        <p:spPr>
          <a:xfrm>
            <a:off x="2589212" y="1373934"/>
            <a:ext cx="8915400" cy="3777622"/>
          </a:xfrm>
        </p:spPr>
        <p:txBody>
          <a:bodyPr>
            <a:noAutofit/>
          </a:bodyPr>
          <a:lstStyle/>
          <a:p>
            <a:r>
              <a:rPr lang="en-IN" b="1" i="1" dirty="0">
                <a:latin typeface="Times New Roman" panose="02020603050405020304" pitchFamily="18" charset="0"/>
                <a:cs typeface="Times New Roman" panose="02020603050405020304" pitchFamily="18" charset="0"/>
              </a:rPr>
              <a:t>C File Handling:-</a:t>
            </a:r>
          </a:p>
          <a:p>
            <a:r>
              <a:rPr lang="en-IN" b="1" i="1" dirty="0" err="1">
                <a:latin typeface="Times New Roman" panose="02020603050405020304" pitchFamily="18" charset="0"/>
                <a:cs typeface="Times New Roman" panose="02020603050405020304" pitchFamily="18" charset="0"/>
              </a:rPr>
              <a:t>fprintf</a:t>
            </a:r>
            <a:r>
              <a:rPr lang="en-IN" b="1" i="1" dirty="0">
                <a:latin typeface="Times New Roman" panose="02020603050405020304" pitchFamily="18" charset="0"/>
                <a:cs typeface="Times New Roman" panose="02020603050405020304" pitchFamily="18" charset="0"/>
              </a:rPr>
              <a:t>() and </a:t>
            </a:r>
            <a:r>
              <a:rPr lang="en-IN" b="1" i="1" dirty="0" err="1">
                <a:latin typeface="Times New Roman" panose="02020603050405020304" pitchFamily="18" charset="0"/>
                <a:cs typeface="Times New Roman" panose="02020603050405020304" pitchFamily="18" charset="0"/>
              </a:rPr>
              <a:t>fscanf</a:t>
            </a:r>
            <a:r>
              <a:rPr lang="en-IN" b="1"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fprintf</a:t>
            </a:r>
            <a:r>
              <a:rPr lang="en-IN" dirty="0">
                <a:latin typeface="Times New Roman" panose="02020603050405020304" pitchFamily="18" charset="0"/>
                <a:cs typeface="Times New Roman" panose="02020603050405020304" pitchFamily="18" charset="0"/>
              </a:rPr>
              <a:t>() function is used to write set of characters into file. It sends formatted output to a stream.</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Syntax:</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i="1" dirty="0">
                <a:latin typeface="Times New Roman" panose="02020603050405020304" pitchFamily="18" charset="0"/>
                <a:cs typeface="Times New Roman" panose="02020603050405020304" pitchFamily="18" charset="0"/>
              </a:rPr>
              <a:t>int</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fprintf</a:t>
            </a:r>
            <a:r>
              <a:rPr lang="en-IN" i="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FILE</a:t>
            </a:r>
            <a:r>
              <a:rPr lang="en-IN" i="1" dirty="0">
                <a:latin typeface="Times New Roman" panose="02020603050405020304" pitchFamily="18" charset="0"/>
                <a:cs typeface="Times New Roman" panose="02020603050405020304" pitchFamily="18" charset="0"/>
              </a:rPr>
              <a:t> *stream, </a:t>
            </a:r>
            <a:r>
              <a:rPr lang="en-IN" b="1" i="1" dirty="0" err="1">
                <a:latin typeface="Times New Roman" panose="02020603050405020304" pitchFamily="18" charset="0"/>
                <a:cs typeface="Times New Roman" panose="02020603050405020304" pitchFamily="18" charset="0"/>
              </a:rPr>
              <a:t>const</a:t>
            </a: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char</a:t>
            </a:r>
            <a:r>
              <a:rPr lang="en-IN" i="1" dirty="0">
                <a:latin typeface="Times New Roman" panose="02020603050405020304" pitchFamily="18" charset="0"/>
                <a:cs typeface="Times New Roman" panose="02020603050405020304" pitchFamily="18" charset="0"/>
              </a:rPr>
              <a:t> *format [, argument, ...])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stdio.h</a:t>
            </a:r>
            <a:r>
              <a:rPr lang="en-IN" i="1" dirty="0">
                <a:latin typeface="Times New Roman" panose="02020603050405020304" pitchFamily="18" charset="0"/>
                <a:cs typeface="Times New Roman" panose="02020603050405020304" pitchFamily="18" charset="0"/>
              </a:rPr>
              <a:t>&gt;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main(){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FILE</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fp</a:t>
            </a:r>
            <a:r>
              <a:rPr lang="en-IN"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fp</a:t>
            </a:r>
            <a:r>
              <a:rPr lang="en-IN" i="1" dirty="0">
                <a:latin typeface="Times New Roman" panose="02020603050405020304" pitchFamily="18" charset="0"/>
                <a:cs typeface="Times New Roman" panose="02020603050405020304" pitchFamily="18" charset="0"/>
              </a:rPr>
              <a:t> = </a:t>
            </a:r>
            <a:r>
              <a:rPr lang="en-IN" i="1" dirty="0" err="1">
                <a:latin typeface="Times New Roman" panose="02020603050405020304" pitchFamily="18" charset="0"/>
                <a:cs typeface="Times New Roman" panose="02020603050405020304" pitchFamily="18" charset="0"/>
              </a:rPr>
              <a:t>fopen</a:t>
            </a:r>
            <a:r>
              <a:rPr lang="en-IN" i="1" dirty="0">
                <a:latin typeface="Times New Roman" panose="02020603050405020304" pitchFamily="18" charset="0"/>
                <a:cs typeface="Times New Roman" panose="02020603050405020304" pitchFamily="18" charset="0"/>
              </a:rPr>
              <a:t>("file.txt", "w");//opening file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fprintf</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fp</a:t>
            </a:r>
            <a:r>
              <a:rPr lang="en-IN" i="1" dirty="0">
                <a:latin typeface="Times New Roman" panose="02020603050405020304" pitchFamily="18" charset="0"/>
                <a:cs typeface="Times New Roman" panose="02020603050405020304" pitchFamily="18" charset="0"/>
              </a:rPr>
              <a:t>, "Hello file by </a:t>
            </a:r>
            <a:r>
              <a:rPr lang="en-IN" i="1" dirty="0" err="1">
                <a:latin typeface="Times New Roman" panose="02020603050405020304" pitchFamily="18" charset="0"/>
                <a:cs typeface="Times New Roman" panose="02020603050405020304" pitchFamily="18" charset="0"/>
              </a:rPr>
              <a:t>fprintf</a:t>
            </a:r>
            <a:r>
              <a:rPr lang="en-IN" i="1" dirty="0">
                <a:latin typeface="Times New Roman" panose="02020603050405020304" pitchFamily="18" charset="0"/>
                <a:cs typeface="Times New Roman" panose="02020603050405020304" pitchFamily="18" charset="0"/>
              </a:rPr>
              <a:t>...\n");//writing data into file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fclose</a:t>
            </a:r>
            <a:r>
              <a:rPr lang="en-IN" i="1" dirty="0">
                <a:latin typeface="Times New Roman" panose="02020603050405020304" pitchFamily="18" charset="0"/>
                <a:cs typeface="Times New Roman" panose="02020603050405020304" pitchFamily="18" charset="0"/>
              </a:rPr>
              <a:t>(</a:t>
            </a:r>
            <a:r>
              <a:rPr lang="en-IN" i="1" dirty="0" err="1">
                <a:latin typeface="Times New Roman" panose="02020603050405020304" pitchFamily="18" charset="0"/>
                <a:cs typeface="Times New Roman" panose="02020603050405020304" pitchFamily="18" charset="0"/>
              </a:rPr>
              <a:t>fp</a:t>
            </a:r>
            <a:r>
              <a:rPr lang="en-IN" i="1" dirty="0">
                <a:latin typeface="Times New Roman" panose="02020603050405020304" pitchFamily="18" charset="0"/>
                <a:cs typeface="Times New Roman" panose="02020603050405020304" pitchFamily="18" charset="0"/>
              </a:rPr>
              <a:t>);//closing file  </a:t>
            </a:r>
          </a:p>
          <a:p>
            <a:pPr>
              <a:buFont typeface="Wingdings" panose="05000000000000000000" pitchFamily="2" charset="2"/>
              <a:buChar char="§"/>
            </a:pPr>
            <a:r>
              <a:rPr lang="en-IN" i="1" dirty="0">
                <a:latin typeface="Times New Roman" panose="02020603050405020304" pitchFamily="18" charset="0"/>
                <a:cs typeface="Times New Roman" panose="02020603050405020304" pitchFamily="18" charset="0"/>
              </a:rPr>
              <a:t>}  </a:t>
            </a:r>
          </a:p>
          <a:p>
            <a:endParaRPr lang="en-IN"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2BC433-11B3-4D1C-B488-059CCBF3D802}"/>
              </a:ext>
            </a:extLst>
          </p:cNvPr>
          <p:cNvSpPr>
            <a:spLocks noGrp="1"/>
          </p:cNvSpPr>
          <p:nvPr>
            <p:ph type="dt" sz="half" idx="10"/>
          </p:nvPr>
        </p:nvSpPr>
        <p:spPr/>
        <p:txBody>
          <a:bodyPr/>
          <a:lstStyle/>
          <a:p>
            <a:fld id="{B96B32F4-C4D0-414F-9AD8-F0C120741559}" type="datetime1">
              <a:rPr lang="en-US" smtClean="0"/>
              <a:t>9/3/2018</a:t>
            </a:fld>
            <a:endParaRPr lang="en-US" dirty="0"/>
          </a:p>
        </p:txBody>
      </p:sp>
      <p:sp>
        <p:nvSpPr>
          <p:cNvPr id="5" name="Slide Number Placeholder 4">
            <a:extLst>
              <a:ext uri="{FF2B5EF4-FFF2-40B4-BE49-F238E27FC236}">
                <a16:creationId xmlns:a16="http://schemas.microsoft.com/office/drawing/2014/main" id="{F88F14CD-2FB6-4228-9241-8CD657F85FEE}"/>
              </a:ext>
            </a:extLst>
          </p:cNvPr>
          <p:cNvSpPr>
            <a:spLocks noGrp="1"/>
          </p:cNvSpPr>
          <p:nvPr>
            <p:ph type="sldNum" sz="quarter" idx="12"/>
          </p:nvPr>
        </p:nvSpPr>
        <p:spPr/>
        <p:txBody>
          <a:bodyPr/>
          <a:lstStyle/>
          <a:p>
            <a:fld id="{4FAB73BC-B049-4115-A692-8D63A059BFB8}" type="slidenum">
              <a:rPr lang="en-US" smtClean="0"/>
              <a:t>99</a:t>
            </a:fld>
            <a:endParaRPr lang="en-US" dirty="0"/>
          </a:p>
        </p:txBody>
      </p:sp>
    </p:spTree>
    <p:extLst>
      <p:ext uri="{BB962C8B-B14F-4D97-AF65-F5344CB8AC3E}">
        <p14:creationId xmlns:p14="http://schemas.microsoft.com/office/powerpoint/2010/main" val="22770017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435</TotalTime>
  <Words>3103</Words>
  <Application>Microsoft Office PowerPoint</Application>
  <PresentationFormat>Widescreen</PresentationFormat>
  <Paragraphs>1087</Paragraphs>
  <Slides>103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Century Gothic</vt:lpstr>
      <vt:lpstr>Times New Roman</vt:lpstr>
      <vt:lpstr>Wingdings</vt:lpstr>
      <vt:lpstr>Wingdings 3</vt:lpstr>
      <vt:lpstr>Wisp</vt:lpstr>
      <vt:lpstr>C Programming </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C Programming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dc:title>
  <dc:creator>Sumon Karmakar</dc:creator>
  <cp:lastModifiedBy>Sumon Karmakar</cp:lastModifiedBy>
  <cp:revision>546</cp:revision>
  <dcterms:created xsi:type="dcterms:W3CDTF">2018-08-01T04:37:31Z</dcterms:created>
  <dcterms:modified xsi:type="dcterms:W3CDTF">2018-09-03T16:08:59Z</dcterms:modified>
</cp:coreProperties>
</file>