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6" r:id="rId2"/>
    <p:sldId id="257" r:id="rId3"/>
    <p:sldId id="261" r:id="rId4"/>
    <p:sldId id="259" r:id="rId5"/>
    <p:sldId id="260" r:id="rId6"/>
    <p:sldId id="258" r:id="rId7"/>
    <p:sldId id="262" r:id="rId8"/>
    <p:sldId id="263" r:id="rId9"/>
    <p:sldId id="264" r:id="rId10"/>
    <p:sldId id="265" r:id="rId11"/>
    <p:sldId id="266" r:id="rId12"/>
    <p:sldId id="267" r:id="rId13"/>
    <p:sldId id="268" r:id="rId14"/>
    <p:sldId id="269" r:id="rId15"/>
    <p:sldId id="270" r:id="rId16"/>
    <p:sldId id="271"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9" r:id="rId30"/>
    <p:sldId id="290" r:id="rId31"/>
    <p:sldId id="291" r:id="rId32"/>
    <p:sldId id="285" r:id="rId33"/>
    <p:sldId id="286" r:id="rId34"/>
    <p:sldId id="287" r:id="rId35"/>
    <p:sldId id="288" r:id="rId36"/>
    <p:sldId id="272"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738" y="72"/>
      </p:cViewPr>
      <p:guideLst/>
    </p:cSldViewPr>
  </p:slideViewPr>
  <p:notesTextViewPr>
    <p:cViewPr>
      <p:scale>
        <a:sx n="1" d="1"/>
        <a:sy n="1" d="1"/>
      </p:scale>
      <p:origin x="0" y="0"/>
    </p:cViewPr>
  </p:notesTextViewPr>
  <p:sorterViewPr>
    <p:cViewPr>
      <p:scale>
        <a:sx n="100" d="100"/>
        <a:sy n="100" d="100"/>
      </p:scale>
      <p:origin x="0" y="-1087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F3DC72-FE69-4D7F-8D94-AD79C46125DB}" type="datetimeFigureOut">
              <a:rPr lang="en-IN" smtClean="0"/>
              <a:t>23-02-2018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D4E83B-075E-4C1E-A9A0-8ED6E76304E4}" type="slidenum">
              <a:rPr lang="en-IN" smtClean="0"/>
              <a:t>‹#›</a:t>
            </a:fld>
            <a:endParaRPr lang="en-IN"/>
          </a:p>
        </p:txBody>
      </p:sp>
    </p:spTree>
    <p:extLst>
      <p:ext uri="{BB962C8B-B14F-4D97-AF65-F5344CB8AC3E}">
        <p14:creationId xmlns:p14="http://schemas.microsoft.com/office/powerpoint/2010/main" val="11007270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1F0777-414F-4A65-9077-C4D737276FC4}" type="datetime1">
              <a:rPr lang="en-IN" smtClean="0"/>
              <a:t>23-02-2018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5D10E1-0E3C-4AA5-A66E-DC8D85B3B513}" type="slidenum">
              <a:rPr lang="en-IN" smtClean="0"/>
              <a:t>‹#›</a:t>
            </a:fld>
            <a:endParaRPr lang="en-IN"/>
          </a:p>
        </p:txBody>
      </p:sp>
    </p:spTree>
    <p:extLst>
      <p:ext uri="{BB962C8B-B14F-4D97-AF65-F5344CB8AC3E}">
        <p14:creationId xmlns:p14="http://schemas.microsoft.com/office/powerpoint/2010/main" val="568891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465BF91-27AD-450A-9635-074454E1C38C}" type="datetime1">
              <a:rPr lang="en-IN" smtClean="0"/>
              <a:t>23-02-2018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5D10E1-0E3C-4AA5-A66E-DC8D85B3B513}" type="slidenum">
              <a:rPr lang="en-IN" smtClean="0"/>
              <a:t>‹#›</a:t>
            </a:fld>
            <a:endParaRPr lang="en-IN"/>
          </a:p>
        </p:txBody>
      </p:sp>
    </p:spTree>
    <p:extLst>
      <p:ext uri="{BB962C8B-B14F-4D97-AF65-F5344CB8AC3E}">
        <p14:creationId xmlns:p14="http://schemas.microsoft.com/office/powerpoint/2010/main" val="486238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B8AAF36F-9D42-4837-B16F-1676A75DBE9B}" type="datetime1">
              <a:rPr lang="en-IN" smtClean="0"/>
              <a:t>23-02-2018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5D10E1-0E3C-4AA5-A66E-DC8D85B3B513}" type="slidenum">
              <a:rPr lang="en-IN" smtClean="0"/>
              <a:t>‹#›</a:t>
            </a:fld>
            <a:endParaRPr lang="en-IN"/>
          </a:p>
        </p:txBody>
      </p:sp>
    </p:spTree>
    <p:extLst>
      <p:ext uri="{BB962C8B-B14F-4D97-AF65-F5344CB8AC3E}">
        <p14:creationId xmlns:p14="http://schemas.microsoft.com/office/powerpoint/2010/main" val="14071327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6FB52781-93C4-4321-8573-4B4AB3B86A75}" type="datetime1">
              <a:rPr lang="en-IN" smtClean="0"/>
              <a:t>23-02-2018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5D10E1-0E3C-4AA5-A66E-DC8D85B3B513}"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0853966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9950D38-E635-4087-A111-6CA83ADD7BA5}" type="datetime1">
              <a:rPr lang="en-IN" smtClean="0"/>
              <a:t>23-02-2018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5D10E1-0E3C-4AA5-A66E-DC8D85B3B513}" type="slidenum">
              <a:rPr lang="en-IN" smtClean="0"/>
              <a:t>‹#›</a:t>
            </a:fld>
            <a:endParaRPr lang="en-IN"/>
          </a:p>
        </p:txBody>
      </p:sp>
    </p:spTree>
    <p:extLst>
      <p:ext uri="{BB962C8B-B14F-4D97-AF65-F5344CB8AC3E}">
        <p14:creationId xmlns:p14="http://schemas.microsoft.com/office/powerpoint/2010/main" val="10918624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A4A16CC-7736-4E9A-932E-F5C8659CC6C3}" type="datetime1">
              <a:rPr lang="en-IN" smtClean="0"/>
              <a:t>23-02-2018</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5D10E1-0E3C-4AA5-A66E-DC8D85B3B513}" type="slidenum">
              <a:rPr lang="en-IN" smtClean="0"/>
              <a:t>‹#›</a:t>
            </a:fld>
            <a:endParaRPr lang="en-IN"/>
          </a:p>
        </p:txBody>
      </p:sp>
    </p:spTree>
    <p:extLst>
      <p:ext uri="{BB962C8B-B14F-4D97-AF65-F5344CB8AC3E}">
        <p14:creationId xmlns:p14="http://schemas.microsoft.com/office/powerpoint/2010/main" val="11455893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F3175A9-C3B6-4F20-B529-852F92F0824B}" type="datetime1">
              <a:rPr lang="en-IN" smtClean="0"/>
              <a:t>23-02-2018</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5D10E1-0E3C-4AA5-A66E-DC8D85B3B513}" type="slidenum">
              <a:rPr lang="en-IN" smtClean="0"/>
              <a:t>‹#›</a:t>
            </a:fld>
            <a:endParaRPr lang="en-IN"/>
          </a:p>
        </p:txBody>
      </p:sp>
    </p:spTree>
    <p:extLst>
      <p:ext uri="{BB962C8B-B14F-4D97-AF65-F5344CB8AC3E}">
        <p14:creationId xmlns:p14="http://schemas.microsoft.com/office/powerpoint/2010/main" val="599244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709E95-45BC-4894-9092-2A7E6AA52A9A}" type="datetime1">
              <a:rPr lang="en-IN" smtClean="0"/>
              <a:t>23-02-2018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5D10E1-0E3C-4AA5-A66E-DC8D85B3B513}" type="slidenum">
              <a:rPr lang="en-IN" smtClean="0"/>
              <a:t>‹#›</a:t>
            </a:fld>
            <a:endParaRPr lang="en-IN"/>
          </a:p>
        </p:txBody>
      </p:sp>
    </p:spTree>
    <p:extLst>
      <p:ext uri="{BB962C8B-B14F-4D97-AF65-F5344CB8AC3E}">
        <p14:creationId xmlns:p14="http://schemas.microsoft.com/office/powerpoint/2010/main" val="2932774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E7C30E-927D-4ADA-96FE-5A2A8A357CAF}" type="datetime1">
              <a:rPr lang="en-IN" smtClean="0"/>
              <a:t>23-02-2018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5D10E1-0E3C-4AA5-A66E-DC8D85B3B513}" type="slidenum">
              <a:rPr lang="en-IN" smtClean="0"/>
              <a:t>‹#›</a:t>
            </a:fld>
            <a:endParaRPr lang="en-IN"/>
          </a:p>
        </p:txBody>
      </p:sp>
    </p:spTree>
    <p:extLst>
      <p:ext uri="{BB962C8B-B14F-4D97-AF65-F5344CB8AC3E}">
        <p14:creationId xmlns:p14="http://schemas.microsoft.com/office/powerpoint/2010/main" val="2959909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6F5089A-AFE7-4E64-AFAA-3F91DEA235C7}" type="datetime1">
              <a:rPr lang="en-IN" smtClean="0"/>
              <a:t>23-02-2018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5D10E1-0E3C-4AA5-A66E-DC8D85B3B513}" type="slidenum">
              <a:rPr lang="en-IN" smtClean="0"/>
              <a:t>‹#›</a:t>
            </a:fld>
            <a:endParaRPr lang="en-IN"/>
          </a:p>
        </p:txBody>
      </p:sp>
    </p:spTree>
    <p:extLst>
      <p:ext uri="{BB962C8B-B14F-4D97-AF65-F5344CB8AC3E}">
        <p14:creationId xmlns:p14="http://schemas.microsoft.com/office/powerpoint/2010/main" val="639572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3052EF3-D834-48BE-8FE1-2528542DCA84}" type="datetime1">
              <a:rPr lang="en-IN" smtClean="0"/>
              <a:t>23-02-2018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5D10E1-0E3C-4AA5-A66E-DC8D85B3B513}" type="slidenum">
              <a:rPr lang="en-IN" smtClean="0"/>
              <a:t>‹#›</a:t>
            </a:fld>
            <a:endParaRPr lang="en-IN"/>
          </a:p>
        </p:txBody>
      </p:sp>
    </p:spTree>
    <p:extLst>
      <p:ext uri="{BB962C8B-B14F-4D97-AF65-F5344CB8AC3E}">
        <p14:creationId xmlns:p14="http://schemas.microsoft.com/office/powerpoint/2010/main" val="3337226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2E6924F-75A8-4531-A69C-2BB20C2FD7D6}" type="datetime1">
              <a:rPr lang="en-IN" smtClean="0"/>
              <a:t>23-02-2018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5D10E1-0E3C-4AA5-A66E-DC8D85B3B513}" type="slidenum">
              <a:rPr lang="en-IN" smtClean="0"/>
              <a:t>‹#›</a:t>
            </a:fld>
            <a:endParaRPr lang="en-IN"/>
          </a:p>
        </p:txBody>
      </p:sp>
    </p:spTree>
    <p:extLst>
      <p:ext uri="{BB962C8B-B14F-4D97-AF65-F5344CB8AC3E}">
        <p14:creationId xmlns:p14="http://schemas.microsoft.com/office/powerpoint/2010/main" val="2461796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7A3D27-1535-4BAF-81F4-8D5926855DB2}" type="datetime1">
              <a:rPr lang="en-IN" smtClean="0"/>
              <a:t>23-02-2018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45D10E1-0E3C-4AA5-A66E-DC8D85B3B513}" type="slidenum">
              <a:rPr lang="en-IN" smtClean="0"/>
              <a:t>‹#›</a:t>
            </a:fld>
            <a:endParaRPr lang="en-IN"/>
          </a:p>
        </p:txBody>
      </p:sp>
    </p:spTree>
    <p:extLst>
      <p:ext uri="{BB962C8B-B14F-4D97-AF65-F5344CB8AC3E}">
        <p14:creationId xmlns:p14="http://schemas.microsoft.com/office/powerpoint/2010/main" val="3990452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CBAA2CB-9489-48F2-BA17-2885DC2315B7}" type="datetime1">
              <a:rPr lang="en-IN" smtClean="0"/>
              <a:t>23-02-2018</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145D10E1-0E3C-4AA5-A66E-DC8D85B3B513}" type="slidenum">
              <a:rPr lang="en-IN" smtClean="0"/>
              <a:t>‹#›</a:t>
            </a:fld>
            <a:endParaRPr lang="en-IN"/>
          </a:p>
        </p:txBody>
      </p:sp>
    </p:spTree>
    <p:extLst>
      <p:ext uri="{BB962C8B-B14F-4D97-AF65-F5344CB8AC3E}">
        <p14:creationId xmlns:p14="http://schemas.microsoft.com/office/powerpoint/2010/main" val="731152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FCEA307-4BFE-471B-BD83-51092029302D}" type="datetime1">
              <a:rPr lang="en-IN" smtClean="0"/>
              <a:t>23-02-2018</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145D10E1-0E3C-4AA5-A66E-DC8D85B3B513}" type="slidenum">
              <a:rPr lang="en-IN" smtClean="0"/>
              <a:t>‹#›</a:t>
            </a:fld>
            <a:endParaRPr lang="en-IN"/>
          </a:p>
        </p:txBody>
      </p:sp>
    </p:spTree>
    <p:extLst>
      <p:ext uri="{BB962C8B-B14F-4D97-AF65-F5344CB8AC3E}">
        <p14:creationId xmlns:p14="http://schemas.microsoft.com/office/powerpoint/2010/main" val="276758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A3142CA1-CEB4-40EE-940D-72DF89B7E9BD}" type="datetime1">
              <a:rPr lang="en-IN" smtClean="0"/>
              <a:t>23-02-2018</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145D10E1-0E3C-4AA5-A66E-DC8D85B3B513}" type="slidenum">
              <a:rPr lang="en-IN" smtClean="0"/>
              <a:t>‹#›</a:t>
            </a:fld>
            <a:endParaRPr lang="en-IN"/>
          </a:p>
        </p:txBody>
      </p:sp>
    </p:spTree>
    <p:extLst>
      <p:ext uri="{BB962C8B-B14F-4D97-AF65-F5344CB8AC3E}">
        <p14:creationId xmlns:p14="http://schemas.microsoft.com/office/powerpoint/2010/main" val="693079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F9FB460-1BBC-4744-B9FB-33E5E083C94F}" type="datetime1">
              <a:rPr lang="en-IN" smtClean="0"/>
              <a:t>23-02-2018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5D10E1-0E3C-4AA5-A66E-DC8D85B3B513}" type="slidenum">
              <a:rPr lang="en-IN" smtClean="0"/>
              <a:t>‹#›</a:t>
            </a:fld>
            <a:endParaRPr lang="en-IN"/>
          </a:p>
        </p:txBody>
      </p:sp>
    </p:spTree>
    <p:extLst>
      <p:ext uri="{BB962C8B-B14F-4D97-AF65-F5344CB8AC3E}">
        <p14:creationId xmlns:p14="http://schemas.microsoft.com/office/powerpoint/2010/main" val="1182563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D298005-D3E7-4F25-8D50-BA490E88DC94}" type="datetime1">
              <a:rPr lang="en-IN" smtClean="0"/>
              <a:t>23-02-2018</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45D10E1-0E3C-4AA5-A66E-DC8D85B3B513}" type="slidenum">
              <a:rPr lang="en-IN" smtClean="0"/>
              <a:t>‹#›</a:t>
            </a:fld>
            <a:endParaRPr lang="en-IN"/>
          </a:p>
        </p:txBody>
      </p:sp>
    </p:spTree>
    <p:extLst>
      <p:ext uri="{BB962C8B-B14F-4D97-AF65-F5344CB8AC3E}">
        <p14:creationId xmlns:p14="http://schemas.microsoft.com/office/powerpoint/2010/main" val="299511967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C0232-B51F-4530-BCFB-9AA9E0102E0E}"/>
              </a:ext>
            </a:extLst>
          </p:cNvPr>
          <p:cNvSpPr>
            <a:spLocks noGrp="1"/>
          </p:cNvSpPr>
          <p:nvPr>
            <p:ph type="ctrTitle"/>
          </p:nvPr>
        </p:nvSpPr>
        <p:spPr/>
        <p:txBody>
          <a:bodyPr/>
          <a:lstStyle/>
          <a:p>
            <a:r>
              <a:rPr lang="en-IN" dirty="0"/>
              <a:t> C++ Presentation</a:t>
            </a:r>
          </a:p>
        </p:txBody>
      </p:sp>
      <p:sp>
        <p:nvSpPr>
          <p:cNvPr id="3" name="Subtitle 2">
            <a:extLst>
              <a:ext uri="{FF2B5EF4-FFF2-40B4-BE49-F238E27FC236}">
                <a16:creationId xmlns:a16="http://schemas.microsoft.com/office/drawing/2014/main" id="{783E5729-C6B8-4F19-9A2F-99A9F597FDB6}"/>
              </a:ext>
            </a:extLst>
          </p:cNvPr>
          <p:cNvSpPr>
            <a:spLocks noGrp="1"/>
          </p:cNvSpPr>
          <p:nvPr>
            <p:ph type="subTitle" idx="1"/>
          </p:nvPr>
        </p:nvSpPr>
        <p:spPr/>
        <p:txBody>
          <a:bodyPr/>
          <a:lstStyle/>
          <a:p>
            <a:r>
              <a:rPr lang="en-IN" dirty="0"/>
              <a:t>Prepared By Sumon Karmakar</a:t>
            </a:r>
          </a:p>
        </p:txBody>
      </p:sp>
      <p:sp>
        <p:nvSpPr>
          <p:cNvPr id="4" name="Date Placeholder 3">
            <a:extLst>
              <a:ext uri="{FF2B5EF4-FFF2-40B4-BE49-F238E27FC236}">
                <a16:creationId xmlns:a16="http://schemas.microsoft.com/office/drawing/2014/main" id="{B0184F3F-D7B7-43BF-B468-846E9B01C4F7}"/>
              </a:ext>
            </a:extLst>
          </p:cNvPr>
          <p:cNvSpPr>
            <a:spLocks noGrp="1"/>
          </p:cNvSpPr>
          <p:nvPr>
            <p:ph type="dt" sz="half" idx="10"/>
          </p:nvPr>
        </p:nvSpPr>
        <p:spPr/>
        <p:txBody>
          <a:bodyPr/>
          <a:lstStyle/>
          <a:p>
            <a:fld id="{B7A84A7B-5D1D-4473-8813-F5CF06397493}" type="datetime1">
              <a:rPr lang="en-IN" smtClean="0"/>
              <a:t>23-02-2018</a:t>
            </a:fld>
            <a:endParaRPr lang="en-IN"/>
          </a:p>
        </p:txBody>
      </p:sp>
      <p:sp>
        <p:nvSpPr>
          <p:cNvPr id="5" name="Slide Number Placeholder 4">
            <a:extLst>
              <a:ext uri="{FF2B5EF4-FFF2-40B4-BE49-F238E27FC236}">
                <a16:creationId xmlns:a16="http://schemas.microsoft.com/office/drawing/2014/main" id="{4097816D-903E-4A4B-AE16-2518B378FA77}"/>
              </a:ext>
            </a:extLst>
          </p:cNvPr>
          <p:cNvSpPr>
            <a:spLocks noGrp="1"/>
          </p:cNvSpPr>
          <p:nvPr>
            <p:ph type="sldNum" sz="quarter" idx="12"/>
          </p:nvPr>
        </p:nvSpPr>
        <p:spPr/>
        <p:txBody>
          <a:bodyPr/>
          <a:lstStyle/>
          <a:p>
            <a:fld id="{145D10E1-0E3C-4AA5-A66E-DC8D85B3B513}" type="slidenum">
              <a:rPr lang="en-IN" smtClean="0"/>
              <a:t>1</a:t>
            </a:fld>
            <a:endParaRPr lang="en-IN"/>
          </a:p>
        </p:txBody>
      </p:sp>
    </p:spTree>
    <p:extLst>
      <p:ext uri="{BB962C8B-B14F-4D97-AF65-F5344CB8AC3E}">
        <p14:creationId xmlns:p14="http://schemas.microsoft.com/office/powerpoint/2010/main" val="42440365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DC98F-3BC7-43CD-9A70-D9F6E2635B5F}"/>
              </a:ext>
            </a:extLst>
          </p:cNvPr>
          <p:cNvSpPr>
            <a:spLocks noGrp="1"/>
          </p:cNvSpPr>
          <p:nvPr>
            <p:ph type="title"/>
          </p:nvPr>
        </p:nvSpPr>
        <p:spPr/>
        <p:txBody>
          <a:bodyPr/>
          <a:lstStyle/>
          <a:p>
            <a:pPr algn="ctr"/>
            <a:r>
              <a:rPr lang="en-IN" dirty="0"/>
              <a:t>C++ Presentation</a:t>
            </a:r>
          </a:p>
        </p:txBody>
      </p:sp>
      <p:sp>
        <p:nvSpPr>
          <p:cNvPr id="3" name="Content Placeholder 2">
            <a:extLst>
              <a:ext uri="{FF2B5EF4-FFF2-40B4-BE49-F238E27FC236}">
                <a16:creationId xmlns:a16="http://schemas.microsoft.com/office/drawing/2014/main" id="{496FBD08-DEB7-427C-A87C-57FA31D15261}"/>
              </a:ext>
            </a:extLst>
          </p:cNvPr>
          <p:cNvSpPr>
            <a:spLocks noGrp="1"/>
          </p:cNvSpPr>
          <p:nvPr>
            <p:ph idx="1"/>
          </p:nvPr>
        </p:nvSpPr>
        <p:spPr/>
        <p:txBody>
          <a:bodyPr/>
          <a:lstStyle/>
          <a:p>
            <a:pPr>
              <a:buFont typeface="Wingdings" panose="05000000000000000000" pitchFamily="2" charset="2"/>
              <a:buChar char="Ø"/>
            </a:pPr>
            <a:r>
              <a:rPr lang="en-IN" dirty="0"/>
              <a:t>Primitive Datatypes of C++:- </a:t>
            </a:r>
            <a:r>
              <a:rPr lang="en-IN" sz="1600" dirty="0">
                <a:latin typeface="Times New Roman" panose="02020603050405020304" pitchFamily="18" charset="0"/>
                <a:cs typeface="Times New Roman" panose="02020603050405020304" pitchFamily="18" charset="0"/>
              </a:rPr>
              <a:t>The following table shows the variable type, how much memory it takes to store the value in memory, and what is maximum and minimum value which can be stored in such type of variables. </a:t>
            </a:r>
          </a:p>
          <a:p>
            <a:pPr>
              <a:buFont typeface="Wingdings" panose="05000000000000000000" pitchFamily="2" charset="2"/>
              <a:buChar char="Ø"/>
            </a:pPr>
            <a:endParaRPr lang="en-IN" dirty="0"/>
          </a:p>
        </p:txBody>
      </p:sp>
      <p:graphicFrame>
        <p:nvGraphicFramePr>
          <p:cNvPr id="4" name="Table 3">
            <a:extLst>
              <a:ext uri="{FF2B5EF4-FFF2-40B4-BE49-F238E27FC236}">
                <a16:creationId xmlns:a16="http://schemas.microsoft.com/office/drawing/2014/main" id="{087FA195-C721-4E8F-82FC-BDA0696A2E84}"/>
              </a:ext>
            </a:extLst>
          </p:cNvPr>
          <p:cNvGraphicFramePr>
            <a:graphicFrameLocks noGrp="1"/>
          </p:cNvGraphicFramePr>
          <p:nvPr>
            <p:extLst>
              <p:ext uri="{D42A27DB-BD31-4B8C-83A1-F6EECF244321}">
                <p14:modId xmlns:p14="http://schemas.microsoft.com/office/powerpoint/2010/main" val="3985124776"/>
              </p:ext>
            </p:extLst>
          </p:nvPr>
        </p:nvGraphicFramePr>
        <p:xfrm>
          <a:off x="1919459" y="2954215"/>
          <a:ext cx="8127999" cy="3129280"/>
        </p:xfrm>
        <a:graphic>
          <a:graphicData uri="http://schemas.openxmlformats.org/drawingml/2006/table">
            <a:tbl>
              <a:tblPr firstRow="1" bandRow="1">
                <a:tableStyleId>{5C22544A-7EE6-4342-B048-85BDC9FD1C3A}</a:tableStyleId>
              </a:tblPr>
              <a:tblGrid>
                <a:gridCol w="1527126">
                  <a:extLst>
                    <a:ext uri="{9D8B030D-6E8A-4147-A177-3AD203B41FA5}">
                      <a16:colId xmlns:a16="http://schemas.microsoft.com/office/drawing/2014/main" val="2908617510"/>
                    </a:ext>
                  </a:extLst>
                </a:gridCol>
                <a:gridCol w="2419643">
                  <a:extLst>
                    <a:ext uri="{9D8B030D-6E8A-4147-A177-3AD203B41FA5}">
                      <a16:colId xmlns:a16="http://schemas.microsoft.com/office/drawing/2014/main" val="1580153726"/>
                    </a:ext>
                  </a:extLst>
                </a:gridCol>
                <a:gridCol w="4181230">
                  <a:extLst>
                    <a:ext uri="{9D8B030D-6E8A-4147-A177-3AD203B41FA5}">
                      <a16:colId xmlns:a16="http://schemas.microsoft.com/office/drawing/2014/main" val="3459814596"/>
                    </a:ext>
                  </a:extLst>
                </a:gridCol>
              </a:tblGrid>
              <a:tr h="147971">
                <a:tc>
                  <a:txBody>
                    <a:bodyPr/>
                    <a:lstStyle/>
                    <a:p>
                      <a:r>
                        <a:rPr lang="en-IN" dirty="0">
                          <a:latin typeface="Times New Roman" panose="02020603050405020304" pitchFamily="18" charset="0"/>
                          <a:cs typeface="Times New Roman" panose="02020603050405020304" pitchFamily="18" charset="0"/>
                        </a:rPr>
                        <a:t>Type</a:t>
                      </a:r>
                    </a:p>
                  </a:txBody>
                  <a:tcPr/>
                </a:tc>
                <a:tc>
                  <a:txBody>
                    <a:bodyPr/>
                    <a:lstStyle/>
                    <a:p>
                      <a:r>
                        <a:rPr lang="en-IN" dirty="0">
                          <a:latin typeface="Times New Roman" panose="02020603050405020304" pitchFamily="18" charset="0"/>
                          <a:cs typeface="Times New Roman" panose="02020603050405020304" pitchFamily="18" charset="0"/>
                        </a:rPr>
                        <a:t>Typical Bit Width</a:t>
                      </a:r>
                    </a:p>
                  </a:txBody>
                  <a:tcPr/>
                </a:tc>
                <a:tc>
                  <a:txBody>
                    <a:bodyPr/>
                    <a:lstStyle/>
                    <a:p>
                      <a:r>
                        <a:rPr lang="en-IN" dirty="0">
                          <a:latin typeface="Times New Roman" panose="02020603050405020304" pitchFamily="18" charset="0"/>
                          <a:cs typeface="Times New Roman" panose="02020603050405020304" pitchFamily="18" charset="0"/>
                        </a:rPr>
                        <a:t>Typical Range</a:t>
                      </a:r>
                    </a:p>
                  </a:txBody>
                  <a:tcPr/>
                </a:tc>
                <a:extLst>
                  <a:ext uri="{0D108BD9-81ED-4DB2-BD59-A6C34878D82A}">
                    <a16:rowId xmlns:a16="http://schemas.microsoft.com/office/drawing/2014/main" val="4158643347"/>
                  </a:ext>
                </a:extLst>
              </a:tr>
              <a:tr h="370840">
                <a:tc>
                  <a:txBody>
                    <a:bodyPr/>
                    <a:lstStyle/>
                    <a:p>
                      <a:r>
                        <a:rPr lang="en-IN" dirty="0">
                          <a:latin typeface="Times New Roman" panose="02020603050405020304" pitchFamily="18" charset="0"/>
                          <a:cs typeface="Times New Roman" panose="02020603050405020304" pitchFamily="18" charset="0"/>
                        </a:rPr>
                        <a:t>char</a:t>
                      </a:r>
                    </a:p>
                  </a:txBody>
                  <a:tcPr/>
                </a:tc>
                <a:tc>
                  <a:txBody>
                    <a:bodyPr/>
                    <a:lstStyle/>
                    <a:p>
                      <a:r>
                        <a:rPr lang="en-IN" dirty="0">
                          <a:latin typeface="Times New Roman" panose="02020603050405020304" pitchFamily="18" charset="0"/>
                          <a:cs typeface="Times New Roman" panose="02020603050405020304" pitchFamily="18" charset="0"/>
                        </a:rPr>
                        <a:t>1 byte</a:t>
                      </a:r>
                    </a:p>
                  </a:txBody>
                  <a:tcPr/>
                </a:tc>
                <a:tc>
                  <a:txBody>
                    <a:bodyPr/>
                    <a:lstStyle/>
                    <a:p>
                      <a:r>
                        <a:rPr lang="en-IN" dirty="0">
                          <a:latin typeface="Times New Roman" panose="02020603050405020304" pitchFamily="18" charset="0"/>
                          <a:cs typeface="Times New Roman" panose="02020603050405020304" pitchFamily="18" charset="0"/>
                        </a:rPr>
                        <a:t> -127 to 127 or 0 to 255</a:t>
                      </a:r>
                    </a:p>
                  </a:txBody>
                  <a:tcPr/>
                </a:tc>
                <a:extLst>
                  <a:ext uri="{0D108BD9-81ED-4DB2-BD59-A6C34878D82A}">
                    <a16:rowId xmlns:a16="http://schemas.microsoft.com/office/drawing/2014/main" val="746148612"/>
                  </a:ext>
                </a:extLst>
              </a:tr>
              <a:tr h="370840">
                <a:tc>
                  <a:txBody>
                    <a:bodyPr/>
                    <a:lstStyle/>
                    <a:p>
                      <a:r>
                        <a:rPr lang="en-IN" dirty="0">
                          <a:latin typeface="Times New Roman" panose="02020603050405020304" pitchFamily="18" charset="0"/>
                          <a:cs typeface="Times New Roman" panose="02020603050405020304" pitchFamily="18" charset="0"/>
                        </a:rPr>
                        <a:t>int</a:t>
                      </a:r>
                    </a:p>
                  </a:txBody>
                  <a:tcPr/>
                </a:tc>
                <a:tc>
                  <a:txBody>
                    <a:bodyPr/>
                    <a:lstStyle/>
                    <a:p>
                      <a:r>
                        <a:rPr lang="en-IN" dirty="0">
                          <a:latin typeface="Times New Roman" panose="02020603050405020304" pitchFamily="18" charset="0"/>
                          <a:cs typeface="Times New Roman" panose="02020603050405020304" pitchFamily="18" charset="0"/>
                        </a:rPr>
                        <a:t>4 bytes</a:t>
                      </a:r>
                    </a:p>
                  </a:txBody>
                  <a:tcPr/>
                </a:tc>
                <a:tc>
                  <a:txBody>
                    <a:bodyPr/>
                    <a:lstStyle/>
                    <a:p>
                      <a:r>
                        <a:rPr lang="en-IN" sz="1800" b="0" i="0" kern="1200" dirty="0">
                          <a:solidFill>
                            <a:schemeClr val="dk1"/>
                          </a:solidFill>
                          <a:effectLst/>
                          <a:latin typeface="+mn-lt"/>
                          <a:ea typeface="+mn-ea"/>
                          <a:cs typeface="+mn-cs"/>
                        </a:rPr>
                        <a:t>-2147483648 to 2147483647</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05872913"/>
                  </a:ext>
                </a:extLst>
              </a:tr>
              <a:tr h="370840">
                <a:tc>
                  <a:txBody>
                    <a:bodyPr/>
                    <a:lstStyle/>
                    <a:p>
                      <a:r>
                        <a:rPr lang="en-IN" dirty="0">
                          <a:latin typeface="Times New Roman" panose="02020603050405020304" pitchFamily="18" charset="0"/>
                          <a:cs typeface="Times New Roman" panose="02020603050405020304" pitchFamily="18" charset="0"/>
                        </a:rPr>
                        <a:t>float</a:t>
                      </a:r>
                    </a:p>
                  </a:txBody>
                  <a:tcPr/>
                </a:tc>
                <a:tc>
                  <a:txBody>
                    <a:bodyPr/>
                    <a:lstStyle/>
                    <a:p>
                      <a:r>
                        <a:rPr lang="en-IN" dirty="0">
                          <a:latin typeface="Times New Roman" panose="02020603050405020304" pitchFamily="18" charset="0"/>
                          <a:cs typeface="Times New Roman" panose="02020603050405020304" pitchFamily="18" charset="0"/>
                        </a:rPr>
                        <a:t>4 bytes</a:t>
                      </a:r>
                    </a:p>
                  </a:txBody>
                  <a:tcPr/>
                </a:tc>
                <a:tc>
                  <a:txBody>
                    <a:bodyPr/>
                    <a:lstStyle/>
                    <a:p>
                      <a:r>
                        <a:rPr lang="en-IN" sz="1800" b="0" i="0" kern="1200" dirty="0">
                          <a:solidFill>
                            <a:schemeClr val="dk1"/>
                          </a:solidFill>
                          <a:effectLst/>
                          <a:latin typeface="+mn-lt"/>
                          <a:ea typeface="+mn-ea"/>
                          <a:cs typeface="+mn-cs"/>
                        </a:rPr>
                        <a:t>+/- 3.4e +/- 38 (~7 digits)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64983326"/>
                  </a:ext>
                </a:extLst>
              </a:tr>
              <a:tr h="370840">
                <a:tc>
                  <a:txBody>
                    <a:bodyPr/>
                    <a:lstStyle/>
                    <a:p>
                      <a:pPr fontAlgn="t"/>
                      <a:r>
                        <a:rPr lang="en-IN" dirty="0">
                          <a:effectLst/>
                        </a:rPr>
                        <a:t>double</a:t>
                      </a:r>
                    </a:p>
                  </a:txBody>
                  <a:tcPr marL="76200" marR="76200" marT="76200" marB="76200"/>
                </a:tc>
                <a:tc>
                  <a:txBody>
                    <a:bodyPr/>
                    <a:lstStyle/>
                    <a:p>
                      <a:pPr fontAlgn="t"/>
                      <a:r>
                        <a:rPr lang="en-IN" dirty="0">
                          <a:effectLst/>
                        </a:rPr>
                        <a:t>8 bytes</a:t>
                      </a:r>
                    </a:p>
                  </a:txBody>
                  <a:tcPr marL="76200" marR="76200" marT="76200" marB="76200"/>
                </a:tc>
                <a:tc>
                  <a:txBody>
                    <a:bodyPr/>
                    <a:lstStyle/>
                    <a:p>
                      <a:pPr fontAlgn="t"/>
                      <a:r>
                        <a:rPr lang="en-IN" dirty="0">
                          <a:effectLst/>
                        </a:rPr>
                        <a:t>+/- 1.7e +/- 308 (~15 digits)</a:t>
                      </a:r>
                    </a:p>
                  </a:txBody>
                  <a:tcPr marL="76200" marR="76200" marT="76200" marB="76200"/>
                </a:tc>
                <a:extLst>
                  <a:ext uri="{0D108BD9-81ED-4DB2-BD59-A6C34878D82A}">
                    <a16:rowId xmlns:a16="http://schemas.microsoft.com/office/drawing/2014/main" val="1186753446"/>
                  </a:ext>
                </a:extLst>
              </a:tr>
              <a:tr h="370840">
                <a:tc>
                  <a:txBody>
                    <a:bodyPr/>
                    <a:lstStyle/>
                    <a:p>
                      <a:r>
                        <a:rPr lang="en-IN" dirty="0">
                          <a:latin typeface="Times New Roman" panose="02020603050405020304" pitchFamily="18" charset="0"/>
                          <a:cs typeface="Times New Roman" panose="02020603050405020304" pitchFamily="18" charset="0"/>
                        </a:rPr>
                        <a:t>Unsigned int</a:t>
                      </a:r>
                    </a:p>
                  </a:txBody>
                  <a:tcPr/>
                </a:tc>
                <a:tc>
                  <a:txBody>
                    <a:bodyPr/>
                    <a:lstStyle/>
                    <a:p>
                      <a:r>
                        <a:rPr lang="en-IN" dirty="0">
                          <a:latin typeface="Times New Roman" panose="02020603050405020304" pitchFamily="18" charset="0"/>
                          <a:cs typeface="Times New Roman" panose="02020603050405020304" pitchFamily="18" charset="0"/>
                        </a:rPr>
                        <a:t>4 bytes</a:t>
                      </a:r>
                    </a:p>
                  </a:txBody>
                  <a:tcPr/>
                </a:tc>
                <a:tc>
                  <a:txBody>
                    <a:bodyPr/>
                    <a:lstStyle/>
                    <a:p>
                      <a:r>
                        <a:rPr lang="en-IN" sz="1800" b="0" i="0" kern="1200" dirty="0">
                          <a:solidFill>
                            <a:schemeClr val="dk1"/>
                          </a:solidFill>
                          <a:effectLst/>
                          <a:latin typeface="+mn-lt"/>
                          <a:ea typeface="+mn-ea"/>
                          <a:cs typeface="+mn-cs"/>
                        </a:rPr>
                        <a:t>0 to 4294967295</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26694640"/>
                  </a:ext>
                </a:extLst>
              </a:tr>
              <a:tr h="370840">
                <a:tc>
                  <a:txBody>
                    <a:bodyPr/>
                    <a:lstStyle/>
                    <a:p>
                      <a:pPr fontAlgn="t"/>
                      <a:r>
                        <a:rPr lang="en-IN" dirty="0">
                          <a:effectLst/>
                        </a:rPr>
                        <a:t>signed int</a:t>
                      </a:r>
                    </a:p>
                  </a:txBody>
                  <a:tcPr marL="76200" marR="76200" marT="76200" marB="76200"/>
                </a:tc>
                <a:tc>
                  <a:txBody>
                    <a:bodyPr/>
                    <a:lstStyle/>
                    <a:p>
                      <a:pPr fontAlgn="t"/>
                      <a:r>
                        <a:rPr lang="en-IN">
                          <a:effectLst/>
                        </a:rPr>
                        <a:t>4bytes</a:t>
                      </a:r>
                    </a:p>
                  </a:txBody>
                  <a:tcPr marL="76200" marR="76200" marT="76200" marB="76200"/>
                </a:tc>
                <a:tc>
                  <a:txBody>
                    <a:bodyPr/>
                    <a:lstStyle/>
                    <a:p>
                      <a:pPr fontAlgn="t"/>
                      <a:r>
                        <a:rPr lang="en-IN">
                          <a:effectLst/>
                        </a:rPr>
                        <a:t>-2147483648 to 2147483647</a:t>
                      </a:r>
                    </a:p>
                  </a:txBody>
                  <a:tcPr marL="76200" marR="76200" marT="76200" marB="76200"/>
                </a:tc>
                <a:extLst>
                  <a:ext uri="{0D108BD9-81ED-4DB2-BD59-A6C34878D82A}">
                    <a16:rowId xmlns:a16="http://schemas.microsoft.com/office/drawing/2014/main" val="3294235540"/>
                  </a:ext>
                </a:extLst>
              </a:tr>
              <a:tr h="370840">
                <a:tc>
                  <a:txBody>
                    <a:bodyPr/>
                    <a:lstStyle/>
                    <a:p>
                      <a:pPr fontAlgn="t"/>
                      <a:r>
                        <a:rPr lang="en-IN" dirty="0">
                          <a:effectLst/>
                        </a:rPr>
                        <a:t>short int</a:t>
                      </a:r>
                    </a:p>
                  </a:txBody>
                  <a:tcPr marL="76200" marR="76200" marT="76200" marB="76200"/>
                </a:tc>
                <a:tc>
                  <a:txBody>
                    <a:bodyPr/>
                    <a:lstStyle/>
                    <a:p>
                      <a:pPr fontAlgn="t"/>
                      <a:r>
                        <a:rPr lang="en-IN">
                          <a:effectLst/>
                        </a:rPr>
                        <a:t>2bytes</a:t>
                      </a:r>
                    </a:p>
                  </a:txBody>
                  <a:tcPr marL="76200" marR="76200" marT="76200" marB="76200"/>
                </a:tc>
                <a:tc>
                  <a:txBody>
                    <a:bodyPr/>
                    <a:lstStyle/>
                    <a:p>
                      <a:pPr fontAlgn="t"/>
                      <a:r>
                        <a:rPr lang="en-IN" dirty="0">
                          <a:effectLst/>
                        </a:rPr>
                        <a:t>-32768 to 32767</a:t>
                      </a:r>
                    </a:p>
                  </a:txBody>
                  <a:tcPr marL="76200" marR="76200" marT="76200" marB="76200"/>
                </a:tc>
                <a:extLst>
                  <a:ext uri="{0D108BD9-81ED-4DB2-BD59-A6C34878D82A}">
                    <a16:rowId xmlns:a16="http://schemas.microsoft.com/office/drawing/2014/main" val="2337263614"/>
                  </a:ext>
                </a:extLst>
              </a:tr>
            </a:tbl>
          </a:graphicData>
        </a:graphic>
      </p:graphicFrame>
      <p:sp>
        <p:nvSpPr>
          <p:cNvPr id="6" name="Date Placeholder 5">
            <a:extLst>
              <a:ext uri="{FF2B5EF4-FFF2-40B4-BE49-F238E27FC236}">
                <a16:creationId xmlns:a16="http://schemas.microsoft.com/office/drawing/2014/main" id="{044B842B-1E2F-43B2-9C3C-FD0C6D0FDA61}"/>
              </a:ext>
            </a:extLst>
          </p:cNvPr>
          <p:cNvSpPr>
            <a:spLocks noGrp="1"/>
          </p:cNvSpPr>
          <p:nvPr>
            <p:ph type="dt" sz="half" idx="10"/>
          </p:nvPr>
        </p:nvSpPr>
        <p:spPr/>
        <p:txBody>
          <a:bodyPr/>
          <a:lstStyle/>
          <a:p>
            <a:fld id="{59C9F6A3-D27D-498B-9FB1-93B9B6C6C2BD}" type="datetime1">
              <a:rPr lang="en-IN" smtClean="0"/>
              <a:t>23-02-2018</a:t>
            </a:fld>
            <a:endParaRPr lang="en-IN"/>
          </a:p>
        </p:txBody>
      </p:sp>
      <p:sp>
        <p:nvSpPr>
          <p:cNvPr id="7" name="Slide Number Placeholder 6">
            <a:extLst>
              <a:ext uri="{FF2B5EF4-FFF2-40B4-BE49-F238E27FC236}">
                <a16:creationId xmlns:a16="http://schemas.microsoft.com/office/drawing/2014/main" id="{A131E019-AEBE-4365-AC57-FED527D2DE7E}"/>
              </a:ext>
            </a:extLst>
          </p:cNvPr>
          <p:cNvSpPr>
            <a:spLocks noGrp="1"/>
          </p:cNvSpPr>
          <p:nvPr>
            <p:ph type="sldNum" sz="quarter" idx="12"/>
          </p:nvPr>
        </p:nvSpPr>
        <p:spPr/>
        <p:txBody>
          <a:bodyPr/>
          <a:lstStyle/>
          <a:p>
            <a:fld id="{145D10E1-0E3C-4AA5-A66E-DC8D85B3B513}" type="slidenum">
              <a:rPr lang="en-IN" smtClean="0"/>
              <a:t>10</a:t>
            </a:fld>
            <a:endParaRPr lang="en-IN"/>
          </a:p>
        </p:txBody>
      </p:sp>
    </p:spTree>
    <p:extLst>
      <p:ext uri="{BB962C8B-B14F-4D97-AF65-F5344CB8AC3E}">
        <p14:creationId xmlns:p14="http://schemas.microsoft.com/office/powerpoint/2010/main" val="2340933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DC98F-3BC7-43CD-9A70-D9F6E2635B5F}"/>
              </a:ext>
            </a:extLst>
          </p:cNvPr>
          <p:cNvSpPr>
            <a:spLocks noGrp="1"/>
          </p:cNvSpPr>
          <p:nvPr>
            <p:ph type="title"/>
          </p:nvPr>
        </p:nvSpPr>
        <p:spPr/>
        <p:txBody>
          <a:bodyPr/>
          <a:lstStyle/>
          <a:p>
            <a:pPr algn="ctr"/>
            <a:r>
              <a:rPr lang="en-IN" dirty="0"/>
              <a:t>C++ Presentation</a:t>
            </a:r>
          </a:p>
        </p:txBody>
      </p:sp>
      <p:sp>
        <p:nvSpPr>
          <p:cNvPr id="3" name="Content Placeholder 2">
            <a:extLst>
              <a:ext uri="{FF2B5EF4-FFF2-40B4-BE49-F238E27FC236}">
                <a16:creationId xmlns:a16="http://schemas.microsoft.com/office/drawing/2014/main" id="{496FBD08-DEB7-427C-A87C-57FA31D15261}"/>
              </a:ext>
            </a:extLst>
          </p:cNvPr>
          <p:cNvSpPr>
            <a:spLocks noGrp="1"/>
          </p:cNvSpPr>
          <p:nvPr>
            <p:ph idx="1"/>
          </p:nvPr>
        </p:nvSpPr>
        <p:spPr/>
        <p:txBody>
          <a:bodyPr/>
          <a:lstStyle/>
          <a:p>
            <a:pPr>
              <a:buFont typeface="Wingdings" panose="05000000000000000000" pitchFamily="2" charset="2"/>
              <a:buChar char="Ø"/>
            </a:pPr>
            <a:r>
              <a:rPr lang="en-IN" b="1" dirty="0"/>
              <a:t>Variables Types:- </a:t>
            </a:r>
            <a:r>
              <a:rPr lang="en-IN" dirty="0">
                <a:latin typeface="Times New Roman" panose="02020603050405020304" pitchFamily="18" charset="0"/>
                <a:cs typeface="Times New Roman" panose="02020603050405020304" pitchFamily="18" charset="0"/>
              </a:rPr>
              <a:t>A variable provides us with named storage that our programs can manipulate. Each variable in C++ has a specific type, which determines the size and layout of the variable's memory; the range of values that can be stored within that memory; and the set of operations that can be applied to the variable.</a:t>
            </a:r>
          </a:p>
        </p:txBody>
      </p:sp>
      <p:sp>
        <p:nvSpPr>
          <p:cNvPr id="5" name="Date Placeholder 4">
            <a:extLst>
              <a:ext uri="{FF2B5EF4-FFF2-40B4-BE49-F238E27FC236}">
                <a16:creationId xmlns:a16="http://schemas.microsoft.com/office/drawing/2014/main" id="{8E4A8DD5-974B-4C57-BFCB-559B2259BE3C}"/>
              </a:ext>
            </a:extLst>
          </p:cNvPr>
          <p:cNvSpPr>
            <a:spLocks noGrp="1"/>
          </p:cNvSpPr>
          <p:nvPr>
            <p:ph type="dt" sz="half" idx="10"/>
          </p:nvPr>
        </p:nvSpPr>
        <p:spPr/>
        <p:txBody>
          <a:bodyPr/>
          <a:lstStyle/>
          <a:p>
            <a:fld id="{DEE0012D-EA65-495D-8C3B-7A2E56509F2B}" type="datetime1">
              <a:rPr lang="en-IN" smtClean="0"/>
              <a:t>23-02-2018</a:t>
            </a:fld>
            <a:endParaRPr lang="en-IN"/>
          </a:p>
        </p:txBody>
      </p:sp>
      <p:sp>
        <p:nvSpPr>
          <p:cNvPr id="6" name="Slide Number Placeholder 5">
            <a:extLst>
              <a:ext uri="{FF2B5EF4-FFF2-40B4-BE49-F238E27FC236}">
                <a16:creationId xmlns:a16="http://schemas.microsoft.com/office/drawing/2014/main" id="{DD9C5361-5748-494E-B270-2F2A0071396E}"/>
              </a:ext>
            </a:extLst>
          </p:cNvPr>
          <p:cNvSpPr>
            <a:spLocks noGrp="1"/>
          </p:cNvSpPr>
          <p:nvPr>
            <p:ph type="sldNum" sz="quarter" idx="12"/>
          </p:nvPr>
        </p:nvSpPr>
        <p:spPr/>
        <p:txBody>
          <a:bodyPr/>
          <a:lstStyle/>
          <a:p>
            <a:fld id="{145D10E1-0E3C-4AA5-A66E-DC8D85B3B513}" type="slidenum">
              <a:rPr lang="en-IN" smtClean="0"/>
              <a:t>11</a:t>
            </a:fld>
            <a:endParaRPr lang="en-IN"/>
          </a:p>
        </p:txBody>
      </p:sp>
    </p:spTree>
    <p:extLst>
      <p:ext uri="{BB962C8B-B14F-4D97-AF65-F5344CB8AC3E}">
        <p14:creationId xmlns:p14="http://schemas.microsoft.com/office/powerpoint/2010/main" val="1228066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DC98F-3BC7-43CD-9A70-D9F6E2635B5F}"/>
              </a:ext>
            </a:extLst>
          </p:cNvPr>
          <p:cNvSpPr>
            <a:spLocks noGrp="1"/>
          </p:cNvSpPr>
          <p:nvPr>
            <p:ph type="title"/>
          </p:nvPr>
        </p:nvSpPr>
        <p:spPr/>
        <p:txBody>
          <a:bodyPr/>
          <a:lstStyle/>
          <a:p>
            <a:pPr algn="ctr"/>
            <a:r>
              <a:rPr lang="en-IN" dirty="0"/>
              <a:t>C++ Presentation</a:t>
            </a:r>
          </a:p>
        </p:txBody>
      </p:sp>
      <p:sp>
        <p:nvSpPr>
          <p:cNvPr id="3" name="Content Placeholder 2">
            <a:extLst>
              <a:ext uri="{FF2B5EF4-FFF2-40B4-BE49-F238E27FC236}">
                <a16:creationId xmlns:a16="http://schemas.microsoft.com/office/drawing/2014/main" id="{496FBD08-DEB7-427C-A87C-57FA31D15261}"/>
              </a:ext>
            </a:extLst>
          </p:cNvPr>
          <p:cNvSpPr>
            <a:spLocks noGrp="1"/>
          </p:cNvSpPr>
          <p:nvPr>
            <p:ph idx="1"/>
          </p:nvPr>
        </p:nvSpPr>
        <p:spPr>
          <a:xfrm>
            <a:off x="1104293" y="1331259"/>
            <a:ext cx="8946541" cy="4195481"/>
          </a:xfrm>
        </p:spPr>
        <p:txBody>
          <a:bodyPr>
            <a:normAutofit/>
          </a:bodyPr>
          <a:lstStyle/>
          <a:p>
            <a:pPr>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Variables Type:-</a:t>
            </a:r>
          </a:p>
          <a:p>
            <a:pPr>
              <a:buFont typeface="Wingdings" panose="05000000000000000000" pitchFamily="2" charset="2"/>
              <a:buChar char="Ø"/>
            </a:pPr>
            <a:endParaRPr lang="en-IN" sz="1600"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E1308BF2-7FE7-4EB4-831C-1E7CAB69A354}"/>
              </a:ext>
            </a:extLst>
          </p:cNvPr>
          <p:cNvGraphicFramePr>
            <a:graphicFrameLocks noGrp="1"/>
          </p:cNvGraphicFramePr>
          <p:nvPr>
            <p:extLst>
              <p:ext uri="{D42A27DB-BD31-4B8C-83A1-F6EECF244321}">
                <p14:modId xmlns:p14="http://schemas.microsoft.com/office/powerpoint/2010/main" val="1266654249"/>
              </p:ext>
            </p:extLst>
          </p:nvPr>
        </p:nvGraphicFramePr>
        <p:xfrm>
          <a:off x="561007" y="1853248"/>
          <a:ext cx="9937532" cy="4632960"/>
        </p:xfrm>
        <a:graphic>
          <a:graphicData uri="http://schemas.openxmlformats.org/drawingml/2006/table">
            <a:tbl>
              <a:tblPr firstRow="1" bandRow="1">
                <a:tableStyleId>{5C22544A-7EE6-4342-B048-85BDC9FD1C3A}</a:tableStyleId>
              </a:tblPr>
              <a:tblGrid>
                <a:gridCol w="2606691">
                  <a:extLst>
                    <a:ext uri="{9D8B030D-6E8A-4147-A177-3AD203B41FA5}">
                      <a16:colId xmlns:a16="http://schemas.microsoft.com/office/drawing/2014/main" val="2412442012"/>
                    </a:ext>
                  </a:extLst>
                </a:gridCol>
                <a:gridCol w="7330841">
                  <a:extLst>
                    <a:ext uri="{9D8B030D-6E8A-4147-A177-3AD203B41FA5}">
                      <a16:colId xmlns:a16="http://schemas.microsoft.com/office/drawing/2014/main" val="1987740138"/>
                    </a:ext>
                  </a:extLst>
                </a:gridCol>
              </a:tblGrid>
              <a:tr h="377930">
                <a:tc>
                  <a:txBody>
                    <a:bodyPr/>
                    <a:lstStyle/>
                    <a:p>
                      <a:pPr algn="l" fontAlgn="t"/>
                      <a:r>
                        <a:rPr lang="en-IN" dirty="0" err="1">
                          <a:effectLst/>
                          <a:latin typeface="Times New Roman" panose="02020603050405020304" pitchFamily="18" charset="0"/>
                          <a:cs typeface="Times New Roman" panose="02020603050405020304" pitchFamily="18" charset="0"/>
                        </a:rPr>
                        <a:t>Sr.No</a:t>
                      </a:r>
                      <a:endParaRPr lang="en-IN" dirty="0">
                        <a:effectLst/>
                        <a:latin typeface="Times New Roman" panose="02020603050405020304" pitchFamily="18" charset="0"/>
                        <a:cs typeface="Times New Roman" panose="02020603050405020304" pitchFamily="18" charset="0"/>
                      </a:endParaRPr>
                    </a:p>
                  </a:txBody>
                  <a:tcPr marL="76200" marR="76200" marT="76200" marB="76200"/>
                </a:tc>
                <a:tc>
                  <a:txBody>
                    <a:bodyPr/>
                    <a:lstStyle/>
                    <a:p>
                      <a:pPr algn="ctr" fontAlgn="t"/>
                      <a:r>
                        <a:rPr lang="en-IN">
                          <a:effectLst/>
                          <a:latin typeface="Times New Roman" panose="02020603050405020304" pitchFamily="18" charset="0"/>
                          <a:cs typeface="Times New Roman" panose="02020603050405020304" pitchFamily="18" charset="0"/>
                        </a:rPr>
                        <a:t>Type &amp; Description</a:t>
                      </a:r>
                    </a:p>
                  </a:txBody>
                  <a:tcPr marL="76200" marR="76200" marT="76200" marB="76200"/>
                </a:tc>
                <a:extLst>
                  <a:ext uri="{0D108BD9-81ED-4DB2-BD59-A6C34878D82A}">
                    <a16:rowId xmlns:a16="http://schemas.microsoft.com/office/drawing/2014/main" val="2946111291"/>
                  </a:ext>
                </a:extLst>
              </a:tr>
              <a:tr h="620884">
                <a:tc>
                  <a:txBody>
                    <a:bodyPr/>
                    <a:lstStyle/>
                    <a:p>
                      <a:pPr algn="ctr" fontAlgn="t"/>
                      <a:r>
                        <a:rPr lang="en-IN">
                          <a:effectLst/>
                          <a:latin typeface="Times New Roman" panose="02020603050405020304" pitchFamily="18" charset="0"/>
                          <a:cs typeface="Times New Roman" panose="02020603050405020304" pitchFamily="18" charset="0"/>
                        </a:rPr>
                        <a:t>1</a:t>
                      </a:r>
                    </a:p>
                  </a:txBody>
                  <a:tcPr marL="76200" marR="76200" marT="76200" marB="76200"/>
                </a:tc>
                <a:tc>
                  <a:txBody>
                    <a:bodyPr/>
                    <a:lstStyle/>
                    <a:p>
                      <a:pPr algn="just" fontAlgn="t"/>
                      <a:r>
                        <a:rPr lang="en-IN" b="1">
                          <a:solidFill>
                            <a:srgbClr val="000000"/>
                          </a:solidFill>
                          <a:effectLst/>
                          <a:latin typeface="Times New Roman" panose="02020603050405020304" pitchFamily="18" charset="0"/>
                          <a:cs typeface="Times New Roman" panose="02020603050405020304" pitchFamily="18" charset="0"/>
                        </a:rPr>
                        <a:t>bool</a:t>
                      </a:r>
                      <a:endParaRPr lang="en-IN">
                        <a:solidFill>
                          <a:srgbClr val="000000"/>
                        </a:solidFill>
                        <a:effectLst/>
                        <a:latin typeface="Times New Roman" panose="02020603050405020304" pitchFamily="18" charset="0"/>
                        <a:cs typeface="Times New Roman" panose="02020603050405020304" pitchFamily="18" charset="0"/>
                      </a:endParaRPr>
                    </a:p>
                    <a:p>
                      <a:pPr algn="just" fontAlgn="t"/>
                      <a:r>
                        <a:rPr lang="en-IN">
                          <a:solidFill>
                            <a:srgbClr val="000000"/>
                          </a:solidFill>
                          <a:effectLst/>
                          <a:latin typeface="Times New Roman" panose="02020603050405020304" pitchFamily="18" charset="0"/>
                          <a:cs typeface="Times New Roman" panose="02020603050405020304" pitchFamily="18" charset="0"/>
                        </a:rPr>
                        <a:t>Stores either value true or false.</a:t>
                      </a:r>
                    </a:p>
                  </a:txBody>
                  <a:tcPr marL="76200" marR="76200" marT="76200" marB="76200"/>
                </a:tc>
                <a:extLst>
                  <a:ext uri="{0D108BD9-81ED-4DB2-BD59-A6C34878D82A}">
                    <a16:rowId xmlns:a16="http://schemas.microsoft.com/office/drawing/2014/main" val="3509821922"/>
                  </a:ext>
                </a:extLst>
              </a:tr>
              <a:tr h="620884">
                <a:tc>
                  <a:txBody>
                    <a:bodyPr/>
                    <a:lstStyle/>
                    <a:p>
                      <a:pPr algn="ctr" fontAlgn="t"/>
                      <a:r>
                        <a:rPr lang="en-IN">
                          <a:effectLst/>
                          <a:latin typeface="Times New Roman" panose="02020603050405020304" pitchFamily="18" charset="0"/>
                          <a:cs typeface="Times New Roman" panose="02020603050405020304" pitchFamily="18" charset="0"/>
                        </a:rPr>
                        <a:t>2</a:t>
                      </a:r>
                    </a:p>
                  </a:txBody>
                  <a:tcPr marL="76200" marR="76200" marT="76200" marB="76200"/>
                </a:tc>
                <a:tc>
                  <a:txBody>
                    <a:bodyPr/>
                    <a:lstStyle/>
                    <a:p>
                      <a:pPr algn="just" fontAlgn="t"/>
                      <a:r>
                        <a:rPr lang="en-IN" b="1">
                          <a:solidFill>
                            <a:srgbClr val="000000"/>
                          </a:solidFill>
                          <a:effectLst/>
                          <a:latin typeface="Times New Roman" panose="02020603050405020304" pitchFamily="18" charset="0"/>
                          <a:cs typeface="Times New Roman" panose="02020603050405020304" pitchFamily="18" charset="0"/>
                        </a:rPr>
                        <a:t>char</a:t>
                      </a:r>
                      <a:endParaRPr lang="en-IN">
                        <a:solidFill>
                          <a:srgbClr val="000000"/>
                        </a:solidFill>
                        <a:effectLst/>
                        <a:latin typeface="Times New Roman" panose="02020603050405020304" pitchFamily="18" charset="0"/>
                        <a:cs typeface="Times New Roman" panose="02020603050405020304" pitchFamily="18" charset="0"/>
                      </a:endParaRPr>
                    </a:p>
                    <a:p>
                      <a:pPr algn="just" fontAlgn="t"/>
                      <a:r>
                        <a:rPr lang="en-IN">
                          <a:solidFill>
                            <a:srgbClr val="000000"/>
                          </a:solidFill>
                          <a:effectLst/>
                          <a:latin typeface="Times New Roman" panose="02020603050405020304" pitchFamily="18" charset="0"/>
                          <a:cs typeface="Times New Roman" panose="02020603050405020304" pitchFamily="18" charset="0"/>
                        </a:rPr>
                        <a:t>Typically a single octet (one byte). This is an integer type.</a:t>
                      </a:r>
                    </a:p>
                  </a:txBody>
                  <a:tcPr marL="76200" marR="76200" marT="76200" marB="76200"/>
                </a:tc>
                <a:extLst>
                  <a:ext uri="{0D108BD9-81ED-4DB2-BD59-A6C34878D82A}">
                    <a16:rowId xmlns:a16="http://schemas.microsoft.com/office/drawing/2014/main" val="2527168170"/>
                  </a:ext>
                </a:extLst>
              </a:tr>
              <a:tr h="620884">
                <a:tc>
                  <a:txBody>
                    <a:bodyPr/>
                    <a:lstStyle/>
                    <a:p>
                      <a:pPr algn="ctr" fontAlgn="t"/>
                      <a:r>
                        <a:rPr lang="en-IN">
                          <a:effectLst/>
                          <a:latin typeface="Times New Roman" panose="02020603050405020304" pitchFamily="18" charset="0"/>
                          <a:cs typeface="Times New Roman" panose="02020603050405020304" pitchFamily="18" charset="0"/>
                        </a:rPr>
                        <a:t>3</a:t>
                      </a:r>
                    </a:p>
                  </a:txBody>
                  <a:tcPr marL="76200" marR="76200" marT="76200" marB="76200"/>
                </a:tc>
                <a:tc>
                  <a:txBody>
                    <a:bodyPr/>
                    <a:lstStyle/>
                    <a:p>
                      <a:pPr algn="just" fontAlgn="t"/>
                      <a:r>
                        <a:rPr lang="en-IN" b="1" dirty="0">
                          <a:solidFill>
                            <a:srgbClr val="000000"/>
                          </a:solidFill>
                          <a:effectLst/>
                          <a:latin typeface="Times New Roman" panose="02020603050405020304" pitchFamily="18" charset="0"/>
                          <a:cs typeface="Times New Roman" panose="02020603050405020304" pitchFamily="18" charset="0"/>
                        </a:rPr>
                        <a:t>int</a:t>
                      </a:r>
                      <a:endParaRPr lang="en-IN" dirty="0">
                        <a:solidFill>
                          <a:srgbClr val="000000"/>
                        </a:solidFill>
                        <a:effectLst/>
                        <a:latin typeface="Times New Roman" panose="02020603050405020304" pitchFamily="18" charset="0"/>
                        <a:cs typeface="Times New Roman" panose="02020603050405020304" pitchFamily="18" charset="0"/>
                      </a:endParaRPr>
                    </a:p>
                    <a:p>
                      <a:pPr algn="just" fontAlgn="t"/>
                      <a:r>
                        <a:rPr lang="en-IN" dirty="0">
                          <a:solidFill>
                            <a:srgbClr val="000000"/>
                          </a:solidFill>
                          <a:effectLst/>
                          <a:latin typeface="Times New Roman" panose="02020603050405020304" pitchFamily="18" charset="0"/>
                          <a:cs typeface="Times New Roman" panose="02020603050405020304" pitchFamily="18" charset="0"/>
                        </a:rPr>
                        <a:t>The most natural size of integer for the machine.</a:t>
                      </a:r>
                    </a:p>
                  </a:txBody>
                  <a:tcPr marL="76200" marR="76200" marT="76200" marB="76200"/>
                </a:tc>
                <a:extLst>
                  <a:ext uri="{0D108BD9-81ED-4DB2-BD59-A6C34878D82A}">
                    <a16:rowId xmlns:a16="http://schemas.microsoft.com/office/drawing/2014/main" val="4018186485"/>
                  </a:ext>
                </a:extLst>
              </a:tr>
              <a:tr h="620884">
                <a:tc>
                  <a:txBody>
                    <a:bodyPr/>
                    <a:lstStyle/>
                    <a:p>
                      <a:pPr algn="ctr" fontAlgn="t"/>
                      <a:r>
                        <a:rPr lang="en-IN">
                          <a:effectLst/>
                          <a:latin typeface="Times New Roman" panose="02020603050405020304" pitchFamily="18" charset="0"/>
                          <a:cs typeface="Times New Roman" panose="02020603050405020304" pitchFamily="18" charset="0"/>
                        </a:rPr>
                        <a:t>4</a:t>
                      </a:r>
                    </a:p>
                  </a:txBody>
                  <a:tcPr marL="76200" marR="76200" marT="76200" marB="76200"/>
                </a:tc>
                <a:tc>
                  <a:txBody>
                    <a:bodyPr/>
                    <a:lstStyle/>
                    <a:p>
                      <a:pPr algn="just" fontAlgn="t"/>
                      <a:r>
                        <a:rPr lang="en-IN" b="1">
                          <a:solidFill>
                            <a:srgbClr val="000000"/>
                          </a:solidFill>
                          <a:effectLst/>
                          <a:latin typeface="Times New Roman" panose="02020603050405020304" pitchFamily="18" charset="0"/>
                          <a:cs typeface="Times New Roman" panose="02020603050405020304" pitchFamily="18" charset="0"/>
                        </a:rPr>
                        <a:t>float</a:t>
                      </a:r>
                      <a:endParaRPr lang="en-IN">
                        <a:solidFill>
                          <a:srgbClr val="000000"/>
                        </a:solidFill>
                        <a:effectLst/>
                        <a:latin typeface="Times New Roman" panose="02020603050405020304" pitchFamily="18" charset="0"/>
                        <a:cs typeface="Times New Roman" panose="02020603050405020304" pitchFamily="18" charset="0"/>
                      </a:endParaRPr>
                    </a:p>
                    <a:p>
                      <a:pPr algn="just" fontAlgn="t"/>
                      <a:r>
                        <a:rPr lang="en-IN">
                          <a:solidFill>
                            <a:srgbClr val="000000"/>
                          </a:solidFill>
                          <a:effectLst/>
                          <a:latin typeface="Times New Roman" panose="02020603050405020304" pitchFamily="18" charset="0"/>
                          <a:cs typeface="Times New Roman" panose="02020603050405020304" pitchFamily="18" charset="0"/>
                        </a:rPr>
                        <a:t>A single-precision floating point value.</a:t>
                      </a:r>
                    </a:p>
                  </a:txBody>
                  <a:tcPr marL="76200" marR="76200" marT="76200" marB="76200"/>
                </a:tc>
                <a:extLst>
                  <a:ext uri="{0D108BD9-81ED-4DB2-BD59-A6C34878D82A}">
                    <a16:rowId xmlns:a16="http://schemas.microsoft.com/office/drawing/2014/main" val="4036506772"/>
                  </a:ext>
                </a:extLst>
              </a:tr>
              <a:tr h="620884">
                <a:tc>
                  <a:txBody>
                    <a:bodyPr/>
                    <a:lstStyle/>
                    <a:p>
                      <a:pPr algn="ctr" fontAlgn="t"/>
                      <a:r>
                        <a:rPr lang="en-IN">
                          <a:effectLst/>
                          <a:latin typeface="Times New Roman" panose="02020603050405020304" pitchFamily="18" charset="0"/>
                          <a:cs typeface="Times New Roman" panose="02020603050405020304" pitchFamily="18" charset="0"/>
                        </a:rPr>
                        <a:t>5</a:t>
                      </a:r>
                    </a:p>
                  </a:txBody>
                  <a:tcPr marL="76200" marR="76200" marT="76200" marB="76200"/>
                </a:tc>
                <a:tc>
                  <a:txBody>
                    <a:bodyPr/>
                    <a:lstStyle/>
                    <a:p>
                      <a:pPr algn="just" fontAlgn="t"/>
                      <a:r>
                        <a:rPr lang="en-IN" b="1">
                          <a:solidFill>
                            <a:srgbClr val="000000"/>
                          </a:solidFill>
                          <a:effectLst/>
                          <a:latin typeface="Times New Roman" panose="02020603050405020304" pitchFamily="18" charset="0"/>
                          <a:cs typeface="Times New Roman" panose="02020603050405020304" pitchFamily="18" charset="0"/>
                        </a:rPr>
                        <a:t>double</a:t>
                      </a:r>
                      <a:endParaRPr lang="en-IN">
                        <a:solidFill>
                          <a:srgbClr val="000000"/>
                        </a:solidFill>
                        <a:effectLst/>
                        <a:latin typeface="Times New Roman" panose="02020603050405020304" pitchFamily="18" charset="0"/>
                        <a:cs typeface="Times New Roman" panose="02020603050405020304" pitchFamily="18" charset="0"/>
                      </a:endParaRPr>
                    </a:p>
                    <a:p>
                      <a:pPr algn="just" fontAlgn="t"/>
                      <a:r>
                        <a:rPr lang="en-IN">
                          <a:solidFill>
                            <a:srgbClr val="000000"/>
                          </a:solidFill>
                          <a:effectLst/>
                          <a:latin typeface="Times New Roman" panose="02020603050405020304" pitchFamily="18" charset="0"/>
                          <a:cs typeface="Times New Roman" panose="02020603050405020304" pitchFamily="18" charset="0"/>
                        </a:rPr>
                        <a:t>A double-precision floating point value.</a:t>
                      </a:r>
                    </a:p>
                  </a:txBody>
                  <a:tcPr marL="76200" marR="76200" marT="76200" marB="76200"/>
                </a:tc>
                <a:extLst>
                  <a:ext uri="{0D108BD9-81ED-4DB2-BD59-A6C34878D82A}">
                    <a16:rowId xmlns:a16="http://schemas.microsoft.com/office/drawing/2014/main" val="3910598848"/>
                  </a:ext>
                </a:extLst>
              </a:tr>
              <a:tr h="620884">
                <a:tc>
                  <a:txBody>
                    <a:bodyPr/>
                    <a:lstStyle/>
                    <a:p>
                      <a:pPr algn="ctr" fontAlgn="t"/>
                      <a:r>
                        <a:rPr lang="en-IN">
                          <a:effectLst/>
                          <a:latin typeface="Times New Roman" panose="02020603050405020304" pitchFamily="18" charset="0"/>
                          <a:cs typeface="Times New Roman" panose="02020603050405020304" pitchFamily="18" charset="0"/>
                        </a:rPr>
                        <a:t>6</a:t>
                      </a:r>
                    </a:p>
                  </a:txBody>
                  <a:tcPr marL="76200" marR="76200" marT="76200" marB="76200"/>
                </a:tc>
                <a:tc>
                  <a:txBody>
                    <a:bodyPr/>
                    <a:lstStyle/>
                    <a:p>
                      <a:pPr algn="just" fontAlgn="t"/>
                      <a:r>
                        <a:rPr lang="en-IN" b="1" dirty="0">
                          <a:solidFill>
                            <a:srgbClr val="000000"/>
                          </a:solidFill>
                          <a:effectLst/>
                          <a:latin typeface="Times New Roman" panose="02020603050405020304" pitchFamily="18" charset="0"/>
                          <a:cs typeface="Times New Roman" panose="02020603050405020304" pitchFamily="18" charset="0"/>
                        </a:rPr>
                        <a:t>void</a:t>
                      </a:r>
                      <a:endParaRPr lang="en-IN" dirty="0">
                        <a:solidFill>
                          <a:srgbClr val="000000"/>
                        </a:solidFill>
                        <a:effectLst/>
                        <a:latin typeface="Times New Roman" panose="02020603050405020304" pitchFamily="18" charset="0"/>
                        <a:cs typeface="Times New Roman" panose="02020603050405020304" pitchFamily="18" charset="0"/>
                      </a:endParaRPr>
                    </a:p>
                    <a:p>
                      <a:pPr algn="just" fontAlgn="t"/>
                      <a:r>
                        <a:rPr lang="en-IN" dirty="0">
                          <a:solidFill>
                            <a:srgbClr val="000000"/>
                          </a:solidFill>
                          <a:effectLst/>
                          <a:latin typeface="Times New Roman" panose="02020603050405020304" pitchFamily="18" charset="0"/>
                          <a:cs typeface="Times New Roman" panose="02020603050405020304" pitchFamily="18" charset="0"/>
                        </a:rPr>
                        <a:t>Represents the absence of type.</a:t>
                      </a:r>
                    </a:p>
                  </a:txBody>
                  <a:tcPr marL="76200" marR="76200" marT="76200" marB="76200"/>
                </a:tc>
                <a:extLst>
                  <a:ext uri="{0D108BD9-81ED-4DB2-BD59-A6C34878D82A}">
                    <a16:rowId xmlns:a16="http://schemas.microsoft.com/office/drawing/2014/main" val="3924813409"/>
                  </a:ext>
                </a:extLst>
              </a:tr>
            </a:tbl>
          </a:graphicData>
        </a:graphic>
      </p:graphicFrame>
      <p:sp>
        <p:nvSpPr>
          <p:cNvPr id="5" name="Date Placeholder 4">
            <a:extLst>
              <a:ext uri="{FF2B5EF4-FFF2-40B4-BE49-F238E27FC236}">
                <a16:creationId xmlns:a16="http://schemas.microsoft.com/office/drawing/2014/main" id="{E29E74B7-488A-486D-9743-A2C8AF8D8B97}"/>
              </a:ext>
            </a:extLst>
          </p:cNvPr>
          <p:cNvSpPr>
            <a:spLocks noGrp="1"/>
          </p:cNvSpPr>
          <p:nvPr>
            <p:ph type="dt" sz="half" idx="10"/>
          </p:nvPr>
        </p:nvSpPr>
        <p:spPr/>
        <p:txBody>
          <a:bodyPr/>
          <a:lstStyle/>
          <a:p>
            <a:fld id="{592AD560-9B56-4328-81AD-5CB3C4565E7D}" type="datetime1">
              <a:rPr lang="en-IN" smtClean="0"/>
              <a:t>23-02-2018</a:t>
            </a:fld>
            <a:endParaRPr lang="en-IN"/>
          </a:p>
        </p:txBody>
      </p:sp>
      <p:sp>
        <p:nvSpPr>
          <p:cNvPr id="6" name="Slide Number Placeholder 5">
            <a:extLst>
              <a:ext uri="{FF2B5EF4-FFF2-40B4-BE49-F238E27FC236}">
                <a16:creationId xmlns:a16="http://schemas.microsoft.com/office/drawing/2014/main" id="{1ABBA89C-5AE9-472D-A270-B2FD0B1CA0A9}"/>
              </a:ext>
            </a:extLst>
          </p:cNvPr>
          <p:cNvSpPr>
            <a:spLocks noGrp="1"/>
          </p:cNvSpPr>
          <p:nvPr>
            <p:ph type="sldNum" sz="quarter" idx="12"/>
          </p:nvPr>
        </p:nvSpPr>
        <p:spPr/>
        <p:txBody>
          <a:bodyPr/>
          <a:lstStyle/>
          <a:p>
            <a:fld id="{145D10E1-0E3C-4AA5-A66E-DC8D85B3B513}" type="slidenum">
              <a:rPr lang="en-IN" smtClean="0"/>
              <a:t>12</a:t>
            </a:fld>
            <a:endParaRPr lang="en-IN"/>
          </a:p>
        </p:txBody>
      </p:sp>
    </p:spTree>
    <p:extLst>
      <p:ext uri="{BB962C8B-B14F-4D97-AF65-F5344CB8AC3E}">
        <p14:creationId xmlns:p14="http://schemas.microsoft.com/office/powerpoint/2010/main" val="2302900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DC98F-3BC7-43CD-9A70-D9F6E2635B5F}"/>
              </a:ext>
            </a:extLst>
          </p:cNvPr>
          <p:cNvSpPr>
            <a:spLocks noGrp="1"/>
          </p:cNvSpPr>
          <p:nvPr>
            <p:ph type="title"/>
          </p:nvPr>
        </p:nvSpPr>
        <p:spPr/>
        <p:txBody>
          <a:bodyPr/>
          <a:lstStyle/>
          <a:p>
            <a:pPr algn="ctr"/>
            <a:r>
              <a:rPr lang="en-IN" dirty="0"/>
              <a:t>C++ Presentation</a:t>
            </a:r>
          </a:p>
        </p:txBody>
      </p:sp>
      <p:sp>
        <p:nvSpPr>
          <p:cNvPr id="3" name="Content Placeholder 2">
            <a:extLst>
              <a:ext uri="{FF2B5EF4-FFF2-40B4-BE49-F238E27FC236}">
                <a16:creationId xmlns:a16="http://schemas.microsoft.com/office/drawing/2014/main" id="{496FBD08-DEB7-427C-A87C-57FA31D15261}"/>
              </a:ext>
            </a:extLst>
          </p:cNvPr>
          <p:cNvSpPr>
            <a:spLocks noGrp="1"/>
          </p:cNvSpPr>
          <p:nvPr>
            <p:ph idx="1"/>
          </p:nvPr>
        </p:nvSpPr>
        <p:spPr/>
        <p:txBody>
          <a:bodyPr>
            <a:normAutofit/>
          </a:bodyPr>
          <a:lstStyle/>
          <a:p>
            <a:pPr>
              <a:buFont typeface="Wingdings" panose="05000000000000000000" pitchFamily="2" charset="2"/>
              <a:buChar char="Ø"/>
            </a:pPr>
            <a:r>
              <a:rPr lang="en-IN" sz="2000" b="1" dirty="0" err="1">
                <a:latin typeface="Times New Roman" panose="02020603050405020304" pitchFamily="18" charset="0"/>
                <a:cs typeface="Times New Roman" panose="02020603050405020304" pitchFamily="18" charset="0"/>
              </a:rPr>
              <a:t>Lvalues</a:t>
            </a:r>
            <a:r>
              <a:rPr lang="en-IN" sz="2000" b="1" dirty="0">
                <a:latin typeface="Times New Roman" panose="02020603050405020304" pitchFamily="18" charset="0"/>
                <a:cs typeface="Times New Roman" panose="02020603050405020304" pitchFamily="18" charset="0"/>
              </a:rPr>
              <a:t> and </a:t>
            </a:r>
            <a:r>
              <a:rPr lang="en-IN" sz="2000" b="1" dirty="0" err="1">
                <a:latin typeface="Times New Roman" panose="02020603050405020304" pitchFamily="18" charset="0"/>
                <a:cs typeface="Times New Roman" panose="02020603050405020304" pitchFamily="18" charset="0"/>
              </a:rPr>
              <a:t>Rvalues</a:t>
            </a:r>
            <a:r>
              <a:rPr lang="en-IN" sz="2000" b="1" dirty="0">
                <a:latin typeface="Times New Roman" panose="02020603050405020304" pitchFamily="18" charset="0"/>
                <a:cs typeface="Times New Roman" panose="02020603050405020304" pitchFamily="18" charset="0"/>
              </a:rPr>
              <a:t> in C++:- </a:t>
            </a:r>
          </a:p>
          <a:p>
            <a:pPr>
              <a:buFont typeface="Wingdings" panose="05000000000000000000" pitchFamily="2" charset="2"/>
              <a:buChar char="Ø"/>
            </a:pPr>
            <a:r>
              <a:rPr lang="en-IN" sz="2000" b="1" dirty="0" err="1">
                <a:latin typeface="Times New Roman" panose="02020603050405020304" pitchFamily="18" charset="0"/>
                <a:cs typeface="Times New Roman" panose="02020603050405020304" pitchFamily="18" charset="0"/>
              </a:rPr>
              <a:t>Lvalue</a:t>
            </a:r>
            <a:r>
              <a:rPr lang="en-IN" sz="2000" b="1"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 Expressions that refer to a memory location is called "</a:t>
            </a:r>
            <a:r>
              <a:rPr lang="en-IN" sz="1800" dirty="0" err="1">
                <a:latin typeface="Times New Roman" panose="02020603050405020304" pitchFamily="18" charset="0"/>
                <a:cs typeface="Times New Roman" panose="02020603050405020304" pitchFamily="18" charset="0"/>
              </a:rPr>
              <a:t>lvalue</a:t>
            </a:r>
            <a:r>
              <a:rPr lang="en-IN" sz="1800" dirty="0">
                <a:latin typeface="Times New Roman" panose="02020603050405020304" pitchFamily="18" charset="0"/>
                <a:cs typeface="Times New Roman" panose="02020603050405020304" pitchFamily="18" charset="0"/>
              </a:rPr>
              <a:t>" expression. An </a:t>
            </a:r>
            <a:r>
              <a:rPr lang="en-IN" sz="1800" dirty="0" err="1">
                <a:latin typeface="Times New Roman" panose="02020603050405020304" pitchFamily="18" charset="0"/>
                <a:cs typeface="Times New Roman" panose="02020603050405020304" pitchFamily="18" charset="0"/>
              </a:rPr>
              <a:t>lvalue</a:t>
            </a:r>
            <a:r>
              <a:rPr lang="en-IN" sz="1800" dirty="0">
                <a:latin typeface="Times New Roman" panose="02020603050405020304" pitchFamily="18" charset="0"/>
                <a:cs typeface="Times New Roman" panose="02020603050405020304" pitchFamily="18" charset="0"/>
              </a:rPr>
              <a:t> may appear as either the left-hand or right-hand side of an assignment.</a:t>
            </a:r>
          </a:p>
          <a:p>
            <a:pPr>
              <a:buFont typeface="Wingdings" panose="05000000000000000000" pitchFamily="2" charset="2"/>
              <a:buChar char="Ø"/>
            </a:pPr>
            <a:r>
              <a:rPr lang="en-IN" sz="1800" b="1" dirty="0" err="1">
                <a:latin typeface="Times New Roman" panose="02020603050405020304" pitchFamily="18" charset="0"/>
                <a:cs typeface="Times New Roman" panose="02020603050405020304" pitchFamily="18" charset="0"/>
              </a:rPr>
              <a:t>Rvalue</a:t>
            </a:r>
            <a:r>
              <a:rPr lang="en-IN" sz="1800" dirty="0">
                <a:latin typeface="Times New Roman" panose="02020603050405020304" pitchFamily="18" charset="0"/>
                <a:cs typeface="Times New Roman" panose="02020603050405020304" pitchFamily="18" charset="0"/>
              </a:rPr>
              <a:t> − The term </a:t>
            </a:r>
            <a:r>
              <a:rPr lang="en-IN" sz="1800" dirty="0" err="1">
                <a:latin typeface="Times New Roman" panose="02020603050405020304" pitchFamily="18" charset="0"/>
                <a:cs typeface="Times New Roman" panose="02020603050405020304" pitchFamily="18" charset="0"/>
              </a:rPr>
              <a:t>rvalue</a:t>
            </a:r>
            <a:r>
              <a:rPr lang="en-IN" sz="1800" dirty="0">
                <a:latin typeface="Times New Roman" panose="02020603050405020304" pitchFamily="18" charset="0"/>
                <a:cs typeface="Times New Roman" panose="02020603050405020304" pitchFamily="18" charset="0"/>
              </a:rPr>
              <a:t> refers to a data value that is stored at some address in memory. An </a:t>
            </a:r>
            <a:r>
              <a:rPr lang="en-IN" sz="1800" dirty="0" err="1">
                <a:latin typeface="Times New Roman" panose="02020603050405020304" pitchFamily="18" charset="0"/>
                <a:cs typeface="Times New Roman" panose="02020603050405020304" pitchFamily="18" charset="0"/>
              </a:rPr>
              <a:t>rvalue</a:t>
            </a:r>
            <a:r>
              <a:rPr lang="en-IN" sz="1800" dirty="0">
                <a:latin typeface="Times New Roman" panose="02020603050405020304" pitchFamily="18" charset="0"/>
                <a:cs typeface="Times New Roman" panose="02020603050405020304" pitchFamily="18" charset="0"/>
              </a:rPr>
              <a:t> is an expression that cannot have a value assigned to it which means an </a:t>
            </a:r>
            <a:r>
              <a:rPr lang="en-IN" sz="1800" dirty="0" err="1">
                <a:latin typeface="Times New Roman" panose="02020603050405020304" pitchFamily="18" charset="0"/>
                <a:cs typeface="Times New Roman" panose="02020603050405020304" pitchFamily="18" charset="0"/>
              </a:rPr>
              <a:t>rvalue</a:t>
            </a:r>
            <a:r>
              <a:rPr lang="en-IN" sz="1800" dirty="0">
                <a:latin typeface="Times New Roman" panose="02020603050405020304" pitchFamily="18" charset="0"/>
                <a:cs typeface="Times New Roman" panose="02020603050405020304" pitchFamily="18" charset="0"/>
              </a:rPr>
              <a:t> may appear on the right- but not left-hand side of an assignment.</a:t>
            </a:r>
            <a:endParaRPr lang="en-IN" sz="18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6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3AED7767-AB69-413C-83FA-1D6B3061C4B6}"/>
              </a:ext>
            </a:extLst>
          </p:cNvPr>
          <p:cNvSpPr>
            <a:spLocks noGrp="1"/>
          </p:cNvSpPr>
          <p:nvPr>
            <p:ph type="dt" sz="half" idx="10"/>
          </p:nvPr>
        </p:nvSpPr>
        <p:spPr/>
        <p:txBody>
          <a:bodyPr/>
          <a:lstStyle/>
          <a:p>
            <a:fld id="{EF817539-EC94-4A9D-B4FA-64421769AAFF}" type="datetime1">
              <a:rPr lang="en-IN" smtClean="0"/>
              <a:t>23-02-2018</a:t>
            </a:fld>
            <a:endParaRPr lang="en-IN"/>
          </a:p>
        </p:txBody>
      </p:sp>
      <p:sp>
        <p:nvSpPr>
          <p:cNvPr id="6" name="Slide Number Placeholder 5">
            <a:extLst>
              <a:ext uri="{FF2B5EF4-FFF2-40B4-BE49-F238E27FC236}">
                <a16:creationId xmlns:a16="http://schemas.microsoft.com/office/drawing/2014/main" id="{2549E6AF-912B-4836-919C-B65D2994E48B}"/>
              </a:ext>
            </a:extLst>
          </p:cNvPr>
          <p:cNvSpPr>
            <a:spLocks noGrp="1"/>
          </p:cNvSpPr>
          <p:nvPr>
            <p:ph type="sldNum" sz="quarter" idx="12"/>
          </p:nvPr>
        </p:nvSpPr>
        <p:spPr/>
        <p:txBody>
          <a:bodyPr/>
          <a:lstStyle/>
          <a:p>
            <a:fld id="{145D10E1-0E3C-4AA5-A66E-DC8D85B3B513}" type="slidenum">
              <a:rPr lang="en-IN" smtClean="0"/>
              <a:t>13</a:t>
            </a:fld>
            <a:endParaRPr lang="en-IN"/>
          </a:p>
        </p:txBody>
      </p:sp>
    </p:spTree>
    <p:extLst>
      <p:ext uri="{BB962C8B-B14F-4D97-AF65-F5344CB8AC3E}">
        <p14:creationId xmlns:p14="http://schemas.microsoft.com/office/powerpoint/2010/main" val="2094847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DC98F-3BC7-43CD-9A70-D9F6E2635B5F}"/>
              </a:ext>
            </a:extLst>
          </p:cNvPr>
          <p:cNvSpPr>
            <a:spLocks noGrp="1"/>
          </p:cNvSpPr>
          <p:nvPr>
            <p:ph type="title"/>
          </p:nvPr>
        </p:nvSpPr>
        <p:spPr/>
        <p:txBody>
          <a:bodyPr/>
          <a:lstStyle/>
          <a:p>
            <a:pPr algn="ctr"/>
            <a:r>
              <a:rPr lang="en-IN" dirty="0"/>
              <a:t>C++ Presentation</a:t>
            </a:r>
          </a:p>
        </p:txBody>
      </p:sp>
      <p:sp>
        <p:nvSpPr>
          <p:cNvPr id="3" name="Content Placeholder 2">
            <a:extLst>
              <a:ext uri="{FF2B5EF4-FFF2-40B4-BE49-F238E27FC236}">
                <a16:creationId xmlns:a16="http://schemas.microsoft.com/office/drawing/2014/main" id="{496FBD08-DEB7-427C-A87C-57FA31D15261}"/>
              </a:ext>
            </a:extLst>
          </p:cNvPr>
          <p:cNvSpPr>
            <a:spLocks noGrp="1"/>
          </p:cNvSpPr>
          <p:nvPr>
            <p:ph idx="1"/>
          </p:nvPr>
        </p:nvSpPr>
        <p:spPr/>
        <p:txBody>
          <a:bodyPr>
            <a:normAutofit fontScale="85000" lnSpcReduction="20000"/>
          </a:bodyPr>
          <a:lstStyle/>
          <a:p>
            <a:pPr>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Local Variables and Global Variables:- </a:t>
            </a:r>
          </a:p>
          <a:p>
            <a:pPr>
              <a:buFont typeface="Wingdings" panose="05000000000000000000" pitchFamily="2" charset="2"/>
              <a:buChar char="Ø"/>
            </a:pPr>
            <a:r>
              <a:rPr lang="en-IN" sz="1600" b="1" dirty="0">
                <a:latin typeface="Times New Roman" panose="02020603050405020304" pitchFamily="18" charset="0"/>
                <a:cs typeface="Times New Roman" panose="02020603050405020304" pitchFamily="18" charset="0"/>
              </a:rPr>
              <a:t>Local Variables:- </a:t>
            </a:r>
            <a:r>
              <a:rPr lang="en-IN" sz="1600" dirty="0">
                <a:latin typeface="Times New Roman" panose="02020603050405020304" pitchFamily="18" charset="0"/>
                <a:cs typeface="Times New Roman" panose="02020603050405020304" pitchFamily="18" charset="0"/>
              </a:rPr>
              <a:t>Variables that are declared inside a function or block are local variables. They can be used only by statements that are inside that function or block of code. Local variables are not known to functions outside their own.</a:t>
            </a:r>
          </a:p>
          <a:p>
            <a:pPr>
              <a:buFont typeface="Wingdings" panose="05000000000000000000" pitchFamily="2" charset="2"/>
              <a:buChar char="Ø"/>
            </a:pPr>
            <a:r>
              <a:rPr lang="en-IN" sz="1600" b="1" dirty="0">
                <a:latin typeface="Times New Roman" panose="02020603050405020304" pitchFamily="18" charset="0"/>
                <a:cs typeface="Times New Roman" panose="02020603050405020304" pitchFamily="18" charset="0"/>
              </a:rPr>
              <a:t>#include&lt;</a:t>
            </a:r>
            <a:r>
              <a:rPr lang="en-IN" sz="1600" b="1" dirty="0" err="1">
                <a:latin typeface="Times New Roman" panose="02020603050405020304" pitchFamily="18" charset="0"/>
                <a:cs typeface="Times New Roman" panose="02020603050405020304" pitchFamily="18" charset="0"/>
              </a:rPr>
              <a:t>iostream.h</a:t>
            </a:r>
            <a:r>
              <a:rPr lang="en-IN" sz="1600" b="1" dirty="0">
                <a:latin typeface="Times New Roman" panose="02020603050405020304" pitchFamily="18" charset="0"/>
                <a:cs typeface="Times New Roman" panose="02020603050405020304" pitchFamily="18" charset="0"/>
              </a:rPr>
              <a:t>&gt;</a:t>
            </a:r>
          </a:p>
          <a:p>
            <a:pPr>
              <a:buFont typeface="Wingdings" panose="05000000000000000000" pitchFamily="2" charset="2"/>
              <a:buChar char="Ø"/>
            </a:pPr>
            <a:r>
              <a:rPr lang="en-IN" sz="1600" b="1" dirty="0">
                <a:latin typeface="Times New Roman" panose="02020603050405020304" pitchFamily="18" charset="0"/>
                <a:cs typeface="Times New Roman" panose="02020603050405020304" pitchFamily="18" charset="0"/>
              </a:rPr>
              <a:t>using </a:t>
            </a:r>
            <a:r>
              <a:rPr lang="en-IN" sz="1600" b="1" dirty="0" err="1">
                <a:latin typeface="Times New Roman" panose="02020603050405020304" pitchFamily="18" charset="0"/>
                <a:cs typeface="Times New Roman" panose="02020603050405020304" pitchFamily="18" charset="0"/>
              </a:rPr>
              <a:t>namespace_std</a:t>
            </a:r>
            <a:r>
              <a:rPr lang="en-IN" sz="1600" b="1"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IN" sz="1600" b="1" dirty="0">
                <a:latin typeface="Times New Roman" panose="02020603050405020304" pitchFamily="18" charset="0"/>
                <a:cs typeface="Times New Roman" panose="02020603050405020304" pitchFamily="18" charset="0"/>
              </a:rPr>
              <a:t>int main(){</a:t>
            </a:r>
          </a:p>
          <a:p>
            <a:pPr>
              <a:buFont typeface="Wingdings" panose="05000000000000000000" pitchFamily="2" charset="2"/>
              <a:buChar char="Ø"/>
            </a:pPr>
            <a:r>
              <a:rPr lang="en-IN" sz="1600" b="1" dirty="0">
                <a:latin typeface="Times New Roman" panose="02020603050405020304" pitchFamily="18" charset="0"/>
                <a:cs typeface="Times New Roman" panose="02020603050405020304" pitchFamily="18" charset="0"/>
              </a:rPr>
              <a:t>// Local variable initialization</a:t>
            </a:r>
          </a:p>
          <a:p>
            <a:pPr>
              <a:buFont typeface="Wingdings" panose="05000000000000000000" pitchFamily="2" charset="2"/>
              <a:buChar char="Ø"/>
            </a:pPr>
            <a:r>
              <a:rPr lang="en-IN" sz="1600" b="1" dirty="0">
                <a:latin typeface="Times New Roman" panose="02020603050405020304" pitchFamily="18" charset="0"/>
                <a:cs typeface="Times New Roman" panose="02020603050405020304" pitchFamily="18" charset="0"/>
              </a:rPr>
              <a:t>int </a:t>
            </a:r>
            <a:r>
              <a:rPr lang="en-IN" sz="1600" b="1" dirty="0" err="1">
                <a:latin typeface="Times New Roman" panose="02020603050405020304" pitchFamily="18" charset="0"/>
                <a:cs typeface="Times New Roman" panose="02020603050405020304" pitchFamily="18" charset="0"/>
              </a:rPr>
              <a:t>a,b</a:t>
            </a:r>
            <a:r>
              <a:rPr lang="en-IN" sz="1600" b="1"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IN" sz="1600" b="1" dirty="0">
                <a:latin typeface="Times New Roman" panose="02020603050405020304" pitchFamily="18" charset="0"/>
                <a:cs typeface="Times New Roman" panose="02020603050405020304" pitchFamily="18" charset="0"/>
              </a:rPr>
              <a:t>int c;</a:t>
            </a:r>
          </a:p>
          <a:p>
            <a:pPr>
              <a:buFont typeface="Wingdings" panose="05000000000000000000" pitchFamily="2" charset="2"/>
              <a:buChar char="Ø"/>
            </a:pPr>
            <a:r>
              <a:rPr lang="en-IN" sz="1600" b="1" dirty="0">
                <a:latin typeface="Times New Roman" panose="02020603050405020304" pitchFamily="18" charset="0"/>
                <a:cs typeface="Times New Roman" panose="02020603050405020304" pitchFamily="18" charset="0"/>
              </a:rPr>
              <a:t>a=10,b=20;</a:t>
            </a:r>
          </a:p>
          <a:p>
            <a:pPr>
              <a:buFont typeface="Wingdings" panose="05000000000000000000" pitchFamily="2" charset="2"/>
              <a:buChar char="Ø"/>
            </a:pPr>
            <a:r>
              <a:rPr lang="en-IN" sz="1600" b="1" dirty="0">
                <a:latin typeface="Times New Roman" panose="02020603050405020304" pitchFamily="18" charset="0"/>
                <a:cs typeface="Times New Roman" panose="02020603050405020304" pitchFamily="18" charset="0"/>
              </a:rPr>
              <a:t>c=</a:t>
            </a:r>
            <a:r>
              <a:rPr lang="en-IN" sz="1600" b="1" dirty="0" err="1">
                <a:latin typeface="Times New Roman" panose="02020603050405020304" pitchFamily="18" charset="0"/>
                <a:cs typeface="Times New Roman" panose="02020603050405020304" pitchFamily="18" charset="0"/>
              </a:rPr>
              <a:t>a+b</a:t>
            </a:r>
            <a:r>
              <a:rPr lang="en-IN" sz="1600" b="1"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IN" sz="1600" b="1" dirty="0" err="1">
                <a:latin typeface="Times New Roman" panose="02020603050405020304" pitchFamily="18" charset="0"/>
                <a:cs typeface="Times New Roman" panose="02020603050405020304" pitchFamily="18" charset="0"/>
              </a:rPr>
              <a:t>cout</a:t>
            </a:r>
            <a:r>
              <a:rPr lang="en-IN" sz="1600" b="1" dirty="0">
                <a:latin typeface="Times New Roman" panose="02020603050405020304" pitchFamily="18" charset="0"/>
                <a:cs typeface="Times New Roman" panose="02020603050405020304" pitchFamily="18" charset="0"/>
              </a:rPr>
              <a:t> &lt;&lt; c;</a:t>
            </a:r>
          </a:p>
          <a:p>
            <a:pPr>
              <a:buFont typeface="Wingdings" panose="05000000000000000000" pitchFamily="2" charset="2"/>
              <a:buChar char="Ø"/>
            </a:pPr>
            <a:r>
              <a:rPr lang="en-IN" sz="1600" b="1" dirty="0">
                <a:latin typeface="Times New Roman" panose="02020603050405020304" pitchFamily="18" charset="0"/>
                <a:cs typeface="Times New Roman" panose="02020603050405020304" pitchFamily="18" charset="0"/>
              </a:rPr>
              <a:t>return 0;</a:t>
            </a:r>
          </a:p>
          <a:p>
            <a:pPr marL="0" indent="0">
              <a:buNone/>
            </a:pPr>
            <a:r>
              <a:rPr lang="en-IN" sz="1600" b="1" dirty="0">
                <a:latin typeface="Times New Roman" panose="02020603050405020304" pitchFamily="18" charset="0"/>
                <a:cs typeface="Times New Roman" panose="02020603050405020304" pitchFamily="18" charset="0"/>
              </a:rPr>
              <a:t>}</a:t>
            </a:r>
          </a:p>
        </p:txBody>
      </p:sp>
      <p:sp>
        <p:nvSpPr>
          <p:cNvPr id="5" name="Date Placeholder 4">
            <a:extLst>
              <a:ext uri="{FF2B5EF4-FFF2-40B4-BE49-F238E27FC236}">
                <a16:creationId xmlns:a16="http://schemas.microsoft.com/office/drawing/2014/main" id="{C93CEB21-278A-460B-A610-91CAF51242E2}"/>
              </a:ext>
            </a:extLst>
          </p:cNvPr>
          <p:cNvSpPr>
            <a:spLocks noGrp="1"/>
          </p:cNvSpPr>
          <p:nvPr>
            <p:ph type="dt" sz="half" idx="10"/>
          </p:nvPr>
        </p:nvSpPr>
        <p:spPr/>
        <p:txBody>
          <a:bodyPr/>
          <a:lstStyle/>
          <a:p>
            <a:fld id="{1EC5E3AD-63D6-4524-BB3B-8A6B166DE308}" type="datetime1">
              <a:rPr lang="en-IN" smtClean="0"/>
              <a:t>23-02-2018</a:t>
            </a:fld>
            <a:endParaRPr lang="en-IN"/>
          </a:p>
        </p:txBody>
      </p:sp>
      <p:sp>
        <p:nvSpPr>
          <p:cNvPr id="6" name="Slide Number Placeholder 5">
            <a:extLst>
              <a:ext uri="{FF2B5EF4-FFF2-40B4-BE49-F238E27FC236}">
                <a16:creationId xmlns:a16="http://schemas.microsoft.com/office/drawing/2014/main" id="{A33D78DB-0F64-43BF-9C0C-9037025415F1}"/>
              </a:ext>
            </a:extLst>
          </p:cNvPr>
          <p:cNvSpPr>
            <a:spLocks noGrp="1"/>
          </p:cNvSpPr>
          <p:nvPr>
            <p:ph type="sldNum" sz="quarter" idx="12"/>
          </p:nvPr>
        </p:nvSpPr>
        <p:spPr/>
        <p:txBody>
          <a:bodyPr/>
          <a:lstStyle/>
          <a:p>
            <a:fld id="{145D10E1-0E3C-4AA5-A66E-DC8D85B3B513}" type="slidenum">
              <a:rPr lang="en-IN" smtClean="0"/>
              <a:t>14</a:t>
            </a:fld>
            <a:endParaRPr lang="en-IN"/>
          </a:p>
        </p:txBody>
      </p:sp>
    </p:spTree>
    <p:extLst>
      <p:ext uri="{BB962C8B-B14F-4D97-AF65-F5344CB8AC3E}">
        <p14:creationId xmlns:p14="http://schemas.microsoft.com/office/powerpoint/2010/main" val="26515481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DC98F-3BC7-43CD-9A70-D9F6E2635B5F}"/>
              </a:ext>
            </a:extLst>
          </p:cNvPr>
          <p:cNvSpPr>
            <a:spLocks noGrp="1"/>
          </p:cNvSpPr>
          <p:nvPr>
            <p:ph type="title"/>
          </p:nvPr>
        </p:nvSpPr>
        <p:spPr/>
        <p:txBody>
          <a:bodyPr/>
          <a:lstStyle/>
          <a:p>
            <a:pPr algn="ctr"/>
            <a:r>
              <a:rPr lang="en-IN" dirty="0"/>
              <a:t>C++ Presentation</a:t>
            </a:r>
          </a:p>
        </p:txBody>
      </p:sp>
      <p:sp>
        <p:nvSpPr>
          <p:cNvPr id="3" name="Content Placeholder 2">
            <a:extLst>
              <a:ext uri="{FF2B5EF4-FFF2-40B4-BE49-F238E27FC236}">
                <a16:creationId xmlns:a16="http://schemas.microsoft.com/office/drawing/2014/main" id="{496FBD08-DEB7-427C-A87C-57FA31D15261}"/>
              </a:ext>
            </a:extLst>
          </p:cNvPr>
          <p:cNvSpPr>
            <a:spLocks noGrp="1"/>
          </p:cNvSpPr>
          <p:nvPr>
            <p:ph idx="1"/>
          </p:nvPr>
        </p:nvSpPr>
        <p:spPr/>
        <p:txBody>
          <a:bodyPr>
            <a:normAutofit/>
          </a:bodyPr>
          <a:lstStyle/>
          <a:p>
            <a:pPr>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Local Variables and Global Variables:- </a:t>
            </a:r>
          </a:p>
          <a:p>
            <a:r>
              <a:rPr lang="en-IN" sz="1900" b="1" dirty="0">
                <a:latin typeface="Times New Roman" panose="02020603050405020304" pitchFamily="18" charset="0"/>
                <a:cs typeface="Times New Roman" panose="02020603050405020304" pitchFamily="18" charset="0"/>
              </a:rPr>
              <a:t>Global Variables:- </a:t>
            </a:r>
            <a:r>
              <a:rPr lang="en-IN" sz="1900" dirty="0">
                <a:latin typeface="Times New Roman" panose="02020603050405020304" pitchFamily="18" charset="0"/>
                <a:cs typeface="Times New Roman" panose="02020603050405020304" pitchFamily="18" charset="0"/>
              </a:rPr>
              <a:t>Global variables are defined outside of all the functions, usually on top of the program. The global variables will hold their value throughout the life-time of your program.</a:t>
            </a:r>
          </a:p>
          <a:p>
            <a:r>
              <a:rPr lang="en-IN" sz="1900" dirty="0">
                <a:latin typeface="Times New Roman" panose="02020603050405020304" pitchFamily="18" charset="0"/>
                <a:cs typeface="Times New Roman" panose="02020603050405020304" pitchFamily="18" charset="0"/>
              </a:rPr>
              <a:t>A global variable can be accessed by any function. That is, a global variable is available for use throughout your entire program after its declaration. </a:t>
            </a:r>
          </a:p>
        </p:txBody>
      </p:sp>
      <p:sp>
        <p:nvSpPr>
          <p:cNvPr id="6" name="Date Placeholder 5">
            <a:extLst>
              <a:ext uri="{FF2B5EF4-FFF2-40B4-BE49-F238E27FC236}">
                <a16:creationId xmlns:a16="http://schemas.microsoft.com/office/drawing/2014/main" id="{BAC168C3-F52E-4D12-BEA7-634A12E5128C}"/>
              </a:ext>
            </a:extLst>
          </p:cNvPr>
          <p:cNvSpPr>
            <a:spLocks noGrp="1"/>
          </p:cNvSpPr>
          <p:nvPr>
            <p:ph type="dt" sz="half" idx="10"/>
          </p:nvPr>
        </p:nvSpPr>
        <p:spPr/>
        <p:txBody>
          <a:bodyPr/>
          <a:lstStyle/>
          <a:p>
            <a:fld id="{E115E647-6D7A-4F6C-B208-2ED4276BABF8}" type="datetime1">
              <a:rPr lang="en-IN" smtClean="0"/>
              <a:t>23-02-2018</a:t>
            </a:fld>
            <a:endParaRPr lang="en-IN"/>
          </a:p>
        </p:txBody>
      </p:sp>
      <p:sp>
        <p:nvSpPr>
          <p:cNvPr id="7" name="Slide Number Placeholder 6">
            <a:extLst>
              <a:ext uri="{FF2B5EF4-FFF2-40B4-BE49-F238E27FC236}">
                <a16:creationId xmlns:a16="http://schemas.microsoft.com/office/drawing/2014/main" id="{4AF438CB-A26B-4C2F-8D40-333C737C8C87}"/>
              </a:ext>
            </a:extLst>
          </p:cNvPr>
          <p:cNvSpPr>
            <a:spLocks noGrp="1"/>
          </p:cNvSpPr>
          <p:nvPr>
            <p:ph type="sldNum" sz="quarter" idx="12"/>
          </p:nvPr>
        </p:nvSpPr>
        <p:spPr/>
        <p:txBody>
          <a:bodyPr/>
          <a:lstStyle/>
          <a:p>
            <a:fld id="{145D10E1-0E3C-4AA5-A66E-DC8D85B3B513}" type="slidenum">
              <a:rPr lang="en-IN" smtClean="0"/>
              <a:t>15</a:t>
            </a:fld>
            <a:endParaRPr lang="en-IN"/>
          </a:p>
        </p:txBody>
      </p:sp>
    </p:spTree>
    <p:extLst>
      <p:ext uri="{BB962C8B-B14F-4D97-AF65-F5344CB8AC3E}">
        <p14:creationId xmlns:p14="http://schemas.microsoft.com/office/powerpoint/2010/main" val="3479968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DC98F-3BC7-43CD-9A70-D9F6E2635B5F}"/>
              </a:ext>
            </a:extLst>
          </p:cNvPr>
          <p:cNvSpPr>
            <a:spLocks noGrp="1"/>
          </p:cNvSpPr>
          <p:nvPr>
            <p:ph type="title"/>
          </p:nvPr>
        </p:nvSpPr>
        <p:spPr/>
        <p:txBody>
          <a:bodyPr/>
          <a:lstStyle/>
          <a:p>
            <a:pPr algn="ctr"/>
            <a:r>
              <a:rPr lang="en-IN" dirty="0"/>
              <a:t>C++ Presentation</a:t>
            </a:r>
          </a:p>
        </p:txBody>
      </p:sp>
      <p:sp>
        <p:nvSpPr>
          <p:cNvPr id="3" name="Content Placeholder 2">
            <a:extLst>
              <a:ext uri="{FF2B5EF4-FFF2-40B4-BE49-F238E27FC236}">
                <a16:creationId xmlns:a16="http://schemas.microsoft.com/office/drawing/2014/main" id="{496FBD08-DEB7-427C-A87C-57FA31D15261}"/>
              </a:ext>
            </a:extLst>
          </p:cNvPr>
          <p:cNvSpPr>
            <a:spLocks noGrp="1"/>
          </p:cNvSpPr>
          <p:nvPr>
            <p:ph idx="1"/>
          </p:nvPr>
        </p:nvSpPr>
        <p:spPr/>
        <p:txBody>
          <a:bodyPr>
            <a:normAutofit/>
          </a:bodyPr>
          <a:lstStyle/>
          <a:p>
            <a:pPr>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Variable Types and description</a:t>
            </a:r>
            <a:r>
              <a:rPr lang="en-IN" sz="2000" b="1"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endParaRPr lang="en-IN" sz="20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3BB93C8-50CD-451F-86DF-6DB5A7895F29}"/>
              </a:ext>
            </a:extLst>
          </p:cNvPr>
          <p:cNvSpPr>
            <a:spLocks noGrp="1"/>
          </p:cNvSpPr>
          <p:nvPr>
            <p:ph type="dt" sz="half" idx="10"/>
          </p:nvPr>
        </p:nvSpPr>
        <p:spPr/>
        <p:txBody>
          <a:bodyPr/>
          <a:lstStyle/>
          <a:p>
            <a:fld id="{472F42E8-0791-4BEE-8C77-8DCD29A72CAA}" type="datetime1">
              <a:rPr lang="en-IN" smtClean="0"/>
              <a:t>23-02-2018</a:t>
            </a:fld>
            <a:endParaRPr lang="en-IN"/>
          </a:p>
        </p:txBody>
      </p:sp>
      <p:sp>
        <p:nvSpPr>
          <p:cNvPr id="5" name="Slide Number Placeholder 4">
            <a:extLst>
              <a:ext uri="{FF2B5EF4-FFF2-40B4-BE49-F238E27FC236}">
                <a16:creationId xmlns:a16="http://schemas.microsoft.com/office/drawing/2014/main" id="{E3B5A632-ADCE-43C6-9E61-E8D116A6CECF}"/>
              </a:ext>
            </a:extLst>
          </p:cNvPr>
          <p:cNvSpPr>
            <a:spLocks noGrp="1"/>
          </p:cNvSpPr>
          <p:nvPr>
            <p:ph type="sldNum" sz="quarter" idx="12"/>
          </p:nvPr>
        </p:nvSpPr>
        <p:spPr/>
        <p:txBody>
          <a:bodyPr/>
          <a:lstStyle/>
          <a:p>
            <a:fld id="{145D10E1-0E3C-4AA5-A66E-DC8D85B3B513}" type="slidenum">
              <a:rPr lang="en-IN" smtClean="0"/>
              <a:t>16</a:t>
            </a:fld>
            <a:endParaRPr lang="en-IN"/>
          </a:p>
        </p:txBody>
      </p:sp>
      <p:graphicFrame>
        <p:nvGraphicFramePr>
          <p:cNvPr id="6" name="Table 5">
            <a:extLst>
              <a:ext uri="{FF2B5EF4-FFF2-40B4-BE49-F238E27FC236}">
                <a16:creationId xmlns:a16="http://schemas.microsoft.com/office/drawing/2014/main" id="{C22F0E54-DDE9-4CA7-89F1-5932729E9FDE}"/>
              </a:ext>
            </a:extLst>
          </p:cNvPr>
          <p:cNvGraphicFramePr>
            <a:graphicFrameLocks noGrp="1"/>
          </p:cNvGraphicFramePr>
          <p:nvPr>
            <p:extLst>
              <p:ext uri="{D42A27DB-BD31-4B8C-83A1-F6EECF244321}">
                <p14:modId xmlns:p14="http://schemas.microsoft.com/office/powerpoint/2010/main" val="3838932517"/>
              </p:ext>
            </p:extLst>
          </p:nvPr>
        </p:nvGraphicFramePr>
        <p:xfrm>
          <a:off x="1694375" y="2773548"/>
          <a:ext cx="8128000" cy="2811324"/>
        </p:xfrm>
        <a:graphic>
          <a:graphicData uri="http://schemas.openxmlformats.org/drawingml/2006/table">
            <a:tbl>
              <a:tblPr firstRow="1" bandRow="1">
                <a:tableStyleId>{5C22544A-7EE6-4342-B048-85BDC9FD1C3A}</a:tableStyleId>
              </a:tblPr>
              <a:tblGrid>
                <a:gridCol w="1372382">
                  <a:extLst>
                    <a:ext uri="{9D8B030D-6E8A-4147-A177-3AD203B41FA5}">
                      <a16:colId xmlns:a16="http://schemas.microsoft.com/office/drawing/2014/main" val="44198579"/>
                    </a:ext>
                  </a:extLst>
                </a:gridCol>
                <a:gridCol w="6755618">
                  <a:extLst>
                    <a:ext uri="{9D8B030D-6E8A-4147-A177-3AD203B41FA5}">
                      <a16:colId xmlns:a16="http://schemas.microsoft.com/office/drawing/2014/main" val="2864749083"/>
                    </a:ext>
                  </a:extLst>
                </a:gridCol>
              </a:tblGrid>
              <a:tr h="468554">
                <a:tc>
                  <a:txBody>
                    <a:bodyPr/>
                    <a:lstStyle/>
                    <a:p>
                      <a:r>
                        <a:rPr lang="en-IN" dirty="0">
                          <a:latin typeface="Times New Roman" panose="02020603050405020304" pitchFamily="18" charset="0"/>
                          <a:cs typeface="Times New Roman" panose="02020603050405020304" pitchFamily="18" charset="0"/>
                        </a:rPr>
                        <a:t>Sr. No</a:t>
                      </a:r>
                    </a:p>
                  </a:txBody>
                  <a:tcPr/>
                </a:tc>
                <a:tc>
                  <a:txBody>
                    <a:bodyPr/>
                    <a:lstStyle/>
                    <a:p>
                      <a:pPr algn="ctr"/>
                      <a:r>
                        <a:rPr lang="en-IN" dirty="0">
                          <a:latin typeface="Times New Roman" panose="02020603050405020304" pitchFamily="18" charset="0"/>
                          <a:cs typeface="Times New Roman" panose="02020603050405020304" pitchFamily="18" charset="0"/>
                        </a:rPr>
                        <a:t>Description</a:t>
                      </a:r>
                    </a:p>
                  </a:txBody>
                  <a:tcPr/>
                </a:tc>
                <a:extLst>
                  <a:ext uri="{0D108BD9-81ED-4DB2-BD59-A6C34878D82A}">
                    <a16:rowId xmlns:a16="http://schemas.microsoft.com/office/drawing/2014/main" val="669438089"/>
                  </a:ext>
                </a:extLst>
              </a:tr>
              <a:tr h="468554">
                <a:tc>
                  <a:txBody>
                    <a:bodyPr/>
                    <a:lstStyle/>
                    <a:p>
                      <a:r>
                        <a:rPr lang="en-IN" dirty="0">
                          <a:latin typeface="Times New Roman" panose="02020603050405020304" pitchFamily="18" charset="0"/>
                          <a:cs typeface="Times New Roman" panose="02020603050405020304" pitchFamily="18" charset="0"/>
                        </a:rPr>
                        <a:t>1</a:t>
                      </a:r>
                    </a:p>
                  </a:txBody>
                  <a:tcPr/>
                </a:tc>
                <a:tc>
                  <a:txBody>
                    <a:bodyPr/>
                    <a:lstStyle/>
                    <a:p>
                      <a:r>
                        <a:rPr lang="en-IN" dirty="0">
                          <a:latin typeface="Times New Roman" panose="02020603050405020304" pitchFamily="18" charset="0"/>
                          <a:cs typeface="Times New Roman" panose="02020603050405020304" pitchFamily="18" charset="0"/>
                        </a:rPr>
                        <a:t>bool:- stores either true or false</a:t>
                      </a:r>
                    </a:p>
                  </a:txBody>
                  <a:tcPr/>
                </a:tc>
                <a:extLst>
                  <a:ext uri="{0D108BD9-81ED-4DB2-BD59-A6C34878D82A}">
                    <a16:rowId xmlns:a16="http://schemas.microsoft.com/office/drawing/2014/main" val="327017248"/>
                  </a:ext>
                </a:extLst>
              </a:tr>
              <a:tr h="468554">
                <a:tc>
                  <a:txBody>
                    <a:bodyPr/>
                    <a:lstStyle/>
                    <a:p>
                      <a:r>
                        <a:rPr lang="en-IN" dirty="0">
                          <a:latin typeface="Times New Roman" panose="02020603050405020304" pitchFamily="18" charset="0"/>
                          <a:cs typeface="Times New Roman" panose="02020603050405020304" pitchFamily="18" charset="0"/>
                        </a:rPr>
                        <a:t>2</a:t>
                      </a:r>
                    </a:p>
                  </a:txBody>
                  <a:tcPr/>
                </a:tc>
                <a:tc>
                  <a:txBody>
                    <a:bodyPr/>
                    <a:lstStyle/>
                    <a:p>
                      <a:r>
                        <a:rPr lang="en-IN" dirty="0">
                          <a:latin typeface="Times New Roman" panose="02020603050405020304" pitchFamily="18" charset="0"/>
                          <a:cs typeface="Times New Roman" panose="02020603050405020304" pitchFamily="18" charset="0"/>
                        </a:rPr>
                        <a:t>char:- typically a single octate. </a:t>
                      </a:r>
                    </a:p>
                  </a:txBody>
                  <a:tcPr/>
                </a:tc>
                <a:extLst>
                  <a:ext uri="{0D108BD9-81ED-4DB2-BD59-A6C34878D82A}">
                    <a16:rowId xmlns:a16="http://schemas.microsoft.com/office/drawing/2014/main" val="3227108634"/>
                  </a:ext>
                </a:extLst>
              </a:tr>
              <a:tr h="468554">
                <a:tc>
                  <a:txBody>
                    <a:bodyPr/>
                    <a:lstStyle/>
                    <a:p>
                      <a:r>
                        <a:rPr lang="en-IN" dirty="0">
                          <a:latin typeface="Times New Roman" panose="02020603050405020304" pitchFamily="18" charset="0"/>
                          <a:cs typeface="Times New Roman" panose="02020603050405020304" pitchFamily="18" charset="0"/>
                        </a:rPr>
                        <a:t>3</a:t>
                      </a:r>
                    </a:p>
                  </a:txBody>
                  <a:tcPr/>
                </a:tc>
                <a:tc>
                  <a:txBody>
                    <a:bodyPr/>
                    <a:lstStyle/>
                    <a:p>
                      <a:r>
                        <a:rPr lang="en-IN" dirty="0">
                          <a:latin typeface="Times New Roman" panose="02020603050405020304" pitchFamily="18" charset="0"/>
                          <a:cs typeface="Times New Roman" panose="02020603050405020304" pitchFamily="18" charset="0"/>
                        </a:rPr>
                        <a:t>int:- the most natural size integer for machine. </a:t>
                      </a:r>
                    </a:p>
                  </a:txBody>
                  <a:tcPr/>
                </a:tc>
                <a:extLst>
                  <a:ext uri="{0D108BD9-81ED-4DB2-BD59-A6C34878D82A}">
                    <a16:rowId xmlns:a16="http://schemas.microsoft.com/office/drawing/2014/main" val="53031616"/>
                  </a:ext>
                </a:extLst>
              </a:tr>
              <a:tr h="468554">
                <a:tc>
                  <a:txBody>
                    <a:bodyPr/>
                    <a:lstStyle/>
                    <a:p>
                      <a:r>
                        <a:rPr lang="en-IN" dirty="0">
                          <a:latin typeface="Times New Roman" panose="02020603050405020304" pitchFamily="18" charset="0"/>
                          <a:cs typeface="Times New Roman" panose="02020603050405020304" pitchFamily="18" charset="0"/>
                        </a:rPr>
                        <a:t>4</a:t>
                      </a:r>
                    </a:p>
                  </a:txBody>
                  <a:tcPr/>
                </a:tc>
                <a:tc>
                  <a:txBody>
                    <a:bodyPr/>
                    <a:lstStyle/>
                    <a:p>
                      <a:r>
                        <a:rPr lang="en-IN" dirty="0">
                          <a:latin typeface="Times New Roman" panose="02020603050405020304" pitchFamily="18" charset="0"/>
                          <a:cs typeface="Times New Roman" panose="02020603050405020304" pitchFamily="18" charset="0"/>
                        </a:rPr>
                        <a:t>float:- A single precision for floating point value.  </a:t>
                      </a:r>
                    </a:p>
                  </a:txBody>
                  <a:tcPr/>
                </a:tc>
                <a:extLst>
                  <a:ext uri="{0D108BD9-81ED-4DB2-BD59-A6C34878D82A}">
                    <a16:rowId xmlns:a16="http://schemas.microsoft.com/office/drawing/2014/main" val="1202866157"/>
                  </a:ext>
                </a:extLst>
              </a:tr>
              <a:tr h="468554">
                <a:tc>
                  <a:txBody>
                    <a:bodyPr/>
                    <a:lstStyle/>
                    <a:p>
                      <a:r>
                        <a:rPr lang="en-IN" dirty="0">
                          <a:latin typeface="Times New Roman" panose="02020603050405020304" pitchFamily="18" charset="0"/>
                          <a:cs typeface="Times New Roman" panose="02020603050405020304" pitchFamily="18" charset="0"/>
                        </a:rPr>
                        <a:t>5</a:t>
                      </a:r>
                    </a:p>
                  </a:txBody>
                  <a:tcPr/>
                </a:tc>
                <a:tc>
                  <a:txBody>
                    <a:bodyPr/>
                    <a:lstStyle/>
                    <a:p>
                      <a:r>
                        <a:rPr lang="en-IN" dirty="0">
                          <a:latin typeface="Times New Roman" panose="02020603050405020304" pitchFamily="18" charset="0"/>
                          <a:cs typeface="Times New Roman" panose="02020603050405020304" pitchFamily="18" charset="0"/>
                        </a:rPr>
                        <a:t>void:- represent absence of data type.</a:t>
                      </a:r>
                    </a:p>
                  </a:txBody>
                  <a:tcPr/>
                </a:tc>
                <a:extLst>
                  <a:ext uri="{0D108BD9-81ED-4DB2-BD59-A6C34878D82A}">
                    <a16:rowId xmlns:a16="http://schemas.microsoft.com/office/drawing/2014/main" val="3737959102"/>
                  </a:ext>
                </a:extLst>
              </a:tr>
            </a:tbl>
          </a:graphicData>
        </a:graphic>
      </p:graphicFrame>
    </p:spTree>
    <p:extLst>
      <p:ext uri="{BB962C8B-B14F-4D97-AF65-F5344CB8AC3E}">
        <p14:creationId xmlns:p14="http://schemas.microsoft.com/office/powerpoint/2010/main" val="6859445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DC98F-3BC7-43CD-9A70-D9F6E2635B5F}"/>
              </a:ext>
            </a:extLst>
          </p:cNvPr>
          <p:cNvSpPr>
            <a:spLocks noGrp="1"/>
          </p:cNvSpPr>
          <p:nvPr>
            <p:ph type="title"/>
          </p:nvPr>
        </p:nvSpPr>
        <p:spPr/>
        <p:txBody>
          <a:bodyPr/>
          <a:lstStyle/>
          <a:p>
            <a:pPr algn="ctr"/>
            <a:r>
              <a:rPr lang="en-IN" dirty="0"/>
              <a:t>C++ Presentation</a:t>
            </a:r>
          </a:p>
        </p:txBody>
      </p:sp>
      <p:sp>
        <p:nvSpPr>
          <p:cNvPr id="3" name="Content Placeholder 2">
            <a:extLst>
              <a:ext uri="{FF2B5EF4-FFF2-40B4-BE49-F238E27FC236}">
                <a16:creationId xmlns:a16="http://schemas.microsoft.com/office/drawing/2014/main" id="{496FBD08-DEB7-427C-A87C-57FA31D15261}"/>
              </a:ext>
            </a:extLst>
          </p:cNvPr>
          <p:cNvSpPr>
            <a:spLocks noGrp="1"/>
          </p:cNvSpPr>
          <p:nvPr>
            <p:ph idx="1"/>
          </p:nvPr>
        </p:nvSpPr>
        <p:spPr/>
        <p:txBody>
          <a:bodyPr>
            <a:normAutofit/>
          </a:bodyPr>
          <a:lstStyle/>
          <a:p>
            <a:pPr>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Variable Definition in C++</a:t>
            </a:r>
            <a:r>
              <a:rPr lang="en-IN" sz="2000" b="1" dirty="0">
                <a:latin typeface="Times New Roman" panose="02020603050405020304" pitchFamily="18" charset="0"/>
                <a:cs typeface="Times New Roman" panose="02020603050405020304" pitchFamily="18" charset="0"/>
              </a:rPr>
              <a:t>:- </a:t>
            </a:r>
            <a:r>
              <a:rPr lang="en-IN" dirty="0"/>
              <a:t>A variable definition tells the compiler where and how much storage to create for the variable.</a:t>
            </a:r>
          </a:p>
          <a:p>
            <a:pPr>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t</a:t>
            </a:r>
            <a:r>
              <a:rPr lang="en-IN" sz="2000" b="1" dirty="0">
                <a:latin typeface="Times New Roman" panose="02020603050405020304" pitchFamily="18" charset="0"/>
                <a:cs typeface="Times New Roman" panose="02020603050405020304" pitchFamily="18" charset="0"/>
              </a:rPr>
              <a:t>ype </a:t>
            </a:r>
            <a:r>
              <a:rPr lang="en-IN" sz="2000" b="1" dirty="0" err="1">
                <a:latin typeface="Times New Roman" panose="02020603050405020304" pitchFamily="18" charset="0"/>
                <a:cs typeface="Times New Roman" panose="02020603050405020304" pitchFamily="18" charset="0"/>
              </a:rPr>
              <a:t>variable_list</a:t>
            </a:r>
            <a:r>
              <a:rPr lang="en-IN" sz="2000" b="1"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endParaRPr lang="en-IN" sz="20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3BB93C8-50CD-451F-86DF-6DB5A7895F29}"/>
              </a:ext>
            </a:extLst>
          </p:cNvPr>
          <p:cNvSpPr>
            <a:spLocks noGrp="1"/>
          </p:cNvSpPr>
          <p:nvPr>
            <p:ph type="dt" sz="half" idx="10"/>
          </p:nvPr>
        </p:nvSpPr>
        <p:spPr/>
        <p:txBody>
          <a:bodyPr/>
          <a:lstStyle/>
          <a:p>
            <a:fld id="{472F42E8-0791-4BEE-8C77-8DCD29A72CAA}" type="datetime1">
              <a:rPr lang="en-IN" smtClean="0"/>
              <a:t>23-02-2018</a:t>
            </a:fld>
            <a:endParaRPr lang="en-IN"/>
          </a:p>
        </p:txBody>
      </p:sp>
      <p:sp>
        <p:nvSpPr>
          <p:cNvPr id="5" name="Slide Number Placeholder 4">
            <a:extLst>
              <a:ext uri="{FF2B5EF4-FFF2-40B4-BE49-F238E27FC236}">
                <a16:creationId xmlns:a16="http://schemas.microsoft.com/office/drawing/2014/main" id="{E3B5A632-ADCE-43C6-9E61-E8D116A6CECF}"/>
              </a:ext>
            </a:extLst>
          </p:cNvPr>
          <p:cNvSpPr>
            <a:spLocks noGrp="1"/>
          </p:cNvSpPr>
          <p:nvPr>
            <p:ph type="sldNum" sz="quarter" idx="12"/>
          </p:nvPr>
        </p:nvSpPr>
        <p:spPr/>
        <p:txBody>
          <a:bodyPr/>
          <a:lstStyle/>
          <a:p>
            <a:fld id="{145D10E1-0E3C-4AA5-A66E-DC8D85B3B513}" type="slidenum">
              <a:rPr lang="en-IN" smtClean="0"/>
              <a:t>17</a:t>
            </a:fld>
            <a:endParaRPr lang="en-IN"/>
          </a:p>
        </p:txBody>
      </p:sp>
    </p:spTree>
    <p:extLst>
      <p:ext uri="{BB962C8B-B14F-4D97-AF65-F5344CB8AC3E}">
        <p14:creationId xmlns:p14="http://schemas.microsoft.com/office/powerpoint/2010/main" val="17933781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DC98F-3BC7-43CD-9A70-D9F6E2635B5F}"/>
              </a:ext>
            </a:extLst>
          </p:cNvPr>
          <p:cNvSpPr>
            <a:spLocks noGrp="1"/>
          </p:cNvSpPr>
          <p:nvPr>
            <p:ph type="title"/>
          </p:nvPr>
        </p:nvSpPr>
        <p:spPr/>
        <p:txBody>
          <a:bodyPr/>
          <a:lstStyle/>
          <a:p>
            <a:pPr algn="ctr"/>
            <a:r>
              <a:rPr lang="en-IN" dirty="0"/>
              <a:t>C++ Presentation</a:t>
            </a:r>
          </a:p>
        </p:txBody>
      </p:sp>
      <p:sp>
        <p:nvSpPr>
          <p:cNvPr id="3" name="Content Placeholder 2">
            <a:extLst>
              <a:ext uri="{FF2B5EF4-FFF2-40B4-BE49-F238E27FC236}">
                <a16:creationId xmlns:a16="http://schemas.microsoft.com/office/drawing/2014/main" id="{496FBD08-DEB7-427C-A87C-57FA31D15261}"/>
              </a:ext>
            </a:extLst>
          </p:cNvPr>
          <p:cNvSpPr>
            <a:spLocks noGrp="1"/>
          </p:cNvSpPr>
          <p:nvPr>
            <p:ph idx="1"/>
          </p:nvPr>
        </p:nvSpPr>
        <p:spPr/>
        <p:txBody>
          <a:bodyPr>
            <a:normAutofit/>
          </a:bodyPr>
          <a:lstStyle/>
          <a:p>
            <a:pPr>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Variable Declarations in C++</a:t>
            </a:r>
            <a:r>
              <a:rPr lang="en-IN" sz="2000" b="1" dirty="0">
                <a:latin typeface="Times New Roman" panose="02020603050405020304" pitchFamily="18" charset="0"/>
                <a:cs typeface="Times New Roman" panose="02020603050405020304" pitchFamily="18" charset="0"/>
              </a:rPr>
              <a:t>:- </a:t>
            </a:r>
            <a:r>
              <a:rPr lang="en-IN" dirty="0"/>
              <a:t>A variable definition tells the compiler where and how much storage to create for the variable.</a:t>
            </a:r>
          </a:p>
          <a:p>
            <a:pPr>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t</a:t>
            </a:r>
            <a:r>
              <a:rPr lang="en-IN" sz="2000" b="1" dirty="0">
                <a:latin typeface="Times New Roman" panose="02020603050405020304" pitchFamily="18" charset="0"/>
                <a:cs typeface="Times New Roman" panose="02020603050405020304" pitchFamily="18" charset="0"/>
              </a:rPr>
              <a:t>ype </a:t>
            </a:r>
            <a:r>
              <a:rPr lang="en-IN" sz="2000" b="1" dirty="0" err="1">
                <a:latin typeface="Times New Roman" panose="02020603050405020304" pitchFamily="18" charset="0"/>
                <a:cs typeface="Times New Roman" panose="02020603050405020304" pitchFamily="18" charset="0"/>
              </a:rPr>
              <a:t>variable_list</a:t>
            </a:r>
            <a:r>
              <a:rPr lang="en-IN" sz="2000" b="1"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Int </a:t>
            </a:r>
            <a:r>
              <a:rPr lang="en-IN" b="1" dirty="0" err="1">
                <a:latin typeface="Times New Roman" panose="02020603050405020304" pitchFamily="18" charset="0"/>
                <a:cs typeface="Times New Roman" panose="02020603050405020304" pitchFamily="18" charset="0"/>
              </a:rPr>
              <a:t>a,b,c</a:t>
            </a:r>
            <a:r>
              <a:rPr lang="en-IN" b="1"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Float </a:t>
            </a:r>
            <a:r>
              <a:rPr lang="en-IN" sz="2000" b="1" dirty="0" err="1">
                <a:latin typeface="Times New Roman" panose="02020603050405020304" pitchFamily="18" charset="0"/>
                <a:cs typeface="Times New Roman" panose="02020603050405020304" pitchFamily="18" charset="0"/>
              </a:rPr>
              <a:t>a,b,c</a:t>
            </a:r>
            <a:r>
              <a:rPr lang="en-IN" sz="2000" b="1"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endParaRPr lang="en-IN" sz="20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3BB93C8-50CD-451F-86DF-6DB5A7895F29}"/>
              </a:ext>
            </a:extLst>
          </p:cNvPr>
          <p:cNvSpPr>
            <a:spLocks noGrp="1"/>
          </p:cNvSpPr>
          <p:nvPr>
            <p:ph type="dt" sz="half" idx="10"/>
          </p:nvPr>
        </p:nvSpPr>
        <p:spPr/>
        <p:txBody>
          <a:bodyPr/>
          <a:lstStyle/>
          <a:p>
            <a:fld id="{472F42E8-0791-4BEE-8C77-8DCD29A72CAA}" type="datetime1">
              <a:rPr lang="en-IN" smtClean="0"/>
              <a:t>23-02-2018</a:t>
            </a:fld>
            <a:endParaRPr lang="en-IN"/>
          </a:p>
        </p:txBody>
      </p:sp>
      <p:sp>
        <p:nvSpPr>
          <p:cNvPr id="5" name="Slide Number Placeholder 4">
            <a:extLst>
              <a:ext uri="{FF2B5EF4-FFF2-40B4-BE49-F238E27FC236}">
                <a16:creationId xmlns:a16="http://schemas.microsoft.com/office/drawing/2014/main" id="{E3B5A632-ADCE-43C6-9E61-E8D116A6CECF}"/>
              </a:ext>
            </a:extLst>
          </p:cNvPr>
          <p:cNvSpPr>
            <a:spLocks noGrp="1"/>
          </p:cNvSpPr>
          <p:nvPr>
            <p:ph type="sldNum" sz="quarter" idx="12"/>
          </p:nvPr>
        </p:nvSpPr>
        <p:spPr/>
        <p:txBody>
          <a:bodyPr/>
          <a:lstStyle/>
          <a:p>
            <a:fld id="{145D10E1-0E3C-4AA5-A66E-DC8D85B3B513}" type="slidenum">
              <a:rPr lang="en-IN" smtClean="0"/>
              <a:t>18</a:t>
            </a:fld>
            <a:endParaRPr lang="en-IN"/>
          </a:p>
        </p:txBody>
      </p:sp>
    </p:spTree>
    <p:extLst>
      <p:ext uri="{BB962C8B-B14F-4D97-AF65-F5344CB8AC3E}">
        <p14:creationId xmlns:p14="http://schemas.microsoft.com/office/powerpoint/2010/main" val="28766584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DC98F-3BC7-43CD-9A70-D9F6E2635B5F}"/>
              </a:ext>
            </a:extLst>
          </p:cNvPr>
          <p:cNvSpPr>
            <a:spLocks noGrp="1"/>
          </p:cNvSpPr>
          <p:nvPr>
            <p:ph type="title"/>
          </p:nvPr>
        </p:nvSpPr>
        <p:spPr/>
        <p:txBody>
          <a:bodyPr/>
          <a:lstStyle/>
          <a:p>
            <a:pPr algn="ctr"/>
            <a:r>
              <a:rPr lang="en-IN" dirty="0"/>
              <a:t>C++ Presentation</a:t>
            </a:r>
          </a:p>
        </p:txBody>
      </p:sp>
      <p:sp>
        <p:nvSpPr>
          <p:cNvPr id="3" name="Content Placeholder 2">
            <a:extLst>
              <a:ext uri="{FF2B5EF4-FFF2-40B4-BE49-F238E27FC236}">
                <a16:creationId xmlns:a16="http://schemas.microsoft.com/office/drawing/2014/main" id="{496FBD08-DEB7-427C-A87C-57FA31D15261}"/>
              </a:ext>
            </a:extLst>
          </p:cNvPr>
          <p:cNvSpPr>
            <a:spLocks noGrp="1"/>
          </p:cNvSpPr>
          <p:nvPr>
            <p:ph idx="1"/>
          </p:nvPr>
        </p:nvSpPr>
        <p:spPr/>
        <p:txBody>
          <a:bodyPr>
            <a:normAutofit/>
          </a:bodyPr>
          <a:lstStyle/>
          <a:p>
            <a:pPr>
              <a:buFont typeface="Wingdings" panose="05000000000000000000" pitchFamily="2" charset="2"/>
              <a:buChar char="Ø"/>
            </a:pPr>
            <a:r>
              <a:rPr lang="en-IN" sz="2000" b="1" dirty="0" err="1">
                <a:latin typeface="Times New Roman" panose="02020603050405020304" pitchFamily="18" charset="0"/>
                <a:cs typeface="Times New Roman" panose="02020603050405020304" pitchFamily="18" charset="0"/>
              </a:rPr>
              <a:t>L</a:t>
            </a:r>
            <a:r>
              <a:rPr lang="en-IN" b="1" dirty="0" err="1">
                <a:latin typeface="Times New Roman" panose="02020603050405020304" pitchFamily="18" charset="0"/>
                <a:cs typeface="Times New Roman" panose="02020603050405020304" pitchFamily="18" charset="0"/>
              </a:rPr>
              <a:t>values</a:t>
            </a:r>
            <a:r>
              <a:rPr lang="en-IN" b="1" dirty="0">
                <a:latin typeface="Times New Roman" panose="02020603050405020304" pitchFamily="18" charset="0"/>
                <a:cs typeface="Times New Roman" panose="02020603050405020304" pitchFamily="18" charset="0"/>
              </a:rPr>
              <a:t> and </a:t>
            </a:r>
            <a:r>
              <a:rPr lang="en-IN" b="1" dirty="0" err="1">
                <a:latin typeface="Times New Roman" panose="02020603050405020304" pitchFamily="18" charset="0"/>
                <a:cs typeface="Times New Roman" panose="02020603050405020304" pitchFamily="18" charset="0"/>
              </a:rPr>
              <a:t>Rvalues</a:t>
            </a:r>
            <a:r>
              <a:rPr lang="en-IN" sz="2000" b="1" dirty="0">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en-IN" b="1" dirty="0" err="1">
                <a:latin typeface="Times New Roman" panose="02020603050405020304" pitchFamily="18" charset="0"/>
                <a:cs typeface="Times New Roman" panose="02020603050405020304" pitchFamily="18" charset="0"/>
              </a:rPr>
              <a:t>Lvalues</a:t>
            </a: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Expressions that refer to a memory location is called “</a:t>
            </a:r>
            <a:r>
              <a:rPr lang="en-IN" dirty="0" err="1">
                <a:latin typeface="Times New Roman" panose="02020603050405020304" pitchFamily="18" charset="0"/>
                <a:cs typeface="Times New Roman" panose="02020603050405020304" pitchFamily="18" charset="0"/>
              </a:rPr>
              <a:t>lvalue</a:t>
            </a:r>
            <a:r>
              <a:rPr lang="en-IN" dirty="0">
                <a:latin typeface="Times New Roman" panose="02020603050405020304" pitchFamily="18" charset="0"/>
                <a:cs typeface="Times New Roman" panose="02020603050405020304" pitchFamily="18" charset="0"/>
              </a:rPr>
              <a:t>” expression. An </a:t>
            </a:r>
            <a:r>
              <a:rPr lang="en-IN" dirty="0" err="1">
                <a:latin typeface="Times New Roman" panose="02020603050405020304" pitchFamily="18" charset="0"/>
                <a:cs typeface="Times New Roman" panose="02020603050405020304" pitchFamily="18" charset="0"/>
              </a:rPr>
              <a:t>lvalue</a:t>
            </a:r>
            <a:r>
              <a:rPr lang="en-IN" dirty="0">
                <a:latin typeface="Times New Roman" panose="02020603050405020304" pitchFamily="18" charset="0"/>
                <a:cs typeface="Times New Roman" panose="02020603050405020304" pitchFamily="18" charset="0"/>
              </a:rPr>
              <a:t> may appear as either the left hand side or the right hand side of an assessment.</a:t>
            </a:r>
          </a:p>
          <a:p>
            <a:pPr>
              <a:buFont typeface="Wingdings" panose="05000000000000000000" pitchFamily="2" charset="2"/>
              <a:buChar char="Ø"/>
            </a:pPr>
            <a:r>
              <a:rPr lang="en-IN" b="1" dirty="0" err="1">
                <a:latin typeface="Times New Roman" panose="02020603050405020304" pitchFamily="18" charset="0"/>
                <a:cs typeface="Times New Roman" panose="02020603050405020304" pitchFamily="18" charset="0"/>
              </a:rPr>
              <a:t>Rvalues</a:t>
            </a: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The term </a:t>
            </a:r>
            <a:r>
              <a:rPr lang="en-IN" dirty="0" err="1">
                <a:latin typeface="Times New Roman" panose="02020603050405020304" pitchFamily="18" charset="0"/>
                <a:cs typeface="Times New Roman" panose="02020603050405020304" pitchFamily="18" charset="0"/>
              </a:rPr>
              <a:t>rvalue</a:t>
            </a:r>
            <a:r>
              <a:rPr lang="en-IN" dirty="0">
                <a:latin typeface="Times New Roman" panose="02020603050405020304" pitchFamily="18" charset="0"/>
                <a:cs typeface="Times New Roman" panose="02020603050405020304" pitchFamily="18" charset="0"/>
              </a:rPr>
              <a:t> refers to a data value that is stored at some address in memory. An </a:t>
            </a:r>
            <a:r>
              <a:rPr lang="en-IN" dirty="0" err="1">
                <a:latin typeface="Times New Roman" panose="02020603050405020304" pitchFamily="18" charset="0"/>
                <a:cs typeface="Times New Roman" panose="02020603050405020304" pitchFamily="18" charset="0"/>
              </a:rPr>
              <a:t>rvalue</a:t>
            </a:r>
            <a:r>
              <a:rPr lang="en-IN" dirty="0">
                <a:latin typeface="Times New Roman" panose="02020603050405020304" pitchFamily="18" charset="0"/>
                <a:cs typeface="Times New Roman" panose="02020603050405020304" pitchFamily="18" charset="0"/>
              </a:rPr>
              <a:t> is an expression that cannot have a value assigned to it which means an </a:t>
            </a:r>
            <a:r>
              <a:rPr lang="en-IN" dirty="0" err="1">
                <a:latin typeface="Times New Roman" panose="02020603050405020304" pitchFamily="18" charset="0"/>
                <a:cs typeface="Times New Roman" panose="02020603050405020304" pitchFamily="18" charset="0"/>
              </a:rPr>
              <a:t>rvalue</a:t>
            </a:r>
            <a:r>
              <a:rPr lang="en-IN" dirty="0">
                <a:latin typeface="Times New Roman" panose="02020603050405020304" pitchFamily="18" charset="0"/>
                <a:cs typeface="Times New Roman" panose="02020603050405020304" pitchFamily="18" charset="0"/>
              </a:rPr>
              <a:t> may appear on the right- but not left-hand side of an assignment.</a:t>
            </a:r>
            <a:endParaRPr lang="en-IN" sz="20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3BB93C8-50CD-451F-86DF-6DB5A7895F29}"/>
              </a:ext>
            </a:extLst>
          </p:cNvPr>
          <p:cNvSpPr>
            <a:spLocks noGrp="1"/>
          </p:cNvSpPr>
          <p:nvPr>
            <p:ph type="dt" sz="half" idx="10"/>
          </p:nvPr>
        </p:nvSpPr>
        <p:spPr/>
        <p:txBody>
          <a:bodyPr/>
          <a:lstStyle/>
          <a:p>
            <a:fld id="{472F42E8-0791-4BEE-8C77-8DCD29A72CAA}" type="datetime1">
              <a:rPr lang="en-IN" smtClean="0"/>
              <a:t>23-02-2018</a:t>
            </a:fld>
            <a:endParaRPr lang="en-IN"/>
          </a:p>
        </p:txBody>
      </p:sp>
      <p:sp>
        <p:nvSpPr>
          <p:cNvPr id="5" name="Slide Number Placeholder 4">
            <a:extLst>
              <a:ext uri="{FF2B5EF4-FFF2-40B4-BE49-F238E27FC236}">
                <a16:creationId xmlns:a16="http://schemas.microsoft.com/office/drawing/2014/main" id="{E3B5A632-ADCE-43C6-9E61-E8D116A6CECF}"/>
              </a:ext>
            </a:extLst>
          </p:cNvPr>
          <p:cNvSpPr>
            <a:spLocks noGrp="1"/>
          </p:cNvSpPr>
          <p:nvPr>
            <p:ph type="sldNum" sz="quarter" idx="12"/>
          </p:nvPr>
        </p:nvSpPr>
        <p:spPr/>
        <p:txBody>
          <a:bodyPr/>
          <a:lstStyle/>
          <a:p>
            <a:fld id="{145D10E1-0E3C-4AA5-A66E-DC8D85B3B513}" type="slidenum">
              <a:rPr lang="en-IN" smtClean="0"/>
              <a:t>19</a:t>
            </a:fld>
            <a:endParaRPr lang="en-IN"/>
          </a:p>
        </p:txBody>
      </p:sp>
    </p:spTree>
    <p:extLst>
      <p:ext uri="{BB962C8B-B14F-4D97-AF65-F5344CB8AC3E}">
        <p14:creationId xmlns:p14="http://schemas.microsoft.com/office/powerpoint/2010/main" val="424504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DC98F-3BC7-43CD-9A70-D9F6E2635B5F}"/>
              </a:ext>
            </a:extLst>
          </p:cNvPr>
          <p:cNvSpPr>
            <a:spLocks noGrp="1"/>
          </p:cNvSpPr>
          <p:nvPr>
            <p:ph type="title"/>
          </p:nvPr>
        </p:nvSpPr>
        <p:spPr/>
        <p:txBody>
          <a:bodyPr/>
          <a:lstStyle/>
          <a:p>
            <a:pPr algn="ctr"/>
            <a:r>
              <a:rPr lang="en-IN" dirty="0"/>
              <a:t>C++ Presentation</a:t>
            </a:r>
          </a:p>
        </p:txBody>
      </p:sp>
      <p:sp>
        <p:nvSpPr>
          <p:cNvPr id="3" name="Content Placeholder 2">
            <a:extLst>
              <a:ext uri="{FF2B5EF4-FFF2-40B4-BE49-F238E27FC236}">
                <a16:creationId xmlns:a16="http://schemas.microsoft.com/office/drawing/2014/main" id="{496FBD08-DEB7-427C-A87C-57FA31D15261}"/>
              </a:ext>
            </a:extLst>
          </p:cNvPr>
          <p:cNvSpPr>
            <a:spLocks noGrp="1"/>
          </p:cNvSpPr>
          <p:nvPr>
            <p:ph idx="1"/>
          </p:nvPr>
        </p:nvSpPr>
        <p:spPr/>
        <p:txBody>
          <a:bodyPr>
            <a:normAutofit/>
          </a:bodyPr>
          <a:lstStyle/>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C++ is a statically typed, compiled, general-purpose, case-sensitive, free-form programming language that supports procedural, object-oriented, and generic programming.</a:t>
            </a:r>
          </a:p>
        </p:txBody>
      </p:sp>
      <p:sp>
        <p:nvSpPr>
          <p:cNvPr id="4" name="Date Placeholder 3">
            <a:extLst>
              <a:ext uri="{FF2B5EF4-FFF2-40B4-BE49-F238E27FC236}">
                <a16:creationId xmlns:a16="http://schemas.microsoft.com/office/drawing/2014/main" id="{6F6C8578-FF1C-43F2-92DF-526C2757E6B5}"/>
              </a:ext>
            </a:extLst>
          </p:cNvPr>
          <p:cNvSpPr>
            <a:spLocks noGrp="1"/>
          </p:cNvSpPr>
          <p:nvPr>
            <p:ph type="dt" sz="half" idx="10"/>
          </p:nvPr>
        </p:nvSpPr>
        <p:spPr/>
        <p:txBody>
          <a:bodyPr/>
          <a:lstStyle/>
          <a:p>
            <a:fld id="{70655A69-0B2A-447B-8E8D-3938E09A1DDC}" type="datetime1">
              <a:rPr lang="en-IN" smtClean="0"/>
              <a:t>23-02-2018</a:t>
            </a:fld>
            <a:endParaRPr lang="en-IN"/>
          </a:p>
        </p:txBody>
      </p:sp>
      <p:sp>
        <p:nvSpPr>
          <p:cNvPr id="5" name="Slide Number Placeholder 4">
            <a:extLst>
              <a:ext uri="{FF2B5EF4-FFF2-40B4-BE49-F238E27FC236}">
                <a16:creationId xmlns:a16="http://schemas.microsoft.com/office/drawing/2014/main" id="{E98CF9FD-B055-49C7-97E8-BC90CE46A849}"/>
              </a:ext>
            </a:extLst>
          </p:cNvPr>
          <p:cNvSpPr>
            <a:spLocks noGrp="1"/>
          </p:cNvSpPr>
          <p:nvPr>
            <p:ph type="sldNum" sz="quarter" idx="12"/>
          </p:nvPr>
        </p:nvSpPr>
        <p:spPr/>
        <p:txBody>
          <a:bodyPr/>
          <a:lstStyle/>
          <a:p>
            <a:fld id="{145D10E1-0E3C-4AA5-A66E-DC8D85B3B513}" type="slidenum">
              <a:rPr lang="en-IN" smtClean="0"/>
              <a:t>2</a:t>
            </a:fld>
            <a:endParaRPr lang="en-IN"/>
          </a:p>
        </p:txBody>
      </p:sp>
    </p:spTree>
    <p:extLst>
      <p:ext uri="{BB962C8B-B14F-4D97-AF65-F5344CB8AC3E}">
        <p14:creationId xmlns:p14="http://schemas.microsoft.com/office/powerpoint/2010/main" val="20342842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DC98F-3BC7-43CD-9A70-D9F6E2635B5F}"/>
              </a:ext>
            </a:extLst>
          </p:cNvPr>
          <p:cNvSpPr>
            <a:spLocks noGrp="1"/>
          </p:cNvSpPr>
          <p:nvPr>
            <p:ph type="title"/>
          </p:nvPr>
        </p:nvSpPr>
        <p:spPr/>
        <p:txBody>
          <a:bodyPr/>
          <a:lstStyle/>
          <a:p>
            <a:pPr algn="ctr"/>
            <a:r>
              <a:rPr lang="en-IN" dirty="0"/>
              <a:t>C++ Presentation</a:t>
            </a:r>
          </a:p>
        </p:txBody>
      </p:sp>
      <p:sp>
        <p:nvSpPr>
          <p:cNvPr id="3" name="Content Placeholder 2">
            <a:extLst>
              <a:ext uri="{FF2B5EF4-FFF2-40B4-BE49-F238E27FC236}">
                <a16:creationId xmlns:a16="http://schemas.microsoft.com/office/drawing/2014/main" id="{496FBD08-DEB7-427C-A87C-57FA31D15261}"/>
              </a:ext>
            </a:extLst>
          </p:cNvPr>
          <p:cNvSpPr>
            <a:spLocks noGrp="1"/>
          </p:cNvSpPr>
          <p:nvPr>
            <p:ph idx="1"/>
          </p:nvPr>
        </p:nvSpPr>
        <p:spPr/>
        <p:txBody>
          <a:bodyPr>
            <a:normAutofit/>
          </a:bodyPr>
          <a:lstStyle/>
          <a:p>
            <a:pPr>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Literals in C++ :-</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Constant referred to the fixed values tha</a:t>
            </a:r>
            <a:r>
              <a:rPr lang="en-IN" dirty="0">
                <a:latin typeface="Times New Roman" panose="02020603050405020304" pitchFamily="18" charset="0"/>
                <a:cs typeface="Times New Roman" panose="02020603050405020304" pitchFamily="18" charset="0"/>
              </a:rPr>
              <a:t>t program may not alter and they are called literals.</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Constants </a:t>
            </a:r>
            <a:r>
              <a:rPr lang="en-IN" dirty="0">
                <a:latin typeface="Times New Roman" panose="02020603050405020304" pitchFamily="18" charset="0"/>
                <a:cs typeface="Times New Roman" panose="02020603050405020304" pitchFamily="18" charset="0"/>
              </a:rPr>
              <a:t>can be any of the basic data types and can be divided into following types:</a:t>
            </a:r>
          </a:p>
          <a:p>
            <a:pPr marL="457200" indent="-457200">
              <a:buFont typeface="+mj-lt"/>
              <a:buAutoNum type="arabicPeriod"/>
            </a:pPr>
            <a:r>
              <a:rPr lang="en-IN" dirty="0">
                <a:latin typeface="Times New Roman" panose="02020603050405020304" pitchFamily="18" charset="0"/>
                <a:cs typeface="Times New Roman" panose="02020603050405020304" pitchFamily="18" charset="0"/>
              </a:rPr>
              <a:t>Integer Literals</a:t>
            </a:r>
          </a:p>
          <a:p>
            <a:pPr marL="457200" indent="-457200">
              <a:buFont typeface="+mj-lt"/>
              <a:buAutoNum type="arabicPeriod"/>
            </a:pPr>
            <a:r>
              <a:rPr lang="en-IN" dirty="0">
                <a:latin typeface="Times New Roman" panose="02020603050405020304" pitchFamily="18" charset="0"/>
                <a:cs typeface="Times New Roman" panose="02020603050405020304" pitchFamily="18" charset="0"/>
              </a:rPr>
              <a:t>Floating Point Literals</a:t>
            </a:r>
          </a:p>
          <a:p>
            <a:pPr marL="457200" indent="-457200">
              <a:buFont typeface="+mj-lt"/>
              <a:buAutoNum type="arabicPeriod"/>
            </a:pPr>
            <a:r>
              <a:rPr lang="en-IN" dirty="0">
                <a:latin typeface="Times New Roman" panose="02020603050405020304" pitchFamily="18" charset="0"/>
                <a:cs typeface="Times New Roman" panose="02020603050405020304" pitchFamily="18" charset="0"/>
              </a:rPr>
              <a:t>Boolean Literals</a:t>
            </a:r>
          </a:p>
          <a:p>
            <a:pPr marL="457200" indent="-457200">
              <a:buFont typeface="+mj-lt"/>
              <a:buAutoNum type="arabicPeriod"/>
            </a:pPr>
            <a:r>
              <a:rPr lang="en-IN" dirty="0">
                <a:latin typeface="Times New Roman" panose="02020603050405020304" pitchFamily="18" charset="0"/>
                <a:cs typeface="Times New Roman" panose="02020603050405020304" pitchFamily="18" charset="0"/>
              </a:rPr>
              <a:t>Character Literals</a:t>
            </a:r>
          </a:p>
        </p:txBody>
      </p:sp>
      <p:sp>
        <p:nvSpPr>
          <p:cNvPr id="4" name="Date Placeholder 3">
            <a:extLst>
              <a:ext uri="{FF2B5EF4-FFF2-40B4-BE49-F238E27FC236}">
                <a16:creationId xmlns:a16="http://schemas.microsoft.com/office/drawing/2014/main" id="{D3BB93C8-50CD-451F-86DF-6DB5A7895F29}"/>
              </a:ext>
            </a:extLst>
          </p:cNvPr>
          <p:cNvSpPr>
            <a:spLocks noGrp="1"/>
          </p:cNvSpPr>
          <p:nvPr>
            <p:ph type="dt" sz="half" idx="10"/>
          </p:nvPr>
        </p:nvSpPr>
        <p:spPr/>
        <p:txBody>
          <a:bodyPr/>
          <a:lstStyle/>
          <a:p>
            <a:fld id="{472F42E8-0791-4BEE-8C77-8DCD29A72CAA}" type="datetime1">
              <a:rPr lang="en-IN" smtClean="0"/>
              <a:t>23-02-2018</a:t>
            </a:fld>
            <a:endParaRPr lang="en-IN"/>
          </a:p>
        </p:txBody>
      </p:sp>
      <p:sp>
        <p:nvSpPr>
          <p:cNvPr id="5" name="Slide Number Placeholder 4">
            <a:extLst>
              <a:ext uri="{FF2B5EF4-FFF2-40B4-BE49-F238E27FC236}">
                <a16:creationId xmlns:a16="http://schemas.microsoft.com/office/drawing/2014/main" id="{E3B5A632-ADCE-43C6-9E61-E8D116A6CECF}"/>
              </a:ext>
            </a:extLst>
          </p:cNvPr>
          <p:cNvSpPr>
            <a:spLocks noGrp="1"/>
          </p:cNvSpPr>
          <p:nvPr>
            <p:ph type="sldNum" sz="quarter" idx="12"/>
          </p:nvPr>
        </p:nvSpPr>
        <p:spPr/>
        <p:txBody>
          <a:bodyPr/>
          <a:lstStyle/>
          <a:p>
            <a:fld id="{145D10E1-0E3C-4AA5-A66E-DC8D85B3B513}" type="slidenum">
              <a:rPr lang="en-IN" smtClean="0"/>
              <a:t>20</a:t>
            </a:fld>
            <a:endParaRPr lang="en-IN"/>
          </a:p>
        </p:txBody>
      </p:sp>
    </p:spTree>
    <p:extLst>
      <p:ext uri="{BB962C8B-B14F-4D97-AF65-F5344CB8AC3E}">
        <p14:creationId xmlns:p14="http://schemas.microsoft.com/office/powerpoint/2010/main" val="41060946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DC98F-3BC7-43CD-9A70-D9F6E2635B5F}"/>
              </a:ext>
            </a:extLst>
          </p:cNvPr>
          <p:cNvSpPr>
            <a:spLocks noGrp="1"/>
          </p:cNvSpPr>
          <p:nvPr>
            <p:ph type="title"/>
          </p:nvPr>
        </p:nvSpPr>
        <p:spPr/>
        <p:txBody>
          <a:bodyPr/>
          <a:lstStyle/>
          <a:p>
            <a:pPr algn="ctr"/>
            <a:r>
              <a:rPr lang="en-IN" dirty="0"/>
              <a:t>C++ Presentation</a:t>
            </a:r>
          </a:p>
        </p:txBody>
      </p:sp>
      <p:sp>
        <p:nvSpPr>
          <p:cNvPr id="3" name="Content Placeholder 2">
            <a:extLst>
              <a:ext uri="{FF2B5EF4-FFF2-40B4-BE49-F238E27FC236}">
                <a16:creationId xmlns:a16="http://schemas.microsoft.com/office/drawing/2014/main" id="{496FBD08-DEB7-427C-A87C-57FA31D15261}"/>
              </a:ext>
            </a:extLst>
          </p:cNvPr>
          <p:cNvSpPr>
            <a:spLocks noGrp="1"/>
          </p:cNvSpPr>
          <p:nvPr>
            <p:ph idx="1"/>
          </p:nvPr>
        </p:nvSpPr>
        <p:spPr/>
        <p:txBody>
          <a:bodyPr>
            <a:normAutofit/>
          </a:bodyPr>
          <a:lstStyle/>
          <a:p>
            <a:pPr>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Integer Literals</a:t>
            </a:r>
            <a:r>
              <a:rPr lang="en-IN" sz="2000" b="1" dirty="0">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An integer literals can be a decimal , hexadecimal or octal constant. A prefix specifies the base or radix: 0x or 0X for hexadecimal, 0 for octal and nothing for decimals.</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0xFeel	// legal</a:t>
            </a:r>
          </a:p>
          <a:p>
            <a:pPr>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3BB93C8-50CD-451F-86DF-6DB5A7895F29}"/>
              </a:ext>
            </a:extLst>
          </p:cNvPr>
          <p:cNvSpPr>
            <a:spLocks noGrp="1"/>
          </p:cNvSpPr>
          <p:nvPr>
            <p:ph type="dt" sz="half" idx="10"/>
          </p:nvPr>
        </p:nvSpPr>
        <p:spPr/>
        <p:txBody>
          <a:bodyPr/>
          <a:lstStyle/>
          <a:p>
            <a:fld id="{472F42E8-0791-4BEE-8C77-8DCD29A72CAA}" type="datetime1">
              <a:rPr lang="en-IN" smtClean="0"/>
              <a:t>23-02-2018</a:t>
            </a:fld>
            <a:endParaRPr lang="en-IN"/>
          </a:p>
        </p:txBody>
      </p:sp>
      <p:sp>
        <p:nvSpPr>
          <p:cNvPr id="5" name="Slide Number Placeholder 4">
            <a:extLst>
              <a:ext uri="{FF2B5EF4-FFF2-40B4-BE49-F238E27FC236}">
                <a16:creationId xmlns:a16="http://schemas.microsoft.com/office/drawing/2014/main" id="{E3B5A632-ADCE-43C6-9E61-E8D116A6CECF}"/>
              </a:ext>
            </a:extLst>
          </p:cNvPr>
          <p:cNvSpPr>
            <a:spLocks noGrp="1"/>
          </p:cNvSpPr>
          <p:nvPr>
            <p:ph type="sldNum" sz="quarter" idx="12"/>
          </p:nvPr>
        </p:nvSpPr>
        <p:spPr/>
        <p:txBody>
          <a:bodyPr/>
          <a:lstStyle/>
          <a:p>
            <a:fld id="{145D10E1-0E3C-4AA5-A66E-DC8D85B3B513}" type="slidenum">
              <a:rPr lang="en-IN" smtClean="0"/>
              <a:t>21</a:t>
            </a:fld>
            <a:endParaRPr lang="en-IN"/>
          </a:p>
        </p:txBody>
      </p:sp>
    </p:spTree>
    <p:extLst>
      <p:ext uri="{BB962C8B-B14F-4D97-AF65-F5344CB8AC3E}">
        <p14:creationId xmlns:p14="http://schemas.microsoft.com/office/powerpoint/2010/main" val="2312478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DC98F-3BC7-43CD-9A70-D9F6E2635B5F}"/>
              </a:ext>
            </a:extLst>
          </p:cNvPr>
          <p:cNvSpPr>
            <a:spLocks noGrp="1"/>
          </p:cNvSpPr>
          <p:nvPr>
            <p:ph type="title"/>
          </p:nvPr>
        </p:nvSpPr>
        <p:spPr/>
        <p:txBody>
          <a:bodyPr/>
          <a:lstStyle/>
          <a:p>
            <a:pPr algn="ctr"/>
            <a:r>
              <a:rPr lang="en-IN" dirty="0"/>
              <a:t>C++ Presentation</a:t>
            </a:r>
          </a:p>
        </p:txBody>
      </p:sp>
      <p:sp>
        <p:nvSpPr>
          <p:cNvPr id="3" name="Content Placeholder 2">
            <a:extLst>
              <a:ext uri="{FF2B5EF4-FFF2-40B4-BE49-F238E27FC236}">
                <a16:creationId xmlns:a16="http://schemas.microsoft.com/office/drawing/2014/main" id="{496FBD08-DEB7-427C-A87C-57FA31D15261}"/>
              </a:ext>
            </a:extLst>
          </p:cNvPr>
          <p:cNvSpPr>
            <a:spLocks noGrp="1"/>
          </p:cNvSpPr>
          <p:nvPr>
            <p:ph idx="1"/>
          </p:nvPr>
        </p:nvSpPr>
        <p:spPr/>
        <p:txBody>
          <a:bodyPr>
            <a:normAutofit/>
          </a:bodyPr>
          <a:lstStyle/>
          <a:p>
            <a:pPr>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Floating Point Literals</a:t>
            </a:r>
            <a:r>
              <a:rPr lang="en-IN" sz="2000" b="1"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A floating-point literal has an integer part, a decimal point, a fractional part, and an exponent part. You can represent floating point literals either in decimal form or exponential form.</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3.14159			// legal</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3.14159L			// Legal</a:t>
            </a:r>
          </a:p>
        </p:txBody>
      </p:sp>
      <p:sp>
        <p:nvSpPr>
          <p:cNvPr id="4" name="Date Placeholder 3">
            <a:extLst>
              <a:ext uri="{FF2B5EF4-FFF2-40B4-BE49-F238E27FC236}">
                <a16:creationId xmlns:a16="http://schemas.microsoft.com/office/drawing/2014/main" id="{D3BB93C8-50CD-451F-86DF-6DB5A7895F29}"/>
              </a:ext>
            </a:extLst>
          </p:cNvPr>
          <p:cNvSpPr>
            <a:spLocks noGrp="1"/>
          </p:cNvSpPr>
          <p:nvPr>
            <p:ph type="dt" sz="half" idx="10"/>
          </p:nvPr>
        </p:nvSpPr>
        <p:spPr/>
        <p:txBody>
          <a:bodyPr/>
          <a:lstStyle/>
          <a:p>
            <a:fld id="{472F42E8-0791-4BEE-8C77-8DCD29A72CAA}" type="datetime1">
              <a:rPr lang="en-IN" smtClean="0"/>
              <a:t>23-02-2018</a:t>
            </a:fld>
            <a:endParaRPr lang="en-IN"/>
          </a:p>
        </p:txBody>
      </p:sp>
      <p:sp>
        <p:nvSpPr>
          <p:cNvPr id="5" name="Slide Number Placeholder 4">
            <a:extLst>
              <a:ext uri="{FF2B5EF4-FFF2-40B4-BE49-F238E27FC236}">
                <a16:creationId xmlns:a16="http://schemas.microsoft.com/office/drawing/2014/main" id="{E3B5A632-ADCE-43C6-9E61-E8D116A6CECF}"/>
              </a:ext>
            </a:extLst>
          </p:cNvPr>
          <p:cNvSpPr>
            <a:spLocks noGrp="1"/>
          </p:cNvSpPr>
          <p:nvPr>
            <p:ph type="sldNum" sz="quarter" idx="12"/>
          </p:nvPr>
        </p:nvSpPr>
        <p:spPr/>
        <p:txBody>
          <a:bodyPr/>
          <a:lstStyle/>
          <a:p>
            <a:fld id="{145D10E1-0E3C-4AA5-A66E-DC8D85B3B513}" type="slidenum">
              <a:rPr lang="en-IN" smtClean="0"/>
              <a:t>22</a:t>
            </a:fld>
            <a:endParaRPr lang="en-IN"/>
          </a:p>
        </p:txBody>
      </p:sp>
    </p:spTree>
    <p:extLst>
      <p:ext uri="{BB962C8B-B14F-4D97-AF65-F5344CB8AC3E}">
        <p14:creationId xmlns:p14="http://schemas.microsoft.com/office/powerpoint/2010/main" val="3267976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DC98F-3BC7-43CD-9A70-D9F6E2635B5F}"/>
              </a:ext>
            </a:extLst>
          </p:cNvPr>
          <p:cNvSpPr>
            <a:spLocks noGrp="1"/>
          </p:cNvSpPr>
          <p:nvPr>
            <p:ph type="title"/>
          </p:nvPr>
        </p:nvSpPr>
        <p:spPr/>
        <p:txBody>
          <a:bodyPr/>
          <a:lstStyle/>
          <a:p>
            <a:pPr algn="ctr"/>
            <a:r>
              <a:rPr lang="en-IN" dirty="0"/>
              <a:t>C++ Presentation</a:t>
            </a:r>
          </a:p>
        </p:txBody>
      </p:sp>
      <p:sp>
        <p:nvSpPr>
          <p:cNvPr id="3" name="Content Placeholder 2">
            <a:extLst>
              <a:ext uri="{FF2B5EF4-FFF2-40B4-BE49-F238E27FC236}">
                <a16:creationId xmlns:a16="http://schemas.microsoft.com/office/drawing/2014/main" id="{496FBD08-DEB7-427C-A87C-57FA31D15261}"/>
              </a:ext>
            </a:extLst>
          </p:cNvPr>
          <p:cNvSpPr>
            <a:spLocks noGrp="1"/>
          </p:cNvSpPr>
          <p:nvPr>
            <p:ph idx="1"/>
          </p:nvPr>
        </p:nvSpPr>
        <p:spPr/>
        <p:txBody>
          <a:bodyPr>
            <a:normAutofit/>
          </a:bodyPr>
          <a:lstStyle/>
          <a:p>
            <a:pPr>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Floating Point Literals</a:t>
            </a:r>
            <a:r>
              <a:rPr lang="en-IN" sz="2000" b="1" dirty="0">
                <a:latin typeface="Times New Roman" panose="02020603050405020304" pitchFamily="18" charset="0"/>
                <a:cs typeface="Times New Roman" panose="02020603050405020304" pitchFamily="18" charset="0"/>
              </a:rPr>
              <a:t> :- </a:t>
            </a:r>
            <a:r>
              <a:rPr lang="en-IN" dirty="0">
                <a:latin typeface="Times New Roman" panose="02020603050405020304" pitchFamily="18" charset="0"/>
                <a:cs typeface="Times New Roman" panose="02020603050405020304" pitchFamily="18" charset="0"/>
              </a:rPr>
              <a:t>A floating-point literal has an integer part, a decimal point, a fractional part, and an exponent part. We can represent floating point literals either in decimal form or exponential form.</a:t>
            </a:r>
          </a:p>
          <a:p>
            <a:pPr>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3.14159			// floating point literals</a:t>
            </a:r>
          </a:p>
          <a:p>
            <a:pPr>
              <a:buFont typeface="Wingdings" panose="05000000000000000000" pitchFamily="2" charset="2"/>
              <a:buChar char="Ø"/>
            </a:pPr>
            <a:endParaRPr lang="en-IN" sz="20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3BB93C8-50CD-451F-86DF-6DB5A7895F29}"/>
              </a:ext>
            </a:extLst>
          </p:cNvPr>
          <p:cNvSpPr>
            <a:spLocks noGrp="1"/>
          </p:cNvSpPr>
          <p:nvPr>
            <p:ph type="dt" sz="half" idx="10"/>
          </p:nvPr>
        </p:nvSpPr>
        <p:spPr/>
        <p:txBody>
          <a:bodyPr/>
          <a:lstStyle/>
          <a:p>
            <a:fld id="{472F42E8-0791-4BEE-8C77-8DCD29A72CAA}" type="datetime1">
              <a:rPr lang="en-IN" smtClean="0"/>
              <a:t>23-02-2018</a:t>
            </a:fld>
            <a:endParaRPr lang="en-IN"/>
          </a:p>
        </p:txBody>
      </p:sp>
      <p:sp>
        <p:nvSpPr>
          <p:cNvPr id="5" name="Slide Number Placeholder 4">
            <a:extLst>
              <a:ext uri="{FF2B5EF4-FFF2-40B4-BE49-F238E27FC236}">
                <a16:creationId xmlns:a16="http://schemas.microsoft.com/office/drawing/2014/main" id="{E3B5A632-ADCE-43C6-9E61-E8D116A6CECF}"/>
              </a:ext>
            </a:extLst>
          </p:cNvPr>
          <p:cNvSpPr>
            <a:spLocks noGrp="1"/>
          </p:cNvSpPr>
          <p:nvPr>
            <p:ph type="sldNum" sz="quarter" idx="12"/>
          </p:nvPr>
        </p:nvSpPr>
        <p:spPr/>
        <p:txBody>
          <a:bodyPr/>
          <a:lstStyle/>
          <a:p>
            <a:fld id="{145D10E1-0E3C-4AA5-A66E-DC8D85B3B513}" type="slidenum">
              <a:rPr lang="en-IN" smtClean="0"/>
              <a:t>23</a:t>
            </a:fld>
            <a:endParaRPr lang="en-IN"/>
          </a:p>
        </p:txBody>
      </p:sp>
    </p:spTree>
    <p:extLst>
      <p:ext uri="{BB962C8B-B14F-4D97-AF65-F5344CB8AC3E}">
        <p14:creationId xmlns:p14="http://schemas.microsoft.com/office/powerpoint/2010/main" val="9845913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DC98F-3BC7-43CD-9A70-D9F6E2635B5F}"/>
              </a:ext>
            </a:extLst>
          </p:cNvPr>
          <p:cNvSpPr>
            <a:spLocks noGrp="1"/>
          </p:cNvSpPr>
          <p:nvPr>
            <p:ph type="title"/>
          </p:nvPr>
        </p:nvSpPr>
        <p:spPr/>
        <p:txBody>
          <a:bodyPr/>
          <a:lstStyle/>
          <a:p>
            <a:pPr algn="ctr"/>
            <a:r>
              <a:rPr lang="en-IN" dirty="0"/>
              <a:t>C++ Presentation</a:t>
            </a:r>
          </a:p>
        </p:txBody>
      </p:sp>
      <p:sp>
        <p:nvSpPr>
          <p:cNvPr id="3" name="Content Placeholder 2">
            <a:extLst>
              <a:ext uri="{FF2B5EF4-FFF2-40B4-BE49-F238E27FC236}">
                <a16:creationId xmlns:a16="http://schemas.microsoft.com/office/drawing/2014/main" id="{496FBD08-DEB7-427C-A87C-57FA31D15261}"/>
              </a:ext>
            </a:extLst>
          </p:cNvPr>
          <p:cNvSpPr>
            <a:spLocks noGrp="1"/>
          </p:cNvSpPr>
          <p:nvPr>
            <p:ph idx="1"/>
          </p:nvPr>
        </p:nvSpPr>
        <p:spPr/>
        <p:txBody>
          <a:bodyPr>
            <a:normAutofit/>
          </a:bodyPr>
          <a:lstStyle/>
          <a:p>
            <a:pPr>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Boolean Literals</a:t>
            </a:r>
            <a:r>
              <a:rPr lang="en-IN" sz="2000" b="1" dirty="0">
                <a:latin typeface="Times New Roman" panose="02020603050405020304" pitchFamily="18" charset="0"/>
                <a:cs typeface="Times New Roman" panose="02020603050405020304" pitchFamily="18" charset="0"/>
              </a:rPr>
              <a:t> :- </a:t>
            </a:r>
            <a:r>
              <a:rPr lang="en-IN" sz="2000" dirty="0">
                <a:latin typeface="Times New Roman" panose="02020603050405020304" pitchFamily="18" charset="0"/>
                <a:cs typeface="Times New Roman" panose="02020603050405020304" pitchFamily="18" charset="0"/>
              </a:rPr>
              <a:t>There are two Boolean literals </a:t>
            </a:r>
            <a:r>
              <a:rPr lang="en-IN" dirty="0">
                <a:latin typeface="Times New Roman" panose="02020603050405020304" pitchFamily="18" charset="0"/>
                <a:cs typeface="Times New Roman" panose="02020603050405020304" pitchFamily="18" charset="0"/>
              </a:rPr>
              <a:t>and they are parts of Standard C++ keywords. They are true and false.</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A value of true representing true.</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A value of false representing false.</a:t>
            </a:r>
          </a:p>
          <a:p>
            <a:pPr>
              <a:buFont typeface="Wingdings" panose="05000000000000000000" pitchFamily="2" charset="2"/>
              <a:buChar char="Ø"/>
            </a:pPr>
            <a:endParaRPr lang="en-IN" sz="20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3BB93C8-50CD-451F-86DF-6DB5A7895F29}"/>
              </a:ext>
            </a:extLst>
          </p:cNvPr>
          <p:cNvSpPr>
            <a:spLocks noGrp="1"/>
          </p:cNvSpPr>
          <p:nvPr>
            <p:ph type="dt" sz="half" idx="10"/>
          </p:nvPr>
        </p:nvSpPr>
        <p:spPr/>
        <p:txBody>
          <a:bodyPr/>
          <a:lstStyle/>
          <a:p>
            <a:fld id="{472F42E8-0791-4BEE-8C77-8DCD29A72CAA}" type="datetime1">
              <a:rPr lang="en-IN" smtClean="0"/>
              <a:t>23-02-2018</a:t>
            </a:fld>
            <a:endParaRPr lang="en-IN"/>
          </a:p>
        </p:txBody>
      </p:sp>
      <p:sp>
        <p:nvSpPr>
          <p:cNvPr id="5" name="Slide Number Placeholder 4">
            <a:extLst>
              <a:ext uri="{FF2B5EF4-FFF2-40B4-BE49-F238E27FC236}">
                <a16:creationId xmlns:a16="http://schemas.microsoft.com/office/drawing/2014/main" id="{E3B5A632-ADCE-43C6-9E61-E8D116A6CECF}"/>
              </a:ext>
            </a:extLst>
          </p:cNvPr>
          <p:cNvSpPr>
            <a:spLocks noGrp="1"/>
          </p:cNvSpPr>
          <p:nvPr>
            <p:ph type="sldNum" sz="quarter" idx="12"/>
          </p:nvPr>
        </p:nvSpPr>
        <p:spPr/>
        <p:txBody>
          <a:bodyPr/>
          <a:lstStyle/>
          <a:p>
            <a:fld id="{145D10E1-0E3C-4AA5-A66E-DC8D85B3B513}" type="slidenum">
              <a:rPr lang="en-IN" smtClean="0"/>
              <a:t>24</a:t>
            </a:fld>
            <a:endParaRPr lang="en-IN"/>
          </a:p>
        </p:txBody>
      </p:sp>
    </p:spTree>
    <p:extLst>
      <p:ext uri="{BB962C8B-B14F-4D97-AF65-F5344CB8AC3E}">
        <p14:creationId xmlns:p14="http://schemas.microsoft.com/office/powerpoint/2010/main" val="18420377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DC98F-3BC7-43CD-9A70-D9F6E2635B5F}"/>
              </a:ext>
            </a:extLst>
          </p:cNvPr>
          <p:cNvSpPr>
            <a:spLocks noGrp="1"/>
          </p:cNvSpPr>
          <p:nvPr>
            <p:ph type="title"/>
          </p:nvPr>
        </p:nvSpPr>
        <p:spPr/>
        <p:txBody>
          <a:bodyPr/>
          <a:lstStyle/>
          <a:p>
            <a:pPr algn="ctr"/>
            <a:r>
              <a:rPr lang="en-IN" dirty="0"/>
              <a:t>C++ Presentation</a:t>
            </a:r>
          </a:p>
        </p:txBody>
      </p:sp>
      <p:sp>
        <p:nvSpPr>
          <p:cNvPr id="3" name="Content Placeholder 2">
            <a:extLst>
              <a:ext uri="{FF2B5EF4-FFF2-40B4-BE49-F238E27FC236}">
                <a16:creationId xmlns:a16="http://schemas.microsoft.com/office/drawing/2014/main" id="{496FBD08-DEB7-427C-A87C-57FA31D15261}"/>
              </a:ext>
            </a:extLst>
          </p:cNvPr>
          <p:cNvSpPr>
            <a:spLocks noGrp="1"/>
          </p:cNvSpPr>
          <p:nvPr>
            <p:ph idx="1"/>
          </p:nvPr>
        </p:nvSpPr>
        <p:spPr/>
        <p:txBody>
          <a:bodyPr>
            <a:normAutofit/>
          </a:bodyPr>
          <a:lstStyle/>
          <a:p>
            <a:pPr>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Boolean Literals</a:t>
            </a:r>
            <a:r>
              <a:rPr lang="en-IN" sz="2000" b="1" dirty="0">
                <a:latin typeface="Times New Roman" panose="02020603050405020304" pitchFamily="18" charset="0"/>
                <a:cs typeface="Times New Roman" panose="02020603050405020304" pitchFamily="18" charset="0"/>
              </a:rPr>
              <a:t> :- </a:t>
            </a:r>
            <a:r>
              <a:rPr lang="en-IN" sz="2000" dirty="0">
                <a:latin typeface="Times New Roman" panose="02020603050405020304" pitchFamily="18" charset="0"/>
                <a:cs typeface="Times New Roman" panose="02020603050405020304" pitchFamily="18" charset="0"/>
              </a:rPr>
              <a:t>There are two Boolean literals </a:t>
            </a:r>
            <a:r>
              <a:rPr lang="en-IN" dirty="0">
                <a:latin typeface="Times New Roman" panose="02020603050405020304" pitchFamily="18" charset="0"/>
                <a:cs typeface="Times New Roman" panose="02020603050405020304" pitchFamily="18" charset="0"/>
              </a:rPr>
              <a:t>and they are parts of Standard C++ keywords. They are true and false.</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A value of true representing true.</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A value of false representing false.</a:t>
            </a:r>
          </a:p>
          <a:p>
            <a:pPr>
              <a:buFont typeface="Wingdings" panose="05000000000000000000" pitchFamily="2" charset="2"/>
              <a:buChar char="Ø"/>
            </a:pPr>
            <a:endParaRPr lang="en-IN" sz="20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3BB93C8-50CD-451F-86DF-6DB5A7895F29}"/>
              </a:ext>
            </a:extLst>
          </p:cNvPr>
          <p:cNvSpPr>
            <a:spLocks noGrp="1"/>
          </p:cNvSpPr>
          <p:nvPr>
            <p:ph type="dt" sz="half" idx="10"/>
          </p:nvPr>
        </p:nvSpPr>
        <p:spPr/>
        <p:txBody>
          <a:bodyPr/>
          <a:lstStyle/>
          <a:p>
            <a:fld id="{472F42E8-0791-4BEE-8C77-8DCD29A72CAA}" type="datetime1">
              <a:rPr lang="en-IN" smtClean="0"/>
              <a:t>23-02-2018</a:t>
            </a:fld>
            <a:endParaRPr lang="en-IN"/>
          </a:p>
        </p:txBody>
      </p:sp>
      <p:sp>
        <p:nvSpPr>
          <p:cNvPr id="5" name="Slide Number Placeholder 4">
            <a:extLst>
              <a:ext uri="{FF2B5EF4-FFF2-40B4-BE49-F238E27FC236}">
                <a16:creationId xmlns:a16="http://schemas.microsoft.com/office/drawing/2014/main" id="{E3B5A632-ADCE-43C6-9E61-E8D116A6CECF}"/>
              </a:ext>
            </a:extLst>
          </p:cNvPr>
          <p:cNvSpPr>
            <a:spLocks noGrp="1"/>
          </p:cNvSpPr>
          <p:nvPr>
            <p:ph type="sldNum" sz="quarter" idx="12"/>
          </p:nvPr>
        </p:nvSpPr>
        <p:spPr/>
        <p:txBody>
          <a:bodyPr/>
          <a:lstStyle/>
          <a:p>
            <a:fld id="{145D10E1-0E3C-4AA5-A66E-DC8D85B3B513}" type="slidenum">
              <a:rPr lang="en-IN" smtClean="0"/>
              <a:t>25</a:t>
            </a:fld>
            <a:endParaRPr lang="en-IN"/>
          </a:p>
        </p:txBody>
      </p:sp>
    </p:spTree>
    <p:extLst>
      <p:ext uri="{BB962C8B-B14F-4D97-AF65-F5344CB8AC3E}">
        <p14:creationId xmlns:p14="http://schemas.microsoft.com/office/powerpoint/2010/main" val="30053997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DC98F-3BC7-43CD-9A70-D9F6E2635B5F}"/>
              </a:ext>
            </a:extLst>
          </p:cNvPr>
          <p:cNvSpPr>
            <a:spLocks noGrp="1"/>
          </p:cNvSpPr>
          <p:nvPr>
            <p:ph type="title"/>
          </p:nvPr>
        </p:nvSpPr>
        <p:spPr/>
        <p:txBody>
          <a:bodyPr/>
          <a:lstStyle/>
          <a:p>
            <a:pPr algn="ctr"/>
            <a:r>
              <a:rPr lang="en-IN" dirty="0"/>
              <a:t>C++ Presentation</a:t>
            </a:r>
          </a:p>
        </p:txBody>
      </p:sp>
      <p:sp>
        <p:nvSpPr>
          <p:cNvPr id="3" name="Content Placeholder 2">
            <a:extLst>
              <a:ext uri="{FF2B5EF4-FFF2-40B4-BE49-F238E27FC236}">
                <a16:creationId xmlns:a16="http://schemas.microsoft.com/office/drawing/2014/main" id="{496FBD08-DEB7-427C-A87C-57FA31D15261}"/>
              </a:ext>
            </a:extLst>
          </p:cNvPr>
          <p:cNvSpPr>
            <a:spLocks noGrp="1"/>
          </p:cNvSpPr>
          <p:nvPr>
            <p:ph idx="1"/>
          </p:nvPr>
        </p:nvSpPr>
        <p:spPr/>
        <p:txBody>
          <a:bodyPr>
            <a:normAutofit/>
          </a:bodyPr>
          <a:lstStyle/>
          <a:p>
            <a:r>
              <a:rPr lang="en-IN" sz="2000" b="1" dirty="0">
                <a:latin typeface="Times New Roman" panose="02020603050405020304" pitchFamily="18" charset="0"/>
                <a:cs typeface="Times New Roman" panose="02020603050405020304" pitchFamily="18" charset="0"/>
              </a:rPr>
              <a:t>C++ Modifiers type :- </a:t>
            </a:r>
            <a:r>
              <a:rPr lang="en-IN" dirty="0">
                <a:latin typeface="Times New Roman" panose="02020603050405020304" pitchFamily="18" charset="0"/>
                <a:cs typeface="Times New Roman" panose="02020603050405020304" pitchFamily="18" charset="0"/>
              </a:rPr>
              <a:t>C++ allows the </a:t>
            </a:r>
            <a:r>
              <a:rPr lang="en-IN" b="1" dirty="0">
                <a:latin typeface="Times New Roman" panose="02020603050405020304" pitchFamily="18" charset="0"/>
                <a:cs typeface="Times New Roman" panose="02020603050405020304" pitchFamily="18" charset="0"/>
              </a:rPr>
              <a:t>char, </a:t>
            </a:r>
            <a:r>
              <a:rPr lang="en-IN" b="1" dirty="0" err="1">
                <a:latin typeface="Times New Roman" panose="02020603050405020304" pitchFamily="18" charset="0"/>
                <a:cs typeface="Times New Roman" panose="02020603050405020304" pitchFamily="18" charset="0"/>
              </a:rPr>
              <a:t>int</a:t>
            </a: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and </a:t>
            </a:r>
            <a:r>
              <a:rPr lang="en-IN" b="1" dirty="0">
                <a:latin typeface="Times New Roman" panose="02020603050405020304" pitchFamily="18" charset="0"/>
                <a:cs typeface="Times New Roman" panose="02020603050405020304" pitchFamily="18" charset="0"/>
              </a:rPr>
              <a:t>double</a:t>
            </a:r>
            <a:r>
              <a:rPr lang="en-IN" dirty="0">
                <a:latin typeface="Times New Roman" panose="02020603050405020304" pitchFamily="18" charset="0"/>
                <a:cs typeface="Times New Roman" panose="02020603050405020304" pitchFamily="18" charset="0"/>
              </a:rPr>
              <a:t> data types to have modifiers preceding them. A modifier is used to alter the meaning of the base type so that it more precisely fits the needs of various situations.</a:t>
            </a:r>
          </a:p>
          <a:p>
            <a:r>
              <a:rPr lang="en-IN" dirty="0">
                <a:latin typeface="Times New Roman" panose="02020603050405020304" pitchFamily="18" charset="0"/>
                <a:cs typeface="Times New Roman" panose="02020603050405020304" pitchFamily="18" charset="0"/>
              </a:rPr>
              <a:t>The data type modifiers are listed here −</a:t>
            </a:r>
          </a:p>
          <a:p>
            <a:r>
              <a:rPr lang="en-IN" dirty="0">
                <a:latin typeface="Times New Roman" panose="02020603050405020304" pitchFamily="18" charset="0"/>
                <a:cs typeface="Times New Roman" panose="02020603050405020304" pitchFamily="18" charset="0"/>
              </a:rPr>
              <a:t>signed</a:t>
            </a:r>
          </a:p>
          <a:p>
            <a:r>
              <a:rPr lang="en-IN" dirty="0">
                <a:latin typeface="Times New Roman" panose="02020603050405020304" pitchFamily="18" charset="0"/>
                <a:cs typeface="Times New Roman" panose="02020603050405020304" pitchFamily="18" charset="0"/>
              </a:rPr>
              <a:t>unsigned</a:t>
            </a:r>
          </a:p>
          <a:p>
            <a:r>
              <a:rPr lang="en-IN" dirty="0">
                <a:latin typeface="Times New Roman" panose="02020603050405020304" pitchFamily="18" charset="0"/>
                <a:cs typeface="Times New Roman" panose="02020603050405020304" pitchFamily="18" charset="0"/>
              </a:rPr>
              <a:t>long</a:t>
            </a:r>
          </a:p>
          <a:p>
            <a:r>
              <a:rPr lang="en-IN" dirty="0">
                <a:latin typeface="Times New Roman" panose="02020603050405020304" pitchFamily="18" charset="0"/>
                <a:cs typeface="Times New Roman" panose="02020603050405020304" pitchFamily="18" charset="0"/>
              </a:rPr>
              <a:t>short</a:t>
            </a:r>
          </a:p>
          <a:p>
            <a:pPr>
              <a:buFont typeface="Wingdings" panose="05000000000000000000" pitchFamily="2" charset="2"/>
              <a:buChar char="Ø"/>
            </a:pPr>
            <a:endParaRPr lang="en-IN" sz="20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3BB93C8-50CD-451F-86DF-6DB5A7895F29}"/>
              </a:ext>
            </a:extLst>
          </p:cNvPr>
          <p:cNvSpPr>
            <a:spLocks noGrp="1"/>
          </p:cNvSpPr>
          <p:nvPr>
            <p:ph type="dt" sz="half" idx="10"/>
          </p:nvPr>
        </p:nvSpPr>
        <p:spPr/>
        <p:txBody>
          <a:bodyPr/>
          <a:lstStyle/>
          <a:p>
            <a:fld id="{472F42E8-0791-4BEE-8C77-8DCD29A72CAA}" type="datetime1">
              <a:rPr lang="en-IN" smtClean="0"/>
              <a:t>23-02-2018</a:t>
            </a:fld>
            <a:endParaRPr lang="en-IN"/>
          </a:p>
        </p:txBody>
      </p:sp>
      <p:sp>
        <p:nvSpPr>
          <p:cNvPr id="5" name="Slide Number Placeholder 4">
            <a:extLst>
              <a:ext uri="{FF2B5EF4-FFF2-40B4-BE49-F238E27FC236}">
                <a16:creationId xmlns:a16="http://schemas.microsoft.com/office/drawing/2014/main" id="{E3B5A632-ADCE-43C6-9E61-E8D116A6CECF}"/>
              </a:ext>
            </a:extLst>
          </p:cNvPr>
          <p:cNvSpPr>
            <a:spLocks noGrp="1"/>
          </p:cNvSpPr>
          <p:nvPr>
            <p:ph type="sldNum" sz="quarter" idx="12"/>
          </p:nvPr>
        </p:nvSpPr>
        <p:spPr/>
        <p:txBody>
          <a:bodyPr/>
          <a:lstStyle/>
          <a:p>
            <a:fld id="{145D10E1-0E3C-4AA5-A66E-DC8D85B3B513}" type="slidenum">
              <a:rPr lang="en-IN" smtClean="0"/>
              <a:t>26</a:t>
            </a:fld>
            <a:endParaRPr lang="en-IN"/>
          </a:p>
        </p:txBody>
      </p:sp>
    </p:spTree>
    <p:extLst>
      <p:ext uri="{BB962C8B-B14F-4D97-AF65-F5344CB8AC3E}">
        <p14:creationId xmlns:p14="http://schemas.microsoft.com/office/powerpoint/2010/main" val="33739234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DC98F-3BC7-43CD-9A70-D9F6E2635B5F}"/>
              </a:ext>
            </a:extLst>
          </p:cNvPr>
          <p:cNvSpPr>
            <a:spLocks noGrp="1"/>
          </p:cNvSpPr>
          <p:nvPr>
            <p:ph type="title"/>
          </p:nvPr>
        </p:nvSpPr>
        <p:spPr/>
        <p:txBody>
          <a:bodyPr/>
          <a:lstStyle/>
          <a:p>
            <a:pPr algn="ctr"/>
            <a:r>
              <a:rPr lang="en-IN" dirty="0"/>
              <a:t>C++ Presentation</a:t>
            </a:r>
          </a:p>
        </p:txBody>
      </p:sp>
      <p:sp>
        <p:nvSpPr>
          <p:cNvPr id="3" name="Content Placeholder 2">
            <a:extLst>
              <a:ext uri="{FF2B5EF4-FFF2-40B4-BE49-F238E27FC236}">
                <a16:creationId xmlns:a16="http://schemas.microsoft.com/office/drawing/2014/main" id="{496FBD08-DEB7-427C-A87C-57FA31D15261}"/>
              </a:ext>
            </a:extLst>
          </p:cNvPr>
          <p:cNvSpPr>
            <a:spLocks noGrp="1"/>
          </p:cNvSpPr>
          <p:nvPr>
            <p:ph idx="1"/>
          </p:nvPr>
        </p:nvSpPr>
        <p:spPr/>
        <p:txBody>
          <a:bodyPr>
            <a:normAutofit/>
          </a:bodyPr>
          <a:lstStyle/>
          <a:p>
            <a:r>
              <a:rPr lang="en-IN" sz="2000" b="1" dirty="0">
                <a:latin typeface="Times New Roman" panose="02020603050405020304" pitchFamily="18" charset="0"/>
                <a:cs typeface="Times New Roman" panose="02020603050405020304" pitchFamily="18" charset="0"/>
              </a:rPr>
              <a:t>Type Qualifiers of C++:- </a:t>
            </a:r>
          </a:p>
        </p:txBody>
      </p:sp>
      <p:sp>
        <p:nvSpPr>
          <p:cNvPr id="4" name="Date Placeholder 3">
            <a:extLst>
              <a:ext uri="{FF2B5EF4-FFF2-40B4-BE49-F238E27FC236}">
                <a16:creationId xmlns:a16="http://schemas.microsoft.com/office/drawing/2014/main" id="{D3BB93C8-50CD-451F-86DF-6DB5A7895F29}"/>
              </a:ext>
            </a:extLst>
          </p:cNvPr>
          <p:cNvSpPr>
            <a:spLocks noGrp="1"/>
          </p:cNvSpPr>
          <p:nvPr>
            <p:ph type="dt" sz="half" idx="10"/>
          </p:nvPr>
        </p:nvSpPr>
        <p:spPr/>
        <p:txBody>
          <a:bodyPr/>
          <a:lstStyle/>
          <a:p>
            <a:fld id="{472F42E8-0791-4BEE-8C77-8DCD29A72CAA}" type="datetime1">
              <a:rPr lang="en-IN" smtClean="0"/>
              <a:t>23-02-2018</a:t>
            </a:fld>
            <a:endParaRPr lang="en-IN"/>
          </a:p>
        </p:txBody>
      </p:sp>
      <p:sp>
        <p:nvSpPr>
          <p:cNvPr id="5" name="Slide Number Placeholder 4">
            <a:extLst>
              <a:ext uri="{FF2B5EF4-FFF2-40B4-BE49-F238E27FC236}">
                <a16:creationId xmlns:a16="http://schemas.microsoft.com/office/drawing/2014/main" id="{E3B5A632-ADCE-43C6-9E61-E8D116A6CECF}"/>
              </a:ext>
            </a:extLst>
          </p:cNvPr>
          <p:cNvSpPr>
            <a:spLocks noGrp="1"/>
          </p:cNvSpPr>
          <p:nvPr>
            <p:ph type="sldNum" sz="quarter" idx="12"/>
          </p:nvPr>
        </p:nvSpPr>
        <p:spPr/>
        <p:txBody>
          <a:bodyPr/>
          <a:lstStyle/>
          <a:p>
            <a:fld id="{145D10E1-0E3C-4AA5-A66E-DC8D85B3B513}" type="slidenum">
              <a:rPr lang="en-IN" smtClean="0"/>
              <a:t>27</a:t>
            </a:fld>
            <a:endParaRPr lang="en-IN"/>
          </a:p>
        </p:txBody>
      </p:sp>
      <p:graphicFrame>
        <p:nvGraphicFramePr>
          <p:cNvPr id="6" name="Table 5">
            <a:extLst>
              <a:ext uri="{FF2B5EF4-FFF2-40B4-BE49-F238E27FC236}">
                <a16:creationId xmlns:a16="http://schemas.microsoft.com/office/drawing/2014/main" id="{02E2079A-68A8-406F-9131-6FA2D1E4E093}"/>
              </a:ext>
            </a:extLst>
          </p:cNvPr>
          <p:cNvGraphicFramePr>
            <a:graphicFrameLocks noGrp="1"/>
          </p:cNvGraphicFramePr>
          <p:nvPr>
            <p:extLst>
              <p:ext uri="{D42A27DB-BD31-4B8C-83A1-F6EECF244321}">
                <p14:modId xmlns:p14="http://schemas.microsoft.com/office/powerpoint/2010/main" val="1964921418"/>
              </p:ext>
            </p:extLst>
          </p:nvPr>
        </p:nvGraphicFramePr>
        <p:xfrm>
          <a:off x="1266990" y="2502658"/>
          <a:ext cx="8619184" cy="4081022"/>
        </p:xfrm>
        <a:graphic>
          <a:graphicData uri="http://schemas.openxmlformats.org/drawingml/2006/table">
            <a:tbl>
              <a:tblPr firstRow="1" bandRow="1">
                <a:tableStyleId>{5C22544A-7EE6-4342-B048-85BDC9FD1C3A}</a:tableStyleId>
              </a:tblPr>
              <a:tblGrid>
                <a:gridCol w="1180788">
                  <a:extLst>
                    <a:ext uri="{9D8B030D-6E8A-4147-A177-3AD203B41FA5}">
                      <a16:colId xmlns:a16="http://schemas.microsoft.com/office/drawing/2014/main" val="2789482253"/>
                    </a:ext>
                  </a:extLst>
                </a:gridCol>
                <a:gridCol w="7438396">
                  <a:extLst>
                    <a:ext uri="{9D8B030D-6E8A-4147-A177-3AD203B41FA5}">
                      <a16:colId xmlns:a16="http://schemas.microsoft.com/office/drawing/2014/main" val="2394136084"/>
                    </a:ext>
                  </a:extLst>
                </a:gridCol>
              </a:tblGrid>
              <a:tr h="789182">
                <a:tc>
                  <a:txBody>
                    <a:bodyPr/>
                    <a:lstStyle/>
                    <a:p>
                      <a:r>
                        <a:rPr lang="en-IN" dirty="0"/>
                        <a:t>Sr No</a:t>
                      </a:r>
                    </a:p>
                  </a:txBody>
                  <a:tcPr/>
                </a:tc>
                <a:tc>
                  <a:txBody>
                    <a:bodyPr/>
                    <a:lstStyle/>
                    <a:p>
                      <a:r>
                        <a:rPr lang="en-IN" dirty="0"/>
                        <a:t>Qualifiers And Meaning</a:t>
                      </a:r>
                    </a:p>
                  </a:txBody>
                  <a:tcPr/>
                </a:tc>
                <a:extLst>
                  <a:ext uri="{0D108BD9-81ED-4DB2-BD59-A6C34878D82A}">
                    <a16:rowId xmlns:a16="http://schemas.microsoft.com/office/drawing/2014/main" val="2540531027"/>
                  </a:ext>
                </a:extLst>
              </a:tr>
              <a:tr h="603441">
                <a:tc>
                  <a:txBody>
                    <a:bodyPr/>
                    <a:lstStyle/>
                    <a:p>
                      <a:r>
                        <a:rPr lang="en-IN" dirty="0"/>
                        <a:t>1</a:t>
                      </a:r>
                    </a:p>
                  </a:txBody>
                  <a:tcPr/>
                </a:tc>
                <a:tc>
                  <a:txBody>
                    <a:bodyPr/>
                    <a:lstStyle/>
                    <a:p>
                      <a:r>
                        <a:rPr lang="en-IN" sz="1800" b="1" i="0" kern="1200" dirty="0" err="1">
                          <a:solidFill>
                            <a:schemeClr val="dk1"/>
                          </a:solidFill>
                          <a:effectLst/>
                          <a:latin typeface="+mn-lt"/>
                          <a:ea typeface="+mn-ea"/>
                          <a:cs typeface="+mn-cs"/>
                        </a:rPr>
                        <a:t>const</a:t>
                      </a:r>
                      <a:endParaRPr lang="en-IN" sz="1800" b="0" i="0" kern="1200" dirty="0">
                        <a:solidFill>
                          <a:schemeClr val="dk1"/>
                        </a:solidFill>
                        <a:effectLst/>
                        <a:latin typeface="+mn-lt"/>
                        <a:ea typeface="+mn-ea"/>
                        <a:cs typeface="+mn-cs"/>
                      </a:endParaRPr>
                    </a:p>
                    <a:p>
                      <a:r>
                        <a:rPr lang="en-IN" sz="1800" b="0" i="0" kern="1200" dirty="0">
                          <a:solidFill>
                            <a:schemeClr val="dk1"/>
                          </a:solidFill>
                          <a:effectLst/>
                          <a:latin typeface="+mn-lt"/>
                          <a:ea typeface="+mn-ea"/>
                          <a:cs typeface="+mn-cs"/>
                        </a:rPr>
                        <a:t>Objects of type </a:t>
                      </a:r>
                      <a:r>
                        <a:rPr lang="en-IN" sz="1800" b="1" i="0" kern="1200" dirty="0" err="1">
                          <a:solidFill>
                            <a:schemeClr val="dk1"/>
                          </a:solidFill>
                          <a:effectLst/>
                          <a:latin typeface="+mn-lt"/>
                          <a:ea typeface="+mn-ea"/>
                          <a:cs typeface="+mn-cs"/>
                        </a:rPr>
                        <a:t>const</a:t>
                      </a:r>
                      <a:r>
                        <a:rPr lang="en-IN" sz="1800" b="0" i="0" kern="1200" dirty="0">
                          <a:solidFill>
                            <a:schemeClr val="dk1"/>
                          </a:solidFill>
                          <a:effectLst/>
                          <a:latin typeface="+mn-lt"/>
                          <a:ea typeface="+mn-ea"/>
                          <a:cs typeface="+mn-cs"/>
                        </a:rPr>
                        <a:t> cannot be changed by your program during execution.</a:t>
                      </a:r>
                    </a:p>
                  </a:txBody>
                  <a:tcPr/>
                </a:tc>
                <a:extLst>
                  <a:ext uri="{0D108BD9-81ED-4DB2-BD59-A6C34878D82A}">
                    <a16:rowId xmlns:a16="http://schemas.microsoft.com/office/drawing/2014/main" val="2925273912"/>
                  </a:ext>
                </a:extLst>
              </a:tr>
              <a:tr h="789182">
                <a:tc>
                  <a:txBody>
                    <a:bodyPr/>
                    <a:lstStyle/>
                    <a:p>
                      <a:r>
                        <a:rPr lang="en-IN" dirty="0"/>
                        <a:t>2</a:t>
                      </a:r>
                    </a:p>
                  </a:txBody>
                  <a:tcPr/>
                </a:tc>
                <a:tc>
                  <a:txBody>
                    <a:bodyPr/>
                    <a:lstStyle/>
                    <a:p>
                      <a:r>
                        <a:rPr lang="en-IN" sz="1800" b="1" i="0" kern="1200" dirty="0">
                          <a:solidFill>
                            <a:schemeClr val="dk1"/>
                          </a:solidFill>
                          <a:effectLst/>
                          <a:latin typeface="+mn-lt"/>
                          <a:ea typeface="+mn-ea"/>
                          <a:cs typeface="+mn-cs"/>
                        </a:rPr>
                        <a:t>volatile</a:t>
                      </a:r>
                      <a:endParaRPr lang="en-IN" sz="1800" b="0" i="0" kern="1200" dirty="0">
                        <a:solidFill>
                          <a:schemeClr val="dk1"/>
                        </a:solidFill>
                        <a:effectLst/>
                        <a:latin typeface="+mn-lt"/>
                        <a:ea typeface="+mn-ea"/>
                        <a:cs typeface="+mn-cs"/>
                      </a:endParaRPr>
                    </a:p>
                    <a:p>
                      <a:r>
                        <a:rPr lang="en-IN" sz="1800" b="0" i="0" kern="1200" dirty="0">
                          <a:solidFill>
                            <a:schemeClr val="dk1"/>
                          </a:solidFill>
                          <a:effectLst/>
                          <a:latin typeface="+mn-lt"/>
                          <a:ea typeface="+mn-ea"/>
                          <a:cs typeface="+mn-cs"/>
                        </a:rPr>
                        <a:t>The modifier </a:t>
                      </a:r>
                      <a:r>
                        <a:rPr lang="en-IN" sz="1800" b="1" i="0" kern="1200" dirty="0">
                          <a:solidFill>
                            <a:schemeClr val="dk1"/>
                          </a:solidFill>
                          <a:effectLst/>
                          <a:latin typeface="+mn-lt"/>
                          <a:ea typeface="+mn-ea"/>
                          <a:cs typeface="+mn-cs"/>
                        </a:rPr>
                        <a:t>volatile</a:t>
                      </a:r>
                      <a:r>
                        <a:rPr lang="en-IN" sz="1800" b="0" i="0" kern="1200" dirty="0">
                          <a:solidFill>
                            <a:schemeClr val="dk1"/>
                          </a:solidFill>
                          <a:effectLst/>
                          <a:latin typeface="+mn-lt"/>
                          <a:ea typeface="+mn-ea"/>
                          <a:cs typeface="+mn-cs"/>
                        </a:rPr>
                        <a:t> tells the compiler that a variable's value may be changed in ways not explicitly specified by the program.</a:t>
                      </a:r>
                    </a:p>
                  </a:txBody>
                  <a:tcPr/>
                </a:tc>
                <a:extLst>
                  <a:ext uri="{0D108BD9-81ED-4DB2-BD59-A6C34878D82A}">
                    <a16:rowId xmlns:a16="http://schemas.microsoft.com/office/drawing/2014/main" val="1888988166"/>
                  </a:ext>
                </a:extLst>
              </a:tr>
              <a:tr h="789182">
                <a:tc>
                  <a:txBody>
                    <a:bodyPr/>
                    <a:lstStyle/>
                    <a:p>
                      <a:r>
                        <a:rPr lang="en-IN" dirty="0"/>
                        <a:t>3</a:t>
                      </a:r>
                    </a:p>
                  </a:txBody>
                  <a:tcPr/>
                </a:tc>
                <a:tc>
                  <a:txBody>
                    <a:bodyPr/>
                    <a:lstStyle/>
                    <a:p>
                      <a:r>
                        <a:rPr lang="en-IN" sz="1800" b="1" i="0" kern="1200" dirty="0">
                          <a:solidFill>
                            <a:schemeClr val="dk1"/>
                          </a:solidFill>
                          <a:effectLst/>
                          <a:latin typeface="+mn-lt"/>
                          <a:ea typeface="+mn-ea"/>
                          <a:cs typeface="+mn-cs"/>
                        </a:rPr>
                        <a:t>restrict</a:t>
                      </a:r>
                      <a:endParaRPr lang="en-IN" sz="1800" b="0" i="0" kern="1200" dirty="0">
                        <a:solidFill>
                          <a:schemeClr val="dk1"/>
                        </a:solidFill>
                        <a:effectLst/>
                        <a:latin typeface="+mn-lt"/>
                        <a:ea typeface="+mn-ea"/>
                        <a:cs typeface="+mn-cs"/>
                      </a:endParaRPr>
                    </a:p>
                    <a:p>
                      <a:r>
                        <a:rPr lang="en-IN" sz="1800" b="0" i="0" kern="1200" dirty="0">
                          <a:solidFill>
                            <a:schemeClr val="dk1"/>
                          </a:solidFill>
                          <a:effectLst/>
                          <a:latin typeface="+mn-lt"/>
                          <a:ea typeface="+mn-ea"/>
                          <a:cs typeface="+mn-cs"/>
                        </a:rPr>
                        <a:t>A pointer qualified by </a:t>
                      </a:r>
                      <a:r>
                        <a:rPr lang="en-IN" sz="1800" b="1" i="0" kern="1200" dirty="0">
                          <a:solidFill>
                            <a:schemeClr val="dk1"/>
                          </a:solidFill>
                          <a:effectLst/>
                          <a:latin typeface="+mn-lt"/>
                          <a:ea typeface="+mn-ea"/>
                          <a:cs typeface="+mn-cs"/>
                        </a:rPr>
                        <a:t>restrict</a:t>
                      </a:r>
                      <a:r>
                        <a:rPr lang="en-IN" sz="1800" b="0" i="0" kern="1200" dirty="0">
                          <a:solidFill>
                            <a:schemeClr val="dk1"/>
                          </a:solidFill>
                          <a:effectLst/>
                          <a:latin typeface="+mn-lt"/>
                          <a:ea typeface="+mn-ea"/>
                          <a:cs typeface="+mn-cs"/>
                        </a:rPr>
                        <a:t> is initially the only means by which the object it points to can be accessed. Only C99 adds a new type qualifier called restrict.</a:t>
                      </a:r>
                    </a:p>
                    <a:p>
                      <a:endParaRPr lang="en-IN" dirty="0"/>
                    </a:p>
                  </a:txBody>
                  <a:tcPr/>
                </a:tc>
                <a:extLst>
                  <a:ext uri="{0D108BD9-81ED-4DB2-BD59-A6C34878D82A}">
                    <a16:rowId xmlns:a16="http://schemas.microsoft.com/office/drawing/2014/main" val="132803293"/>
                  </a:ext>
                </a:extLst>
              </a:tr>
            </a:tbl>
          </a:graphicData>
        </a:graphic>
      </p:graphicFrame>
    </p:spTree>
    <p:extLst>
      <p:ext uri="{BB962C8B-B14F-4D97-AF65-F5344CB8AC3E}">
        <p14:creationId xmlns:p14="http://schemas.microsoft.com/office/powerpoint/2010/main" val="24834913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DC98F-3BC7-43CD-9A70-D9F6E2635B5F}"/>
              </a:ext>
            </a:extLst>
          </p:cNvPr>
          <p:cNvSpPr>
            <a:spLocks noGrp="1"/>
          </p:cNvSpPr>
          <p:nvPr>
            <p:ph type="title"/>
          </p:nvPr>
        </p:nvSpPr>
        <p:spPr/>
        <p:txBody>
          <a:bodyPr/>
          <a:lstStyle/>
          <a:p>
            <a:pPr algn="ctr"/>
            <a:r>
              <a:rPr lang="en-IN" dirty="0"/>
              <a:t>C++ Presentation</a:t>
            </a:r>
          </a:p>
        </p:txBody>
      </p:sp>
      <p:sp>
        <p:nvSpPr>
          <p:cNvPr id="3" name="Content Placeholder 2">
            <a:extLst>
              <a:ext uri="{FF2B5EF4-FFF2-40B4-BE49-F238E27FC236}">
                <a16:creationId xmlns:a16="http://schemas.microsoft.com/office/drawing/2014/main" id="{496FBD08-DEB7-427C-A87C-57FA31D15261}"/>
              </a:ext>
            </a:extLst>
          </p:cNvPr>
          <p:cNvSpPr>
            <a:spLocks noGrp="1"/>
          </p:cNvSpPr>
          <p:nvPr>
            <p:ph idx="1"/>
          </p:nvPr>
        </p:nvSpPr>
        <p:spPr/>
        <p:txBody>
          <a:bodyPr>
            <a:normAutofit/>
          </a:bodyPr>
          <a:lstStyle/>
          <a:p>
            <a:r>
              <a:rPr lang="en-IN" b="1" dirty="0">
                <a:latin typeface="Times New Roman" panose="02020603050405020304" pitchFamily="18" charset="0"/>
                <a:cs typeface="Times New Roman" panose="02020603050405020304" pitchFamily="18" charset="0"/>
              </a:rPr>
              <a:t>Storage Class </a:t>
            </a:r>
            <a:r>
              <a:rPr lang="en-IN" sz="2000" b="1" dirty="0">
                <a:latin typeface="Times New Roman" panose="02020603050405020304" pitchFamily="18" charset="0"/>
                <a:cs typeface="Times New Roman" panose="02020603050405020304" pitchFamily="18" charset="0"/>
              </a:rPr>
              <a:t>of C++:- </a:t>
            </a:r>
            <a:r>
              <a:rPr lang="en-IN" dirty="0">
                <a:latin typeface="Times New Roman" panose="02020603050405020304" pitchFamily="18" charset="0"/>
                <a:cs typeface="Times New Roman" panose="02020603050405020304" pitchFamily="18" charset="0"/>
              </a:rPr>
              <a:t>A storage class defines the scope (visibility) and life-time of variables and/or functions within a C++ Program. These specifiers precede the type that they modify. There are following storage classes, which can be used in a C++ Program</a:t>
            </a:r>
          </a:p>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auto</a:t>
            </a:r>
          </a:p>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register</a:t>
            </a:r>
          </a:p>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static</a:t>
            </a:r>
          </a:p>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extern</a:t>
            </a:r>
          </a:p>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mutable</a:t>
            </a:r>
          </a:p>
          <a:p>
            <a:endParaRPr lang="en-IN" sz="20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3BB93C8-50CD-451F-86DF-6DB5A7895F29}"/>
              </a:ext>
            </a:extLst>
          </p:cNvPr>
          <p:cNvSpPr>
            <a:spLocks noGrp="1"/>
          </p:cNvSpPr>
          <p:nvPr>
            <p:ph type="dt" sz="half" idx="10"/>
          </p:nvPr>
        </p:nvSpPr>
        <p:spPr/>
        <p:txBody>
          <a:bodyPr/>
          <a:lstStyle/>
          <a:p>
            <a:fld id="{472F42E8-0791-4BEE-8C77-8DCD29A72CAA}" type="datetime1">
              <a:rPr lang="en-IN" smtClean="0"/>
              <a:t>23-02-2018</a:t>
            </a:fld>
            <a:endParaRPr lang="en-IN"/>
          </a:p>
        </p:txBody>
      </p:sp>
      <p:sp>
        <p:nvSpPr>
          <p:cNvPr id="5" name="Slide Number Placeholder 4">
            <a:extLst>
              <a:ext uri="{FF2B5EF4-FFF2-40B4-BE49-F238E27FC236}">
                <a16:creationId xmlns:a16="http://schemas.microsoft.com/office/drawing/2014/main" id="{E3B5A632-ADCE-43C6-9E61-E8D116A6CECF}"/>
              </a:ext>
            </a:extLst>
          </p:cNvPr>
          <p:cNvSpPr>
            <a:spLocks noGrp="1"/>
          </p:cNvSpPr>
          <p:nvPr>
            <p:ph type="sldNum" sz="quarter" idx="12"/>
          </p:nvPr>
        </p:nvSpPr>
        <p:spPr/>
        <p:txBody>
          <a:bodyPr/>
          <a:lstStyle/>
          <a:p>
            <a:fld id="{145D10E1-0E3C-4AA5-A66E-DC8D85B3B513}" type="slidenum">
              <a:rPr lang="en-IN" smtClean="0"/>
              <a:t>28</a:t>
            </a:fld>
            <a:endParaRPr lang="en-IN"/>
          </a:p>
        </p:txBody>
      </p:sp>
    </p:spTree>
    <p:extLst>
      <p:ext uri="{BB962C8B-B14F-4D97-AF65-F5344CB8AC3E}">
        <p14:creationId xmlns:p14="http://schemas.microsoft.com/office/powerpoint/2010/main" val="16535456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DC98F-3BC7-43CD-9A70-D9F6E2635B5F}"/>
              </a:ext>
            </a:extLst>
          </p:cNvPr>
          <p:cNvSpPr>
            <a:spLocks noGrp="1"/>
          </p:cNvSpPr>
          <p:nvPr>
            <p:ph type="title"/>
          </p:nvPr>
        </p:nvSpPr>
        <p:spPr/>
        <p:txBody>
          <a:bodyPr/>
          <a:lstStyle/>
          <a:p>
            <a:pPr algn="ctr"/>
            <a:r>
              <a:rPr lang="en-IN" dirty="0"/>
              <a:t>C++ Presentation</a:t>
            </a:r>
          </a:p>
        </p:txBody>
      </p:sp>
      <p:sp>
        <p:nvSpPr>
          <p:cNvPr id="3" name="Content Placeholder 2">
            <a:extLst>
              <a:ext uri="{FF2B5EF4-FFF2-40B4-BE49-F238E27FC236}">
                <a16:creationId xmlns:a16="http://schemas.microsoft.com/office/drawing/2014/main" id="{496FBD08-DEB7-427C-A87C-57FA31D15261}"/>
              </a:ext>
            </a:extLst>
          </p:cNvPr>
          <p:cNvSpPr>
            <a:spLocks noGrp="1"/>
          </p:cNvSpPr>
          <p:nvPr>
            <p:ph idx="1"/>
          </p:nvPr>
        </p:nvSpPr>
        <p:spPr/>
        <p:txBody>
          <a:bodyPr>
            <a:normAutofit/>
          </a:bodyPr>
          <a:lstStyle/>
          <a:p>
            <a:r>
              <a:rPr lang="en-IN" sz="2000" b="1" dirty="0">
                <a:latin typeface="Times New Roman" panose="02020603050405020304" pitchFamily="18" charset="0"/>
                <a:cs typeface="Times New Roman" panose="02020603050405020304" pitchFamily="18" charset="0"/>
              </a:rPr>
              <a:t>Friend</a:t>
            </a:r>
            <a:r>
              <a:rPr lang="en-IN" b="1" dirty="0">
                <a:latin typeface="Times New Roman" panose="02020603050405020304" pitchFamily="18" charset="0"/>
                <a:cs typeface="Times New Roman" panose="02020603050405020304" pitchFamily="18" charset="0"/>
              </a:rPr>
              <a:t> Function</a:t>
            </a:r>
            <a:r>
              <a:rPr lang="en-IN" sz="2000"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A friend function of a class is defined outside that class' scope but it has the right to access all private and protected members of the class. Even though the prototypes for friend functions appear in the class definition, friends are not member functions.</a:t>
            </a:r>
          </a:p>
          <a:p>
            <a:r>
              <a:rPr lang="en-IN" dirty="0">
                <a:latin typeface="Times New Roman" panose="02020603050405020304" pitchFamily="18" charset="0"/>
                <a:cs typeface="Times New Roman" panose="02020603050405020304" pitchFamily="18" charset="0"/>
              </a:rPr>
              <a:t>A friend can be a function, function template, or member function, or a class or class template, in which case the entire class and all of its members are friends.</a:t>
            </a:r>
          </a:p>
        </p:txBody>
      </p:sp>
      <p:sp>
        <p:nvSpPr>
          <p:cNvPr id="4" name="Date Placeholder 3">
            <a:extLst>
              <a:ext uri="{FF2B5EF4-FFF2-40B4-BE49-F238E27FC236}">
                <a16:creationId xmlns:a16="http://schemas.microsoft.com/office/drawing/2014/main" id="{D3BB93C8-50CD-451F-86DF-6DB5A7895F29}"/>
              </a:ext>
            </a:extLst>
          </p:cNvPr>
          <p:cNvSpPr>
            <a:spLocks noGrp="1"/>
          </p:cNvSpPr>
          <p:nvPr>
            <p:ph type="dt" sz="half" idx="10"/>
          </p:nvPr>
        </p:nvSpPr>
        <p:spPr/>
        <p:txBody>
          <a:bodyPr/>
          <a:lstStyle/>
          <a:p>
            <a:fld id="{472F42E8-0791-4BEE-8C77-8DCD29A72CAA}" type="datetime1">
              <a:rPr lang="en-IN" smtClean="0"/>
              <a:t>23-02-2018</a:t>
            </a:fld>
            <a:endParaRPr lang="en-IN"/>
          </a:p>
        </p:txBody>
      </p:sp>
      <p:sp>
        <p:nvSpPr>
          <p:cNvPr id="5" name="Slide Number Placeholder 4">
            <a:extLst>
              <a:ext uri="{FF2B5EF4-FFF2-40B4-BE49-F238E27FC236}">
                <a16:creationId xmlns:a16="http://schemas.microsoft.com/office/drawing/2014/main" id="{E3B5A632-ADCE-43C6-9E61-E8D116A6CECF}"/>
              </a:ext>
            </a:extLst>
          </p:cNvPr>
          <p:cNvSpPr>
            <a:spLocks noGrp="1"/>
          </p:cNvSpPr>
          <p:nvPr>
            <p:ph type="sldNum" sz="quarter" idx="12"/>
          </p:nvPr>
        </p:nvSpPr>
        <p:spPr/>
        <p:txBody>
          <a:bodyPr/>
          <a:lstStyle/>
          <a:p>
            <a:fld id="{145D10E1-0E3C-4AA5-A66E-DC8D85B3B513}" type="slidenum">
              <a:rPr lang="en-IN" smtClean="0"/>
              <a:t>29</a:t>
            </a:fld>
            <a:endParaRPr lang="en-IN"/>
          </a:p>
        </p:txBody>
      </p:sp>
    </p:spTree>
    <p:extLst>
      <p:ext uri="{BB962C8B-B14F-4D97-AF65-F5344CB8AC3E}">
        <p14:creationId xmlns:p14="http://schemas.microsoft.com/office/powerpoint/2010/main" val="3913969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DC98F-3BC7-43CD-9A70-D9F6E2635B5F}"/>
              </a:ext>
            </a:extLst>
          </p:cNvPr>
          <p:cNvSpPr>
            <a:spLocks noGrp="1"/>
          </p:cNvSpPr>
          <p:nvPr>
            <p:ph type="title"/>
          </p:nvPr>
        </p:nvSpPr>
        <p:spPr/>
        <p:txBody>
          <a:bodyPr/>
          <a:lstStyle/>
          <a:p>
            <a:pPr algn="ctr"/>
            <a:r>
              <a:rPr lang="en-IN" dirty="0"/>
              <a:t>C++ Presentation</a:t>
            </a:r>
          </a:p>
        </p:txBody>
      </p:sp>
      <p:sp>
        <p:nvSpPr>
          <p:cNvPr id="3" name="Content Placeholder 2">
            <a:extLst>
              <a:ext uri="{FF2B5EF4-FFF2-40B4-BE49-F238E27FC236}">
                <a16:creationId xmlns:a16="http://schemas.microsoft.com/office/drawing/2014/main" id="{496FBD08-DEB7-427C-A87C-57FA31D15261}"/>
              </a:ext>
            </a:extLst>
          </p:cNvPr>
          <p:cNvSpPr>
            <a:spLocks noGrp="1"/>
          </p:cNvSpPr>
          <p:nvPr>
            <p:ph idx="1"/>
          </p:nvPr>
        </p:nvSpPr>
        <p:spPr/>
        <p:txBody>
          <a:bodyPr>
            <a:normAutofit/>
          </a:bodyPr>
          <a:lstStyle/>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Sample code for C++:- </a:t>
            </a:r>
          </a:p>
          <a:p>
            <a:r>
              <a:rPr lang="en-IN" dirty="0">
                <a:latin typeface="Times New Roman" panose="02020603050405020304" pitchFamily="18" charset="0"/>
                <a:cs typeface="Times New Roman" panose="02020603050405020304" pitchFamily="18" charset="0"/>
              </a:rPr>
              <a:t>#include&lt;</a:t>
            </a:r>
            <a:r>
              <a:rPr lang="en-IN" dirty="0" err="1">
                <a:latin typeface="Times New Roman" panose="02020603050405020304" pitchFamily="18" charset="0"/>
                <a:cs typeface="Times New Roman" panose="02020603050405020304" pitchFamily="18" charset="0"/>
              </a:rPr>
              <a:t>iostream.h</a:t>
            </a:r>
            <a:r>
              <a:rPr lang="en-IN" dirty="0">
                <a:latin typeface="Times New Roman" panose="02020603050405020304" pitchFamily="18" charset="0"/>
                <a:cs typeface="Times New Roman" panose="02020603050405020304" pitchFamily="18" charset="0"/>
              </a:rPr>
              <a:t>&gt;</a:t>
            </a:r>
          </a:p>
          <a:p>
            <a:r>
              <a:rPr lang="en-IN" dirty="0">
                <a:latin typeface="Times New Roman" panose="02020603050405020304" pitchFamily="18" charset="0"/>
                <a:cs typeface="Times New Roman" panose="02020603050405020304" pitchFamily="18" charset="0"/>
              </a:rPr>
              <a:t>using namespace </a:t>
            </a:r>
            <a:r>
              <a:rPr lang="en-IN" dirty="0" err="1">
                <a:latin typeface="Times New Roman" panose="02020603050405020304" pitchFamily="18" charset="0"/>
                <a:cs typeface="Times New Roman" panose="02020603050405020304" pitchFamily="18" charset="0"/>
              </a:rPr>
              <a:t>std</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int main(){</a:t>
            </a:r>
          </a:p>
          <a:p>
            <a:pPr lvl="1"/>
            <a:r>
              <a:rPr lang="en-IN" sz="2000" dirty="0" err="1">
                <a:latin typeface="Times New Roman" panose="02020603050405020304" pitchFamily="18" charset="0"/>
                <a:cs typeface="Times New Roman" panose="02020603050405020304" pitchFamily="18" charset="0"/>
              </a:rPr>
              <a:t>cout</a:t>
            </a:r>
            <a:r>
              <a:rPr lang="en-IN" sz="2000" dirty="0">
                <a:latin typeface="Times New Roman" panose="02020603050405020304" pitchFamily="18" charset="0"/>
                <a:cs typeface="Times New Roman" panose="02020603050405020304" pitchFamily="18" charset="0"/>
              </a:rPr>
              <a:t> &lt;&lt; “hello world”;</a:t>
            </a:r>
          </a:p>
          <a:p>
            <a:r>
              <a:rPr lang="en-IN" dirty="0">
                <a:latin typeface="Times New Roman" panose="02020603050405020304" pitchFamily="18" charset="0"/>
                <a:cs typeface="Times New Roman" panose="02020603050405020304" pitchFamily="18" charset="0"/>
              </a:rPr>
              <a:t>}</a:t>
            </a:r>
          </a:p>
        </p:txBody>
      </p:sp>
      <p:sp>
        <p:nvSpPr>
          <p:cNvPr id="4" name="Date Placeholder 3">
            <a:extLst>
              <a:ext uri="{FF2B5EF4-FFF2-40B4-BE49-F238E27FC236}">
                <a16:creationId xmlns:a16="http://schemas.microsoft.com/office/drawing/2014/main" id="{6A6DC6B2-10F7-49A5-8B60-36B1B25BCE5F}"/>
              </a:ext>
            </a:extLst>
          </p:cNvPr>
          <p:cNvSpPr>
            <a:spLocks noGrp="1"/>
          </p:cNvSpPr>
          <p:nvPr>
            <p:ph type="dt" sz="half" idx="10"/>
          </p:nvPr>
        </p:nvSpPr>
        <p:spPr/>
        <p:txBody>
          <a:bodyPr/>
          <a:lstStyle/>
          <a:p>
            <a:fld id="{BB01CF04-7928-45D5-802D-0C6AD509BF19}" type="datetime1">
              <a:rPr lang="en-IN" smtClean="0"/>
              <a:t>23-02-2018</a:t>
            </a:fld>
            <a:endParaRPr lang="en-IN"/>
          </a:p>
        </p:txBody>
      </p:sp>
      <p:sp>
        <p:nvSpPr>
          <p:cNvPr id="5" name="Slide Number Placeholder 4">
            <a:extLst>
              <a:ext uri="{FF2B5EF4-FFF2-40B4-BE49-F238E27FC236}">
                <a16:creationId xmlns:a16="http://schemas.microsoft.com/office/drawing/2014/main" id="{70A989E4-198D-430B-BC9E-822D45369526}"/>
              </a:ext>
            </a:extLst>
          </p:cNvPr>
          <p:cNvSpPr>
            <a:spLocks noGrp="1"/>
          </p:cNvSpPr>
          <p:nvPr>
            <p:ph type="sldNum" sz="quarter" idx="12"/>
          </p:nvPr>
        </p:nvSpPr>
        <p:spPr/>
        <p:txBody>
          <a:bodyPr/>
          <a:lstStyle/>
          <a:p>
            <a:fld id="{145D10E1-0E3C-4AA5-A66E-DC8D85B3B513}" type="slidenum">
              <a:rPr lang="en-IN" smtClean="0"/>
              <a:t>3</a:t>
            </a:fld>
            <a:endParaRPr lang="en-IN"/>
          </a:p>
        </p:txBody>
      </p:sp>
    </p:spTree>
    <p:extLst>
      <p:ext uri="{BB962C8B-B14F-4D97-AF65-F5344CB8AC3E}">
        <p14:creationId xmlns:p14="http://schemas.microsoft.com/office/powerpoint/2010/main" val="41070637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DC98F-3BC7-43CD-9A70-D9F6E2635B5F}"/>
              </a:ext>
            </a:extLst>
          </p:cNvPr>
          <p:cNvSpPr>
            <a:spLocks noGrp="1"/>
          </p:cNvSpPr>
          <p:nvPr>
            <p:ph type="title"/>
          </p:nvPr>
        </p:nvSpPr>
        <p:spPr/>
        <p:txBody>
          <a:bodyPr/>
          <a:lstStyle/>
          <a:p>
            <a:pPr algn="ctr"/>
            <a:r>
              <a:rPr lang="en-IN" dirty="0"/>
              <a:t>C++ Presentation</a:t>
            </a:r>
          </a:p>
        </p:txBody>
      </p:sp>
      <p:sp>
        <p:nvSpPr>
          <p:cNvPr id="3" name="Content Placeholder 2">
            <a:extLst>
              <a:ext uri="{FF2B5EF4-FFF2-40B4-BE49-F238E27FC236}">
                <a16:creationId xmlns:a16="http://schemas.microsoft.com/office/drawing/2014/main" id="{496FBD08-DEB7-427C-A87C-57FA31D15261}"/>
              </a:ext>
            </a:extLst>
          </p:cNvPr>
          <p:cNvSpPr>
            <a:spLocks noGrp="1"/>
          </p:cNvSpPr>
          <p:nvPr>
            <p:ph idx="1"/>
          </p:nvPr>
        </p:nvSpPr>
        <p:spPr/>
        <p:txBody>
          <a:bodyPr>
            <a:normAutofit/>
          </a:bodyPr>
          <a:lstStyle/>
          <a:p>
            <a:r>
              <a:rPr lang="en-IN" sz="2000" b="1" dirty="0">
                <a:latin typeface="Times New Roman" panose="02020603050405020304" pitchFamily="18" charset="0"/>
                <a:cs typeface="Times New Roman" panose="02020603050405020304" pitchFamily="18" charset="0"/>
              </a:rPr>
              <a:t>Friend</a:t>
            </a:r>
            <a:r>
              <a:rPr lang="en-IN" b="1" dirty="0">
                <a:latin typeface="Times New Roman" panose="02020603050405020304" pitchFamily="18" charset="0"/>
                <a:cs typeface="Times New Roman" panose="02020603050405020304" pitchFamily="18" charset="0"/>
              </a:rPr>
              <a:t> Function:- </a:t>
            </a:r>
            <a:r>
              <a:rPr lang="en-IN" dirty="0">
                <a:latin typeface="Times New Roman" panose="02020603050405020304" pitchFamily="18" charset="0"/>
                <a:cs typeface="Times New Roman" panose="02020603050405020304" pitchFamily="18" charset="0"/>
              </a:rPr>
              <a:t>To declare a function as a friend of a class, precede the function prototype in the class definition with keyword </a:t>
            </a:r>
            <a:r>
              <a:rPr lang="en-IN" b="1" dirty="0">
                <a:latin typeface="Times New Roman" panose="02020603050405020304" pitchFamily="18" charset="0"/>
                <a:cs typeface="Times New Roman" panose="02020603050405020304" pitchFamily="18" charset="0"/>
              </a:rPr>
              <a:t>friend</a:t>
            </a:r>
            <a:r>
              <a:rPr lang="en-IN" dirty="0">
                <a:latin typeface="Times New Roman" panose="02020603050405020304" pitchFamily="18" charset="0"/>
                <a:cs typeface="Times New Roman" panose="02020603050405020304" pitchFamily="18" charset="0"/>
              </a:rPr>
              <a:t> as follows −</a:t>
            </a:r>
          </a:p>
          <a:p>
            <a:r>
              <a:rPr lang="en-IN" b="1" dirty="0">
                <a:latin typeface="Times New Roman" panose="02020603050405020304" pitchFamily="18" charset="0"/>
                <a:cs typeface="Times New Roman" panose="02020603050405020304" pitchFamily="18" charset="0"/>
              </a:rPr>
              <a:t>Class Box{</a:t>
            </a:r>
          </a:p>
          <a:p>
            <a:pPr lvl="1"/>
            <a:r>
              <a:rPr lang="en-IN" b="1" dirty="0">
                <a:latin typeface="Times New Roman" panose="02020603050405020304" pitchFamily="18" charset="0"/>
                <a:cs typeface="Times New Roman" panose="02020603050405020304" pitchFamily="18" charset="0"/>
              </a:rPr>
              <a:t>double width;</a:t>
            </a:r>
          </a:p>
          <a:p>
            <a:pPr lvl="1"/>
            <a:r>
              <a:rPr lang="en-IN" b="1" dirty="0">
                <a:latin typeface="Times New Roman" panose="02020603050405020304" pitchFamily="18" charset="0"/>
                <a:cs typeface="Times New Roman" panose="02020603050405020304" pitchFamily="18" charset="0"/>
              </a:rPr>
              <a:t>public:</a:t>
            </a:r>
          </a:p>
          <a:p>
            <a:pPr lvl="1"/>
            <a:r>
              <a:rPr lang="en-IN" b="1" dirty="0">
                <a:latin typeface="Times New Roman" panose="02020603050405020304" pitchFamily="18" charset="0"/>
                <a:cs typeface="Times New Roman" panose="02020603050405020304" pitchFamily="18" charset="0"/>
              </a:rPr>
              <a:t>double length;</a:t>
            </a:r>
          </a:p>
          <a:p>
            <a:pPr lvl="1"/>
            <a:r>
              <a:rPr lang="en-IN" b="1" dirty="0">
                <a:latin typeface="Times New Roman" panose="02020603050405020304" pitchFamily="18" charset="0"/>
                <a:cs typeface="Times New Roman" panose="02020603050405020304" pitchFamily="18" charset="0"/>
              </a:rPr>
              <a:t>friend void </a:t>
            </a:r>
            <a:r>
              <a:rPr lang="en-IN" b="1" dirty="0" err="1">
                <a:latin typeface="Times New Roman" panose="02020603050405020304" pitchFamily="18" charset="0"/>
                <a:cs typeface="Times New Roman" panose="02020603050405020304" pitchFamily="18" charset="0"/>
              </a:rPr>
              <a:t>printWidth</a:t>
            </a:r>
            <a:r>
              <a:rPr lang="en-IN" b="1" dirty="0">
                <a:latin typeface="Times New Roman" panose="02020603050405020304" pitchFamily="18" charset="0"/>
                <a:cs typeface="Times New Roman" panose="02020603050405020304" pitchFamily="18" charset="0"/>
              </a:rPr>
              <a:t>(Box box);</a:t>
            </a:r>
          </a:p>
          <a:p>
            <a:pPr lvl="1"/>
            <a:r>
              <a:rPr lang="en-IN" b="1" dirty="0">
                <a:latin typeface="Times New Roman" panose="02020603050405020304" pitchFamily="18" charset="0"/>
                <a:cs typeface="Times New Roman" panose="02020603050405020304" pitchFamily="18" charset="0"/>
              </a:rPr>
              <a:t>void </a:t>
            </a:r>
            <a:r>
              <a:rPr lang="en-IN" b="1" dirty="0" err="1">
                <a:latin typeface="Times New Roman" panose="02020603050405020304" pitchFamily="18" charset="0"/>
                <a:cs typeface="Times New Roman" panose="02020603050405020304" pitchFamily="18" charset="0"/>
              </a:rPr>
              <a:t>setWidth</a:t>
            </a:r>
            <a:r>
              <a:rPr lang="en-IN" b="1" dirty="0">
                <a:latin typeface="Times New Roman" panose="02020603050405020304" pitchFamily="18" charset="0"/>
                <a:cs typeface="Times New Roman" panose="02020603050405020304" pitchFamily="18" charset="0"/>
              </a:rPr>
              <a:t>(double </a:t>
            </a:r>
            <a:r>
              <a:rPr lang="en-IN" b="1" dirty="0" err="1">
                <a:latin typeface="Times New Roman" panose="02020603050405020304" pitchFamily="18" charset="0"/>
                <a:cs typeface="Times New Roman" panose="02020603050405020304" pitchFamily="18" charset="0"/>
              </a:rPr>
              <a:t>wid</a:t>
            </a:r>
            <a:r>
              <a:rPr lang="en-IN" b="1" dirty="0">
                <a:latin typeface="Times New Roman" panose="02020603050405020304" pitchFamily="18" charset="0"/>
                <a:cs typeface="Times New Roman" panose="02020603050405020304" pitchFamily="18" charset="0"/>
              </a:rPr>
              <a:t>);</a:t>
            </a:r>
          </a:p>
          <a:p>
            <a:r>
              <a:rPr lang="en-IN" b="1" dirty="0">
                <a:latin typeface="Times New Roman" panose="02020603050405020304" pitchFamily="18" charset="0"/>
                <a:cs typeface="Times New Roman" panose="02020603050405020304" pitchFamily="18" charset="0"/>
              </a:rPr>
              <a:t>};</a:t>
            </a:r>
            <a:endParaRPr lang="en-IN" sz="20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3BB93C8-50CD-451F-86DF-6DB5A7895F29}"/>
              </a:ext>
            </a:extLst>
          </p:cNvPr>
          <p:cNvSpPr>
            <a:spLocks noGrp="1"/>
          </p:cNvSpPr>
          <p:nvPr>
            <p:ph type="dt" sz="half" idx="10"/>
          </p:nvPr>
        </p:nvSpPr>
        <p:spPr/>
        <p:txBody>
          <a:bodyPr/>
          <a:lstStyle/>
          <a:p>
            <a:fld id="{472F42E8-0791-4BEE-8C77-8DCD29A72CAA}" type="datetime1">
              <a:rPr lang="en-IN" smtClean="0"/>
              <a:t>23-02-2018</a:t>
            </a:fld>
            <a:endParaRPr lang="en-IN"/>
          </a:p>
        </p:txBody>
      </p:sp>
      <p:sp>
        <p:nvSpPr>
          <p:cNvPr id="5" name="Slide Number Placeholder 4">
            <a:extLst>
              <a:ext uri="{FF2B5EF4-FFF2-40B4-BE49-F238E27FC236}">
                <a16:creationId xmlns:a16="http://schemas.microsoft.com/office/drawing/2014/main" id="{E3B5A632-ADCE-43C6-9E61-E8D116A6CECF}"/>
              </a:ext>
            </a:extLst>
          </p:cNvPr>
          <p:cNvSpPr>
            <a:spLocks noGrp="1"/>
          </p:cNvSpPr>
          <p:nvPr>
            <p:ph type="sldNum" sz="quarter" idx="12"/>
          </p:nvPr>
        </p:nvSpPr>
        <p:spPr/>
        <p:txBody>
          <a:bodyPr/>
          <a:lstStyle/>
          <a:p>
            <a:fld id="{145D10E1-0E3C-4AA5-A66E-DC8D85B3B513}" type="slidenum">
              <a:rPr lang="en-IN" smtClean="0"/>
              <a:t>30</a:t>
            </a:fld>
            <a:endParaRPr lang="en-IN"/>
          </a:p>
        </p:txBody>
      </p:sp>
    </p:spTree>
    <p:extLst>
      <p:ext uri="{BB962C8B-B14F-4D97-AF65-F5344CB8AC3E}">
        <p14:creationId xmlns:p14="http://schemas.microsoft.com/office/powerpoint/2010/main" val="9396054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DC98F-3BC7-43CD-9A70-D9F6E2635B5F}"/>
              </a:ext>
            </a:extLst>
          </p:cNvPr>
          <p:cNvSpPr>
            <a:spLocks noGrp="1"/>
          </p:cNvSpPr>
          <p:nvPr>
            <p:ph type="title"/>
          </p:nvPr>
        </p:nvSpPr>
        <p:spPr/>
        <p:txBody>
          <a:bodyPr/>
          <a:lstStyle/>
          <a:p>
            <a:pPr algn="ctr"/>
            <a:r>
              <a:rPr lang="en-IN" dirty="0"/>
              <a:t>C++ Presentation</a:t>
            </a:r>
          </a:p>
        </p:txBody>
      </p:sp>
      <p:sp>
        <p:nvSpPr>
          <p:cNvPr id="3" name="Content Placeholder 2">
            <a:extLst>
              <a:ext uri="{FF2B5EF4-FFF2-40B4-BE49-F238E27FC236}">
                <a16:creationId xmlns:a16="http://schemas.microsoft.com/office/drawing/2014/main" id="{496FBD08-DEB7-427C-A87C-57FA31D15261}"/>
              </a:ext>
            </a:extLst>
          </p:cNvPr>
          <p:cNvSpPr>
            <a:spLocks noGrp="1"/>
          </p:cNvSpPr>
          <p:nvPr>
            <p:ph idx="1"/>
          </p:nvPr>
        </p:nvSpPr>
        <p:spPr/>
        <p:txBody>
          <a:bodyPr>
            <a:normAutofit/>
          </a:bodyPr>
          <a:lstStyle/>
          <a:p>
            <a:r>
              <a:rPr lang="en-IN" sz="2000" b="1">
                <a:latin typeface="Times New Roman" panose="02020603050405020304" pitchFamily="18" charset="0"/>
                <a:cs typeface="Times New Roman" panose="02020603050405020304" pitchFamily="18" charset="0"/>
              </a:rPr>
              <a:t>Operator in C++:- </a:t>
            </a:r>
            <a:endParaRPr lang="en-IN" sz="20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3BB93C8-50CD-451F-86DF-6DB5A7895F29}"/>
              </a:ext>
            </a:extLst>
          </p:cNvPr>
          <p:cNvSpPr>
            <a:spLocks noGrp="1"/>
          </p:cNvSpPr>
          <p:nvPr>
            <p:ph type="dt" sz="half" idx="10"/>
          </p:nvPr>
        </p:nvSpPr>
        <p:spPr/>
        <p:txBody>
          <a:bodyPr/>
          <a:lstStyle/>
          <a:p>
            <a:fld id="{472F42E8-0791-4BEE-8C77-8DCD29A72CAA}" type="datetime1">
              <a:rPr lang="en-IN" smtClean="0"/>
              <a:t>23-02-2018</a:t>
            </a:fld>
            <a:endParaRPr lang="en-IN"/>
          </a:p>
        </p:txBody>
      </p:sp>
      <p:sp>
        <p:nvSpPr>
          <p:cNvPr id="5" name="Slide Number Placeholder 4">
            <a:extLst>
              <a:ext uri="{FF2B5EF4-FFF2-40B4-BE49-F238E27FC236}">
                <a16:creationId xmlns:a16="http://schemas.microsoft.com/office/drawing/2014/main" id="{E3B5A632-ADCE-43C6-9E61-E8D116A6CECF}"/>
              </a:ext>
            </a:extLst>
          </p:cNvPr>
          <p:cNvSpPr>
            <a:spLocks noGrp="1"/>
          </p:cNvSpPr>
          <p:nvPr>
            <p:ph type="sldNum" sz="quarter" idx="12"/>
          </p:nvPr>
        </p:nvSpPr>
        <p:spPr/>
        <p:txBody>
          <a:bodyPr/>
          <a:lstStyle/>
          <a:p>
            <a:fld id="{145D10E1-0E3C-4AA5-A66E-DC8D85B3B513}" type="slidenum">
              <a:rPr lang="en-IN" smtClean="0"/>
              <a:t>31</a:t>
            </a:fld>
            <a:endParaRPr lang="en-IN"/>
          </a:p>
        </p:txBody>
      </p:sp>
    </p:spTree>
    <p:extLst>
      <p:ext uri="{BB962C8B-B14F-4D97-AF65-F5344CB8AC3E}">
        <p14:creationId xmlns:p14="http://schemas.microsoft.com/office/powerpoint/2010/main" val="19857499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DC98F-3BC7-43CD-9A70-D9F6E2635B5F}"/>
              </a:ext>
            </a:extLst>
          </p:cNvPr>
          <p:cNvSpPr>
            <a:spLocks noGrp="1"/>
          </p:cNvSpPr>
          <p:nvPr>
            <p:ph type="title"/>
          </p:nvPr>
        </p:nvSpPr>
        <p:spPr/>
        <p:txBody>
          <a:bodyPr/>
          <a:lstStyle/>
          <a:p>
            <a:pPr algn="ctr"/>
            <a:r>
              <a:rPr lang="en-IN" dirty="0"/>
              <a:t>C++ Presentation</a:t>
            </a:r>
          </a:p>
        </p:txBody>
      </p:sp>
      <p:sp>
        <p:nvSpPr>
          <p:cNvPr id="3" name="Content Placeholder 2">
            <a:extLst>
              <a:ext uri="{FF2B5EF4-FFF2-40B4-BE49-F238E27FC236}">
                <a16:creationId xmlns:a16="http://schemas.microsoft.com/office/drawing/2014/main" id="{496FBD08-DEB7-427C-A87C-57FA31D15261}"/>
              </a:ext>
            </a:extLst>
          </p:cNvPr>
          <p:cNvSpPr>
            <a:spLocks noGrp="1"/>
          </p:cNvSpPr>
          <p:nvPr>
            <p:ph idx="1"/>
          </p:nvPr>
        </p:nvSpPr>
        <p:spPr/>
        <p:txBody>
          <a:bodyPr>
            <a:normAutofit/>
          </a:bodyPr>
          <a:lstStyle/>
          <a:p>
            <a:r>
              <a:rPr lang="en-IN" b="1" dirty="0">
                <a:latin typeface="Times New Roman" panose="02020603050405020304" pitchFamily="18" charset="0"/>
                <a:cs typeface="Times New Roman" panose="02020603050405020304" pitchFamily="18" charset="0"/>
              </a:rPr>
              <a:t>Automatic Storage Class</a:t>
            </a:r>
            <a:r>
              <a:rPr lang="en-IN" sz="2000" b="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The auto storage class is the default storage class for all local variables.</a:t>
            </a:r>
          </a:p>
          <a:p>
            <a:r>
              <a:rPr lang="en-IN" b="1" dirty="0">
                <a:latin typeface="Times New Roman" panose="02020603050405020304" pitchFamily="18" charset="0"/>
                <a:cs typeface="Times New Roman" panose="02020603050405020304" pitchFamily="18" charset="0"/>
              </a:rPr>
              <a:t>{</a:t>
            </a:r>
          </a:p>
          <a:p>
            <a:pPr lvl="1"/>
            <a:r>
              <a:rPr lang="en-IN" b="1" dirty="0" err="1">
                <a:latin typeface="Times New Roman" panose="02020603050405020304" pitchFamily="18" charset="0"/>
                <a:cs typeface="Times New Roman" panose="02020603050405020304" pitchFamily="18" charset="0"/>
              </a:rPr>
              <a:t>int</a:t>
            </a:r>
            <a:r>
              <a:rPr lang="en-IN" b="1" dirty="0">
                <a:latin typeface="Times New Roman" panose="02020603050405020304" pitchFamily="18" charset="0"/>
                <a:cs typeface="Times New Roman" panose="02020603050405020304" pitchFamily="18" charset="0"/>
              </a:rPr>
              <a:t> mount;</a:t>
            </a:r>
          </a:p>
          <a:p>
            <a:pPr lvl="1"/>
            <a:r>
              <a:rPr lang="en-IN" b="1" dirty="0">
                <a:latin typeface="Times New Roman" panose="02020603050405020304" pitchFamily="18" charset="0"/>
                <a:cs typeface="Times New Roman" panose="02020603050405020304" pitchFamily="18" charset="0"/>
              </a:rPr>
              <a:t>auto </a:t>
            </a:r>
            <a:r>
              <a:rPr lang="en-IN" b="1" dirty="0" err="1">
                <a:latin typeface="Times New Roman" panose="02020603050405020304" pitchFamily="18" charset="0"/>
                <a:cs typeface="Times New Roman" panose="02020603050405020304" pitchFamily="18" charset="0"/>
              </a:rPr>
              <a:t>int</a:t>
            </a:r>
            <a:r>
              <a:rPr lang="en-IN" b="1" dirty="0">
                <a:latin typeface="Times New Roman" panose="02020603050405020304" pitchFamily="18" charset="0"/>
                <a:cs typeface="Times New Roman" panose="02020603050405020304" pitchFamily="18" charset="0"/>
              </a:rPr>
              <a:t> mount;</a:t>
            </a:r>
          </a:p>
          <a:p>
            <a:pPr marL="457200" lvl="1" indent="0">
              <a:buNone/>
            </a:pPr>
            <a:r>
              <a:rPr lang="en-IN" b="1" dirty="0">
                <a:latin typeface="Times New Roman" panose="02020603050405020304" pitchFamily="18" charset="0"/>
                <a:cs typeface="Times New Roman" panose="02020603050405020304" pitchFamily="18" charset="0"/>
              </a:rPr>
              <a:t>}</a:t>
            </a:r>
          </a:p>
        </p:txBody>
      </p:sp>
      <p:sp>
        <p:nvSpPr>
          <p:cNvPr id="4" name="Date Placeholder 3">
            <a:extLst>
              <a:ext uri="{FF2B5EF4-FFF2-40B4-BE49-F238E27FC236}">
                <a16:creationId xmlns:a16="http://schemas.microsoft.com/office/drawing/2014/main" id="{D3BB93C8-50CD-451F-86DF-6DB5A7895F29}"/>
              </a:ext>
            </a:extLst>
          </p:cNvPr>
          <p:cNvSpPr>
            <a:spLocks noGrp="1"/>
          </p:cNvSpPr>
          <p:nvPr>
            <p:ph type="dt" sz="half" idx="10"/>
          </p:nvPr>
        </p:nvSpPr>
        <p:spPr/>
        <p:txBody>
          <a:bodyPr/>
          <a:lstStyle/>
          <a:p>
            <a:fld id="{472F42E8-0791-4BEE-8C77-8DCD29A72CAA}" type="datetime1">
              <a:rPr lang="en-IN" smtClean="0"/>
              <a:t>23-02-2018</a:t>
            </a:fld>
            <a:endParaRPr lang="en-IN"/>
          </a:p>
        </p:txBody>
      </p:sp>
      <p:sp>
        <p:nvSpPr>
          <p:cNvPr id="5" name="Slide Number Placeholder 4">
            <a:extLst>
              <a:ext uri="{FF2B5EF4-FFF2-40B4-BE49-F238E27FC236}">
                <a16:creationId xmlns:a16="http://schemas.microsoft.com/office/drawing/2014/main" id="{E3B5A632-ADCE-43C6-9E61-E8D116A6CECF}"/>
              </a:ext>
            </a:extLst>
          </p:cNvPr>
          <p:cNvSpPr>
            <a:spLocks noGrp="1"/>
          </p:cNvSpPr>
          <p:nvPr>
            <p:ph type="sldNum" sz="quarter" idx="12"/>
          </p:nvPr>
        </p:nvSpPr>
        <p:spPr/>
        <p:txBody>
          <a:bodyPr/>
          <a:lstStyle/>
          <a:p>
            <a:fld id="{145D10E1-0E3C-4AA5-A66E-DC8D85B3B513}" type="slidenum">
              <a:rPr lang="en-IN" smtClean="0"/>
              <a:t>32</a:t>
            </a:fld>
            <a:endParaRPr lang="en-IN"/>
          </a:p>
        </p:txBody>
      </p:sp>
    </p:spTree>
    <p:extLst>
      <p:ext uri="{BB962C8B-B14F-4D97-AF65-F5344CB8AC3E}">
        <p14:creationId xmlns:p14="http://schemas.microsoft.com/office/powerpoint/2010/main" val="39570395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DC98F-3BC7-43CD-9A70-D9F6E2635B5F}"/>
              </a:ext>
            </a:extLst>
          </p:cNvPr>
          <p:cNvSpPr>
            <a:spLocks noGrp="1"/>
          </p:cNvSpPr>
          <p:nvPr>
            <p:ph type="title"/>
          </p:nvPr>
        </p:nvSpPr>
        <p:spPr/>
        <p:txBody>
          <a:bodyPr/>
          <a:lstStyle/>
          <a:p>
            <a:pPr algn="ctr"/>
            <a:r>
              <a:rPr lang="en-IN" dirty="0"/>
              <a:t>C++ Presentation</a:t>
            </a:r>
          </a:p>
        </p:txBody>
      </p:sp>
      <p:sp>
        <p:nvSpPr>
          <p:cNvPr id="3" name="Content Placeholder 2">
            <a:extLst>
              <a:ext uri="{FF2B5EF4-FFF2-40B4-BE49-F238E27FC236}">
                <a16:creationId xmlns:a16="http://schemas.microsoft.com/office/drawing/2014/main" id="{496FBD08-DEB7-427C-A87C-57FA31D15261}"/>
              </a:ext>
            </a:extLst>
          </p:cNvPr>
          <p:cNvSpPr>
            <a:spLocks noGrp="1"/>
          </p:cNvSpPr>
          <p:nvPr>
            <p:ph idx="1"/>
          </p:nvPr>
        </p:nvSpPr>
        <p:spPr/>
        <p:txBody>
          <a:bodyPr>
            <a:normAutofit/>
          </a:bodyPr>
          <a:lstStyle/>
          <a:p>
            <a:r>
              <a:rPr lang="en-IN" b="1" dirty="0">
                <a:latin typeface="Times New Roman" panose="02020603050405020304" pitchFamily="18" charset="0"/>
                <a:cs typeface="Times New Roman" panose="02020603050405020304" pitchFamily="18" charset="0"/>
              </a:rPr>
              <a:t>Register Storage Class</a:t>
            </a:r>
            <a:r>
              <a:rPr lang="en-IN" sz="2000"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The </a:t>
            </a:r>
            <a:r>
              <a:rPr lang="en-IN" b="1" dirty="0">
                <a:latin typeface="Times New Roman" panose="02020603050405020304" pitchFamily="18" charset="0"/>
                <a:cs typeface="Times New Roman" panose="02020603050405020304" pitchFamily="18" charset="0"/>
              </a:rPr>
              <a:t>register</a:t>
            </a:r>
            <a:r>
              <a:rPr lang="en-IN" dirty="0">
                <a:latin typeface="Times New Roman" panose="02020603050405020304" pitchFamily="18" charset="0"/>
                <a:cs typeface="Times New Roman" panose="02020603050405020304" pitchFamily="18" charset="0"/>
              </a:rPr>
              <a:t> storage class is used to define local variables that should be stored in a register instead of RAM. This means that the variable has a maximum size equal to the register size (usually one word) and can't have the unary '&amp;' operator applied to it (as it does not have a memory location).</a:t>
            </a:r>
          </a:p>
          <a:p>
            <a:r>
              <a:rPr lang="en-IN" b="1" dirty="0">
                <a:latin typeface="Times New Roman" panose="02020603050405020304" pitchFamily="18" charset="0"/>
                <a:cs typeface="Times New Roman" panose="02020603050405020304" pitchFamily="18" charset="0"/>
              </a:rPr>
              <a:t>{</a:t>
            </a:r>
          </a:p>
          <a:p>
            <a:pPr lvl="1"/>
            <a:r>
              <a:rPr lang="en-IN" b="1" dirty="0">
                <a:latin typeface="Times New Roman" panose="02020603050405020304" pitchFamily="18" charset="0"/>
                <a:cs typeface="Times New Roman" panose="02020603050405020304" pitchFamily="18" charset="0"/>
              </a:rPr>
              <a:t>register </a:t>
            </a:r>
            <a:r>
              <a:rPr lang="en-IN" b="1" dirty="0" err="1">
                <a:latin typeface="Times New Roman" panose="02020603050405020304" pitchFamily="18" charset="0"/>
                <a:cs typeface="Times New Roman" panose="02020603050405020304" pitchFamily="18" charset="0"/>
              </a:rPr>
              <a:t>int</a:t>
            </a:r>
            <a:r>
              <a:rPr lang="en-IN" b="1" dirty="0">
                <a:latin typeface="Times New Roman" panose="02020603050405020304" pitchFamily="18" charset="0"/>
                <a:cs typeface="Times New Roman" panose="02020603050405020304" pitchFamily="18" charset="0"/>
              </a:rPr>
              <a:t> miles;</a:t>
            </a:r>
          </a:p>
          <a:p>
            <a:pPr marL="457200" lvl="1" indent="0">
              <a:buNone/>
            </a:pPr>
            <a:r>
              <a:rPr lang="en-IN" b="1" dirty="0">
                <a:latin typeface="Times New Roman" panose="02020603050405020304" pitchFamily="18" charset="0"/>
                <a:cs typeface="Times New Roman" panose="02020603050405020304" pitchFamily="18" charset="0"/>
              </a:rPr>
              <a:t>}</a:t>
            </a:r>
          </a:p>
        </p:txBody>
      </p:sp>
      <p:sp>
        <p:nvSpPr>
          <p:cNvPr id="4" name="Date Placeholder 3">
            <a:extLst>
              <a:ext uri="{FF2B5EF4-FFF2-40B4-BE49-F238E27FC236}">
                <a16:creationId xmlns:a16="http://schemas.microsoft.com/office/drawing/2014/main" id="{D3BB93C8-50CD-451F-86DF-6DB5A7895F29}"/>
              </a:ext>
            </a:extLst>
          </p:cNvPr>
          <p:cNvSpPr>
            <a:spLocks noGrp="1"/>
          </p:cNvSpPr>
          <p:nvPr>
            <p:ph type="dt" sz="half" idx="10"/>
          </p:nvPr>
        </p:nvSpPr>
        <p:spPr/>
        <p:txBody>
          <a:bodyPr/>
          <a:lstStyle/>
          <a:p>
            <a:fld id="{472F42E8-0791-4BEE-8C77-8DCD29A72CAA}" type="datetime1">
              <a:rPr lang="en-IN" smtClean="0"/>
              <a:t>23-02-2018</a:t>
            </a:fld>
            <a:endParaRPr lang="en-IN"/>
          </a:p>
        </p:txBody>
      </p:sp>
      <p:sp>
        <p:nvSpPr>
          <p:cNvPr id="5" name="Slide Number Placeholder 4">
            <a:extLst>
              <a:ext uri="{FF2B5EF4-FFF2-40B4-BE49-F238E27FC236}">
                <a16:creationId xmlns:a16="http://schemas.microsoft.com/office/drawing/2014/main" id="{E3B5A632-ADCE-43C6-9E61-E8D116A6CECF}"/>
              </a:ext>
            </a:extLst>
          </p:cNvPr>
          <p:cNvSpPr>
            <a:spLocks noGrp="1"/>
          </p:cNvSpPr>
          <p:nvPr>
            <p:ph type="sldNum" sz="quarter" idx="12"/>
          </p:nvPr>
        </p:nvSpPr>
        <p:spPr/>
        <p:txBody>
          <a:bodyPr/>
          <a:lstStyle/>
          <a:p>
            <a:fld id="{145D10E1-0E3C-4AA5-A66E-DC8D85B3B513}" type="slidenum">
              <a:rPr lang="en-IN" smtClean="0"/>
              <a:t>33</a:t>
            </a:fld>
            <a:endParaRPr lang="en-IN"/>
          </a:p>
        </p:txBody>
      </p:sp>
    </p:spTree>
    <p:extLst>
      <p:ext uri="{BB962C8B-B14F-4D97-AF65-F5344CB8AC3E}">
        <p14:creationId xmlns:p14="http://schemas.microsoft.com/office/powerpoint/2010/main" val="1383050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DC98F-3BC7-43CD-9A70-D9F6E2635B5F}"/>
              </a:ext>
            </a:extLst>
          </p:cNvPr>
          <p:cNvSpPr>
            <a:spLocks noGrp="1"/>
          </p:cNvSpPr>
          <p:nvPr>
            <p:ph type="title"/>
          </p:nvPr>
        </p:nvSpPr>
        <p:spPr/>
        <p:txBody>
          <a:bodyPr/>
          <a:lstStyle/>
          <a:p>
            <a:pPr algn="ctr"/>
            <a:r>
              <a:rPr lang="en-IN" dirty="0"/>
              <a:t>C++ Presentation</a:t>
            </a:r>
          </a:p>
        </p:txBody>
      </p:sp>
      <p:sp>
        <p:nvSpPr>
          <p:cNvPr id="3" name="Content Placeholder 2">
            <a:extLst>
              <a:ext uri="{FF2B5EF4-FFF2-40B4-BE49-F238E27FC236}">
                <a16:creationId xmlns:a16="http://schemas.microsoft.com/office/drawing/2014/main" id="{496FBD08-DEB7-427C-A87C-57FA31D15261}"/>
              </a:ext>
            </a:extLst>
          </p:cNvPr>
          <p:cNvSpPr>
            <a:spLocks noGrp="1"/>
          </p:cNvSpPr>
          <p:nvPr>
            <p:ph idx="1"/>
          </p:nvPr>
        </p:nvSpPr>
        <p:spPr/>
        <p:txBody>
          <a:bodyPr>
            <a:normAutofit/>
          </a:bodyPr>
          <a:lstStyle/>
          <a:p>
            <a:r>
              <a:rPr lang="en-IN" b="1" dirty="0">
                <a:latin typeface="Times New Roman" panose="02020603050405020304" pitchFamily="18" charset="0"/>
                <a:cs typeface="Times New Roman" panose="02020603050405020304" pitchFamily="18" charset="0"/>
              </a:rPr>
              <a:t>Static Storage Class</a:t>
            </a:r>
            <a:r>
              <a:rPr lang="en-IN" sz="2000"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The </a:t>
            </a:r>
            <a:r>
              <a:rPr lang="en-IN" b="1" dirty="0">
                <a:latin typeface="Times New Roman" panose="02020603050405020304" pitchFamily="18" charset="0"/>
                <a:cs typeface="Times New Roman" panose="02020603050405020304" pitchFamily="18" charset="0"/>
              </a:rPr>
              <a:t>static</a:t>
            </a:r>
            <a:r>
              <a:rPr lang="en-IN" dirty="0">
                <a:latin typeface="Times New Roman" panose="02020603050405020304" pitchFamily="18" charset="0"/>
                <a:cs typeface="Times New Roman" panose="02020603050405020304" pitchFamily="18" charset="0"/>
              </a:rPr>
              <a:t> storage class instructs the compiler to keep a local variable in existence during the life-time of the program instead of creating and destroying it each time it comes into and goes out of scope. Therefore, making local variables static allows them to maintain their values between function calls.</a:t>
            </a:r>
            <a:endParaRPr lang="en-IN"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3BB93C8-50CD-451F-86DF-6DB5A7895F29}"/>
              </a:ext>
            </a:extLst>
          </p:cNvPr>
          <p:cNvSpPr>
            <a:spLocks noGrp="1"/>
          </p:cNvSpPr>
          <p:nvPr>
            <p:ph type="dt" sz="half" idx="10"/>
          </p:nvPr>
        </p:nvSpPr>
        <p:spPr/>
        <p:txBody>
          <a:bodyPr/>
          <a:lstStyle/>
          <a:p>
            <a:fld id="{472F42E8-0791-4BEE-8C77-8DCD29A72CAA}" type="datetime1">
              <a:rPr lang="en-IN" smtClean="0"/>
              <a:t>23-02-2018</a:t>
            </a:fld>
            <a:endParaRPr lang="en-IN"/>
          </a:p>
        </p:txBody>
      </p:sp>
      <p:sp>
        <p:nvSpPr>
          <p:cNvPr id="5" name="Slide Number Placeholder 4">
            <a:extLst>
              <a:ext uri="{FF2B5EF4-FFF2-40B4-BE49-F238E27FC236}">
                <a16:creationId xmlns:a16="http://schemas.microsoft.com/office/drawing/2014/main" id="{E3B5A632-ADCE-43C6-9E61-E8D116A6CECF}"/>
              </a:ext>
            </a:extLst>
          </p:cNvPr>
          <p:cNvSpPr>
            <a:spLocks noGrp="1"/>
          </p:cNvSpPr>
          <p:nvPr>
            <p:ph type="sldNum" sz="quarter" idx="12"/>
          </p:nvPr>
        </p:nvSpPr>
        <p:spPr/>
        <p:txBody>
          <a:bodyPr/>
          <a:lstStyle/>
          <a:p>
            <a:fld id="{145D10E1-0E3C-4AA5-A66E-DC8D85B3B513}" type="slidenum">
              <a:rPr lang="en-IN" smtClean="0"/>
              <a:t>34</a:t>
            </a:fld>
            <a:endParaRPr lang="en-IN"/>
          </a:p>
        </p:txBody>
      </p:sp>
    </p:spTree>
    <p:extLst>
      <p:ext uri="{BB962C8B-B14F-4D97-AF65-F5344CB8AC3E}">
        <p14:creationId xmlns:p14="http://schemas.microsoft.com/office/powerpoint/2010/main" val="30234866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DC98F-3BC7-43CD-9A70-D9F6E2635B5F}"/>
              </a:ext>
            </a:extLst>
          </p:cNvPr>
          <p:cNvSpPr>
            <a:spLocks noGrp="1"/>
          </p:cNvSpPr>
          <p:nvPr>
            <p:ph type="title"/>
          </p:nvPr>
        </p:nvSpPr>
        <p:spPr/>
        <p:txBody>
          <a:bodyPr/>
          <a:lstStyle/>
          <a:p>
            <a:pPr algn="ctr"/>
            <a:r>
              <a:rPr lang="en-IN" dirty="0"/>
              <a:t>C++ Presentation</a:t>
            </a:r>
          </a:p>
        </p:txBody>
      </p:sp>
      <p:sp>
        <p:nvSpPr>
          <p:cNvPr id="3" name="Content Placeholder 2">
            <a:extLst>
              <a:ext uri="{FF2B5EF4-FFF2-40B4-BE49-F238E27FC236}">
                <a16:creationId xmlns:a16="http://schemas.microsoft.com/office/drawing/2014/main" id="{496FBD08-DEB7-427C-A87C-57FA31D15261}"/>
              </a:ext>
            </a:extLst>
          </p:cNvPr>
          <p:cNvSpPr>
            <a:spLocks noGrp="1"/>
          </p:cNvSpPr>
          <p:nvPr>
            <p:ph idx="1"/>
          </p:nvPr>
        </p:nvSpPr>
        <p:spPr/>
        <p:txBody>
          <a:bodyPr>
            <a:normAutofit/>
          </a:bodyPr>
          <a:lstStyle/>
          <a:p>
            <a:r>
              <a:rPr lang="en-IN" b="1" dirty="0">
                <a:latin typeface="Times New Roman" panose="02020603050405020304" pitchFamily="18" charset="0"/>
                <a:cs typeface="Times New Roman" panose="02020603050405020304" pitchFamily="18" charset="0"/>
              </a:rPr>
              <a:t>External Storage Class</a:t>
            </a:r>
            <a:r>
              <a:rPr lang="en-IN" sz="2000"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The </a:t>
            </a:r>
            <a:r>
              <a:rPr lang="en-IN" b="1" dirty="0">
                <a:latin typeface="Times New Roman" panose="02020603050405020304" pitchFamily="18" charset="0"/>
                <a:cs typeface="Times New Roman" panose="02020603050405020304" pitchFamily="18" charset="0"/>
              </a:rPr>
              <a:t>extern</a:t>
            </a:r>
            <a:r>
              <a:rPr lang="en-IN" dirty="0">
                <a:latin typeface="Times New Roman" panose="02020603050405020304" pitchFamily="18" charset="0"/>
                <a:cs typeface="Times New Roman" panose="02020603050405020304" pitchFamily="18" charset="0"/>
              </a:rPr>
              <a:t> storage class is used to give a reference of a global variable that is visible to ALL the program files. When you use 'extern' the variable cannot be initialized as all it does is point the variable name at a storage location that has been previously defined.</a:t>
            </a:r>
          </a:p>
          <a:p>
            <a:r>
              <a:rPr lang="en-IN" b="1" dirty="0">
                <a:latin typeface="Times New Roman" panose="02020603050405020304" pitchFamily="18" charset="0"/>
                <a:cs typeface="Times New Roman" panose="02020603050405020304" pitchFamily="18" charset="0"/>
              </a:rPr>
              <a:t>First File.cpp:- </a:t>
            </a:r>
            <a:r>
              <a:rPr lang="en-IN" dirty="0">
                <a:latin typeface="Times New Roman" panose="02020603050405020304" pitchFamily="18" charset="0"/>
                <a:cs typeface="Times New Roman" panose="02020603050405020304" pitchFamily="18" charset="0"/>
              </a:rPr>
              <a:t>main.cpp</a:t>
            </a:r>
          </a:p>
          <a:p>
            <a:r>
              <a:rPr lang="en-IN" b="1" dirty="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include&lt;</a:t>
            </a:r>
            <a:r>
              <a:rPr lang="en-IN" dirty="0" err="1">
                <a:latin typeface="Times New Roman" panose="02020603050405020304" pitchFamily="18" charset="0"/>
                <a:cs typeface="Times New Roman" panose="02020603050405020304" pitchFamily="18" charset="0"/>
              </a:rPr>
              <a:t>iostream.h</a:t>
            </a:r>
            <a:r>
              <a:rPr lang="en-IN">
                <a:latin typeface="Times New Roman" panose="02020603050405020304" pitchFamily="18" charset="0"/>
                <a:cs typeface="Times New Roman" panose="02020603050405020304" pitchFamily="18" charset="0"/>
              </a:rPr>
              <a:t>&gt;</a:t>
            </a:r>
          </a:p>
          <a:p>
            <a:endParaRPr lang="en-IN"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3BB93C8-50CD-451F-86DF-6DB5A7895F29}"/>
              </a:ext>
            </a:extLst>
          </p:cNvPr>
          <p:cNvSpPr>
            <a:spLocks noGrp="1"/>
          </p:cNvSpPr>
          <p:nvPr>
            <p:ph type="dt" sz="half" idx="10"/>
          </p:nvPr>
        </p:nvSpPr>
        <p:spPr/>
        <p:txBody>
          <a:bodyPr/>
          <a:lstStyle/>
          <a:p>
            <a:fld id="{472F42E8-0791-4BEE-8C77-8DCD29A72CAA}" type="datetime1">
              <a:rPr lang="en-IN" smtClean="0"/>
              <a:t>23-02-2018</a:t>
            </a:fld>
            <a:endParaRPr lang="en-IN"/>
          </a:p>
        </p:txBody>
      </p:sp>
      <p:sp>
        <p:nvSpPr>
          <p:cNvPr id="5" name="Slide Number Placeholder 4">
            <a:extLst>
              <a:ext uri="{FF2B5EF4-FFF2-40B4-BE49-F238E27FC236}">
                <a16:creationId xmlns:a16="http://schemas.microsoft.com/office/drawing/2014/main" id="{E3B5A632-ADCE-43C6-9E61-E8D116A6CECF}"/>
              </a:ext>
            </a:extLst>
          </p:cNvPr>
          <p:cNvSpPr>
            <a:spLocks noGrp="1"/>
          </p:cNvSpPr>
          <p:nvPr>
            <p:ph type="sldNum" sz="quarter" idx="12"/>
          </p:nvPr>
        </p:nvSpPr>
        <p:spPr/>
        <p:txBody>
          <a:bodyPr/>
          <a:lstStyle/>
          <a:p>
            <a:fld id="{145D10E1-0E3C-4AA5-A66E-DC8D85B3B513}" type="slidenum">
              <a:rPr lang="en-IN" smtClean="0"/>
              <a:t>35</a:t>
            </a:fld>
            <a:endParaRPr lang="en-IN"/>
          </a:p>
        </p:txBody>
      </p:sp>
    </p:spTree>
    <p:extLst>
      <p:ext uri="{BB962C8B-B14F-4D97-AF65-F5344CB8AC3E}">
        <p14:creationId xmlns:p14="http://schemas.microsoft.com/office/powerpoint/2010/main" val="19139736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680E658-D433-40D5-9C4D-3A75CD4DD0D3}"/>
              </a:ext>
            </a:extLst>
          </p:cNvPr>
          <p:cNvSpPr>
            <a:spLocks noGrp="1"/>
          </p:cNvSpPr>
          <p:nvPr>
            <p:ph type="ctrTitle"/>
          </p:nvPr>
        </p:nvSpPr>
        <p:spPr/>
        <p:txBody>
          <a:bodyPr/>
          <a:lstStyle/>
          <a:p>
            <a:r>
              <a:rPr lang="en-IN" dirty="0"/>
              <a:t>Thank You</a:t>
            </a:r>
          </a:p>
        </p:txBody>
      </p:sp>
      <p:sp>
        <p:nvSpPr>
          <p:cNvPr id="5" name="Subtitle 4">
            <a:extLst>
              <a:ext uri="{FF2B5EF4-FFF2-40B4-BE49-F238E27FC236}">
                <a16:creationId xmlns:a16="http://schemas.microsoft.com/office/drawing/2014/main" id="{C65A0C56-3D1C-4464-AED0-BA1687EDCC78}"/>
              </a:ext>
            </a:extLst>
          </p:cNvPr>
          <p:cNvSpPr>
            <a:spLocks noGrp="1"/>
          </p:cNvSpPr>
          <p:nvPr>
            <p:ph type="subTitle" idx="1"/>
          </p:nvPr>
        </p:nvSpPr>
        <p:spPr/>
        <p:txBody>
          <a:bodyPr/>
          <a:lstStyle/>
          <a:p>
            <a:endParaRPr lang="en-IN"/>
          </a:p>
        </p:txBody>
      </p:sp>
      <p:sp>
        <p:nvSpPr>
          <p:cNvPr id="6" name="Date Placeholder 5">
            <a:extLst>
              <a:ext uri="{FF2B5EF4-FFF2-40B4-BE49-F238E27FC236}">
                <a16:creationId xmlns:a16="http://schemas.microsoft.com/office/drawing/2014/main" id="{152A6A99-407D-4F20-B1CE-301A7C90F414}"/>
              </a:ext>
            </a:extLst>
          </p:cNvPr>
          <p:cNvSpPr>
            <a:spLocks noGrp="1"/>
          </p:cNvSpPr>
          <p:nvPr>
            <p:ph type="dt" sz="half" idx="10"/>
          </p:nvPr>
        </p:nvSpPr>
        <p:spPr/>
        <p:txBody>
          <a:bodyPr/>
          <a:lstStyle/>
          <a:p>
            <a:fld id="{CF8A9738-650F-484F-83EB-7529D5F510A9}" type="datetime1">
              <a:rPr lang="en-IN" smtClean="0"/>
              <a:t>23-02-2018</a:t>
            </a:fld>
            <a:endParaRPr lang="en-IN"/>
          </a:p>
        </p:txBody>
      </p:sp>
      <p:sp>
        <p:nvSpPr>
          <p:cNvPr id="7" name="Slide Number Placeholder 6">
            <a:extLst>
              <a:ext uri="{FF2B5EF4-FFF2-40B4-BE49-F238E27FC236}">
                <a16:creationId xmlns:a16="http://schemas.microsoft.com/office/drawing/2014/main" id="{985741E7-456F-447B-96C8-809DF04AF961}"/>
              </a:ext>
            </a:extLst>
          </p:cNvPr>
          <p:cNvSpPr>
            <a:spLocks noGrp="1"/>
          </p:cNvSpPr>
          <p:nvPr>
            <p:ph type="sldNum" sz="quarter" idx="12"/>
          </p:nvPr>
        </p:nvSpPr>
        <p:spPr/>
        <p:txBody>
          <a:bodyPr/>
          <a:lstStyle/>
          <a:p>
            <a:fld id="{145D10E1-0E3C-4AA5-A66E-DC8D85B3B513}" type="slidenum">
              <a:rPr lang="en-IN" smtClean="0"/>
              <a:t>36</a:t>
            </a:fld>
            <a:endParaRPr lang="en-IN"/>
          </a:p>
        </p:txBody>
      </p:sp>
    </p:spTree>
    <p:extLst>
      <p:ext uri="{BB962C8B-B14F-4D97-AF65-F5344CB8AC3E}">
        <p14:creationId xmlns:p14="http://schemas.microsoft.com/office/powerpoint/2010/main" val="4270928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DC98F-3BC7-43CD-9A70-D9F6E2635B5F}"/>
              </a:ext>
            </a:extLst>
          </p:cNvPr>
          <p:cNvSpPr>
            <a:spLocks noGrp="1"/>
          </p:cNvSpPr>
          <p:nvPr>
            <p:ph type="title"/>
          </p:nvPr>
        </p:nvSpPr>
        <p:spPr/>
        <p:txBody>
          <a:bodyPr/>
          <a:lstStyle/>
          <a:p>
            <a:pPr algn="ctr"/>
            <a:r>
              <a:rPr lang="en-IN" dirty="0"/>
              <a:t>C++ Presentation</a:t>
            </a:r>
          </a:p>
        </p:txBody>
      </p:sp>
      <p:sp>
        <p:nvSpPr>
          <p:cNvPr id="3" name="Content Placeholder 2">
            <a:extLst>
              <a:ext uri="{FF2B5EF4-FFF2-40B4-BE49-F238E27FC236}">
                <a16:creationId xmlns:a16="http://schemas.microsoft.com/office/drawing/2014/main" id="{496FBD08-DEB7-427C-A87C-57FA31D15261}"/>
              </a:ext>
            </a:extLst>
          </p:cNvPr>
          <p:cNvSpPr>
            <a:spLocks noGrp="1"/>
          </p:cNvSpPr>
          <p:nvPr>
            <p:ph idx="1"/>
          </p:nvPr>
        </p:nvSpPr>
        <p:spPr/>
        <p:txBody>
          <a:bodyPr>
            <a:normAutofit fontScale="92500"/>
          </a:bodyPr>
          <a:lstStyle/>
          <a:p>
            <a:pPr>
              <a:buFont typeface="Wingdings" panose="05000000000000000000" pitchFamily="2" charset="2"/>
              <a:buChar char="q"/>
            </a:pPr>
            <a:r>
              <a:rPr lang="en-IN" sz="2200" b="1" dirty="0">
                <a:latin typeface="Times New Roman" panose="02020603050405020304" pitchFamily="18" charset="0"/>
                <a:cs typeface="Times New Roman" panose="02020603050405020304" pitchFamily="18" charset="0"/>
              </a:rPr>
              <a:t>Local Environment Setup for C++:- </a:t>
            </a:r>
          </a:p>
          <a:p>
            <a:pPr>
              <a:buFont typeface="Wingdings" panose="05000000000000000000" pitchFamily="2" charset="2"/>
              <a:buChar char="q"/>
            </a:pPr>
            <a:r>
              <a:rPr lang="en-IN" sz="2200" b="1" dirty="0">
                <a:latin typeface="Times New Roman" panose="02020603050405020304" pitchFamily="18" charset="0"/>
                <a:cs typeface="Times New Roman" panose="02020603050405020304" pitchFamily="18" charset="0"/>
              </a:rPr>
              <a:t>Text Editor</a:t>
            </a:r>
          </a:p>
          <a:p>
            <a:r>
              <a:rPr lang="en-IN" sz="2200" dirty="0">
                <a:latin typeface="Times New Roman" panose="02020603050405020304" pitchFamily="18" charset="0"/>
                <a:cs typeface="Times New Roman" panose="02020603050405020304" pitchFamily="18" charset="0"/>
              </a:rPr>
              <a:t>This will be used to type your program. Examples of few editors include Windows Notepad, OS Edit command, Brief, Epsilon, EMACS, and vim or vi.</a:t>
            </a:r>
          </a:p>
          <a:p>
            <a:pPr>
              <a:buFont typeface="Wingdings" panose="05000000000000000000" pitchFamily="2" charset="2"/>
              <a:buChar char="q"/>
            </a:pPr>
            <a:r>
              <a:rPr lang="en-IN" sz="2200" dirty="0">
                <a:latin typeface="Times New Roman" panose="02020603050405020304" pitchFamily="18" charset="0"/>
                <a:cs typeface="Times New Roman" panose="02020603050405020304" pitchFamily="18" charset="0"/>
              </a:rPr>
              <a:t>C++ Compiler</a:t>
            </a:r>
          </a:p>
          <a:p>
            <a:r>
              <a:rPr lang="en-IN" sz="2200" dirty="0">
                <a:latin typeface="Times New Roman" panose="02020603050405020304" pitchFamily="18" charset="0"/>
                <a:cs typeface="Times New Roman" panose="02020603050405020304" pitchFamily="18" charset="0"/>
              </a:rPr>
              <a:t>This is an actual C++ compiler, which will be used to compile your source code into final executable program.</a:t>
            </a:r>
          </a:p>
          <a:p>
            <a:r>
              <a:rPr lang="en-IN" sz="2200" dirty="0">
                <a:latin typeface="Times New Roman" panose="02020603050405020304" pitchFamily="18" charset="0"/>
                <a:cs typeface="Times New Roman" panose="02020603050405020304" pitchFamily="18" charset="0"/>
              </a:rPr>
              <a:t>Most C++ compilers don't care what extension you give to your source code, but if you don't specify otherwise, many will use .</a:t>
            </a:r>
            <a:r>
              <a:rPr lang="en-IN" sz="2200" dirty="0" err="1">
                <a:latin typeface="Times New Roman" panose="02020603050405020304" pitchFamily="18" charset="0"/>
                <a:cs typeface="Times New Roman" panose="02020603050405020304" pitchFamily="18" charset="0"/>
              </a:rPr>
              <a:t>cpp</a:t>
            </a:r>
            <a:r>
              <a:rPr lang="en-IN" sz="2200" dirty="0">
                <a:latin typeface="Times New Roman" panose="02020603050405020304" pitchFamily="18" charset="0"/>
                <a:cs typeface="Times New Roman" panose="02020603050405020304" pitchFamily="18" charset="0"/>
              </a:rPr>
              <a:t> by default.</a:t>
            </a:r>
          </a:p>
          <a:p>
            <a:pPr marL="0" indent="0">
              <a:buNone/>
            </a:pPr>
            <a:br>
              <a:rPr lang="en-IN" dirty="0"/>
            </a:br>
            <a:endParaRPr lang="en-IN" dirty="0"/>
          </a:p>
        </p:txBody>
      </p:sp>
      <p:sp>
        <p:nvSpPr>
          <p:cNvPr id="4" name="Date Placeholder 3">
            <a:extLst>
              <a:ext uri="{FF2B5EF4-FFF2-40B4-BE49-F238E27FC236}">
                <a16:creationId xmlns:a16="http://schemas.microsoft.com/office/drawing/2014/main" id="{D470FE0C-C80C-4012-A9B4-56679F1FA4E4}"/>
              </a:ext>
            </a:extLst>
          </p:cNvPr>
          <p:cNvSpPr>
            <a:spLocks noGrp="1"/>
          </p:cNvSpPr>
          <p:nvPr>
            <p:ph type="dt" sz="half" idx="10"/>
          </p:nvPr>
        </p:nvSpPr>
        <p:spPr/>
        <p:txBody>
          <a:bodyPr/>
          <a:lstStyle/>
          <a:p>
            <a:fld id="{37E53176-E2B0-4A8E-9AAD-D54DEFA061DE}" type="datetime1">
              <a:rPr lang="en-IN" smtClean="0"/>
              <a:t>23-02-2018</a:t>
            </a:fld>
            <a:endParaRPr lang="en-IN"/>
          </a:p>
        </p:txBody>
      </p:sp>
      <p:sp>
        <p:nvSpPr>
          <p:cNvPr id="5" name="Slide Number Placeholder 4">
            <a:extLst>
              <a:ext uri="{FF2B5EF4-FFF2-40B4-BE49-F238E27FC236}">
                <a16:creationId xmlns:a16="http://schemas.microsoft.com/office/drawing/2014/main" id="{A891E436-7AA9-41A5-9297-7DB8966DCD8C}"/>
              </a:ext>
            </a:extLst>
          </p:cNvPr>
          <p:cNvSpPr>
            <a:spLocks noGrp="1"/>
          </p:cNvSpPr>
          <p:nvPr>
            <p:ph type="sldNum" sz="quarter" idx="12"/>
          </p:nvPr>
        </p:nvSpPr>
        <p:spPr/>
        <p:txBody>
          <a:bodyPr/>
          <a:lstStyle/>
          <a:p>
            <a:fld id="{145D10E1-0E3C-4AA5-A66E-DC8D85B3B513}" type="slidenum">
              <a:rPr lang="en-IN" smtClean="0"/>
              <a:t>4</a:t>
            </a:fld>
            <a:endParaRPr lang="en-IN"/>
          </a:p>
        </p:txBody>
      </p:sp>
    </p:spTree>
    <p:extLst>
      <p:ext uri="{BB962C8B-B14F-4D97-AF65-F5344CB8AC3E}">
        <p14:creationId xmlns:p14="http://schemas.microsoft.com/office/powerpoint/2010/main" val="1580188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DC98F-3BC7-43CD-9A70-D9F6E2635B5F}"/>
              </a:ext>
            </a:extLst>
          </p:cNvPr>
          <p:cNvSpPr>
            <a:spLocks noGrp="1"/>
          </p:cNvSpPr>
          <p:nvPr>
            <p:ph type="title"/>
          </p:nvPr>
        </p:nvSpPr>
        <p:spPr/>
        <p:txBody>
          <a:bodyPr/>
          <a:lstStyle/>
          <a:p>
            <a:pPr algn="ctr"/>
            <a:r>
              <a:rPr lang="en-IN" dirty="0"/>
              <a:t>C++ Presentation</a:t>
            </a:r>
          </a:p>
        </p:txBody>
      </p:sp>
      <p:sp>
        <p:nvSpPr>
          <p:cNvPr id="3" name="Content Placeholder 2">
            <a:extLst>
              <a:ext uri="{FF2B5EF4-FFF2-40B4-BE49-F238E27FC236}">
                <a16:creationId xmlns:a16="http://schemas.microsoft.com/office/drawing/2014/main" id="{496FBD08-DEB7-427C-A87C-57FA31D15261}"/>
              </a:ext>
            </a:extLst>
          </p:cNvPr>
          <p:cNvSpPr>
            <a:spLocks noGrp="1"/>
          </p:cNvSpPr>
          <p:nvPr>
            <p:ph idx="1"/>
          </p:nvPr>
        </p:nvSpPr>
        <p:spPr/>
        <p:txBody>
          <a:bodyPr>
            <a:normAutofit fontScale="92500" lnSpcReduction="20000"/>
          </a:bodyPr>
          <a:lstStyle/>
          <a:p>
            <a:pPr>
              <a:buFont typeface="Wingdings" panose="05000000000000000000" pitchFamily="2" charset="2"/>
              <a:buChar char="q"/>
            </a:pPr>
            <a:br>
              <a:rPr lang="en-IN" sz="2200"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When we consider a C++ program, it can be defined as a collection of objects that communicate via invoking each other's methods. Let us now briefly look into what a class, object, methods, and instant variables mean.</a:t>
            </a:r>
          </a:p>
          <a:p>
            <a:pPr>
              <a:buFont typeface="Wingdings" panose="05000000000000000000" pitchFamily="2" charset="2"/>
              <a:buChar char="Ø"/>
            </a:pPr>
            <a:r>
              <a:rPr lang="en-IN" sz="2200" b="1" dirty="0">
                <a:latin typeface="Times New Roman" panose="02020603050405020304" pitchFamily="18" charset="0"/>
                <a:cs typeface="Times New Roman" panose="02020603050405020304" pitchFamily="18" charset="0"/>
              </a:rPr>
              <a:t>Object</a:t>
            </a:r>
            <a:r>
              <a:rPr lang="en-IN" sz="2200" dirty="0">
                <a:latin typeface="Times New Roman" panose="02020603050405020304" pitchFamily="18" charset="0"/>
                <a:cs typeface="Times New Roman" panose="02020603050405020304" pitchFamily="18" charset="0"/>
              </a:rPr>
              <a:t> − Objects have states and </a:t>
            </a:r>
            <a:r>
              <a:rPr lang="en-IN" sz="2200" dirty="0" err="1">
                <a:latin typeface="Times New Roman" panose="02020603050405020304" pitchFamily="18" charset="0"/>
                <a:cs typeface="Times New Roman" panose="02020603050405020304" pitchFamily="18" charset="0"/>
              </a:rPr>
              <a:t>behaviors</a:t>
            </a:r>
            <a:r>
              <a:rPr lang="en-IN" sz="2200" dirty="0">
                <a:latin typeface="Times New Roman" panose="02020603050405020304" pitchFamily="18" charset="0"/>
                <a:cs typeface="Times New Roman" panose="02020603050405020304" pitchFamily="18" charset="0"/>
              </a:rPr>
              <a:t>. Example: A dog has states - </a:t>
            </a:r>
            <a:r>
              <a:rPr lang="en-IN" sz="2200" dirty="0" err="1">
                <a:latin typeface="Times New Roman" panose="02020603050405020304" pitchFamily="18" charset="0"/>
                <a:cs typeface="Times New Roman" panose="02020603050405020304" pitchFamily="18" charset="0"/>
              </a:rPr>
              <a:t>color</a:t>
            </a:r>
            <a:r>
              <a:rPr lang="en-IN" sz="2200" dirty="0">
                <a:latin typeface="Times New Roman" panose="02020603050405020304" pitchFamily="18" charset="0"/>
                <a:cs typeface="Times New Roman" panose="02020603050405020304" pitchFamily="18" charset="0"/>
              </a:rPr>
              <a:t>, name, breed as well as </a:t>
            </a:r>
            <a:r>
              <a:rPr lang="en-IN" sz="2200" dirty="0" err="1">
                <a:latin typeface="Times New Roman" panose="02020603050405020304" pitchFamily="18" charset="0"/>
                <a:cs typeface="Times New Roman" panose="02020603050405020304" pitchFamily="18" charset="0"/>
              </a:rPr>
              <a:t>behaviors</a:t>
            </a:r>
            <a:r>
              <a:rPr lang="en-IN" sz="2200" dirty="0">
                <a:latin typeface="Times New Roman" panose="02020603050405020304" pitchFamily="18" charset="0"/>
                <a:cs typeface="Times New Roman" panose="02020603050405020304" pitchFamily="18" charset="0"/>
              </a:rPr>
              <a:t> - wagging, barking, eating. An object is an instance of a class.</a:t>
            </a:r>
          </a:p>
          <a:p>
            <a:pPr>
              <a:buFont typeface="Wingdings" panose="05000000000000000000" pitchFamily="2" charset="2"/>
              <a:buChar char="Ø"/>
            </a:pPr>
            <a:r>
              <a:rPr lang="en-IN" sz="2200" b="1" dirty="0">
                <a:latin typeface="Times New Roman" panose="02020603050405020304" pitchFamily="18" charset="0"/>
                <a:cs typeface="Times New Roman" panose="02020603050405020304" pitchFamily="18" charset="0"/>
              </a:rPr>
              <a:t>Class</a:t>
            </a:r>
            <a:r>
              <a:rPr lang="en-IN" sz="2200" dirty="0">
                <a:latin typeface="Times New Roman" panose="02020603050405020304" pitchFamily="18" charset="0"/>
                <a:cs typeface="Times New Roman" panose="02020603050405020304" pitchFamily="18" charset="0"/>
              </a:rPr>
              <a:t> − A class can be defined as a template/blueprint that describes the </a:t>
            </a:r>
            <a:r>
              <a:rPr lang="en-IN" sz="2200" dirty="0" err="1">
                <a:latin typeface="Times New Roman" panose="02020603050405020304" pitchFamily="18" charset="0"/>
                <a:cs typeface="Times New Roman" panose="02020603050405020304" pitchFamily="18" charset="0"/>
              </a:rPr>
              <a:t>behaviors</a:t>
            </a:r>
            <a:r>
              <a:rPr lang="en-IN" sz="2200" dirty="0">
                <a:latin typeface="Times New Roman" panose="02020603050405020304" pitchFamily="18" charset="0"/>
                <a:cs typeface="Times New Roman" panose="02020603050405020304" pitchFamily="18" charset="0"/>
              </a:rPr>
              <a:t>/states that object of its type support.</a:t>
            </a:r>
          </a:p>
          <a:p>
            <a:pPr>
              <a:buFont typeface="Wingdings" panose="05000000000000000000" pitchFamily="2" charset="2"/>
              <a:buChar char="Ø"/>
            </a:pPr>
            <a:r>
              <a:rPr lang="en-IN" sz="2200" b="1" dirty="0">
                <a:latin typeface="Times New Roman" panose="02020603050405020304" pitchFamily="18" charset="0"/>
                <a:cs typeface="Times New Roman" panose="02020603050405020304" pitchFamily="18" charset="0"/>
              </a:rPr>
              <a:t>Methods</a:t>
            </a:r>
            <a:r>
              <a:rPr lang="en-IN" sz="2200" dirty="0">
                <a:latin typeface="Times New Roman" panose="02020603050405020304" pitchFamily="18" charset="0"/>
                <a:cs typeface="Times New Roman" panose="02020603050405020304" pitchFamily="18" charset="0"/>
              </a:rPr>
              <a:t> − A method is basically a </a:t>
            </a:r>
            <a:r>
              <a:rPr lang="en-IN" sz="2200" dirty="0" err="1">
                <a:latin typeface="Times New Roman" panose="02020603050405020304" pitchFamily="18" charset="0"/>
                <a:cs typeface="Times New Roman" panose="02020603050405020304" pitchFamily="18" charset="0"/>
              </a:rPr>
              <a:t>behavior</a:t>
            </a:r>
            <a:r>
              <a:rPr lang="en-IN" sz="2200" dirty="0">
                <a:latin typeface="Times New Roman" panose="02020603050405020304" pitchFamily="18" charset="0"/>
                <a:cs typeface="Times New Roman" panose="02020603050405020304" pitchFamily="18" charset="0"/>
              </a:rPr>
              <a:t>. A class can contain many methods. It is in methods where the logics are written, data is manipulated and all the actions are executed.</a:t>
            </a:r>
          </a:p>
          <a:p>
            <a:pPr>
              <a:buFont typeface="Wingdings" panose="05000000000000000000" pitchFamily="2" charset="2"/>
              <a:buChar char="Ø"/>
            </a:pPr>
            <a:r>
              <a:rPr lang="en-IN" sz="2200" b="1" dirty="0">
                <a:latin typeface="Times New Roman" panose="02020603050405020304" pitchFamily="18" charset="0"/>
                <a:cs typeface="Times New Roman" panose="02020603050405020304" pitchFamily="18" charset="0"/>
              </a:rPr>
              <a:t>Instance Variables</a:t>
            </a:r>
            <a:r>
              <a:rPr lang="en-IN" sz="2200" dirty="0">
                <a:latin typeface="Times New Roman" panose="02020603050405020304" pitchFamily="18" charset="0"/>
                <a:cs typeface="Times New Roman" panose="02020603050405020304" pitchFamily="18" charset="0"/>
              </a:rPr>
              <a:t> − Each object has its unique set of instance variables. An object's state is created by the values assigned to these instance variables.</a:t>
            </a:r>
          </a:p>
          <a:p>
            <a:pPr marL="0" indent="0">
              <a:buNone/>
            </a:pPr>
            <a:endParaRPr lang="en-IN" dirty="0"/>
          </a:p>
        </p:txBody>
      </p:sp>
      <p:sp>
        <p:nvSpPr>
          <p:cNvPr id="4" name="Date Placeholder 3">
            <a:extLst>
              <a:ext uri="{FF2B5EF4-FFF2-40B4-BE49-F238E27FC236}">
                <a16:creationId xmlns:a16="http://schemas.microsoft.com/office/drawing/2014/main" id="{75D6B5EE-28AA-460D-956F-B47276D514EB}"/>
              </a:ext>
            </a:extLst>
          </p:cNvPr>
          <p:cNvSpPr>
            <a:spLocks noGrp="1"/>
          </p:cNvSpPr>
          <p:nvPr>
            <p:ph type="dt" sz="half" idx="10"/>
          </p:nvPr>
        </p:nvSpPr>
        <p:spPr/>
        <p:txBody>
          <a:bodyPr/>
          <a:lstStyle/>
          <a:p>
            <a:fld id="{FED0436C-C0F9-4064-BC19-495A4762C83C}" type="datetime1">
              <a:rPr lang="en-IN" smtClean="0"/>
              <a:t>23-02-2018</a:t>
            </a:fld>
            <a:endParaRPr lang="en-IN"/>
          </a:p>
        </p:txBody>
      </p:sp>
      <p:sp>
        <p:nvSpPr>
          <p:cNvPr id="5" name="Slide Number Placeholder 4">
            <a:extLst>
              <a:ext uri="{FF2B5EF4-FFF2-40B4-BE49-F238E27FC236}">
                <a16:creationId xmlns:a16="http://schemas.microsoft.com/office/drawing/2014/main" id="{BF79BCD0-AA9D-4D4F-A260-95ECF4E547AB}"/>
              </a:ext>
            </a:extLst>
          </p:cNvPr>
          <p:cNvSpPr>
            <a:spLocks noGrp="1"/>
          </p:cNvSpPr>
          <p:nvPr>
            <p:ph type="sldNum" sz="quarter" idx="12"/>
          </p:nvPr>
        </p:nvSpPr>
        <p:spPr/>
        <p:txBody>
          <a:bodyPr/>
          <a:lstStyle/>
          <a:p>
            <a:fld id="{145D10E1-0E3C-4AA5-A66E-DC8D85B3B513}" type="slidenum">
              <a:rPr lang="en-IN" smtClean="0"/>
              <a:t>5</a:t>
            </a:fld>
            <a:endParaRPr lang="en-IN"/>
          </a:p>
        </p:txBody>
      </p:sp>
    </p:spTree>
    <p:extLst>
      <p:ext uri="{BB962C8B-B14F-4D97-AF65-F5344CB8AC3E}">
        <p14:creationId xmlns:p14="http://schemas.microsoft.com/office/powerpoint/2010/main" val="3256616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DC98F-3BC7-43CD-9A70-D9F6E2635B5F}"/>
              </a:ext>
            </a:extLst>
          </p:cNvPr>
          <p:cNvSpPr>
            <a:spLocks noGrp="1"/>
          </p:cNvSpPr>
          <p:nvPr>
            <p:ph type="title"/>
          </p:nvPr>
        </p:nvSpPr>
        <p:spPr/>
        <p:txBody>
          <a:bodyPr/>
          <a:lstStyle/>
          <a:p>
            <a:pPr algn="ctr"/>
            <a:r>
              <a:rPr lang="en-IN" dirty="0"/>
              <a:t>C++ Presentation</a:t>
            </a:r>
          </a:p>
        </p:txBody>
      </p:sp>
      <p:sp>
        <p:nvSpPr>
          <p:cNvPr id="3" name="Content Placeholder 2">
            <a:extLst>
              <a:ext uri="{FF2B5EF4-FFF2-40B4-BE49-F238E27FC236}">
                <a16:creationId xmlns:a16="http://schemas.microsoft.com/office/drawing/2014/main" id="{496FBD08-DEB7-427C-A87C-57FA31D15261}"/>
              </a:ext>
            </a:extLst>
          </p:cNvPr>
          <p:cNvSpPr>
            <a:spLocks noGrp="1"/>
          </p:cNvSpPr>
          <p:nvPr>
            <p:ph idx="1"/>
          </p:nvPr>
        </p:nvSpPr>
        <p:spPr/>
        <p:txBody>
          <a:bodyPr/>
          <a:lstStyle/>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Sample code for C++:- </a:t>
            </a:r>
          </a:p>
          <a:p>
            <a:r>
              <a:rPr lang="en-IN" dirty="0"/>
              <a:t>#include&lt;</a:t>
            </a:r>
            <a:r>
              <a:rPr lang="en-IN" dirty="0" err="1"/>
              <a:t>iostream.h</a:t>
            </a:r>
            <a:r>
              <a:rPr lang="en-IN" dirty="0"/>
              <a:t>&gt;</a:t>
            </a:r>
          </a:p>
          <a:p>
            <a:r>
              <a:rPr lang="en-IN" dirty="0"/>
              <a:t>using namespace </a:t>
            </a:r>
            <a:r>
              <a:rPr lang="en-IN" dirty="0" err="1"/>
              <a:t>std</a:t>
            </a:r>
            <a:r>
              <a:rPr lang="en-IN" dirty="0"/>
              <a:t>;</a:t>
            </a:r>
          </a:p>
          <a:p>
            <a:r>
              <a:rPr lang="en-IN" dirty="0"/>
              <a:t>// main is the function where the program begins</a:t>
            </a:r>
          </a:p>
          <a:p>
            <a:r>
              <a:rPr lang="en-IN" dirty="0"/>
              <a:t>int main(){</a:t>
            </a:r>
          </a:p>
          <a:p>
            <a:pPr lvl="1"/>
            <a:r>
              <a:rPr lang="en-IN" dirty="0" err="1"/>
              <a:t>cout</a:t>
            </a:r>
            <a:r>
              <a:rPr lang="en-IN" dirty="0"/>
              <a:t> &lt;&lt; “hello world”;	// Prints hello world</a:t>
            </a:r>
          </a:p>
          <a:p>
            <a:r>
              <a:rPr lang="en-IN" dirty="0"/>
              <a:t>}</a:t>
            </a:r>
          </a:p>
        </p:txBody>
      </p:sp>
      <p:sp>
        <p:nvSpPr>
          <p:cNvPr id="5" name="Date Placeholder 4">
            <a:extLst>
              <a:ext uri="{FF2B5EF4-FFF2-40B4-BE49-F238E27FC236}">
                <a16:creationId xmlns:a16="http://schemas.microsoft.com/office/drawing/2014/main" id="{1774D702-D7CC-4FD2-9EAD-D7DDC495EC7E}"/>
              </a:ext>
            </a:extLst>
          </p:cNvPr>
          <p:cNvSpPr>
            <a:spLocks noGrp="1"/>
          </p:cNvSpPr>
          <p:nvPr>
            <p:ph type="dt" sz="half" idx="10"/>
          </p:nvPr>
        </p:nvSpPr>
        <p:spPr/>
        <p:txBody>
          <a:bodyPr/>
          <a:lstStyle/>
          <a:p>
            <a:fld id="{C49E35EE-F7C2-47BC-9A53-13E1D65CE123}" type="datetime1">
              <a:rPr lang="en-IN" smtClean="0"/>
              <a:t>23-02-2018</a:t>
            </a:fld>
            <a:endParaRPr lang="en-IN"/>
          </a:p>
        </p:txBody>
      </p:sp>
      <p:sp>
        <p:nvSpPr>
          <p:cNvPr id="6" name="Slide Number Placeholder 5">
            <a:extLst>
              <a:ext uri="{FF2B5EF4-FFF2-40B4-BE49-F238E27FC236}">
                <a16:creationId xmlns:a16="http://schemas.microsoft.com/office/drawing/2014/main" id="{27D41439-B5DA-411D-88C4-DB96E54EEB54}"/>
              </a:ext>
            </a:extLst>
          </p:cNvPr>
          <p:cNvSpPr>
            <a:spLocks noGrp="1"/>
          </p:cNvSpPr>
          <p:nvPr>
            <p:ph type="sldNum" sz="quarter" idx="12"/>
          </p:nvPr>
        </p:nvSpPr>
        <p:spPr/>
        <p:txBody>
          <a:bodyPr/>
          <a:lstStyle/>
          <a:p>
            <a:fld id="{145D10E1-0E3C-4AA5-A66E-DC8D85B3B513}" type="slidenum">
              <a:rPr lang="en-IN" smtClean="0"/>
              <a:t>6</a:t>
            </a:fld>
            <a:endParaRPr lang="en-IN"/>
          </a:p>
        </p:txBody>
      </p:sp>
    </p:spTree>
    <p:extLst>
      <p:ext uri="{BB962C8B-B14F-4D97-AF65-F5344CB8AC3E}">
        <p14:creationId xmlns:p14="http://schemas.microsoft.com/office/powerpoint/2010/main" val="2032054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DC98F-3BC7-43CD-9A70-D9F6E2635B5F}"/>
              </a:ext>
            </a:extLst>
          </p:cNvPr>
          <p:cNvSpPr>
            <a:spLocks noGrp="1"/>
          </p:cNvSpPr>
          <p:nvPr>
            <p:ph type="title"/>
          </p:nvPr>
        </p:nvSpPr>
        <p:spPr/>
        <p:txBody>
          <a:bodyPr/>
          <a:lstStyle/>
          <a:p>
            <a:pPr algn="ctr"/>
            <a:r>
              <a:rPr lang="en-IN" dirty="0"/>
              <a:t>C++ Presentation</a:t>
            </a:r>
          </a:p>
        </p:txBody>
      </p:sp>
      <p:sp>
        <p:nvSpPr>
          <p:cNvPr id="3" name="Content Placeholder 2">
            <a:extLst>
              <a:ext uri="{FF2B5EF4-FFF2-40B4-BE49-F238E27FC236}">
                <a16:creationId xmlns:a16="http://schemas.microsoft.com/office/drawing/2014/main" id="{496FBD08-DEB7-427C-A87C-57FA31D15261}"/>
              </a:ext>
            </a:extLst>
          </p:cNvPr>
          <p:cNvSpPr>
            <a:spLocks noGrp="1"/>
          </p:cNvSpPr>
          <p:nvPr>
            <p:ph idx="1"/>
          </p:nvPr>
        </p:nvSpPr>
        <p:spPr/>
        <p:txBody>
          <a:bodyPr/>
          <a:lstStyle/>
          <a:p>
            <a:pPr>
              <a:buFont typeface="Wingdings" panose="05000000000000000000" pitchFamily="2" charset="2"/>
              <a:buChar char="Ø"/>
            </a:pPr>
            <a:r>
              <a:rPr lang="en-IN" dirty="0"/>
              <a:t>C++ Supports Single line and Multi line comment</a:t>
            </a:r>
          </a:p>
          <a:p>
            <a:pPr>
              <a:buFont typeface="Wingdings" panose="05000000000000000000" pitchFamily="2" charset="2"/>
              <a:buChar char="Ø"/>
            </a:pPr>
            <a:r>
              <a:rPr lang="en-IN" b="1" i="1" dirty="0"/>
              <a:t>Single Line Comment:- </a:t>
            </a:r>
            <a:r>
              <a:rPr lang="en-IN" dirty="0"/>
              <a:t>#include&lt;</a:t>
            </a:r>
            <a:r>
              <a:rPr lang="en-IN" dirty="0" err="1"/>
              <a:t>iostream.h</a:t>
            </a:r>
            <a:r>
              <a:rPr lang="en-IN" dirty="0"/>
              <a:t>&gt; </a:t>
            </a:r>
          </a:p>
          <a:p>
            <a:pPr>
              <a:buFont typeface="Wingdings" panose="05000000000000000000" pitchFamily="2" charset="2"/>
              <a:buChar char="Ø"/>
            </a:pPr>
            <a:r>
              <a:rPr lang="en-IN" dirty="0"/>
              <a:t>using namespace </a:t>
            </a:r>
            <a:r>
              <a:rPr lang="en-IN" dirty="0" err="1"/>
              <a:t>std</a:t>
            </a:r>
            <a:r>
              <a:rPr lang="en-IN" dirty="0"/>
              <a:t>;</a:t>
            </a:r>
          </a:p>
          <a:p>
            <a:pPr>
              <a:buFont typeface="Wingdings" panose="05000000000000000000" pitchFamily="2" charset="2"/>
              <a:buChar char="Ø"/>
            </a:pPr>
            <a:r>
              <a:rPr lang="en-IN" dirty="0"/>
              <a:t>main(){</a:t>
            </a:r>
          </a:p>
          <a:p>
            <a:pPr>
              <a:buFont typeface="Wingdings" panose="05000000000000000000" pitchFamily="2" charset="2"/>
              <a:buChar char="Ø"/>
            </a:pPr>
            <a:r>
              <a:rPr lang="en-IN" dirty="0" err="1"/>
              <a:t>cout</a:t>
            </a:r>
            <a:r>
              <a:rPr lang="en-IN" dirty="0"/>
              <a:t> &lt;&lt; “Hello World”; // prints hello world</a:t>
            </a:r>
          </a:p>
          <a:p>
            <a:pPr>
              <a:buFont typeface="Wingdings" panose="05000000000000000000" pitchFamily="2" charset="2"/>
              <a:buChar char="Ø"/>
            </a:pPr>
            <a:r>
              <a:rPr lang="en-IN" dirty="0"/>
              <a:t>}</a:t>
            </a:r>
          </a:p>
        </p:txBody>
      </p:sp>
      <p:sp>
        <p:nvSpPr>
          <p:cNvPr id="7" name="Date Placeholder 6">
            <a:extLst>
              <a:ext uri="{FF2B5EF4-FFF2-40B4-BE49-F238E27FC236}">
                <a16:creationId xmlns:a16="http://schemas.microsoft.com/office/drawing/2014/main" id="{AF602803-AD59-467D-8759-405816E4DC5D}"/>
              </a:ext>
            </a:extLst>
          </p:cNvPr>
          <p:cNvSpPr>
            <a:spLocks noGrp="1"/>
          </p:cNvSpPr>
          <p:nvPr>
            <p:ph type="dt" sz="half" idx="10"/>
          </p:nvPr>
        </p:nvSpPr>
        <p:spPr/>
        <p:txBody>
          <a:bodyPr/>
          <a:lstStyle/>
          <a:p>
            <a:fld id="{3F9768AB-E3C0-4BED-B2B6-645103EFE471}" type="datetime1">
              <a:rPr lang="en-IN" smtClean="0"/>
              <a:t>23-02-2018</a:t>
            </a:fld>
            <a:endParaRPr lang="en-IN"/>
          </a:p>
        </p:txBody>
      </p:sp>
      <p:sp>
        <p:nvSpPr>
          <p:cNvPr id="8" name="Slide Number Placeholder 7">
            <a:extLst>
              <a:ext uri="{FF2B5EF4-FFF2-40B4-BE49-F238E27FC236}">
                <a16:creationId xmlns:a16="http://schemas.microsoft.com/office/drawing/2014/main" id="{53E1DACA-0BE2-4CD5-8857-D93F24E56A32}"/>
              </a:ext>
            </a:extLst>
          </p:cNvPr>
          <p:cNvSpPr>
            <a:spLocks noGrp="1"/>
          </p:cNvSpPr>
          <p:nvPr>
            <p:ph type="sldNum" sz="quarter" idx="12"/>
          </p:nvPr>
        </p:nvSpPr>
        <p:spPr/>
        <p:txBody>
          <a:bodyPr/>
          <a:lstStyle/>
          <a:p>
            <a:fld id="{145D10E1-0E3C-4AA5-A66E-DC8D85B3B513}" type="slidenum">
              <a:rPr lang="en-IN" smtClean="0"/>
              <a:t>7</a:t>
            </a:fld>
            <a:endParaRPr lang="en-IN"/>
          </a:p>
        </p:txBody>
      </p:sp>
    </p:spTree>
    <p:extLst>
      <p:ext uri="{BB962C8B-B14F-4D97-AF65-F5344CB8AC3E}">
        <p14:creationId xmlns:p14="http://schemas.microsoft.com/office/powerpoint/2010/main" val="2150312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DC98F-3BC7-43CD-9A70-D9F6E2635B5F}"/>
              </a:ext>
            </a:extLst>
          </p:cNvPr>
          <p:cNvSpPr>
            <a:spLocks noGrp="1"/>
          </p:cNvSpPr>
          <p:nvPr>
            <p:ph type="title"/>
          </p:nvPr>
        </p:nvSpPr>
        <p:spPr/>
        <p:txBody>
          <a:bodyPr/>
          <a:lstStyle/>
          <a:p>
            <a:pPr algn="ctr"/>
            <a:r>
              <a:rPr lang="en-IN" dirty="0"/>
              <a:t>C++ Presentation</a:t>
            </a:r>
          </a:p>
        </p:txBody>
      </p:sp>
      <p:sp>
        <p:nvSpPr>
          <p:cNvPr id="3" name="Content Placeholder 2">
            <a:extLst>
              <a:ext uri="{FF2B5EF4-FFF2-40B4-BE49-F238E27FC236}">
                <a16:creationId xmlns:a16="http://schemas.microsoft.com/office/drawing/2014/main" id="{496FBD08-DEB7-427C-A87C-57FA31D15261}"/>
              </a:ext>
            </a:extLst>
          </p:cNvPr>
          <p:cNvSpPr>
            <a:spLocks noGrp="1"/>
          </p:cNvSpPr>
          <p:nvPr>
            <p:ph idx="1"/>
          </p:nvPr>
        </p:nvSpPr>
        <p:spPr/>
        <p:txBody>
          <a:bodyPr/>
          <a:lstStyle/>
          <a:p>
            <a:pPr>
              <a:buFont typeface="Wingdings" panose="05000000000000000000" pitchFamily="2" charset="2"/>
              <a:buChar char="Ø"/>
            </a:pPr>
            <a:r>
              <a:rPr lang="en-IN" dirty="0"/>
              <a:t>C++ Supports Single line and Multi line comment</a:t>
            </a:r>
          </a:p>
          <a:p>
            <a:pPr>
              <a:buFont typeface="Wingdings" panose="05000000000000000000" pitchFamily="2" charset="2"/>
              <a:buChar char="Ø"/>
            </a:pPr>
            <a:r>
              <a:rPr lang="en-IN" b="1" i="1" dirty="0"/>
              <a:t>Multi Line Comment:- </a:t>
            </a:r>
          </a:p>
          <a:p>
            <a:pPr>
              <a:buFont typeface="Wingdings" panose="05000000000000000000" pitchFamily="2" charset="2"/>
              <a:buChar char="Ø"/>
            </a:pPr>
            <a:r>
              <a:rPr lang="en-IN" dirty="0"/>
              <a:t>/* comment on printing hello world:</a:t>
            </a:r>
          </a:p>
          <a:p>
            <a:pPr>
              <a:buFont typeface="Wingdings" panose="05000000000000000000" pitchFamily="2" charset="2"/>
              <a:buChar char="Ø"/>
            </a:pPr>
            <a:r>
              <a:rPr lang="en-IN" dirty="0" err="1"/>
              <a:t>cout</a:t>
            </a:r>
            <a:r>
              <a:rPr lang="en-IN" dirty="0"/>
              <a:t> &lt;&lt; “Hello World”;</a:t>
            </a:r>
          </a:p>
          <a:p>
            <a:pPr>
              <a:buFont typeface="Wingdings" panose="05000000000000000000" pitchFamily="2" charset="2"/>
              <a:buChar char="Ø"/>
            </a:pPr>
            <a:r>
              <a:rPr lang="en-IN" dirty="0"/>
              <a:t>*/</a:t>
            </a:r>
          </a:p>
        </p:txBody>
      </p:sp>
      <p:sp>
        <p:nvSpPr>
          <p:cNvPr id="5" name="Date Placeholder 4">
            <a:extLst>
              <a:ext uri="{FF2B5EF4-FFF2-40B4-BE49-F238E27FC236}">
                <a16:creationId xmlns:a16="http://schemas.microsoft.com/office/drawing/2014/main" id="{4E85D5D3-D3BD-4F6F-87D3-45FC011A6B8A}"/>
              </a:ext>
            </a:extLst>
          </p:cNvPr>
          <p:cNvSpPr>
            <a:spLocks noGrp="1"/>
          </p:cNvSpPr>
          <p:nvPr>
            <p:ph type="dt" sz="half" idx="10"/>
          </p:nvPr>
        </p:nvSpPr>
        <p:spPr/>
        <p:txBody>
          <a:bodyPr/>
          <a:lstStyle/>
          <a:p>
            <a:fld id="{81F591CE-86D9-4EAD-870D-B55CDB5F2094}" type="datetime1">
              <a:rPr lang="en-IN" smtClean="0"/>
              <a:t>23-02-2018</a:t>
            </a:fld>
            <a:endParaRPr lang="en-IN"/>
          </a:p>
        </p:txBody>
      </p:sp>
      <p:sp>
        <p:nvSpPr>
          <p:cNvPr id="6" name="Slide Number Placeholder 5">
            <a:extLst>
              <a:ext uri="{FF2B5EF4-FFF2-40B4-BE49-F238E27FC236}">
                <a16:creationId xmlns:a16="http://schemas.microsoft.com/office/drawing/2014/main" id="{DC2F671F-ACB8-4619-9EDC-D4A9F709F65F}"/>
              </a:ext>
            </a:extLst>
          </p:cNvPr>
          <p:cNvSpPr>
            <a:spLocks noGrp="1"/>
          </p:cNvSpPr>
          <p:nvPr>
            <p:ph type="sldNum" sz="quarter" idx="12"/>
          </p:nvPr>
        </p:nvSpPr>
        <p:spPr/>
        <p:txBody>
          <a:bodyPr/>
          <a:lstStyle/>
          <a:p>
            <a:fld id="{145D10E1-0E3C-4AA5-A66E-DC8D85B3B513}" type="slidenum">
              <a:rPr lang="en-IN" smtClean="0"/>
              <a:t>8</a:t>
            </a:fld>
            <a:endParaRPr lang="en-IN"/>
          </a:p>
        </p:txBody>
      </p:sp>
    </p:spTree>
    <p:extLst>
      <p:ext uri="{BB962C8B-B14F-4D97-AF65-F5344CB8AC3E}">
        <p14:creationId xmlns:p14="http://schemas.microsoft.com/office/powerpoint/2010/main" val="2626069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DC98F-3BC7-43CD-9A70-D9F6E2635B5F}"/>
              </a:ext>
            </a:extLst>
          </p:cNvPr>
          <p:cNvSpPr>
            <a:spLocks noGrp="1"/>
          </p:cNvSpPr>
          <p:nvPr>
            <p:ph type="title"/>
          </p:nvPr>
        </p:nvSpPr>
        <p:spPr/>
        <p:txBody>
          <a:bodyPr/>
          <a:lstStyle/>
          <a:p>
            <a:pPr algn="ctr"/>
            <a:r>
              <a:rPr lang="en-IN" dirty="0"/>
              <a:t>C++ Presentation</a:t>
            </a:r>
          </a:p>
        </p:txBody>
      </p:sp>
      <p:sp>
        <p:nvSpPr>
          <p:cNvPr id="3" name="Content Placeholder 2">
            <a:extLst>
              <a:ext uri="{FF2B5EF4-FFF2-40B4-BE49-F238E27FC236}">
                <a16:creationId xmlns:a16="http://schemas.microsoft.com/office/drawing/2014/main" id="{496FBD08-DEB7-427C-A87C-57FA31D15261}"/>
              </a:ext>
            </a:extLst>
          </p:cNvPr>
          <p:cNvSpPr>
            <a:spLocks noGrp="1"/>
          </p:cNvSpPr>
          <p:nvPr>
            <p:ph idx="1"/>
          </p:nvPr>
        </p:nvSpPr>
        <p:spPr/>
        <p:txBody>
          <a:bodyPr/>
          <a:lstStyle/>
          <a:p>
            <a:pPr>
              <a:buFont typeface="Wingdings" panose="05000000000000000000" pitchFamily="2" charset="2"/>
              <a:buChar char="Ø"/>
            </a:pPr>
            <a:r>
              <a:rPr lang="en-IN" dirty="0"/>
              <a:t>Primitive Datatypes of C++:- </a:t>
            </a:r>
          </a:p>
          <a:p>
            <a:pPr>
              <a:buFont typeface="Wingdings" panose="05000000000000000000" pitchFamily="2" charset="2"/>
              <a:buChar char="Ø"/>
            </a:pPr>
            <a:endParaRPr lang="en-IN" dirty="0"/>
          </a:p>
        </p:txBody>
      </p:sp>
      <p:graphicFrame>
        <p:nvGraphicFramePr>
          <p:cNvPr id="5" name="Table 4">
            <a:extLst>
              <a:ext uri="{FF2B5EF4-FFF2-40B4-BE49-F238E27FC236}">
                <a16:creationId xmlns:a16="http://schemas.microsoft.com/office/drawing/2014/main" id="{A42DD854-0C02-4B46-B76E-10B471F3B9EE}"/>
              </a:ext>
            </a:extLst>
          </p:cNvPr>
          <p:cNvGraphicFramePr>
            <a:graphicFrameLocks noGrp="1"/>
          </p:cNvGraphicFramePr>
          <p:nvPr>
            <p:extLst>
              <p:ext uri="{D42A27DB-BD31-4B8C-83A1-F6EECF244321}">
                <p14:modId xmlns:p14="http://schemas.microsoft.com/office/powerpoint/2010/main" val="3993487129"/>
              </p:ext>
            </p:extLst>
          </p:nvPr>
        </p:nvGraphicFramePr>
        <p:xfrm>
          <a:off x="1694375" y="2464064"/>
          <a:ext cx="8128000" cy="34137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19360287"/>
                    </a:ext>
                  </a:extLst>
                </a:gridCol>
                <a:gridCol w="4064000">
                  <a:extLst>
                    <a:ext uri="{9D8B030D-6E8A-4147-A177-3AD203B41FA5}">
                      <a16:colId xmlns:a16="http://schemas.microsoft.com/office/drawing/2014/main" val="644218183"/>
                    </a:ext>
                  </a:extLst>
                </a:gridCol>
              </a:tblGrid>
              <a:tr h="391860">
                <a:tc>
                  <a:txBody>
                    <a:bodyPr/>
                    <a:lstStyle/>
                    <a:p>
                      <a:pPr algn="ctr" fontAlgn="t"/>
                      <a:r>
                        <a:rPr lang="en-IN" dirty="0">
                          <a:effectLst/>
                          <a:latin typeface="Times New Roman" panose="02020603050405020304" pitchFamily="18" charset="0"/>
                          <a:cs typeface="Times New Roman" panose="02020603050405020304" pitchFamily="18" charset="0"/>
                        </a:rPr>
                        <a:t>Type</a:t>
                      </a:r>
                    </a:p>
                  </a:txBody>
                  <a:tcPr marL="76200" marR="76200" marT="76200" marB="76200"/>
                </a:tc>
                <a:tc>
                  <a:txBody>
                    <a:bodyPr/>
                    <a:lstStyle/>
                    <a:p>
                      <a:pPr algn="ctr" fontAlgn="t"/>
                      <a:r>
                        <a:rPr lang="en-IN">
                          <a:effectLst/>
                          <a:latin typeface="Times New Roman" panose="02020603050405020304" pitchFamily="18" charset="0"/>
                          <a:cs typeface="Times New Roman" panose="02020603050405020304" pitchFamily="18" charset="0"/>
                        </a:rPr>
                        <a:t>Keyword</a:t>
                      </a:r>
                    </a:p>
                  </a:txBody>
                  <a:tcPr marL="76200" marR="76200" marT="76200" marB="76200"/>
                </a:tc>
                <a:extLst>
                  <a:ext uri="{0D108BD9-81ED-4DB2-BD59-A6C34878D82A}">
                    <a16:rowId xmlns:a16="http://schemas.microsoft.com/office/drawing/2014/main" val="408836992"/>
                  </a:ext>
                </a:extLst>
              </a:tr>
              <a:tr h="391860">
                <a:tc>
                  <a:txBody>
                    <a:bodyPr/>
                    <a:lstStyle/>
                    <a:p>
                      <a:pPr algn="ctr" fontAlgn="t"/>
                      <a:r>
                        <a:rPr lang="en-IN">
                          <a:effectLst/>
                          <a:latin typeface="Times New Roman" panose="02020603050405020304" pitchFamily="18" charset="0"/>
                          <a:cs typeface="Times New Roman" panose="02020603050405020304" pitchFamily="18" charset="0"/>
                        </a:rPr>
                        <a:t>Boolean</a:t>
                      </a:r>
                    </a:p>
                  </a:txBody>
                  <a:tcPr marL="76200" marR="76200" marT="76200" marB="76200"/>
                </a:tc>
                <a:tc>
                  <a:txBody>
                    <a:bodyPr/>
                    <a:lstStyle/>
                    <a:p>
                      <a:pPr algn="ctr" fontAlgn="t"/>
                      <a:r>
                        <a:rPr lang="en-IN">
                          <a:effectLst/>
                          <a:latin typeface="Times New Roman" panose="02020603050405020304" pitchFamily="18" charset="0"/>
                          <a:cs typeface="Times New Roman" panose="02020603050405020304" pitchFamily="18" charset="0"/>
                        </a:rPr>
                        <a:t>bool</a:t>
                      </a:r>
                    </a:p>
                  </a:txBody>
                  <a:tcPr marL="76200" marR="76200" marT="76200" marB="76200"/>
                </a:tc>
                <a:extLst>
                  <a:ext uri="{0D108BD9-81ED-4DB2-BD59-A6C34878D82A}">
                    <a16:rowId xmlns:a16="http://schemas.microsoft.com/office/drawing/2014/main" val="2630341310"/>
                  </a:ext>
                </a:extLst>
              </a:tr>
              <a:tr h="391860">
                <a:tc>
                  <a:txBody>
                    <a:bodyPr/>
                    <a:lstStyle/>
                    <a:p>
                      <a:pPr algn="ctr" fontAlgn="t"/>
                      <a:r>
                        <a:rPr lang="en-IN">
                          <a:effectLst/>
                          <a:latin typeface="Times New Roman" panose="02020603050405020304" pitchFamily="18" charset="0"/>
                          <a:cs typeface="Times New Roman" panose="02020603050405020304" pitchFamily="18" charset="0"/>
                        </a:rPr>
                        <a:t>Character</a:t>
                      </a:r>
                    </a:p>
                  </a:txBody>
                  <a:tcPr marL="76200" marR="76200" marT="76200" marB="76200"/>
                </a:tc>
                <a:tc>
                  <a:txBody>
                    <a:bodyPr/>
                    <a:lstStyle/>
                    <a:p>
                      <a:pPr algn="ctr" fontAlgn="t"/>
                      <a:r>
                        <a:rPr lang="en-IN">
                          <a:effectLst/>
                          <a:latin typeface="Times New Roman" panose="02020603050405020304" pitchFamily="18" charset="0"/>
                          <a:cs typeface="Times New Roman" panose="02020603050405020304" pitchFamily="18" charset="0"/>
                        </a:rPr>
                        <a:t>char</a:t>
                      </a:r>
                    </a:p>
                  </a:txBody>
                  <a:tcPr marL="76200" marR="76200" marT="76200" marB="76200"/>
                </a:tc>
                <a:extLst>
                  <a:ext uri="{0D108BD9-81ED-4DB2-BD59-A6C34878D82A}">
                    <a16:rowId xmlns:a16="http://schemas.microsoft.com/office/drawing/2014/main" val="4009826190"/>
                  </a:ext>
                </a:extLst>
              </a:tr>
              <a:tr h="391860">
                <a:tc>
                  <a:txBody>
                    <a:bodyPr/>
                    <a:lstStyle/>
                    <a:p>
                      <a:pPr algn="ctr" fontAlgn="t"/>
                      <a:r>
                        <a:rPr lang="en-IN">
                          <a:effectLst/>
                          <a:latin typeface="Times New Roman" panose="02020603050405020304" pitchFamily="18" charset="0"/>
                          <a:cs typeface="Times New Roman" panose="02020603050405020304" pitchFamily="18" charset="0"/>
                        </a:rPr>
                        <a:t>Integer</a:t>
                      </a:r>
                    </a:p>
                  </a:txBody>
                  <a:tcPr marL="76200" marR="76200" marT="76200" marB="76200"/>
                </a:tc>
                <a:tc>
                  <a:txBody>
                    <a:bodyPr/>
                    <a:lstStyle/>
                    <a:p>
                      <a:pPr algn="ctr" fontAlgn="t"/>
                      <a:r>
                        <a:rPr lang="en-IN" dirty="0">
                          <a:effectLst/>
                          <a:latin typeface="Times New Roman" panose="02020603050405020304" pitchFamily="18" charset="0"/>
                          <a:cs typeface="Times New Roman" panose="02020603050405020304" pitchFamily="18" charset="0"/>
                        </a:rPr>
                        <a:t>int</a:t>
                      </a:r>
                    </a:p>
                  </a:txBody>
                  <a:tcPr marL="76200" marR="76200" marT="76200" marB="76200"/>
                </a:tc>
                <a:extLst>
                  <a:ext uri="{0D108BD9-81ED-4DB2-BD59-A6C34878D82A}">
                    <a16:rowId xmlns:a16="http://schemas.microsoft.com/office/drawing/2014/main" val="1381681927"/>
                  </a:ext>
                </a:extLst>
              </a:tr>
              <a:tr h="391860">
                <a:tc>
                  <a:txBody>
                    <a:bodyPr/>
                    <a:lstStyle/>
                    <a:p>
                      <a:pPr algn="ctr" fontAlgn="t"/>
                      <a:r>
                        <a:rPr lang="en-IN">
                          <a:effectLst/>
                          <a:latin typeface="Times New Roman" panose="02020603050405020304" pitchFamily="18" charset="0"/>
                          <a:cs typeface="Times New Roman" panose="02020603050405020304" pitchFamily="18" charset="0"/>
                        </a:rPr>
                        <a:t>Floating point</a:t>
                      </a:r>
                    </a:p>
                  </a:txBody>
                  <a:tcPr marL="76200" marR="76200" marT="76200" marB="76200"/>
                </a:tc>
                <a:tc>
                  <a:txBody>
                    <a:bodyPr/>
                    <a:lstStyle/>
                    <a:p>
                      <a:pPr algn="ctr" fontAlgn="t"/>
                      <a:r>
                        <a:rPr lang="en-IN">
                          <a:effectLst/>
                          <a:latin typeface="Times New Roman" panose="02020603050405020304" pitchFamily="18" charset="0"/>
                          <a:cs typeface="Times New Roman" panose="02020603050405020304" pitchFamily="18" charset="0"/>
                        </a:rPr>
                        <a:t>float</a:t>
                      </a:r>
                    </a:p>
                  </a:txBody>
                  <a:tcPr marL="76200" marR="76200" marT="76200" marB="76200"/>
                </a:tc>
                <a:extLst>
                  <a:ext uri="{0D108BD9-81ED-4DB2-BD59-A6C34878D82A}">
                    <a16:rowId xmlns:a16="http://schemas.microsoft.com/office/drawing/2014/main" val="1148678871"/>
                  </a:ext>
                </a:extLst>
              </a:tr>
              <a:tr h="391860">
                <a:tc>
                  <a:txBody>
                    <a:bodyPr/>
                    <a:lstStyle/>
                    <a:p>
                      <a:pPr algn="ctr" fontAlgn="t"/>
                      <a:r>
                        <a:rPr lang="en-IN" dirty="0">
                          <a:effectLst/>
                          <a:latin typeface="Times New Roman" panose="02020603050405020304" pitchFamily="18" charset="0"/>
                          <a:cs typeface="Times New Roman" panose="02020603050405020304" pitchFamily="18" charset="0"/>
                        </a:rPr>
                        <a:t>Double floating point</a:t>
                      </a:r>
                    </a:p>
                  </a:txBody>
                  <a:tcPr marL="76200" marR="76200" marT="76200" marB="76200"/>
                </a:tc>
                <a:tc>
                  <a:txBody>
                    <a:bodyPr/>
                    <a:lstStyle/>
                    <a:p>
                      <a:pPr algn="ctr" fontAlgn="t"/>
                      <a:r>
                        <a:rPr lang="en-IN">
                          <a:effectLst/>
                          <a:latin typeface="Times New Roman" panose="02020603050405020304" pitchFamily="18" charset="0"/>
                          <a:cs typeface="Times New Roman" panose="02020603050405020304" pitchFamily="18" charset="0"/>
                        </a:rPr>
                        <a:t>double</a:t>
                      </a:r>
                    </a:p>
                  </a:txBody>
                  <a:tcPr marL="76200" marR="76200" marT="76200" marB="76200"/>
                </a:tc>
                <a:extLst>
                  <a:ext uri="{0D108BD9-81ED-4DB2-BD59-A6C34878D82A}">
                    <a16:rowId xmlns:a16="http://schemas.microsoft.com/office/drawing/2014/main" val="3087376474"/>
                  </a:ext>
                </a:extLst>
              </a:tr>
              <a:tr h="391860">
                <a:tc>
                  <a:txBody>
                    <a:bodyPr/>
                    <a:lstStyle/>
                    <a:p>
                      <a:pPr algn="ctr" fontAlgn="t"/>
                      <a:r>
                        <a:rPr lang="en-IN">
                          <a:effectLst/>
                          <a:latin typeface="Times New Roman" panose="02020603050405020304" pitchFamily="18" charset="0"/>
                          <a:cs typeface="Times New Roman" panose="02020603050405020304" pitchFamily="18" charset="0"/>
                        </a:rPr>
                        <a:t>Valueless</a:t>
                      </a:r>
                    </a:p>
                  </a:txBody>
                  <a:tcPr marL="76200" marR="76200" marT="76200" marB="76200"/>
                </a:tc>
                <a:tc>
                  <a:txBody>
                    <a:bodyPr/>
                    <a:lstStyle/>
                    <a:p>
                      <a:pPr algn="ctr" fontAlgn="t"/>
                      <a:r>
                        <a:rPr lang="en-IN">
                          <a:effectLst/>
                          <a:latin typeface="Times New Roman" panose="02020603050405020304" pitchFamily="18" charset="0"/>
                          <a:cs typeface="Times New Roman" panose="02020603050405020304" pitchFamily="18" charset="0"/>
                        </a:rPr>
                        <a:t>void</a:t>
                      </a:r>
                    </a:p>
                  </a:txBody>
                  <a:tcPr marL="76200" marR="76200" marT="76200" marB="76200"/>
                </a:tc>
                <a:extLst>
                  <a:ext uri="{0D108BD9-81ED-4DB2-BD59-A6C34878D82A}">
                    <a16:rowId xmlns:a16="http://schemas.microsoft.com/office/drawing/2014/main" val="1291291060"/>
                  </a:ext>
                </a:extLst>
              </a:tr>
              <a:tr h="391860">
                <a:tc>
                  <a:txBody>
                    <a:bodyPr/>
                    <a:lstStyle/>
                    <a:p>
                      <a:pPr algn="ctr" fontAlgn="t"/>
                      <a:r>
                        <a:rPr lang="en-IN">
                          <a:effectLst/>
                          <a:latin typeface="Times New Roman" panose="02020603050405020304" pitchFamily="18" charset="0"/>
                          <a:cs typeface="Times New Roman" panose="02020603050405020304" pitchFamily="18" charset="0"/>
                        </a:rPr>
                        <a:t>Wide character</a:t>
                      </a:r>
                    </a:p>
                  </a:txBody>
                  <a:tcPr marL="76200" marR="76200" marT="76200" marB="76200"/>
                </a:tc>
                <a:tc>
                  <a:txBody>
                    <a:bodyPr/>
                    <a:lstStyle/>
                    <a:p>
                      <a:pPr algn="ctr" fontAlgn="t"/>
                      <a:r>
                        <a:rPr lang="en-IN" dirty="0" err="1">
                          <a:effectLst/>
                          <a:latin typeface="Times New Roman" panose="02020603050405020304" pitchFamily="18" charset="0"/>
                          <a:cs typeface="Times New Roman" panose="02020603050405020304" pitchFamily="18" charset="0"/>
                        </a:rPr>
                        <a:t>wchar_t</a:t>
                      </a:r>
                      <a:endParaRPr lang="en-IN" dirty="0">
                        <a:effectLst/>
                        <a:latin typeface="Times New Roman" panose="02020603050405020304" pitchFamily="18" charset="0"/>
                        <a:cs typeface="Times New Roman" panose="02020603050405020304" pitchFamily="18" charset="0"/>
                      </a:endParaRPr>
                    </a:p>
                  </a:txBody>
                  <a:tcPr marL="76200" marR="76200" marT="76200" marB="76200"/>
                </a:tc>
                <a:extLst>
                  <a:ext uri="{0D108BD9-81ED-4DB2-BD59-A6C34878D82A}">
                    <a16:rowId xmlns:a16="http://schemas.microsoft.com/office/drawing/2014/main" val="1003704152"/>
                  </a:ext>
                </a:extLst>
              </a:tr>
            </a:tbl>
          </a:graphicData>
        </a:graphic>
      </p:graphicFrame>
      <p:sp>
        <p:nvSpPr>
          <p:cNvPr id="6" name="Date Placeholder 5">
            <a:extLst>
              <a:ext uri="{FF2B5EF4-FFF2-40B4-BE49-F238E27FC236}">
                <a16:creationId xmlns:a16="http://schemas.microsoft.com/office/drawing/2014/main" id="{911B05A4-277E-4493-AE59-2ED81210F86E}"/>
              </a:ext>
            </a:extLst>
          </p:cNvPr>
          <p:cNvSpPr>
            <a:spLocks noGrp="1"/>
          </p:cNvSpPr>
          <p:nvPr>
            <p:ph type="dt" sz="half" idx="10"/>
          </p:nvPr>
        </p:nvSpPr>
        <p:spPr/>
        <p:txBody>
          <a:bodyPr/>
          <a:lstStyle/>
          <a:p>
            <a:fld id="{0613BF12-A4B7-4AED-9AB5-2950755D263A}" type="datetime1">
              <a:rPr lang="en-IN" smtClean="0"/>
              <a:t>23-02-2018</a:t>
            </a:fld>
            <a:endParaRPr lang="en-IN"/>
          </a:p>
        </p:txBody>
      </p:sp>
      <p:sp>
        <p:nvSpPr>
          <p:cNvPr id="7" name="Slide Number Placeholder 6">
            <a:extLst>
              <a:ext uri="{FF2B5EF4-FFF2-40B4-BE49-F238E27FC236}">
                <a16:creationId xmlns:a16="http://schemas.microsoft.com/office/drawing/2014/main" id="{799E2496-E86F-4A7A-8574-70BEB4D9EEA5}"/>
              </a:ext>
            </a:extLst>
          </p:cNvPr>
          <p:cNvSpPr>
            <a:spLocks noGrp="1"/>
          </p:cNvSpPr>
          <p:nvPr>
            <p:ph type="sldNum" sz="quarter" idx="12"/>
          </p:nvPr>
        </p:nvSpPr>
        <p:spPr/>
        <p:txBody>
          <a:bodyPr/>
          <a:lstStyle/>
          <a:p>
            <a:fld id="{145D10E1-0E3C-4AA5-A66E-DC8D85B3B513}" type="slidenum">
              <a:rPr lang="en-IN" smtClean="0"/>
              <a:t>9</a:t>
            </a:fld>
            <a:endParaRPr lang="en-IN"/>
          </a:p>
        </p:txBody>
      </p:sp>
    </p:spTree>
    <p:extLst>
      <p:ext uri="{BB962C8B-B14F-4D97-AF65-F5344CB8AC3E}">
        <p14:creationId xmlns:p14="http://schemas.microsoft.com/office/powerpoint/2010/main" val="35887085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891</TotalTime>
  <Words>1575</Words>
  <Application>Microsoft Office PowerPoint</Application>
  <PresentationFormat>Widescreen</PresentationFormat>
  <Paragraphs>321</Paragraphs>
  <Slides>36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Century Gothic</vt:lpstr>
      <vt:lpstr>Times New Roman</vt:lpstr>
      <vt:lpstr>Wingdings</vt:lpstr>
      <vt:lpstr>Wingdings 3</vt:lpstr>
      <vt:lpstr>Ion</vt:lpstr>
      <vt:lpstr> C++ Presentation</vt:lpstr>
      <vt:lpstr>C++ Presentation</vt:lpstr>
      <vt:lpstr>C++ Presentation</vt:lpstr>
      <vt:lpstr>C++ Presentation</vt:lpstr>
      <vt:lpstr>C++ Presentation</vt:lpstr>
      <vt:lpstr>C++ Presentation</vt:lpstr>
      <vt:lpstr>C++ Presentation</vt:lpstr>
      <vt:lpstr>C++ Presentation</vt:lpstr>
      <vt:lpstr>C++ Presentation</vt:lpstr>
      <vt:lpstr>C++ Presentation</vt:lpstr>
      <vt:lpstr>C++ Presentation</vt:lpstr>
      <vt:lpstr>C++ Presentation</vt:lpstr>
      <vt:lpstr>C++ Presentation</vt:lpstr>
      <vt:lpstr>C++ Presentation</vt:lpstr>
      <vt:lpstr>C++ Presentation</vt:lpstr>
      <vt:lpstr>C++ Presentation</vt:lpstr>
      <vt:lpstr>C++ Presentation</vt:lpstr>
      <vt:lpstr>C++ Presentation</vt:lpstr>
      <vt:lpstr>C++ Presentation</vt:lpstr>
      <vt:lpstr>C++ Presentation</vt:lpstr>
      <vt:lpstr>C++ Presentation</vt:lpstr>
      <vt:lpstr>C++ Presentation</vt:lpstr>
      <vt:lpstr>C++ Presentation</vt:lpstr>
      <vt:lpstr>C++ Presentation</vt:lpstr>
      <vt:lpstr>C++ Presentation</vt:lpstr>
      <vt:lpstr>C++ Presentation</vt:lpstr>
      <vt:lpstr>C++ Presentation</vt:lpstr>
      <vt:lpstr>C++ Presentation</vt:lpstr>
      <vt:lpstr>C++ Presentation</vt:lpstr>
      <vt:lpstr>C++ Presentation</vt:lpstr>
      <vt:lpstr>C++ Presentation</vt:lpstr>
      <vt:lpstr>C++ Presentation</vt:lpstr>
      <vt:lpstr>C++ Presentation</vt:lpstr>
      <vt:lpstr>C++ Presentation</vt:lpstr>
      <vt:lpstr>C++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TISS C++ Presentation</dc:title>
  <dc:creator>Sumon Karmakar</dc:creator>
  <cp:lastModifiedBy>Sumon Karmakar</cp:lastModifiedBy>
  <cp:revision>349</cp:revision>
  <dcterms:created xsi:type="dcterms:W3CDTF">2018-01-12T05:41:09Z</dcterms:created>
  <dcterms:modified xsi:type="dcterms:W3CDTF">2018-02-23T04:20:10Z</dcterms:modified>
</cp:coreProperties>
</file>