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3" r:id="rId30"/>
    <p:sldId id="286" r:id="rId31"/>
    <p:sldId id="287" r:id="rId32"/>
    <p:sldId id="288" r:id="rId33"/>
    <p:sldId id="289" r:id="rId34"/>
    <p:sldId id="290" r:id="rId35"/>
    <p:sldId id="291" r:id="rId36"/>
    <p:sldId id="292" r:id="rId37"/>
    <p:sldId id="293" r:id="rId38"/>
    <p:sldId id="27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p:scale>
        <a:sx n="100" d="100"/>
        <a:sy n="100" d="100"/>
      </p:scale>
      <p:origin x="0" y="-150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C535E-0A83-4838-A016-FA77BF22243F}" type="datetimeFigureOut">
              <a:rPr lang="en-IN" smtClean="0"/>
              <a:t>16-08-2018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16CA8-1D38-48F2-A8B4-92CFB7BC1917}" type="slidenum">
              <a:rPr lang="en-IN" smtClean="0"/>
              <a:t>‹#›</a:t>
            </a:fld>
            <a:endParaRPr lang="en-IN"/>
          </a:p>
        </p:txBody>
      </p:sp>
    </p:spTree>
    <p:extLst>
      <p:ext uri="{BB962C8B-B14F-4D97-AF65-F5344CB8AC3E}">
        <p14:creationId xmlns:p14="http://schemas.microsoft.com/office/powerpoint/2010/main" val="402500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6794DD-450C-4D08-8929-2BD379D14C79}" type="datetime1">
              <a:rPr lang="en-IN" smtClean="0"/>
              <a:t>16-08-2018</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B8E03CF-7E45-4078-ACFF-9947E2C5472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579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F3020-B61F-4114-8EE5-89501212C2D4}" type="datetime1">
              <a:rPr lang="en-IN" smtClean="0"/>
              <a:t>16-08-2018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8E03CF-7E45-4078-ACFF-9947E2C5472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46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938B8-637A-42A7-B120-0AFD5D78DEF5}" type="datetime1">
              <a:rPr lang="en-IN" smtClean="0"/>
              <a:t>16-08-2018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8E03CF-7E45-4078-ACFF-9947E2C5472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930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F086A-CF01-41E9-AD36-A4DE497634D6}" type="datetime1">
              <a:rPr lang="en-IN" smtClean="0"/>
              <a:t>16-08-2018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8E03CF-7E45-4078-ACFF-9947E2C5472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65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907F62-BACF-4DBD-AEFC-09B72345754F}" type="datetime1">
              <a:rPr lang="en-IN" smtClean="0"/>
              <a:t>16-08-2018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8E03CF-7E45-4078-ACFF-9947E2C5472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02402F-DFCE-4593-AB74-0E0022040580}" type="datetime1">
              <a:rPr lang="en-IN" smtClean="0"/>
              <a:t>16-08-2018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8E03CF-7E45-4078-ACFF-9947E2C5472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286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9E1CED-00B2-4FFB-913C-B8BB288AB8C7}" type="datetime1">
              <a:rPr lang="en-IN" smtClean="0"/>
              <a:t>16-08-2018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8E03CF-7E45-4078-ACFF-9947E2C5472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776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18CB2-8078-4CF3-A36A-8D78D3BB6A66}" type="datetime1">
              <a:rPr lang="en-IN" smtClean="0"/>
              <a:t>16-08-2018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8E03CF-7E45-4078-ACFF-9947E2C5472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549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C0114-2050-468F-BC2C-6E26413231D6}" type="datetime1">
              <a:rPr lang="en-IN" smtClean="0"/>
              <a:t>16-08-2018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8E03CF-7E45-4078-ACFF-9947E2C54727}" type="slidenum">
              <a:rPr lang="en-IN" smtClean="0"/>
              <a:t>‹#›</a:t>
            </a:fld>
            <a:endParaRPr lang="en-IN"/>
          </a:p>
        </p:txBody>
      </p:sp>
    </p:spTree>
    <p:extLst>
      <p:ext uri="{BB962C8B-B14F-4D97-AF65-F5344CB8AC3E}">
        <p14:creationId xmlns:p14="http://schemas.microsoft.com/office/powerpoint/2010/main" val="176453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4D5DAB-C495-4F1B-A33D-525A0C825B65}" type="datetime1">
              <a:rPr lang="en-IN" smtClean="0"/>
              <a:t>16-08-2018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8E03CF-7E45-4078-ACFF-9947E2C5472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7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F95808-0CC6-4006-B4DF-3E94844E5800}" type="datetime1">
              <a:rPr lang="en-IN" smtClean="0"/>
              <a:t>16-08-2018</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B8E03CF-7E45-4078-ACFF-9947E2C5472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932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35EB01-3296-4E26-8A01-ED340D0C7B5C}" type="datetime1">
              <a:rPr lang="en-IN" smtClean="0"/>
              <a:t>16-08-2018</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8E03CF-7E45-4078-ACFF-9947E2C5472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69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Relational_database#Constraints" TargetMode="External"/><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2.xml"/><Relationship Id="rId4" Type="http://schemas.openxmlformats.org/officeDocument/2006/relationships/hyperlink" Target="https://en.wikipedia.org/wiki/Relation_(databas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Functional_dependency#cite_note-SilberschatzKorth2010a-3" TargetMode="External"/><Relationship Id="rId2" Type="http://schemas.openxmlformats.org/officeDocument/2006/relationships/hyperlink" Target="https://en.wikipedia.org/wiki/Armstrong's_axiom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Logical_equivalence" TargetMode="External"/><Relationship Id="rId2" Type="http://schemas.openxmlformats.org/officeDocument/2006/relationships/hyperlink" Target="https://en.wikipedia.org/wiki/Functional_dependency#cite_note-SilberschatzKorth2010a-3" TargetMode="External"/><Relationship Id="rId1" Type="http://schemas.openxmlformats.org/officeDocument/2006/relationships/slideLayout" Target="../slideLayouts/slideLayout2.xml"/><Relationship Id="rId6" Type="http://schemas.openxmlformats.org/officeDocument/2006/relationships/hyperlink" Target="https://en.wikipedia.org/wiki/Functional_dependency#cite_note-Singh2009-7" TargetMode="External"/><Relationship Id="rId5" Type="http://schemas.openxmlformats.org/officeDocument/2006/relationships/hyperlink" Target="https://en.wikipedia.org/wiki/Functional_dependency#cite_note-Garcia-MolinaUllman2009-6" TargetMode="External"/><Relationship Id="rId4" Type="http://schemas.openxmlformats.org/officeDocument/2006/relationships/hyperlink" Target="https://en.wikipedia.org/wiki/Iff"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Armstrong's_axio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8954-A6B1-4C25-99CA-EFAA22C42E2A}"/>
              </a:ext>
            </a:extLst>
          </p:cNvPr>
          <p:cNvSpPr>
            <a:spLocks noGrp="1"/>
          </p:cNvSpPr>
          <p:nvPr>
            <p:ph type="ctrTitle"/>
          </p:nvPr>
        </p:nvSpPr>
        <p:spPr/>
        <p:txBody>
          <a:bodyPr/>
          <a:lstStyle/>
          <a:p>
            <a:r>
              <a:rPr lang="en-IN" dirty="0"/>
              <a:t> DBMS Presentation</a:t>
            </a:r>
          </a:p>
        </p:txBody>
      </p:sp>
      <p:sp>
        <p:nvSpPr>
          <p:cNvPr id="3" name="Subtitle 2">
            <a:extLst>
              <a:ext uri="{FF2B5EF4-FFF2-40B4-BE49-F238E27FC236}">
                <a16:creationId xmlns:a16="http://schemas.microsoft.com/office/drawing/2014/main" id="{DFAF5828-29DF-496A-B15C-71390DDA3E38}"/>
              </a:ext>
            </a:extLst>
          </p:cNvPr>
          <p:cNvSpPr>
            <a:spLocks noGrp="1"/>
          </p:cNvSpPr>
          <p:nvPr>
            <p:ph type="subTitle" idx="1"/>
          </p:nvPr>
        </p:nvSpPr>
        <p:spPr/>
        <p:txBody>
          <a:bodyPr/>
          <a:lstStyle/>
          <a:p>
            <a:r>
              <a:rPr lang="en-IN" dirty="0"/>
              <a:t>Prepared By Sumon Karmakar</a:t>
            </a:r>
          </a:p>
        </p:txBody>
      </p:sp>
      <p:sp>
        <p:nvSpPr>
          <p:cNvPr id="4" name="Date Placeholder 3">
            <a:extLst>
              <a:ext uri="{FF2B5EF4-FFF2-40B4-BE49-F238E27FC236}">
                <a16:creationId xmlns:a16="http://schemas.microsoft.com/office/drawing/2014/main" id="{B4EA4B80-255C-4156-9FC7-A24DA4CF8564}"/>
              </a:ext>
            </a:extLst>
          </p:cNvPr>
          <p:cNvSpPr>
            <a:spLocks noGrp="1"/>
          </p:cNvSpPr>
          <p:nvPr>
            <p:ph type="dt" sz="half" idx="10"/>
          </p:nvPr>
        </p:nvSpPr>
        <p:spPr/>
        <p:txBody>
          <a:bodyPr/>
          <a:lstStyle/>
          <a:p>
            <a:fld id="{4B80383F-6FE8-4A87-852F-4F0010F1FD05}" type="datetime1">
              <a:rPr lang="en-IN" smtClean="0"/>
              <a:t>16-08-2018</a:t>
            </a:fld>
            <a:endParaRPr lang="en-IN"/>
          </a:p>
        </p:txBody>
      </p:sp>
      <p:sp>
        <p:nvSpPr>
          <p:cNvPr id="5" name="Slide Number Placeholder 4">
            <a:extLst>
              <a:ext uri="{FF2B5EF4-FFF2-40B4-BE49-F238E27FC236}">
                <a16:creationId xmlns:a16="http://schemas.microsoft.com/office/drawing/2014/main" id="{0F248F45-FE1A-48DE-9733-F724DC8EDCE8}"/>
              </a:ext>
            </a:extLst>
          </p:cNvPr>
          <p:cNvSpPr>
            <a:spLocks noGrp="1"/>
          </p:cNvSpPr>
          <p:nvPr>
            <p:ph type="sldNum" sz="quarter" idx="12"/>
          </p:nvPr>
        </p:nvSpPr>
        <p:spPr/>
        <p:txBody>
          <a:bodyPr/>
          <a:lstStyle/>
          <a:p>
            <a:fld id="{9B8E03CF-7E45-4078-ACFF-9947E2C54727}" type="slidenum">
              <a:rPr lang="en-IN" smtClean="0"/>
              <a:t>1</a:t>
            </a:fld>
            <a:endParaRPr lang="en-IN"/>
          </a:p>
        </p:txBody>
      </p:sp>
    </p:spTree>
    <p:extLst>
      <p:ext uri="{BB962C8B-B14F-4D97-AF65-F5344CB8AC3E}">
        <p14:creationId xmlns:p14="http://schemas.microsoft.com/office/powerpoint/2010/main" val="358056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Database Schema:- </a:t>
            </a:r>
            <a:r>
              <a:rPr lang="en-IN" sz="1800" dirty="0">
                <a:latin typeface="Times New Roman" panose="02020603050405020304" pitchFamily="18" charset="0"/>
                <a:cs typeface="Times New Roman" panose="02020603050405020304" pitchFamily="18" charset="0"/>
              </a:rPr>
              <a:t>A database schema is the skeleton structure that represents the logical view of the entire database. It defines how the data is organized and how the relations among them are associated. It formulates all the constraints that are to be applied on the data.</a:t>
            </a:r>
            <a:endParaRPr lang="en-I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2218BC0-1CBD-409B-938F-3EEBAB650E49}"/>
              </a:ext>
            </a:extLst>
          </p:cNvPr>
          <p:cNvSpPr>
            <a:spLocks noGrp="1"/>
          </p:cNvSpPr>
          <p:nvPr>
            <p:ph type="dt" sz="half" idx="10"/>
          </p:nvPr>
        </p:nvSpPr>
        <p:spPr/>
        <p:txBody>
          <a:bodyPr/>
          <a:lstStyle/>
          <a:p>
            <a:fld id="{A7B638C5-E99A-4171-ACDD-44E079EA4BF7}" type="datetime1">
              <a:rPr lang="en-IN" smtClean="0"/>
              <a:t>16-08-2018</a:t>
            </a:fld>
            <a:endParaRPr lang="en-IN"/>
          </a:p>
        </p:txBody>
      </p:sp>
      <p:sp>
        <p:nvSpPr>
          <p:cNvPr id="6" name="Slide Number Placeholder 5">
            <a:extLst>
              <a:ext uri="{FF2B5EF4-FFF2-40B4-BE49-F238E27FC236}">
                <a16:creationId xmlns:a16="http://schemas.microsoft.com/office/drawing/2014/main" id="{01DD39A0-AAD3-4C09-A34B-56F56AD4505D}"/>
              </a:ext>
            </a:extLst>
          </p:cNvPr>
          <p:cNvSpPr>
            <a:spLocks noGrp="1"/>
          </p:cNvSpPr>
          <p:nvPr>
            <p:ph type="sldNum" sz="quarter" idx="12"/>
          </p:nvPr>
        </p:nvSpPr>
        <p:spPr/>
        <p:txBody>
          <a:bodyPr/>
          <a:lstStyle/>
          <a:p>
            <a:fld id="{9B8E03CF-7E45-4078-ACFF-9947E2C54727}" type="slidenum">
              <a:rPr lang="en-IN" smtClean="0"/>
              <a:t>10</a:t>
            </a:fld>
            <a:endParaRPr lang="en-IN"/>
          </a:p>
        </p:txBody>
      </p:sp>
      <p:pic>
        <p:nvPicPr>
          <p:cNvPr id="5" name="Picture 4" descr="A screenshot of a cell phone&#10;&#10;Description generated with high confidence">
            <a:extLst>
              <a:ext uri="{FF2B5EF4-FFF2-40B4-BE49-F238E27FC236}">
                <a16:creationId xmlns:a16="http://schemas.microsoft.com/office/drawing/2014/main" id="{16D51D30-B5B5-4BC6-8BE9-8536AE299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071" y="3386483"/>
            <a:ext cx="4264782" cy="3471517"/>
          </a:xfrm>
          <a:prstGeom prst="rect">
            <a:avLst/>
          </a:prstGeom>
        </p:spPr>
      </p:pic>
    </p:spTree>
    <p:extLst>
      <p:ext uri="{BB962C8B-B14F-4D97-AF65-F5344CB8AC3E}">
        <p14:creationId xmlns:p14="http://schemas.microsoft.com/office/powerpoint/2010/main" val="109916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Database Schema:- </a:t>
            </a:r>
            <a:r>
              <a:rPr lang="en-IN" sz="1800" dirty="0" err="1">
                <a:latin typeface="Times New Roman" panose="02020603050405020304" pitchFamily="18" charset="0"/>
                <a:cs typeface="Times New Roman" panose="02020603050405020304" pitchFamily="18" charset="0"/>
              </a:rPr>
              <a:t>DataBase</a:t>
            </a:r>
            <a:r>
              <a:rPr lang="en-IN" sz="1800" dirty="0">
                <a:latin typeface="Times New Roman" panose="02020603050405020304" pitchFamily="18" charset="0"/>
                <a:cs typeface="Times New Roman" panose="02020603050405020304" pitchFamily="18" charset="0"/>
              </a:rPr>
              <a:t> Schema can be divided into two parts.</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Physical Schema</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Logical Schema</a:t>
            </a: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34273A-5274-4C09-AFDD-281AEFA810A5}"/>
              </a:ext>
            </a:extLst>
          </p:cNvPr>
          <p:cNvSpPr>
            <a:spLocks noGrp="1"/>
          </p:cNvSpPr>
          <p:nvPr>
            <p:ph type="dt" sz="half" idx="10"/>
          </p:nvPr>
        </p:nvSpPr>
        <p:spPr/>
        <p:txBody>
          <a:bodyPr/>
          <a:lstStyle/>
          <a:p>
            <a:fld id="{24CE8F1F-963D-4B1A-97EE-4E7465D396B2}" type="datetime1">
              <a:rPr lang="en-IN" smtClean="0"/>
              <a:t>16-08-2018</a:t>
            </a:fld>
            <a:endParaRPr lang="en-IN"/>
          </a:p>
        </p:txBody>
      </p:sp>
      <p:sp>
        <p:nvSpPr>
          <p:cNvPr id="5" name="Slide Number Placeholder 4">
            <a:extLst>
              <a:ext uri="{FF2B5EF4-FFF2-40B4-BE49-F238E27FC236}">
                <a16:creationId xmlns:a16="http://schemas.microsoft.com/office/drawing/2014/main" id="{7D45F561-85A2-4A81-8420-9AEBA15C2DEE}"/>
              </a:ext>
            </a:extLst>
          </p:cNvPr>
          <p:cNvSpPr>
            <a:spLocks noGrp="1"/>
          </p:cNvSpPr>
          <p:nvPr>
            <p:ph type="sldNum" sz="quarter" idx="12"/>
          </p:nvPr>
        </p:nvSpPr>
        <p:spPr/>
        <p:txBody>
          <a:bodyPr/>
          <a:lstStyle/>
          <a:p>
            <a:fld id="{9B8E03CF-7E45-4078-ACFF-9947E2C54727}" type="slidenum">
              <a:rPr lang="en-IN" smtClean="0"/>
              <a:t>11</a:t>
            </a:fld>
            <a:endParaRPr lang="en-IN"/>
          </a:p>
        </p:txBody>
      </p:sp>
    </p:spTree>
    <p:extLst>
      <p:ext uri="{BB962C8B-B14F-4D97-AF65-F5344CB8AC3E}">
        <p14:creationId xmlns:p14="http://schemas.microsoft.com/office/powerpoint/2010/main" val="219579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Data Independence:-</a:t>
            </a:r>
            <a:r>
              <a:rPr lang="en-IN" sz="1800" dirty="0">
                <a:latin typeface="Times New Roman" panose="02020603050405020304" pitchFamily="18" charset="0"/>
                <a:cs typeface="Times New Roman" panose="02020603050405020304" pitchFamily="18" charset="0"/>
              </a:rPr>
              <a:t>A database system normally contains a lot of data in addition to users’ data. For example, it stores data about data, known as metadata, to locate and retrieve data easily. It is rather difficult to modify or update a set of metadata once it is stored in the database. But as a DBMS expands, it needs to change over time to satisfy the requirements of the users. If the entire data is dependent, it would become a tedious and highly complex job.</a:t>
            </a:r>
          </a:p>
          <a:p>
            <a:br>
              <a:rPr lang="en-IN" sz="2400" dirty="0"/>
            </a:b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D9FD448-92A7-4155-906F-8B4FE4B31182}"/>
              </a:ext>
            </a:extLst>
          </p:cNvPr>
          <p:cNvSpPr>
            <a:spLocks noGrp="1"/>
          </p:cNvSpPr>
          <p:nvPr>
            <p:ph type="dt" sz="half" idx="10"/>
          </p:nvPr>
        </p:nvSpPr>
        <p:spPr/>
        <p:txBody>
          <a:bodyPr/>
          <a:lstStyle/>
          <a:p>
            <a:fld id="{6B8788AC-A4F6-491B-9A0A-4FE2ECFEAA9B}" type="datetime1">
              <a:rPr lang="en-IN" smtClean="0"/>
              <a:t>16-08-2018</a:t>
            </a:fld>
            <a:endParaRPr lang="en-IN"/>
          </a:p>
        </p:txBody>
      </p:sp>
      <p:sp>
        <p:nvSpPr>
          <p:cNvPr id="6" name="Slide Number Placeholder 5">
            <a:extLst>
              <a:ext uri="{FF2B5EF4-FFF2-40B4-BE49-F238E27FC236}">
                <a16:creationId xmlns:a16="http://schemas.microsoft.com/office/drawing/2014/main" id="{00A3F830-FCDF-4B95-BCD9-6A494F0E6B78}"/>
              </a:ext>
            </a:extLst>
          </p:cNvPr>
          <p:cNvSpPr>
            <a:spLocks noGrp="1"/>
          </p:cNvSpPr>
          <p:nvPr>
            <p:ph type="sldNum" sz="quarter" idx="12"/>
          </p:nvPr>
        </p:nvSpPr>
        <p:spPr/>
        <p:txBody>
          <a:bodyPr/>
          <a:lstStyle/>
          <a:p>
            <a:fld id="{9B8E03CF-7E45-4078-ACFF-9947E2C54727}" type="slidenum">
              <a:rPr lang="en-IN" smtClean="0"/>
              <a:t>12</a:t>
            </a:fld>
            <a:endParaRPr lang="en-IN"/>
          </a:p>
        </p:txBody>
      </p:sp>
      <p:pic>
        <p:nvPicPr>
          <p:cNvPr id="5" name="Picture 4" descr="A screenshot of a cell phone&#10;&#10;Description generated with high confidence">
            <a:extLst>
              <a:ext uri="{FF2B5EF4-FFF2-40B4-BE49-F238E27FC236}">
                <a16:creationId xmlns:a16="http://schemas.microsoft.com/office/drawing/2014/main" id="{A145C0F9-C09B-4150-B367-8ADEFE918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4878" y="3429000"/>
            <a:ext cx="3609975" cy="2624481"/>
          </a:xfrm>
          <a:prstGeom prst="rect">
            <a:avLst/>
          </a:prstGeom>
        </p:spPr>
      </p:pic>
    </p:spTree>
    <p:extLst>
      <p:ext uri="{BB962C8B-B14F-4D97-AF65-F5344CB8AC3E}">
        <p14:creationId xmlns:p14="http://schemas.microsoft.com/office/powerpoint/2010/main" val="163231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Data Independence:- </a:t>
            </a:r>
            <a:r>
              <a:rPr lang="en-IN" sz="1800" dirty="0">
                <a:latin typeface="Times New Roman" panose="02020603050405020304" pitchFamily="18" charset="0"/>
                <a:cs typeface="Times New Roman" panose="02020603050405020304" pitchFamily="18" charset="0"/>
              </a:rPr>
              <a:t>Two Types of Data Independence are there.</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Physical Data Independence</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Logical Data Independence</a:t>
            </a: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0585062-E819-4EB9-A667-208AC2E18B14}"/>
              </a:ext>
            </a:extLst>
          </p:cNvPr>
          <p:cNvSpPr>
            <a:spLocks noGrp="1"/>
          </p:cNvSpPr>
          <p:nvPr>
            <p:ph type="dt" sz="half" idx="10"/>
          </p:nvPr>
        </p:nvSpPr>
        <p:spPr/>
        <p:txBody>
          <a:bodyPr/>
          <a:lstStyle/>
          <a:p>
            <a:fld id="{37603287-6C67-4E32-95E6-29F2AEF8B710}" type="datetime1">
              <a:rPr lang="en-IN" smtClean="0"/>
              <a:t>16-08-2018</a:t>
            </a:fld>
            <a:endParaRPr lang="en-IN"/>
          </a:p>
        </p:txBody>
      </p:sp>
      <p:sp>
        <p:nvSpPr>
          <p:cNvPr id="6" name="Slide Number Placeholder 5">
            <a:extLst>
              <a:ext uri="{FF2B5EF4-FFF2-40B4-BE49-F238E27FC236}">
                <a16:creationId xmlns:a16="http://schemas.microsoft.com/office/drawing/2014/main" id="{B184136D-4777-4500-9D38-94A4547411CC}"/>
              </a:ext>
            </a:extLst>
          </p:cNvPr>
          <p:cNvSpPr>
            <a:spLocks noGrp="1"/>
          </p:cNvSpPr>
          <p:nvPr>
            <p:ph type="sldNum" sz="quarter" idx="12"/>
          </p:nvPr>
        </p:nvSpPr>
        <p:spPr/>
        <p:txBody>
          <a:bodyPr/>
          <a:lstStyle/>
          <a:p>
            <a:fld id="{9B8E03CF-7E45-4078-ACFF-9947E2C54727}" type="slidenum">
              <a:rPr lang="en-IN" smtClean="0"/>
              <a:t>13</a:t>
            </a:fld>
            <a:endParaRPr lang="en-IN"/>
          </a:p>
        </p:txBody>
      </p:sp>
    </p:spTree>
    <p:extLst>
      <p:ext uri="{BB962C8B-B14F-4D97-AF65-F5344CB8AC3E}">
        <p14:creationId xmlns:p14="http://schemas.microsoft.com/office/powerpoint/2010/main" val="410593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Entity:- </a:t>
            </a:r>
            <a:r>
              <a:rPr lang="en-IN" sz="1800" dirty="0">
                <a:latin typeface="Times New Roman" panose="02020603050405020304" pitchFamily="18" charset="0"/>
                <a:cs typeface="Times New Roman" panose="02020603050405020304" pitchFamily="18" charset="0"/>
              </a:rPr>
              <a:t>An entity can be a real-world object, either animate or inanimate, that can be easily identifiable. For example, in a school database, students, teachers, classes, and courses offered can be considered as entities. All these entities have some attributes or properties that give them their identity.</a:t>
            </a:r>
            <a:br>
              <a:rPr lang="en-IN" sz="1800"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283100E-DC28-4AAA-B3B9-159314B5BF11}"/>
              </a:ext>
            </a:extLst>
          </p:cNvPr>
          <p:cNvSpPr>
            <a:spLocks noGrp="1"/>
          </p:cNvSpPr>
          <p:nvPr>
            <p:ph type="dt" sz="half" idx="10"/>
          </p:nvPr>
        </p:nvSpPr>
        <p:spPr/>
        <p:txBody>
          <a:bodyPr/>
          <a:lstStyle/>
          <a:p>
            <a:fld id="{74FD62B2-CDB6-4240-B4FC-E41F32841D4F}" type="datetime1">
              <a:rPr lang="en-IN" smtClean="0"/>
              <a:t>16-08-2018</a:t>
            </a:fld>
            <a:endParaRPr lang="en-IN"/>
          </a:p>
        </p:txBody>
      </p:sp>
      <p:sp>
        <p:nvSpPr>
          <p:cNvPr id="5" name="Slide Number Placeholder 4">
            <a:extLst>
              <a:ext uri="{FF2B5EF4-FFF2-40B4-BE49-F238E27FC236}">
                <a16:creationId xmlns:a16="http://schemas.microsoft.com/office/drawing/2014/main" id="{219FE1FA-3A91-4CC3-A4A3-991D36E82EB1}"/>
              </a:ext>
            </a:extLst>
          </p:cNvPr>
          <p:cNvSpPr>
            <a:spLocks noGrp="1"/>
          </p:cNvSpPr>
          <p:nvPr>
            <p:ph type="sldNum" sz="quarter" idx="12"/>
          </p:nvPr>
        </p:nvSpPr>
        <p:spPr/>
        <p:txBody>
          <a:bodyPr/>
          <a:lstStyle/>
          <a:p>
            <a:fld id="{9B8E03CF-7E45-4078-ACFF-9947E2C54727}" type="slidenum">
              <a:rPr lang="en-IN" smtClean="0"/>
              <a:t>14</a:t>
            </a:fld>
            <a:endParaRPr lang="en-IN"/>
          </a:p>
        </p:txBody>
      </p:sp>
    </p:spTree>
    <p:extLst>
      <p:ext uri="{BB962C8B-B14F-4D97-AF65-F5344CB8AC3E}">
        <p14:creationId xmlns:p14="http://schemas.microsoft.com/office/powerpoint/2010/main" val="15393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Attribute:- </a:t>
            </a:r>
            <a:r>
              <a:rPr lang="en-IN" sz="1800" dirty="0">
                <a:latin typeface="Times New Roman" panose="02020603050405020304" pitchFamily="18" charset="0"/>
                <a:cs typeface="Times New Roman" panose="02020603050405020304" pitchFamily="18" charset="0"/>
              </a:rPr>
              <a:t>Entities are represented by means of their properties, called </a:t>
            </a:r>
            <a:r>
              <a:rPr lang="en-IN" sz="1800" b="1" dirty="0">
                <a:latin typeface="Times New Roman" panose="02020603050405020304" pitchFamily="18" charset="0"/>
                <a:cs typeface="Times New Roman" panose="02020603050405020304" pitchFamily="18" charset="0"/>
              </a:rPr>
              <a:t>attributes</a:t>
            </a:r>
            <a:r>
              <a:rPr lang="en-IN" sz="1800" dirty="0">
                <a:latin typeface="Times New Roman" panose="02020603050405020304" pitchFamily="18" charset="0"/>
                <a:cs typeface="Times New Roman" panose="02020603050405020304" pitchFamily="18" charset="0"/>
              </a:rPr>
              <a:t>. All attributes have values. For example, a student entity may have name, class, and age as attributes.</a:t>
            </a:r>
          </a:p>
          <a:p>
            <a:pPr marL="0" indent="0">
              <a:buNone/>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83D60B-CEA3-4C73-B5A7-AF95341E2563}"/>
              </a:ext>
            </a:extLst>
          </p:cNvPr>
          <p:cNvSpPr>
            <a:spLocks noGrp="1"/>
          </p:cNvSpPr>
          <p:nvPr>
            <p:ph type="dt" sz="half" idx="10"/>
          </p:nvPr>
        </p:nvSpPr>
        <p:spPr/>
        <p:txBody>
          <a:bodyPr/>
          <a:lstStyle/>
          <a:p>
            <a:fld id="{6EC4CBD0-16CA-4144-B698-34BEF215B56D}" type="datetime1">
              <a:rPr lang="en-IN" smtClean="0"/>
              <a:t>16-08-2018</a:t>
            </a:fld>
            <a:endParaRPr lang="en-IN"/>
          </a:p>
        </p:txBody>
      </p:sp>
      <p:sp>
        <p:nvSpPr>
          <p:cNvPr id="5" name="Slide Number Placeholder 4">
            <a:extLst>
              <a:ext uri="{FF2B5EF4-FFF2-40B4-BE49-F238E27FC236}">
                <a16:creationId xmlns:a16="http://schemas.microsoft.com/office/drawing/2014/main" id="{A8BEB7EA-66DB-4A71-A018-EAFAF4D0A876}"/>
              </a:ext>
            </a:extLst>
          </p:cNvPr>
          <p:cNvSpPr>
            <a:spLocks noGrp="1"/>
          </p:cNvSpPr>
          <p:nvPr>
            <p:ph type="sldNum" sz="quarter" idx="12"/>
          </p:nvPr>
        </p:nvSpPr>
        <p:spPr/>
        <p:txBody>
          <a:bodyPr/>
          <a:lstStyle/>
          <a:p>
            <a:fld id="{9B8E03CF-7E45-4078-ACFF-9947E2C54727}" type="slidenum">
              <a:rPr lang="en-IN" smtClean="0"/>
              <a:t>15</a:t>
            </a:fld>
            <a:endParaRPr lang="en-IN"/>
          </a:p>
        </p:txBody>
      </p:sp>
    </p:spTree>
    <p:extLst>
      <p:ext uri="{BB962C8B-B14F-4D97-AF65-F5344CB8AC3E}">
        <p14:creationId xmlns:p14="http://schemas.microsoft.com/office/powerpoint/2010/main" val="384905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Types of Attribute:- </a:t>
            </a:r>
            <a:r>
              <a:rPr lang="en-IN" sz="1800" dirty="0">
                <a:latin typeface="Times New Roman" panose="02020603050405020304" pitchFamily="18" charset="0"/>
                <a:cs typeface="Times New Roman" panose="02020603050405020304" pitchFamily="18" charset="0"/>
              </a:rPr>
              <a:t>There are different types of attribute. They are as follows:</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Simple Attribute</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Composite Attribute</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Derived Attribute</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Single values Attribute</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Multivalued Attribute</a:t>
            </a:r>
          </a:p>
          <a:p>
            <a:pPr marL="0" indent="0">
              <a:buNone/>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FDA91A4-FE60-4EAC-AD88-7D7908868637}"/>
              </a:ext>
            </a:extLst>
          </p:cNvPr>
          <p:cNvSpPr>
            <a:spLocks noGrp="1"/>
          </p:cNvSpPr>
          <p:nvPr>
            <p:ph type="dt" sz="half" idx="10"/>
          </p:nvPr>
        </p:nvSpPr>
        <p:spPr/>
        <p:txBody>
          <a:bodyPr/>
          <a:lstStyle/>
          <a:p>
            <a:fld id="{B6405309-2A02-4681-88A9-61A5B2988703}" type="datetime1">
              <a:rPr lang="en-IN" smtClean="0"/>
              <a:t>16-08-2018</a:t>
            </a:fld>
            <a:endParaRPr lang="en-IN"/>
          </a:p>
        </p:txBody>
      </p:sp>
      <p:sp>
        <p:nvSpPr>
          <p:cNvPr id="5" name="Slide Number Placeholder 4">
            <a:extLst>
              <a:ext uri="{FF2B5EF4-FFF2-40B4-BE49-F238E27FC236}">
                <a16:creationId xmlns:a16="http://schemas.microsoft.com/office/drawing/2014/main" id="{200EFCED-3D48-4013-B015-6C05514ECDFC}"/>
              </a:ext>
            </a:extLst>
          </p:cNvPr>
          <p:cNvSpPr>
            <a:spLocks noGrp="1"/>
          </p:cNvSpPr>
          <p:nvPr>
            <p:ph type="sldNum" sz="quarter" idx="12"/>
          </p:nvPr>
        </p:nvSpPr>
        <p:spPr/>
        <p:txBody>
          <a:bodyPr/>
          <a:lstStyle/>
          <a:p>
            <a:fld id="{9B8E03CF-7E45-4078-ACFF-9947E2C54727}" type="slidenum">
              <a:rPr lang="en-IN" smtClean="0"/>
              <a:t>16</a:t>
            </a:fld>
            <a:endParaRPr lang="en-IN"/>
          </a:p>
        </p:txBody>
      </p:sp>
    </p:spTree>
    <p:extLst>
      <p:ext uri="{BB962C8B-B14F-4D97-AF65-F5344CB8AC3E}">
        <p14:creationId xmlns:p14="http://schemas.microsoft.com/office/powerpoint/2010/main" val="380784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Entity Set and Keys:- </a:t>
            </a:r>
            <a:r>
              <a:rPr lang="en-IN" sz="1600" dirty="0">
                <a:latin typeface="Times New Roman" panose="02020603050405020304" pitchFamily="18" charset="0"/>
                <a:cs typeface="Times New Roman" panose="02020603050405020304" pitchFamily="18" charset="0"/>
              </a:rPr>
              <a:t>Key is an attribute or collection of attributes that uniquely identifies an entity among entity set.</a:t>
            </a:r>
          </a:p>
          <a:p>
            <a:r>
              <a:rPr lang="en-IN" sz="1600" dirty="0">
                <a:latin typeface="Times New Roman" panose="02020603050405020304" pitchFamily="18" charset="0"/>
                <a:cs typeface="Times New Roman" panose="02020603050405020304" pitchFamily="18" charset="0"/>
              </a:rPr>
              <a:t>For example, the </a:t>
            </a:r>
            <a:r>
              <a:rPr lang="en-IN" sz="1600" dirty="0" err="1">
                <a:latin typeface="Times New Roman" panose="02020603050405020304" pitchFamily="18" charset="0"/>
                <a:cs typeface="Times New Roman" panose="02020603050405020304" pitchFamily="18" charset="0"/>
              </a:rPr>
              <a:t>roll_number</a:t>
            </a:r>
            <a:r>
              <a:rPr lang="en-IN" sz="1600" dirty="0">
                <a:latin typeface="Times New Roman" panose="02020603050405020304" pitchFamily="18" charset="0"/>
                <a:cs typeface="Times New Roman" panose="02020603050405020304" pitchFamily="18" charset="0"/>
              </a:rPr>
              <a:t> of a student makes him/her identifiable among students.</a:t>
            </a:r>
          </a:p>
          <a:p>
            <a:r>
              <a:rPr lang="en-IN" sz="1600" b="1" dirty="0">
                <a:latin typeface="Times New Roman" panose="02020603050405020304" pitchFamily="18" charset="0"/>
                <a:cs typeface="Times New Roman" panose="02020603050405020304" pitchFamily="18" charset="0"/>
              </a:rPr>
              <a:t>Super Key</a:t>
            </a:r>
            <a:r>
              <a:rPr lang="en-IN" sz="1600" dirty="0">
                <a:latin typeface="Times New Roman" panose="02020603050405020304" pitchFamily="18" charset="0"/>
                <a:cs typeface="Times New Roman" panose="02020603050405020304" pitchFamily="18" charset="0"/>
              </a:rPr>
              <a:t> − A set of attributes (one or more) that collectively identifies an entity in an entity set.</a:t>
            </a:r>
          </a:p>
          <a:p>
            <a:r>
              <a:rPr lang="en-IN" sz="1600" b="1" dirty="0">
                <a:latin typeface="Times New Roman" panose="02020603050405020304" pitchFamily="18" charset="0"/>
                <a:cs typeface="Times New Roman" panose="02020603050405020304" pitchFamily="18" charset="0"/>
              </a:rPr>
              <a:t>Candidate Key</a:t>
            </a:r>
            <a:r>
              <a:rPr lang="en-IN" sz="1600" dirty="0">
                <a:latin typeface="Times New Roman" panose="02020603050405020304" pitchFamily="18" charset="0"/>
                <a:cs typeface="Times New Roman" panose="02020603050405020304" pitchFamily="18" charset="0"/>
              </a:rPr>
              <a:t> − A minimal super key is called a candidate key. An entity set may have more than one candidate key.</a:t>
            </a:r>
          </a:p>
          <a:p>
            <a:r>
              <a:rPr lang="en-IN" sz="1600" b="1" dirty="0">
                <a:latin typeface="Times New Roman" panose="02020603050405020304" pitchFamily="18" charset="0"/>
                <a:cs typeface="Times New Roman" panose="02020603050405020304" pitchFamily="18" charset="0"/>
              </a:rPr>
              <a:t>Primary Key</a:t>
            </a:r>
            <a:r>
              <a:rPr lang="en-IN" sz="1600" dirty="0">
                <a:latin typeface="Times New Roman" panose="02020603050405020304" pitchFamily="18" charset="0"/>
                <a:cs typeface="Times New Roman" panose="02020603050405020304" pitchFamily="18" charset="0"/>
              </a:rPr>
              <a:t> − A primary key is one of the candidate keys chosen by the database designer to uniquely identify the entity set.</a:t>
            </a:r>
          </a:p>
          <a:p>
            <a:pPr>
              <a:buFont typeface="Wingdings" panose="05000000000000000000" pitchFamily="2" charset="2"/>
              <a:buChar char="Ø"/>
            </a:pPr>
            <a:endParaRPr lang="en-IN" sz="1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2974F0-4A98-45DC-AF2C-D3817057FFC1}"/>
              </a:ext>
            </a:extLst>
          </p:cNvPr>
          <p:cNvSpPr>
            <a:spLocks noGrp="1"/>
          </p:cNvSpPr>
          <p:nvPr>
            <p:ph type="dt" sz="half" idx="10"/>
          </p:nvPr>
        </p:nvSpPr>
        <p:spPr/>
        <p:txBody>
          <a:bodyPr/>
          <a:lstStyle/>
          <a:p>
            <a:fld id="{B90B31D5-D7D5-4EC5-B7AC-E239B33D0330}" type="datetime1">
              <a:rPr lang="en-IN" smtClean="0"/>
              <a:t>16-08-2018</a:t>
            </a:fld>
            <a:endParaRPr lang="en-IN"/>
          </a:p>
        </p:txBody>
      </p:sp>
      <p:sp>
        <p:nvSpPr>
          <p:cNvPr id="5" name="Slide Number Placeholder 4">
            <a:extLst>
              <a:ext uri="{FF2B5EF4-FFF2-40B4-BE49-F238E27FC236}">
                <a16:creationId xmlns:a16="http://schemas.microsoft.com/office/drawing/2014/main" id="{9E11063C-B782-4830-A982-ECD54B2E0E3E}"/>
              </a:ext>
            </a:extLst>
          </p:cNvPr>
          <p:cNvSpPr>
            <a:spLocks noGrp="1"/>
          </p:cNvSpPr>
          <p:nvPr>
            <p:ph type="sldNum" sz="quarter" idx="12"/>
          </p:nvPr>
        </p:nvSpPr>
        <p:spPr/>
        <p:txBody>
          <a:bodyPr/>
          <a:lstStyle/>
          <a:p>
            <a:fld id="{9B8E03CF-7E45-4078-ACFF-9947E2C54727}" type="slidenum">
              <a:rPr lang="en-IN" smtClean="0"/>
              <a:t>17</a:t>
            </a:fld>
            <a:endParaRPr lang="en-IN"/>
          </a:p>
        </p:txBody>
      </p:sp>
    </p:spTree>
    <p:extLst>
      <p:ext uri="{BB962C8B-B14F-4D97-AF65-F5344CB8AC3E}">
        <p14:creationId xmlns:p14="http://schemas.microsoft.com/office/powerpoint/2010/main" val="387332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Mapping Cardinality:- </a:t>
            </a:r>
            <a:r>
              <a:rPr lang="en-IN" sz="1800" b="1" dirty="0">
                <a:latin typeface="Times New Roman" panose="02020603050405020304" pitchFamily="18" charset="0"/>
                <a:cs typeface="Times New Roman" panose="02020603050405020304" pitchFamily="18" charset="0"/>
              </a:rPr>
              <a:t>Cardinality</a:t>
            </a:r>
            <a:r>
              <a:rPr lang="en-IN" sz="1800" dirty="0">
                <a:latin typeface="Times New Roman" panose="02020603050405020304" pitchFamily="18" charset="0"/>
                <a:cs typeface="Times New Roman" panose="02020603050405020304" pitchFamily="18" charset="0"/>
              </a:rPr>
              <a:t> defines the number of entities in one entity set, which can be associated with the number of entities of other set via relationship set</a:t>
            </a:r>
            <a:r>
              <a:rPr lang="en-IN" sz="1800" dirty="0"/>
              <a:t>.</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Types of Mapping Cardinality:- </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One To One</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One To Many</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Many to One</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Many To Many</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18</a:t>
            </a:fld>
            <a:endParaRPr lang="en-IN"/>
          </a:p>
        </p:txBody>
      </p:sp>
    </p:spTree>
    <p:extLst>
      <p:ext uri="{BB962C8B-B14F-4D97-AF65-F5344CB8AC3E}">
        <p14:creationId xmlns:p14="http://schemas.microsoft.com/office/powerpoint/2010/main" val="243716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One to One Mapping Cardinality:-</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19</a:t>
            </a:fld>
            <a:endParaRPr lang="en-IN"/>
          </a:p>
        </p:txBody>
      </p:sp>
      <p:pic>
        <p:nvPicPr>
          <p:cNvPr id="9" name="Picture 8" descr="A picture containing sky, photo&#10;&#10;Description generated with very high confidence">
            <a:extLst>
              <a:ext uri="{FF2B5EF4-FFF2-40B4-BE49-F238E27FC236}">
                <a16:creationId xmlns:a16="http://schemas.microsoft.com/office/drawing/2014/main" id="{ACD3EC25-3230-40E1-A97F-F4781013F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300" y="2984694"/>
            <a:ext cx="3581400" cy="2037471"/>
          </a:xfrm>
          <a:prstGeom prst="rect">
            <a:avLst/>
          </a:prstGeom>
        </p:spPr>
      </p:pic>
    </p:spTree>
    <p:extLst>
      <p:ext uri="{BB962C8B-B14F-4D97-AF65-F5344CB8AC3E}">
        <p14:creationId xmlns:p14="http://schemas.microsoft.com/office/powerpoint/2010/main" val="344240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Database</a:t>
            </a:r>
            <a:r>
              <a:rPr lang="en-IN" sz="2400" dirty="0">
                <a:latin typeface="Times New Roman" panose="02020603050405020304" pitchFamily="18" charset="0"/>
                <a:cs typeface="Times New Roman" panose="02020603050405020304" pitchFamily="18" charset="0"/>
              </a:rPr>
              <a:t> is a collection of related data and data is a collection of facts and figures that can be processed to produce information.</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 </a:t>
            </a:r>
            <a:r>
              <a:rPr lang="en-IN" sz="2400" b="1" dirty="0" err="1">
                <a:latin typeface="Times New Roman" panose="02020603050405020304" pitchFamily="18" charset="0"/>
                <a:cs typeface="Times New Roman" panose="02020603050405020304" pitchFamily="18" charset="0"/>
              </a:rPr>
              <a:t>DataBase</a:t>
            </a:r>
            <a:r>
              <a:rPr lang="en-IN" sz="2400" b="1" dirty="0">
                <a:latin typeface="Times New Roman" panose="02020603050405020304" pitchFamily="18" charset="0"/>
                <a:cs typeface="Times New Roman" panose="02020603050405020304" pitchFamily="18" charset="0"/>
              </a:rPr>
              <a:t> Management System(DBMS)</a:t>
            </a:r>
            <a:r>
              <a:rPr lang="en-IN" sz="2400" dirty="0">
                <a:latin typeface="Times New Roman" panose="02020603050405020304" pitchFamily="18" charset="0"/>
                <a:cs typeface="Times New Roman" panose="02020603050405020304" pitchFamily="18" charset="0"/>
              </a:rPr>
              <a:t> stores data in such a way that it becomes easier to retrieve, manipulate, and produce information.</a:t>
            </a:r>
          </a:p>
        </p:txBody>
      </p:sp>
      <p:sp>
        <p:nvSpPr>
          <p:cNvPr id="4" name="Date Placeholder 3">
            <a:extLst>
              <a:ext uri="{FF2B5EF4-FFF2-40B4-BE49-F238E27FC236}">
                <a16:creationId xmlns:a16="http://schemas.microsoft.com/office/drawing/2014/main" id="{FF8335DD-D99D-47CB-87E7-451C27B61209}"/>
              </a:ext>
            </a:extLst>
          </p:cNvPr>
          <p:cNvSpPr>
            <a:spLocks noGrp="1"/>
          </p:cNvSpPr>
          <p:nvPr>
            <p:ph type="dt" sz="half" idx="10"/>
          </p:nvPr>
        </p:nvSpPr>
        <p:spPr/>
        <p:txBody>
          <a:bodyPr/>
          <a:lstStyle/>
          <a:p>
            <a:fld id="{8E4AA631-835E-41B7-80B3-219C319385AD}" type="datetime1">
              <a:rPr lang="en-IN" smtClean="0"/>
              <a:t>16-08-2018</a:t>
            </a:fld>
            <a:endParaRPr lang="en-IN"/>
          </a:p>
        </p:txBody>
      </p:sp>
      <p:sp>
        <p:nvSpPr>
          <p:cNvPr id="5" name="Slide Number Placeholder 4">
            <a:extLst>
              <a:ext uri="{FF2B5EF4-FFF2-40B4-BE49-F238E27FC236}">
                <a16:creationId xmlns:a16="http://schemas.microsoft.com/office/drawing/2014/main" id="{DB92D91D-7373-40DB-8CEE-3EE9734B7FCB}"/>
              </a:ext>
            </a:extLst>
          </p:cNvPr>
          <p:cNvSpPr>
            <a:spLocks noGrp="1"/>
          </p:cNvSpPr>
          <p:nvPr>
            <p:ph type="sldNum" sz="quarter" idx="12"/>
          </p:nvPr>
        </p:nvSpPr>
        <p:spPr/>
        <p:txBody>
          <a:bodyPr/>
          <a:lstStyle/>
          <a:p>
            <a:fld id="{9B8E03CF-7E45-4078-ACFF-9947E2C54727}" type="slidenum">
              <a:rPr lang="en-IN" smtClean="0"/>
              <a:t>2</a:t>
            </a:fld>
            <a:endParaRPr lang="en-IN"/>
          </a:p>
        </p:txBody>
      </p:sp>
    </p:spTree>
    <p:extLst>
      <p:ext uri="{BB962C8B-B14F-4D97-AF65-F5344CB8AC3E}">
        <p14:creationId xmlns:p14="http://schemas.microsoft.com/office/powerpoint/2010/main" val="2927574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One to Many Mapping Cardinality:-</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20</a:t>
            </a:fld>
            <a:endParaRPr lang="en-IN"/>
          </a:p>
        </p:txBody>
      </p:sp>
      <p:pic>
        <p:nvPicPr>
          <p:cNvPr id="7" name="Picture 6" descr="A picture containing photo, sky, text, sitting&#10;&#10;Description generated with high confidence">
            <a:extLst>
              <a:ext uri="{FF2B5EF4-FFF2-40B4-BE49-F238E27FC236}">
                <a16:creationId xmlns:a16="http://schemas.microsoft.com/office/drawing/2014/main" id="{4C81D705-27F7-4BE1-AFDF-CFFC1F7FF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300" y="2717409"/>
            <a:ext cx="3581400" cy="1676400"/>
          </a:xfrm>
          <a:prstGeom prst="rect">
            <a:avLst/>
          </a:prstGeom>
        </p:spPr>
      </p:pic>
    </p:spTree>
    <p:extLst>
      <p:ext uri="{BB962C8B-B14F-4D97-AF65-F5344CB8AC3E}">
        <p14:creationId xmlns:p14="http://schemas.microsoft.com/office/powerpoint/2010/main" val="858202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Many to One Mapping Cardinality:-</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21</a:t>
            </a:fld>
            <a:endParaRPr lang="en-IN"/>
          </a:p>
        </p:txBody>
      </p:sp>
      <p:pic>
        <p:nvPicPr>
          <p:cNvPr id="8" name="Picture 7" descr="A screenshot of a cell phone&#10;&#10;Description generated with very high confidence">
            <a:extLst>
              <a:ext uri="{FF2B5EF4-FFF2-40B4-BE49-F238E27FC236}">
                <a16:creationId xmlns:a16="http://schemas.microsoft.com/office/drawing/2014/main" id="{5237D3B0-9A10-457E-8662-694F998BC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45" y="2760086"/>
            <a:ext cx="5849808" cy="3293395"/>
          </a:xfrm>
          <a:prstGeom prst="rect">
            <a:avLst/>
          </a:prstGeom>
          <a:ln>
            <a:noFill/>
          </a:ln>
          <a:effectLst>
            <a:softEdge rad="112500"/>
          </a:effectLst>
        </p:spPr>
      </p:pic>
    </p:spTree>
    <p:extLst>
      <p:ext uri="{BB962C8B-B14F-4D97-AF65-F5344CB8AC3E}">
        <p14:creationId xmlns:p14="http://schemas.microsoft.com/office/powerpoint/2010/main" val="2596222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Many to Many Mapping Cardinality:-</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22</a:t>
            </a:fld>
            <a:endParaRPr lang="en-IN"/>
          </a:p>
        </p:txBody>
      </p:sp>
      <p:pic>
        <p:nvPicPr>
          <p:cNvPr id="8" name="Picture 7" descr="A screenshot of a cell phone&#10;&#10;Description generated with very high confidence">
            <a:extLst>
              <a:ext uri="{FF2B5EF4-FFF2-40B4-BE49-F238E27FC236}">
                <a16:creationId xmlns:a16="http://schemas.microsoft.com/office/drawing/2014/main" id="{5237D3B0-9A10-457E-8662-694F998BC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45" y="2760086"/>
            <a:ext cx="5849808" cy="3293395"/>
          </a:xfrm>
          <a:prstGeom prst="rect">
            <a:avLst/>
          </a:prstGeom>
          <a:ln>
            <a:noFill/>
          </a:ln>
          <a:effectLst>
            <a:softEdge rad="112500"/>
          </a:effectLst>
        </p:spPr>
      </p:pic>
    </p:spTree>
    <p:extLst>
      <p:ext uri="{BB962C8B-B14F-4D97-AF65-F5344CB8AC3E}">
        <p14:creationId xmlns:p14="http://schemas.microsoft.com/office/powerpoint/2010/main" val="130346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Functional Dependency</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 </a:t>
            </a:r>
            <a:r>
              <a:rPr lang="en-IN" sz="1800" dirty="0">
                <a:latin typeface="Times New Roman" panose="02020603050405020304" pitchFamily="18" charset="0"/>
                <a:cs typeface="Times New Roman" panose="02020603050405020304" pitchFamily="18" charset="0"/>
                <a:hlinkClick r:id="rId2" tooltip="Relational database"/>
              </a:rPr>
              <a:t>relational database</a:t>
            </a:r>
            <a:r>
              <a:rPr lang="en-IN" sz="1800" dirty="0">
                <a:latin typeface="Times New Roman" panose="02020603050405020304" pitchFamily="18" charset="0"/>
                <a:cs typeface="Times New Roman" panose="02020603050405020304" pitchFamily="18" charset="0"/>
              </a:rPr>
              <a:t> theory, a </a:t>
            </a:r>
            <a:r>
              <a:rPr lang="en-IN" sz="1800" b="1" dirty="0">
                <a:latin typeface="Times New Roman" panose="02020603050405020304" pitchFamily="18" charset="0"/>
                <a:cs typeface="Times New Roman" panose="02020603050405020304" pitchFamily="18" charset="0"/>
              </a:rPr>
              <a:t>functional dependency</a:t>
            </a:r>
            <a:r>
              <a:rPr lang="en-IN" sz="1800" dirty="0">
                <a:latin typeface="Times New Roman" panose="02020603050405020304" pitchFamily="18" charset="0"/>
                <a:cs typeface="Times New Roman" panose="02020603050405020304" pitchFamily="18" charset="0"/>
              </a:rPr>
              <a:t> is a </a:t>
            </a:r>
            <a:r>
              <a:rPr lang="en-IN" sz="1800" b="1" dirty="0">
                <a:latin typeface="Times New Roman" panose="02020603050405020304" pitchFamily="18" charset="0"/>
                <a:cs typeface="Times New Roman" panose="02020603050405020304" pitchFamily="18" charset="0"/>
                <a:hlinkClick r:id="rId3" tooltip="Relational database"/>
              </a:rPr>
              <a:t>constraint</a:t>
            </a:r>
            <a:r>
              <a:rPr lang="en-IN" sz="1800" dirty="0">
                <a:latin typeface="Times New Roman" panose="02020603050405020304" pitchFamily="18" charset="0"/>
                <a:cs typeface="Times New Roman" panose="02020603050405020304" pitchFamily="18" charset="0"/>
              </a:rPr>
              <a:t> between two sets of attributes in a </a:t>
            </a:r>
            <a:r>
              <a:rPr lang="en-IN" sz="1800" dirty="0">
                <a:latin typeface="Times New Roman" panose="02020603050405020304" pitchFamily="18" charset="0"/>
                <a:cs typeface="Times New Roman" panose="02020603050405020304" pitchFamily="18" charset="0"/>
                <a:hlinkClick r:id="rId4" tooltip="Relation (database)"/>
              </a:rPr>
              <a:t>relation</a:t>
            </a:r>
            <a:r>
              <a:rPr lang="en-IN" sz="1800" dirty="0">
                <a:latin typeface="Times New Roman" panose="02020603050405020304" pitchFamily="18" charset="0"/>
                <a:cs typeface="Times New Roman" panose="02020603050405020304" pitchFamily="18" charset="0"/>
              </a:rPr>
              <a:t> from a database. In other words, functional dependency is a constraint that describes the relationship between attributes in a relation.</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Given a relation </a:t>
            </a:r>
            <a:r>
              <a:rPr lang="en-IN" sz="1800" i="1" dirty="0">
                <a:latin typeface="Times New Roman" panose="02020603050405020304" pitchFamily="18" charset="0"/>
                <a:cs typeface="Times New Roman" panose="02020603050405020304" pitchFamily="18" charset="0"/>
              </a:rPr>
              <a:t>R</a:t>
            </a:r>
            <a:r>
              <a:rPr lang="en-IN" sz="1800" dirty="0">
                <a:latin typeface="Times New Roman" panose="02020603050405020304" pitchFamily="18" charset="0"/>
                <a:cs typeface="Times New Roman" panose="02020603050405020304" pitchFamily="18" charset="0"/>
              </a:rPr>
              <a:t>, a set of attributes </a:t>
            </a:r>
            <a:r>
              <a:rPr lang="en-IN" sz="1800" i="1" dirty="0">
                <a:latin typeface="Times New Roman" panose="02020603050405020304" pitchFamily="18" charset="0"/>
                <a:cs typeface="Times New Roman" panose="02020603050405020304" pitchFamily="18" charset="0"/>
              </a:rPr>
              <a:t>X</a:t>
            </a:r>
            <a:r>
              <a:rPr lang="en-IN" sz="1800" dirty="0">
                <a:latin typeface="Times New Roman" panose="02020603050405020304" pitchFamily="18" charset="0"/>
                <a:cs typeface="Times New Roman" panose="02020603050405020304" pitchFamily="18" charset="0"/>
              </a:rPr>
              <a:t> in </a:t>
            </a:r>
            <a:r>
              <a:rPr lang="en-IN" sz="1800" i="1" dirty="0">
                <a:latin typeface="Times New Roman" panose="02020603050405020304" pitchFamily="18" charset="0"/>
                <a:cs typeface="Times New Roman" panose="02020603050405020304" pitchFamily="18" charset="0"/>
              </a:rPr>
              <a:t>R</a:t>
            </a:r>
            <a:r>
              <a:rPr lang="en-IN" sz="1800" dirty="0">
                <a:latin typeface="Times New Roman" panose="02020603050405020304" pitchFamily="18" charset="0"/>
                <a:cs typeface="Times New Roman" panose="02020603050405020304" pitchFamily="18" charset="0"/>
              </a:rPr>
              <a:t> is said to </a:t>
            </a:r>
            <a:r>
              <a:rPr lang="en-IN" sz="1800" b="1" dirty="0">
                <a:latin typeface="Times New Roman" panose="02020603050405020304" pitchFamily="18" charset="0"/>
                <a:cs typeface="Times New Roman" panose="02020603050405020304" pitchFamily="18" charset="0"/>
              </a:rPr>
              <a:t>functionally determine</a:t>
            </a:r>
            <a:r>
              <a:rPr lang="en-IN" sz="1800" dirty="0">
                <a:latin typeface="Times New Roman" panose="02020603050405020304" pitchFamily="18" charset="0"/>
                <a:cs typeface="Times New Roman" panose="02020603050405020304" pitchFamily="18" charset="0"/>
              </a:rPr>
              <a:t> another set of attributes </a:t>
            </a:r>
            <a:r>
              <a:rPr lang="en-IN" sz="1800" i="1" dirty="0">
                <a:latin typeface="Times New Roman" panose="02020603050405020304" pitchFamily="18" charset="0"/>
                <a:cs typeface="Times New Roman" panose="02020603050405020304" pitchFamily="18" charset="0"/>
              </a:rPr>
              <a:t>Y</a:t>
            </a:r>
            <a:r>
              <a:rPr lang="en-IN" sz="1800" dirty="0">
                <a:latin typeface="Times New Roman" panose="02020603050405020304" pitchFamily="18" charset="0"/>
                <a:cs typeface="Times New Roman" panose="02020603050405020304" pitchFamily="18" charset="0"/>
              </a:rPr>
              <a:t>, also in </a:t>
            </a:r>
            <a:r>
              <a:rPr lang="en-IN" sz="1800" i="1" dirty="0">
                <a:latin typeface="Times New Roman" panose="02020603050405020304" pitchFamily="18" charset="0"/>
                <a:cs typeface="Times New Roman" panose="02020603050405020304" pitchFamily="18" charset="0"/>
              </a:rPr>
              <a:t>R</a:t>
            </a:r>
            <a:r>
              <a:rPr lang="en-IN" sz="1800" dirty="0">
                <a:latin typeface="Times New Roman" panose="02020603050405020304" pitchFamily="18" charset="0"/>
                <a:cs typeface="Times New Roman" panose="02020603050405020304" pitchFamily="18" charset="0"/>
              </a:rPr>
              <a:t>, (written </a:t>
            </a:r>
            <a:r>
              <a:rPr lang="en-IN" sz="1800" i="1" dirty="0">
                <a:latin typeface="Times New Roman" panose="02020603050405020304" pitchFamily="18" charset="0"/>
                <a:cs typeface="Times New Roman" panose="02020603050405020304" pitchFamily="18" charset="0"/>
              </a:rPr>
              <a:t>X</a:t>
            </a:r>
            <a:r>
              <a:rPr lang="en-IN" sz="1800" dirty="0">
                <a:latin typeface="Times New Roman" panose="02020603050405020304" pitchFamily="18" charset="0"/>
                <a:cs typeface="Times New Roman" panose="02020603050405020304" pitchFamily="18" charset="0"/>
              </a:rPr>
              <a:t> → </a:t>
            </a:r>
            <a:r>
              <a:rPr lang="en-IN" sz="1800" i="1" dirty="0">
                <a:latin typeface="Times New Roman" panose="02020603050405020304" pitchFamily="18" charset="0"/>
                <a:cs typeface="Times New Roman" panose="02020603050405020304" pitchFamily="18" charset="0"/>
              </a:rPr>
              <a:t>Y</a:t>
            </a:r>
            <a:r>
              <a:rPr lang="en-IN" sz="1800" dirty="0">
                <a:latin typeface="Times New Roman" panose="02020603050405020304" pitchFamily="18" charset="0"/>
                <a:cs typeface="Times New Roman" panose="02020603050405020304" pitchFamily="18" charset="0"/>
              </a:rPr>
              <a:t>) if, and only if, each </a:t>
            </a:r>
            <a:r>
              <a:rPr lang="en-IN" sz="1800" i="1" dirty="0">
                <a:latin typeface="Times New Roman" panose="02020603050405020304" pitchFamily="18" charset="0"/>
                <a:cs typeface="Times New Roman" panose="02020603050405020304" pitchFamily="18" charset="0"/>
              </a:rPr>
              <a:t>X</a:t>
            </a:r>
            <a:r>
              <a:rPr lang="en-IN" sz="1800" dirty="0">
                <a:latin typeface="Times New Roman" panose="02020603050405020304" pitchFamily="18" charset="0"/>
                <a:cs typeface="Times New Roman" panose="02020603050405020304" pitchFamily="18" charset="0"/>
              </a:rPr>
              <a:t> value in </a:t>
            </a:r>
            <a:r>
              <a:rPr lang="en-IN" sz="1800" i="1" dirty="0">
                <a:latin typeface="Times New Roman" panose="02020603050405020304" pitchFamily="18" charset="0"/>
                <a:cs typeface="Times New Roman" panose="02020603050405020304" pitchFamily="18" charset="0"/>
              </a:rPr>
              <a:t>R</a:t>
            </a:r>
            <a:r>
              <a:rPr lang="en-IN" sz="1800" dirty="0">
                <a:latin typeface="Times New Roman" panose="02020603050405020304" pitchFamily="18" charset="0"/>
                <a:cs typeface="Times New Roman" panose="02020603050405020304" pitchFamily="18" charset="0"/>
              </a:rPr>
              <a:t> is associated with precisely one </a:t>
            </a:r>
            <a:r>
              <a:rPr lang="en-IN" sz="1800" i="1" dirty="0">
                <a:latin typeface="Times New Roman" panose="02020603050405020304" pitchFamily="18" charset="0"/>
                <a:cs typeface="Times New Roman" panose="02020603050405020304" pitchFamily="18" charset="0"/>
              </a:rPr>
              <a:t>Y</a:t>
            </a:r>
            <a:r>
              <a:rPr lang="en-IN" sz="1800" dirty="0">
                <a:latin typeface="Times New Roman" panose="02020603050405020304" pitchFamily="18" charset="0"/>
                <a:cs typeface="Times New Roman" panose="02020603050405020304" pitchFamily="18" charset="0"/>
              </a:rPr>
              <a:t> value in </a:t>
            </a:r>
            <a:r>
              <a:rPr lang="en-IN" sz="1800" i="1" dirty="0">
                <a:latin typeface="Times New Roman" panose="02020603050405020304" pitchFamily="18" charset="0"/>
                <a:cs typeface="Times New Roman" panose="02020603050405020304" pitchFamily="18" charset="0"/>
              </a:rPr>
              <a:t>R</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R</a:t>
            </a:r>
            <a:r>
              <a:rPr lang="en-IN" sz="1800" dirty="0">
                <a:latin typeface="Times New Roman" panose="02020603050405020304" pitchFamily="18" charset="0"/>
                <a:cs typeface="Times New Roman" panose="02020603050405020304" pitchFamily="18" charset="0"/>
              </a:rPr>
              <a:t> is then said to </a:t>
            </a:r>
            <a:r>
              <a:rPr lang="en-IN" sz="1800" i="1" dirty="0">
                <a:latin typeface="Times New Roman" panose="02020603050405020304" pitchFamily="18" charset="0"/>
                <a:cs typeface="Times New Roman" panose="02020603050405020304" pitchFamily="18" charset="0"/>
              </a:rPr>
              <a:t>satisfy</a:t>
            </a:r>
            <a:r>
              <a:rPr lang="en-IN" sz="1800" dirty="0">
                <a:latin typeface="Times New Roman" panose="02020603050405020304" pitchFamily="18" charset="0"/>
                <a:cs typeface="Times New Roman" panose="02020603050405020304" pitchFamily="18" charset="0"/>
              </a:rPr>
              <a:t> the functional dependency </a:t>
            </a:r>
            <a:r>
              <a:rPr lang="en-IN" sz="1800" i="1" dirty="0">
                <a:latin typeface="Times New Roman" panose="02020603050405020304" pitchFamily="18" charset="0"/>
                <a:cs typeface="Times New Roman" panose="02020603050405020304" pitchFamily="18" charset="0"/>
              </a:rPr>
              <a:t>X</a:t>
            </a:r>
            <a:r>
              <a:rPr lang="en-IN" sz="1800" dirty="0">
                <a:latin typeface="Times New Roman" panose="02020603050405020304" pitchFamily="18" charset="0"/>
                <a:cs typeface="Times New Roman" panose="02020603050405020304" pitchFamily="18" charset="0"/>
              </a:rPr>
              <a:t> → </a:t>
            </a:r>
            <a:r>
              <a:rPr lang="en-IN" sz="1800" i="1" dirty="0">
                <a:latin typeface="Times New Roman" panose="02020603050405020304" pitchFamily="18" charset="0"/>
                <a:cs typeface="Times New Roman" panose="02020603050405020304" pitchFamily="18" charset="0"/>
              </a:rPr>
              <a:t>Y</a:t>
            </a: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23</a:t>
            </a:fld>
            <a:endParaRPr lang="en-IN"/>
          </a:p>
        </p:txBody>
      </p:sp>
    </p:spTree>
    <p:extLst>
      <p:ext uri="{BB962C8B-B14F-4D97-AF65-F5344CB8AC3E}">
        <p14:creationId xmlns:p14="http://schemas.microsoft.com/office/powerpoint/2010/main" val="174918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Properties of Functional Dependency</a:t>
            </a:r>
            <a:r>
              <a:rPr lang="en-IN" sz="1800" b="1"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Given that </a:t>
            </a:r>
            <a:r>
              <a:rPr lang="en-IN" sz="1600" i="1" dirty="0">
                <a:latin typeface="Times New Roman" panose="02020603050405020304" pitchFamily="18" charset="0"/>
                <a:cs typeface="Times New Roman" panose="02020603050405020304" pitchFamily="18" charset="0"/>
              </a:rPr>
              <a:t>X</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Y</a:t>
            </a:r>
            <a:r>
              <a:rPr lang="en-IN" sz="1600" dirty="0">
                <a:latin typeface="Times New Roman" panose="02020603050405020304" pitchFamily="18" charset="0"/>
                <a:cs typeface="Times New Roman" panose="02020603050405020304" pitchFamily="18" charset="0"/>
              </a:rPr>
              <a:t>, and </a:t>
            </a:r>
            <a:r>
              <a:rPr lang="en-IN" sz="1600" i="1" dirty="0">
                <a:latin typeface="Times New Roman" panose="02020603050405020304" pitchFamily="18" charset="0"/>
                <a:cs typeface="Times New Roman" panose="02020603050405020304" pitchFamily="18" charset="0"/>
              </a:rPr>
              <a:t>Z</a:t>
            </a:r>
            <a:r>
              <a:rPr lang="en-IN" sz="1600" dirty="0">
                <a:latin typeface="Times New Roman" panose="02020603050405020304" pitchFamily="18" charset="0"/>
                <a:cs typeface="Times New Roman" panose="02020603050405020304" pitchFamily="18" charset="0"/>
              </a:rPr>
              <a:t> are sets of attributes in a relation </a:t>
            </a:r>
            <a:r>
              <a:rPr lang="en-IN" sz="1600" i="1" dirty="0">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one can derive several properties of functional dependencies. Among the most important are the following, usually called </a:t>
            </a:r>
            <a:r>
              <a:rPr lang="en-IN" sz="1600" dirty="0">
                <a:latin typeface="Times New Roman" panose="02020603050405020304" pitchFamily="18" charset="0"/>
                <a:cs typeface="Times New Roman" panose="02020603050405020304" pitchFamily="18" charset="0"/>
                <a:hlinkClick r:id="rId2" tooltip="Armstrong's axioms"/>
              </a:rPr>
              <a:t>Armstrong's axioms</a:t>
            </a:r>
            <a:r>
              <a:rPr lang="en-IN" sz="1600" dirty="0">
                <a:latin typeface="Times New Roman" panose="02020603050405020304" pitchFamily="18" charset="0"/>
                <a:cs typeface="Times New Roman" panose="02020603050405020304" pitchFamily="18" charset="0"/>
              </a:rPr>
              <a:t>:</a:t>
            </a:r>
            <a:r>
              <a:rPr lang="en-IN" sz="1600" baseline="30000" dirty="0">
                <a:latin typeface="Times New Roman" panose="02020603050405020304" pitchFamily="18" charset="0"/>
                <a:cs typeface="Times New Roman" panose="02020603050405020304" pitchFamily="18" charset="0"/>
                <a:hlinkClick r:id="rId3"/>
              </a:rPr>
              <a:t>[3]</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Reflexivity</a:t>
            </a:r>
            <a:r>
              <a:rPr lang="en-IN" sz="1600" dirty="0">
                <a:latin typeface="Times New Roman" panose="02020603050405020304" pitchFamily="18" charset="0"/>
                <a:cs typeface="Times New Roman" panose="02020603050405020304" pitchFamily="18" charset="0"/>
              </a:rPr>
              <a:t>: If </a:t>
            </a:r>
            <a:r>
              <a:rPr lang="en-IN" sz="1600" i="1" dirty="0">
                <a:latin typeface="Times New Roman" panose="02020603050405020304" pitchFamily="18" charset="0"/>
                <a:cs typeface="Times New Roman" panose="02020603050405020304" pitchFamily="18" charset="0"/>
              </a:rPr>
              <a:t>Y</a:t>
            </a:r>
            <a:r>
              <a:rPr lang="en-IN" sz="1600" dirty="0">
                <a:latin typeface="Times New Roman" panose="02020603050405020304" pitchFamily="18" charset="0"/>
                <a:cs typeface="Times New Roman" panose="02020603050405020304" pitchFamily="18" charset="0"/>
              </a:rPr>
              <a:t> is a subset of </a:t>
            </a:r>
            <a:r>
              <a:rPr lang="en-IN" sz="1600" i="1" dirty="0">
                <a:latin typeface="Times New Roman" panose="02020603050405020304" pitchFamily="18" charset="0"/>
                <a:cs typeface="Times New Roman" panose="02020603050405020304" pitchFamily="18" charset="0"/>
              </a:rPr>
              <a:t>X</a:t>
            </a:r>
            <a:r>
              <a:rPr lang="en-IN" sz="1600" dirty="0">
                <a:latin typeface="Times New Roman" panose="02020603050405020304" pitchFamily="18" charset="0"/>
                <a:cs typeface="Times New Roman" panose="02020603050405020304" pitchFamily="18" charset="0"/>
              </a:rPr>
              <a:t>, then </a:t>
            </a:r>
            <a:r>
              <a:rPr lang="en-IN" sz="1600" i="1" dirty="0">
                <a:latin typeface="Times New Roman" panose="02020603050405020304" pitchFamily="18" charset="0"/>
                <a:cs typeface="Times New Roman" panose="02020603050405020304" pitchFamily="18" charset="0"/>
              </a:rPr>
              <a:t>X</a:t>
            </a:r>
            <a:r>
              <a:rPr lang="en-IN" sz="1600" dirty="0">
                <a:latin typeface="Times New Roman" panose="02020603050405020304" pitchFamily="18" charset="0"/>
                <a:cs typeface="Times New Roman" panose="02020603050405020304" pitchFamily="18" charset="0"/>
              </a:rPr>
              <a:t> → </a:t>
            </a:r>
            <a:r>
              <a:rPr lang="en-IN" sz="1600" i="1" dirty="0">
                <a:latin typeface="Times New Roman" panose="02020603050405020304" pitchFamily="18" charset="0"/>
                <a:cs typeface="Times New Roman" panose="02020603050405020304" pitchFamily="18" charset="0"/>
              </a:rPr>
              <a:t>Y</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Augmentation</a:t>
            </a:r>
            <a:r>
              <a:rPr lang="en-IN" sz="1600" dirty="0">
                <a:latin typeface="Times New Roman" panose="02020603050405020304" pitchFamily="18" charset="0"/>
                <a:cs typeface="Times New Roman" panose="02020603050405020304" pitchFamily="18" charset="0"/>
              </a:rPr>
              <a:t>: If </a:t>
            </a:r>
            <a:r>
              <a:rPr lang="en-IN" sz="1600" i="1" dirty="0">
                <a:latin typeface="Times New Roman" panose="02020603050405020304" pitchFamily="18" charset="0"/>
                <a:cs typeface="Times New Roman" panose="02020603050405020304" pitchFamily="18" charset="0"/>
              </a:rPr>
              <a:t>X</a:t>
            </a:r>
            <a:r>
              <a:rPr lang="en-IN" sz="1600" dirty="0">
                <a:latin typeface="Times New Roman" panose="02020603050405020304" pitchFamily="18" charset="0"/>
                <a:cs typeface="Times New Roman" panose="02020603050405020304" pitchFamily="18" charset="0"/>
              </a:rPr>
              <a:t> → </a:t>
            </a:r>
            <a:r>
              <a:rPr lang="en-IN" sz="1600" i="1" dirty="0">
                <a:latin typeface="Times New Roman" panose="02020603050405020304" pitchFamily="18" charset="0"/>
                <a:cs typeface="Times New Roman" panose="02020603050405020304" pitchFamily="18" charset="0"/>
              </a:rPr>
              <a:t>Y</a:t>
            </a:r>
            <a:r>
              <a:rPr lang="en-IN" sz="1600" dirty="0">
                <a:latin typeface="Times New Roman" panose="02020603050405020304" pitchFamily="18" charset="0"/>
                <a:cs typeface="Times New Roman" panose="02020603050405020304" pitchFamily="18" charset="0"/>
              </a:rPr>
              <a:t>, then </a:t>
            </a:r>
            <a:r>
              <a:rPr lang="en-IN" sz="1600" i="1" dirty="0">
                <a:latin typeface="Times New Roman" panose="02020603050405020304" pitchFamily="18" charset="0"/>
                <a:cs typeface="Times New Roman" panose="02020603050405020304" pitchFamily="18" charset="0"/>
              </a:rPr>
              <a:t>XZ</a:t>
            </a:r>
            <a:r>
              <a:rPr lang="en-IN" sz="1600" dirty="0">
                <a:latin typeface="Times New Roman" panose="02020603050405020304" pitchFamily="18" charset="0"/>
                <a:cs typeface="Times New Roman" panose="02020603050405020304" pitchFamily="18" charset="0"/>
              </a:rPr>
              <a:t> → </a:t>
            </a:r>
            <a:r>
              <a:rPr lang="en-IN" sz="1600" i="1" dirty="0">
                <a:latin typeface="Times New Roman" panose="02020603050405020304" pitchFamily="18" charset="0"/>
                <a:cs typeface="Times New Roman" panose="02020603050405020304" pitchFamily="18" charset="0"/>
              </a:rPr>
              <a:t>YZ</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Transitivity</a:t>
            </a:r>
            <a:r>
              <a:rPr lang="en-IN" sz="1600" dirty="0">
                <a:latin typeface="Times New Roman" panose="02020603050405020304" pitchFamily="18" charset="0"/>
                <a:cs typeface="Times New Roman" panose="02020603050405020304" pitchFamily="18" charset="0"/>
              </a:rPr>
              <a:t>: If </a:t>
            </a:r>
            <a:r>
              <a:rPr lang="en-IN" sz="1600" i="1" dirty="0">
                <a:latin typeface="Times New Roman" panose="02020603050405020304" pitchFamily="18" charset="0"/>
                <a:cs typeface="Times New Roman" panose="02020603050405020304" pitchFamily="18" charset="0"/>
              </a:rPr>
              <a:t>X</a:t>
            </a:r>
            <a:r>
              <a:rPr lang="en-IN" sz="1600" dirty="0">
                <a:latin typeface="Times New Roman" panose="02020603050405020304" pitchFamily="18" charset="0"/>
                <a:cs typeface="Times New Roman" panose="02020603050405020304" pitchFamily="18" charset="0"/>
              </a:rPr>
              <a:t> → </a:t>
            </a:r>
            <a:r>
              <a:rPr lang="en-IN" sz="1600" i="1" dirty="0">
                <a:latin typeface="Times New Roman" panose="02020603050405020304" pitchFamily="18" charset="0"/>
                <a:cs typeface="Times New Roman" panose="02020603050405020304" pitchFamily="18" charset="0"/>
              </a:rPr>
              <a:t>Y</a:t>
            </a:r>
            <a:r>
              <a:rPr lang="en-IN" sz="1600" dirty="0">
                <a:latin typeface="Times New Roman" panose="02020603050405020304" pitchFamily="18" charset="0"/>
                <a:cs typeface="Times New Roman" panose="02020603050405020304" pitchFamily="18" charset="0"/>
              </a:rPr>
              <a:t> and </a:t>
            </a:r>
            <a:r>
              <a:rPr lang="en-IN" sz="1600" i="1" dirty="0">
                <a:latin typeface="Times New Roman" panose="02020603050405020304" pitchFamily="18" charset="0"/>
                <a:cs typeface="Times New Roman" panose="02020603050405020304" pitchFamily="18" charset="0"/>
              </a:rPr>
              <a:t>Y</a:t>
            </a:r>
            <a:r>
              <a:rPr lang="en-IN" sz="1600" dirty="0">
                <a:latin typeface="Times New Roman" panose="02020603050405020304" pitchFamily="18" charset="0"/>
                <a:cs typeface="Times New Roman" panose="02020603050405020304" pitchFamily="18" charset="0"/>
              </a:rPr>
              <a:t> → </a:t>
            </a:r>
            <a:r>
              <a:rPr lang="en-IN" sz="1600" i="1" dirty="0">
                <a:latin typeface="Times New Roman" panose="02020603050405020304" pitchFamily="18" charset="0"/>
                <a:cs typeface="Times New Roman" panose="02020603050405020304" pitchFamily="18" charset="0"/>
              </a:rPr>
              <a:t>Z</a:t>
            </a:r>
            <a:r>
              <a:rPr lang="en-IN" sz="1600" dirty="0">
                <a:latin typeface="Times New Roman" panose="02020603050405020304" pitchFamily="18" charset="0"/>
                <a:cs typeface="Times New Roman" panose="02020603050405020304" pitchFamily="18" charset="0"/>
              </a:rPr>
              <a:t>, then </a:t>
            </a:r>
            <a:r>
              <a:rPr lang="en-IN" sz="1600" i="1" dirty="0">
                <a:latin typeface="Times New Roman" panose="02020603050405020304" pitchFamily="18" charset="0"/>
                <a:cs typeface="Times New Roman" panose="02020603050405020304" pitchFamily="18" charset="0"/>
              </a:rPr>
              <a:t>X</a:t>
            </a:r>
            <a:r>
              <a:rPr lang="en-IN" sz="1600" dirty="0">
                <a:latin typeface="Times New Roman" panose="02020603050405020304" pitchFamily="18" charset="0"/>
                <a:cs typeface="Times New Roman" panose="02020603050405020304" pitchFamily="18" charset="0"/>
              </a:rPr>
              <a:t> → </a:t>
            </a:r>
            <a:r>
              <a:rPr lang="en-IN" sz="1600" i="1" dirty="0">
                <a:latin typeface="Times New Roman" panose="02020603050405020304" pitchFamily="18" charset="0"/>
                <a:cs typeface="Times New Roman" panose="02020603050405020304" pitchFamily="18" charset="0"/>
              </a:rPr>
              <a:t>Z</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24</a:t>
            </a:fld>
            <a:endParaRPr lang="en-IN"/>
          </a:p>
        </p:txBody>
      </p:sp>
    </p:spTree>
    <p:extLst>
      <p:ext uri="{BB962C8B-B14F-4D97-AF65-F5344CB8AC3E}">
        <p14:creationId xmlns:p14="http://schemas.microsoft.com/office/powerpoint/2010/main" val="2437134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Properties of Functional Dependency</a:t>
            </a:r>
            <a:r>
              <a:rPr lang="en-IN" sz="1800" b="1"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From these rules, we can derive these secondary rules:</a:t>
            </a:r>
            <a:r>
              <a:rPr lang="en-IN" baseline="30000" dirty="0">
                <a:latin typeface="Times New Roman" panose="02020603050405020304" pitchFamily="18" charset="0"/>
                <a:cs typeface="Times New Roman" panose="02020603050405020304" pitchFamily="18" charset="0"/>
                <a:hlinkClick r:id="rId2"/>
              </a:rPr>
              <a:t>[3]</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Union</a:t>
            </a:r>
            <a:r>
              <a:rPr lang="en-IN" dirty="0">
                <a:latin typeface="Times New Roman" panose="02020603050405020304" pitchFamily="18" charset="0"/>
                <a:cs typeface="Times New Roman" panose="02020603050405020304" pitchFamily="18" charset="0"/>
              </a:rPr>
              <a:t>: If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Z</a:t>
            </a:r>
            <a:r>
              <a:rPr lang="en-IN" dirty="0">
                <a:latin typeface="Times New Roman" panose="02020603050405020304" pitchFamily="18" charset="0"/>
                <a:cs typeface="Times New Roman" panose="02020603050405020304" pitchFamily="18" charset="0"/>
              </a:rPr>
              <a:t>, then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YZ</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Decomposition</a:t>
            </a:r>
            <a:r>
              <a:rPr lang="en-IN" dirty="0">
                <a:latin typeface="Times New Roman" panose="02020603050405020304" pitchFamily="18" charset="0"/>
                <a:cs typeface="Times New Roman" panose="02020603050405020304" pitchFamily="18" charset="0"/>
              </a:rPr>
              <a:t>: If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YZ</a:t>
            </a:r>
            <a:r>
              <a:rPr lang="en-IN" dirty="0">
                <a:latin typeface="Times New Roman" panose="02020603050405020304" pitchFamily="18" charset="0"/>
                <a:cs typeface="Times New Roman" panose="02020603050405020304" pitchFamily="18" charset="0"/>
              </a:rPr>
              <a:t>, then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Z</a:t>
            </a:r>
            <a:endParaRPr lang="en-IN" dirty="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Pseudotransitivity</a:t>
            </a:r>
            <a:r>
              <a:rPr lang="en-IN" dirty="0">
                <a:latin typeface="Times New Roman" panose="02020603050405020304" pitchFamily="18" charset="0"/>
                <a:cs typeface="Times New Roman" panose="02020603050405020304" pitchFamily="18" charset="0"/>
              </a:rPr>
              <a:t>: If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WY</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Z</a:t>
            </a:r>
            <a:r>
              <a:rPr lang="en-IN" dirty="0">
                <a:latin typeface="Times New Roman" panose="02020603050405020304" pitchFamily="18" charset="0"/>
                <a:cs typeface="Times New Roman" panose="02020603050405020304" pitchFamily="18" charset="0"/>
              </a:rPr>
              <a:t>, then </a:t>
            </a:r>
            <a:r>
              <a:rPr lang="en-IN" i="1" dirty="0">
                <a:latin typeface="Times New Roman" panose="02020603050405020304" pitchFamily="18" charset="0"/>
                <a:cs typeface="Times New Roman" panose="02020603050405020304" pitchFamily="18" charset="0"/>
              </a:rPr>
              <a:t>WX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Z</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union and decomposition rules can be combined in a </a:t>
            </a:r>
            <a:r>
              <a:rPr lang="en-IN" dirty="0">
                <a:latin typeface="Times New Roman" panose="02020603050405020304" pitchFamily="18" charset="0"/>
                <a:cs typeface="Times New Roman" panose="02020603050405020304" pitchFamily="18" charset="0"/>
                <a:hlinkClick r:id="rId3" tooltip="Logical equivalence"/>
              </a:rPr>
              <a:t>logical equivalence</a:t>
            </a:r>
            <a:r>
              <a:rPr lang="en-IN" dirty="0">
                <a:latin typeface="Times New Roman" panose="02020603050405020304" pitchFamily="18" charset="0"/>
                <a:cs typeface="Times New Roman" panose="02020603050405020304" pitchFamily="18" charset="0"/>
              </a:rPr>
              <a:t> stating that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YZ</a:t>
            </a:r>
            <a:r>
              <a:rPr lang="en-IN" dirty="0">
                <a:latin typeface="Times New Roman" panose="02020603050405020304" pitchFamily="18" charset="0"/>
                <a:cs typeface="Times New Roman" panose="02020603050405020304" pitchFamily="18" charset="0"/>
              </a:rPr>
              <a:t>, holds </a:t>
            </a:r>
            <a:r>
              <a:rPr lang="en-IN" dirty="0" err="1">
                <a:latin typeface="Times New Roman" panose="02020603050405020304" pitchFamily="18" charset="0"/>
                <a:cs typeface="Times New Roman" panose="02020603050405020304" pitchFamily="18" charset="0"/>
                <a:hlinkClick r:id="rId4" tooltip="Iff"/>
              </a:rPr>
              <a:t>iff</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Z</a:t>
            </a:r>
            <a:r>
              <a:rPr lang="en-IN" dirty="0">
                <a:latin typeface="Times New Roman" panose="02020603050405020304" pitchFamily="18" charset="0"/>
                <a:cs typeface="Times New Roman" panose="02020603050405020304" pitchFamily="18" charset="0"/>
              </a:rPr>
              <a:t>. This is sometimes called the splitting/combining rule.</a:t>
            </a:r>
            <a:r>
              <a:rPr lang="en-IN" baseline="30000" dirty="0">
                <a:latin typeface="Times New Roman" panose="02020603050405020304" pitchFamily="18" charset="0"/>
                <a:cs typeface="Times New Roman" panose="02020603050405020304" pitchFamily="18" charset="0"/>
                <a:hlinkClick r:id="rId5"/>
              </a:rPr>
              <a:t>[6]</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Another rule that is sometimes handy is:</a:t>
            </a:r>
            <a:r>
              <a:rPr lang="en-IN" baseline="30000" dirty="0">
                <a:latin typeface="Times New Roman" panose="02020603050405020304" pitchFamily="18" charset="0"/>
                <a:cs typeface="Times New Roman" panose="02020603050405020304" pitchFamily="18" charset="0"/>
                <a:hlinkClick r:id="rId6"/>
              </a:rPr>
              <a:t>[7]</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Composition</a:t>
            </a:r>
            <a:r>
              <a:rPr lang="en-IN" dirty="0">
                <a:latin typeface="Times New Roman" panose="02020603050405020304" pitchFamily="18" charset="0"/>
                <a:cs typeface="Times New Roman" panose="02020603050405020304" pitchFamily="18" charset="0"/>
              </a:rPr>
              <a:t>: If </a:t>
            </a:r>
            <a:r>
              <a:rPr lang="en-IN"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Z</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W</a:t>
            </a:r>
            <a:r>
              <a:rPr lang="en-IN" dirty="0">
                <a:latin typeface="Times New Roman" panose="02020603050405020304" pitchFamily="18" charset="0"/>
                <a:cs typeface="Times New Roman" panose="02020603050405020304" pitchFamily="18" charset="0"/>
              </a:rPr>
              <a:t>, then </a:t>
            </a:r>
            <a:r>
              <a:rPr lang="en-IN" i="1" dirty="0">
                <a:latin typeface="Times New Roman" panose="02020603050405020304" pitchFamily="18" charset="0"/>
                <a:cs typeface="Times New Roman" panose="02020603050405020304" pitchFamily="18" charset="0"/>
              </a:rPr>
              <a:t>XZ</a:t>
            </a:r>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YW</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25</a:t>
            </a:fld>
            <a:endParaRPr lang="en-IN"/>
          </a:p>
        </p:txBody>
      </p:sp>
    </p:spTree>
    <p:extLst>
      <p:ext uri="{BB962C8B-B14F-4D97-AF65-F5344CB8AC3E}">
        <p14:creationId xmlns:p14="http://schemas.microsoft.com/office/powerpoint/2010/main" val="2345265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Closure of Functional Dependency</a:t>
            </a:r>
            <a:r>
              <a:rPr lang="en-IN" sz="18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closure is essentially the full set of values that can be determined from a set of known values for a given relationship using its functional dependencies. You use </a:t>
            </a:r>
            <a:r>
              <a:rPr lang="en-IN" dirty="0">
                <a:latin typeface="Times New Roman" panose="02020603050405020304" pitchFamily="18" charset="0"/>
                <a:cs typeface="Times New Roman" panose="02020603050405020304" pitchFamily="18" charset="0"/>
                <a:hlinkClick r:id="rId2" tooltip="Armstrong's axioms"/>
              </a:rPr>
              <a:t>Armstrong's axioms</a:t>
            </a:r>
            <a:r>
              <a:rPr lang="en-IN" dirty="0">
                <a:latin typeface="Times New Roman" panose="02020603050405020304" pitchFamily="18" charset="0"/>
                <a:cs typeface="Times New Roman" panose="02020603050405020304" pitchFamily="18" charset="0"/>
              </a:rPr>
              <a:t> to provide a proof - i.e. Reflexivity, Augmentation, Transitivity.</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26</a:t>
            </a:fld>
            <a:endParaRPr lang="en-IN"/>
          </a:p>
        </p:txBody>
      </p:sp>
    </p:spTree>
    <p:extLst>
      <p:ext uri="{BB962C8B-B14F-4D97-AF65-F5344CB8AC3E}">
        <p14:creationId xmlns:p14="http://schemas.microsoft.com/office/powerpoint/2010/main" val="148526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Armstrong Axioms</a:t>
            </a:r>
            <a:r>
              <a:rPr lang="en-IN" sz="1800" b="1"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If F is a set of functional dependencies then the closure of F, denoted as F</a:t>
            </a:r>
            <a:r>
              <a:rPr lang="en-IN" sz="2200" baseline="300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is the set of all functional dependencies logically implied by F. Armstrong's Axioms are a set of rules, that when applied repeatedly, generates a closure of functional dependencies.</a:t>
            </a:r>
          </a:p>
          <a:p>
            <a:r>
              <a:rPr lang="en-IN" sz="2200" b="1" dirty="0">
                <a:latin typeface="Times New Roman" panose="02020603050405020304" pitchFamily="18" charset="0"/>
                <a:cs typeface="Times New Roman" panose="02020603050405020304" pitchFamily="18" charset="0"/>
              </a:rPr>
              <a:t>Reflexive rule</a:t>
            </a:r>
            <a:r>
              <a:rPr lang="en-IN" sz="2200" dirty="0">
                <a:latin typeface="Times New Roman" panose="02020603050405020304" pitchFamily="18" charset="0"/>
                <a:cs typeface="Times New Roman" panose="02020603050405020304" pitchFamily="18" charset="0"/>
              </a:rPr>
              <a:t> − If alpha is a set of attributes and beta is subset of alpha, then alpha holds beta.</a:t>
            </a:r>
          </a:p>
          <a:p>
            <a:r>
              <a:rPr lang="en-IN" sz="2200" b="1" dirty="0">
                <a:latin typeface="Times New Roman" panose="02020603050405020304" pitchFamily="18" charset="0"/>
                <a:cs typeface="Times New Roman" panose="02020603050405020304" pitchFamily="18" charset="0"/>
              </a:rPr>
              <a:t>Augmentation rule</a:t>
            </a:r>
            <a:r>
              <a:rPr lang="en-IN" sz="2200" dirty="0">
                <a:latin typeface="Times New Roman" panose="02020603050405020304" pitchFamily="18" charset="0"/>
                <a:cs typeface="Times New Roman" panose="02020603050405020304" pitchFamily="18" charset="0"/>
              </a:rPr>
              <a:t> − If a → b holds and y is attribute set, then ay → by also holds. That is adding attributes in dependencies, does not change the basic dependencies.</a:t>
            </a:r>
          </a:p>
          <a:p>
            <a:r>
              <a:rPr lang="en-IN" sz="2200" b="1" dirty="0">
                <a:latin typeface="Times New Roman" panose="02020603050405020304" pitchFamily="18" charset="0"/>
                <a:cs typeface="Times New Roman" panose="02020603050405020304" pitchFamily="18" charset="0"/>
              </a:rPr>
              <a:t>Transitivity rule</a:t>
            </a:r>
            <a:r>
              <a:rPr lang="en-IN" sz="2200" dirty="0">
                <a:latin typeface="Times New Roman" panose="02020603050405020304" pitchFamily="18" charset="0"/>
                <a:cs typeface="Times New Roman" panose="02020603050405020304" pitchFamily="18" charset="0"/>
              </a:rPr>
              <a:t> − Same as transitive rule in algebra, if a → b holds and b → c holds, then a → c also holds. a → b is called as a functionally that determines b.</a:t>
            </a: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27</a:t>
            </a:fld>
            <a:endParaRPr lang="en-IN"/>
          </a:p>
        </p:txBody>
      </p:sp>
    </p:spTree>
    <p:extLst>
      <p:ext uri="{BB962C8B-B14F-4D97-AF65-F5344CB8AC3E}">
        <p14:creationId xmlns:p14="http://schemas.microsoft.com/office/powerpoint/2010/main" val="1109969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Trivial Functional Dependencies</a:t>
            </a:r>
            <a:r>
              <a:rPr lang="en-IN" sz="1800" b="1" dirty="0">
                <a:latin typeface="Times New Roman" panose="02020603050405020304" pitchFamily="18" charset="0"/>
                <a:cs typeface="Times New Roman" panose="02020603050405020304" pitchFamily="18" charset="0"/>
              </a:rPr>
              <a:t>:- </a:t>
            </a:r>
          </a:p>
          <a:p>
            <a:r>
              <a:rPr lang="en-IN" sz="1800" b="1" dirty="0">
                <a:latin typeface="Times New Roman" panose="02020603050405020304" pitchFamily="18" charset="0"/>
                <a:cs typeface="Times New Roman" panose="02020603050405020304" pitchFamily="18" charset="0"/>
              </a:rPr>
              <a:t>Trivial</a:t>
            </a:r>
            <a:r>
              <a:rPr lang="en-IN" sz="1800" dirty="0">
                <a:latin typeface="Times New Roman" panose="02020603050405020304" pitchFamily="18" charset="0"/>
                <a:cs typeface="Times New Roman" panose="02020603050405020304" pitchFamily="18" charset="0"/>
              </a:rPr>
              <a:t> − If a functional dependency (FD) X → Y holds, where Y is a subset of X, then it is called a trivial FD. Trivial FDs always hold.</a:t>
            </a:r>
          </a:p>
          <a:p>
            <a:r>
              <a:rPr lang="en-IN" sz="1800" b="1" dirty="0">
                <a:latin typeface="Times New Roman" panose="02020603050405020304" pitchFamily="18" charset="0"/>
                <a:cs typeface="Times New Roman" panose="02020603050405020304" pitchFamily="18" charset="0"/>
              </a:rPr>
              <a:t>Non-trivial</a:t>
            </a:r>
            <a:r>
              <a:rPr lang="en-IN" sz="1800" dirty="0">
                <a:latin typeface="Times New Roman" panose="02020603050405020304" pitchFamily="18" charset="0"/>
                <a:cs typeface="Times New Roman" panose="02020603050405020304" pitchFamily="18" charset="0"/>
              </a:rPr>
              <a:t> − If an FD X → Y holds, where Y is not a subset of X, then it is called a non-trivial FD.</a:t>
            </a:r>
          </a:p>
          <a:p>
            <a:r>
              <a:rPr lang="en-IN" sz="1800" b="1" dirty="0">
                <a:latin typeface="Times New Roman" panose="02020603050405020304" pitchFamily="18" charset="0"/>
                <a:cs typeface="Times New Roman" panose="02020603050405020304" pitchFamily="18" charset="0"/>
              </a:rPr>
              <a:t>Completely non-trivial</a:t>
            </a:r>
            <a:r>
              <a:rPr lang="en-IN" sz="1800" dirty="0">
                <a:latin typeface="Times New Roman" panose="02020603050405020304" pitchFamily="18" charset="0"/>
                <a:cs typeface="Times New Roman" panose="02020603050405020304" pitchFamily="18" charset="0"/>
              </a:rPr>
              <a:t> − If an FD X → Y holds, where x intersect Y = Φ, it is said to be a completely non-trivial FD.</a:t>
            </a: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28</a:t>
            </a:fld>
            <a:endParaRPr lang="en-IN"/>
          </a:p>
        </p:txBody>
      </p:sp>
    </p:spTree>
    <p:extLst>
      <p:ext uri="{BB962C8B-B14F-4D97-AF65-F5344CB8AC3E}">
        <p14:creationId xmlns:p14="http://schemas.microsoft.com/office/powerpoint/2010/main" val="2973088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Normalization</a:t>
            </a:r>
            <a:r>
              <a:rPr lang="en-IN" sz="18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If a database design is not perfect, it may contain anomalies, which are like a bad dream for any database administrator. Managing a database with anomalies is next to impossible.</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Different types of anomalies are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Insertion anomalies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Deletion anomalies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Updation anomalies</a:t>
            </a: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29</a:t>
            </a:fld>
            <a:endParaRPr lang="en-IN"/>
          </a:p>
        </p:txBody>
      </p:sp>
    </p:spTree>
    <p:extLst>
      <p:ext uri="{BB962C8B-B14F-4D97-AF65-F5344CB8AC3E}">
        <p14:creationId xmlns:p14="http://schemas.microsoft.com/office/powerpoint/2010/main" val="289106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Characteristics of DBMS:- </a:t>
            </a:r>
            <a:r>
              <a:rPr lang="en-IN" sz="2400" dirty="0">
                <a:latin typeface="Times New Roman" panose="02020603050405020304" pitchFamily="18" charset="0"/>
                <a:cs typeface="Times New Roman" panose="02020603050405020304" pitchFamily="18" charset="0"/>
              </a:rPr>
              <a:t>There are different characteristics of DBMS. They are as follows:-</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Real World Entity</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Relation Based Tables</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Isolation of Data and Application</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Less Redundancy</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Consistency</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ACID Property</a:t>
            </a:r>
          </a:p>
        </p:txBody>
      </p:sp>
      <p:sp>
        <p:nvSpPr>
          <p:cNvPr id="4" name="Date Placeholder 3">
            <a:extLst>
              <a:ext uri="{FF2B5EF4-FFF2-40B4-BE49-F238E27FC236}">
                <a16:creationId xmlns:a16="http://schemas.microsoft.com/office/drawing/2014/main" id="{051EAE38-F123-461F-9448-75F94872DBF1}"/>
              </a:ext>
            </a:extLst>
          </p:cNvPr>
          <p:cNvSpPr>
            <a:spLocks noGrp="1"/>
          </p:cNvSpPr>
          <p:nvPr>
            <p:ph type="dt" sz="half" idx="10"/>
          </p:nvPr>
        </p:nvSpPr>
        <p:spPr/>
        <p:txBody>
          <a:bodyPr/>
          <a:lstStyle/>
          <a:p>
            <a:fld id="{5C8BB101-467D-456D-AED2-7669C343DAAF}" type="datetime1">
              <a:rPr lang="en-IN" smtClean="0"/>
              <a:t>16-08-2018</a:t>
            </a:fld>
            <a:endParaRPr lang="en-IN"/>
          </a:p>
        </p:txBody>
      </p:sp>
      <p:sp>
        <p:nvSpPr>
          <p:cNvPr id="5" name="Slide Number Placeholder 4">
            <a:extLst>
              <a:ext uri="{FF2B5EF4-FFF2-40B4-BE49-F238E27FC236}">
                <a16:creationId xmlns:a16="http://schemas.microsoft.com/office/drawing/2014/main" id="{95678E02-81A2-4746-92C3-20CC9D7EBBCF}"/>
              </a:ext>
            </a:extLst>
          </p:cNvPr>
          <p:cNvSpPr>
            <a:spLocks noGrp="1"/>
          </p:cNvSpPr>
          <p:nvPr>
            <p:ph type="sldNum" sz="quarter" idx="12"/>
          </p:nvPr>
        </p:nvSpPr>
        <p:spPr/>
        <p:txBody>
          <a:bodyPr/>
          <a:lstStyle/>
          <a:p>
            <a:fld id="{9B8E03CF-7E45-4078-ACFF-9947E2C54727}" type="slidenum">
              <a:rPr lang="en-IN" smtClean="0"/>
              <a:t>3</a:t>
            </a:fld>
            <a:endParaRPr lang="en-IN"/>
          </a:p>
        </p:txBody>
      </p:sp>
    </p:spTree>
    <p:extLst>
      <p:ext uri="{BB962C8B-B14F-4D97-AF65-F5344CB8AC3E}">
        <p14:creationId xmlns:p14="http://schemas.microsoft.com/office/powerpoint/2010/main" val="4236917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First Normal Form(1NF)</a:t>
            </a:r>
            <a:r>
              <a:rPr lang="en-IN" sz="18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First Normal Form is defined in the definition of relations (tables) itself. This rule defines that all the attributes in a relation must have atomic domains.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As an example we can describe 1</a:t>
            </a:r>
            <a:r>
              <a:rPr lang="en-IN" sz="1600" baseline="30000" dirty="0">
                <a:latin typeface="Times New Roman" panose="02020603050405020304" pitchFamily="18" charset="0"/>
                <a:cs typeface="Times New Roman" panose="02020603050405020304" pitchFamily="18" charset="0"/>
              </a:rPr>
              <a:t>st</a:t>
            </a:r>
            <a:r>
              <a:rPr lang="en-IN" sz="1600" dirty="0">
                <a:latin typeface="Times New Roman" panose="02020603050405020304" pitchFamily="18" charset="0"/>
                <a:cs typeface="Times New Roman" panose="02020603050405020304" pitchFamily="18" charset="0"/>
              </a:rPr>
              <a:t> normal form in the following ways:</a:t>
            </a: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30</a:t>
            </a:fld>
            <a:endParaRPr lang="en-IN"/>
          </a:p>
        </p:txBody>
      </p:sp>
    </p:spTree>
    <p:extLst>
      <p:ext uri="{BB962C8B-B14F-4D97-AF65-F5344CB8AC3E}">
        <p14:creationId xmlns:p14="http://schemas.microsoft.com/office/powerpoint/2010/main" val="394521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First Normal Form(1NF)</a:t>
            </a:r>
            <a:r>
              <a:rPr lang="en-IN" sz="18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31</a:t>
            </a:fld>
            <a:endParaRPr lang="en-IN"/>
          </a:p>
        </p:txBody>
      </p:sp>
      <p:graphicFrame>
        <p:nvGraphicFramePr>
          <p:cNvPr id="6" name="Table 5">
            <a:extLst>
              <a:ext uri="{FF2B5EF4-FFF2-40B4-BE49-F238E27FC236}">
                <a16:creationId xmlns:a16="http://schemas.microsoft.com/office/drawing/2014/main" id="{2C60EC2E-62AE-4CB5-A026-61AFBBD17980}"/>
              </a:ext>
            </a:extLst>
          </p:cNvPr>
          <p:cNvGraphicFramePr>
            <a:graphicFrameLocks noGrp="1"/>
          </p:cNvGraphicFramePr>
          <p:nvPr>
            <p:extLst>
              <p:ext uri="{D42A27DB-BD31-4B8C-83A1-F6EECF244321}">
                <p14:modId xmlns:p14="http://schemas.microsoft.com/office/powerpoint/2010/main" val="2346900682"/>
              </p:ext>
            </p:extLst>
          </p:nvPr>
        </p:nvGraphicFramePr>
        <p:xfrm>
          <a:off x="1893455" y="2687320"/>
          <a:ext cx="8128000" cy="1112520"/>
        </p:xfrm>
        <a:graphic>
          <a:graphicData uri="http://schemas.openxmlformats.org/drawingml/2006/table">
            <a:tbl>
              <a:tblPr firstRow="1" bandRow="1">
                <a:tableStyleId>{16D9F66E-5EB9-4882-86FB-DCBF35E3C3E4}</a:tableStyleId>
              </a:tblPr>
              <a:tblGrid>
                <a:gridCol w="4064000">
                  <a:extLst>
                    <a:ext uri="{9D8B030D-6E8A-4147-A177-3AD203B41FA5}">
                      <a16:colId xmlns:a16="http://schemas.microsoft.com/office/drawing/2014/main" val="2673386579"/>
                    </a:ext>
                  </a:extLst>
                </a:gridCol>
                <a:gridCol w="4064000">
                  <a:extLst>
                    <a:ext uri="{9D8B030D-6E8A-4147-A177-3AD203B41FA5}">
                      <a16:colId xmlns:a16="http://schemas.microsoft.com/office/drawing/2014/main" val="431081170"/>
                    </a:ext>
                  </a:extLst>
                </a:gridCol>
              </a:tblGrid>
              <a:tr h="370840">
                <a:tc>
                  <a:txBody>
                    <a:bodyPr/>
                    <a:lstStyle/>
                    <a:p>
                      <a:r>
                        <a:rPr lang="en-IN" dirty="0"/>
                        <a:t>Course</a:t>
                      </a:r>
                    </a:p>
                  </a:txBody>
                  <a:tcPr/>
                </a:tc>
                <a:tc>
                  <a:txBody>
                    <a:bodyPr/>
                    <a:lstStyle/>
                    <a:p>
                      <a:r>
                        <a:rPr lang="en-IN" dirty="0"/>
                        <a:t>Content</a:t>
                      </a:r>
                    </a:p>
                  </a:txBody>
                  <a:tcPr/>
                </a:tc>
                <a:extLst>
                  <a:ext uri="{0D108BD9-81ED-4DB2-BD59-A6C34878D82A}">
                    <a16:rowId xmlns:a16="http://schemas.microsoft.com/office/drawing/2014/main" val="1690750625"/>
                  </a:ext>
                </a:extLst>
              </a:tr>
              <a:tr h="370840">
                <a:tc>
                  <a:txBody>
                    <a:bodyPr/>
                    <a:lstStyle/>
                    <a:p>
                      <a:r>
                        <a:rPr lang="en-IN" dirty="0"/>
                        <a:t>Programming</a:t>
                      </a:r>
                    </a:p>
                  </a:txBody>
                  <a:tcPr/>
                </a:tc>
                <a:tc>
                  <a:txBody>
                    <a:bodyPr/>
                    <a:lstStyle/>
                    <a:p>
                      <a:r>
                        <a:rPr lang="en-IN" dirty="0"/>
                        <a:t>C++,Java</a:t>
                      </a:r>
                    </a:p>
                  </a:txBody>
                  <a:tcPr/>
                </a:tc>
                <a:extLst>
                  <a:ext uri="{0D108BD9-81ED-4DB2-BD59-A6C34878D82A}">
                    <a16:rowId xmlns:a16="http://schemas.microsoft.com/office/drawing/2014/main" val="1724320882"/>
                  </a:ext>
                </a:extLst>
              </a:tr>
              <a:tr h="370840">
                <a:tc>
                  <a:txBody>
                    <a:bodyPr/>
                    <a:lstStyle/>
                    <a:p>
                      <a:r>
                        <a:rPr lang="en-IN" dirty="0"/>
                        <a:t>Web</a:t>
                      </a:r>
                    </a:p>
                  </a:txBody>
                  <a:tcPr/>
                </a:tc>
                <a:tc>
                  <a:txBody>
                    <a:bodyPr/>
                    <a:lstStyle/>
                    <a:p>
                      <a:r>
                        <a:rPr lang="en-IN" dirty="0"/>
                        <a:t>HTML,PHP,ASP</a:t>
                      </a:r>
                    </a:p>
                  </a:txBody>
                  <a:tcPr/>
                </a:tc>
                <a:extLst>
                  <a:ext uri="{0D108BD9-81ED-4DB2-BD59-A6C34878D82A}">
                    <a16:rowId xmlns:a16="http://schemas.microsoft.com/office/drawing/2014/main" val="3804192554"/>
                  </a:ext>
                </a:extLst>
              </a:tr>
            </a:tbl>
          </a:graphicData>
        </a:graphic>
      </p:graphicFrame>
    </p:spTree>
    <p:extLst>
      <p:ext uri="{BB962C8B-B14F-4D97-AF65-F5344CB8AC3E}">
        <p14:creationId xmlns:p14="http://schemas.microsoft.com/office/powerpoint/2010/main" val="3405749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First Normal Form(1NF)</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We can now arrange the table in the following manner:</a:t>
            </a:r>
          </a:p>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32</a:t>
            </a:fld>
            <a:endParaRPr lang="en-IN"/>
          </a:p>
        </p:txBody>
      </p:sp>
      <p:graphicFrame>
        <p:nvGraphicFramePr>
          <p:cNvPr id="7" name="Table 6">
            <a:extLst>
              <a:ext uri="{FF2B5EF4-FFF2-40B4-BE49-F238E27FC236}">
                <a16:creationId xmlns:a16="http://schemas.microsoft.com/office/drawing/2014/main" id="{D0765BB3-2AD1-4A61-B0D5-C84BF6DB3CD6}"/>
              </a:ext>
            </a:extLst>
          </p:cNvPr>
          <p:cNvGraphicFramePr>
            <a:graphicFrameLocks noGrp="1"/>
          </p:cNvGraphicFramePr>
          <p:nvPr>
            <p:extLst>
              <p:ext uri="{D42A27DB-BD31-4B8C-83A1-F6EECF244321}">
                <p14:modId xmlns:p14="http://schemas.microsoft.com/office/powerpoint/2010/main" val="2691447914"/>
              </p:ext>
            </p:extLst>
          </p:nvPr>
        </p:nvGraphicFramePr>
        <p:xfrm>
          <a:off x="2032000" y="2594592"/>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09880486"/>
                    </a:ext>
                  </a:extLst>
                </a:gridCol>
                <a:gridCol w="4064000">
                  <a:extLst>
                    <a:ext uri="{9D8B030D-6E8A-4147-A177-3AD203B41FA5}">
                      <a16:colId xmlns:a16="http://schemas.microsoft.com/office/drawing/2014/main" val="561285950"/>
                    </a:ext>
                  </a:extLst>
                </a:gridCol>
              </a:tblGrid>
              <a:tr h="370840">
                <a:tc>
                  <a:txBody>
                    <a:bodyPr/>
                    <a:lstStyle/>
                    <a:p>
                      <a:r>
                        <a:rPr lang="en-IN" dirty="0"/>
                        <a:t>Course</a:t>
                      </a:r>
                    </a:p>
                  </a:txBody>
                  <a:tcPr/>
                </a:tc>
                <a:tc>
                  <a:txBody>
                    <a:bodyPr/>
                    <a:lstStyle/>
                    <a:p>
                      <a:r>
                        <a:rPr lang="en-IN" dirty="0"/>
                        <a:t>Content</a:t>
                      </a:r>
                    </a:p>
                  </a:txBody>
                  <a:tcPr/>
                </a:tc>
                <a:extLst>
                  <a:ext uri="{0D108BD9-81ED-4DB2-BD59-A6C34878D82A}">
                    <a16:rowId xmlns:a16="http://schemas.microsoft.com/office/drawing/2014/main" val="835253004"/>
                  </a:ext>
                </a:extLst>
              </a:tr>
              <a:tr h="370840">
                <a:tc>
                  <a:txBody>
                    <a:bodyPr/>
                    <a:lstStyle/>
                    <a:p>
                      <a:r>
                        <a:rPr lang="en-IN" dirty="0"/>
                        <a:t>Programming</a:t>
                      </a:r>
                    </a:p>
                  </a:txBody>
                  <a:tcPr/>
                </a:tc>
                <a:tc>
                  <a:txBody>
                    <a:bodyPr/>
                    <a:lstStyle/>
                    <a:p>
                      <a:r>
                        <a:rPr lang="en-IN" dirty="0"/>
                        <a:t>Java</a:t>
                      </a:r>
                    </a:p>
                  </a:txBody>
                  <a:tcPr/>
                </a:tc>
                <a:extLst>
                  <a:ext uri="{0D108BD9-81ED-4DB2-BD59-A6C34878D82A}">
                    <a16:rowId xmlns:a16="http://schemas.microsoft.com/office/drawing/2014/main" val="3273718187"/>
                  </a:ext>
                </a:extLst>
              </a:tr>
              <a:tr h="370840">
                <a:tc>
                  <a:txBody>
                    <a:bodyPr/>
                    <a:lstStyle/>
                    <a:p>
                      <a:r>
                        <a:rPr lang="en-IN" dirty="0"/>
                        <a:t>Programming</a:t>
                      </a:r>
                    </a:p>
                  </a:txBody>
                  <a:tcPr/>
                </a:tc>
                <a:tc>
                  <a:txBody>
                    <a:bodyPr/>
                    <a:lstStyle/>
                    <a:p>
                      <a:r>
                        <a:rPr lang="en-IN" dirty="0"/>
                        <a:t>Web</a:t>
                      </a:r>
                    </a:p>
                  </a:txBody>
                  <a:tcPr/>
                </a:tc>
                <a:extLst>
                  <a:ext uri="{0D108BD9-81ED-4DB2-BD59-A6C34878D82A}">
                    <a16:rowId xmlns:a16="http://schemas.microsoft.com/office/drawing/2014/main" val="1535360226"/>
                  </a:ext>
                </a:extLst>
              </a:tr>
              <a:tr h="370840">
                <a:tc>
                  <a:txBody>
                    <a:bodyPr/>
                    <a:lstStyle/>
                    <a:p>
                      <a:r>
                        <a:rPr lang="en-IN" dirty="0"/>
                        <a:t>Web</a:t>
                      </a:r>
                    </a:p>
                  </a:txBody>
                  <a:tcPr/>
                </a:tc>
                <a:tc>
                  <a:txBody>
                    <a:bodyPr/>
                    <a:lstStyle/>
                    <a:p>
                      <a:r>
                        <a:rPr lang="en-IN" dirty="0"/>
                        <a:t>HTML</a:t>
                      </a:r>
                    </a:p>
                  </a:txBody>
                  <a:tcPr/>
                </a:tc>
                <a:extLst>
                  <a:ext uri="{0D108BD9-81ED-4DB2-BD59-A6C34878D82A}">
                    <a16:rowId xmlns:a16="http://schemas.microsoft.com/office/drawing/2014/main" val="3684866674"/>
                  </a:ext>
                </a:extLst>
              </a:tr>
              <a:tr h="370840">
                <a:tc>
                  <a:txBody>
                    <a:bodyPr/>
                    <a:lstStyle/>
                    <a:p>
                      <a:r>
                        <a:rPr lang="en-IN" dirty="0"/>
                        <a:t>Web</a:t>
                      </a:r>
                    </a:p>
                  </a:txBody>
                  <a:tcPr/>
                </a:tc>
                <a:tc>
                  <a:txBody>
                    <a:bodyPr/>
                    <a:lstStyle/>
                    <a:p>
                      <a:r>
                        <a:rPr lang="en-IN" dirty="0"/>
                        <a:t>ASP</a:t>
                      </a:r>
                    </a:p>
                  </a:txBody>
                  <a:tcPr/>
                </a:tc>
                <a:extLst>
                  <a:ext uri="{0D108BD9-81ED-4DB2-BD59-A6C34878D82A}">
                    <a16:rowId xmlns:a16="http://schemas.microsoft.com/office/drawing/2014/main" val="1356869200"/>
                  </a:ext>
                </a:extLst>
              </a:tr>
              <a:tr h="370840">
                <a:tc>
                  <a:txBody>
                    <a:bodyPr/>
                    <a:lstStyle/>
                    <a:p>
                      <a:r>
                        <a:rPr lang="en-IN" dirty="0"/>
                        <a:t>Web</a:t>
                      </a:r>
                    </a:p>
                  </a:txBody>
                  <a:tcPr/>
                </a:tc>
                <a:tc>
                  <a:txBody>
                    <a:bodyPr/>
                    <a:lstStyle/>
                    <a:p>
                      <a:r>
                        <a:rPr lang="en-IN" dirty="0"/>
                        <a:t>PHP</a:t>
                      </a:r>
                    </a:p>
                  </a:txBody>
                  <a:tcPr/>
                </a:tc>
                <a:extLst>
                  <a:ext uri="{0D108BD9-81ED-4DB2-BD59-A6C34878D82A}">
                    <a16:rowId xmlns:a16="http://schemas.microsoft.com/office/drawing/2014/main" val="4178878730"/>
                  </a:ext>
                </a:extLst>
              </a:tr>
            </a:tbl>
          </a:graphicData>
        </a:graphic>
      </p:graphicFrame>
    </p:spTree>
    <p:extLst>
      <p:ext uri="{BB962C8B-B14F-4D97-AF65-F5344CB8AC3E}">
        <p14:creationId xmlns:p14="http://schemas.microsoft.com/office/powerpoint/2010/main" val="3046927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Second Normal Form(1NF)</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If we want to know about second normal form, we have to understand the following terms:</a:t>
            </a:r>
          </a:p>
          <a:p>
            <a:r>
              <a:rPr lang="en-IN" sz="1700" b="1" dirty="0">
                <a:latin typeface="Times New Roman" panose="02020603050405020304" pitchFamily="18" charset="0"/>
                <a:cs typeface="Times New Roman" panose="02020603050405020304" pitchFamily="18" charset="0"/>
              </a:rPr>
              <a:t>Prime attribute</a:t>
            </a:r>
            <a:r>
              <a:rPr lang="en-IN" sz="1700" dirty="0">
                <a:latin typeface="Times New Roman" panose="02020603050405020304" pitchFamily="18" charset="0"/>
                <a:cs typeface="Times New Roman" panose="02020603050405020304" pitchFamily="18" charset="0"/>
              </a:rPr>
              <a:t> − An attribute, which is a part of the candidate-key, is known as a prime attribute.</a:t>
            </a:r>
          </a:p>
          <a:p>
            <a:r>
              <a:rPr lang="en-IN" sz="1700" b="1" dirty="0">
                <a:latin typeface="Times New Roman" panose="02020603050405020304" pitchFamily="18" charset="0"/>
                <a:cs typeface="Times New Roman" panose="02020603050405020304" pitchFamily="18" charset="0"/>
              </a:rPr>
              <a:t>Non-prime attribute</a:t>
            </a:r>
            <a:r>
              <a:rPr lang="en-IN" sz="1700" dirty="0">
                <a:latin typeface="Times New Roman" panose="02020603050405020304" pitchFamily="18" charset="0"/>
                <a:cs typeface="Times New Roman" panose="02020603050405020304" pitchFamily="18" charset="0"/>
              </a:rPr>
              <a:t> − An attribute, which is not a part of the prime-key, is said to be a non-prime attribute.</a:t>
            </a:r>
          </a:p>
          <a:p>
            <a:r>
              <a:rPr lang="en-IN" sz="1700" dirty="0">
                <a:latin typeface="Times New Roman" panose="02020603050405020304" pitchFamily="18" charset="0"/>
                <a:cs typeface="Times New Roman" panose="02020603050405020304" pitchFamily="18" charset="0"/>
              </a:rPr>
              <a:t>If we follow second normal form, then every non-prime attribute should be fully functionally dependent on prime key attribute. That is, if X → A holds, then there should not be any proper subset Y of X, for which Y → A also holds true.</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33</a:t>
            </a:fld>
            <a:endParaRPr lang="en-IN"/>
          </a:p>
        </p:txBody>
      </p:sp>
    </p:spTree>
    <p:extLst>
      <p:ext uri="{BB962C8B-B14F-4D97-AF65-F5344CB8AC3E}">
        <p14:creationId xmlns:p14="http://schemas.microsoft.com/office/powerpoint/2010/main" val="307501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Second Normal Form(2NF)</a:t>
            </a:r>
            <a:r>
              <a:rPr lang="en-IN" sz="1800" b="1"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34</a:t>
            </a:fld>
            <a:endParaRPr lang="en-IN"/>
          </a:p>
        </p:txBody>
      </p:sp>
      <p:pic>
        <p:nvPicPr>
          <p:cNvPr id="7" name="Picture 6">
            <a:extLst>
              <a:ext uri="{FF2B5EF4-FFF2-40B4-BE49-F238E27FC236}">
                <a16:creationId xmlns:a16="http://schemas.microsoft.com/office/drawing/2014/main" id="{BEA3EAD0-DEB7-4E8E-89B9-5F6A7BEC7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171" y="2015732"/>
            <a:ext cx="5048250" cy="1134030"/>
          </a:xfrm>
          <a:prstGeom prst="rect">
            <a:avLst/>
          </a:prstGeom>
        </p:spPr>
      </p:pic>
      <p:pic>
        <p:nvPicPr>
          <p:cNvPr id="13" name="Picture 12">
            <a:extLst>
              <a:ext uri="{FF2B5EF4-FFF2-40B4-BE49-F238E27FC236}">
                <a16:creationId xmlns:a16="http://schemas.microsoft.com/office/drawing/2014/main" id="{DFEE8593-48A9-4917-BCF4-B202C125E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873" y="3382657"/>
            <a:ext cx="3810000" cy="1905000"/>
          </a:xfrm>
          <a:prstGeom prst="rect">
            <a:avLst/>
          </a:prstGeom>
        </p:spPr>
      </p:pic>
    </p:spTree>
    <p:extLst>
      <p:ext uri="{BB962C8B-B14F-4D97-AF65-F5344CB8AC3E}">
        <p14:creationId xmlns:p14="http://schemas.microsoft.com/office/powerpoint/2010/main" val="81419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Third Normal Form(3NF)</a:t>
            </a:r>
            <a:r>
              <a:rPr lang="en-IN" sz="18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For a relation to be in Third Normal Form, it must be in Second Normal form and the following must satisfy −</a:t>
            </a:r>
          </a:p>
          <a:p>
            <a:r>
              <a:rPr lang="en-IN" dirty="0">
                <a:latin typeface="Times New Roman" panose="02020603050405020304" pitchFamily="18" charset="0"/>
                <a:cs typeface="Times New Roman" panose="02020603050405020304" pitchFamily="18" charset="0"/>
              </a:rPr>
              <a:t>No non-prime attribute is transitively dependent on prime key attribute.</a:t>
            </a:r>
          </a:p>
          <a:p>
            <a:r>
              <a:rPr lang="en-IN" dirty="0">
                <a:latin typeface="Times New Roman" panose="02020603050405020304" pitchFamily="18" charset="0"/>
                <a:cs typeface="Times New Roman" panose="02020603050405020304" pitchFamily="18" charset="0"/>
              </a:rPr>
              <a:t>For any non-trivial functional dependency, X → A, then either −</a:t>
            </a:r>
          </a:p>
          <a:p>
            <a:pPr lvl="1"/>
            <a:r>
              <a:rPr lang="en-IN" dirty="0">
                <a:latin typeface="Times New Roman" panose="02020603050405020304" pitchFamily="18" charset="0"/>
                <a:cs typeface="Times New Roman" panose="02020603050405020304" pitchFamily="18" charset="0"/>
              </a:rPr>
              <a:t>X is a </a:t>
            </a:r>
            <a:r>
              <a:rPr lang="en-IN" dirty="0" err="1">
                <a:latin typeface="Times New Roman" panose="02020603050405020304" pitchFamily="18" charset="0"/>
                <a:cs typeface="Times New Roman" panose="02020603050405020304" pitchFamily="18" charset="0"/>
              </a:rPr>
              <a:t>superkey</a:t>
            </a:r>
            <a:r>
              <a:rPr lang="en-IN" dirty="0">
                <a:latin typeface="Times New Roman" panose="02020603050405020304" pitchFamily="18" charset="0"/>
                <a:cs typeface="Times New Roman" panose="02020603050405020304" pitchFamily="18" charset="0"/>
              </a:rPr>
              <a:t> or,</a:t>
            </a:r>
          </a:p>
          <a:p>
            <a:pPr lvl="1"/>
            <a:r>
              <a:rPr lang="en-IN" dirty="0">
                <a:latin typeface="Times New Roman" panose="02020603050405020304" pitchFamily="18" charset="0"/>
                <a:cs typeface="Times New Roman" panose="02020603050405020304" pitchFamily="18" charset="0"/>
              </a:rPr>
              <a:t>A is prime attribute.</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35</a:t>
            </a:fld>
            <a:endParaRPr lang="en-IN"/>
          </a:p>
        </p:txBody>
      </p:sp>
      <p:pic>
        <p:nvPicPr>
          <p:cNvPr id="8" name="Picture 7">
            <a:extLst>
              <a:ext uri="{FF2B5EF4-FFF2-40B4-BE49-F238E27FC236}">
                <a16:creationId xmlns:a16="http://schemas.microsoft.com/office/drawing/2014/main" id="{EE620732-2D15-433B-BE15-9AFA3DBF9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196" y="4070639"/>
            <a:ext cx="5143500" cy="1238250"/>
          </a:xfrm>
          <a:prstGeom prst="rect">
            <a:avLst/>
          </a:prstGeom>
        </p:spPr>
      </p:pic>
    </p:spTree>
    <p:extLst>
      <p:ext uri="{BB962C8B-B14F-4D97-AF65-F5344CB8AC3E}">
        <p14:creationId xmlns:p14="http://schemas.microsoft.com/office/powerpoint/2010/main" val="778497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Third Normal Form(3NF)</a:t>
            </a:r>
            <a:r>
              <a:rPr lang="en-IN" sz="1800" b="1" dirty="0">
                <a:latin typeface="Times New Roman" panose="02020603050405020304" pitchFamily="18" charset="0"/>
                <a:cs typeface="Times New Roman" panose="02020603050405020304" pitchFamily="18" charset="0"/>
              </a:rPr>
              <a: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36</a:t>
            </a:fld>
            <a:endParaRPr lang="en-IN"/>
          </a:p>
        </p:txBody>
      </p:sp>
      <p:pic>
        <p:nvPicPr>
          <p:cNvPr id="7" name="Picture 6">
            <a:extLst>
              <a:ext uri="{FF2B5EF4-FFF2-40B4-BE49-F238E27FC236}">
                <a16:creationId xmlns:a16="http://schemas.microsoft.com/office/drawing/2014/main" id="{6847D117-4C6C-419E-AD92-490CA356E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491" y="2892136"/>
            <a:ext cx="3810000" cy="1905000"/>
          </a:xfrm>
          <a:prstGeom prst="rect">
            <a:avLst/>
          </a:prstGeom>
        </p:spPr>
      </p:pic>
    </p:spTree>
    <p:extLst>
      <p:ext uri="{BB962C8B-B14F-4D97-AF65-F5344CB8AC3E}">
        <p14:creationId xmlns:p14="http://schemas.microsoft.com/office/powerpoint/2010/main" val="3636398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Boyce Codd Normal Form(BCNF)</a:t>
            </a:r>
            <a:r>
              <a:rPr lang="en-IN" sz="18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Boyce-Codd Normal Form (BCNF) is an extension of Third Normal Form on strict terms. BCNF states that −</a:t>
            </a:r>
          </a:p>
          <a:p>
            <a:r>
              <a:rPr lang="en-IN" dirty="0">
                <a:latin typeface="Times New Roman" panose="02020603050405020304" pitchFamily="18" charset="0"/>
                <a:cs typeface="Times New Roman" panose="02020603050405020304" pitchFamily="18" charset="0"/>
              </a:rPr>
              <a:t>For any non-trivial functional dependency, X → A, X must be a super-key.</a:t>
            </a:r>
          </a:p>
          <a:p>
            <a:r>
              <a:rPr lang="en-IN" dirty="0">
                <a:latin typeface="Times New Roman" panose="02020603050405020304" pitchFamily="18" charset="0"/>
                <a:cs typeface="Times New Roman" panose="02020603050405020304" pitchFamily="18" charset="0"/>
              </a:rPr>
              <a:t>In the above image, </a:t>
            </a:r>
            <a:r>
              <a:rPr lang="en-IN" dirty="0" err="1">
                <a:latin typeface="Times New Roman" panose="02020603050405020304" pitchFamily="18" charset="0"/>
                <a:cs typeface="Times New Roman" panose="02020603050405020304" pitchFamily="18" charset="0"/>
              </a:rPr>
              <a:t>Stu_ID</a:t>
            </a:r>
            <a:r>
              <a:rPr lang="en-IN" dirty="0">
                <a:latin typeface="Times New Roman" panose="02020603050405020304" pitchFamily="18" charset="0"/>
                <a:cs typeface="Times New Roman" panose="02020603050405020304" pitchFamily="18" charset="0"/>
              </a:rPr>
              <a:t> is the super-key in the relation </a:t>
            </a:r>
            <a:r>
              <a:rPr lang="en-IN" dirty="0" err="1">
                <a:latin typeface="Times New Roman" panose="02020603050405020304" pitchFamily="18" charset="0"/>
                <a:cs typeface="Times New Roman" panose="02020603050405020304" pitchFamily="18" charset="0"/>
              </a:rPr>
              <a:t>Student_Detail</a:t>
            </a:r>
            <a:r>
              <a:rPr lang="en-IN" dirty="0">
                <a:latin typeface="Times New Roman" panose="02020603050405020304" pitchFamily="18" charset="0"/>
                <a:cs typeface="Times New Roman" panose="02020603050405020304" pitchFamily="18" charset="0"/>
              </a:rPr>
              <a:t> and Zip is the super-key in the relation </a:t>
            </a:r>
            <a:r>
              <a:rPr lang="en-IN" dirty="0" err="1">
                <a:latin typeface="Times New Roman" panose="02020603050405020304" pitchFamily="18" charset="0"/>
                <a:cs typeface="Times New Roman" panose="02020603050405020304" pitchFamily="18" charset="0"/>
              </a:rPr>
              <a:t>ZipCodes</a:t>
            </a:r>
            <a:r>
              <a:rPr lang="en-IN" dirty="0">
                <a:latin typeface="Times New Roman" panose="02020603050405020304" pitchFamily="18" charset="0"/>
                <a:cs typeface="Times New Roman" panose="02020603050405020304" pitchFamily="18" charset="0"/>
              </a:rPr>
              <a:t>. So,</a:t>
            </a:r>
          </a:p>
          <a:p>
            <a:r>
              <a:rPr lang="en-IN" dirty="0" err="1">
                <a:latin typeface="Times New Roman" panose="02020603050405020304" pitchFamily="18" charset="0"/>
                <a:cs typeface="Times New Roman" panose="02020603050405020304" pitchFamily="18" charset="0"/>
              </a:rPr>
              <a:t>Stu_ID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Stu_Name</a:t>
            </a:r>
            <a:r>
              <a:rPr lang="en-IN" dirty="0">
                <a:latin typeface="Times New Roman" panose="02020603050405020304" pitchFamily="18" charset="0"/>
                <a:cs typeface="Times New Roman" panose="02020603050405020304" pitchFamily="18" charset="0"/>
              </a:rPr>
              <a:t>, Zip</a:t>
            </a:r>
          </a:p>
          <a:p>
            <a:r>
              <a:rPr lang="en-IN" dirty="0">
                <a:latin typeface="Times New Roman" panose="02020603050405020304" pitchFamily="18" charset="0"/>
                <a:cs typeface="Times New Roman" panose="02020603050405020304" pitchFamily="18" charset="0"/>
              </a:rPr>
              <a:t>and</a:t>
            </a:r>
          </a:p>
          <a:p>
            <a:r>
              <a:rPr lang="en-IN" dirty="0">
                <a:latin typeface="Times New Roman" panose="02020603050405020304" pitchFamily="18" charset="0"/>
                <a:cs typeface="Times New Roman" panose="02020603050405020304" pitchFamily="18" charset="0"/>
              </a:rPr>
              <a:t>Zip → City</a:t>
            </a:r>
          </a:p>
          <a:p>
            <a:r>
              <a:rPr lang="en-IN" dirty="0">
                <a:latin typeface="Times New Roman" panose="02020603050405020304" pitchFamily="18" charset="0"/>
                <a:cs typeface="Times New Roman" panose="02020603050405020304" pitchFamily="18" charset="0"/>
              </a:rPr>
              <a:t>Which confirms that both the relations are in BCNF.</a:t>
            </a:r>
          </a:p>
          <a:p>
            <a:endParaRPr lang="en-IN"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0160F1-4AF0-415F-993C-66D360B356D5}"/>
              </a:ext>
            </a:extLst>
          </p:cNvPr>
          <p:cNvSpPr>
            <a:spLocks noGrp="1"/>
          </p:cNvSpPr>
          <p:nvPr>
            <p:ph type="dt" sz="half" idx="10"/>
          </p:nvPr>
        </p:nvSpPr>
        <p:spPr/>
        <p:txBody>
          <a:bodyPr/>
          <a:lstStyle/>
          <a:p>
            <a:fld id="{B23CAAAB-34B7-4D08-B46F-449CAF55807E}" type="datetime1">
              <a:rPr lang="en-IN" smtClean="0"/>
              <a:t>16-08-2018</a:t>
            </a:fld>
            <a:endParaRPr lang="en-IN"/>
          </a:p>
        </p:txBody>
      </p:sp>
      <p:sp>
        <p:nvSpPr>
          <p:cNvPr id="5" name="Slide Number Placeholder 4">
            <a:extLst>
              <a:ext uri="{FF2B5EF4-FFF2-40B4-BE49-F238E27FC236}">
                <a16:creationId xmlns:a16="http://schemas.microsoft.com/office/drawing/2014/main" id="{51236753-BDFD-459E-BEEF-BD3BAD76E8E8}"/>
              </a:ext>
            </a:extLst>
          </p:cNvPr>
          <p:cNvSpPr>
            <a:spLocks noGrp="1"/>
          </p:cNvSpPr>
          <p:nvPr>
            <p:ph type="sldNum" sz="quarter" idx="12"/>
          </p:nvPr>
        </p:nvSpPr>
        <p:spPr/>
        <p:txBody>
          <a:bodyPr/>
          <a:lstStyle/>
          <a:p>
            <a:fld id="{9B8E03CF-7E45-4078-ACFF-9947E2C54727}" type="slidenum">
              <a:rPr lang="en-IN" smtClean="0"/>
              <a:t>37</a:t>
            </a:fld>
            <a:endParaRPr lang="en-IN"/>
          </a:p>
        </p:txBody>
      </p:sp>
    </p:spTree>
    <p:extLst>
      <p:ext uri="{BB962C8B-B14F-4D97-AF65-F5344CB8AC3E}">
        <p14:creationId xmlns:p14="http://schemas.microsoft.com/office/powerpoint/2010/main" val="505010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ctrTitle"/>
          </p:nvPr>
        </p:nvSpPr>
        <p:spPr/>
        <p:txBody>
          <a:bodyPr/>
          <a:lstStyle/>
          <a:p>
            <a:pPr algn="ctr"/>
            <a:r>
              <a:rPr lang="en-IN" dirty="0"/>
              <a:t>Thank You</a:t>
            </a:r>
          </a:p>
        </p:txBody>
      </p:sp>
      <p:sp>
        <p:nvSpPr>
          <p:cNvPr id="4" name="Subtitle 3">
            <a:extLst>
              <a:ext uri="{FF2B5EF4-FFF2-40B4-BE49-F238E27FC236}">
                <a16:creationId xmlns:a16="http://schemas.microsoft.com/office/drawing/2014/main" id="{DE3A1625-8D59-427F-A45B-C00D07B05B77}"/>
              </a:ext>
            </a:extLst>
          </p:cNvPr>
          <p:cNvSpPr>
            <a:spLocks noGrp="1"/>
          </p:cNvSpPr>
          <p:nvPr>
            <p:ph type="subTitle" idx="1"/>
          </p:nvPr>
        </p:nvSpPr>
        <p:spPr/>
        <p:txBody>
          <a:bodyPr/>
          <a:lstStyle/>
          <a:p>
            <a:endParaRPr lang="en-IN"/>
          </a:p>
        </p:txBody>
      </p:sp>
      <p:sp>
        <p:nvSpPr>
          <p:cNvPr id="5" name="Date Placeholder 4">
            <a:extLst>
              <a:ext uri="{FF2B5EF4-FFF2-40B4-BE49-F238E27FC236}">
                <a16:creationId xmlns:a16="http://schemas.microsoft.com/office/drawing/2014/main" id="{B02DFBAA-3328-4732-A6BE-927176086B45}"/>
              </a:ext>
            </a:extLst>
          </p:cNvPr>
          <p:cNvSpPr>
            <a:spLocks noGrp="1"/>
          </p:cNvSpPr>
          <p:nvPr>
            <p:ph type="dt" sz="half" idx="10"/>
          </p:nvPr>
        </p:nvSpPr>
        <p:spPr/>
        <p:txBody>
          <a:bodyPr/>
          <a:lstStyle/>
          <a:p>
            <a:fld id="{39449F10-3B97-47EC-BAA5-C238892C142B}" type="datetime1">
              <a:rPr lang="en-IN" smtClean="0"/>
              <a:t>16-08-2018</a:t>
            </a:fld>
            <a:endParaRPr lang="en-IN"/>
          </a:p>
        </p:txBody>
      </p:sp>
      <p:sp>
        <p:nvSpPr>
          <p:cNvPr id="6" name="Slide Number Placeholder 5">
            <a:extLst>
              <a:ext uri="{FF2B5EF4-FFF2-40B4-BE49-F238E27FC236}">
                <a16:creationId xmlns:a16="http://schemas.microsoft.com/office/drawing/2014/main" id="{2AEA3C6E-BB6C-4478-8423-52CEBD8718BA}"/>
              </a:ext>
            </a:extLst>
          </p:cNvPr>
          <p:cNvSpPr>
            <a:spLocks noGrp="1"/>
          </p:cNvSpPr>
          <p:nvPr>
            <p:ph type="sldNum" sz="quarter" idx="12"/>
          </p:nvPr>
        </p:nvSpPr>
        <p:spPr/>
        <p:txBody>
          <a:bodyPr/>
          <a:lstStyle/>
          <a:p>
            <a:fld id="{9B8E03CF-7E45-4078-ACFF-9947E2C54727}" type="slidenum">
              <a:rPr lang="en-IN" smtClean="0"/>
              <a:t>38</a:t>
            </a:fld>
            <a:endParaRPr lang="en-IN"/>
          </a:p>
        </p:txBody>
      </p:sp>
    </p:spTree>
    <p:extLst>
      <p:ext uri="{BB962C8B-B14F-4D97-AF65-F5344CB8AC3E}">
        <p14:creationId xmlns:p14="http://schemas.microsoft.com/office/powerpoint/2010/main" val="398933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Users of DBMS:- </a:t>
            </a:r>
            <a:r>
              <a:rPr lang="en-IN" sz="2400" dirty="0">
                <a:latin typeface="Times New Roman" panose="02020603050405020304" pitchFamily="18" charset="0"/>
                <a:cs typeface="Times New Roman" panose="02020603050405020304" pitchFamily="18" charset="0"/>
              </a:rPr>
              <a:t>There are different types of users who can use the Database. They are Administrators, Designers, and End Users.</a:t>
            </a:r>
          </a:p>
        </p:txBody>
      </p:sp>
      <p:sp>
        <p:nvSpPr>
          <p:cNvPr id="4" name="Date Placeholder 3">
            <a:extLst>
              <a:ext uri="{FF2B5EF4-FFF2-40B4-BE49-F238E27FC236}">
                <a16:creationId xmlns:a16="http://schemas.microsoft.com/office/drawing/2014/main" id="{99FBE95E-D2D3-42B6-9879-551CD8E286B9}"/>
              </a:ext>
            </a:extLst>
          </p:cNvPr>
          <p:cNvSpPr>
            <a:spLocks noGrp="1"/>
          </p:cNvSpPr>
          <p:nvPr>
            <p:ph type="dt" sz="half" idx="10"/>
          </p:nvPr>
        </p:nvSpPr>
        <p:spPr/>
        <p:txBody>
          <a:bodyPr/>
          <a:lstStyle/>
          <a:p>
            <a:fld id="{741848A4-FD2B-419C-B9B1-518A895991D4}" type="datetime1">
              <a:rPr lang="en-IN" smtClean="0"/>
              <a:t>16-08-2018</a:t>
            </a:fld>
            <a:endParaRPr lang="en-IN"/>
          </a:p>
        </p:txBody>
      </p:sp>
      <p:sp>
        <p:nvSpPr>
          <p:cNvPr id="6" name="Slide Number Placeholder 5">
            <a:extLst>
              <a:ext uri="{FF2B5EF4-FFF2-40B4-BE49-F238E27FC236}">
                <a16:creationId xmlns:a16="http://schemas.microsoft.com/office/drawing/2014/main" id="{D827B07E-EEF2-4597-B79E-C602135E2221}"/>
              </a:ext>
            </a:extLst>
          </p:cNvPr>
          <p:cNvSpPr>
            <a:spLocks noGrp="1"/>
          </p:cNvSpPr>
          <p:nvPr>
            <p:ph type="sldNum" sz="quarter" idx="12"/>
          </p:nvPr>
        </p:nvSpPr>
        <p:spPr/>
        <p:txBody>
          <a:bodyPr/>
          <a:lstStyle/>
          <a:p>
            <a:fld id="{9B8E03CF-7E45-4078-ACFF-9947E2C54727}" type="slidenum">
              <a:rPr lang="en-IN" smtClean="0"/>
              <a:t>4</a:t>
            </a:fld>
            <a:endParaRPr lang="en-IN"/>
          </a:p>
        </p:txBody>
      </p:sp>
      <p:pic>
        <p:nvPicPr>
          <p:cNvPr id="5" name="Picture 4">
            <a:extLst>
              <a:ext uri="{FF2B5EF4-FFF2-40B4-BE49-F238E27FC236}">
                <a16:creationId xmlns:a16="http://schemas.microsoft.com/office/drawing/2014/main" id="{AAC75E11-19F1-4D11-A75F-116A1B839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208020"/>
            <a:ext cx="3810000" cy="1905000"/>
          </a:xfrm>
          <a:prstGeom prst="rect">
            <a:avLst/>
          </a:prstGeom>
        </p:spPr>
      </p:pic>
    </p:spTree>
    <p:extLst>
      <p:ext uri="{BB962C8B-B14F-4D97-AF65-F5344CB8AC3E}">
        <p14:creationId xmlns:p14="http://schemas.microsoft.com/office/powerpoint/2010/main" val="284240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Architecture of DBMS:- </a:t>
            </a:r>
            <a:r>
              <a:rPr lang="en-IN" sz="2400" dirty="0">
                <a:latin typeface="Times New Roman" panose="02020603050405020304" pitchFamily="18" charset="0"/>
                <a:cs typeface="Times New Roman" panose="02020603050405020304" pitchFamily="18" charset="0"/>
              </a:rPr>
              <a:t>There are there typed of tire by which a user can access a </a:t>
            </a:r>
            <a:r>
              <a:rPr lang="en-IN" sz="2400" err="1">
                <a:latin typeface="Times New Roman" panose="02020603050405020304" pitchFamily="18" charset="0"/>
                <a:cs typeface="Times New Roman" panose="02020603050405020304" pitchFamily="18" charset="0"/>
              </a:rPr>
              <a:t>database</a:t>
            </a:r>
            <a:r>
              <a:rPr lang="en-IN" sz="2400">
                <a:latin typeface="Times New Roman" panose="02020603050405020304" pitchFamily="18" charset="0"/>
                <a:cs typeface="Times New Roman" panose="02020603050405020304" pitchFamily="18" charset="0"/>
              </a:rPr>
              <a:t>. They </a:t>
            </a:r>
            <a:r>
              <a:rPr lang="en-IN" sz="2400" dirty="0">
                <a:latin typeface="Times New Roman" panose="02020603050405020304" pitchFamily="18" charset="0"/>
                <a:cs typeface="Times New Roman" panose="02020603050405020304" pitchFamily="18" charset="0"/>
              </a:rPr>
              <a:t>are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Single tier architecture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Two tier architecture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Three tier architecture</a:t>
            </a:r>
          </a:p>
        </p:txBody>
      </p:sp>
      <p:sp>
        <p:nvSpPr>
          <p:cNvPr id="4" name="Date Placeholder 3">
            <a:extLst>
              <a:ext uri="{FF2B5EF4-FFF2-40B4-BE49-F238E27FC236}">
                <a16:creationId xmlns:a16="http://schemas.microsoft.com/office/drawing/2014/main" id="{6B98B11C-0A2E-4EF3-A067-0F798CE46D6D}"/>
              </a:ext>
            </a:extLst>
          </p:cNvPr>
          <p:cNvSpPr>
            <a:spLocks noGrp="1"/>
          </p:cNvSpPr>
          <p:nvPr>
            <p:ph type="dt" sz="half" idx="10"/>
          </p:nvPr>
        </p:nvSpPr>
        <p:spPr/>
        <p:txBody>
          <a:bodyPr/>
          <a:lstStyle/>
          <a:p>
            <a:fld id="{54FFD1D3-CFFA-46E0-80B6-FC25E6BAB87B}" type="datetime1">
              <a:rPr lang="en-IN" smtClean="0"/>
              <a:t>16-08-2018</a:t>
            </a:fld>
            <a:endParaRPr lang="en-IN"/>
          </a:p>
        </p:txBody>
      </p:sp>
      <p:sp>
        <p:nvSpPr>
          <p:cNvPr id="5" name="Slide Number Placeholder 4">
            <a:extLst>
              <a:ext uri="{FF2B5EF4-FFF2-40B4-BE49-F238E27FC236}">
                <a16:creationId xmlns:a16="http://schemas.microsoft.com/office/drawing/2014/main" id="{AE07ABFF-2BAA-46D4-B077-A9E08ABB7F9E}"/>
              </a:ext>
            </a:extLst>
          </p:cNvPr>
          <p:cNvSpPr>
            <a:spLocks noGrp="1"/>
          </p:cNvSpPr>
          <p:nvPr>
            <p:ph type="sldNum" sz="quarter" idx="12"/>
          </p:nvPr>
        </p:nvSpPr>
        <p:spPr/>
        <p:txBody>
          <a:bodyPr/>
          <a:lstStyle/>
          <a:p>
            <a:fld id="{9B8E03CF-7E45-4078-ACFF-9947E2C54727}" type="slidenum">
              <a:rPr lang="en-IN" smtClean="0"/>
              <a:t>5</a:t>
            </a:fld>
            <a:endParaRPr lang="en-IN"/>
          </a:p>
        </p:txBody>
      </p:sp>
    </p:spTree>
    <p:extLst>
      <p:ext uri="{BB962C8B-B14F-4D97-AF65-F5344CB8AC3E}">
        <p14:creationId xmlns:p14="http://schemas.microsoft.com/office/powerpoint/2010/main" val="93408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Three tier Architecture of DBMS:-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AAAA693-4BCD-4FA6-B460-4426DB161167}"/>
              </a:ext>
            </a:extLst>
          </p:cNvPr>
          <p:cNvSpPr>
            <a:spLocks noGrp="1"/>
          </p:cNvSpPr>
          <p:nvPr>
            <p:ph type="dt" sz="half" idx="10"/>
          </p:nvPr>
        </p:nvSpPr>
        <p:spPr/>
        <p:txBody>
          <a:bodyPr/>
          <a:lstStyle/>
          <a:p>
            <a:fld id="{BAD5E8BE-2D0B-4B7B-8210-CDDA5520EC36}" type="datetime1">
              <a:rPr lang="en-IN" smtClean="0"/>
              <a:t>16-08-2018</a:t>
            </a:fld>
            <a:endParaRPr lang="en-IN"/>
          </a:p>
        </p:txBody>
      </p:sp>
      <p:sp>
        <p:nvSpPr>
          <p:cNvPr id="6" name="Slide Number Placeholder 5">
            <a:extLst>
              <a:ext uri="{FF2B5EF4-FFF2-40B4-BE49-F238E27FC236}">
                <a16:creationId xmlns:a16="http://schemas.microsoft.com/office/drawing/2014/main" id="{C0E774E6-7947-411A-9EE0-2AE3363149A1}"/>
              </a:ext>
            </a:extLst>
          </p:cNvPr>
          <p:cNvSpPr>
            <a:spLocks noGrp="1"/>
          </p:cNvSpPr>
          <p:nvPr>
            <p:ph type="sldNum" sz="quarter" idx="12"/>
          </p:nvPr>
        </p:nvSpPr>
        <p:spPr/>
        <p:txBody>
          <a:bodyPr/>
          <a:lstStyle/>
          <a:p>
            <a:fld id="{9B8E03CF-7E45-4078-ACFF-9947E2C54727}" type="slidenum">
              <a:rPr lang="en-IN" smtClean="0"/>
              <a:t>6</a:t>
            </a:fld>
            <a:endParaRPr lang="en-IN"/>
          </a:p>
        </p:txBody>
      </p:sp>
      <p:pic>
        <p:nvPicPr>
          <p:cNvPr id="5" name="Picture 4" descr="A close up of a sign&#10;&#10;Description generated with very high confidence">
            <a:extLst>
              <a:ext uri="{FF2B5EF4-FFF2-40B4-BE49-F238E27FC236}">
                <a16:creationId xmlns:a16="http://schemas.microsoft.com/office/drawing/2014/main" id="{7C597AB7-7562-4780-A453-853005E69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862" y="1910985"/>
            <a:ext cx="3682218" cy="4142495"/>
          </a:xfrm>
          <a:prstGeom prst="rect">
            <a:avLst/>
          </a:prstGeom>
        </p:spPr>
      </p:pic>
    </p:spTree>
    <p:extLst>
      <p:ext uri="{BB962C8B-B14F-4D97-AF65-F5344CB8AC3E}">
        <p14:creationId xmlns:p14="http://schemas.microsoft.com/office/powerpoint/2010/main" val="32874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 Three tier Architecture of DBMS:- </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Database(Data) Tier</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Application(Middle) Tier</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User(Presentation) Tier</a:t>
            </a:r>
          </a:p>
        </p:txBody>
      </p:sp>
      <p:sp>
        <p:nvSpPr>
          <p:cNvPr id="4" name="Date Placeholder 3">
            <a:extLst>
              <a:ext uri="{FF2B5EF4-FFF2-40B4-BE49-F238E27FC236}">
                <a16:creationId xmlns:a16="http://schemas.microsoft.com/office/drawing/2014/main" id="{E76F87F3-7D66-4F16-8429-118EC1F33849}"/>
              </a:ext>
            </a:extLst>
          </p:cNvPr>
          <p:cNvSpPr>
            <a:spLocks noGrp="1"/>
          </p:cNvSpPr>
          <p:nvPr>
            <p:ph type="dt" sz="half" idx="10"/>
          </p:nvPr>
        </p:nvSpPr>
        <p:spPr/>
        <p:txBody>
          <a:bodyPr/>
          <a:lstStyle/>
          <a:p>
            <a:fld id="{469B4576-ABC0-4B0D-BE3C-D79DB0D7C237}" type="datetime1">
              <a:rPr lang="en-IN" smtClean="0"/>
              <a:t>16-08-2018</a:t>
            </a:fld>
            <a:endParaRPr lang="en-IN"/>
          </a:p>
        </p:txBody>
      </p:sp>
      <p:sp>
        <p:nvSpPr>
          <p:cNvPr id="5" name="Slide Number Placeholder 4">
            <a:extLst>
              <a:ext uri="{FF2B5EF4-FFF2-40B4-BE49-F238E27FC236}">
                <a16:creationId xmlns:a16="http://schemas.microsoft.com/office/drawing/2014/main" id="{AC5BB05D-A810-4C0B-84D6-5524879E0A55}"/>
              </a:ext>
            </a:extLst>
          </p:cNvPr>
          <p:cNvSpPr>
            <a:spLocks noGrp="1"/>
          </p:cNvSpPr>
          <p:nvPr>
            <p:ph type="sldNum" sz="quarter" idx="12"/>
          </p:nvPr>
        </p:nvSpPr>
        <p:spPr/>
        <p:txBody>
          <a:bodyPr/>
          <a:lstStyle/>
          <a:p>
            <a:fld id="{9B8E03CF-7E45-4078-ACFF-9947E2C54727}" type="slidenum">
              <a:rPr lang="en-IN" smtClean="0"/>
              <a:t>7</a:t>
            </a:fld>
            <a:endParaRPr lang="en-IN"/>
          </a:p>
        </p:txBody>
      </p:sp>
    </p:spTree>
    <p:extLst>
      <p:ext uri="{BB962C8B-B14F-4D97-AF65-F5344CB8AC3E}">
        <p14:creationId xmlns:p14="http://schemas.microsoft.com/office/powerpoint/2010/main" val="76738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 Entity Relationship Model(ER Model):- </a:t>
            </a:r>
            <a:r>
              <a:rPr lang="en-IN" sz="1800" dirty="0">
                <a:latin typeface="Times New Roman" panose="02020603050405020304" pitchFamily="18" charset="0"/>
                <a:cs typeface="Times New Roman" panose="02020603050405020304" pitchFamily="18" charset="0"/>
              </a:rPr>
              <a:t>Entity-Relationship (ER) Model is based on the notion of real-world entities and relationships among them. While formulating real-world scenario into the database model, the ER Model creates entity set, relationship set, general attributes and constraints.</a:t>
            </a:r>
          </a:p>
          <a:p>
            <a:r>
              <a:rPr lang="en-IN" sz="1800" dirty="0">
                <a:latin typeface="Times New Roman" panose="02020603050405020304" pitchFamily="18" charset="0"/>
                <a:cs typeface="Times New Roman" panose="02020603050405020304" pitchFamily="18" charset="0"/>
              </a:rPr>
              <a:t>ER Model is best used for the conceptual design of a database.</a:t>
            </a:r>
          </a:p>
          <a:p>
            <a:r>
              <a:rPr lang="en-IN" sz="1800" dirty="0">
                <a:latin typeface="Times New Roman" panose="02020603050405020304" pitchFamily="18" charset="0"/>
                <a:cs typeface="Times New Roman" panose="02020603050405020304" pitchFamily="18" charset="0"/>
              </a:rPr>
              <a:t>ER Model is based on −</a:t>
            </a:r>
          </a:p>
          <a:p>
            <a:r>
              <a:rPr lang="en-IN" sz="1800" b="1" dirty="0">
                <a:latin typeface="Times New Roman" panose="02020603050405020304" pitchFamily="18" charset="0"/>
                <a:cs typeface="Times New Roman" panose="02020603050405020304" pitchFamily="18" charset="0"/>
              </a:rPr>
              <a:t>Entities</a:t>
            </a:r>
            <a:r>
              <a:rPr lang="en-IN" sz="1800" dirty="0">
                <a:latin typeface="Times New Roman" panose="02020603050405020304" pitchFamily="18" charset="0"/>
                <a:cs typeface="Times New Roman" panose="02020603050405020304" pitchFamily="18" charset="0"/>
              </a:rPr>
              <a:t> and their </a:t>
            </a:r>
            <a:r>
              <a:rPr lang="en-IN" sz="1800" i="1" dirty="0">
                <a:latin typeface="Times New Roman" panose="02020603050405020304" pitchFamily="18" charset="0"/>
                <a:cs typeface="Times New Roman" panose="02020603050405020304" pitchFamily="18" charset="0"/>
              </a:rPr>
              <a:t>attributes.</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Relationships</a:t>
            </a:r>
            <a:r>
              <a:rPr lang="en-IN" sz="1800" dirty="0">
                <a:latin typeface="Times New Roman" panose="02020603050405020304" pitchFamily="18" charset="0"/>
                <a:cs typeface="Times New Roman" panose="02020603050405020304" pitchFamily="18" charset="0"/>
              </a:rPr>
              <a:t> among entities.</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48DCC25-1256-4F6E-A06F-EC8808A0C7C2}"/>
              </a:ext>
            </a:extLst>
          </p:cNvPr>
          <p:cNvSpPr>
            <a:spLocks noGrp="1"/>
          </p:cNvSpPr>
          <p:nvPr>
            <p:ph type="dt" sz="half" idx="10"/>
          </p:nvPr>
        </p:nvSpPr>
        <p:spPr/>
        <p:txBody>
          <a:bodyPr/>
          <a:lstStyle/>
          <a:p>
            <a:fld id="{69896452-496A-48C3-A8B1-525DE361B45B}" type="datetime1">
              <a:rPr lang="en-IN" smtClean="0"/>
              <a:t>16-08-2018</a:t>
            </a:fld>
            <a:endParaRPr lang="en-IN"/>
          </a:p>
        </p:txBody>
      </p:sp>
      <p:sp>
        <p:nvSpPr>
          <p:cNvPr id="6" name="Slide Number Placeholder 5">
            <a:extLst>
              <a:ext uri="{FF2B5EF4-FFF2-40B4-BE49-F238E27FC236}">
                <a16:creationId xmlns:a16="http://schemas.microsoft.com/office/drawing/2014/main" id="{32AD441F-0CE4-419A-8EDA-BCC8EAE80935}"/>
              </a:ext>
            </a:extLst>
          </p:cNvPr>
          <p:cNvSpPr>
            <a:spLocks noGrp="1"/>
          </p:cNvSpPr>
          <p:nvPr>
            <p:ph type="sldNum" sz="quarter" idx="12"/>
          </p:nvPr>
        </p:nvSpPr>
        <p:spPr/>
        <p:txBody>
          <a:bodyPr/>
          <a:lstStyle/>
          <a:p>
            <a:fld id="{9B8E03CF-7E45-4078-ACFF-9947E2C54727}" type="slidenum">
              <a:rPr lang="en-IN" smtClean="0"/>
              <a:t>8</a:t>
            </a:fld>
            <a:endParaRPr lang="en-IN"/>
          </a:p>
        </p:txBody>
      </p:sp>
      <p:pic>
        <p:nvPicPr>
          <p:cNvPr id="5" name="Picture 4" descr="A close up of a sign&#10;&#10;Description generated with high confidence">
            <a:extLst>
              <a:ext uri="{FF2B5EF4-FFF2-40B4-BE49-F238E27FC236}">
                <a16:creationId xmlns:a16="http://schemas.microsoft.com/office/drawing/2014/main" id="{986E4190-3ED4-4380-A016-471588F43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996" y="4018545"/>
            <a:ext cx="5305425" cy="1447800"/>
          </a:xfrm>
          <a:prstGeom prst="rect">
            <a:avLst/>
          </a:prstGeom>
        </p:spPr>
      </p:pic>
    </p:spTree>
    <p:extLst>
      <p:ext uri="{BB962C8B-B14F-4D97-AF65-F5344CB8AC3E}">
        <p14:creationId xmlns:p14="http://schemas.microsoft.com/office/powerpoint/2010/main" val="391766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491E-D652-4F0A-88D9-FD389E1B7ECB}"/>
              </a:ext>
            </a:extLst>
          </p:cNvPr>
          <p:cNvSpPr>
            <a:spLocks noGrp="1"/>
          </p:cNvSpPr>
          <p:nvPr>
            <p:ph type="title"/>
          </p:nvPr>
        </p:nvSpPr>
        <p:spPr/>
        <p:txBody>
          <a:bodyPr/>
          <a:lstStyle/>
          <a:p>
            <a:pPr algn="ctr"/>
            <a:r>
              <a:rPr lang="en-IN" dirty="0"/>
              <a:t>DBMS Presentation</a:t>
            </a:r>
          </a:p>
        </p:txBody>
      </p:sp>
      <p:sp>
        <p:nvSpPr>
          <p:cNvPr id="3" name="Content Placeholder 2">
            <a:extLst>
              <a:ext uri="{FF2B5EF4-FFF2-40B4-BE49-F238E27FC236}">
                <a16:creationId xmlns:a16="http://schemas.microsoft.com/office/drawing/2014/main" id="{F2209EE7-5E06-48DC-8D7F-887F52DB72EF}"/>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Entity Relationship Model(ER Model):-</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Entity:-</a:t>
            </a:r>
            <a:r>
              <a:rPr lang="en-IN" dirty="0"/>
              <a:t> </a:t>
            </a:r>
            <a:r>
              <a:rPr lang="en-IN" sz="1800" dirty="0">
                <a:latin typeface="Times New Roman" panose="02020603050405020304" pitchFamily="18" charset="0"/>
                <a:cs typeface="Times New Roman" panose="02020603050405020304" pitchFamily="18" charset="0"/>
              </a:rPr>
              <a:t>An entity in an ER Model is a real-world entity having properties called </a:t>
            </a:r>
            <a:r>
              <a:rPr lang="en-IN" sz="1800" b="1" dirty="0">
                <a:latin typeface="Times New Roman" panose="02020603050405020304" pitchFamily="18" charset="0"/>
                <a:cs typeface="Times New Roman" panose="02020603050405020304" pitchFamily="18" charset="0"/>
              </a:rPr>
              <a:t>attributes</a:t>
            </a:r>
            <a:r>
              <a:rPr lang="en-IN" sz="1800" dirty="0">
                <a:latin typeface="Times New Roman" panose="02020603050405020304" pitchFamily="18" charset="0"/>
                <a:cs typeface="Times New Roman" panose="02020603050405020304" pitchFamily="18" charset="0"/>
              </a:rPr>
              <a:t>. Every </a:t>
            </a:r>
            <a:r>
              <a:rPr lang="en-IN" sz="1800" b="1" dirty="0">
                <a:latin typeface="Times New Roman" panose="02020603050405020304" pitchFamily="18" charset="0"/>
                <a:cs typeface="Times New Roman" panose="02020603050405020304" pitchFamily="18" charset="0"/>
              </a:rPr>
              <a:t>attribute</a:t>
            </a:r>
            <a:r>
              <a:rPr lang="en-IN" sz="1800" dirty="0">
                <a:latin typeface="Times New Roman" panose="02020603050405020304" pitchFamily="18" charset="0"/>
                <a:cs typeface="Times New Roman" panose="02020603050405020304" pitchFamily="18" charset="0"/>
              </a:rPr>
              <a:t> is defined by its set of values called </a:t>
            </a:r>
            <a:r>
              <a:rPr lang="en-IN" sz="1800" b="1" dirty="0">
                <a:latin typeface="Times New Roman" panose="02020603050405020304" pitchFamily="18" charset="0"/>
                <a:cs typeface="Times New Roman" panose="02020603050405020304" pitchFamily="18" charset="0"/>
              </a:rPr>
              <a:t>domain</a:t>
            </a:r>
            <a:r>
              <a:rPr lang="en-IN"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400" b="1" dirty="0" err="1">
                <a:latin typeface="Times New Roman" panose="02020603050405020304" pitchFamily="18" charset="0"/>
                <a:cs typeface="Times New Roman" panose="02020603050405020304" pitchFamily="18" charset="0"/>
              </a:rPr>
              <a:t>RelationShip</a:t>
            </a:r>
            <a:r>
              <a:rPr lang="en-IN" sz="2400" b="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 The logical association among entities is called </a:t>
            </a:r>
            <a:r>
              <a:rPr lang="en-IN" sz="1900" b="1" i="1" dirty="0">
                <a:latin typeface="Times New Roman" panose="02020603050405020304" pitchFamily="18" charset="0"/>
                <a:cs typeface="Times New Roman" panose="02020603050405020304" pitchFamily="18" charset="0"/>
              </a:rPr>
              <a:t>relationship</a:t>
            </a:r>
            <a:r>
              <a:rPr lang="en-IN" sz="1900" dirty="0">
                <a:latin typeface="Times New Roman" panose="02020603050405020304" pitchFamily="18" charset="0"/>
                <a:cs typeface="Times New Roman" panose="02020603050405020304" pitchFamily="18" charset="0"/>
              </a:rPr>
              <a:t>. Relationships are mapped with entities in various ways. Mapping cardinalities define the number of association between two entities.</a:t>
            </a:r>
          </a:p>
          <a:p>
            <a:r>
              <a:rPr lang="en-IN" sz="1900" dirty="0">
                <a:latin typeface="Times New Roman" panose="02020603050405020304" pitchFamily="18" charset="0"/>
                <a:cs typeface="Times New Roman" panose="02020603050405020304" pitchFamily="18" charset="0"/>
              </a:rPr>
              <a:t>Mapping cardinalities −</a:t>
            </a:r>
          </a:p>
          <a:p>
            <a:r>
              <a:rPr lang="en-IN" sz="1900" dirty="0">
                <a:latin typeface="Times New Roman" panose="02020603050405020304" pitchFamily="18" charset="0"/>
                <a:cs typeface="Times New Roman" panose="02020603050405020304" pitchFamily="18" charset="0"/>
              </a:rPr>
              <a:t>one to one</a:t>
            </a:r>
          </a:p>
          <a:p>
            <a:r>
              <a:rPr lang="en-IN" sz="1900" dirty="0">
                <a:latin typeface="Times New Roman" panose="02020603050405020304" pitchFamily="18" charset="0"/>
                <a:cs typeface="Times New Roman" panose="02020603050405020304" pitchFamily="18" charset="0"/>
              </a:rPr>
              <a:t>one to many</a:t>
            </a:r>
          </a:p>
          <a:p>
            <a:r>
              <a:rPr lang="en-IN" sz="1900" dirty="0">
                <a:latin typeface="Times New Roman" panose="02020603050405020304" pitchFamily="18" charset="0"/>
                <a:cs typeface="Times New Roman" panose="02020603050405020304" pitchFamily="18" charset="0"/>
              </a:rPr>
              <a:t>many to one</a:t>
            </a:r>
          </a:p>
          <a:p>
            <a:r>
              <a:rPr lang="en-IN" sz="1900" dirty="0">
                <a:latin typeface="Times New Roman" panose="02020603050405020304" pitchFamily="18" charset="0"/>
                <a:cs typeface="Times New Roman" panose="02020603050405020304" pitchFamily="18" charset="0"/>
              </a:rPr>
              <a:t>many to many</a:t>
            </a: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2F1B6D-9DEC-4A1C-99DB-EAA8D2D7F443}"/>
              </a:ext>
            </a:extLst>
          </p:cNvPr>
          <p:cNvSpPr>
            <a:spLocks noGrp="1"/>
          </p:cNvSpPr>
          <p:nvPr>
            <p:ph type="dt" sz="half" idx="10"/>
          </p:nvPr>
        </p:nvSpPr>
        <p:spPr/>
        <p:txBody>
          <a:bodyPr/>
          <a:lstStyle/>
          <a:p>
            <a:fld id="{F6CE2EA9-F6D9-4260-AE9C-B3E410902113}" type="datetime1">
              <a:rPr lang="en-IN" smtClean="0"/>
              <a:t>16-08-2018</a:t>
            </a:fld>
            <a:endParaRPr lang="en-IN"/>
          </a:p>
        </p:txBody>
      </p:sp>
      <p:sp>
        <p:nvSpPr>
          <p:cNvPr id="5" name="Slide Number Placeholder 4">
            <a:extLst>
              <a:ext uri="{FF2B5EF4-FFF2-40B4-BE49-F238E27FC236}">
                <a16:creationId xmlns:a16="http://schemas.microsoft.com/office/drawing/2014/main" id="{B7D2C3B2-DC5E-4413-8342-FA24F9699569}"/>
              </a:ext>
            </a:extLst>
          </p:cNvPr>
          <p:cNvSpPr>
            <a:spLocks noGrp="1"/>
          </p:cNvSpPr>
          <p:nvPr>
            <p:ph type="sldNum" sz="quarter" idx="12"/>
          </p:nvPr>
        </p:nvSpPr>
        <p:spPr/>
        <p:txBody>
          <a:bodyPr/>
          <a:lstStyle/>
          <a:p>
            <a:fld id="{9B8E03CF-7E45-4078-ACFF-9947E2C54727}" type="slidenum">
              <a:rPr lang="en-IN" smtClean="0"/>
              <a:t>9</a:t>
            </a:fld>
            <a:endParaRPr lang="en-IN"/>
          </a:p>
        </p:txBody>
      </p:sp>
    </p:spTree>
    <p:extLst>
      <p:ext uri="{BB962C8B-B14F-4D97-AF65-F5344CB8AC3E}">
        <p14:creationId xmlns:p14="http://schemas.microsoft.com/office/powerpoint/2010/main" val="33229164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272</TotalTime>
  <Words>1203</Words>
  <Application>Microsoft Office PowerPoint</Application>
  <PresentationFormat>Widescreen</PresentationFormat>
  <Paragraphs>253</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Gill Sans MT</vt:lpstr>
      <vt:lpstr>Times New Roman</vt:lpstr>
      <vt:lpstr>Wingdings</vt:lpstr>
      <vt:lpstr>Gallery</vt:lpstr>
      <vt:lpstr> 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DBMS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TISS DBMS Presentation</dc:title>
  <dc:creator>Sumon Karmakar</dc:creator>
  <cp:lastModifiedBy>Sumon Karmakar</cp:lastModifiedBy>
  <cp:revision>215</cp:revision>
  <dcterms:created xsi:type="dcterms:W3CDTF">2018-01-12T05:40:31Z</dcterms:created>
  <dcterms:modified xsi:type="dcterms:W3CDTF">2018-08-16T12:43:45Z</dcterms:modified>
</cp:coreProperties>
</file>