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6" r:id="rId19"/>
    <p:sldId id="273" r:id="rId20"/>
    <p:sldId id="274" r:id="rId21"/>
    <p:sldId id="297" r:id="rId22"/>
    <p:sldId id="298" r:id="rId23"/>
    <p:sldId id="299" r:id="rId24"/>
    <p:sldId id="300" r:id="rId25"/>
    <p:sldId id="301" r:id="rId26"/>
    <p:sldId id="302" r:id="rId27"/>
    <p:sldId id="303" r:id="rId28"/>
    <p:sldId id="275" r:id="rId29"/>
    <p:sldId id="276" r:id="rId30"/>
    <p:sldId id="277" r:id="rId31"/>
    <p:sldId id="278" r:id="rId32"/>
    <p:sldId id="279" r:id="rId33"/>
    <p:sldId id="280" r:id="rId34"/>
    <p:sldId id="282" r:id="rId35"/>
    <p:sldId id="283" r:id="rId36"/>
    <p:sldId id="284" r:id="rId37"/>
    <p:sldId id="285" r:id="rId38"/>
    <p:sldId id="286" r:id="rId39"/>
    <p:sldId id="287" r:id="rId40"/>
    <p:sldId id="288" r:id="rId41"/>
    <p:sldId id="290" r:id="rId42"/>
    <p:sldId id="291" r:id="rId43"/>
    <p:sldId id="292" r:id="rId44"/>
    <p:sldId id="289" r:id="rId45"/>
    <p:sldId id="293" r:id="rId46"/>
    <p:sldId id="294" r:id="rId47"/>
    <p:sldId id="295"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1" r:id="rId95"/>
    <p:sldId id="350" r:id="rId96"/>
    <p:sldId id="352" r:id="rId97"/>
    <p:sldId id="353" r:id="rId98"/>
    <p:sldId id="354" r:id="rId99"/>
    <p:sldId id="355" r:id="rId100"/>
    <p:sldId id="356" r:id="rId101"/>
    <p:sldId id="357"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2" r:id="rId145"/>
    <p:sldId id="403" r:id="rId146"/>
    <p:sldId id="401" r:id="rId147"/>
    <p:sldId id="404" r:id="rId148"/>
    <p:sldId id="405" r:id="rId149"/>
    <p:sldId id="407" r:id="rId150"/>
    <p:sldId id="406" r:id="rId151"/>
    <p:sldId id="408" r:id="rId152"/>
    <p:sldId id="409" r:id="rId153"/>
    <p:sldId id="411" r:id="rId154"/>
    <p:sldId id="412" r:id="rId155"/>
    <p:sldId id="415" r:id="rId156"/>
    <p:sldId id="413" r:id="rId157"/>
    <p:sldId id="416" r:id="rId158"/>
    <p:sldId id="414" r:id="rId159"/>
    <p:sldId id="281" r:id="rId1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100" d="100"/>
        <a:sy n="100" d="100"/>
      </p:scale>
      <p:origin x="0" y="-7092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7D2B7-1E0B-4E18-B990-C96AF359AF6F}" type="datetimeFigureOut">
              <a:rPr lang="en-IN" smtClean="0"/>
              <a:t>03-09-2018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DA2E9-AD72-4767-AEC0-4EF2A72E858C}" type="slidenum">
              <a:rPr lang="en-IN" smtClean="0"/>
              <a:t>‹#›</a:t>
            </a:fld>
            <a:endParaRPr lang="en-IN"/>
          </a:p>
        </p:txBody>
      </p:sp>
    </p:spTree>
    <p:extLst>
      <p:ext uri="{BB962C8B-B14F-4D97-AF65-F5344CB8AC3E}">
        <p14:creationId xmlns:p14="http://schemas.microsoft.com/office/powerpoint/2010/main" val="86276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D8B568-559F-4C61-ACF4-B4FE830E1285}"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51669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6138A4-08E4-44D5-B652-55715DA2B44D}" type="datetime1">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134670082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6138A4-08E4-44D5-B652-55715DA2B44D}"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162250393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6138A4-08E4-44D5-B652-55715DA2B44D}"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205859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6138A4-08E4-44D5-B652-55715DA2B44D}"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363101628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6138A4-08E4-44D5-B652-55715DA2B44D}" type="datetime1">
              <a:rPr lang="en-IN" smtClean="0"/>
              <a:t>03-09-2018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1358847007"/>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6138A4-08E4-44D5-B652-55715DA2B44D}" type="datetime1">
              <a:rPr lang="en-IN" smtClean="0"/>
              <a:t>03-09-2018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325763686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A8D4D9-A2EE-45FC-981B-AD6CCCC095D0}"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747168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22524-57C4-4925-A187-B6A2F644193A}"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384791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CFB764-9128-4471-A752-90524F05365C}"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170941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FCA069-9F03-483B-A9A4-785F4DCB851B}" type="datetime1">
              <a:rPr lang="en-IN" smtClean="0"/>
              <a:t>03-09-2018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19333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429A27-9970-4420-B706-DD7D68729B23}" type="datetime1">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216430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79BDE-D1AD-4806-B6BD-0F6CA91C30A9}" type="datetime1">
              <a:rPr lang="en-IN" smtClean="0"/>
              <a:t>03-09-2018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293443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0E7E8EF-873D-4433-8663-2780ADFF3BEA}" type="datetime1">
              <a:rPr lang="en-IN" smtClean="0"/>
              <a:t>03-09-2018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410204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7485A8-FB9C-413C-9B21-141150C6C86F}" type="datetime1">
              <a:rPr lang="en-IN" smtClean="0"/>
              <a:t>03-09-2018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423357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B58FCE0-2F62-48FF-B240-E150BFAA1A13}" type="datetime1">
              <a:rPr lang="en-IN" smtClean="0"/>
              <a:t>03-09-2018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100926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EC60DD-0AE1-43D6-A21F-D6A718722877}" type="datetime1">
              <a:rPr lang="en-IN" smtClean="0"/>
              <a:t>03-09-2018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4595D1-4354-4326-AE02-DEA2F374B0AC}" type="slidenum">
              <a:rPr lang="en-IN" smtClean="0"/>
              <a:t>‹#›</a:t>
            </a:fld>
            <a:endParaRPr lang="en-IN"/>
          </a:p>
        </p:txBody>
      </p:sp>
    </p:spTree>
    <p:extLst>
      <p:ext uri="{BB962C8B-B14F-4D97-AF65-F5344CB8AC3E}">
        <p14:creationId xmlns:p14="http://schemas.microsoft.com/office/powerpoint/2010/main" val="388610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6138A4-08E4-44D5-B652-55715DA2B44D}" type="datetime1">
              <a:rPr lang="en-IN" smtClean="0"/>
              <a:t>03-09-2018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4595D1-4354-4326-AE02-DEA2F374B0AC}" type="slidenum">
              <a:rPr lang="en-IN" smtClean="0"/>
              <a:t>‹#›</a:t>
            </a:fld>
            <a:endParaRPr lang="en-IN"/>
          </a:p>
        </p:txBody>
      </p:sp>
    </p:spTree>
    <p:extLst>
      <p:ext uri="{BB962C8B-B14F-4D97-AF65-F5344CB8AC3E}">
        <p14:creationId xmlns:p14="http://schemas.microsoft.com/office/powerpoint/2010/main" val="33568809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s://www.javatpoint.com/kruskal-algorithm" TargetMode="External"/><Relationship Id="rId2" Type="http://schemas.openxmlformats.org/officeDocument/2006/relationships/hyperlink" Target="https://www.javatpoint.com/prim-algorithm"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www.javatpoint.com/binary-tree-inorder-traversal" TargetMode="External"/><Relationship Id="rId2" Type="http://schemas.openxmlformats.org/officeDocument/2006/relationships/hyperlink" Target="https://www.javatpoint.com/binary-tree-preorder-traversal" TargetMode="External"/><Relationship Id="rId1" Type="http://schemas.openxmlformats.org/officeDocument/2006/relationships/slideLayout" Target="../slideLayouts/slideLayout2.xml"/><Relationship Id="rId4" Type="http://schemas.openxmlformats.org/officeDocument/2006/relationships/hyperlink" Target="https://www.javatpoint.com/binary-tree-postorder-traversa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javatpoint.com/insertion-in-binary-search-tree" TargetMode="External"/><Relationship Id="rId2" Type="http://schemas.openxmlformats.org/officeDocument/2006/relationships/hyperlink" Target="https://www.javatpoint.com/searching-in-binary-search-tree" TargetMode="External"/><Relationship Id="rId1" Type="http://schemas.openxmlformats.org/officeDocument/2006/relationships/slideLayout" Target="../slideLayouts/slideLayout2.xml"/><Relationship Id="rId4" Type="http://schemas.openxmlformats.org/officeDocument/2006/relationships/hyperlink" Target="https://www.javatpoint.com/deletion-in-binary-search-tre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6583-8E15-4870-8DEC-A9571D9FC7F3}"/>
              </a:ext>
            </a:extLst>
          </p:cNvPr>
          <p:cNvSpPr>
            <a:spLocks noGrp="1"/>
          </p:cNvSpPr>
          <p:nvPr>
            <p:ph type="ctrTitle"/>
          </p:nvPr>
        </p:nvSpPr>
        <p:spPr/>
        <p:txBody>
          <a:bodyPr/>
          <a:lstStyle/>
          <a:p>
            <a:r>
              <a:rPr lang="en-IN" dirty="0"/>
              <a:t>TISS Presentation</a:t>
            </a:r>
          </a:p>
        </p:txBody>
      </p:sp>
      <p:sp>
        <p:nvSpPr>
          <p:cNvPr id="3" name="Subtitle 2">
            <a:extLst>
              <a:ext uri="{FF2B5EF4-FFF2-40B4-BE49-F238E27FC236}">
                <a16:creationId xmlns:a16="http://schemas.microsoft.com/office/drawing/2014/main" id="{E2692151-1F3C-427C-9F53-5DF57DD7925A}"/>
              </a:ext>
            </a:extLst>
          </p:cNvPr>
          <p:cNvSpPr>
            <a:spLocks noGrp="1"/>
          </p:cNvSpPr>
          <p:nvPr>
            <p:ph type="subTitle" idx="1"/>
          </p:nvPr>
        </p:nvSpPr>
        <p:spPr/>
        <p:txBody>
          <a:bodyPr/>
          <a:lstStyle/>
          <a:p>
            <a:r>
              <a:rPr lang="en-IN" dirty="0"/>
              <a:t>Presentation On Data Structure</a:t>
            </a:r>
          </a:p>
        </p:txBody>
      </p:sp>
      <p:sp>
        <p:nvSpPr>
          <p:cNvPr id="4" name="Date Placeholder 3">
            <a:extLst>
              <a:ext uri="{FF2B5EF4-FFF2-40B4-BE49-F238E27FC236}">
                <a16:creationId xmlns:a16="http://schemas.microsoft.com/office/drawing/2014/main" id="{BCFBB00D-59F1-44D5-B769-60FFF4B2D580}"/>
              </a:ext>
            </a:extLst>
          </p:cNvPr>
          <p:cNvSpPr>
            <a:spLocks noGrp="1"/>
          </p:cNvSpPr>
          <p:nvPr>
            <p:ph type="dt" sz="half" idx="10"/>
          </p:nvPr>
        </p:nvSpPr>
        <p:spPr/>
        <p:txBody>
          <a:bodyPr/>
          <a:lstStyle/>
          <a:p>
            <a:fld id="{C80E8D69-5074-43FD-ABC3-C5FCB70DAECD}" type="datetime1">
              <a:rPr lang="en-IN" smtClean="0"/>
              <a:t>03-09-2018</a:t>
            </a:fld>
            <a:endParaRPr lang="en-IN"/>
          </a:p>
        </p:txBody>
      </p:sp>
      <p:sp>
        <p:nvSpPr>
          <p:cNvPr id="5" name="Slide Number Placeholder 4">
            <a:extLst>
              <a:ext uri="{FF2B5EF4-FFF2-40B4-BE49-F238E27FC236}">
                <a16:creationId xmlns:a16="http://schemas.microsoft.com/office/drawing/2014/main" id="{4FC0E527-0403-4920-B742-08A2C572B5B4}"/>
              </a:ext>
            </a:extLst>
          </p:cNvPr>
          <p:cNvSpPr>
            <a:spLocks noGrp="1"/>
          </p:cNvSpPr>
          <p:nvPr>
            <p:ph type="sldNum" sz="quarter" idx="12"/>
          </p:nvPr>
        </p:nvSpPr>
        <p:spPr/>
        <p:txBody>
          <a:bodyPr/>
          <a:lstStyle/>
          <a:p>
            <a:fld id="{844595D1-4354-4326-AE02-DEA2F374B0AC}" type="slidenum">
              <a:rPr lang="en-IN" smtClean="0"/>
              <a:t>1</a:t>
            </a:fld>
            <a:endParaRPr lang="en-IN"/>
          </a:p>
        </p:txBody>
      </p:sp>
    </p:spTree>
    <p:extLst>
      <p:ext uri="{BB962C8B-B14F-4D97-AF65-F5344CB8AC3E}">
        <p14:creationId xmlns:p14="http://schemas.microsoft.com/office/powerpoint/2010/main" val="1318167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Making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If-else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a:t>
            </a:fld>
            <a:endParaRPr lang="en-IN"/>
          </a:p>
        </p:txBody>
      </p:sp>
      <p:pic>
        <p:nvPicPr>
          <p:cNvPr id="8" name="Picture 7">
            <a:extLst>
              <a:ext uri="{FF2B5EF4-FFF2-40B4-BE49-F238E27FC236}">
                <a16:creationId xmlns:a16="http://schemas.microsoft.com/office/drawing/2014/main" id="{A2830509-0D6E-4B69-A639-61265E86B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846" y="2582650"/>
            <a:ext cx="6200775" cy="4133926"/>
          </a:xfrm>
          <a:prstGeom prst="rect">
            <a:avLst/>
          </a:prstGeom>
        </p:spPr>
      </p:pic>
    </p:spTree>
    <p:extLst>
      <p:ext uri="{BB962C8B-B14F-4D97-AF65-F5344CB8AC3E}">
        <p14:creationId xmlns:p14="http://schemas.microsoft.com/office/powerpoint/2010/main" val="26429268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AVL Tree:- </a:t>
            </a: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100</a:t>
            </a:fld>
            <a:endParaRPr lang="en-IN"/>
          </a:p>
        </p:txBody>
      </p:sp>
      <p:pic>
        <p:nvPicPr>
          <p:cNvPr id="7" name="Picture 6">
            <a:extLst>
              <a:ext uri="{FF2B5EF4-FFF2-40B4-BE49-F238E27FC236}">
                <a16:creationId xmlns:a16="http://schemas.microsoft.com/office/drawing/2014/main" id="{9D00DE5E-772B-4E21-9454-28D49F017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1155" y="1447801"/>
            <a:ext cx="4229690" cy="5001323"/>
          </a:xfrm>
          <a:prstGeom prst="rect">
            <a:avLst/>
          </a:prstGeom>
        </p:spPr>
      </p:pic>
    </p:spTree>
    <p:extLst>
      <p:ext uri="{BB962C8B-B14F-4D97-AF65-F5344CB8AC3E}">
        <p14:creationId xmlns:p14="http://schemas.microsoft.com/office/powerpoint/2010/main" val="32157039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Complexity of AVL Tree:- </a:t>
            </a: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101</a:t>
            </a:fld>
            <a:endParaRPr lang="en-IN"/>
          </a:p>
        </p:txBody>
      </p:sp>
      <p:graphicFrame>
        <p:nvGraphicFramePr>
          <p:cNvPr id="6" name="Table 5">
            <a:extLst>
              <a:ext uri="{FF2B5EF4-FFF2-40B4-BE49-F238E27FC236}">
                <a16:creationId xmlns:a16="http://schemas.microsoft.com/office/drawing/2014/main" id="{2B442384-A0C9-4155-A1CD-C9F235E16F7A}"/>
              </a:ext>
            </a:extLst>
          </p:cNvPr>
          <p:cNvGraphicFramePr>
            <a:graphicFrameLocks noGrp="1"/>
          </p:cNvGraphicFramePr>
          <p:nvPr>
            <p:extLst>
              <p:ext uri="{D42A27DB-BD31-4B8C-83A1-F6EECF244321}">
                <p14:modId xmlns:p14="http://schemas.microsoft.com/office/powerpoint/2010/main" val="1808599141"/>
              </p:ext>
            </p:extLst>
          </p:nvPr>
        </p:nvGraphicFramePr>
        <p:xfrm>
          <a:off x="1512582" y="2906275"/>
          <a:ext cx="8127999" cy="220980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2134527357"/>
                    </a:ext>
                  </a:extLst>
                </a:gridCol>
                <a:gridCol w="2709333">
                  <a:extLst>
                    <a:ext uri="{9D8B030D-6E8A-4147-A177-3AD203B41FA5}">
                      <a16:colId xmlns:a16="http://schemas.microsoft.com/office/drawing/2014/main" val="3774625224"/>
                    </a:ext>
                  </a:extLst>
                </a:gridCol>
                <a:gridCol w="2709333">
                  <a:extLst>
                    <a:ext uri="{9D8B030D-6E8A-4147-A177-3AD203B41FA5}">
                      <a16:colId xmlns:a16="http://schemas.microsoft.com/office/drawing/2014/main" val="2220970185"/>
                    </a:ext>
                  </a:extLst>
                </a:gridCol>
              </a:tblGrid>
              <a:tr h="370840">
                <a:tc>
                  <a:txBody>
                    <a:bodyPr/>
                    <a:lstStyle/>
                    <a:p>
                      <a:pPr algn="l" fontAlgn="t"/>
                      <a:r>
                        <a:rPr lang="en-IN" dirty="0">
                          <a:solidFill>
                            <a:srgbClr val="FF0000"/>
                          </a:solidFill>
                          <a:effectLst/>
                          <a:latin typeface="Times New Roman" panose="02020603050405020304" pitchFamily="18" charset="0"/>
                          <a:cs typeface="Times New Roman" panose="02020603050405020304" pitchFamily="18" charset="0"/>
                        </a:rPr>
                        <a:t>Algorithm</a:t>
                      </a:r>
                    </a:p>
                  </a:txBody>
                  <a:tcPr marL="114300" marR="114300" marT="114300" marB="1143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Average case</a:t>
                      </a:r>
                    </a:p>
                  </a:txBody>
                  <a:tcPr marL="114300" marR="114300" marT="114300" marB="1143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Worst case</a:t>
                      </a:r>
                    </a:p>
                  </a:txBody>
                  <a:tcPr marL="114300" marR="114300" marT="114300" marB="114300"/>
                </a:tc>
                <a:extLst>
                  <a:ext uri="{0D108BD9-81ED-4DB2-BD59-A6C34878D82A}">
                    <a16:rowId xmlns:a16="http://schemas.microsoft.com/office/drawing/2014/main" val="2225676043"/>
                  </a:ext>
                </a:extLst>
              </a:tr>
              <a:tr h="370840">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Space</a:t>
                      </a:r>
                    </a:p>
                  </a:txBody>
                  <a:tcPr marL="76200" marR="76200" marT="76200" marB="762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o(n)</a:t>
                      </a:r>
                    </a:p>
                  </a:txBody>
                  <a:tcPr marL="76200" marR="76200" marT="76200" marB="762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o(n)</a:t>
                      </a:r>
                    </a:p>
                  </a:txBody>
                  <a:tcPr marL="76200" marR="76200" marT="76200" marB="76200"/>
                </a:tc>
                <a:extLst>
                  <a:ext uri="{0D108BD9-81ED-4DB2-BD59-A6C34878D82A}">
                    <a16:rowId xmlns:a16="http://schemas.microsoft.com/office/drawing/2014/main" val="2515743401"/>
                  </a:ext>
                </a:extLst>
              </a:tr>
              <a:tr h="370840">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Search</a:t>
                      </a:r>
                    </a:p>
                  </a:txBody>
                  <a:tcPr marL="76200" marR="76200" marT="76200" marB="762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o(log n)</a:t>
                      </a:r>
                    </a:p>
                  </a:txBody>
                  <a:tcPr marL="76200" marR="76200" marT="76200" marB="762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o(log n)</a:t>
                      </a:r>
                    </a:p>
                  </a:txBody>
                  <a:tcPr marL="76200" marR="76200" marT="76200" marB="76200"/>
                </a:tc>
                <a:extLst>
                  <a:ext uri="{0D108BD9-81ED-4DB2-BD59-A6C34878D82A}">
                    <a16:rowId xmlns:a16="http://schemas.microsoft.com/office/drawing/2014/main" val="1026905574"/>
                  </a:ext>
                </a:extLst>
              </a:tr>
              <a:tr h="370840">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Insert</a:t>
                      </a:r>
                    </a:p>
                  </a:txBody>
                  <a:tcPr marL="76200" marR="76200" marT="76200" marB="762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o(log n)</a:t>
                      </a:r>
                    </a:p>
                  </a:txBody>
                  <a:tcPr marL="76200" marR="76200" marT="76200" marB="762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o(log n)</a:t>
                      </a:r>
                    </a:p>
                  </a:txBody>
                  <a:tcPr marL="76200" marR="76200" marT="76200" marB="76200"/>
                </a:tc>
                <a:extLst>
                  <a:ext uri="{0D108BD9-81ED-4DB2-BD59-A6C34878D82A}">
                    <a16:rowId xmlns:a16="http://schemas.microsoft.com/office/drawing/2014/main" val="1711714809"/>
                  </a:ext>
                </a:extLst>
              </a:tr>
              <a:tr h="370840">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Delete</a:t>
                      </a:r>
                    </a:p>
                  </a:txBody>
                  <a:tcPr marL="76200" marR="76200" marT="76200" marB="76200"/>
                </a:tc>
                <a:tc>
                  <a:txBody>
                    <a:bodyPr/>
                    <a:lstStyle/>
                    <a:p>
                      <a:pPr algn="l" fontAlgn="t"/>
                      <a:r>
                        <a:rPr lang="en-IN">
                          <a:solidFill>
                            <a:srgbClr val="FF0000"/>
                          </a:solidFill>
                          <a:effectLst/>
                          <a:latin typeface="Times New Roman" panose="02020603050405020304" pitchFamily="18" charset="0"/>
                          <a:cs typeface="Times New Roman" panose="02020603050405020304" pitchFamily="18" charset="0"/>
                        </a:rPr>
                        <a:t>o(log n)</a:t>
                      </a:r>
                    </a:p>
                  </a:txBody>
                  <a:tcPr marL="76200" marR="76200" marT="76200" marB="76200"/>
                </a:tc>
                <a:tc>
                  <a:txBody>
                    <a:bodyPr/>
                    <a:lstStyle/>
                    <a:p>
                      <a:pPr algn="l" fontAlgn="t"/>
                      <a:r>
                        <a:rPr lang="en-IN" dirty="0">
                          <a:solidFill>
                            <a:srgbClr val="FF0000"/>
                          </a:solidFill>
                          <a:effectLst/>
                          <a:latin typeface="Times New Roman" panose="02020603050405020304" pitchFamily="18" charset="0"/>
                          <a:cs typeface="Times New Roman" panose="02020603050405020304" pitchFamily="18" charset="0"/>
                        </a:rPr>
                        <a:t>o(log n)</a:t>
                      </a:r>
                    </a:p>
                  </a:txBody>
                  <a:tcPr marL="76200" marR="76200" marT="76200" marB="76200"/>
                </a:tc>
                <a:extLst>
                  <a:ext uri="{0D108BD9-81ED-4DB2-BD59-A6C34878D82A}">
                    <a16:rowId xmlns:a16="http://schemas.microsoft.com/office/drawing/2014/main" val="2673498752"/>
                  </a:ext>
                </a:extLst>
              </a:tr>
            </a:tbl>
          </a:graphicData>
        </a:graphic>
      </p:graphicFrame>
    </p:spTree>
    <p:extLst>
      <p:ext uri="{BB962C8B-B14F-4D97-AF65-F5344CB8AC3E}">
        <p14:creationId xmlns:p14="http://schemas.microsoft.com/office/powerpoint/2010/main" val="8994549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fontScale="92500"/>
          </a:bodyPr>
          <a:lstStyle/>
          <a:p>
            <a:r>
              <a:rPr lang="en-IN" sz="1900" b="1" dirty="0">
                <a:latin typeface="Times New Roman" panose="02020603050405020304" pitchFamily="18" charset="0"/>
                <a:cs typeface="Times New Roman" panose="02020603050405020304" pitchFamily="18" charset="0"/>
              </a:rPr>
              <a:t>B Tree:-  </a:t>
            </a:r>
            <a:r>
              <a:rPr lang="en-US" sz="1900" dirty="0">
                <a:latin typeface="Times New Roman" panose="02020603050405020304" pitchFamily="18" charset="0"/>
                <a:cs typeface="Times New Roman" panose="02020603050405020304" pitchFamily="18" charset="0"/>
              </a:rPr>
              <a:t>B Tree is a specialized m-way tree that can be widely used for disk access. A B-Tree of order m can have at most m-1 keys and m children. One of the main reason of using B tree is its capability to store large number of keys in a single node and large key values by keeping the height of the tree relatively small.</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 B tree of order m contains all the properties of an M way tree. In addition, it contains the following properties.</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Every node in a B-Tree contains at most m children.</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Every node in a B-Tree except the root node and the leaf node contain at least m/2 children.</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The root nodes must have at least 2 nodes.</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All leaf nodes must be at the same level.</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It is not necessary that, all the nodes contain the same number of children but, each node must have m/2 number of nodes.</a:t>
            </a: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102</a:t>
            </a:fld>
            <a:endParaRPr lang="en-IN"/>
          </a:p>
        </p:txBody>
      </p:sp>
    </p:spTree>
    <p:extLst>
      <p:ext uri="{BB962C8B-B14F-4D97-AF65-F5344CB8AC3E}">
        <p14:creationId xmlns:p14="http://schemas.microsoft.com/office/powerpoint/2010/main" val="33909855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a:t>
            </a:r>
            <a:r>
              <a:rPr lang="en-IN" sz="1900" dirty="0">
                <a:latin typeface="Times New Roman" panose="02020603050405020304" pitchFamily="18" charset="0"/>
                <a:cs typeface="Times New Roman" panose="02020603050405020304" pitchFamily="18" charset="0"/>
              </a:rPr>
              <a:t> A B Tree may have the following images: </a:t>
            </a: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103</a:t>
            </a:fld>
            <a:endParaRPr lang="en-IN"/>
          </a:p>
        </p:txBody>
      </p:sp>
      <p:pic>
        <p:nvPicPr>
          <p:cNvPr id="9" name="Picture 8">
            <a:extLst>
              <a:ext uri="{FF2B5EF4-FFF2-40B4-BE49-F238E27FC236}">
                <a16:creationId xmlns:a16="http://schemas.microsoft.com/office/drawing/2014/main" id="{7107A6C0-9DA8-40C8-85BD-C4D15A80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175" y="2716695"/>
            <a:ext cx="8481391" cy="3331753"/>
          </a:xfrm>
          <a:prstGeom prst="rect">
            <a:avLst/>
          </a:prstGeom>
        </p:spPr>
      </p:pic>
    </p:spTree>
    <p:extLst>
      <p:ext uri="{BB962C8B-B14F-4D97-AF65-F5344CB8AC3E}">
        <p14:creationId xmlns:p14="http://schemas.microsoft.com/office/powerpoint/2010/main" val="15099363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 </a:t>
            </a:r>
            <a:r>
              <a:rPr lang="en-IN" sz="1900" dirty="0">
                <a:latin typeface="Times New Roman" panose="02020603050405020304" pitchFamily="18" charset="0"/>
                <a:cs typeface="Times New Roman" panose="02020603050405020304" pitchFamily="18" charset="0"/>
              </a:rPr>
              <a:t>We can perform different types of operation on B Tree. They are as follows:</a:t>
            </a:r>
          </a:p>
          <a:p>
            <a:pPr>
              <a:buFont typeface="Wingdings" panose="05000000000000000000" pitchFamily="2" charset="2"/>
              <a:buChar char="§"/>
            </a:pPr>
            <a:r>
              <a:rPr lang="en-IN" sz="1900" dirty="0">
                <a:latin typeface="Times New Roman" panose="02020603050405020304" pitchFamily="18" charset="0"/>
                <a:cs typeface="Times New Roman" panose="02020603050405020304" pitchFamily="18" charset="0"/>
              </a:rPr>
              <a:t>Searching</a:t>
            </a:r>
          </a:p>
          <a:p>
            <a:pPr>
              <a:buFont typeface="Wingdings" panose="05000000000000000000" pitchFamily="2" charset="2"/>
              <a:buChar char="§"/>
            </a:pPr>
            <a:r>
              <a:rPr lang="en-IN" sz="1900" dirty="0">
                <a:latin typeface="Times New Roman" panose="02020603050405020304" pitchFamily="18" charset="0"/>
                <a:cs typeface="Times New Roman" panose="02020603050405020304" pitchFamily="18" charset="0"/>
              </a:rPr>
              <a:t>Insertion</a:t>
            </a:r>
          </a:p>
          <a:p>
            <a:pPr>
              <a:buFont typeface="Wingdings" panose="05000000000000000000" pitchFamily="2" charset="2"/>
              <a:buChar char="§"/>
            </a:pPr>
            <a:r>
              <a:rPr lang="en-IN" sz="1900" dirty="0">
                <a:latin typeface="Times New Roman" panose="02020603050405020304" pitchFamily="18" charset="0"/>
                <a:cs typeface="Times New Roman" panose="02020603050405020304" pitchFamily="18" charset="0"/>
              </a:rPr>
              <a:t>Deletion</a:t>
            </a: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104</a:t>
            </a:fld>
            <a:endParaRPr lang="en-IN"/>
          </a:p>
        </p:txBody>
      </p:sp>
    </p:spTree>
    <p:extLst>
      <p:ext uri="{BB962C8B-B14F-4D97-AF65-F5344CB8AC3E}">
        <p14:creationId xmlns:p14="http://schemas.microsoft.com/office/powerpoint/2010/main" val="26020037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Searching:- </a:t>
            </a:r>
            <a:r>
              <a:rPr lang="en-US" sz="1800" dirty="0">
                <a:latin typeface="Times New Roman" panose="02020603050405020304" pitchFamily="18" charset="0"/>
                <a:cs typeface="Times New Roman" panose="02020603050405020304" pitchFamily="18" charset="0"/>
              </a:rPr>
              <a:t>Searching in B Trees is similar to that in Binary search tree. For example, if we search for an item 49 in the following B Tree. The process will something like following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Compare item 49 with root node 78. since 49 &lt; 78 hence, move to its left sub-tree.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Since, 40&lt;49&lt;56, traverse right sub-tree of 40.</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49&gt;45, move to right. Compare 49.</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match found, return.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Searching in a B tree depends upon the height of the tree. The search algorithm takes O(log n) time to search any element in a B tree.</a:t>
            </a:r>
          </a:p>
          <a:p>
            <a:pPr>
              <a:buFont typeface="Wingdings" panose="05000000000000000000" pitchFamily="2" charset="2"/>
              <a:buChar char="§"/>
            </a:pPr>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105</a:t>
            </a:fld>
            <a:endParaRPr lang="en-IN"/>
          </a:p>
        </p:txBody>
      </p:sp>
    </p:spTree>
    <p:extLst>
      <p:ext uri="{BB962C8B-B14F-4D97-AF65-F5344CB8AC3E}">
        <p14:creationId xmlns:p14="http://schemas.microsoft.com/office/powerpoint/2010/main" val="4906710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Searching:- </a:t>
            </a: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106</a:t>
            </a:fld>
            <a:endParaRPr lang="en-IN"/>
          </a:p>
        </p:txBody>
      </p:sp>
      <p:pic>
        <p:nvPicPr>
          <p:cNvPr id="7" name="Picture 6">
            <a:extLst>
              <a:ext uri="{FF2B5EF4-FFF2-40B4-BE49-F238E27FC236}">
                <a16:creationId xmlns:a16="http://schemas.microsoft.com/office/drawing/2014/main" id="{C444766D-2EBF-416F-8190-A51FB87DF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744" y="3054960"/>
            <a:ext cx="8852452" cy="3246395"/>
          </a:xfrm>
          <a:prstGeom prst="rect">
            <a:avLst/>
          </a:prstGeom>
          <a:ln>
            <a:noFill/>
          </a:ln>
          <a:effectLst>
            <a:softEdge rad="112500"/>
          </a:effectLst>
        </p:spPr>
      </p:pic>
    </p:spTree>
    <p:extLst>
      <p:ext uri="{BB962C8B-B14F-4D97-AF65-F5344CB8AC3E}">
        <p14:creationId xmlns:p14="http://schemas.microsoft.com/office/powerpoint/2010/main" val="16193485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fontScale="92500" lnSpcReduction="10000"/>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900" b="1" dirty="0">
                <a:latin typeface="Times New Roman" panose="02020603050405020304" pitchFamily="18" charset="0"/>
                <a:cs typeface="Times New Roman" panose="02020603050405020304" pitchFamily="18" charset="0"/>
              </a:rPr>
              <a:t>Inserting:- </a:t>
            </a:r>
            <a:r>
              <a:rPr lang="en-US" sz="1900" dirty="0">
                <a:latin typeface="Times New Roman" panose="02020603050405020304" pitchFamily="18" charset="0"/>
                <a:cs typeface="Times New Roman" panose="02020603050405020304" pitchFamily="18" charset="0"/>
              </a:rPr>
              <a:t>Insertions are done at the leaf node level. The following algorithm needs to be followed in order to insert an item into B Tree.</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Traverse the B Tree in order to find the appropriate leaf node at which the node can be inserted.</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If the leaf node contain less than m-1 keys then insert the element in the increasing order.</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Else, if the leaf node contains m-1 keys, then follow the following steps.</a:t>
            </a: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Insert the new element in the increasing order of elements.</a:t>
            </a: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Split the node into the two nodes at the median.</a:t>
            </a: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Push the median element </a:t>
            </a:r>
            <a:r>
              <a:rPr lang="en-US" sz="1900" dirty="0" err="1">
                <a:latin typeface="Times New Roman" panose="02020603050405020304" pitchFamily="18" charset="0"/>
                <a:cs typeface="Times New Roman" panose="02020603050405020304" pitchFamily="18" charset="0"/>
              </a:rPr>
              <a:t>upto</a:t>
            </a:r>
            <a:r>
              <a:rPr lang="en-US" sz="1900" dirty="0">
                <a:latin typeface="Times New Roman" panose="02020603050405020304" pitchFamily="18" charset="0"/>
                <a:cs typeface="Times New Roman" panose="02020603050405020304" pitchFamily="18" charset="0"/>
              </a:rPr>
              <a:t> its parent node.</a:t>
            </a: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If the parent node also contain m-1 number of keys, then split it too by following the same steps.</a:t>
            </a:r>
          </a:p>
          <a:p>
            <a:pPr>
              <a:buFont typeface="Wingdings" panose="05000000000000000000" pitchFamily="2" charset="2"/>
              <a:buChar char="§"/>
            </a:pPr>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107</a:t>
            </a:fld>
            <a:endParaRPr lang="en-IN"/>
          </a:p>
        </p:txBody>
      </p:sp>
    </p:spTree>
    <p:extLst>
      <p:ext uri="{BB962C8B-B14F-4D97-AF65-F5344CB8AC3E}">
        <p14:creationId xmlns:p14="http://schemas.microsoft.com/office/powerpoint/2010/main" val="27908921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Inserting</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Insert the node 8 into the B Tree of order 5 shown in the following image.</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Now 8 will be inserted to the right of  5</a:t>
            </a:r>
            <a:endParaRPr lang="en-IN" sz="18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108</a:t>
            </a:fld>
            <a:endParaRPr lang="en-IN"/>
          </a:p>
        </p:txBody>
      </p:sp>
      <p:pic>
        <p:nvPicPr>
          <p:cNvPr id="8" name="Picture 7">
            <a:extLst>
              <a:ext uri="{FF2B5EF4-FFF2-40B4-BE49-F238E27FC236}">
                <a16:creationId xmlns:a16="http://schemas.microsoft.com/office/drawing/2014/main" id="{72A97F83-C2EC-46D6-9248-B19F2B70D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287" y="2925032"/>
            <a:ext cx="4969566" cy="1434933"/>
          </a:xfrm>
          <a:prstGeom prst="rect">
            <a:avLst/>
          </a:prstGeom>
        </p:spPr>
      </p:pic>
    </p:spTree>
    <p:extLst>
      <p:ext uri="{BB962C8B-B14F-4D97-AF65-F5344CB8AC3E}">
        <p14:creationId xmlns:p14="http://schemas.microsoft.com/office/powerpoint/2010/main" val="20635917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Inserting</a:t>
            </a:r>
            <a:r>
              <a:rPr lang="en-IN" sz="18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Now 8 will be inserted to the right of  5</a:t>
            </a:r>
          </a:p>
          <a:p>
            <a:endParaRPr lang="en-IN" sz="18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109</a:t>
            </a:fld>
            <a:endParaRPr lang="en-IN"/>
          </a:p>
        </p:txBody>
      </p:sp>
      <p:pic>
        <p:nvPicPr>
          <p:cNvPr id="7" name="Picture 6">
            <a:extLst>
              <a:ext uri="{FF2B5EF4-FFF2-40B4-BE49-F238E27FC236}">
                <a16:creationId xmlns:a16="http://schemas.microsoft.com/office/drawing/2014/main" id="{2087A25E-5099-4D3D-A7CC-44B95D4C7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051" y="4016385"/>
            <a:ext cx="6747940" cy="2085263"/>
          </a:xfrm>
          <a:prstGeom prst="rect">
            <a:avLst/>
          </a:prstGeom>
        </p:spPr>
      </p:pic>
    </p:spTree>
    <p:extLst>
      <p:ext uri="{BB962C8B-B14F-4D97-AF65-F5344CB8AC3E}">
        <p14:creationId xmlns:p14="http://schemas.microsoft.com/office/powerpoint/2010/main" val="375070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Making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If-else-if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a:t>
            </a:fld>
            <a:endParaRPr lang="en-IN"/>
          </a:p>
        </p:txBody>
      </p:sp>
      <p:pic>
        <p:nvPicPr>
          <p:cNvPr id="7" name="Picture 6">
            <a:extLst>
              <a:ext uri="{FF2B5EF4-FFF2-40B4-BE49-F238E27FC236}">
                <a16:creationId xmlns:a16="http://schemas.microsoft.com/office/drawing/2014/main" id="{1C68CDA0-1394-4A0B-96F7-CB8989A8F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421" y="2531051"/>
            <a:ext cx="6425118" cy="3846801"/>
          </a:xfrm>
          <a:prstGeom prst="rect">
            <a:avLst/>
          </a:prstGeom>
        </p:spPr>
      </p:pic>
    </p:spTree>
    <p:extLst>
      <p:ext uri="{BB962C8B-B14F-4D97-AF65-F5344CB8AC3E}">
        <p14:creationId xmlns:p14="http://schemas.microsoft.com/office/powerpoint/2010/main" val="42473034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Inserting</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node, now contain 5 keys which is greater than (5 -1 = 4 ) keys. Therefore split the node from the median i.e. 8 and push it up to its parent node shown as follows.</a:t>
            </a:r>
          </a:p>
          <a:p>
            <a:endParaRPr lang="en-IN" sz="18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110</a:t>
            </a:fld>
            <a:endParaRPr lang="en-IN"/>
          </a:p>
        </p:txBody>
      </p:sp>
      <p:pic>
        <p:nvPicPr>
          <p:cNvPr id="8" name="Picture 7">
            <a:extLst>
              <a:ext uri="{FF2B5EF4-FFF2-40B4-BE49-F238E27FC236}">
                <a16:creationId xmlns:a16="http://schemas.microsoft.com/office/drawing/2014/main" id="{4331746F-374F-4615-9608-25F2EBA02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643" y="3472443"/>
            <a:ext cx="8401878" cy="2105964"/>
          </a:xfrm>
          <a:prstGeom prst="rect">
            <a:avLst/>
          </a:prstGeom>
        </p:spPr>
      </p:pic>
    </p:spTree>
    <p:extLst>
      <p:ext uri="{BB962C8B-B14F-4D97-AF65-F5344CB8AC3E}">
        <p14:creationId xmlns:p14="http://schemas.microsoft.com/office/powerpoint/2010/main" val="2813593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Inserting</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node, now contain 5 keys which is greater than (5 -1 = 4 ) keys. Therefore split the node from the median i.e. 8 and push it up to its parent node shown as follows.</a:t>
            </a:r>
          </a:p>
          <a:p>
            <a:endParaRPr lang="en-IN" sz="18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111</a:t>
            </a:fld>
            <a:endParaRPr lang="en-IN"/>
          </a:p>
        </p:txBody>
      </p:sp>
      <p:pic>
        <p:nvPicPr>
          <p:cNvPr id="8" name="Picture 7">
            <a:extLst>
              <a:ext uri="{FF2B5EF4-FFF2-40B4-BE49-F238E27FC236}">
                <a16:creationId xmlns:a16="http://schemas.microsoft.com/office/drawing/2014/main" id="{4331746F-374F-4615-9608-25F2EBA02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643" y="3472443"/>
            <a:ext cx="8401878" cy="2105964"/>
          </a:xfrm>
          <a:prstGeom prst="rect">
            <a:avLst/>
          </a:prstGeom>
        </p:spPr>
      </p:pic>
    </p:spTree>
    <p:extLst>
      <p:ext uri="{BB962C8B-B14F-4D97-AF65-F5344CB8AC3E}">
        <p14:creationId xmlns:p14="http://schemas.microsoft.com/office/powerpoint/2010/main" val="3678125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Operations:-</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900" b="1" dirty="0">
                <a:latin typeface="Times New Roman" panose="02020603050405020304" pitchFamily="18" charset="0"/>
                <a:cs typeface="Times New Roman" panose="02020603050405020304" pitchFamily="18" charset="0"/>
              </a:rPr>
              <a:t>Deletion</a:t>
            </a:r>
            <a:r>
              <a:rPr lang="en-IN" sz="23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Deletion is also performed at the leaf nodes. The node which is to be deleted can either be a leaf node or an internal node. Following algorithm needs to be followed in order to delete a node from a B tree.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Locate the leaf node.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there are more than m/2 keys in the leaf node then delete the desired key from the node.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the leaf node doesn't contain m/2 keys then complete the keys by taking the element from eight or left sibling.</a:t>
            </a: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112</a:t>
            </a:fld>
            <a:endParaRPr lang="en-IN"/>
          </a:p>
        </p:txBody>
      </p:sp>
    </p:spTree>
    <p:extLst>
      <p:ext uri="{BB962C8B-B14F-4D97-AF65-F5344CB8AC3E}">
        <p14:creationId xmlns:p14="http://schemas.microsoft.com/office/powerpoint/2010/main" val="5523810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 Application</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 tree is used to index the data and provides fast access to the actual data stored on the disks since, the access to value stored in a large database that is stored on a disk is a very time consuming process.</a:t>
            </a:r>
          </a:p>
          <a:p>
            <a:r>
              <a:rPr lang="en-US" sz="1800" dirty="0">
                <a:latin typeface="Times New Roman" panose="02020603050405020304" pitchFamily="18" charset="0"/>
                <a:cs typeface="Times New Roman" panose="02020603050405020304" pitchFamily="18" charset="0"/>
              </a:rPr>
              <a:t>Searching an un-indexed and unsorted database containing n key values needs O(n) running time in worst case. However, if we use B Tree to index this database, it will be searched in O(log n) time in worst case.</a:t>
            </a:r>
          </a:p>
          <a:p>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113</a:t>
            </a:fld>
            <a:endParaRPr lang="en-IN"/>
          </a:p>
        </p:txBody>
      </p:sp>
    </p:spTree>
    <p:extLst>
      <p:ext uri="{BB962C8B-B14F-4D97-AF65-F5344CB8AC3E}">
        <p14:creationId xmlns:p14="http://schemas.microsoft.com/office/powerpoint/2010/main" val="17001927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 Tree is an extension of B Tree which allows efficient insertion, deletion and search operations.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B Tree, Keys and records both can be stored in the internal as well as leaf nodes. Whereas, in B+ tree, records (data) can only be stored on the leaf nodes while internal nodes can only store the key values.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leaf nodes of a B+ tree are linked together in the form of a singly linked lists to make the search queries more efficient.</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 Tree are used to store the large amount of data which can not be stored in the main memory. Due to the fact that, size of main memory is always limited, the internal nodes (keys to access records) of the B+ tree are stored in the main memory whereas, leaf nodes are stored in the secondary memory.</a:t>
            </a: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114</a:t>
            </a:fld>
            <a:endParaRPr lang="en-IN"/>
          </a:p>
        </p:txBody>
      </p:sp>
    </p:spTree>
    <p:extLst>
      <p:ext uri="{BB962C8B-B14F-4D97-AF65-F5344CB8AC3E}">
        <p14:creationId xmlns:p14="http://schemas.microsoft.com/office/powerpoint/2010/main" val="36663687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 Tree</a:t>
            </a:r>
            <a:r>
              <a:rPr lang="en-IN" sz="1800" b="1" dirty="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115</a:t>
            </a:fld>
            <a:endParaRPr lang="en-IN"/>
          </a:p>
        </p:txBody>
      </p:sp>
      <p:pic>
        <p:nvPicPr>
          <p:cNvPr id="7" name="Picture 6">
            <a:extLst>
              <a:ext uri="{FF2B5EF4-FFF2-40B4-BE49-F238E27FC236}">
                <a16:creationId xmlns:a16="http://schemas.microsoft.com/office/drawing/2014/main" id="{3008B46F-3AE1-4E10-B8BE-726D77722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3175498"/>
            <a:ext cx="10190922" cy="2271315"/>
          </a:xfrm>
          <a:prstGeom prst="rect">
            <a:avLst/>
          </a:prstGeom>
          <a:ln>
            <a:noFill/>
          </a:ln>
          <a:effectLst>
            <a:softEdge rad="112500"/>
          </a:effectLst>
        </p:spPr>
      </p:pic>
    </p:spTree>
    <p:extLst>
      <p:ext uri="{BB962C8B-B14F-4D97-AF65-F5344CB8AC3E}">
        <p14:creationId xmlns:p14="http://schemas.microsoft.com/office/powerpoint/2010/main" val="35416612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Advantages of B+ Tree</a:t>
            </a: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Records can be fetched in equal number of disk accesses.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Height of the tree remains balanced and less as compare to B tree.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can access the data stored in a B+ tree sequentially as well as directly.</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Keys are used for indexing.</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Faster search queries as the data is stored only on the leaf nodes.</a:t>
            </a:r>
          </a:p>
          <a:p>
            <a:pPr>
              <a:buFont typeface="Wingdings" panose="05000000000000000000" pitchFamily="2" charset="2"/>
              <a:buChar char="§"/>
            </a:pP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116</a:t>
            </a:fld>
            <a:endParaRPr lang="en-IN"/>
          </a:p>
        </p:txBody>
      </p:sp>
    </p:spTree>
    <p:extLst>
      <p:ext uri="{BB962C8B-B14F-4D97-AF65-F5344CB8AC3E}">
        <p14:creationId xmlns:p14="http://schemas.microsoft.com/office/powerpoint/2010/main" val="13599445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DS Graph</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graph can be defined as group of vertices and edges that are used to connect these vertices. A graph can be seen as a cyclic tree, where the vertices (Nodes) maintain any complex relationship among them instead of having parent child relationship.</a:t>
            </a:r>
          </a:p>
          <a:p>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A graph G can be defined as an ordered set G(V, E) where V(G) represents the set of vertices and E(G) represents the set of edges which are used to connect these vertices.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Graph G(V, E) with 5 vertices (A, B, C, D, E) and six edges ((A,B), (B,C), (C,E), (E,D), (D,B), (D,A)) is shown in the following figure.</a:t>
            </a:r>
          </a:p>
          <a:p>
            <a:pPr>
              <a:buFont typeface="Wingdings" panose="05000000000000000000" pitchFamily="2" charset="2"/>
              <a:buChar char="§"/>
            </a:pPr>
            <a:br>
              <a:rPr lang="en-US" sz="1800" dirty="0"/>
            </a:b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117</a:t>
            </a:fld>
            <a:endParaRPr lang="en-IN"/>
          </a:p>
        </p:txBody>
      </p:sp>
      <p:pic>
        <p:nvPicPr>
          <p:cNvPr id="7" name="Picture 6">
            <a:extLst>
              <a:ext uri="{FF2B5EF4-FFF2-40B4-BE49-F238E27FC236}">
                <a16:creationId xmlns:a16="http://schemas.microsoft.com/office/drawing/2014/main" id="{ABAD882A-4991-4756-A5DA-A6504C70C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412" y="4185647"/>
            <a:ext cx="3162741" cy="2219635"/>
          </a:xfrm>
          <a:prstGeom prst="rect">
            <a:avLst/>
          </a:prstGeom>
        </p:spPr>
      </p:pic>
    </p:spTree>
    <p:extLst>
      <p:ext uri="{BB962C8B-B14F-4D97-AF65-F5344CB8AC3E}">
        <p14:creationId xmlns:p14="http://schemas.microsoft.com/office/powerpoint/2010/main" val="34377034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Directed Graph</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graph can be directed or undirected. However, in an undirected graph, edges are not associated with the directions with them. An undirected graph is shown in the above figure since its edges are not attached with any of the directions. If an edge exists between vertex A and B then the vertices can be traversed from B to A as well as A to B.</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a directed graph, edges form an ordered pair. Edges represent a specific path from some vertex A to another vertex B. Node A is called initial node while node B is called terminal node.</a:t>
            </a:r>
          </a:p>
          <a:p>
            <a:pPr marL="0" indent="0">
              <a:buNone/>
            </a:pPr>
            <a:br>
              <a:rPr lang="en-US" sz="1800" dirty="0"/>
            </a:b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118</a:t>
            </a:fld>
            <a:endParaRPr lang="en-IN"/>
          </a:p>
        </p:txBody>
      </p:sp>
      <p:pic>
        <p:nvPicPr>
          <p:cNvPr id="8" name="Picture 7">
            <a:extLst>
              <a:ext uri="{FF2B5EF4-FFF2-40B4-BE49-F238E27FC236}">
                <a16:creationId xmlns:a16="http://schemas.microsoft.com/office/drawing/2014/main" id="{EC6050A8-C1CE-41CE-B786-2F941F8C7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2" y="4228434"/>
            <a:ext cx="3162741" cy="2219635"/>
          </a:xfrm>
          <a:prstGeom prst="rect">
            <a:avLst/>
          </a:prstGeom>
        </p:spPr>
      </p:pic>
    </p:spTree>
    <p:extLst>
      <p:ext uri="{BB962C8B-B14F-4D97-AF65-F5344CB8AC3E}">
        <p14:creationId xmlns:p14="http://schemas.microsoft.com/office/powerpoint/2010/main" val="35050139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Graph Terminology</a:t>
            </a:r>
            <a:r>
              <a:rPr lang="en-IN" sz="18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Path:-A path can be defined as the sequence of nodes that are followed in order to reach some terminal node V from the initial node U.</a:t>
            </a:r>
          </a:p>
          <a:p>
            <a:r>
              <a:rPr lang="en-US" sz="1800" dirty="0">
                <a:latin typeface="Times New Roman" panose="02020603050405020304" pitchFamily="18" charset="0"/>
                <a:cs typeface="Times New Roman" panose="02020603050405020304" pitchFamily="18" charset="0"/>
              </a:rPr>
              <a:t>Closed Path:-A path will be called as closed path if the initial node is same as terminal node. A path will be closed path if V</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=V</a:t>
            </a:r>
            <a:r>
              <a:rPr lang="en-US" sz="1800" baseline="-2500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Simple Path:-If all the nodes of the graph are distinct with an exception V</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=V</a:t>
            </a:r>
            <a:r>
              <a:rPr lang="en-US" sz="1800" baseline="-2500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then such path P is called as closed simple path.</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Cycle:-A cycle can be defined as the path which has no repeated edges or vertices except the first and last vertices.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Complete Graph:-A complete graph is the one in which every node is connected with all other nodes. A complete graph contain n(n-1)/2 edges where n is the number of nodes in the graph.</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119</a:t>
            </a:fld>
            <a:endParaRPr lang="en-IN"/>
          </a:p>
        </p:txBody>
      </p:sp>
    </p:spTree>
    <p:extLst>
      <p:ext uri="{BB962C8B-B14F-4D97-AF65-F5344CB8AC3E}">
        <p14:creationId xmlns:p14="http://schemas.microsoft.com/office/powerpoint/2010/main" val="182167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Making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Switch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a:t>
            </a:fld>
            <a:endParaRPr lang="en-IN"/>
          </a:p>
        </p:txBody>
      </p:sp>
      <p:pic>
        <p:nvPicPr>
          <p:cNvPr id="8" name="Picture 7">
            <a:extLst>
              <a:ext uri="{FF2B5EF4-FFF2-40B4-BE49-F238E27FC236}">
                <a16:creationId xmlns:a16="http://schemas.microsoft.com/office/drawing/2014/main" id="{CCA5E024-AD52-4273-9CF0-4F4A993FA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078" y="2438400"/>
            <a:ext cx="6200775" cy="4195481"/>
          </a:xfrm>
          <a:prstGeom prst="rect">
            <a:avLst/>
          </a:prstGeom>
        </p:spPr>
      </p:pic>
    </p:spTree>
    <p:extLst>
      <p:ext uri="{BB962C8B-B14F-4D97-AF65-F5344CB8AC3E}">
        <p14:creationId xmlns:p14="http://schemas.microsoft.com/office/powerpoint/2010/main" val="5189445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fontScale="92500"/>
          </a:bodyPr>
          <a:lstStyle/>
          <a:p>
            <a:r>
              <a:rPr lang="en-IN" sz="1900" b="1" dirty="0">
                <a:latin typeface="Times New Roman" panose="02020603050405020304" pitchFamily="18" charset="0"/>
                <a:cs typeface="Times New Roman" panose="02020603050405020304" pitchFamily="18" charset="0"/>
              </a:rPr>
              <a:t>Graph Terminology</a:t>
            </a:r>
            <a:r>
              <a:rPr lang="en-IN" sz="1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Weighted Graph:- </a:t>
            </a:r>
            <a:r>
              <a:rPr lang="en-US" dirty="0">
                <a:latin typeface="Times New Roman" panose="02020603050405020304" pitchFamily="18" charset="0"/>
                <a:cs typeface="Times New Roman" panose="02020603050405020304" pitchFamily="18" charset="0"/>
              </a:rPr>
              <a:t>In a weighted graph, each edge is assigned with some data such as length or weight. The weight of an edge e can be given as w(e) which must be a positive (+) value indicating the cost of traversing the edge.</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Digraph:-  </a:t>
            </a:r>
            <a:r>
              <a:rPr lang="en-US" dirty="0">
                <a:latin typeface="Times New Roman" panose="02020603050405020304" pitchFamily="18" charset="0"/>
                <a:cs typeface="Times New Roman" panose="02020603050405020304" pitchFamily="18" charset="0"/>
              </a:rPr>
              <a:t>A digraph is a directed graph in which each edge of the graph is associated with some direction and the traversing can be done only in the specified direction.</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Loop:-  </a:t>
            </a:r>
            <a:r>
              <a:rPr lang="en-US" dirty="0">
                <a:latin typeface="Times New Roman" panose="02020603050405020304" pitchFamily="18" charset="0"/>
                <a:cs typeface="Times New Roman" panose="02020603050405020304" pitchFamily="18" charset="0"/>
              </a:rPr>
              <a:t>An edge that is associated with the similar end points can be called as Loop.</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Adjacent Nodes:- </a:t>
            </a:r>
            <a:r>
              <a:rPr lang="en-US" dirty="0">
                <a:latin typeface="Times New Roman" panose="02020603050405020304" pitchFamily="18" charset="0"/>
                <a:cs typeface="Times New Roman" panose="02020603050405020304" pitchFamily="18" charset="0"/>
              </a:rPr>
              <a:t>If two nodes u and v are connected via an edge e, then the nodes u and v are called as neighbors or adjacent nodes.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Degree of the Node:- </a:t>
            </a:r>
            <a:r>
              <a:rPr lang="en-US" dirty="0">
                <a:latin typeface="Times New Roman" panose="02020603050405020304" pitchFamily="18" charset="0"/>
                <a:cs typeface="Times New Roman" panose="02020603050405020304" pitchFamily="18" charset="0"/>
              </a:rPr>
              <a:t>A degree of a node is the number of edges that are connected with that node. A node with degree 0 is called as isolated node.</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120</a:t>
            </a:fld>
            <a:endParaRPr lang="en-IN"/>
          </a:p>
        </p:txBody>
      </p:sp>
    </p:spTree>
    <p:extLst>
      <p:ext uri="{BB962C8B-B14F-4D97-AF65-F5344CB8AC3E}">
        <p14:creationId xmlns:p14="http://schemas.microsoft.com/office/powerpoint/2010/main" val="14855591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800" b="1" dirty="0">
                <a:latin typeface="Times New Roman" panose="02020603050405020304" pitchFamily="18" charset="0"/>
                <a:cs typeface="Times New Roman" panose="02020603050405020304" pitchFamily="18" charset="0"/>
              </a:rPr>
              <a:t>Graph Traversal Algorithm:- </a:t>
            </a:r>
            <a:r>
              <a:rPr lang="en-US" dirty="0">
                <a:latin typeface="Times New Roman" panose="02020603050405020304" pitchFamily="18" charset="0"/>
                <a:cs typeface="Times New Roman" panose="02020603050405020304" pitchFamily="18" charset="0"/>
              </a:rPr>
              <a:t>In this part of the tutorial we will discuss the techniques by using which, we can traverse all the vertices of the graph.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Traversing the graph means examining all the nodes and vertices of the graph. There are two standard methods by using which, we can traverse the graphs. Lets discuss each one of them in detail.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Breadth First Search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Depth First Search</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121</a:t>
            </a:fld>
            <a:endParaRPr lang="en-IN"/>
          </a:p>
        </p:txBody>
      </p:sp>
    </p:spTree>
    <p:extLst>
      <p:ext uri="{BB962C8B-B14F-4D97-AF65-F5344CB8AC3E}">
        <p14:creationId xmlns:p14="http://schemas.microsoft.com/office/powerpoint/2010/main" val="19459306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800" b="1" dirty="0">
                <a:latin typeface="Times New Roman" panose="02020603050405020304" pitchFamily="18" charset="0"/>
                <a:cs typeface="Times New Roman" panose="02020603050405020304" pitchFamily="18" charset="0"/>
              </a:rPr>
              <a:t>Graph Traversal Algorithm:- </a:t>
            </a:r>
          </a:p>
          <a:p>
            <a:r>
              <a:rPr lang="en-US" b="1" dirty="0">
                <a:latin typeface="Times New Roman" panose="02020603050405020304" pitchFamily="18" charset="0"/>
                <a:cs typeface="Times New Roman" panose="02020603050405020304" pitchFamily="18" charset="0"/>
              </a:rPr>
              <a:t>Breadth First Search:- </a:t>
            </a:r>
            <a:r>
              <a:rPr lang="en-US" sz="1800" dirty="0">
                <a:latin typeface="Times New Roman" panose="02020603050405020304" pitchFamily="18" charset="0"/>
                <a:cs typeface="Times New Roman" panose="02020603050405020304" pitchFamily="18" charset="0"/>
              </a:rPr>
              <a:t>Breadth first search is a graph traversal algorithm that starts traversing the graph from root node and explores all the </a:t>
            </a:r>
            <a:r>
              <a:rPr lang="en-US" sz="1800" dirty="0" err="1">
                <a:latin typeface="Times New Roman" panose="02020603050405020304" pitchFamily="18" charset="0"/>
                <a:cs typeface="Times New Roman" panose="02020603050405020304" pitchFamily="18" charset="0"/>
              </a:rPr>
              <a:t>neighbouring</a:t>
            </a:r>
            <a:r>
              <a:rPr lang="en-US" sz="1800" dirty="0">
                <a:latin typeface="Times New Roman" panose="02020603050405020304" pitchFamily="18" charset="0"/>
                <a:cs typeface="Times New Roman" panose="02020603050405020304" pitchFamily="18" charset="0"/>
              </a:rPr>
              <a:t> nodes. Then, it selects the nearest node and explore all the unexplored nodes. The algorithm follows the same process for each of the nearest node until it finds the goal.</a:t>
            </a:r>
          </a:p>
          <a:p>
            <a:r>
              <a:rPr lang="en-US" sz="1800" dirty="0">
                <a:latin typeface="Times New Roman" panose="02020603050405020304" pitchFamily="18" charset="0"/>
                <a:cs typeface="Times New Roman" panose="02020603050405020304" pitchFamily="18" charset="0"/>
              </a:rPr>
              <a:t>The algorithm of breadth first search is given below. The algorithm starts with examining the node A and all of its </a:t>
            </a:r>
            <a:r>
              <a:rPr lang="en-US" sz="1800" dirty="0" err="1">
                <a:latin typeface="Times New Roman" panose="02020603050405020304" pitchFamily="18" charset="0"/>
                <a:cs typeface="Times New Roman" panose="02020603050405020304" pitchFamily="18" charset="0"/>
              </a:rPr>
              <a:t>neighbours</a:t>
            </a:r>
            <a:r>
              <a:rPr lang="en-US" sz="1800" dirty="0">
                <a:latin typeface="Times New Roman" panose="02020603050405020304" pitchFamily="18" charset="0"/>
                <a:cs typeface="Times New Roman" panose="02020603050405020304" pitchFamily="18" charset="0"/>
              </a:rPr>
              <a:t>. In the next step, the </a:t>
            </a:r>
            <a:r>
              <a:rPr lang="en-US" sz="1800" dirty="0" err="1">
                <a:latin typeface="Times New Roman" panose="02020603050405020304" pitchFamily="18" charset="0"/>
                <a:cs typeface="Times New Roman" panose="02020603050405020304" pitchFamily="18" charset="0"/>
              </a:rPr>
              <a:t>neighbours</a:t>
            </a:r>
            <a:r>
              <a:rPr lang="en-US" sz="1800" dirty="0">
                <a:latin typeface="Times New Roman" panose="02020603050405020304" pitchFamily="18" charset="0"/>
                <a:cs typeface="Times New Roman" panose="02020603050405020304" pitchFamily="18" charset="0"/>
              </a:rPr>
              <a:t> of the nearest node of A are explored and process continues in the further steps. The algorithm explores all </a:t>
            </a:r>
            <a:r>
              <a:rPr lang="en-US" sz="1800" dirty="0" err="1">
                <a:latin typeface="Times New Roman" panose="02020603050405020304" pitchFamily="18" charset="0"/>
                <a:cs typeface="Times New Roman" panose="02020603050405020304" pitchFamily="18" charset="0"/>
              </a:rPr>
              <a:t>neighbours</a:t>
            </a:r>
            <a:r>
              <a:rPr lang="en-US" sz="1800" dirty="0">
                <a:latin typeface="Times New Roman" panose="02020603050405020304" pitchFamily="18" charset="0"/>
                <a:cs typeface="Times New Roman" panose="02020603050405020304" pitchFamily="18" charset="0"/>
              </a:rPr>
              <a:t> of all the nodes and ensures that each node is visited exactly once and no node is visited twice.</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122</a:t>
            </a:fld>
            <a:endParaRPr lang="en-IN"/>
          </a:p>
        </p:txBody>
      </p:sp>
    </p:spTree>
    <p:extLst>
      <p:ext uri="{BB962C8B-B14F-4D97-AF65-F5344CB8AC3E}">
        <p14:creationId xmlns:p14="http://schemas.microsoft.com/office/powerpoint/2010/main" val="32962052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fontScale="77500" lnSpcReduction="20000"/>
          </a:bodyPr>
          <a:lstStyle/>
          <a:p>
            <a:r>
              <a:rPr lang="en-IN" sz="2100" b="1" dirty="0">
                <a:latin typeface="Times New Roman" panose="02020603050405020304" pitchFamily="18" charset="0"/>
                <a:cs typeface="Times New Roman" panose="02020603050405020304" pitchFamily="18" charset="0"/>
              </a:rPr>
              <a:t>Graph Traversal Algorithm:- </a:t>
            </a:r>
          </a:p>
          <a:p>
            <a:r>
              <a:rPr lang="en-US" b="1" dirty="0">
                <a:latin typeface="Times New Roman" panose="02020603050405020304" pitchFamily="18" charset="0"/>
                <a:cs typeface="Times New Roman" panose="02020603050405020304" pitchFamily="18" charset="0"/>
              </a:rPr>
              <a:t>Breadth First Search Algorithm:- </a:t>
            </a:r>
            <a:r>
              <a:rPr lang="en-US" sz="2300" b="1" dirty="0">
                <a:latin typeface="Times New Roman" panose="02020603050405020304" pitchFamily="18" charset="0"/>
                <a:cs typeface="Times New Roman" panose="02020603050405020304" pitchFamily="18" charset="0"/>
              </a:rPr>
              <a:t>Step 1:</a:t>
            </a:r>
            <a:r>
              <a:rPr lang="en-US" sz="2300" dirty="0">
                <a:latin typeface="Times New Roman" panose="02020603050405020304" pitchFamily="18" charset="0"/>
                <a:cs typeface="Times New Roman" panose="02020603050405020304" pitchFamily="18" charset="0"/>
              </a:rPr>
              <a:t> SET STATUS = 1 (ready state)</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for each node in G</a:t>
            </a: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Step 2:</a:t>
            </a:r>
            <a:r>
              <a:rPr lang="en-US" sz="2300" dirty="0">
                <a:latin typeface="Times New Roman" panose="02020603050405020304" pitchFamily="18" charset="0"/>
                <a:cs typeface="Times New Roman" panose="02020603050405020304" pitchFamily="18" charset="0"/>
              </a:rPr>
              <a:t> Enqueue the starting node A</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and set its STATUS = 2</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(waiting state)</a:t>
            </a: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Step 3:</a:t>
            </a:r>
            <a:r>
              <a:rPr lang="en-US" sz="2300" dirty="0">
                <a:latin typeface="Times New Roman" panose="02020603050405020304" pitchFamily="18" charset="0"/>
                <a:cs typeface="Times New Roman" panose="02020603050405020304" pitchFamily="18" charset="0"/>
              </a:rPr>
              <a:t> Repeat Steps 4 and 5 until</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QUEUE is empty</a:t>
            </a: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Step 4:</a:t>
            </a:r>
            <a:r>
              <a:rPr lang="en-US" sz="2300" dirty="0">
                <a:latin typeface="Times New Roman" panose="02020603050405020304" pitchFamily="18" charset="0"/>
                <a:cs typeface="Times New Roman" panose="02020603050405020304" pitchFamily="18" charset="0"/>
              </a:rPr>
              <a:t> Dequeue a node N. Process it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and set its STATUS = 3</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(processed state).</a:t>
            </a: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Step 5:</a:t>
            </a:r>
            <a:r>
              <a:rPr lang="en-US" sz="2300" dirty="0">
                <a:latin typeface="Times New Roman" panose="02020603050405020304" pitchFamily="18" charset="0"/>
                <a:cs typeface="Times New Roman" panose="02020603050405020304" pitchFamily="18" charset="0"/>
              </a:rPr>
              <a:t> Enqueue all the </a:t>
            </a:r>
            <a:r>
              <a:rPr lang="en-US" sz="2300" dirty="0" err="1">
                <a:latin typeface="Times New Roman" panose="02020603050405020304" pitchFamily="18" charset="0"/>
                <a:cs typeface="Times New Roman" panose="02020603050405020304" pitchFamily="18" charset="0"/>
              </a:rPr>
              <a:t>neighbours</a:t>
            </a:r>
            <a:r>
              <a:rPr lang="en-US" sz="2300" dirty="0">
                <a:latin typeface="Times New Roman" panose="02020603050405020304" pitchFamily="18" charset="0"/>
                <a:cs typeface="Times New Roman" panose="02020603050405020304" pitchFamily="18" charset="0"/>
              </a:rPr>
              <a:t> of</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N that are in the ready state</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(whose STATUS = 1) and set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their STATUS = 2</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(waiting state)</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Step 6:</a:t>
            </a:r>
            <a:r>
              <a:rPr lang="en-US" sz="2300" dirty="0">
                <a:latin typeface="Times New Roman" panose="02020603050405020304" pitchFamily="18" charset="0"/>
                <a:cs typeface="Times New Roman" panose="02020603050405020304" pitchFamily="18" charset="0"/>
              </a:rPr>
              <a:t> EXIT</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123</a:t>
            </a:fld>
            <a:endParaRPr lang="en-IN"/>
          </a:p>
        </p:txBody>
      </p:sp>
    </p:spTree>
    <p:extLst>
      <p:ext uri="{BB962C8B-B14F-4D97-AF65-F5344CB8AC3E}">
        <p14:creationId xmlns:p14="http://schemas.microsoft.com/office/powerpoint/2010/main" val="4229084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IN" sz="2100" b="1" dirty="0">
                <a:latin typeface="Times New Roman" panose="02020603050405020304" pitchFamily="18" charset="0"/>
                <a:cs typeface="Times New Roman" panose="02020603050405020304" pitchFamily="18" charset="0"/>
              </a:rPr>
              <a:t>Graph Traversal Algorithm:- </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Depth First Search Algorithm:- </a:t>
            </a:r>
            <a:r>
              <a:rPr lang="en-US" sz="1800" dirty="0">
                <a:latin typeface="Times New Roman" panose="02020603050405020304" pitchFamily="18" charset="0"/>
                <a:cs typeface="Times New Roman" panose="02020603050405020304" pitchFamily="18" charset="0"/>
              </a:rPr>
              <a:t>Depth first search (DFS) algorithm starts with the initial node of the graph G, and then goes to deeper and deeper until we find the goal node or the node which has no children. The algorithm, then backtracks from the dead end towards the most recent node that is yet to be completely unexplored.</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data structure which is being used in DFS is stack. The process is similar to BFS algorithm. In DFS, the edges that leads to an unvisited node are called discovery edges while the edges that leads to an already visited node are called block edges.</a:t>
            </a: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124</a:t>
            </a:fld>
            <a:endParaRPr lang="en-IN"/>
          </a:p>
        </p:txBody>
      </p:sp>
    </p:spTree>
    <p:extLst>
      <p:ext uri="{BB962C8B-B14F-4D97-AF65-F5344CB8AC3E}">
        <p14:creationId xmlns:p14="http://schemas.microsoft.com/office/powerpoint/2010/main" val="26392139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IN" sz="2100" b="1" dirty="0">
                <a:latin typeface="Times New Roman" panose="02020603050405020304" pitchFamily="18" charset="0"/>
                <a:cs typeface="Times New Roman" panose="02020603050405020304" pitchFamily="18" charset="0"/>
              </a:rPr>
              <a:t>Graph Traversal Algorithm:- </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Depth First Search Algorithm</a:t>
            </a:r>
            <a:r>
              <a:rPr lang="en-US" sz="1800" b="1" dirty="0">
                <a:latin typeface="Times New Roman" panose="02020603050405020304" pitchFamily="18" charset="0"/>
                <a:cs typeface="Times New Roman" panose="02020603050405020304" pitchFamily="18" charset="0"/>
              </a:rPr>
              <a:t>:- Step 1:</a:t>
            </a:r>
            <a:r>
              <a:rPr lang="en-US" sz="1800" dirty="0">
                <a:latin typeface="Times New Roman" panose="02020603050405020304" pitchFamily="18" charset="0"/>
                <a:cs typeface="Times New Roman" panose="02020603050405020304" pitchFamily="18" charset="0"/>
              </a:rPr>
              <a:t> SET STATUS = 1 (ready state) for each node in G</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2:</a:t>
            </a:r>
            <a:r>
              <a:rPr lang="en-US" sz="1800" dirty="0">
                <a:latin typeface="Times New Roman" panose="02020603050405020304" pitchFamily="18" charset="0"/>
                <a:cs typeface="Times New Roman" panose="02020603050405020304" pitchFamily="18" charset="0"/>
              </a:rPr>
              <a:t> Push the starting node A on the stack and set its STATUS = 2 (waiting state)</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3:</a:t>
            </a:r>
            <a:r>
              <a:rPr lang="en-US" sz="1800" dirty="0">
                <a:latin typeface="Times New Roman" panose="02020603050405020304" pitchFamily="18" charset="0"/>
                <a:cs typeface="Times New Roman" panose="02020603050405020304" pitchFamily="18" charset="0"/>
              </a:rPr>
              <a:t> Repeat Steps 4 and 5 until STACK is empty</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4:</a:t>
            </a:r>
            <a:r>
              <a:rPr lang="en-US" sz="1800" dirty="0">
                <a:latin typeface="Times New Roman" panose="02020603050405020304" pitchFamily="18" charset="0"/>
                <a:cs typeface="Times New Roman" panose="02020603050405020304" pitchFamily="18" charset="0"/>
              </a:rPr>
              <a:t> Pop the top node N. Process it and set its STATUS = 3 (processed state)</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5:</a:t>
            </a:r>
            <a:r>
              <a:rPr lang="en-US" sz="1800" dirty="0">
                <a:latin typeface="Times New Roman" panose="02020603050405020304" pitchFamily="18" charset="0"/>
                <a:cs typeface="Times New Roman" panose="02020603050405020304" pitchFamily="18" charset="0"/>
              </a:rPr>
              <a:t> Push on the stack all the </a:t>
            </a:r>
            <a:r>
              <a:rPr lang="en-US" sz="1800" dirty="0" err="1">
                <a:latin typeface="Times New Roman" panose="02020603050405020304" pitchFamily="18" charset="0"/>
                <a:cs typeface="Times New Roman" panose="02020603050405020304" pitchFamily="18" charset="0"/>
              </a:rPr>
              <a:t>neighbours</a:t>
            </a:r>
            <a:r>
              <a:rPr lang="en-US" sz="1800" dirty="0">
                <a:latin typeface="Times New Roman" panose="02020603050405020304" pitchFamily="18" charset="0"/>
                <a:cs typeface="Times New Roman" panose="02020603050405020304" pitchFamily="18" charset="0"/>
              </a:rPr>
              <a:t> of N that are in the ready state (whose STATUS = 1) and set their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STATUS = 2 (waiting state)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6:</a:t>
            </a:r>
            <a:r>
              <a:rPr lang="en-US" sz="1800" dirty="0">
                <a:latin typeface="Times New Roman" panose="02020603050405020304" pitchFamily="18" charset="0"/>
                <a:cs typeface="Times New Roman" panose="02020603050405020304" pitchFamily="18" charset="0"/>
              </a:rPr>
              <a:t> EXIT</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125</a:t>
            </a:fld>
            <a:endParaRPr lang="en-IN"/>
          </a:p>
        </p:txBody>
      </p:sp>
    </p:spTree>
    <p:extLst>
      <p:ext uri="{BB962C8B-B14F-4D97-AF65-F5344CB8AC3E}">
        <p14:creationId xmlns:p14="http://schemas.microsoft.com/office/powerpoint/2010/main" val="3665468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i="1" dirty="0">
                <a:latin typeface="Times New Roman" panose="02020603050405020304" pitchFamily="18" charset="0"/>
                <a:cs typeface="Times New Roman" panose="02020603050405020304" pitchFamily="18" charset="0"/>
              </a:rPr>
              <a:t>Spanning Tree:-</a:t>
            </a:r>
            <a:r>
              <a:rPr lang="en-US" dirty="0">
                <a:latin typeface="Times New Roman" panose="02020603050405020304" pitchFamily="18" charset="0"/>
                <a:cs typeface="Times New Roman" panose="02020603050405020304" pitchFamily="18" charset="0"/>
              </a:rPr>
              <a:t> Spanning tree can be defined as a sub-graph of connected, undirected graph G that is a tree produced by removing the desired number of edges from a graph. In other words, Spanning tree is a non-cyclic sub-graph of a connected and undirected graph G that connects all the vertices together. A graph G can have multiple spanning trees.</a:t>
            </a:r>
          </a:p>
          <a:p>
            <a:r>
              <a:rPr lang="en-US" b="1" i="1" dirty="0">
                <a:latin typeface="Times New Roman" panose="02020603050405020304" pitchFamily="18" charset="0"/>
                <a:cs typeface="Times New Roman" panose="02020603050405020304" pitchFamily="18" charset="0"/>
              </a:rPr>
              <a:t>Minimum Spanning Tree:-</a:t>
            </a:r>
            <a:r>
              <a:rPr lang="en-US" dirty="0">
                <a:latin typeface="Times New Roman" panose="02020603050405020304" pitchFamily="18" charset="0"/>
                <a:cs typeface="Times New Roman" panose="02020603050405020304" pitchFamily="18" charset="0"/>
              </a:rPr>
              <a:t> There can be weights assigned to every edge in a weighted graph. However, A minimum spanning tree is a spanning tree which has minimal total weight. In other words, minimum spanning tree is the one which contains the least weight among all other spanning tree of some particular graph.</a:t>
            </a:r>
          </a:p>
          <a:p>
            <a:r>
              <a:rPr lang="en-US" b="1" i="1" dirty="0">
                <a:latin typeface="Times New Roman" panose="02020603050405020304" pitchFamily="18" charset="0"/>
                <a:cs typeface="Times New Roman" panose="02020603050405020304" pitchFamily="18" charset="0"/>
              </a:rPr>
              <a:t>Shortest path algorithms:- </a:t>
            </a:r>
            <a:r>
              <a:rPr lang="en-US" dirty="0">
                <a:latin typeface="Times New Roman" panose="02020603050405020304" pitchFamily="18" charset="0"/>
                <a:cs typeface="Times New Roman" panose="02020603050405020304" pitchFamily="18" charset="0"/>
              </a:rPr>
              <a:t>In this section of the tutorial, we will discuss the algorithms to calculate the shortest path between two nodes in a graph.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are two algorithms which are being used for this purpose.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hlinkClick r:id="rId2"/>
              </a:rPr>
              <a:t>Prim's Algorithm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hlinkClick r:id="rId3"/>
              </a:rPr>
              <a:t>Kruskal's Algorithm</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126</a:t>
            </a:fld>
            <a:endParaRPr lang="en-IN"/>
          </a:p>
        </p:txBody>
      </p:sp>
    </p:spTree>
    <p:extLst>
      <p:ext uri="{BB962C8B-B14F-4D97-AF65-F5344CB8AC3E}">
        <p14:creationId xmlns:p14="http://schemas.microsoft.com/office/powerpoint/2010/main" val="2502138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dirty="0">
                <a:latin typeface="Times New Roman" panose="02020603050405020304" pitchFamily="18" charset="0"/>
                <a:cs typeface="Times New Roman" panose="02020603050405020304" pitchFamily="18" charset="0"/>
              </a:rPr>
              <a:t>Searching:- </a:t>
            </a:r>
            <a:r>
              <a:rPr lang="en-US" dirty="0">
                <a:latin typeface="Times New Roman" panose="02020603050405020304" pitchFamily="18" charset="0"/>
                <a:cs typeface="Times New Roman" panose="02020603050405020304" pitchFamily="18" charset="0"/>
              </a:rPr>
              <a:t>Searching is the process of finding some particular element in the list. If the element is present in the list, then the process is called successful and the process returns the location of that element, otherwise the search is called unsuccessful.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are two popular search methods that are widely used in order to search some item into the list. However, choice of the algorithm depends upon the arrangement of the list.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Linear Search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Binary Search</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127</a:t>
            </a:fld>
            <a:endParaRPr lang="en-IN"/>
          </a:p>
        </p:txBody>
      </p:sp>
    </p:spTree>
    <p:extLst>
      <p:ext uri="{BB962C8B-B14F-4D97-AF65-F5344CB8AC3E}">
        <p14:creationId xmlns:p14="http://schemas.microsoft.com/office/powerpoint/2010/main" val="18760155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dirty="0">
                <a:latin typeface="Times New Roman" panose="02020603050405020304" pitchFamily="18" charset="0"/>
                <a:cs typeface="Times New Roman" panose="02020603050405020304" pitchFamily="18" charset="0"/>
              </a:rPr>
              <a:t>Searching:- </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Linear Search:- </a:t>
            </a:r>
            <a:r>
              <a:rPr lang="en-US" dirty="0">
                <a:latin typeface="Times New Roman" panose="02020603050405020304" pitchFamily="18" charset="0"/>
                <a:cs typeface="Times New Roman" panose="02020603050405020304" pitchFamily="18" charset="0"/>
              </a:rPr>
              <a:t>Linear search is the simplest search algorithm and often called sequential search. In this type of searching, we simply traverse the list completely and match each element of the list with the item whose location is to be found. If the match found then location of the item is returned otherwise the algorithm return NULL.</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128</a:t>
            </a:fld>
            <a:endParaRPr lang="en-IN"/>
          </a:p>
        </p:txBody>
      </p:sp>
    </p:spTree>
    <p:extLst>
      <p:ext uri="{BB962C8B-B14F-4D97-AF65-F5344CB8AC3E}">
        <p14:creationId xmlns:p14="http://schemas.microsoft.com/office/powerpoint/2010/main" val="35489544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Searching:- </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Algorithm for Linear Search:- </a:t>
            </a:r>
            <a:r>
              <a:rPr lang="en-US" sz="1900" dirty="0">
                <a:latin typeface="Times New Roman" panose="02020603050405020304" pitchFamily="18" charset="0"/>
                <a:cs typeface="Times New Roman" panose="02020603050405020304" pitchFamily="18" charset="0"/>
              </a:rPr>
              <a:t>LINEAR_SEARCH(A, N, VAL)</a:t>
            </a:r>
          </a:p>
          <a:p>
            <a:pPr>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Step 1:</a:t>
            </a:r>
            <a:r>
              <a:rPr lang="en-US" sz="1900" dirty="0">
                <a:latin typeface="Times New Roman" panose="02020603050405020304" pitchFamily="18" charset="0"/>
                <a:cs typeface="Times New Roman" panose="02020603050405020304" pitchFamily="18" charset="0"/>
              </a:rPr>
              <a:t> [INITIALIZE] SET POS = -1</a:t>
            </a:r>
          </a:p>
          <a:p>
            <a:pPr>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Step 2:</a:t>
            </a:r>
            <a:r>
              <a:rPr lang="en-US" sz="1900" dirty="0">
                <a:latin typeface="Times New Roman" panose="02020603050405020304" pitchFamily="18" charset="0"/>
                <a:cs typeface="Times New Roman" panose="02020603050405020304" pitchFamily="18" charset="0"/>
              </a:rPr>
              <a:t> [INITIALIZE] SET I = 1</a:t>
            </a:r>
          </a:p>
          <a:p>
            <a:pPr>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Step 3:</a:t>
            </a:r>
            <a:r>
              <a:rPr lang="en-US" sz="1900" dirty="0">
                <a:latin typeface="Times New Roman" panose="02020603050405020304" pitchFamily="18" charset="0"/>
                <a:cs typeface="Times New Roman" panose="02020603050405020304" pitchFamily="18" charset="0"/>
              </a:rPr>
              <a:t> Repeat Step 4 while I&lt;=N</a:t>
            </a:r>
          </a:p>
          <a:p>
            <a:pPr>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Step 4:</a:t>
            </a:r>
            <a:r>
              <a:rPr lang="en-US" sz="1900" dirty="0">
                <a:latin typeface="Times New Roman" panose="02020603050405020304" pitchFamily="18" charset="0"/>
                <a:cs typeface="Times New Roman" panose="02020603050405020304" pitchFamily="18" charset="0"/>
              </a:rPr>
              <a:t> IF A[I] = VAL</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POS = I</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PRINT POS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Go to Step 6</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I = I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Step 5:</a:t>
            </a:r>
            <a:r>
              <a:rPr lang="en-US" sz="1900" dirty="0">
                <a:latin typeface="Times New Roman" panose="02020603050405020304" pitchFamily="18" charset="0"/>
                <a:cs typeface="Times New Roman" panose="02020603050405020304" pitchFamily="18" charset="0"/>
              </a:rPr>
              <a:t> IF POS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PRINT " VALUE IS NOT PRESENTIN THE ARRAY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p>
          <a:p>
            <a:pPr>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Step 6:</a:t>
            </a:r>
            <a:r>
              <a:rPr lang="en-US" sz="1900" dirty="0">
                <a:latin typeface="Times New Roman" panose="02020603050405020304" pitchFamily="18" charset="0"/>
                <a:cs typeface="Times New Roman" panose="02020603050405020304" pitchFamily="18" charset="0"/>
              </a:rPr>
              <a:t> EXIT</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129</a:t>
            </a:fld>
            <a:endParaRPr lang="en-IN"/>
          </a:p>
        </p:txBody>
      </p:sp>
    </p:spTree>
    <p:extLst>
      <p:ext uri="{BB962C8B-B14F-4D97-AF65-F5344CB8AC3E}">
        <p14:creationId xmlns:p14="http://schemas.microsoft.com/office/powerpoint/2010/main" val="24522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Looping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while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a:t>
            </a:fld>
            <a:endParaRPr lang="en-IN"/>
          </a:p>
        </p:txBody>
      </p:sp>
      <p:pic>
        <p:nvPicPr>
          <p:cNvPr id="7" name="Picture 6">
            <a:extLst>
              <a:ext uri="{FF2B5EF4-FFF2-40B4-BE49-F238E27FC236}">
                <a16:creationId xmlns:a16="http://schemas.microsoft.com/office/drawing/2014/main" id="{4758F5BA-DC5E-425A-85AC-4074CFAC0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825625"/>
            <a:ext cx="3810000" cy="3810000"/>
          </a:xfrm>
          <a:prstGeom prst="rect">
            <a:avLst/>
          </a:prstGeom>
        </p:spPr>
      </p:pic>
    </p:spTree>
    <p:extLst>
      <p:ext uri="{BB962C8B-B14F-4D97-AF65-F5344CB8AC3E}">
        <p14:creationId xmlns:p14="http://schemas.microsoft.com/office/powerpoint/2010/main" val="18665643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dirty="0">
                <a:latin typeface="Times New Roman" panose="02020603050405020304" pitchFamily="18" charset="0"/>
                <a:cs typeface="Times New Roman" panose="02020603050405020304" pitchFamily="18" charset="0"/>
              </a:rPr>
              <a:t>Searching:- </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Binary Search:- </a:t>
            </a:r>
            <a:r>
              <a:rPr lang="en-US" sz="1800" dirty="0">
                <a:latin typeface="Times New Roman" panose="02020603050405020304" pitchFamily="18" charset="0"/>
                <a:cs typeface="Times New Roman" panose="02020603050405020304" pitchFamily="18" charset="0"/>
              </a:rPr>
              <a:t>Binary search is the search technique which works efficiently on the sorted lists. Hence, in order to search an element into some list by using binary search technique, we must ensure that the list is sorted.</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Binary search follows divide and conquer approach in which, the list is divided into two halves and the item is compared with the middle element of the list. If the match is found then, the location of middle element is returned otherwise, we search into either of the halves depending upon the result produced through the match.</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130</a:t>
            </a:fld>
            <a:endParaRPr lang="en-IN"/>
          </a:p>
        </p:txBody>
      </p:sp>
    </p:spTree>
    <p:extLst>
      <p:ext uri="{BB962C8B-B14F-4D97-AF65-F5344CB8AC3E}">
        <p14:creationId xmlns:p14="http://schemas.microsoft.com/office/powerpoint/2010/main" val="20264764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Searching:- </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Binary Search Algorithm:- Step 1:</a:t>
            </a:r>
            <a:r>
              <a:rPr lang="en-US" dirty="0">
                <a:latin typeface="Times New Roman" panose="02020603050405020304" pitchFamily="18" charset="0"/>
                <a:cs typeface="Times New Roman" panose="02020603050405020304" pitchFamily="18" charset="0"/>
              </a:rPr>
              <a:t> [INITIALIZE] SET BEG = </a:t>
            </a:r>
            <a:r>
              <a:rPr lang="en-US" dirty="0" err="1">
                <a:latin typeface="Times New Roman" panose="02020603050405020304" pitchFamily="18" charset="0"/>
                <a:cs typeface="Times New Roman" panose="02020603050405020304" pitchFamily="18" charset="0"/>
              </a:rPr>
              <a:t>lower_bound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 </a:t>
            </a:r>
            <a:r>
              <a:rPr lang="en-US" dirty="0" err="1">
                <a:latin typeface="Times New Roman" panose="02020603050405020304" pitchFamily="18" charset="0"/>
                <a:cs typeface="Times New Roman" panose="02020603050405020304" pitchFamily="18" charset="0"/>
              </a:rPr>
              <a:t>upper_bound</a:t>
            </a:r>
            <a:r>
              <a:rPr lang="en-US" dirty="0">
                <a:latin typeface="Times New Roman" panose="02020603050405020304" pitchFamily="18" charset="0"/>
                <a:cs typeface="Times New Roman" panose="02020603050405020304" pitchFamily="18" charset="0"/>
              </a:rPr>
              <a:t>, POS = - 1</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Repeat Steps 3 and 4 while BEG &lt;=END</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SET MID = (BEG + END)/2</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IF A[MID] = VAL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POS = MID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PRINT POS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Go to Step 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ELSE IF A[MID] &gt; VAL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END = MID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BEG = MID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IF]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IF POS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PRINT "VALUE IS NOT PRESENT IN THE ARRAY"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IF]</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EXIT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131</a:t>
            </a:fld>
            <a:endParaRPr lang="en-IN"/>
          </a:p>
        </p:txBody>
      </p:sp>
    </p:spTree>
    <p:extLst>
      <p:ext uri="{BB962C8B-B14F-4D97-AF65-F5344CB8AC3E}">
        <p14:creationId xmlns:p14="http://schemas.microsoft.com/office/powerpoint/2010/main" val="1042213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dirty="0">
                <a:latin typeface="Times New Roman" panose="02020603050405020304" pitchFamily="18" charset="0"/>
                <a:cs typeface="Times New Roman" panose="02020603050405020304" pitchFamily="18" charset="0"/>
              </a:rPr>
              <a:t>Complexity of Binary Search:- </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132</a:t>
            </a:fld>
            <a:endParaRPr lang="en-IN"/>
          </a:p>
        </p:txBody>
      </p:sp>
      <p:graphicFrame>
        <p:nvGraphicFramePr>
          <p:cNvPr id="6" name="Table 5">
            <a:extLst>
              <a:ext uri="{FF2B5EF4-FFF2-40B4-BE49-F238E27FC236}">
                <a16:creationId xmlns:a16="http://schemas.microsoft.com/office/drawing/2014/main" id="{315B1B8A-5B85-460E-92FA-CB071E9E454C}"/>
              </a:ext>
            </a:extLst>
          </p:cNvPr>
          <p:cNvGraphicFramePr>
            <a:graphicFrameLocks noGrp="1"/>
          </p:cNvGraphicFramePr>
          <p:nvPr>
            <p:extLst>
              <p:ext uri="{D42A27DB-BD31-4B8C-83A1-F6EECF244321}">
                <p14:modId xmlns:p14="http://schemas.microsoft.com/office/powerpoint/2010/main" val="3429977634"/>
              </p:ext>
            </p:extLst>
          </p:nvPr>
        </p:nvGraphicFramePr>
        <p:xfrm>
          <a:off x="1512582" y="2848331"/>
          <a:ext cx="8127999" cy="248412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2697183563"/>
                    </a:ext>
                  </a:extLst>
                </a:gridCol>
                <a:gridCol w="2709333">
                  <a:extLst>
                    <a:ext uri="{9D8B030D-6E8A-4147-A177-3AD203B41FA5}">
                      <a16:colId xmlns:a16="http://schemas.microsoft.com/office/drawing/2014/main" val="3274059050"/>
                    </a:ext>
                  </a:extLst>
                </a:gridCol>
                <a:gridCol w="2709333">
                  <a:extLst>
                    <a:ext uri="{9D8B030D-6E8A-4147-A177-3AD203B41FA5}">
                      <a16:colId xmlns:a16="http://schemas.microsoft.com/office/drawing/2014/main" val="1380369979"/>
                    </a:ext>
                  </a:extLst>
                </a:gridCol>
              </a:tblGrid>
              <a:tr h="37084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SN</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Performance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extLst>
                  <a:ext uri="{0D108BD9-81ED-4DB2-BD59-A6C34878D82A}">
                    <a16:rowId xmlns:a16="http://schemas.microsoft.com/office/drawing/2014/main" val="472996152"/>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Worst case</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O(log n)</a:t>
                      </a:r>
                    </a:p>
                  </a:txBody>
                  <a:tcPr marL="76200" marR="76200" marT="76200" marB="76200"/>
                </a:tc>
                <a:extLst>
                  <a:ext uri="{0D108BD9-81ED-4DB2-BD59-A6C34878D82A}">
                    <a16:rowId xmlns:a16="http://schemas.microsoft.com/office/drawing/2014/main" val="1948532393"/>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Best case</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1439952838"/>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Average Case</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O(log n)</a:t>
                      </a:r>
                    </a:p>
                  </a:txBody>
                  <a:tcPr marL="76200" marR="76200" marT="76200" marB="76200"/>
                </a:tc>
                <a:extLst>
                  <a:ext uri="{0D108BD9-81ED-4DB2-BD59-A6C34878D82A}">
                    <a16:rowId xmlns:a16="http://schemas.microsoft.com/office/drawing/2014/main" val="4086976142"/>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4</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Worst case space complexity</a:t>
                      </a: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3622847476"/>
                  </a:ext>
                </a:extLst>
              </a:tr>
            </a:tbl>
          </a:graphicData>
        </a:graphic>
      </p:graphicFrame>
    </p:spTree>
    <p:extLst>
      <p:ext uri="{BB962C8B-B14F-4D97-AF65-F5344CB8AC3E}">
        <p14:creationId xmlns:p14="http://schemas.microsoft.com/office/powerpoint/2010/main" val="10931424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Bubble Sort:- </a:t>
            </a:r>
            <a:r>
              <a:rPr lang="en-US" sz="1800" dirty="0">
                <a:latin typeface="Times New Roman" panose="02020603050405020304" pitchFamily="18" charset="0"/>
                <a:cs typeface="Times New Roman" panose="02020603050405020304" pitchFamily="18" charset="0"/>
              </a:rPr>
              <a:t>In Bubble sort, Each element of the array is compared with its adjacent element. The algorithm processes the list in passes. A list with n elements requires n-1 passes for sorting. Consider an array A of n elements whose elements are to be sorted by using Bubble sort. The algorithm processes like following.</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Pass 1, A[0] is compared with A[1], A[1] is compared with A[2], A[2] is compared with A[3] and so on. At the end of pass 1, the largest element of the list is placed at the highest index of the list.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Pass 2, A[0] is compared with A[1], A[1] is compared with A[2] and so on. At the end of Pass 2 the second largest element of the list is placed at the second highest index of the list.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pass n-1, A[0] is compared with A[1], A[1] is compared with A[2] and so on. At the end of this pass. The smallest element of the list is placed at the first index of the list.</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133</a:t>
            </a:fld>
            <a:endParaRPr lang="en-IN"/>
          </a:p>
        </p:txBody>
      </p:sp>
    </p:spTree>
    <p:extLst>
      <p:ext uri="{BB962C8B-B14F-4D97-AF65-F5344CB8AC3E}">
        <p14:creationId xmlns:p14="http://schemas.microsoft.com/office/powerpoint/2010/main" val="2973780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Bubble Sort:-</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Step 1</a:t>
            </a:r>
            <a:r>
              <a:rPr lang="en-US" sz="1800" dirty="0">
                <a:latin typeface="Times New Roman" panose="02020603050405020304" pitchFamily="18" charset="0"/>
                <a:cs typeface="Times New Roman" panose="02020603050405020304" pitchFamily="18" charset="0"/>
              </a:rPr>
              <a:t>: Repeat Step 2 For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0 to N-1</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Step 2</a:t>
            </a:r>
            <a:r>
              <a:rPr lang="en-US" sz="1800" dirty="0">
                <a:latin typeface="Times New Roman" panose="02020603050405020304" pitchFamily="18" charset="0"/>
                <a:cs typeface="Times New Roman" panose="02020603050405020304" pitchFamily="18" charset="0"/>
              </a:rPr>
              <a:t>: Repeat For J =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+ 1 to N - I</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Step 3</a:t>
            </a:r>
            <a:r>
              <a:rPr lang="en-US" sz="1800" dirty="0">
                <a:latin typeface="Times New Roman" panose="02020603050405020304" pitchFamily="18" charset="0"/>
                <a:cs typeface="Times New Roman" panose="02020603050405020304" pitchFamily="18" charset="0"/>
              </a:rPr>
              <a:t>: IF A[J] &gt; A[</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SWAP A[J] and A[</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[END OF INNER LOOP]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[END OF OUTER LOOP</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Step 4</a:t>
            </a:r>
            <a:r>
              <a:rPr lang="en-US" sz="1800" dirty="0">
                <a:latin typeface="Times New Roman" panose="02020603050405020304" pitchFamily="18" charset="0"/>
                <a:cs typeface="Times New Roman" panose="02020603050405020304" pitchFamily="18" charset="0"/>
              </a:rPr>
              <a:t>: EXIT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134</a:t>
            </a:fld>
            <a:endParaRPr lang="en-IN"/>
          </a:p>
        </p:txBody>
      </p:sp>
    </p:spTree>
    <p:extLst>
      <p:ext uri="{BB962C8B-B14F-4D97-AF65-F5344CB8AC3E}">
        <p14:creationId xmlns:p14="http://schemas.microsoft.com/office/powerpoint/2010/main" val="26055995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Complexity of Bubble Sort:-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135</a:t>
            </a:fld>
            <a:endParaRPr lang="en-IN"/>
          </a:p>
        </p:txBody>
      </p:sp>
      <p:graphicFrame>
        <p:nvGraphicFramePr>
          <p:cNvPr id="6" name="Table 5">
            <a:extLst>
              <a:ext uri="{FF2B5EF4-FFF2-40B4-BE49-F238E27FC236}">
                <a16:creationId xmlns:a16="http://schemas.microsoft.com/office/drawing/2014/main" id="{391B136A-FAC2-40B3-9CA0-0FC46390FD3A}"/>
              </a:ext>
            </a:extLst>
          </p:cNvPr>
          <p:cNvGraphicFramePr>
            <a:graphicFrameLocks noGrp="1"/>
          </p:cNvGraphicFramePr>
          <p:nvPr>
            <p:extLst>
              <p:ext uri="{D42A27DB-BD31-4B8C-83A1-F6EECF244321}">
                <p14:modId xmlns:p14="http://schemas.microsoft.com/office/powerpoint/2010/main" val="1777788511"/>
              </p:ext>
            </p:extLst>
          </p:nvPr>
        </p:nvGraphicFramePr>
        <p:xfrm>
          <a:off x="1616363" y="2742430"/>
          <a:ext cx="8128000" cy="220980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2965922085"/>
                    </a:ext>
                  </a:extLst>
                </a:gridCol>
                <a:gridCol w="4064000">
                  <a:extLst>
                    <a:ext uri="{9D8B030D-6E8A-4147-A177-3AD203B41FA5}">
                      <a16:colId xmlns:a16="http://schemas.microsoft.com/office/drawing/2014/main" val="1410348833"/>
                    </a:ext>
                  </a:extLst>
                </a:gridCol>
              </a:tblGrid>
              <a:tr h="370840">
                <a:tc>
                  <a:txBody>
                    <a:bodyPr/>
                    <a:lstStyle/>
                    <a:p>
                      <a:pPr algn="ctr" fontAlgn="t"/>
                      <a:r>
                        <a:rPr lang="en-IN" dirty="0">
                          <a:solidFill>
                            <a:srgbClr val="000000"/>
                          </a:solidFill>
                          <a:effectLst/>
                          <a:latin typeface="Times New Roman" panose="02020603050405020304" pitchFamily="18" charset="0"/>
                          <a:cs typeface="Times New Roman" panose="02020603050405020304" pitchFamily="18" charset="0"/>
                        </a:rPr>
                        <a:t>Scenario</a:t>
                      </a:r>
                    </a:p>
                  </a:txBody>
                  <a:tcPr marL="114300" marR="114300" marT="114300" marB="114300"/>
                </a:tc>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extLst>
                  <a:ext uri="{0D108BD9-81ED-4DB2-BD59-A6C34878D82A}">
                    <a16:rowId xmlns:a16="http://schemas.microsoft.com/office/drawing/2014/main" val="3755503282"/>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Space</a:t>
                      </a:r>
                    </a:p>
                  </a:txBody>
                  <a:tcPr marL="76200" marR="76200" marT="76200" marB="76200"/>
                </a:tc>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2680630562"/>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Worst case running time</a:t>
                      </a:r>
                    </a:p>
                  </a:txBody>
                  <a:tcPr marL="76200" marR="76200" marT="76200" marB="76200"/>
                </a:tc>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O(n</a:t>
                      </a:r>
                      <a:r>
                        <a:rPr lang="en-IN" baseline="30000">
                          <a:solidFill>
                            <a:srgbClr val="000000"/>
                          </a:solidFill>
                          <a:effectLst/>
                          <a:latin typeface="Times New Roman" panose="02020603050405020304" pitchFamily="18" charset="0"/>
                          <a:cs typeface="Times New Roman" panose="02020603050405020304" pitchFamily="18" charset="0"/>
                        </a:rPr>
                        <a:t>2</a:t>
                      </a:r>
                      <a:r>
                        <a:rPr lang="en-IN">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2418156094"/>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Average case running time</a:t>
                      </a:r>
                    </a:p>
                  </a:txBody>
                  <a:tcPr marL="76200" marR="76200" marT="76200" marB="76200"/>
                </a:tc>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O(n)</a:t>
                      </a:r>
                    </a:p>
                  </a:txBody>
                  <a:tcPr marL="76200" marR="76200" marT="76200" marB="76200"/>
                </a:tc>
                <a:extLst>
                  <a:ext uri="{0D108BD9-81ED-4DB2-BD59-A6C34878D82A}">
                    <a16:rowId xmlns:a16="http://schemas.microsoft.com/office/drawing/2014/main" val="2916677064"/>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Best case running time</a:t>
                      </a:r>
                    </a:p>
                  </a:txBody>
                  <a:tcPr marL="76200" marR="76200" marT="76200" marB="76200"/>
                </a:tc>
                <a:tc>
                  <a:txBody>
                    <a:bodyPr/>
                    <a:lstStyle/>
                    <a:p>
                      <a:pPr algn="ctr" fontAlgn="t"/>
                      <a:r>
                        <a:rPr lang="en-IN" dirty="0">
                          <a:solidFill>
                            <a:srgbClr val="000000"/>
                          </a:solidFill>
                          <a:effectLst/>
                          <a:latin typeface="Times New Roman" panose="02020603050405020304" pitchFamily="18" charset="0"/>
                          <a:cs typeface="Times New Roman" panose="02020603050405020304" pitchFamily="18" charset="0"/>
                        </a:rPr>
                        <a:t>O(n</a:t>
                      </a:r>
                      <a:r>
                        <a:rPr lang="en-IN" baseline="30000" dirty="0">
                          <a:solidFill>
                            <a:srgbClr val="000000"/>
                          </a:solidFill>
                          <a:effectLst/>
                          <a:latin typeface="Times New Roman" panose="02020603050405020304" pitchFamily="18" charset="0"/>
                          <a:cs typeface="Times New Roman" panose="02020603050405020304" pitchFamily="18" charset="0"/>
                        </a:rPr>
                        <a:t>2</a:t>
                      </a:r>
                      <a:r>
                        <a:rPr lang="en-IN" dirty="0">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3900631222"/>
                  </a:ext>
                </a:extLst>
              </a:tr>
            </a:tbl>
          </a:graphicData>
        </a:graphic>
      </p:graphicFrame>
    </p:spTree>
    <p:extLst>
      <p:ext uri="{BB962C8B-B14F-4D97-AF65-F5344CB8AC3E}">
        <p14:creationId xmlns:p14="http://schemas.microsoft.com/office/powerpoint/2010/main" val="73013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Bucket Sort:- </a:t>
            </a:r>
            <a:r>
              <a:rPr lang="en-US" dirty="0">
                <a:latin typeface="Times New Roman" panose="02020603050405020304" pitchFamily="18" charset="0"/>
                <a:cs typeface="Times New Roman" panose="02020603050405020304" pitchFamily="18" charset="0"/>
              </a:rPr>
              <a:t>Bucket sort is also known as bin sort. It works by distributing the element into the array also called buckets. Buckets are sorted individually by using different sorting algorithm.</a:t>
            </a:r>
            <a:r>
              <a:rPr lang="en-US" b="1"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136</a:t>
            </a:fld>
            <a:endParaRPr lang="en-IN"/>
          </a:p>
        </p:txBody>
      </p:sp>
    </p:spTree>
    <p:extLst>
      <p:ext uri="{BB962C8B-B14F-4D97-AF65-F5344CB8AC3E}">
        <p14:creationId xmlns:p14="http://schemas.microsoft.com/office/powerpoint/2010/main" val="33020830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Bucket Sort:-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Step 1 START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Step 2 Set up an array of initially empty "buckets".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Step 3 Scatter: Go over the original array, putting each object in its bucket.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Step 4 Sort each non-empty bucket.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Step 5 Gather: Visit the buckets in order and put all elements back into the original array.</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Step 6 STOP</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137</a:t>
            </a:fld>
            <a:endParaRPr lang="en-IN"/>
          </a:p>
        </p:txBody>
      </p:sp>
    </p:spTree>
    <p:extLst>
      <p:ext uri="{BB962C8B-B14F-4D97-AF65-F5344CB8AC3E}">
        <p14:creationId xmlns:p14="http://schemas.microsoft.com/office/powerpoint/2010/main" val="243002581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Complexity of Bucket Sort:-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138</a:t>
            </a:fld>
            <a:endParaRPr lang="en-IN"/>
          </a:p>
        </p:txBody>
      </p:sp>
      <p:graphicFrame>
        <p:nvGraphicFramePr>
          <p:cNvPr id="6" name="Table 5">
            <a:extLst>
              <a:ext uri="{FF2B5EF4-FFF2-40B4-BE49-F238E27FC236}">
                <a16:creationId xmlns:a16="http://schemas.microsoft.com/office/drawing/2014/main" id="{391B136A-FAC2-40B3-9CA0-0FC46390FD3A}"/>
              </a:ext>
            </a:extLst>
          </p:cNvPr>
          <p:cNvGraphicFramePr>
            <a:graphicFrameLocks noGrp="1"/>
          </p:cNvGraphicFramePr>
          <p:nvPr>
            <p:extLst>
              <p:ext uri="{D42A27DB-BD31-4B8C-83A1-F6EECF244321}">
                <p14:modId xmlns:p14="http://schemas.microsoft.com/office/powerpoint/2010/main" val="2197935800"/>
              </p:ext>
            </p:extLst>
          </p:nvPr>
        </p:nvGraphicFramePr>
        <p:xfrm>
          <a:off x="1616363" y="2742430"/>
          <a:ext cx="8128000" cy="220980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2965922085"/>
                    </a:ext>
                  </a:extLst>
                </a:gridCol>
                <a:gridCol w="4064000">
                  <a:extLst>
                    <a:ext uri="{9D8B030D-6E8A-4147-A177-3AD203B41FA5}">
                      <a16:colId xmlns:a16="http://schemas.microsoft.com/office/drawing/2014/main" val="1410348833"/>
                    </a:ext>
                  </a:extLst>
                </a:gridCol>
              </a:tblGrid>
              <a:tr h="370840">
                <a:tc>
                  <a:txBody>
                    <a:bodyPr/>
                    <a:lstStyle/>
                    <a:p>
                      <a:pPr algn="ctr" fontAlgn="t"/>
                      <a:r>
                        <a:rPr lang="en-IN" dirty="0">
                          <a:solidFill>
                            <a:srgbClr val="000000"/>
                          </a:solidFill>
                          <a:effectLst/>
                          <a:latin typeface="Times New Roman" panose="02020603050405020304" pitchFamily="18" charset="0"/>
                          <a:cs typeface="Times New Roman" panose="02020603050405020304" pitchFamily="18" charset="0"/>
                        </a:rPr>
                        <a:t>Scenario</a:t>
                      </a:r>
                    </a:p>
                  </a:txBody>
                  <a:tcPr marL="114300" marR="114300" marT="114300" marB="114300"/>
                </a:tc>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extLst>
                  <a:ext uri="{0D108BD9-81ED-4DB2-BD59-A6C34878D82A}">
                    <a16:rowId xmlns:a16="http://schemas.microsoft.com/office/drawing/2014/main" val="3755503282"/>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Space</a:t>
                      </a:r>
                    </a:p>
                  </a:txBody>
                  <a:tcPr marL="76200" marR="76200" marT="76200" marB="76200"/>
                </a:tc>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2680630562"/>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Worst Case</a:t>
                      </a:r>
                    </a:p>
                  </a:txBody>
                  <a:tcPr marL="76200" marR="76200" marT="76200" marB="76200"/>
                </a:tc>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O(n</a:t>
                      </a:r>
                      <a:r>
                        <a:rPr lang="en-IN" baseline="30000">
                          <a:solidFill>
                            <a:srgbClr val="000000"/>
                          </a:solidFill>
                          <a:effectLst/>
                          <a:latin typeface="Times New Roman" panose="02020603050405020304" pitchFamily="18" charset="0"/>
                          <a:cs typeface="Times New Roman" panose="02020603050405020304" pitchFamily="18" charset="0"/>
                        </a:rPr>
                        <a:t>2</a:t>
                      </a:r>
                      <a:r>
                        <a:rPr lang="en-IN">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2418156094"/>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Best Case</a:t>
                      </a:r>
                    </a:p>
                  </a:txBody>
                  <a:tcPr marL="76200" marR="76200" marT="76200" marB="76200"/>
                </a:tc>
                <a:tc>
                  <a:txBody>
                    <a:bodyPr/>
                    <a:lstStyle/>
                    <a:p>
                      <a:pPr algn="ctr" fontAlgn="t"/>
                      <a:r>
                        <a:rPr lang="el-GR">
                          <a:solidFill>
                            <a:srgbClr val="000000"/>
                          </a:solidFill>
                          <a:effectLst/>
                          <a:latin typeface="Times New Roman" panose="02020603050405020304" pitchFamily="18" charset="0"/>
                          <a:cs typeface="Times New Roman" panose="02020603050405020304" pitchFamily="18" charset="0"/>
                        </a:rPr>
                        <a:t>Ω(</a:t>
                      </a:r>
                      <a:r>
                        <a:rPr lang="en-IN">
                          <a:solidFill>
                            <a:srgbClr val="000000"/>
                          </a:solidFill>
                          <a:effectLst/>
                          <a:latin typeface="Times New Roman" panose="02020603050405020304" pitchFamily="18" charset="0"/>
                          <a:cs typeface="Times New Roman" panose="02020603050405020304" pitchFamily="18" charset="0"/>
                        </a:rPr>
                        <a:t>n+k)</a:t>
                      </a:r>
                    </a:p>
                  </a:txBody>
                  <a:tcPr marL="76200" marR="76200" marT="76200" marB="76200"/>
                </a:tc>
                <a:extLst>
                  <a:ext uri="{0D108BD9-81ED-4DB2-BD59-A6C34878D82A}">
                    <a16:rowId xmlns:a16="http://schemas.microsoft.com/office/drawing/2014/main" val="2916677064"/>
                  </a:ext>
                </a:extLst>
              </a:tr>
              <a:tr h="370840">
                <a:tc>
                  <a:txBody>
                    <a:bodyPr/>
                    <a:lstStyle/>
                    <a:p>
                      <a:pPr algn="ctr" fontAlgn="t"/>
                      <a:r>
                        <a:rPr lang="en-IN">
                          <a:solidFill>
                            <a:srgbClr val="000000"/>
                          </a:solidFill>
                          <a:effectLst/>
                          <a:latin typeface="Times New Roman" panose="02020603050405020304" pitchFamily="18" charset="0"/>
                          <a:cs typeface="Times New Roman" panose="02020603050405020304" pitchFamily="18" charset="0"/>
                        </a:rPr>
                        <a:t>Average Case</a:t>
                      </a:r>
                    </a:p>
                  </a:txBody>
                  <a:tcPr marL="76200" marR="76200" marT="76200" marB="76200"/>
                </a:tc>
                <a:tc>
                  <a:txBody>
                    <a:bodyPr/>
                    <a:lstStyle/>
                    <a:p>
                      <a:pPr algn="ctr" fontAlgn="t"/>
                      <a:r>
                        <a:rPr lang="el-GR" dirty="0">
                          <a:solidFill>
                            <a:srgbClr val="000000"/>
                          </a:solidFill>
                          <a:effectLst/>
                          <a:latin typeface="Times New Roman" panose="02020603050405020304" pitchFamily="18" charset="0"/>
                          <a:cs typeface="Times New Roman" panose="02020603050405020304" pitchFamily="18" charset="0"/>
                        </a:rPr>
                        <a:t>θ(</a:t>
                      </a:r>
                      <a:r>
                        <a:rPr lang="en-IN" dirty="0" err="1">
                          <a:solidFill>
                            <a:srgbClr val="000000"/>
                          </a:solidFill>
                          <a:effectLst/>
                          <a:latin typeface="Times New Roman" panose="02020603050405020304" pitchFamily="18" charset="0"/>
                          <a:cs typeface="Times New Roman" panose="02020603050405020304" pitchFamily="18" charset="0"/>
                        </a:rPr>
                        <a:t>n+k</a:t>
                      </a:r>
                      <a:r>
                        <a:rPr lang="en-IN" dirty="0">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3900631222"/>
                  </a:ext>
                </a:extLst>
              </a:tr>
            </a:tbl>
          </a:graphicData>
        </a:graphic>
      </p:graphicFrame>
    </p:spTree>
    <p:extLst>
      <p:ext uri="{BB962C8B-B14F-4D97-AF65-F5344CB8AC3E}">
        <p14:creationId xmlns:p14="http://schemas.microsoft.com/office/powerpoint/2010/main" val="2050071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dirty="0">
                <a:latin typeface="Times New Roman" panose="02020603050405020304" pitchFamily="18" charset="0"/>
                <a:cs typeface="Times New Roman" panose="02020603050405020304" pitchFamily="18" charset="0"/>
              </a:rPr>
              <a:t>Heap Sort:- </a:t>
            </a:r>
            <a:r>
              <a:rPr lang="en-US" sz="1800" dirty="0">
                <a:latin typeface="Times New Roman" panose="02020603050405020304" pitchFamily="18" charset="0"/>
                <a:cs typeface="Times New Roman" panose="02020603050405020304" pitchFamily="18" charset="0"/>
              </a:rPr>
              <a:t>Heap sort processes the elements by creating the min heap or max heap using the elements of the given array. Min heap or max heap represents the ordering of the array in which root element represents the minimum or maximum element of the array. At each step, the root element of the heap gets deleted and stored into the sorted array and the heap will again be </a:t>
            </a:r>
            <a:r>
              <a:rPr lang="en-US" sz="1800" dirty="0" err="1">
                <a:latin typeface="Times New Roman" panose="02020603050405020304" pitchFamily="18" charset="0"/>
                <a:cs typeface="Times New Roman" panose="02020603050405020304" pitchFamily="18" charset="0"/>
              </a:rPr>
              <a:t>heapified</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heap sort basically recursively performs two main operations.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Build a heap H, using the elements of ARR.</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Repeatedly delete the root element of the heap formed in phase 1.</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139</a:t>
            </a:fld>
            <a:endParaRPr lang="en-IN"/>
          </a:p>
        </p:txBody>
      </p:sp>
    </p:spTree>
    <p:extLst>
      <p:ext uri="{BB962C8B-B14F-4D97-AF65-F5344CB8AC3E}">
        <p14:creationId xmlns:p14="http://schemas.microsoft.com/office/powerpoint/2010/main" val="73899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Looping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for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a:t>
            </a:fld>
            <a:endParaRPr lang="en-IN"/>
          </a:p>
        </p:txBody>
      </p:sp>
      <p:pic>
        <p:nvPicPr>
          <p:cNvPr id="8" name="Picture 7">
            <a:extLst>
              <a:ext uri="{FF2B5EF4-FFF2-40B4-BE49-F238E27FC236}">
                <a16:creationId xmlns:a16="http://schemas.microsoft.com/office/drawing/2014/main" id="{413436DE-6360-4817-8A6E-183CD4BB5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670" y="1435100"/>
            <a:ext cx="3810000" cy="5164483"/>
          </a:xfrm>
          <a:prstGeom prst="rect">
            <a:avLst/>
          </a:prstGeom>
        </p:spPr>
      </p:pic>
    </p:spTree>
    <p:extLst>
      <p:ext uri="{BB962C8B-B14F-4D97-AF65-F5344CB8AC3E}">
        <p14:creationId xmlns:p14="http://schemas.microsoft.com/office/powerpoint/2010/main" val="4920089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Heap Sort:-</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HEAP_SORT(ARR, 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a:t>
            </a:r>
            <a:r>
              <a:rPr lang="en-US" sz="1800" dirty="0">
                <a:latin typeface="Times New Roman" panose="02020603050405020304" pitchFamily="18" charset="0"/>
                <a:cs typeface="Times New Roman" panose="02020603050405020304" pitchFamily="18" charset="0"/>
              </a:rPr>
              <a:t>: [Build Heap H]</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Repeat for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=0 to N-1</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CALL INSERT_HEAP(ARR, N, ARR[</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2</a:t>
            </a:r>
            <a:r>
              <a:rPr lang="en-US" sz="1800" dirty="0">
                <a:latin typeface="Times New Roman" panose="02020603050405020304" pitchFamily="18" charset="0"/>
                <a:cs typeface="Times New Roman" panose="02020603050405020304" pitchFamily="18" charset="0"/>
              </a:rPr>
              <a:t>: Repeatedly Delete the root element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Repeat while N &gt; 0</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CALL </a:t>
            </a:r>
            <a:r>
              <a:rPr lang="en-US" sz="1800" dirty="0" err="1">
                <a:latin typeface="Times New Roman" panose="02020603050405020304" pitchFamily="18" charset="0"/>
                <a:cs typeface="Times New Roman" panose="02020603050405020304" pitchFamily="18" charset="0"/>
              </a:rPr>
              <a:t>Delete_Heap</a:t>
            </a:r>
            <a:r>
              <a:rPr lang="en-US" sz="1800" dirty="0">
                <a:latin typeface="Times New Roman" panose="02020603050405020304" pitchFamily="18" charset="0"/>
                <a:cs typeface="Times New Roman" panose="02020603050405020304" pitchFamily="18" charset="0"/>
              </a:rPr>
              <a:t>(ARR,N,VAL)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SET N = N+1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3</a:t>
            </a:r>
            <a:r>
              <a:rPr lang="en-US" sz="1800" dirty="0">
                <a:latin typeface="Times New Roman" panose="02020603050405020304" pitchFamily="18" charset="0"/>
                <a:cs typeface="Times New Roman" panose="02020603050405020304" pitchFamily="18" charset="0"/>
              </a:rPr>
              <a:t>: END</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140</a:t>
            </a:fld>
            <a:endParaRPr lang="en-IN"/>
          </a:p>
        </p:txBody>
      </p:sp>
    </p:spTree>
    <p:extLst>
      <p:ext uri="{BB962C8B-B14F-4D97-AF65-F5344CB8AC3E}">
        <p14:creationId xmlns:p14="http://schemas.microsoft.com/office/powerpoint/2010/main" val="18084921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Complexity of Heap Sort:-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141</a:t>
            </a:fld>
            <a:endParaRPr lang="en-IN"/>
          </a:p>
        </p:txBody>
      </p:sp>
      <p:graphicFrame>
        <p:nvGraphicFramePr>
          <p:cNvPr id="7" name="Table 6">
            <a:extLst>
              <a:ext uri="{FF2B5EF4-FFF2-40B4-BE49-F238E27FC236}">
                <a16:creationId xmlns:a16="http://schemas.microsoft.com/office/drawing/2014/main" id="{0FB108CD-AD1A-4A9A-AAD0-1BDDEF2EA3F8}"/>
              </a:ext>
            </a:extLst>
          </p:cNvPr>
          <p:cNvGraphicFramePr>
            <a:graphicFrameLocks noGrp="1"/>
          </p:cNvGraphicFramePr>
          <p:nvPr>
            <p:extLst>
              <p:ext uri="{D42A27DB-BD31-4B8C-83A1-F6EECF244321}">
                <p14:modId xmlns:p14="http://schemas.microsoft.com/office/powerpoint/2010/main" val="1781492957"/>
              </p:ext>
            </p:extLst>
          </p:nvPr>
        </p:nvGraphicFramePr>
        <p:xfrm>
          <a:off x="1512582" y="3460805"/>
          <a:ext cx="8128000" cy="135636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2204833154"/>
                    </a:ext>
                  </a:extLst>
                </a:gridCol>
                <a:gridCol w="2032000">
                  <a:extLst>
                    <a:ext uri="{9D8B030D-6E8A-4147-A177-3AD203B41FA5}">
                      <a16:colId xmlns:a16="http://schemas.microsoft.com/office/drawing/2014/main" val="3439403653"/>
                    </a:ext>
                  </a:extLst>
                </a:gridCol>
                <a:gridCol w="2032000">
                  <a:extLst>
                    <a:ext uri="{9D8B030D-6E8A-4147-A177-3AD203B41FA5}">
                      <a16:colId xmlns:a16="http://schemas.microsoft.com/office/drawing/2014/main" val="1131937245"/>
                    </a:ext>
                  </a:extLst>
                </a:gridCol>
                <a:gridCol w="2032000">
                  <a:extLst>
                    <a:ext uri="{9D8B030D-6E8A-4147-A177-3AD203B41FA5}">
                      <a16:colId xmlns:a16="http://schemas.microsoft.com/office/drawing/2014/main" val="1697544628"/>
                    </a:ext>
                  </a:extLst>
                </a:gridCol>
              </a:tblGrid>
              <a:tr h="37084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Best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Average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Worst case</a:t>
                      </a:r>
                    </a:p>
                  </a:txBody>
                  <a:tcPr marL="114300" marR="114300" marT="114300" marB="114300"/>
                </a:tc>
                <a:extLst>
                  <a:ext uri="{0D108BD9-81ED-4DB2-BD59-A6C34878D82A}">
                    <a16:rowId xmlns:a16="http://schemas.microsoft.com/office/drawing/2014/main" val="675647799"/>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Time Complexity</a:t>
                      </a:r>
                    </a:p>
                  </a:txBody>
                  <a:tcPr marL="76200" marR="76200" marT="76200" marB="76200"/>
                </a:tc>
                <a:tc>
                  <a:txBody>
                    <a:bodyPr/>
                    <a:lstStyle/>
                    <a:p>
                      <a:pPr algn="l" fontAlgn="t"/>
                      <a:r>
                        <a:rPr lang="el-GR">
                          <a:solidFill>
                            <a:srgbClr val="000000"/>
                          </a:solidFill>
                          <a:effectLst/>
                          <a:latin typeface="Times New Roman" panose="02020603050405020304" pitchFamily="18" charset="0"/>
                          <a:cs typeface="Times New Roman" panose="02020603050405020304" pitchFamily="18" charset="0"/>
                        </a:rPr>
                        <a:t>Ω(</a:t>
                      </a:r>
                      <a:r>
                        <a:rPr lang="en-IN">
                          <a:solidFill>
                            <a:srgbClr val="000000"/>
                          </a:solidFill>
                          <a:effectLst/>
                          <a:latin typeface="Times New Roman" panose="02020603050405020304" pitchFamily="18" charset="0"/>
                          <a:cs typeface="Times New Roman" panose="02020603050405020304" pitchFamily="18" charset="0"/>
                        </a:rPr>
                        <a:t>n log (n))</a:t>
                      </a:r>
                    </a:p>
                  </a:txBody>
                  <a:tcPr marL="76200" marR="76200" marT="76200" marB="76200"/>
                </a:tc>
                <a:tc>
                  <a:txBody>
                    <a:bodyPr/>
                    <a:lstStyle/>
                    <a:p>
                      <a:pPr algn="l" fontAlgn="t"/>
                      <a:r>
                        <a:rPr lang="el-GR">
                          <a:solidFill>
                            <a:srgbClr val="000000"/>
                          </a:solidFill>
                          <a:effectLst/>
                          <a:latin typeface="Times New Roman" panose="02020603050405020304" pitchFamily="18" charset="0"/>
                          <a:cs typeface="Times New Roman" panose="02020603050405020304" pitchFamily="18" charset="0"/>
                        </a:rPr>
                        <a:t>θ(</a:t>
                      </a:r>
                      <a:r>
                        <a:rPr lang="en-IN">
                          <a:solidFill>
                            <a:srgbClr val="000000"/>
                          </a:solidFill>
                          <a:effectLst/>
                          <a:latin typeface="Times New Roman" panose="02020603050405020304" pitchFamily="18" charset="0"/>
                          <a:cs typeface="Times New Roman" panose="02020603050405020304" pitchFamily="18" charset="0"/>
                        </a:rPr>
                        <a:t>n log (n))</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O(n log (n))</a:t>
                      </a:r>
                    </a:p>
                  </a:txBody>
                  <a:tcPr marL="76200" marR="76200" marT="76200" marB="76200"/>
                </a:tc>
                <a:extLst>
                  <a:ext uri="{0D108BD9-81ED-4DB2-BD59-A6C34878D82A}">
                    <a16:rowId xmlns:a16="http://schemas.microsoft.com/office/drawing/2014/main" val="666229067"/>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Space Complexity</a:t>
                      </a: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583664535"/>
                  </a:ext>
                </a:extLst>
              </a:tr>
            </a:tbl>
          </a:graphicData>
        </a:graphic>
      </p:graphicFrame>
    </p:spTree>
    <p:extLst>
      <p:ext uri="{BB962C8B-B14F-4D97-AF65-F5344CB8AC3E}">
        <p14:creationId xmlns:p14="http://schemas.microsoft.com/office/powerpoint/2010/main" val="298728115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dirty="0">
                <a:latin typeface="Times New Roman" panose="02020603050405020304" pitchFamily="18" charset="0"/>
                <a:cs typeface="Times New Roman" panose="02020603050405020304" pitchFamily="18" charset="0"/>
              </a:rPr>
              <a:t>Merge Sort:- </a:t>
            </a:r>
            <a:r>
              <a:rPr lang="en-US" sz="1800" dirty="0">
                <a:latin typeface="Times New Roman" panose="02020603050405020304" pitchFamily="18" charset="0"/>
                <a:cs typeface="Times New Roman" panose="02020603050405020304" pitchFamily="18" charset="0"/>
              </a:rPr>
              <a:t>Merge sort is the algorithm which follows divide and conquer approach. Consider an array A of n number of elements. The algorithm processes the elements in 3 steps.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If A Contains 0 or 1 elements then it is already sorted, otherwise, Divide A into two sub-array of equal number of elements.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Conquer means sort the two sub-arrays recursively using the merge sort.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Combine the sub-arrays to form a single final sorted array maintaining the ordering of the array.</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main idea behind merge sort is that, the short list takes less time to be sorted.</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142</a:t>
            </a:fld>
            <a:endParaRPr lang="en-IN"/>
          </a:p>
        </p:txBody>
      </p:sp>
    </p:spTree>
    <p:extLst>
      <p:ext uri="{BB962C8B-B14F-4D97-AF65-F5344CB8AC3E}">
        <p14:creationId xmlns:p14="http://schemas.microsoft.com/office/powerpoint/2010/main" val="35707411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fontScale="925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Merge Sort:-</a:t>
            </a:r>
          </a:p>
          <a:p>
            <a:r>
              <a:rPr lang="en-US" sz="1900" b="1" dirty="0">
                <a:latin typeface="Times New Roman" panose="02020603050405020304" pitchFamily="18" charset="0"/>
                <a:cs typeface="Times New Roman" panose="02020603050405020304" pitchFamily="18" charset="0"/>
              </a:rPr>
              <a:t>Step 1</a:t>
            </a:r>
            <a:r>
              <a:rPr lang="en-US" sz="1900" dirty="0">
                <a:latin typeface="Times New Roman" panose="02020603050405020304" pitchFamily="18" charset="0"/>
                <a:cs typeface="Times New Roman" panose="02020603050405020304" pitchFamily="18" charset="0"/>
              </a:rPr>
              <a:t>: [INITIALIZE] SET I = BEG, J = MID + 1, INDEX = 0</a:t>
            </a:r>
          </a:p>
          <a:p>
            <a:r>
              <a:rPr lang="en-US" sz="1900" b="1" dirty="0">
                <a:latin typeface="Times New Roman" panose="02020603050405020304" pitchFamily="18" charset="0"/>
                <a:cs typeface="Times New Roman" panose="02020603050405020304" pitchFamily="18" charset="0"/>
              </a:rPr>
              <a:t>Step 2</a:t>
            </a:r>
            <a:r>
              <a:rPr lang="en-US" sz="1900" dirty="0">
                <a:latin typeface="Times New Roman" panose="02020603050405020304" pitchFamily="18" charset="0"/>
                <a:cs typeface="Times New Roman" panose="02020603050405020304" pitchFamily="18" charset="0"/>
              </a:rPr>
              <a:t>: Repeat while (I &lt;= MID) AND (J&lt;=END)</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IF ARR[I] &lt; ARR[J]</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TEMP[INDEX] = ARR[I]</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I = I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ELSE</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TEMP[INDEX] = ARR[J]</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J = J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INDEX = INDEX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LOOP]</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Step 3: [Copy the remaining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elements of right sub-array, if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any]</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IF I &gt; MID</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Repeat while J &lt;= END</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TEMP[INDEX] = ARR[J]</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143</a:t>
            </a:fld>
            <a:endParaRPr lang="en-IN"/>
          </a:p>
        </p:txBody>
      </p:sp>
    </p:spTree>
    <p:extLst>
      <p:ext uri="{BB962C8B-B14F-4D97-AF65-F5344CB8AC3E}">
        <p14:creationId xmlns:p14="http://schemas.microsoft.com/office/powerpoint/2010/main" val="30863554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Merge Sort:-</a:t>
            </a:r>
          </a:p>
          <a:p>
            <a:pPr lvl="1"/>
            <a:r>
              <a:rPr lang="en-US" dirty="0">
                <a:latin typeface="Times New Roman" panose="02020603050405020304" pitchFamily="18" charset="0"/>
                <a:cs typeface="Times New Roman" panose="02020603050405020304" pitchFamily="18" charset="0"/>
              </a:rPr>
              <a:t>SET INDEX = INDEX + 1, SET J = J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LOOP]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[Copy the remaining elements of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left sub-array, if any]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Repeat while I &lt;= MID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TEMP[INDEX] = ARR[I]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INDEX = INDEX + 1, SET I = I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LOOP]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IF]</a:t>
            </a:r>
          </a:p>
          <a:p>
            <a:pPr lvl="1"/>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[Copy the contents of TEMP back to ARR] SET K = 0</a:t>
            </a:r>
          </a:p>
          <a:p>
            <a:pPr lvl="1"/>
            <a:r>
              <a:rPr lang="en-US" b="1" dirty="0">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Repeat while K &lt; INDEX</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ARR[K] = TEMP[K]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K = K + 1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LOOP]</a:t>
            </a:r>
          </a:p>
          <a:p>
            <a:pPr lvl="1"/>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Exit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144</a:t>
            </a:fld>
            <a:endParaRPr lang="en-IN"/>
          </a:p>
        </p:txBody>
      </p:sp>
    </p:spTree>
    <p:extLst>
      <p:ext uri="{BB962C8B-B14F-4D97-AF65-F5344CB8AC3E}">
        <p14:creationId xmlns:p14="http://schemas.microsoft.com/office/powerpoint/2010/main" val="24127277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Merge Sort:-</a:t>
            </a:r>
            <a:endParaRPr lang="en-US" dirty="0"/>
          </a:p>
          <a:p>
            <a:r>
              <a:rPr lang="en-US" b="1" dirty="0">
                <a:latin typeface="Times New Roman" panose="02020603050405020304" pitchFamily="18" charset="0"/>
                <a:cs typeface="Times New Roman" panose="02020603050405020304" pitchFamily="18" charset="0"/>
              </a:rPr>
              <a:t>MERGE_SORT(ARR, BEG, END)</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IF BEG &lt; END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MID = (BEG + END)/2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CALL MERGE_SORT (ARR, BEG, MID)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CALL MERGE_SORT (ARR, MID + 1, END)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MERGE (ARR, BEG, MID, END)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[END OF IF]</a:t>
            </a:r>
          </a:p>
          <a:p>
            <a:pPr lvl="1"/>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END</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145</a:t>
            </a:fld>
            <a:endParaRPr lang="en-IN"/>
          </a:p>
        </p:txBody>
      </p:sp>
    </p:spTree>
    <p:extLst>
      <p:ext uri="{BB962C8B-B14F-4D97-AF65-F5344CB8AC3E}">
        <p14:creationId xmlns:p14="http://schemas.microsoft.com/office/powerpoint/2010/main" val="220353857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Complexity of Merge Sort:-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146</a:t>
            </a:fld>
            <a:endParaRPr lang="en-IN"/>
          </a:p>
        </p:txBody>
      </p:sp>
      <p:graphicFrame>
        <p:nvGraphicFramePr>
          <p:cNvPr id="7" name="Table 6">
            <a:extLst>
              <a:ext uri="{FF2B5EF4-FFF2-40B4-BE49-F238E27FC236}">
                <a16:creationId xmlns:a16="http://schemas.microsoft.com/office/drawing/2014/main" id="{0FB108CD-AD1A-4A9A-AAD0-1BDDEF2EA3F8}"/>
              </a:ext>
            </a:extLst>
          </p:cNvPr>
          <p:cNvGraphicFramePr>
            <a:graphicFrameLocks noGrp="1"/>
          </p:cNvGraphicFramePr>
          <p:nvPr>
            <p:extLst>
              <p:ext uri="{D42A27DB-BD31-4B8C-83A1-F6EECF244321}">
                <p14:modId xmlns:p14="http://schemas.microsoft.com/office/powerpoint/2010/main" val="2104520431"/>
              </p:ext>
            </p:extLst>
          </p:nvPr>
        </p:nvGraphicFramePr>
        <p:xfrm>
          <a:off x="1512582" y="3460805"/>
          <a:ext cx="8128000" cy="135636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2204833154"/>
                    </a:ext>
                  </a:extLst>
                </a:gridCol>
                <a:gridCol w="2032000">
                  <a:extLst>
                    <a:ext uri="{9D8B030D-6E8A-4147-A177-3AD203B41FA5}">
                      <a16:colId xmlns:a16="http://schemas.microsoft.com/office/drawing/2014/main" val="3439403653"/>
                    </a:ext>
                  </a:extLst>
                </a:gridCol>
                <a:gridCol w="2032000">
                  <a:extLst>
                    <a:ext uri="{9D8B030D-6E8A-4147-A177-3AD203B41FA5}">
                      <a16:colId xmlns:a16="http://schemas.microsoft.com/office/drawing/2014/main" val="1131937245"/>
                    </a:ext>
                  </a:extLst>
                </a:gridCol>
                <a:gridCol w="2032000">
                  <a:extLst>
                    <a:ext uri="{9D8B030D-6E8A-4147-A177-3AD203B41FA5}">
                      <a16:colId xmlns:a16="http://schemas.microsoft.com/office/drawing/2014/main" val="1697544628"/>
                    </a:ext>
                  </a:extLst>
                </a:gridCol>
              </a:tblGrid>
              <a:tr h="37084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Best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Average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Worst case</a:t>
                      </a:r>
                    </a:p>
                  </a:txBody>
                  <a:tcPr marL="114300" marR="114300" marT="114300" marB="114300"/>
                </a:tc>
                <a:extLst>
                  <a:ext uri="{0D108BD9-81ED-4DB2-BD59-A6C34878D82A}">
                    <a16:rowId xmlns:a16="http://schemas.microsoft.com/office/drawing/2014/main" val="675647799"/>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Time Complexity</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O(n log n)</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O(n log n)</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O(n log n)</a:t>
                      </a:r>
                    </a:p>
                  </a:txBody>
                  <a:tcPr marL="76200" marR="76200" marT="76200" marB="76200"/>
                </a:tc>
                <a:extLst>
                  <a:ext uri="{0D108BD9-81ED-4DB2-BD59-A6C34878D82A}">
                    <a16:rowId xmlns:a16="http://schemas.microsoft.com/office/drawing/2014/main" val="666229067"/>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Space Complexity</a:t>
                      </a: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O(n)</a:t>
                      </a:r>
                    </a:p>
                  </a:txBody>
                  <a:tcPr marL="76200" marR="76200" marT="76200" marB="76200"/>
                </a:tc>
                <a:extLst>
                  <a:ext uri="{0D108BD9-81ED-4DB2-BD59-A6C34878D82A}">
                    <a16:rowId xmlns:a16="http://schemas.microsoft.com/office/drawing/2014/main" val="583664535"/>
                  </a:ext>
                </a:extLst>
              </a:tr>
            </a:tbl>
          </a:graphicData>
        </a:graphic>
      </p:graphicFrame>
    </p:spTree>
    <p:extLst>
      <p:ext uri="{BB962C8B-B14F-4D97-AF65-F5344CB8AC3E}">
        <p14:creationId xmlns:p14="http://schemas.microsoft.com/office/powerpoint/2010/main" val="163724458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b="1" dirty="0">
                <a:latin typeface="Times New Roman" panose="02020603050405020304" pitchFamily="18" charset="0"/>
                <a:cs typeface="Times New Roman" panose="02020603050405020304" pitchFamily="18" charset="0"/>
              </a:rPr>
              <a:t>Selection Sort:- </a:t>
            </a:r>
            <a:r>
              <a:rPr lang="en-US" sz="1800" dirty="0">
                <a:latin typeface="Times New Roman" panose="02020603050405020304" pitchFamily="18" charset="0"/>
                <a:cs typeface="Times New Roman" panose="02020603050405020304" pitchFamily="18" charset="0"/>
              </a:rPr>
              <a:t>Heap sort processes the elements by creating the min heap or max heap using the elements of the given array. Min heap or max heap represents the ordering of the array in which root element represents the minimum or maximum element of the array. At each step, the root element of the heap gets deleted and stored into the sorted array and the heap will again be </a:t>
            </a:r>
            <a:r>
              <a:rPr lang="en-US" sz="1800" dirty="0" err="1">
                <a:latin typeface="Times New Roman" panose="02020603050405020304" pitchFamily="18" charset="0"/>
                <a:cs typeface="Times New Roman" panose="02020603050405020304" pitchFamily="18" charset="0"/>
              </a:rPr>
              <a:t>heapified</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heap sort basically recursively performs two main operations.</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Build a heap H, using the elements of ARR.</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Repeatedly delete the root element of the heap formed in phase 1.</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147</a:t>
            </a:fld>
            <a:endParaRPr lang="en-IN"/>
          </a:p>
        </p:txBody>
      </p:sp>
    </p:spTree>
    <p:extLst>
      <p:ext uri="{BB962C8B-B14F-4D97-AF65-F5344CB8AC3E}">
        <p14:creationId xmlns:p14="http://schemas.microsoft.com/office/powerpoint/2010/main" val="20114538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Selection Sort:-</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SELECTION SORT(ARR, N)</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1</a:t>
            </a:r>
            <a:r>
              <a:rPr lang="en-IN" sz="1800" dirty="0">
                <a:latin typeface="Times New Roman" panose="02020603050405020304" pitchFamily="18" charset="0"/>
                <a:cs typeface="Times New Roman" panose="02020603050405020304" pitchFamily="18" charset="0"/>
              </a:rPr>
              <a:t>: Repeat Steps 2 and 3 for K = 1 to N-1</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2</a:t>
            </a:r>
            <a:r>
              <a:rPr lang="en-IN" sz="1800" dirty="0">
                <a:latin typeface="Times New Roman" panose="02020603050405020304" pitchFamily="18" charset="0"/>
                <a:cs typeface="Times New Roman" panose="02020603050405020304" pitchFamily="18" charset="0"/>
              </a:rPr>
              <a:t>: CALL SMALLEST(ARR, K, N, POS)</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3</a:t>
            </a:r>
            <a:r>
              <a:rPr lang="en-IN" sz="1800" dirty="0">
                <a:latin typeface="Times New Roman" panose="02020603050405020304" pitchFamily="18" charset="0"/>
                <a:cs typeface="Times New Roman" panose="02020603050405020304" pitchFamily="18" charset="0"/>
              </a:rPr>
              <a:t>: SWAP A[K] with ARR[POS]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4</a:t>
            </a:r>
            <a:r>
              <a:rPr lang="en-IN" sz="1800" dirty="0">
                <a:latin typeface="Times New Roman" panose="02020603050405020304" pitchFamily="18" charset="0"/>
                <a:cs typeface="Times New Roman" panose="02020603050405020304" pitchFamily="18" charset="0"/>
              </a:rPr>
              <a:t>: EXIT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148</a:t>
            </a:fld>
            <a:endParaRPr lang="en-IN"/>
          </a:p>
        </p:txBody>
      </p:sp>
    </p:spTree>
    <p:extLst>
      <p:ext uri="{BB962C8B-B14F-4D97-AF65-F5344CB8AC3E}">
        <p14:creationId xmlns:p14="http://schemas.microsoft.com/office/powerpoint/2010/main" val="301485269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Selection Sort:-</a:t>
            </a:r>
            <a:endParaRPr lang="en-IN" dirty="0"/>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SMALLEST (ARR, K, N, POS)</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1</a:t>
            </a:r>
            <a:r>
              <a:rPr lang="en-IN" sz="1800" dirty="0">
                <a:latin typeface="Times New Roman" panose="02020603050405020304" pitchFamily="18" charset="0"/>
                <a:cs typeface="Times New Roman" panose="02020603050405020304" pitchFamily="18" charset="0"/>
              </a:rPr>
              <a:t>: [INITIALIZE] SET SMALL = ARR[K]</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2</a:t>
            </a:r>
            <a:r>
              <a:rPr lang="en-IN" sz="1800" dirty="0">
                <a:latin typeface="Times New Roman" panose="02020603050405020304" pitchFamily="18" charset="0"/>
                <a:cs typeface="Times New Roman" panose="02020603050405020304" pitchFamily="18" charset="0"/>
              </a:rPr>
              <a:t>: [INITIALIZE] SET POS = K</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3</a:t>
            </a:r>
            <a:r>
              <a:rPr lang="en-IN" sz="1800" dirty="0">
                <a:latin typeface="Times New Roman" panose="02020603050405020304" pitchFamily="18" charset="0"/>
                <a:cs typeface="Times New Roman" panose="02020603050405020304" pitchFamily="18" charset="0"/>
              </a:rPr>
              <a:t>: Repeat for J = K+1 to N -1</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IF SMALL &gt; ARR[J]</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SMALL = ARR[J]</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POS = J</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IF]</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Step 4</a:t>
            </a:r>
            <a:r>
              <a:rPr lang="en-IN" sz="1800" dirty="0">
                <a:latin typeface="Times New Roman" panose="02020603050405020304" pitchFamily="18" charset="0"/>
                <a:cs typeface="Times New Roman" panose="02020603050405020304" pitchFamily="18" charset="0"/>
              </a:rPr>
              <a:t>: RETURN POS</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149</a:t>
            </a:fld>
            <a:endParaRPr lang="en-IN"/>
          </a:p>
        </p:txBody>
      </p:sp>
    </p:spTree>
    <p:extLst>
      <p:ext uri="{BB962C8B-B14F-4D97-AF65-F5344CB8AC3E}">
        <p14:creationId xmlns:p14="http://schemas.microsoft.com/office/powerpoint/2010/main" val="173717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Looping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Do-while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a:t>
            </a:fld>
            <a:endParaRPr lang="en-IN"/>
          </a:p>
        </p:txBody>
      </p:sp>
      <p:pic>
        <p:nvPicPr>
          <p:cNvPr id="7" name="Picture 6">
            <a:extLst>
              <a:ext uri="{FF2B5EF4-FFF2-40B4-BE49-F238E27FC236}">
                <a16:creationId xmlns:a16="http://schemas.microsoft.com/office/drawing/2014/main" id="{E940D074-FF97-4ECA-B7A9-98959C341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46" y="2019300"/>
            <a:ext cx="4793672" cy="4385982"/>
          </a:xfrm>
          <a:prstGeom prst="rect">
            <a:avLst/>
          </a:prstGeom>
          <a:ln>
            <a:noFill/>
          </a:ln>
          <a:effectLst>
            <a:softEdge rad="112500"/>
          </a:effectLst>
        </p:spPr>
      </p:pic>
    </p:spTree>
    <p:extLst>
      <p:ext uri="{BB962C8B-B14F-4D97-AF65-F5344CB8AC3E}">
        <p14:creationId xmlns:p14="http://schemas.microsoft.com/office/powerpoint/2010/main" val="24796965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Complexity of  Selection Sort:-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150</a:t>
            </a:fld>
            <a:endParaRPr lang="en-IN"/>
          </a:p>
        </p:txBody>
      </p:sp>
      <p:graphicFrame>
        <p:nvGraphicFramePr>
          <p:cNvPr id="7" name="Table 6">
            <a:extLst>
              <a:ext uri="{FF2B5EF4-FFF2-40B4-BE49-F238E27FC236}">
                <a16:creationId xmlns:a16="http://schemas.microsoft.com/office/drawing/2014/main" id="{0FB108CD-AD1A-4A9A-AAD0-1BDDEF2EA3F8}"/>
              </a:ext>
            </a:extLst>
          </p:cNvPr>
          <p:cNvGraphicFramePr>
            <a:graphicFrameLocks noGrp="1"/>
          </p:cNvGraphicFramePr>
          <p:nvPr>
            <p:extLst>
              <p:ext uri="{D42A27DB-BD31-4B8C-83A1-F6EECF244321}">
                <p14:modId xmlns:p14="http://schemas.microsoft.com/office/powerpoint/2010/main" val="3163515072"/>
              </p:ext>
            </p:extLst>
          </p:nvPr>
        </p:nvGraphicFramePr>
        <p:xfrm>
          <a:off x="1512582" y="3460805"/>
          <a:ext cx="8128000" cy="135636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2204833154"/>
                    </a:ext>
                  </a:extLst>
                </a:gridCol>
                <a:gridCol w="2032000">
                  <a:extLst>
                    <a:ext uri="{9D8B030D-6E8A-4147-A177-3AD203B41FA5}">
                      <a16:colId xmlns:a16="http://schemas.microsoft.com/office/drawing/2014/main" val="3439403653"/>
                    </a:ext>
                  </a:extLst>
                </a:gridCol>
                <a:gridCol w="2032000">
                  <a:extLst>
                    <a:ext uri="{9D8B030D-6E8A-4147-A177-3AD203B41FA5}">
                      <a16:colId xmlns:a16="http://schemas.microsoft.com/office/drawing/2014/main" val="1131937245"/>
                    </a:ext>
                  </a:extLst>
                </a:gridCol>
                <a:gridCol w="2032000">
                  <a:extLst>
                    <a:ext uri="{9D8B030D-6E8A-4147-A177-3AD203B41FA5}">
                      <a16:colId xmlns:a16="http://schemas.microsoft.com/office/drawing/2014/main" val="1697544628"/>
                    </a:ext>
                  </a:extLst>
                </a:gridCol>
              </a:tblGrid>
              <a:tr h="37084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Best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Average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Worst case</a:t>
                      </a:r>
                    </a:p>
                  </a:txBody>
                  <a:tcPr marL="114300" marR="114300" marT="114300" marB="114300"/>
                </a:tc>
                <a:extLst>
                  <a:ext uri="{0D108BD9-81ED-4DB2-BD59-A6C34878D82A}">
                    <a16:rowId xmlns:a16="http://schemas.microsoft.com/office/drawing/2014/main" val="675647799"/>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Time</a:t>
                      </a:r>
                    </a:p>
                  </a:txBody>
                  <a:tcPr marL="76200" marR="76200" marT="76200" marB="76200"/>
                </a:tc>
                <a:tc>
                  <a:txBody>
                    <a:bodyPr/>
                    <a:lstStyle/>
                    <a:p>
                      <a:pPr algn="l" fontAlgn="t"/>
                      <a:r>
                        <a:rPr lang="el-GR">
                          <a:solidFill>
                            <a:srgbClr val="000000"/>
                          </a:solidFill>
                          <a:effectLst/>
                          <a:latin typeface="Times New Roman" panose="02020603050405020304" pitchFamily="18" charset="0"/>
                          <a:cs typeface="Times New Roman" panose="02020603050405020304" pitchFamily="18" charset="0"/>
                        </a:rPr>
                        <a:t>Ω(</a:t>
                      </a:r>
                      <a:r>
                        <a:rPr lang="en-IN">
                          <a:solidFill>
                            <a:srgbClr val="000000"/>
                          </a:solidFill>
                          <a:effectLst/>
                          <a:latin typeface="Times New Roman" panose="02020603050405020304" pitchFamily="18" charset="0"/>
                          <a:cs typeface="Times New Roman" panose="02020603050405020304" pitchFamily="18" charset="0"/>
                        </a:rPr>
                        <a:t>n)</a:t>
                      </a:r>
                    </a:p>
                  </a:txBody>
                  <a:tcPr marL="76200" marR="76200" marT="76200" marB="76200"/>
                </a:tc>
                <a:tc>
                  <a:txBody>
                    <a:bodyPr/>
                    <a:lstStyle/>
                    <a:p>
                      <a:pPr algn="l" fontAlgn="t"/>
                      <a:r>
                        <a:rPr lang="el-GR">
                          <a:solidFill>
                            <a:srgbClr val="000000"/>
                          </a:solidFill>
                          <a:effectLst/>
                          <a:latin typeface="Times New Roman" panose="02020603050405020304" pitchFamily="18" charset="0"/>
                          <a:cs typeface="Times New Roman" panose="02020603050405020304" pitchFamily="18" charset="0"/>
                        </a:rPr>
                        <a:t>θ(</a:t>
                      </a:r>
                      <a:r>
                        <a:rPr lang="en-IN">
                          <a:solidFill>
                            <a:srgbClr val="000000"/>
                          </a:solidFill>
                          <a:effectLst/>
                          <a:latin typeface="Times New Roman" panose="02020603050405020304" pitchFamily="18" charset="0"/>
                          <a:cs typeface="Times New Roman" panose="02020603050405020304" pitchFamily="18" charset="0"/>
                        </a:rPr>
                        <a:t>n</a:t>
                      </a:r>
                      <a:r>
                        <a:rPr lang="en-IN" baseline="30000">
                          <a:solidFill>
                            <a:srgbClr val="000000"/>
                          </a:solidFill>
                          <a:effectLst/>
                          <a:latin typeface="Times New Roman" panose="02020603050405020304" pitchFamily="18" charset="0"/>
                          <a:cs typeface="Times New Roman" panose="02020603050405020304" pitchFamily="18" charset="0"/>
                        </a:rPr>
                        <a:t>2</a:t>
                      </a:r>
                      <a:r>
                        <a:rPr lang="en-IN">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o(n</a:t>
                      </a:r>
                      <a:r>
                        <a:rPr lang="en-IN" baseline="30000">
                          <a:solidFill>
                            <a:srgbClr val="000000"/>
                          </a:solidFill>
                          <a:effectLst/>
                          <a:latin typeface="Times New Roman" panose="02020603050405020304" pitchFamily="18" charset="0"/>
                          <a:cs typeface="Times New Roman" panose="02020603050405020304" pitchFamily="18" charset="0"/>
                        </a:rPr>
                        <a:t>2</a:t>
                      </a:r>
                      <a:r>
                        <a:rPr lang="en-IN">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666229067"/>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Space</a:t>
                      </a: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583664535"/>
                  </a:ext>
                </a:extLst>
              </a:tr>
            </a:tbl>
          </a:graphicData>
        </a:graphic>
      </p:graphicFrame>
    </p:spTree>
    <p:extLst>
      <p:ext uri="{BB962C8B-B14F-4D97-AF65-F5344CB8AC3E}">
        <p14:creationId xmlns:p14="http://schemas.microsoft.com/office/powerpoint/2010/main" val="20729672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sz="1800" b="1" dirty="0">
                <a:latin typeface="Times New Roman" panose="02020603050405020304" pitchFamily="18" charset="0"/>
                <a:cs typeface="Times New Roman" panose="02020603050405020304" pitchFamily="18" charset="0"/>
              </a:rPr>
              <a:t>Insertion Sort:- </a:t>
            </a:r>
            <a:r>
              <a:rPr lang="en-US" sz="1800" dirty="0">
                <a:latin typeface="Times New Roman" panose="02020603050405020304" pitchFamily="18" charset="0"/>
                <a:cs typeface="Times New Roman" panose="02020603050405020304" pitchFamily="18" charset="0"/>
              </a:rPr>
              <a:t>Insertion sort is the simple sorting algorithm which is commonly used in the daily lives while ordering a deck of cards. In this algorithm, we insert each element onto its proper place in the sorted array. This is less efficient than the other sort algorithms like quick sort, merge sort, etc.</a:t>
            </a:r>
          </a:p>
          <a:p>
            <a:r>
              <a:rPr lang="en-US" sz="1800" b="1" dirty="0">
                <a:latin typeface="Times New Roman" panose="02020603050405020304" pitchFamily="18" charset="0"/>
                <a:cs typeface="Times New Roman" panose="02020603050405020304" pitchFamily="18" charset="0"/>
              </a:rPr>
              <a:t>Technique:- </a:t>
            </a:r>
            <a:r>
              <a:rPr lang="en-US" sz="1800" dirty="0">
                <a:latin typeface="Times New Roman" panose="02020603050405020304" pitchFamily="18" charset="0"/>
                <a:cs typeface="Times New Roman" panose="02020603050405020304" pitchFamily="18" charset="0"/>
              </a:rPr>
              <a:t>Consider an array A whose elements are to be sorted. Initially, A[0] is the only element on the sorted set. In pass 1, A[1] is placed at its proper index in the array.</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pass 2, A[2] is placed at its proper index in the array. Likewise, in pass n-1, A[n-1] is placed at its proper index into the array.</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To insert an element A[k] to its proper index, we must compare it with all other elements i.e. A[k-1], A[k-2], and so on until we find an element A[j] such that, A[j]&lt;=A[k].</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All the elements from A[k-1] to A[j] need to be shifted and A[k] will be moved to A[j+1].</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151</a:t>
            </a:fld>
            <a:endParaRPr lang="en-IN"/>
          </a:p>
        </p:txBody>
      </p:sp>
    </p:spTree>
    <p:extLst>
      <p:ext uri="{BB962C8B-B14F-4D97-AF65-F5344CB8AC3E}">
        <p14:creationId xmlns:p14="http://schemas.microsoft.com/office/powerpoint/2010/main" val="15514029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Insertion Sort:-</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a:t>
            </a:r>
            <a:r>
              <a:rPr lang="en-US" sz="1800" dirty="0">
                <a:latin typeface="Times New Roman" panose="02020603050405020304" pitchFamily="18" charset="0"/>
                <a:cs typeface="Times New Roman" panose="02020603050405020304" pitchFamily="18" charset="0"/>
              </a:rPr>
              <a:t>: Repeat Steps 2 to 5 for K = 1 to N-1</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2</a:t>
            </a:r>
            <a:r>
              <a:rPr lang="en-US" sz="1800" dirty="0">
                <a:latin typeface="Times New Roman" panose="02020603050405020304" pitchFamily="18" charset="0"/>
                <a:cs typeface="Times New Roman" panose="02020603050405020304" pitchFamily="18" charset="0"/>
              </a:rPr>
              <a:t>: SET TEMP = ARR[K]</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3</a:t>
            </a:r>
            <a:r>
              <a:rPr lang="en-US" sz="1800" dirty="0">
                <a:latin typeface="Times New Roman" panose="02020603050405020304" pitchFamily="18" charset="0"/>
                <a:cs typeface="Times New Roman" panose="02020603050405020304" pitchFamily="18" charset="0"/>
              </a:rPr>
              <a:t>: SET J = K ? 1</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4</a:t>
            </a:r>
            <a:r>
              <a:rPr lang="en-US" sz="1800" dirty="0">
                <a:latin typeface="Times New Roman" panose="02020603050405020304" pitchFamily="18" charset="0"/>
                <a:cs typeface="Times New Roman" panose="02020603050405020304" pitchFamily="18" charset="0"/>
              </a:rPr>
              <a:t>: Repeat while TEMP &lt;=ARR[J]</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SET ARR[J + 1] = ARR[J]</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SET J = J ? 1</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[END OF INNER LOOP]</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5</a:t>
            </a:r>
            <a:r>
              <a:rPr lang="en-US" sz="1800" dirty="0">
                <a:latin typeface="Times New Roman" panose="02020603050405020304" pitchFamily="18" charset="0"/>
                <a:cs typeface="Times New Roman" panose="02020603050405020304" pitchFamily="18" charset="0"/>
              </a:rPr>
              <a:t>: SET ARR[J + 1] = TEMP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6</a:t>
            </a:r>
            <a:r>
              <a:rPr lang="en-US" sz="1800" dirty="0">
                <a:latin typeface="Times New Roman" panose="02020603050405020304" pitchFamily="18" charset="0"/>
                <a:cs typeface="Times New Roman" panose="02020603050405020304" pitchFamily="18" charset="0"/>
              </a:rPr>
              <a:t>: EXIT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152</a:t>
            </a:fld>
            <a:endParaRPr lang="en-IN"/>
          </a:p>
        </p:txBody>
      </p:sp>
    </p:spTree>
    <p:extLst>
      <p:ext uri="{BB962C8B-B14F-4D97-AF65-F5344CB8AC3E}">
        <p14:creationId xmlns:p14="http://schemas.microsoft.com/office/powerpoint/2010/main" val="62306361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Complexity of  Insertion Sort:-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153</a:t>
            </a:fld>
            <a:endParaRPr lang="en-IN"/>
          </a:p>
        </p:txBody>
      </p:sp>
      <p:graphicFrame>
        <p:nvGraphicFramePr>
          <p:cNvPr id="7" name="Table 6">
            <a:extLst>
              <a:ext uri="{FF2B5EF4-FFF2-40B4-BE49-F238E27FC236}">
                <a16:creationId xmlns:a16="http://schemas.microsoft.com/office/drawing/2014/main" id="{0FB108CD-AD1A-4A9A-AAD0-1BDDEF2EA3F8}"/>
              </a:ext>
            </a:extLst>
          </p:cNvPr>
          <p:cNvGraphicFramePr>
            <a:graphicFrameLocks noGrp="1"/>
          </p:cNvGraphicFramePr>
          <p:nvPr>
            <p:extLst>
              <p:ext uri="{D42A27DB-BD31-4B8C-83A1-F6EECF244321}">
                <p14:modId xmlns:p14="http://schemas.microsoft.com/office/powerpoint/2010/main" val="3715594567"/>
              </p:ext>
            </p:extLst>
          </p:nvPr>
        </p:nvGraphicFramePr>
        <p:xfrm>
          <a:off x="1512582" y="3460805"/>
          <a:ext cx="8128000" cy="135636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2204833154"/>
                    </a:ext>
                  </a:extLst>
                </a:gridCol>
                <a:gridCol w="2032000">
                  <a:extLst>
                    <a:ext uri="{9D8B030D-6E8A-4147-A177-3AD203B41FA5}">
                      <a16:colId xmlns:a16="http://schemas.microsoft.com/office/drawing/2014/main" val="3439403653"/>
                    </a:ext>
                  </a:extLst>
                </a:gridCol>
                <a:gridCol w="2032000">
                  <a:extLst>
                    <a:ext uri="{9D8B030D-6E8A-4147-A177-3AD203B41FA5}">
                      <a16:colId xmlns:a16="http://schemas.microsoft.com/office/drawing/2014/main" val="1131937245"/>
                    </a:ext>
                  </a:extLst>
                </a:gridCol>
                <a:gridCol w="2032000">
                  <a:extLst>
                    <a:ext uri="{9D8B030D-6E8A-4147-A177-3AD203B41FA5}">
                      <a16:colId xmlns:a16="http://schemas.microsoft.com/office/drawing/2014/main" val="1697544628"/>
                    </a:ext>
                  </a:extLst>
                </a:gridCol>
              </a:tblGrid>
              <a:tr h="37084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Best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Average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Worst case</a:t>
                      </a:r>
                    </a:p>
                  </a:txBody>
                  <a:tcPr marL="114300" marR="114300" marT="114300" marB="114300"/>
                </a:tc>
                <a:extLst>
                  <a:ext uri="{0D108BD9-81ED-4DB2-BD59-A6C34878D82A}">
                    <a16:rowId xmlns:a16="http://schemas.microsoft.com/office/drawing/2014/main" val="675647799"/>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Time</a:t>
                      </a:r>
                    </a:p>
                  </a:txBody>
                  <a:tcPr marL="76200" marR="76200" marT="76200" marB="76200"/>
                </a:tc>
                <a:tc>
                  <a:txBody>
                    <a:bodyPr/>
                    <a:lstStyle/>
                    <a:p>
                      <a:pPr algn="l" fontAlgn="t"/>
                      <a:r>
                        <a:rPr lang="el-GR">
                          <a:solidFill>
                            <a:srgbClr val="000000"/>
                          </a:solidFill>
                          <a:effectLst/>
                          <a:latin typeface="Times New Roman" panose="02020603050405020304" pitchFamily="18" charset="0"/>
                          <a:cs typeface="Times New Roman" panose="02020603050405020304" pitchFamily="18" charset="0"/>
                        </a:rPr>
                        <a:t>Ω(</a:t>
                      </a:r>
                      <a:r>
                        <a:rPr lang="en-IN">
                          <a:solidFill>
                            <a:srgbClr val="000000"/>
                          </a:solidFill>
                          <a:effectLst/>
                          <a:latin typeface="Times New Roman" panose="02020603050405020304" pitchFamily="18" charset="0"/>
                          <a:cs typeface="Times New Roman" panose="02020603050405020304" pitchFamily="18" charset="0"/>
                        </a:rPr>
                        <a:t>n)</a:t>
                      </a:r>
                    </a:p>
                  </a:txBody>
                  <a:tcPr marL="76200" marR="76200" marT="76200" marB="76200"/>
                </a:tc>
                <a:tc>
                  <a:txBody>
                    <a:bodyPr/>
                    <a:lstStyle/>
                    <a:p>
                      <a:pPr algn="l" fontAlgn="t"/>
                      <a:r>
                        <a:rPr lang="el-GR">
                          <a:solidFill>
                            <a:srgbClr val="000000"/>
                          </a:solidFill>
                          <a:effectLst/>
                          <a:latin typeface="Times New Roman" panose="02020603050405020304" pitchFamily="18" charset="0"/>
                          <a:cs typeface="Times New Roman" panose="02020603050405020304" pitchFamily="18" charset="0"/>
                        </a:rPr>
                        <a:t>θ(</a:t>
                      </a:r>
                      <a:r>
                        <a:rPr lang="en-IN">
                          <a:solidFill>
                            <a:srgbClr val="000000"/>
                          </a:solidFill>
                          <a:effectLst/>
                          <a:latin typeface="Times New Roman" panose="02020603050405020304" pitchFamily="18" charset="0"/>
                          <a:cs typeface="Times New Roman" panose="02020603050405020304" pitchFamily="18" charset="0"/>
                        </a:rPr>
                        <a:t>n</a:t>
                      </a:r>
                      <a:r>
                        <a:rPr lang="en-IN" baseline="30000">
                          <a:solidFill>
                            <a:srgbClr val="000000"/>
                          </a:solidFill>
                          <a:effectLst/>
                          <a:latin typeface="Times New Roman" panose="02020603050405020304" pitchFamily="18" charset="0"/>
                          <a:cs typeface="Times New Roman" panose="02020603050405020304" pitchFamily="18" charset="0"/>
                        </a:rPr>
                        <a:t>2</a:t>
                      </a:r>
                      <a:r>
                        <a:rPr lang="en-IN">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o(n</a:t>
                      </a:r>
                      <a:r>
                        <a:rPr lang="en-IN" baseline="30000">
                          <a:solidFill>
                            <a:srgbClr val="000000"/>
                          </a:solidFill>
                          <a:effectLst/>
                          <a:latin typeface="Times New Roman" panose="02020603050405020304" pitchFamily="18" charset="0"/>
                          <a:cs typeface="Times New Roman" panose="02020603050405020304" pitchFamily="18" charset="0"/>
                        </a:rPr>
                        <a:t>2</a:t>
                      </a:r>
                      <a:r>
                        <a:rPr lang="en-IN">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666229067"/>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Space</a:t>
                      </a: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583664535"/>
                  </a:ext>
                </a:extLst>
              </a:tr>
            </a:tbl>
          </a:graphicData>
        </a:graphic>
      </p:graphicFrame>
    </p:spTree>
    <p:extLst>
      <p:ext uri="{BB962C8B-B14F-4D97-AF65-F5344CB8AC3E}">
        <p14:creationId xmlns:p14="http://schemas.microsoft.com/office/powerpoint/2010/main" val="24492178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sz="1800" b="1" dirty="0">
                <a:latin typeface="Times New Roman" panose="02020603050405020304" pitchFamily="18" charset="0"/>
                <a:cs typeface="Times New Roman" panose="02020603050405020304" pitchFamily="18" charset="0"/>
              </a:rPr>
              <a:t>Quick Sort:- </a:t>
            </a:r>
            <a:r>
              <a:rPr lang="en-US" dirty="0">
                <a:latin typeface="Times New Roman" panose="02020603050405020304" pitchFamily="18" charset="0"/>
                <a:cs typeface="Times New Roman" panose="02020603050405020304" pitchFamily="18" charset="0"/>
              </a:rPr>
              <a:t>Quick sort is the widely used sorting algorithm that makes n log n comparisons in average case for sorting of an array of n elements. This algorithm follows divide and conquer approach. The algorithm processes the array in the following way.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Set the first index of the array to left and loc variable. Set the last index of the array to right variable. i.e. left = 0, loc = 0,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d = n ? 1, where n is the length of the array.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Start from the right of the array and scan the complete array from right to beginning comparing each element of the array with the element pointed by loc.</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Ensure that, a[loc] is less than a[right].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this is the case, then continue with the comparison until right becomes equal to the loc.</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a[loc] &gt; a[right], then swap the two values. And go to step 3.</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Set, loc = right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154</a:t>
            </a:fld>
            <a:endParaRPr lang="en-IN"/>
          </a:p>
        </p:txBody>
      </p:sp>
    </p:spTree>
    <p:extLst>
      <p:ext uri="{BB962C8B-B14F-4D97-AF65-F5344CB8AC3E}">
        <p14:creationId xmlns:p14="http://schemas.microsoft.com/office/powerpoint/2010/main" val="24624820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r>
              <a:rPr lang="en-US" sz="1800" b="1" dirty="0">
                <a:latin typeface="Times New Roman" panose="02020603050405020304" pitchFamily="18" charset="0"/>
                <a:cs typeface="Times New Roman" panose="02020603050405020304" pitchFamily="18" charset="0"/>
              </a:rPr>
              <a:t>Quick Sort:- </a:t>
            </a:r>
            <a:r>
              <a:rPr lang="en-US" dirty="0">
                <a:latin typeface="Times New Roman" panose="02020603050405020304" pitchFamily="18" charset="0"/>
                <a:cs typeface="Times New Roman" panose="02020603050405020304" pitchFamily="18" charset="0"/>
              </a:rPr>
              <a:t>start from element pointed by left and compare each element in its way with the element pointed by the variable loc. Ensure that a[loc] &gt; a[left]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this is the case, then continue with the comparison until loc becomes equal to left.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[loc] &lt; a[right], then swap the two values and go to step 2.</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Set, loc = left.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155</a:t>
            </a:fld>
            <a:endParaRPr lang="en-IN"/>
          </a:p>
        </p:txBody>
      </p:sp>
    </p:spTree>
    <p:extLst>
      <p:ext uri="{BB962C8B-B14F-4D97-AF65-F5344CB8AC3E}">
        <p14:creationId xmlns:p14="http://schemas.microsoft.com/office/powerpoint/2010/main" val="9543127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fontScale="92500" lnSpcReduction="2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Quick Sort:-</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PARTITION (ARR, BEG, END, LOC)</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1</a:t>
            </a:r>
            <a:r>
              <a:rPr lang="en-US" sz="1900" dirty="0">
                <a:latin typeface="Times New Roman" panose="02020603050405020304" pitchFamily="18" charset="0"/>
                <a:cs typeface="Times New Roman" panose="02020603050405020304" pitchFamily="18" charset="0"/>
              </a:rPr>
              <a:t>: [INITIALIZE] SET LEFT = BEG, RIGHT = END, LOC = BEG, FLAG =</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2</a:t>
            </a:r>
            <a:r>
              <a:rPr lang="en-US" sz="1900" dirty="0">
                <a:latin typeface="Times New Roman" panose="02020603050405020304" pitchFamily="18" charset="0"/>
                <a:cs typeface="Times New Roman" panose="02020603050405020304" pitchFamily="18" charset="0"/>
              </a:rPr>
              <a:t>: Repeat Steps 3 to 6 while FLAG =</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3</a:t>
            </a:r>
            <a:r>
              <a:rPr lang="en-US" sz="1900" dirty="0">
                <a:latin typeface="Times New Roman" panose="02020603050405020304" pitchFamily="18" charset="0"/>
                <a:cs typeface="Times New Roman" panose="02020603050405020304" pitchFamily="18" charset="0"/>
              </a:rPr>
              <a:t>: Repeat while ARR[LOC] &lt;=ARR[RIGHT]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AND LOC != RIGHT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RIGHT = RIGHT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4</a:t>
            </a:r>
            <a:r>
              <a:rPr lang="en-US" sz="1900" dirty="0">
                <a:latin typeface="Times New Roman" panose="02020603050405020304" pitchFamily="18" charset="0"/>
                <a:cs typeface="Times New Roman" panose="02020603050405020304" pitchFamily="18" charset="0"/>
              </a:rPr>
              <a:t>: IF LOC = RIGHT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FLAG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ELSE IF ARR[LOC] &gt; ARR[RIGHT]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SWAP ARR[LOC] with ARR[RIGHT]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LOC = RIGHT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5</a:t>
            </a:r>
            <a:r>
              <a:rPr lang="en-US" sz="1900" dirty="0">
                <a:latin typeface="Times New Roman" panose="02020603050405020304" pitchFamily="18" charset="0"/>
                <a:cs typeface="Times New Roman" panose="02020603050405020304" pitchFamily="18" charset="0"/>
              </a:rPr>
              <a:t>: IF FLAG = 0</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Repeat while ARR[LOC] &gt;= ARR[LEFT] AND LOC != LEFT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LEFT = LEFT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LOOP]</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156</a:t>
            </a:fld>
            <a:endParaRPr lang="en-IN"/>
          </a:p>
        </p:txBody>
      </p:sp>
    </p:spTree>
    <p:extLst>
      <p:ext uri="{BB962C8B-B14F-4D97-AF65-F5344CB8AC3E}">
        <p14:creationId xmlns:p14="http://schemas.microsoft.com/office/powerpoint/2010/main" val="18189714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fontScale="925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of  Quick Sort:-</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6</a:t>
            </a:r>
            <a:r>
              <a:rPr lang="en-US" sz="1900" dirty="0">
                <a:latin typeface="Times New Roman" panose="02020603050405020304" pitchFamily="18" charset="0"/>
                <a:cs typeface="Times New Roman" panose="02020603050405020304" pitchFamily="18" charset="0"/>
              </a:rPr>
              <a:t>:IF LOC = LEFT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FLAG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ELSE IF ARR[LOC] &lt; ARR[LEFT]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SWAP ARR[LOC] with ARR[LEFT]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LOC = LEFT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7</a:t>
            </a:r>
            <a:r>
              <a:rPr lang="en-US" sz="1900" dirty="0">
                <a:latin typeface="Times New Roman" panose="02020603050405020304" pitchFamily="18" charset="0"/>
                <a:cs typeface="Times New Roman" panose="02020603050405020304" pitchFamily="18" charset="0"/>
              </a:rPr>
              <a:t>: [END OF LOOP]</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8</a:t>
            </a:r>
            <a:r>
              <a:rPr lang="en-US" sz="1900" dirty="0">
                <a:latin typeface="Times New Roman" panose="02020603050405020304" pitchFamily="18" charset="0"/>
                <a:cs typeface="Times New Roman" panose="02020603050405020304" pitchFamily="18" charset="0"/>
              </a:rPr>
              <a:t>: END</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QUICK_SORT (ARR, BEG, END)</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1</a:t>
            </a:r>
            <a:r>
              <a:rPr lang="en-US" sz="1900" dirty="0">
                <a:latin typeface="Times New Roman" panose="02020603050405020304" pitchFamily="18" charset="0"/>
                <a:cs typeface="Times New Roman" panose="02020603050405020304" pitchFamily="18" charset="0"/>
              </a:rPr>
              <a:t>: IF (BEG &lt; END)</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CALL PARTITION (ARR, BEG, END, LOC)</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CALL QUICKSORT(ARR, BEG, LOC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CALL QUICKSORT(ARR, LOC + 1, END)</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p>
          <a:p>
            <a:pPr>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Step 2</a:t>
            </a:r>
            <a:r>
              <a:rPr lang="en-US" sz="1900" dirty="0">
                <a:latin typeface="Times New Roman" panose="02020603050405020304" pitchFamily="18" charset="0"/>
                <a:cs typeface="Times New Roman" panose="02020603050405020304" pitchFamily="18" charset="0"/>
              </a:rPr>
              <a:t>: END</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157</a:t>
            </a:fld>
            <a:endParaRPr lang="en-IN"/>
          </a:p>
        </p:txBody>
      </p:sp>
    </p:spTree>
    <p:extLst>
      <p:ext uri="{BB962C8B-B14F-4D97-AF65-F5344CB8AC3E}">
        <p14:creationId xmlns:p14="http://schemas.microsoft.com/office/powerpoint/2010/main" val="14787227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1447801"/>
            <a:ext cx="8946541" cy="5138529"/>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Complexity of  Quick Sort:-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158</a:t>
            </a:fld>
            <a:endParaRPr lang="en-IN"/>
          </a:p>
        </p:txBody>
      </p:sp>
      <p:graphicFrame>
        <p:nvGraphicFramePr>
          <p:cNvPr id="7" name="Table 6">
            <a:extLst>
              <a:ext uri="{FF2B5EF4-FFF2-40B4-BE49-F238E27FC236}">
                <a16:creationId xmlns:a16="http://schemas.microsoft.com/office/drawing/2014/main" id="{0FB108CD-AD1A-4A9A-AAD0-1BDDEF2EA3F8}"/>
              </a:ext>
            </a:extLst>
          </p:cNvPr>
          <p:cNvGraphicFramePr>
            <a:graphicFrameLocks noGrp="1"/>
          </p:cNvGraphicFramePr>
          <p:nvPr>
            <p:extLst>
              <p:ext uri="{D42A27DB-BD31-4B8C-83A1-F6EECF244321}">
                <p14:modId xmlns:p14="http://schemas.microsoft.com/office/powerpoint/2010/main" val="2209290215"/>
              </p:ext>
            </p:extLst>
          </p:nvPr>
        </p:nvGraphicFramePr>
        <p:xfrm>
          <a:off x="1512581" y="3460805"/>
          <a:ext cx="8537272" cy="1905000"/>
        </p:xfrm>
        <a:graphic>
          <a:graphicData uri="http://schemas.openxmlformats.org/drawingml/2006/table">
            <a:tbl>
              <a:tblPr firstRow="1" bandRow="1">
                <a:tableStyleId>{93296810-A885-4BE3-A3E7-6D5BEEA58F35}</a:tableStyleId>
              </a:tblPr>
              <a:tblGrid>
                <a:gridCol w="2134318">
                  <a:extLst>
                    <a:ext uri="{9D8B030D-6E8A-4147-A177-3AD203B41FA5}">
                      <a16:colId xmlns:a16="http://schemas.microsoft.com/office/drawing/2014/main" val="2204833154"/>
                    </a:ext>
                  </a:extLst>
                </a:gridCol>
                <a:gridCol w="2241283">
                  <a:extLst>
                    <a:ext uri="{9D8B030D-6E8A-4147-A177-3AD203B41FA5}">
                      <a16:colId xmlns:a16="http://schemas.microsoft.com/office/drawing/2014/main" val="3439403653"/>
                    </a:ext>
                  </a:extLst>
                </a:gridCol>
                <a:gridCol w="2027353">
                  <a:extLst>
                    <a:ext uri="{9D8B030D-6E8A-4147-A177-3AD203B41FA5}">
                      <a16:colId xmlns:a16="http://schemas.microsoft.com/office/drawing/2014/main" val="1131937245"/>
                    </a:ext>
                  </a:extLst>
                </a:gridCol>
                <a:gridCol w="2134318">
                  <a:extLst>
                    <a:ext uri="{9D8B030D-6E8A-4147-A177-3AD203B41FA5}">
                      <a16:colId xmlns:a16="http://schemas.microsoft.com/office/drawing/2014/main" val="1697544628"/>
                    </a:ext>
                  </a:extLst>
                </a:gridCol>
              </a:tblGrid>
              <a:tr h="37084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Complexity</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Best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Average Case</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Worst case</a:t>
                      </a:r>
                    </a:p>
                  </a:txBody>
                  <a:tcPr marL="114300" marR="114300" marT="114300" marB="114300"/>
                </a:tc>
                <a:extLst>
                  <a:ext uri="{0D108BD9-81ED-4DB2-BD59-A6C34878D82A}">
                    <a16:rowId xmlns:a16="http://schemas.microsoft.com/office/drawing/2014/main" val="675647799"/>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Time</a:t>
                      </a:r>
                    </a:p>
                  </a:txBody>
                  <a:tcPr marL="76200" marR="76200" marT="76200" marB="76200"/>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O(n) for 3 way partition or O(n log n) simple partition</a:t>
                      </a: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O(n log n)</a:t>
                      </a: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O(n</a:t>
                      </a:r>
                      <a:r>
                        <a:rPr lang="en-IN" baseline="30000" dirty="0">
                          <a:solidFill>
                            <a:srgbClr val="000000"/>
                          </a:solidFill>
                          <a:effectLst/>
                          <a:latin typeface="Times New Roman" panose="02020603050405020304" pitchFamily="18" charset="0"/>
                          <a:cs typeface="Times New Roman" panose="02020603050405020304" pitchFamily="18" charset="0"/>
                        </a:rPr>
                        <a:t>2</a:t>
                      </a:r>
                      <a:r>
                        <a:rPr lang="en-IN" dirty="0">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666229067"/>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Space</a:t>
                      </a: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O(log n)</a:t>
                      </a:r>
                      <a:endParaRPr lang="en-IN"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583664535"/>
                  </a:ext>
                </a:extLst>
              </a:tr>
            </a:tbl>
          </a:graphicData>
        </a:graphic>
      </p:graphicFrame>
    </p:spTree>
    <p:extLst>
      <p:ext uri="{BB962C8B-B14F-4D97-AF65-F5344CB8AC3E}">
        <p14:creationId xmlns:p14="http://schemas.microsoft.com/office/powerpoint/2010/main" val="32132158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6583-8E15-4870-8DEC-A9571D9FC7F3}"/>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E2692151-1F3C-427C-9F53-5DF57DD7925A}"/>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BCFBB00D-59F1-44D5-B769-60FFF4B2D580}"/>
              </a:ext>
            </a:extLst>
          </p:cNvPr>
          <p:cNvSpPr>
            <a:spLocks noGrp="1"/>
          </p:cNvSpPr>
          <p:nvPr>
            <p:ph type="dt" sz="half" idx="10"/>
          </p:nvPr>
        </p:nvSpPr>
        <p:spPr/>
        <p:txBody>
          <a:bodyPr/>
          <a:lstStyle/>
          <a:p>
            <a:fld id="{C80E8D69-5074-43FD-ABC3-C5FCB70DAECD}" type="datetime1">
              <a:rPr lang="en-IN" smtClean="0"/>
              <a:t>03-09-2018</a:t>
            </a:fld>
            <a:endParaRPr lang="en-IN"/>
          </a:p>
        </p:txBody>
      </p:sp>
      <p:sp>
        <p:nvSpPr>
          <p:cNvPr id="5" name="Slide Number Placeholder 4">
            <a:extLst>
              <a:ext uri="{FF2B5EF4-FFF2-40B4-BE49-F238E27FC236}">
                <a16:creationId xmlns:a16="http://schemas.microsoft.com/office/drawing/2014/main" id="{4FC0E527-0403-4920-B742-08A2C572B5B4}"/>
              </a:ext>
            </a:extLst>
          </p:cNvPr>
          <p:cNvSpPr>
            <a:spLocks noGrp="1"/>
          </p:cNvSpPr>
          <p:nvPr>
            <p:ph type="sldNum" sz="quarter" idx="12"/>
          </p:nvPr>
        </p:nvSpPr>
        <p:spPr/>
        <p:txBody>
          <a:bodyPr/>
          <a:lstStyle/>
          <a:p>
            <a:fld id="{844595D1-4354-4326-AE02-DEA2F374B0AC}" type="slidenum">
              <a:rPr lang="en-IN" smtClean="0"/>
              <a:t>159</a:t>
            </a:fld>
            <a:endParaRPr lang="en-IN"/>
          </a:p>
        </p:txBody>
      </p:sp>
    </p:spTree>
    <p:extLst>
      <p:ext uri="{BB962C8B-B14F-4D97-AF65-F5344CB8AC3E}">
        <p14:creationId xmlns:p14="http://schemas.microsoft.com/office/powerpoint/2010/main" val="67621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Jumping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Break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16</a:t>
            </a:fld>
            <a:endParaRPr lang="en-IN"/>
          </a:p>
        </p:txBody>
      </p:sp>
      <p:pic>
        <p:nvPicPr>
          <p:cNvPr id="7" name="Picture 6">
            <a:extLst>
              <a:ext uri="{FF2B5EF4-FFF2-40B4-BE49-F238E27FC236}">
                <a16:creationId xmlns:a16="http://schemas.microsoft.com/office/drawing/2014/main" id="{BA05D255-400C-405F-B522-9B756C94D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933" y="2376625"/>
            <a:ext cx="4955003" cy="3249338"/>
          </a:xfrm>
          <a:prstGeom prst="rect">
            <a:avLst/>
          </a:prstGeom>
        </p:spPr>
      </p:pic>
    </p:spTree>
    <p:extLst>
      <p:ext uri="{BB962C8B-B14F-4D97-AF65-F5344CB8AC3E}">
        <p14:creationId xmlns:p14="http://schemas.microsoft.com/office/powerpoint/2010/main" val="65557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Jumping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Continue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17</a:t>
            </a:fld>
            <a:endParaRPr lang="en-IN"/>
          </a:p>
        </p:txBody>
      </p:sp>
      <p:pic>
        <p:nvPicPr>
          <p:cNvPr id="8" name="Picture 7">
            <a:extLst>
              <a:ext uri="{FF2B5EF4-FFF2-40B4-BE49-F238E27FC236}">
                <a16:creationId xmlns:a16="http://schemas.microsoft.com/office/drawing/2014/main" id="{B22611C3-F709-47BE-A70A-189703026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239" y="1532094"/>
            <a:ext cx="5757614" cy="4873188"/>
          </a:xfrm>
          <a:prstGeom prst="rect">
            <a:avLst/>
          </a:prstGeom>
          <a:ln>
            <a:noFill/>
          </a:ln>
          <a:effectLst>
            <a:softEdge rad="112500"/>
          </a:effectLst>
        </p:spPr>
      </p:pic>
    </p:spTree>
    <p:extLst>
      <p:ext uri="{BB962C8B-B14F-4D97-AF65-F5344CB8AC3E}">
        <p14:creationId xmlns:p14="http://schemas.microsoft.com/office/powerpoint/2010/main" val="49411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Jumping Statement:-</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goto</a:t>
            </a:r>
            <a:r>
              <a:rPr lang="en-IN" sz="2000" dirty="0">
                <a:latin typeface="Times New Roman" panose="02020603050405020304" pitchFamily="18" charset="0"/>
                <a:cs typeface="Times New Roman" panose="02020603050405020304" pitchFamily="18" charset="0"/>
              </a:rPr>
              <a:t> Statement:-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goto</a:t>
            </a:r>
            <a:r>
              <a:rPr lang="en-IN" dirty="0">
                <a:latin typeface="Times New Roman" panose="02020603050405020304" pitchFamily="18" charset="0"/>
                <a:cs typeface="Times New Roman" panose="02020603050405020304" pitchFamily="18" charset="0"/>
              </a:rPr>
              <a:t> statement is known as jump statement in C language. It is used to unconditionally jump to other label. It transfers control to other parts of the program.</a:t>
            </a:r>
          </a:p>
          <a:p>
            <a:pPr>
              <a:buFont typeface="Wingdings" panose="05000000000000000000" pitchFamily="2" charset="2"/>
              <a:buChar char="Ø"/>
            </a:pPr>
            <a:r>
              <a:rPr lang="en-IN" sz="2000" i="1" dirty="0">
                <a:latin typeface="Times New Roman" panose="02020603050405020304" pitchFamily="18" charset="0"/>
                <a:cs typeface="Times New Roman" panose="02020603050405020304" pitchFamily="18" charset="0"/>
              </a:rPr>
              <a:t>Syntax:</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goto</a:t>
            </a:r>
            <a:r>
              <a:rPr lang="en-IN" i="1" dirty="0">
                <a:latin typeface="Times New Roman" panose="02020603050405020304" pitchFamily="18" charset="0"/>
                <a:cs typeface="Times New Roman" panose="02020603050405020304" pitchFamily="18" charset="0"/>
              </a:rPr>
              <a:t> label;</a:t>
            </a:r>
            <a:endParaRPr lang="en-IN" sz="2000"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18</a:t>
            </a:fld>
            <a:endParaRPr lang="en-IN"/>
          </a:p>
        </p:txBody>
      </p:sp>
    </p:spTree>
    <p:extLst>
      <p:ext uri="{BB962C8B-B14F-4D97-AF65-F5344CB8AC3E}">
        <p14:creationId xmlns:p14="http://schemas.microsoft.com/office/powerpoint/2010/main" val="374997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Jumping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continue Statement:- </a:t>
            </a:r>
          </a:p>
          <a:p>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continue statement</a:t>
            </a:r>
            <a:r>
              <a:rPr lang="en-IN" sz="1800" dirty="0">
                <a:latin typeface="Times New Roman" panose="02020603050405020304" pitchFamily="18" charset="0"/>
                <a:cs typeface="Times New Roman" panose="02020603050405020304" pitchFamily="18" charset="0"/>
              </a:rPr>
              <a:t> in C language is used to continue the execution of loop (while, do while and for). It is used with </a:t>
            </a:r>
            <a:r>
              <a:rPr lang="en-IN" sz="1800" i="1" dirty="0">
                <a:latin typeface="Times New Roman" panose="02020603050405020304" pitchFamily="18" charset="0"/>
                <a:cs typeface="Times New Roman" panose="02020603050405020304" pitchFamily="18" charset="0"/>
              </a:rPr>
              <a:t>if condition</a:t>
            </a:r>
            <a:r>
              <a:rPr lang="en-IN" sz="1800" dirty="0">
                <a:latin typeface="Times New Roman" panose="02020603050405020304" pitchFamily="18" charset="0"/>
                <a:cs typeface="Times New Roman" panose="02020603050405020304" pitchFamily="18" charset="0"/>
              </a:rPr>
              <a:t> within the loop.</a:t>
            </a:r>
          </a:p>
          <a:p>
            <a:r>
              <a:rPr lang="en-IN" sz="1800" dirty="0">
                <a:latin typeface="Times New Roman" panose="02020603050405020304" pitchFamily="18" charset="0"/>
                <a:cs typeface="Times New Roman" panose="02020603050405020304" pitchFamily="18" charset="0"/>
              </a:rPr>
              <a:t>In case of </a:t>
            </a:r>
            <a:r>
              <a:rPr lang="en-IN" sz="1800" i="1" dirty="0">
                <a:latin typeface="Times New Roman" panose="02020603050405020304" pitchFamily="18" charset="0"/>
                <a:cs typeface="Times New Roman" panose="02020603050405020304" pitchFamily="18" charset="0"/>
              </a:rPr>
              <a:t>inner loops</a:t>
            </a:r>
            <a:r>
              <a:rPr lang="en-IN" sz="1800" dirty="0">
                <a:latin typeface="Times New Roman" panose="02020603050405020304" pitchFamily="18" charset="0"/>
                <a:cs typeface="Times New Roman" panose="02020603050405020304" pitchFamily="18" charset="0"/>
              </a:rPr>
              <a:t>, it continues the control of inner loop only.</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19</a:t>
            </a:fld>
            <a:endParaRPr lang="en-IN"/>
          </a:p>
        </p:txBody>
      </p:sp>
    </p:spTree>
    <p:extLst>
      <p:ext uri="{BB962C8B-B14F-4D97-AF65-F5344CB8AC3E}">
        <p14:creationId xmlns:p14="http://schemas.microsoft.com/office/powerpoint/2010/main" val="324761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Data Structures are the programmatic way of storing data so that data can be used efficiently. Almost every enterprise application uses various types of data structures in one or the other way.</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6C9B269-2F26-48FA-A21F-3D9A731469F8}"/>
              </a:ext>
            </a:extLst>
          </p:cNvPr>
          <p:cNvSpPr>
            <a:spLocks noGrp="1"/>
          </p:cNvSpPr>
          <p:nvPr>
            <p:ph type="dt" sz="half" idx="10"/>
          </p:nvPr>
        </p:nvSpPr>
        <p:spPr/>
        <p:txBody>
          <a:bodyPr/>
          <a:lstStyle/>
          <a:p>
            <a:fld id="{86D6FDA8-435A-4ACD-9331-A9C61F75E518}" type="datetime1">
              <a:rPr lang="en-IN" smtClean="0"/>
              <a:t>03-09-2018</a:t>
            </a:fld>
            <a:endParaRPr lang="en-IN"/>
          </a:p>
        </p:txBody>
      </p:sp>
      <p:sp>
        <p:nvSpPr>
          <p:cNvPr id="5" name="Slide Number Placeholder 4">
            <a:extLst>
              <a:ext uri="{FF2B5EF4-FFF2-40B4-BE49-F238E27FC236}">
                <a16:creationId xmlns:a16="http://schemas.microsoft.com/office/drawing/2014/main" id="{BDDE5CFF-ABA5-4B20-9ACC-54391E58AA25}"/>
              </a:ext>
            </a:extLst>
          </p:cNvPr>
          <p:cNvSpPr>
            <a:spLocks noGrp="1"/>
          </p:cNvSpPr>
          <p:nvPr>
            <p:ph type="sldNum" sz="quarter" idx="12"/>
          </p:nvPr>
        </p:nvSpPr>
        <p:spPr/>
        <p:txBody>
          <a:bodyPr/>
          <a:lstStyle/>
          <a:p>
            <a:fld id="{844595D1-4354-4326-AE02-DEA2F374B0AC}" type="slidenum">
              <a:rPr lang="en-IN" smtClean="0"/>
              <a:t>2</a:t>
            </a:fld>
            <a:endParaRPr lang="en-IN"/>
          </a:p>
        </p:txBody>
      </p:sp>
    </p:spTree>
    <p:extLst>
      <p:ext uri="{BB962C8B-B14F-4D97-AF65-F5344CB8AC3E}">
        <p14:creationId xmlns:p14="http://schemas.microsoft.com/office/powerpoint/2010/main" val="139949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62500" lnSpcReduction="20000"/>
          </a:bodyPr>
          <a:lstStyle/>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Jumping Statement:-</a:t>
            </a:r>
          </a:p>
          <a:p>
            <a:r>
              <a:rPr lang="en-IN" sz="2600" dirty="0">
                <a:latin typeface="Times New Roman" panose="02020603050405020304" pitchFamily="18" charset="0"/>
                <a:cs typeface="Times New Roman" panose="02020603050405020304" pitchFamily="18" charset="0"/>
              </a:rPr>
              <a:t>continue Statement</a:t>
            </a:r>
            <a:r>
              <a:rPr lang="en-IN" sz="2000" dirty="0">
                <a:latin typeface="Times New Roman" panose="02020603050405020304" pitchFamily="18" charset="0"/>
                <a:cs typeface="Times New Roman" panose="02020603050405020304" pitchFamily="18" charset="0"/>
              </a:rPr>
              <a:t>:-</a:t>
            </a:r>
            <a:r>
              <a:rPr lang="en-IN" dirty="0"/>
              <a:t>#include&lt;</a:t>
            </a:r>
            <a:r>
              <a:rPr lang="en-IN" dirty="0" err="1"/>
              <a:t>stdio.h</a:t>
            </a:r>
            <a:r>
              <a:rPr lang="en-IN" dirty="0"/>
              <a:t>&gt;  </a:t>
            </a:r>
          </a:p>
          <a:p>
            <a:r>
              <a:rPr lang="en-IN" b="1" dirty="0"/>
              <a:t>int</a:t>
            </a:r>
            <a:r>
              <a:rPr lang="en-IN" dirty="0"/>
              <a:t> main(){  </a:t>
            </a:r>
          </a:p>
          <a:p>
            <a:r>
              <a:rPr lang="en-IN" b="1" dirty="0"/>
              <a:t>int</a:t>
            </a:r>
            <a:r>
              <a:rPr lang="en-IN" dirty="0"/>
              <a:t> </a:t>
            </a:r>
            <a:r>
              <a:rPr lang="en-IN" dirty="0" err="1"/>
              <a:t>i</a:t>
            </a:r>
            <a:r>
              <a:rPr lang="en-IN" dirty="0"/>
              <a:t>=1;//initializing a local variable       </a:t>
            </a:r>
          </a:p>
          <a:p>
            <a:r>
              <a:rPr lang="en-IN" dirty="0"/>
              <a:t>//starting a loop from 1 to 10    </a:t>
            </a:r>
          </a:p>
          <a:p>
            <a:r>
              <a:rPr lang="en-IN" b="1" dirty="0"/>
              <a:t>for</a:t>
            </a:r>
            <a:r>
              <a:rPr lang="en-IN" dirty="0"/>
              <a:t>(</a:t>
            </a:r>
            <a:r>
              <a:rPr lang="en-IN" dirty="0" err="1"/>
              <a:t>i</a:t>
            </a:r>
            <a:r>
              <a:rPr lang="en-IN" dirty="0"/>
              <a:t>=1;i&lt;=10;i++){      </a:t>
            </a:r>
          </a:p>
          <a:p>
            <a:r>
              <a:rPr lang="en-IN" b="1" dirty="0"/>
              <a:t>if</a:t>
            </a:r>
            <a:r>
              <a:rPr lang="en-IN" dirty="0"/>
              <a:t>(</a:t>
            </a:r>
            <a:r>
              <a:rPr lang="en-IN" dirty="0" err="1"/>
              <a:t>i</a:t>
            </a:r>
            <a:r>
              <a:rPr lang="en-IN" dirty="0"/>
              <a:t>==5){//if value of </a:t>
            </a:r>
            <a:r>
              <a:rPr lang="en-IN" dirty="0" err="1"/>
              <a:t>i</a:t>
            </a:r>
            <a:r>
              <a:rPr lang="en-IN" dirty="0"/>
              <a:t> is equal to 5, it will continue the loop    </a:t>
            </a:r>
          </a:p>
          <a:p>
            <a:r>
              <a:rPr lang="en-IN" b="1" dirty="0"/>
              <a:t>continue</a:t>
            </a:r>
            <a:r>
              <a:rPr lang="en-IN" dirty="0"/>
              <a:t>;    </a:t>
            </a:r>
          </a:p>
          <a:p>
            <a:r>
              <a:rPr lang="en-IN" dirty="0"/>
              <a:t>}    </a:t>
            </a:r>
          </a:p>
          <a:p>
            <a:r>
              <a:rPr lang="en-IN" dirty="0" err="1"/>
              <a:t>printf</a:t>
            </a:r>
            <a:r>
              <a:rPr lang="en-IN" dirty="0"/>
              <a:t>("%d \n",</a:t>
            </a:r>
            <a:r>
              <a:rPr lang="en-IN" dirty="0" err="1"/>
              <a:t>i</a:t>
            </a:r>
            <a:r>
              <a:rPr lang="en-IN" dirty="0"/>
              <a:t>);    </a:t>
            </a:r>
          </a:p>
          <a:p>
            <a:r>
              <a:rPr lang="en-IN" dirty="0"/>
              <a:t>}//end of for loop    </a:t>
            </a:r>
          </a:p>
          <a:p>
            <a:r>
              <a:rPr lang="en-IN" b="1" dirty="0"/>
              <a:t>return</a:t>
            </a:r>
            <a:r>
              <a:rPr lang="en-IN" dirty="0"/>
              <a:t> 0;  </a:t>
            </a:r>
          </a:p>
          <a:p>
            <a:r>
              <a:rPr lang="en-IN" dirty="0"/>
              <a:t>}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  1 2 3 4 5 6 7 8 9 10</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20</a:t>
            </a:fld>
            <a:endParaRPr lang="en-IN"/>
          </a:p>
        </p:txBody>
      </p:sp>
    </p:spTree>
    <p:extLst>
      <p:ext uri="{BB962C8B-B14F-4D97-AF65-F5344CB8AC3E}">
        <p14:creationId xmlns:p14="http://schemas.microsoft.com/office/powerpoint/2010/main" val="989025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Function:- </a:t>
            </a:r>
            <a:r>
              <a:rPr lang="en-IN" sz="1800" dirty="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function in C language</a:t>
            </a:r>
            <a:r>
              <a:rPr lang="en-IN" sz="1800" dirty="0">
                <a:latin typeface="Times New Roman" panose="02020603050405020304" pitchFamily="18" charset="0"/>
                <a:cs typeface="Times New Roman" panose="02020603050405020304" pitchFamily="18" charset="0"/>
              </a:rPr>
              <a:t> is also known as </a:t>
            </a:r>
            <a:r>
              <a:rPr lang="en-IN" sz="1800" i="1" dirty="0">
                <a:latin typeface="Times New Roman" panose="02020603050405020304" pitchFamily="18" charset="0"/>
                <a:cs typeface="Times New Roman" panose="02020603050405020304" pitchFamily="18" charset="0"/>
              </a:rPr>
              <a:t>procedure</a:t>
            </a:r>
            <a:r>
              <a:rPr lang="en-IN" sz="1800" dirty="0">
                <a:latin typeface="Times New Roman" panose="02020603050405020304" pitchFamily="18" charset="0"/>
                <a:cs typeface="Times New Roman" panose="02020603050405020304" pitchFamily="18" charset="0"/>
              </a:rPr>
              <a:t> or </a:t>
            </a:r>
            <a:r>
              <a:rPr lang="en-IN" sz="1800" i="1" dirty="0">
                <a:latin typeface="Times New Roman" panose="02020603050405020304" pitchFamily="18" charset="0"/>
                <a:cs typeface="Times New Roman" panose="02020603050405020304" pitchFamily="18" charset="0"/>
              </a:rPr>
              <a:t>subroutine</a:t>
            </a:r>
            <a:r>
              <a:rPr lang="en-IN" sz="1800" dirty="0">
                <a:latin typeface="Times New Roman" panose="02020603050405020304" pitchFamily="18" charset="0"/>
                <a:cs typeface="Times New Roman" panose="02020603050405020304" pitchFamily="18" charset="0"/>
              </a:rPr>
              <a:t> in other programming languages.</a:t>
            </a:r>
          </a:p>
          <a:p>
            <a:r>
              <a:rPr lang="en-IN" sz="1800" dirty="0">
                <a:latin typeface="Times New Roman" panose="02020603050405020304" pitchFamily="18" charset="0"/>
                <a:cs typeface="Times New Roman" panose="02020603050405020304" pitchFamily="18" charset="0"/>
              </a:rPr>
              <a:t>To perform any task, we can create function. A function can be called many times. It provides </a:t>
            </a:r>
            <a:r>
              <a:rPr lang="en-IN" sz="1800" i="1" dirty="0">
                <a:latin typeface="Times New Roman" panose="02020603050405020304" pitchFamily="18" charset="0"/>
                <a:cs typeface="Times New Roman" panose="02020603050405020304" pitchFamily="18" charset="0"/>
              </a:rPr>
              <a:t>modularity</a:t>
            </a:r>
            <a:r>
              <a:rPr lang="en-IN" sz="1800" dirty="0">
                <a:latin typeface="Times New Roman" panose="02020603050405020304" pitchFamily="18" charset="0"/>
                <a:cs typeface="Times New Roman" panose="02020603050405020304" pitchFamily="18" charset="0"/>
              </a:rPr>
              <a:t> and code </a:t>
            </a:r>
            <a:r>
              <a:rPr lang="en-IN" sz="1800" i="1" dirty="0">
                <a:latin typeface="Times New Roman" panose="02020603050405020304" pitchFamily="18" charset="0"/>
                <a:cs typeface="Times New Roman" panose="02020603050405020304" pitchFamily="18" charset="0"/>
              </a:rPr>
              <a:t>reusability</a:t>
            </a:r>
            <a:r>
              <a:rPr lang="en-IN" sz="1800" dirty="0">
                <a:latin typeface="Times New Roman" panose="02020603050405020304" pitchFamily="18" charset="0"/>
                <a:cs typeface="Times New Roman" panose="02020603050405020304" pitchFamily="18" charset="0"/>
              </a:rPr>
              <a:t>.</a:t>
            </a: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21</a:t>
            </a:fld>
            <a:endParaRPr lang="en-IN"/>
          </a:p>
        </p:txBody>
      </p:sp>
    </p:spTree>
    <p:extLst>
      <p:ext uri="{BB962C8B-B14F-4D97-AF65-F5344CB8AC3E}">
        <p14:creationId xmlns:p14="http://schemas.microsoft.com/office/powerpoint/2010/main" val="239488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Advantages of Function:-</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Code Reusability</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Code Optimization</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22</a:t>
            </a:fld>
            <a:endParaRPr lang="en-IN"/>
          </a:p>
        </p:txBody>
      </p:sp>
    </p:spTree>
    <p:extLst>
      <p:ext uri="{BB962C8B-B14F-4D97-AF65-F5344CB8AC3E}">
        <p14:creationId xmlns:p14="http://schemas.microsoft.com/office/powerpoint/2010/main" val="193777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Types of Function:-</a:t>
            </a:r>
            <a:r>
              <a:rPr lang="en-IN" sz="1800" dirty="0">
                <a:latin typeface="Times New Roman" panose="02020603050405020304" pitchFamily="18" charset="0"/>
                <a:cs typeface="Times New Roman" panose="02020603050405020304" pitchFamily="18" charset="0"/>
              </a:rPr>
              <a:t>There are two types of functions in C programming:</a:t>
            </a:r>
          </a:p>
          <a:p>
            <a:r>
              <a:rPr lang="en-IN" sz="1800" b="1" dirty="0">
                <a:latin typeface="Times New Roman" panose="02020603050405020304" pitchFamily="18" charset="0"/>
                <a:cs typeface="Times New Roman" panose="02020603050405020304" pitchFamily="18" charset="0"/>
              </a:rPr>
              <a:t>Library Functions</a:t>
            </a:r>
            <a:r>
              <a:rPr lang="en-IN" sz="1800" dirty="0">
                <a:latin typeface="Times New Roman" panose="02020603050405020304" pitchFamily="18" charset="0"/>
                <a:cs typeface="Times New Roman" panose="02020603050405020304" pitchFamily="18" charset="0"/>
              </a:rPr>
              <a:t>: are the functions which are declared in the C header files such as </a:t>
            </a:r>
            <a:r>
              <a:rPr lang="en-IN" sz="1800" dirty="0" err="1">
                <a:latin typeface="Times New Roman" panose="02020603050405020304" pitchFamily="18" charset="0"/>
                <a:cs typeface="Times New Roman" panose="02020603050405020304" pitchFamily="18" charset="0"/>
              </a:rPr>
              <a:t>scanf</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printf</a:t>
            </a:r>
            <a:r>
              <a:rPr lang="en-IN" sz="1800" dirty="0">
                <a:latin typeface="Times New Roman" panose="02020603050405020304" pitchFamily="18" charset="0"/>
                <a:cs typeface="Times New Roman" panose="02020603050405020304" pitchFamily="18" charset="0"/>
              </a:rPr>
              <a:t>(), gets(), puts(), ceil(), floor() etc.</a:t>
            </a:r>
          </a:p>
          <a:p>
            <a:r>
              <a:rPr lang="en-IN" sz="1800" b="1" dirty="0">
                <a:latin typeface="Times New Roman" panose="02020603050405020304" pitchFamily="18" charset="0"/>
                <a:cs typeface="Times New Roman" panose="02020603050405020304" pitchFamily="18" charset="0"/>
              </a:rPr>
              <a:t>User-defined functions</a:t>
            </a:r>
            <a:r>
              <a:rPr lang="en-IN" sz="1800" dirty="0">
                <a:latin typeface="Times New Roman" panose="02020603050405020304" pitchFamily="18" charset="0"/>
                <a:cs typeface="Times New Roman" panose="02020603050405020304" pitchFamily="18" charset="0"/>
              </a:rPr>
              <a:t>: are the functions which are created by the C programmer, so that he/she can use it many times. It reduces complexity of a big program and optimizes the code.</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23</a:t>
            </a:fld>
            <a:endParaRPr lang="en-IN"/>
          </a:p>
        </p:txBody>
      </p:sp>
      <p:pic>
        <p:nvPicPr>
          <p:cNvPr id="7" name="Picture 6">
            <a:extLst>
              <a:ext uri="{FF2B5EF4-FFF2-40B4-BE49-F238E27FC236}">
                <a16:creationId xmlns:a16="http://schemas.microsoft.com/office/drawing/2014/main" id="{E0CE6617-0771-486D-94AB-3D07CAEE7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274" y="3767137"/>
            <a:ext cx="4581525" cy="2981325"/>
          </a:xfrm>
          <a:prstGeom prst="rect">
            <a:avLst/>
          </a:prstGeom>
          <a:ln>
            <a:noFill/>
          </a:ln>
          <a:effectLst>
            <a:softEdge rad="112500"/>
          </a:effectLst>
        </p:spPr>
      </p:pic>
    </p:spTree>
    <p:extLst>
      <p:ext uri="{BB962C8B-B14F-4D97-AF65-F5344CB8AC3E}">
        <p14:creationId xmlns:p14="http://schemas.microsoft.com/office/powerpoint/2010/main" val="284603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Return Value:-</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int get(){  </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return 10;  </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24</a:t>
            </a:fld>
            <a:endParaRPr lang="en-IN"/>
          </a:p>
        </p:txBody>
      </p:sp>
    </p:spTree>
    <p:extLst>
      <p:ext uri="{BB962C8B-B14F-4D97-AF65-F5344CB8AC3E}">
        <p14:creationId xmlns:p14="http://schemas.microsoft.com/office/powerpoint/2010/main" val="193578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77500" lnSpcReduction="20000"/>
          </a:bodyPr>
          <a:lstStyle/>
          <a:p>
            <a:r>
              <a:rPr lang="en-IN" sz="2300" b="1" dirty="0">
                <a:latin typeface="Times New Roman" panose="02020603050405020304" pitchFamily="18" charset="0"/>
                <a:cs typeface="Times New Roman" panose="02020603050405020304" pitchFamily="18" charset="0"/>
              </a:rPr>
              <a:t>Parameter in C Function:-</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Example of a function that has 0 parameter: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hello(){  </a:t>
            </a:r>
          </a:p>
          <a:p>
            <a:pPr>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("hello c");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Example of a function that has 1 parameter: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cube(</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n){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return</a:t>
            </a:r>
            <a:r>
              <a:rPr lang="en-IN" dirty="0">
                <a:latin typeface="Times New Roman" panose="02020603050405020304" pitchFamily="18" charset="0"/>
                <a:cs typeface="Times New Roman" panose="02020603050405020304" pitchFamily="18" charset="0"/>
              </a:rPr>
              <a:t> n*n*n;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Example of a function that has 2 parameters: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add(</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b){  </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return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a:t>
            </a: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25</a:t>
            </a:fld>
            <a:endParaRPr lang="en-IN"/>
          </a:p>
        </p:txBody>
      </p:sp>
    </p:spTree>
    <p:extLst>
      <p:ext uri="{BB962C8B-B14F-4D97-AF65-F5344CB8AC3E}">
        <p14:creationId xmlns:p14="http://schemas.microsoft.com/office/powerpoint/2010/main" val="3983495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85000" lnSpcReduction="20000"/>
          </a:bodyPr>
          <a:lstStyle/>
          <a:p>
            <a:r>
              <a:rPr lang="en-IN" sz="2300" b="1" dirty="0">
                <a:latin typeface="Times New Roman" panose="02020603050405020304" pitchFamily="18" charset="0"/>
                <a:cs typeface="Times New Roman" panose="02020603050405020304" pitchFamily="18" charset="0"/>
              </a:rPr>
              <a:t>Calling A C Function:-</a:t>
            </a:r>
          </a:p>
          <a:p>
            <a:pPr>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If a function returns any value, you need to call function to get the value returned from the function. The syntax of calling a function in c programming is given below:</a:t>
            </a:r>
          </a:p>
          <a:p>
            <a:pPr>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variable=</a:t>
            </a:r>
            <a:r>
              <a:rPr lang="en-IN" sz="2100" dirty="0" err="1">
                <a:latin typeface="Times New Roman" panose="02020603050405020304" pitchFamily="18" charset="0"/>
                <a:cs typeface="Times New Roman" panose="02020603050405020304" pitchFamily="18" charset="0"/>
              </a:rPr>
              <a:t>function_name</a:t>
            </a:r>
            <a:r>
              <a:rPr lang="en-IN" sz="2100" dirty="0">
                <a:latin typeface="Times New Roman" panose="02020603050405020304" pitchFamily="18" charset="0"/>
                <a:cs typeface="Times New Roman" panose="02020603050405020304" pitchFamily="18" charset="0"/>
              </a:rPr>
              <a:t>(arguments...);  </a:t>
            </a:r>
          </a:p>
          <a:p>
            <a:pPr>
              <a:buFont typeface="Wingdings" panose="05000000000000000000" pitchFamily="2" charset="2"/>
              <a:buChar char="§"/>
            </a:pPr>
            <a:r>
              <a:rPr lang="en-IN" sz="2100" b="1" dirty="0">
                <a:latin typeface="Times New Roman" panose="02020603050405020304" pitchFamily="18" charset="0"/>
                <a:cs typeface="Times New Roman" panose="02020603050405020304" pitchFamily="18" charset="0"/>
              </a:rPr>
              <a:t>1) variable:</a:t>
            </a:r>
            <a:r>
              <a:rPr lang="en-IN" sz="2100" dirty="0">
                <a:latin typeface="Times New Roman" panose="02020603050405020304" pitchFamily="18" charset="0"/>
                <a:cs typeface="Times New Roman" panose="02020603050405020304" pitchFamily="18" charset="0"/>
              </a:rPr>
              <a:t> The variable is not mandatory. If function return type is </a:t>
            </a:r>
            <a:r>
              <a:rPr lang="en-IN" sz="2100" i="1" dirty="0">
                <a:latin typeface="Times New Roman" panose="02020603050405020304" pitchFamily="18" charset="0"/>
                <a:cs typeface="Times New Roman" panose="02020603050405020304" pitchFamily="18" charset="0"/>
              </a:rPr>
              <a:t>void</a:t>
            </a:r>
            <a:r>
              <a:rPr lang="en-IN" sz="2100" dirty="0">
                <a:latin typeface="Times New Roman" panose="02020603050405020304" pitchFamily="18" charset="0"/>
                <a:cs typeface="Times New Roman" panose="02020603050405020304" pitchFamily="18" charset="0"/>
              </a:rPr>
              <a:t>, you must not provide the variable because void functions doesn't return any value.</a:t>
            </a:r>
          </a:p>
          <a:p>
            <a:pPr>
              <a:buFont typeface="Wingdings" panose="05000000000000000000" pitchFamily="2" charset="2"/>
              <a:buChar char="§"/>
            </a:pPr>
            <a:r>
              <a:rPr lang="en-IN" sz="2100" b="1" dirty="0">
                <a:latin typeface="Times New Roman" panose="02020603050405020304" pitchFamily="18" charset="0"/>
                <a:cs typeface="Times New Roman" panose="02020603050405020304" pitchFamily="18" charset="0"/>
              </a:rPr>
              <a:t>2) </a:t>
            </a:r>
            <a:r>
              <a:rPr lang="en-IN" sz="2100" b="1" dirty="0" err="1">
                <a:latin typeface="Times New Roman" panose="02020603050405020304" pitchFamily="18" charset="0"/>
                <a:cs typeface="Times New Roman" panose="02020603050405020304" pitchFamily="18" charset="0"/>
              </a:rPr>
              <a:t>function_name</a:t>
            </a:r>
            <a:r>
              <a:rPr lang="en-IN" sz="2100" b="1" dirty="0">
                <a:latin typeface="Times New Roman" panose="02020603050405020304" pitchFamily="18" charset="0"/>
                <a:cs typeface="Times New Roman" panose="02020603050405020304" pitchFamily="18" charset="0"/>
              </a:rPr>
              <a:t>:</a:t>
            </a:r>
            <a:r>
              <a:rPr lang="en-IN" sz="2100" dirty="0">
                <a:latin typeface="Times New Roman" panose="02020603050405020304" pitchFamily="18" charset="0"/>
                <a:cs typeface="Times New Roman" panose="02020603050405020304" pitchFamily="18" charset="0"/>
              </a:rPr>
              <a:t> The </a:t>
            </a:r>
            <a:r>
              <a:rPr lang="en-IN" sz="2100" dirty="0" err="1">
                <a:latin typeface="Times New Roman" panose="02020603050405020304" pitchFamily="18" charset="0"/>
                <a:cs typeface="Times New Roman" panose="02020603050405020304" pitchFamily="18" charset="0"/>
              </a:rPr>
              <a:t>function_name</a:t>
            </a:r>
            <a:r>
              <a:rPr lang="en-IN" sz="2100" dirty="0">
                <a:latin typeface="Times New Roman" panose="02020603050405020304" pitchFamily="18" charset="0"/>
                <a:cs typeface="Times New Roman" panose="02020603050405020304" pitchFamily="18" charset="0"/>
              </a:rPr>
              <a:t> is name of the function to be called.</a:t>
            </a:r>
          </a:p>
          <a:p>
            <a:pPr>
              <a:buFont typeface="Wingdings" panose="05000000000000000000" pitchFamily="2" charset="2"/>
              <a:buChar char="§"/>
            </a:pPr>
            <a:r>
              <a:rPr lang="en-IN" sz="2100" b="1" dirty="0">
                <a:latin typeface="Times New Roman" panose="02020603050405020304" pitchFamily="18" charset="0"/>
                <a:cs typeface="Times New Roman" panose="02020603050405020304" pitchFamily="18" charset="0"/>
              </a:rPr>
              <a:t>3) arguments:</a:t>
            </a:r>
            <a:r>
              <a:rPr lang="en-IN" sz="2100" dirty="0">
                <a:latin typeface="Times New Roman" panose="02020603050405020304" pitchFamily="18" charset="0"/>
                <a:cs typeface="Times New Roman" panose="02020603050405020304" pitchFamily="18" charset="0"/>
              </a:rPr>
              <a:t> You need to provide arguments while calling the C function. It is also known as </a:t>
            </a:r>
            <a:r>
              <a:rPr lang="en-IN" sz="2100" b="1" dirty="0">
                <a:latin typeface="Times New Roman" panose="02020603050405020304" pitchFamily="18" charset="0"/>
                <a:cs typeface="Times New Roman" panose="02020603050405020304" pitchFamily="18" charset="0"/>
              </a:rPr>
              <a:t>actual arguments</a:t>
            </a:r>
            <a:r>
              <a:rPr lang="en-IN" sz="21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100" b="1" dirty="0">
                <a:latin typeface="Times New Roman" panose="02020603050405020304" pitchFamily="18" charset="0"/>
                <a:cs typeface="Times New Roman" panose="02020603050405020304" pitchFamily="18" charset="0"/>
              </a:rPr>
              <a:t>Example to call a function:</a:t>
            </a:r>
            <a:endParaRPr lang="en-IN"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100" dirty="0">
                <a:latin typeface="Times New Roman" panose="02020603050405020304" pitchFamily="18" charset="0"/>
                <a:cs typeface="Times New Roman" panose="02020603050405020304" pitchFamily="18" charset="0"/>
              </a:rPr>
              <a:t>hello();//calls function that doesn't return a value  </a:t>
            </a:r>
          </a:p>
          <a:p>
            <a:pPr>
              <a:buFont typeface="Wingdings" panose="05000000000000000000" pitchFamily="2" charset="2"/>
              <a:buChar char="§"/>
            </a:pPr>
            <a:r>
              <a:rPr lang="en-IN" sz="2100" b="1" dirty="0">
                <a:latin typeface="Times New Roman" panose="02020603050405020304" pitchFamily="18" charset="0"/>
                <a:cs typeface="Times New Roman" panose="02020603050405020304" pitchFamily="18" charset="0"/>
              </a:rPr>
              <a:t>int</a:t>
            </a:r>
            <a:r>
              <a:rPr lang="en-IN" sz="2100" dirty="0">
                <a:latin typeface="Times New Roman" panose="02020603050405020304" pitchFamily="18" charset="0"/>
                <a:cs typeface="Times New Roman" panose="02020603050405020304" pitchFamily="18" charset="0"/>
              </a:rPr>
              <a:t> value=get();//calls function that returns value  </a:t>
            </a:r>
          </a:p>
          <a:p>
            <a:pPr>
              <a:buFont typeface="Wingdings" panose="05000000000000000000" pitchFamily="2" charset="2"/>
              <a:buChar char="§"/>
            </a:pPr>
            <a:r>
              <a:rPr lang="en-IN" sz="2100" b="1" dirty="0">
                <a:latin typeface="Times New Roman" panose="02020603050405020304" pitchFamily="18" charset="0"/>
                <a:cs typeface="Times New Roman" panose="02020603050405020304" pitchFamily="18" charset="0"/>
              </a:rPr>
              <a:t>int</a:t>
            </a:r>
            <a:r>
              <a:rPr lang="en-IN" sz="2100" dirty="0">
                <a:latin typeface="Times New Roman" panose="02020603050405020304" pitchFamily="18" charset="0"/>
                <a:cs typeface="Times New Roman" panose="02020603050405020304" pitchFamily="18" charset="0"/>
              </a:rPr>
              <a:t> value2=add(10,20);//calls parameterized function by passing 2 values</a:t>
            </a:r>
            <a:r>
              <a:rPr lang="en-IN" dirty="0"/>
              <a:t>  </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26</a:t>
            </a:fld>
            <a:endParaRPr lang="en-IN"/>
          </a:p>
        </p:txBody>
      </p:sp>
    </p:spTree>
    <p:extLst>
      <p:ext uri="{BB962C8B-B14F-4D97-AF65-F5344CB8AC3E}">
        <p14:creationId xmlns:p14="http://schemas.microsoft.com/office/powerpoint/2010/main" val="1628826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Call By Value and Call By Reference:-</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27</a:t>
            </a:fld>
            <a:endParaRPr lang="en-IN"/>
          </a:p>
        </p:txBody>
      </p:sp>
      <p:pic>
        <p:nvPicPr>
          <p:cNvPr id="7" name="Picture 6">
            <a:extLst>
              <a:ext uri="{FF2B5EF4-FFF2-40B4-BE49-F238E27FC236}">
                <a16:creationId xmlns:a16="http://schemas.microsoft.com/office/drawing/2014/main" id="{2926BB39-2B6A-414B-8D58-3EB7BD7C7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718" y="2618509"/>
            <a:ext cx="5384127" cy="3479468"/>
          </a:xfrm>
          <a:prstGeom prst="rect">
            <a:avLst/>
          </a:prstGeom>
        </p:spPr>
      </p:pic>
    </p:spTree>
    <p:extLst>
      <p:ext uri="{BB962C8B-B14F-4D97-AF65-F5344CB8AC3E}">
        <p14:creationId xmlns:p14="http://schemas.microsoft.com/office/powerpoint/2010/main" val="2945950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Asymptotic Analysis:- </a:t>
            </a:r>
            <a:r>
              <a:rPr lang="en-IN" sz="1600" dirty="0">
                <a:latin typeface="Times New Roman" panose="02020603050405020304" pitchFamily="18" charset="0"/>
                <a:cs typeface="Times New Roman" panose="02020603050405020304" pitchFamily="18" charset="0"/>
              </a:rPr>
              <a:t>Asymptotic analysis of an algorithm refers to defining the mathematical </a:t>
            </a:r>
            <a:r>
              <a:rPr lang="en-IN" sz="1600" dirty="0" err="1">
                <a:latin typeface="Times New Roman" panose="02020603050405020304" pitchFamily="18" charset="0"/>
                <a:cs typeface="Times New Roman" panose="02020603050405020304" pitchFamily="18" charset="0"/>
              </a:rPr>
              <a:t>boundation</a:t>
            </a:r>
            <a:r>
              <a:rPr lang="en-IN" sz="1600" dirty="0">
                <a:latin typeface="Times New Roman" panose="02020603050405020304" pitchFamily="18" charset="0"/>
                <a:cs typeface="Times New Roman" panose="02020603050405020304" pitchFamily="18" charset="0"/>
              </a:rPr>
              <a:t>/framing of its run-time performance. Using asymptotic analysis, we can very well conclude the best case, average case, and worst case scenario of an algorithm.</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Usually, the time required by an algorithm falls under three types −</a:t>
            </a:r>
          </a:p>
          <a:p>
            <a:r>
              <a:rPr lang="en-IN" sz="1800" b="1" dirty="0">
                <a:latin typeface="Times New Roman" panose="02020603050405020304" pitchFamily="18" charset="0"/>
                <a:cs typeface="Times New Roman" panose="02020603050405020304" pitchFamily="18" charset="0"/>
              </a:rPr>
              <a:t>Best Case</a:t>
            </a:r>
            <a:r>
              <a:rPr lang="en-IN" sz="1800" dirty="0">
                <a:latin typeface="Times New Roman" panose="02020603050405020304" pitchFamily="18" charset="0"/>
                <a:cs typeface="Times New Roman" panose="02020603050405020304" pitchFamily="18" charset="0"/>
              </a:rPr>
              <a:t> − Minimum time required for program execution.</a:t>
            </a:r>
          </a:p>
          <a:p>
            <a:r>
              <a:rPr lang="en-IN" sz="1800" b="1" dirty="0">
                <a:latin typeface="Times New Roman" panose="02020603050405020304" pitchFamily="18" charset="0"/>
                <a:cs typeface="Times New Roman" panose="02020603050405020304" pitchFamily="18" charset="0"/>
              </a:rPr>
              <a:t>Average Case</a:t>
            </a:r>
            <a:r>
              <a:rPr lang="en-IN" sz="1800" dirty="0">
                <a:latin typeface="Times New Roman" panose="02020603050405020304" pitchFamily="18" charset="0"/>
                <a:cs typeface="Times New Roman" panose="02020603050405020304" pitchFamily="18" charset="0"/>
              </a:rPr>
              <a:t> − Average time required for program execution.</a:t>
            </a:r>
          </a:p>
          <a:p>
            <a:r>
              <a:rPr lang="en-IN" sz="1800" b="1" dirty="0">
                <a:latin typeface="Times New Roman" panose="02020603050405020304" pitchFamily="18" charset="0"/>
                <a:cs typeface="Times New Roman" panose="02020603050405020304" pitchFamily="18" charset="0"/>
              </a:rPr>
              <a:t>Worst Case</a:t>
            </a:r>
            <a:r>
              <a:rPr lang="en-IN" sz="1800" dirty="0">
                <a:latin typeface="Times New Roman" panose="02020603050405020304" pitchFamily="18" charset="0"/>
                <a:cs typeface="Times New Roman" panose="02020603050405020304" pitchFamily="18" charset="0"/>
              </a:rPr>
              <a:t> − Maximum time required for program execution.</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28</a:t>
            </a:fld>
            <a:endParaRPr lang="en-IN"/>
          </a:p>
        </p:txBody>
      </p:sp>
    </p:spTree>
    <p:extLst>
      <p:ext uri="{BB962C8B-B14F-4D97-AF65-F5344CB8AC3E}">
        <p14:creationId xmlns:p14="http://schemas.microsoft.com/office/powerpoint/2010/main" val="4280390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Data Structure and Algorithm basic Concept:-</a:t>
            </a:r>
          </a:p>
          <a:p>
            <a:r>
              <a:rPr lang="en-IN" sz="1800" b="1" dirty="0">
                <a:latin typeface="Times New Roman" panose="02020603050405020304" pitchFamily="18" charset="0"/>
                <a:cs typeface="Times New Roman" panose="02020603050405020304" pitchFamily="18" charset="0"/>
              </a:rPr>
              <a:t>Data Definition:- </a:t>
            </a:r>
            <a:r>
              <a:rPr lang="en-IN" sz="1600" dirty="0">
                <a:latin typeface="Times New Roman" panose="02020603050405020304" pitchFamily="18" charset="0"/>
                <a:cs typeface="Times New Roman" panose="02020603050405020304" pitchFamily="18" charset="0"/>
              </a:rPr>
              <a:t>Data Definition defines a particular data with the following characteristics.</a:t>
            </a:r>
          </a:p>
          <a:p>
            <a:r>
              <a:rPr lang="en-IN" sz="1600" b="1" dirty="0">
                <a:latin typeface="Times New Roman" panose="02020603050405020304" pitchFamily="18" charset="0"/>
                <a:cs typeface="Times New Roman" panose="02020603050405020304" pitchFamily="18" charset="0"/>
              </a:rPr>
              <a:t>Atomic</a:t>
            </a:r>
            <a:r>
              <a:rPr lang="en-IN" sz="1600" dirty="0">
                <a:latin typeface="Times New Roman" panose="02020603050405020304" pitchFamily="18" charset="0"/>
                <a:cs typeface="Times New Roman" panose="02020603050405020304" pitchFamily="18" charset="0"/>
              </a:rPr>
              <a:t> − Definition should define a single concept.</a:t>
            </a:r>
          </a:p>
          <a:p>
            <a:r>
              <a:rPr lang="en-IN" sz="1600" b="1" dirty="0">
                <a:latin typeface="Times New Roman" panose="02020603050405020304" pitchFamily="18" charset="0"/>
                <a:cs typeface="Times New Roman" panose="02020603050405020304" pitchFamily="18" charset="0"/>
              </a:rPr>
              <a:t>Traceable</a:t>
            </a:r>
            <a:r>
              <a:rPr lang="en-IN" sz="1600" dirty="0">
                <a:latin typeface="Times New Roman" panose="02020603050405020304" pitchFamily="18" charset="0"/>
                <a:cs typeface="Times New Roman" panose="02020603050405020304" pitchFamily="18" charset="0"/>
              </a:rPr>
              <a:t> − Definition should be able to be mapped to some data element.</a:t>
            </a:r>
          </a:p>
          <a:p>
            <a:r>
              <a:rPr lang="en-IN" sz="1600" b="1" dirty="0">
                <a:latin typeface="Times New Roman" panose="02020603050405020304" pitchFamily="18" charset="0"/>
                <a:cs typeface="Times New Roman" panose="02020603050405020304" pitchFamily="18" charset="0"/>
              </a:rPr>
              <a:t>Accurate</a:t>
            </a:r>
            <a:r>
              <a:rPr lang="en-IN" sz="1600" dirty="0">
                <a:latin typeface="Times New Roman" panose="02020603050405020304" pitchFamily="18" charset="0"/>
                <a:cs typeface="Times New Roman" panose="02020603050405020304" pitchFamily="18" charset="0"/>
              </a:rPr>
              <a:t> − Definition should be unambiguous.</a:t>
            </a:r>
          </a:p>
          <a:p>
            <a:r>
              <a:rPr lang="en-IN" sz="1600" b="1" dirty="0">
                <a:latin typeface="Times New Roman" panose="02020603050405020304" pitchFamily="18" charset="0"/>
                <a:cs typeface="Times New Roman" panose="02020603050405020304" pitchFamily="18" charset="0"/>
              </a:rPr>
              <a:t>Clear and Concise</a:t>
            </a:r>
            <a:r>
              <a:rPr lang="en-IN" sz="1600" dirty="0">
                <a:latin typeface="Times New Roman" panose="02020603050405020304" pitchFamily="18" charset="0"/>
                <a:cs typeface="Times New Roman" panose="02020603050405020304" pitchFamily="18" charset="0"/>
              </a:rPr>
              <a:t> − Definition should be understandable.</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29</a:t>
            </a:fld>
            <a:endParaRPr lang="en-IN"/>
          </a:p>
        </p:txBody>
      </p:sp>
    </p:spTree>
    <p:extLst>
      <p:ext uri="{BB962C8B-B14F-4D97-AF65-F5344CB8AC3E}">
        <p14:creationId xmlns:p14="http://schemas.microsoft.com/office/powerpoint/2010/main" val="268441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Data Structure is a systematic way to organize data in order to use it efficiently. Following terms are the foundation terms of a data structure.</a:t>
            </a:r>
          </a:p>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Interface</a:t>
            </a:r>
            <a:r>
              <a:rPr lang="en-IN" sz="1800" dirty="0">
                <a:latin typeface="Times New Roman" panose="02020603050405020304" pitchFamily="18" charset="0"/>
                <a:cs typeface="Times New Roman" panose="02020603050405020304" pitchFamily="18" charset="0"/>
              </a:rPr>
              <a:t> − Each data structure has an interface. Interface represents the set of operations that a data structure supports. An interface only provides the list of supported operations, type of parameters they can accept and return type of these operations.</a:t>
            </a:r>
          </a:p>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Implementation</a:t>
            </a:r>
            <a:r>
              <a:rPr lang="en-IN" sz="1800" dirty="0">
                <a:latin typeface="Times New Roman" panose="02020603050405020304" pitchFamily="18" charset="0"/>
                <a:cs typeface="Times New Roman" panose="02020603050405020304" pitchFamily="18" charset="0"/>
              </a:rPr>
              <a:t> − Implementation provides the internal representation of a data structure. Implementation also provides the definition of the algorithms used in the operations of the data structure.</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CA9665D-A78E-45D1-998A-F113A1254961}"/>
              </a:ext>
            </a:extLst>
          </p:cNvPr>
          <p:cNvSpPr>
            <a:spLocks noGrp="1"/>
          </p:cNvSpPr>
          <p:nvPr>
            <p:ph type="dt" sz="half" idx="10"/>
          </p:nvPr>
        </p:nvSpPr>
        <p:spPr/>
        <p:txBody>
          <a:bodyPr/>
          <a:lstStyle/>
          <a:p>
            <a:fld id="{3FDAC514-4AA1-4541-A4AD-8B645E9A04C7}" type="datetime1">
              <a:rPr lang="en-IN" smtClean="0"/>
              <a:t>03-09-2018</a:t>
            </a:fld>
            <a:endParaRPr lang="en-IN"/>
          </a:p>
        </p:txBody>
      </p:sp>
      <p:sp>
        <p:nvSpPr>
          <p:cNvPr id="5" name="Slide Number Placeholder 4">
            <a:extLst>
              <a:ext uri="{FF2B5EF4-FFF2-40B4-BE49-F238E27FC236}">
                <a16:creationId xmlns:a16="http://schemas.microsoft.com/office/drawing/2014/main" id="{653276DC-33CE-4444-98F7-1B95E11D88CD}"/>
              </a:ext>
            </a:extLst>
          </p:cNvPr>
          <p:cNvSpPr>
            <a:spLocks noGrp="1"/>
          </p:cNvSpPr>
          <p:nvPr>
            <p:ph type="sldNum" sz="quarter" idx="12"/>
          </p:nvPr>
        </p:nvSpPr>
        <p:spPr/>
        <p:txBody>
          <a:bodyPr/>
          <a:lstStyle/>
          <a:p>
            <a:fld id="{844595D1-4354-4326-AE02-DEA2F374B0AC}" type="slidenum">
              <a:rPr lang="en-IN" smtClean="0"/>
              <a:t>3</a:t>
            </a:fld>
            <a:endParaRPr lang="en-IN"/>
          </a:p>
        </p:txBody>
      </p:sp>
    </p:spTree>
    <p:extLst>
      <p:ext uri="{BB962C8B-B14F-4D97-AF65-F5344CB8AC3E}">
        <p14:creationId xmlns:p14="http://schemas.microsoft.com/office/powerpoint/2010/main" val="620468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 Type:- </a:t>
            </a:r>
          </a:p>
          <a:p>
            <a:r>
              <a:rPr lang="en-IN" sz="1600" dirty="0">
                <a:latin typeface="Times New Roman" panose="02020603050405020304" pitchFamily="18" charset="0"/>
                <a:cs typeface="Times New Roman" panose="02020603050405020304" pitchFamily="18" charset="0"/>
              </a:rPr>
              <a:t>Data type is a way to classify various types of data such as integer, string, etc. which determines the values that can be used with the corresponding type of data, the type of operations that can be performed on the corresponding type of data. There are two data types −</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Built-in Data Type</a:t>
            </a:r>
          </a:p>
          <a:p>
            <a:pPr>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Derived Data Type</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30</a:t>
            </a:fld>
            <a:endParaRPr lang="en-IN"/>
          </a:p>
        </p:txBody>
      </p:sp>
    </p:spTree>
    <p:extLst>
      <p:ext uri="{BB962C8B-B14F-4D97-AF65-F5344CB8AC3E}">
        <p14:creationId xmlns:p14="http://schemas.microsoft.com/office/powerpoint/2010/main" val="356851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Built-In Data Type:- </a:t>
            </a:r>
          </a:p>
          <a:p>
            <a:r>
              <a:rPr lang="en-IN" sz="1800" dirty="0">
                <a:latin typeface="Times New Roman" panose="02020603050405020304" pitchFamily="18" charset="0"/>
                <a:cs typeface="Times New Roman" panose="02020603050405020304" pitchFamily="18" charset="0"/>
              </a:rPr>
              <a:t>Those data types for which a language has built-in support are known as Built-in Data types. For example, most of the languages provide the following built-in data types.</a:t>
            </a:r>
          </a:p>
          <a:p>
            <a:r>
              <a:rPr lang="en-IN" sz="1800" dirty="0">
                <a:latin typeface="Times New Roman" panose="02020603050405020304" pitchFamily="18" charset="0"/>
                <a:cs typeface="Times New Roman" panose="02020603050405020304" pitchFamily="18" charset="0"/>
              </a:rPr>
              <a:t>Integers</a:t>
            </a:r>
          </a:p>
          <a:p>
            <a:r>
              <a:rPr lang="en-IN" sz="1800" dirty="0">
                <a:latin typeface="Times New Roman" panose="02020603050405020304" pitchFamily="18" charset="0"/>
                <a:cs typeface="Times New Roman" panose="02020603050405020304" pitchFamily="18" charset="0"/>
              </a:rPr>
              <a:t>Boolean (true, false)</a:t>
            </a:r>
          </a:p>
          <a:p>
            <a:r>
              <a:rPr lang="en-IN" sz="1800" dirty="0">
                <a:latin typeface="Times New Roman" panose="02020603050405020304" pitchFamily="18" charset="0"/>
                <a:cs typeface="Times New Roman" panose="02020603050405020304" pitchFamily="18" charset="0"/>
              </a:rPr>
              <a:t>Floating (Decimal numbers)</a:t>
            </a:r>
          </a:p>
          <a:p>
            <a:r>
              <a:rPr lang="en-IN" sz="1800" dirty="0">
                <a:latin typeface="Times New Roman" panose="02020603050405020304" pitchFamily="18" charset="0"/>
                <a:cs typeface="Times New Roman" panose="02020603050405020304" pitchFamily="18" charset="0"/>
              </a:rPr>
              <a:t>Character and Strings</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31</a:t>
            </a:fld>
            <a:endParaRPr lang="en-IN"/>
          </a:p>
        </p:txBody>
      </p:sp>
    </p:spTree>
    <p:extLst>
      <p:ext uri="{BB962C8B-B14F-4D97-AF65-F5344CB8AC3E}">
        <p14:creationId xmlns:p14="http://schemas.microsoft.com/office/powerpoint/2010/main" val="1155491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Derived  Data Type:- </a:t>
            </a:r>
          </a:p>
          <a:p>
            <a:r>
              <a:rPr lang="en-IN" sz="1600" dirty="0">
                <a:latin typeface="Times New Roman" panose="02020603050405020304" pitchFamily="18" charset="0"/>
                <a:cs typeface="Times New Roman" panose="02020603050405020304" pitchFamily="18" charset="0"/>
              </a:rPr>
              <a:t>Those data types which are implementation independent as they can be implemented in one or the other way are known as derived data types. These data types are normally built by the combination of primary or built-in data types and associated operations on them. For example −</a:t>
            </a:r>
          </a:p>
          <a:p>
            <a:r>
              <a:rPr lang="en-IN" sz="1600" dirty="0">
                <a:latin typeface="Times New Roman" panose="02020603050405020304" pitchFamily="18" charset="0"/>
                <a:cs typeface="Times New Roman" panose="02020603050405020304" pitchFamily="18" charset="0"/>
              </a:rPr>
              <a:t>List</a:t>
            </a:r>
          </a:p>
          <a:p>
            <a:r>
              <a:rPr lang="en-IN" sz="1600" dirty="0">
                <a:latin typeface="Times New Roman" panose="02020603050405020304" pitchFamily="18" charset="0"/>
                <a:cs typeface="Times New Roman" panose="02020603050405020304" pitchFamily="18" charset="0"/>
              </a:rPr>
              <a:t>Array</a:t>
            </a:r>
          </a:p>
          <a:p>
            <a:r>
              <a:rPr lang="en-IN" sz="1600" dirty="0">
                <a:latin typeface="Times New Roman" panose="02020603050405020304" pitchFamily="18" charset="0"/>
                <a:cs typeface="Times New Roman" panose="02020603050405020304" pitchFamily="18" charset="0"/>
              </a:rPr>
              <a:t>Stack</a:t>
            </a:r>
          </a:p>
          <a:p>
            <a:r>
              <a:rPr lang="en-IN" sz="1600" dirty="0">
                <a:latin typeface="Times New Roman" panose="02020603050405020304" pitchFamily="18" charset="0"/>
                <a:cs typeface="Times New Roman" panose="02020603050405020304" pitchFamily="18" charset="0"/>
              </a:rPr>
              <a:t>Queue</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32</a:t>
            </a:fld>
            <a:endParaRPr lang="en-IN"/>
          </a:p>
        </p:txBody>
      </p:sp>
    </p:spTree>
    <p:extLst>
      <p:ext uri="{BB962C8B-B14F-4D97-AF65-F5344CB8AC3E}">
        <p14:creationId xmlns:p14="http://schemas.microsoft.com/office/powerpoint/2010/main" val="4148588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Basic Operation :- </a:t>
            </a:r>
          </a:p>
          <a:p>
            <a:r>
              <a:rPr lang="en-IN" sz="1600" dirty="0">
                <a:latin typeface="Times New Roman" panose="02020603050405020304" pitchFamily="18" charset="0"/>
                <a:cs typeface="Times New Roman" panose="02020603050405020304" pitchFamily="18" charset="0"/>
              </a:rPr>
              <a:t>The data in the data structures are processed by certain operations. The particular data structure chosen largely depends on the frequency of the operation that needs to be performed on the data structure.</a:t>
            </a:r>
          </a:p>
          <a:p>
            <a:r>
              <a:rPr lang="en-IN" sz="1600" dirty="0">
                <a:latin typeface="Times New Roman" panose="02020603050405020304" pitchFamily="18" charset="0"/>
                <a:cs typeface="Times New Roman" panose="02020603050405020304" pitchFamily="18" charset="0"/>
              </a:rPr>
              <a:t>Traversing</a:t>
            </a:r>
          </a:p>
          <a:p>
            <a:r>
              <a:rPr lang="en-IN" sz="1600" dirty="0">
                <a:latin typeface="Times New Roman" panose="02020603050405020304" pitchFamily="18" charset="0"/>
                <a:cs typeface="Times New Roman" panose="02020603050405020304" pitchFamily="18" charset="0"/>
              </a:rPr>
              <a:t>Searching</a:t>
            </a:r>
          </a:p>
          <a:p>
            <a:r>
              <a:rPr lang="en-IN" sz="1600" dirty="0">
                <a:latin typeface="Times New Roman" panose="02020603050405020304" pitchFamily="18" charset="0"/>
                <a:cs typeface="Times New Roman" panose="02020603050405020304" pitchFamily="18" charset="0"/>
              </a:rPr>
              <a:t>Insertion</a:t>
            </a:r>
          </a:p>
          <a:p>
            <a:r>
              <a:rPr lang="en-IN" sz="1600" dirty="0">
                <a:latin typeface="Times New Roman" panose="02020603050405020304" pitchFamily="18" charset="0"/>
                <a:cs typeface="Times New Roman" panose="02020603050405020304" pitchFamily="18" charset="0"/>
              </a:rPr>
              <a:t>Deletion</a:t>
            </a:r>
          </a:p>
          <a:p>
            <a:r>
              <a:rPr lang="en-IN" sz="1600" dirty="0">
                <a:latin typeface="Times New Roman" panose="02020603050405020304" pitchFamily="18" charset="0"/>
                <a:cs typeface="Times New Roman" panose="02020603050405020304" pitchFamily="18" charset="0"/>
              </a:rPr>
              <a:t>Sorting</a:t>
            </a:r>
          </a:p>
          <a:p>
            <a:r>
              <a:rPr lang="en-IN" sz="1600" dirty="0">
                <a:latin typeface="Times New Roman" panose="02020603050405020304" pitchFamily="18" charset="0"/>
                <a:cs typeface="Times New Roman" panose="02020603050405020304" pitchFamily="18" charset="0"/>
              </a:rPr>
              <a:t>Merging</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33</a:t>
            </a:fld>
            <a:endParaRPr lang="en-IN"/>
          </a:p>
        </p:txBody>
      </p:sp>
    </p:spTree>
    <p:extLst>
      <p:ext uri="{BB962C8B-B14F-4D97-AF65-F5344CB8AC3E}">
        <p14:creationId xmlns:p14="http://schemas.microsoft.com/office/powerpoint/2010/main" val="1717501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Sorting Operation in DS:- </a:t>
            </a:r>
          </a:p>
          <a:p>
            <a:r>
              <a:rPr lang="en-IN" sz="1800" dirty="0">
                <a:latin typeface="Times New Roman" panose="02020603050405020304" pitchFamily="18" charset="0"/>
                <a:cs typeface="Times New Roman" panose="02020603050405020304" pitchFamily="18" charset="0"/>
              </a:rPr>
              <a:t>Sorting refers to arranging data in a particular format. Sorting algorithm specifies the way to arrange data in a particular order. Most common orders are in numerical or lexicographical order.</a:t>
            </a:r>
          </a:p>
          <a:p>
            <a:r>
              <a:rPr lang="en-IN" sz="1800" dirty="0">
                <a:latin typeface="Times New Roman" panose="02020603050405020304" pitchFamily="18" charset="0"/>
                <a:cs typeface="Times New Roman" panose="02020603050405020304" pitchFamily="18" charset="0"/>
              </a:rPr>
              <a:t>Following are some of the examples of sorting in real-life scenarios −</a:t>
            </a:r>
          </a:p>
          <a:p>
            <a:r>
              <a:rPr lang="en-IN" sz="1800" b="1" dirty="0">
                <a:latin typeface="Times New Roman" panose="02020603050405020304" pitchFamily="18" charset="0"/>
                <a:cs typeface="Times New Roman" panose="02020603050405020304" pitchFamily="18" charset="0"/>
              </a:rPr>
              <a:t>Telephone Directory</a:t>
            </a:r>
            <a:r>
              <a:rPr lang="en-IN" sz="1800" dirty="0">
                <a:latin typeface="Times New Roman" panose="02020603050405020304" pitchFamily="18" charset="0"/>
                <a:cs typeface="Times New Roman" panose="02020603050405020304" pitchFamily="18" charset="0"/>
              </a:rPr>
              <a:t> − The telephone directory stores the telephone numbers of people sorted by their names, so that the names can be searched easily.</a:t>
            </a:r>
          </a:p>
          <a:p>
            <a:r>
              <a:rPr lang="en-IN" sz="1800" b="1" dirty="0">
                <a:latin typeface="Times New Roman" panose="02020603050405020304" pitchFamily="18" charset="0"/>
                <a:cs typeface="Times New Roman" panose="02020603050405020304" pitchFamily="18" charset="0"/>
              </a:rPr>
              <a:t>Dictionary</a:t>
            </a:r>
            <a:r>
              <a:rPr lang="en-IN" sz="1800" dirty="0">
                <a:latin typeface="Times New Roman" panose="02020603050405020304" pitchFamily="18" charset="0"/>
                <a:cs typeface="Times New Roman" panose="02020603050405020304" pitchFamily="18" charset="0"/>
              </a:rPr>
              <a:t> − The dictionary stores words in an alphabetical order so that searching of any word becomes easy.</a:t>
            </a:r>
          </a:p>
          <a:p>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34</a:t>
            </a:fld>
            <a:endParaRPr lang="en-IN"/>
          </a:p>
        </p:txBody>
      </p:sp>
    </p:spTree>
    <p:extLst>
      <p:ext uri="{BB962C8B-B14F-4D97-AF65-F5344CB8AC3E}">
        <p14:creationId xmlns:p14="http://schemas.microsoft.com/office/powerpoint/2010/main" val="2928423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Bubble Sorting Operation in DS:- </a:t>
            </a:r>
          </a:p>
          <a:p>
            <a:r>
              <a:rPr lang="en-IN" sz="1800" dirty="0">
                <a:latin typeface="Times New Roman" panose="02020603050405020304" pitchFamily="18" charset="0"/>
                <a:cs typeface="Times New Roman" panose="02020603050405020304" pitchFamily="18" charset="0"/>
              </a:rPr>
              <a:t>Bubble sort is a simple sorting algorithm. This sorting algorithm is comparison-based algorithm in which each pair of adjacent elements is compared and the elements are swapped if they are not in order. This algorithm is not suitable for large data sets as its average and worst case complexity are of Ο(n</a:t>
            </a:r>
            <a:r>
              <a:rPr lang="en-IN" sz="1800" baseline="30000" dirty="0">
                <a:latin typeface="Times New Roman" panose="02020603050405020304" pitchFamily="18" charset="0"/>
                <a:cs typeface="Times New Roman" panose="02020603050405020304" pitchFamily="18" charset="0"/>
              </a:rPr>
              <a:t>2</a:t>
            </a:r>
            <a:r>
              <a:rPr lang="en-IN" sz="1800" dirty="0">
                <a:latin typeface="Times New Roman" panose="02020603050405020304" pitchFamily="18" charset="0"/>
                <a:cs typeface="Times New Roman" panose="02020603050405020304" pitchFamily="18" charset="0"/>
              </a:rPr>
              <a:t>) where </a:t>
            </a:r>
            <a:r>
              <a:rPr lang="en-IN" sz="1800" b="1" dirty="0">
                <a:latin typeface="Times New Roman" panose="02020603050405020304" pitchFamily="18" charset="0"/>
                <a:cs typeface="Times New Roman" panose="02020603050405020304" pitchFamily="18" charset="0"/>
              </a:rPr>
              <a:t>n</a:t>
            </a:r>
            <a:r>
              <a:rPr lang="en-IN" sz="1800" dirty="0">
                <a:latin typeface="Times New Roman" panose="02020603050405020304" pitchFamily="18" charset="0"/>
                <a:cs typeface="Times New Roman" panose="02020603050405020304" pitchFamily="18" charset="0"/>
              </a:rPr>
              <a:t> is the number of items.</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35</a:t>
            </a:fld>
            <a:endParaRPr lang="en-IN"/>
          </a:p>
        </p:txBody>
      </p:sp>
    </p:spTree>
    <p:extLst>
      <p:ext uri="{BB962C8B-B14F-4D97-AF65-F5344CB8AC3E}">
        <p14:creationId xmlns:p14="http://schemas.microsoft.com/office/powerpoint/2010/main" val="424888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Algorithm :-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begin </a:t>
            </a:r>
            <a:r>
              <a:rPr lang="en-IN" sz="1800" dirty="0" err="1">
                <a:latin typeface="Times New Roman" panose="02020603050405020304" pitchFamily="18" charset="0"/>
                <a:cs typeface="Times New Roman" panose="02020603050405020304" pitchFamily="18" charset="0"/>
              </a:rPr>
              <a:t>BubbleSort</a:t>
            </a:r>
            <a:r>
              <a:rPr lang="en-IN" sz="1800" dirty="0">
                <a:latin typeface="Times New Roman" panose="02020603050405020304" pitchFamily="18" charset="0"/>
                <a:cs typeface="Times New Roman" panose="02020603050405020304" pitchFamily="18" charset="0"/>
              </a:rPr>
              <a:t>(list)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for all elements of 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if list[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]&gt;list[i+1]</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swap(list[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],list[i+1])</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end if</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end for</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return 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end Bubble Sort</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36</a:t>
            </a:fld>
            <a:endParaRPr lang="en-IN"/>
          </a:p>
        </p:txBody>
      </p:sp>
    </p:spTree>
    <p:extLst>
      <p:ext uri="{BB962C8B-B14F-4D97-AF65-F5344CB8AC3E}">
        <p14:creationId xmlns:p14="http://schemas.microsoft.com/office/powerpoint/2010/main" val="2533874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Code :-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begin </a:t>
            </a:r>
            <a:r>
              <a:rPr lang="en-IN" sz="1800" dirty="0" err="1">
                <a:latin typeface="Times New Roman" panose="02020603050405020304" pitchFamily="18" charset="0"/>
                <a:cs typeface="Times New Roman" panose="02020603050405020304" pitchFamily="18" charset="0"/>
              </a:rPr>
              <a:t>BubbleSort</a:t>
            </a:r>
            <a:r>
              <a:rPr lang="en-IN" sz="1800" dirty="0">
                <a:latin typeface="Times New Roman" panose="02020603050405020304" pitchFamily="18" charset="0"/>
                <a:cs typeface="Times New Roman" panose="02020603050405020304" pitchFamily="18" charset="0"/>
              </a:rPr>
              <a:t>(list)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for all elements of 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if list[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]&gt;list[i+1]</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swap(list[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],list[i+1])</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end if</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end for</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return 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end Bubble Sort</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37</a:t>
            </a:fld>
            <a:endParaRPr lang="en-IN"/>
          </a:p>
        </p:txBody>
      </p:sp>
    </p:spTree>
    <p:extLst>
      <p:ext uri="{BB962C8B-B14F-4D97-AF65-F5344CB8AC3E}">
        <p14:creationId xmlns:p14="http://schemas.microsoft.com/office/powerpoint/2010/main" val="2995336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32500" lnSpcReduction="20000"/>
          </a:bodyPr>
          <a:lstStyle/>
          <a:p>
            <a:pPr>
              <a:buFont typeface="Wingdings" panose="05000000000000000000" pitchFamily="2" charset="2"/>
              <a:buChar char="Ø"/>
            </a:pPr>
            <a:r>
              <a:rPr lang="en-IN" sz="4900" b="1" dirty="0">
                <a:latin typeface="Times New Roman" panose="02020603050405020304" pitchFamily="18" charset="0"/>
                <a:cs typeface="Times New Roman" panose="02020603050405020304" pitchFamily="18" charset="0"/>
              </a:rPr>
              <a:t>Code :- </a:t>
            </a:r>
          </a:p>
          <a:p>
            <a:pPr marL="0" indent="0">
              <a:buNone/>
            </a:pPr>
            <a:r>
              <a:rPr lang="en-IN" sz="3500" dirty="0">
                <a:latin typeface="Times New Roman" panose="02020603050405020304" pitchFamily="18" charset="0"/>
                <a:cs typeface="Times New Roman" panose="02020603050405020304" pitchFamily="18" charset="0"/>
              </a:rPr>
              <a:t>void </a:t>
            </a:r>
            <a:r>
              <a:rPr lang="en-IN" sz="3500" dirty="0" err="1">
                <a:latin typeface="Times New Roman" panose="02020603050405020304" pitchFamily="18" charset="0"/>
                <a:cs typeface="Times New Roman" panose="02020603050405020304" pitchFamily="18" charset="0"/>
              </a:rPr>
              <a:t>bubbleSortBasic</a:t>
            </a:r>
            <a:r>
              <a:rPr lang="en-IN" sz="3500" dirty="0">
                <a:latin typeface="Times New Roman" panose="02020603050405020304" pitchFamily="18" charset="0"/>
                <a:cs typeface="Times New Roman" panose="02020603050405020304" pitchFamily="18" charset="0"/>
              </a:rPr>
              <a:t>(int *</a:t>
            </a:r>
            <a:r>
              <a:rPr lang="en-IN" sz="3500" dirty="0" err="1">
                <a:latin typeface="Times New Roman" panose="02020603050405020304" pitchFamily="18" charset="0"/>
                <a:cs typeface="Times New Roman" panose="02020603050405020304" pitchFamily="18" charset="0"/>
              </a:rPr>
              <a:t>a,int</a:t>
            </a:r>
            <a:r>
              <a:rPr lang="en-IN" sz="3500" dirty="0">
                <a:latin typeface="Times New Roman" panose="02020603050405020304" pitchFamily="18" charset="0"/>
                <a:cs typeface="Times New Roman" panose="02020603050405020304" pitchFamily="18" charset="0"/>
              </a:rPr>
              <a:t> n)</a:t>
            </a:r>
          </a:p>
          <a:p>
            <a:pPr marL="0" indent="0">
              <a:buNone/>
            </a:pPr>
            <a:r>
              <a:rPr lang="en-IN" sz="3500" dirty="0">
                <a:latin typeface="Times New Roman" panose="02020603050405020304" pitchFamily="18" charset="0"/>
                <a:cs typeface="Times New Roman" panose="02020603050405020304" pitchFamily="18" charset="0"/>
              </a:rPr>
              <a:t>{</a:t>
            </a:r>
          </a:p>
          <a:p>
            <a:pPr marL="0" indent="0">
              <a:buNone/>
            </a:pPr>
            <a:r>
              <a:rPr lang="en-IN" sz="3500" dirty="0">
                <a:latin typeface="Times New Roman" panose="02020603050405020304" pitchFamily="18" charset="0"/>
                <a:cs typeface="Times New Roman" panose="02020603050405020304" pitchFamily="18" charset="0"/>
              </a:rPr>
              <a:t>	int </a:t>
            </a:r>
            <a:r>
              <a:rPr lang="en-IN" sz="3500" dirty="0" err="1">
                <a:latin typeface="Times New Roman" panose="02020603050405020304" pitchFamily="18" charset="0"/>
                <a:cs typeface="Times New Roman" panose="02020603050405020304" pitchFamily="18" charset="0"/>
              </a:rPr>
              <a:t>j,k,temp</a:t>
            </a:r>
            <a:r>
              <a:rPr lang="en-IN" sz="3500" dirty="0">
                <a:latin typeface="Times New Roman" panose="02020603050405020304" pitchFamily="18" charset="0"/>
                <a:cs typeface="Times New Roman" panose="02020603050405020304" pitchFamily="18" charset="0"/>
              </a:rPr>
              <a:t>;</a:t>
            </a:r>
          </a:p>
          <a:p>
            <a:pPr marL="0" indent="0">
              <a:buNone/>
            </a:pPr>
            <a:r>
              <a:rPr lang="en-IN" sz="3500" dirty="0">
                <a:latin typeface="Times New Roman" panose="02020603050405020304" pitchFamily="18" charset="0"/>
                <a:cs typeface="Times New Roman" panose="02020603050405020304" pitchFamily="18" charset="0"/>
              </a:rPr>
              <a:t>	for(k=1;k&lt;</a:t>
            </a:r>
            <a:r>
              <a:rPr lang="en-IN" sz="3500" dirty="0" err="1">
                <a:latin typeface="Times New Roman" panose="02020603050405020304" pitchFamily="18" charset="0"/>
                <a:cs typeface="Times New Roman" panose="02020603050405020304" pitchFamily="18" charset="0"/>
              </a:rPr>
              <a:t>n;k</a:t>
            </a:r>
            <a:r>
              <a:rPr lang="en-IN" sz="3500" dirty="0">
                <a:latin typeface="Times New Roman" panose="02020603050405020304" pitchFamily="18" charset="0"/>
                <a:cs typeface="Times New Roman" panose="02020603050405020304" pitchFamily="18" charset="0"/>
              </a:rPr>
              <a:t>++)</a:t>
            </a:r>
          </a:p>
          <a:p>
            <a:pPr marL="0" indent="0">
              <a:buNone/>
            </a:pPr>
            <a:r>
              <a:rPr lang="en-IN" sz="3500" dirty="0">
                <a:latin typeface="Times New Roman" panose="02020603050405020304" pitchFamily="18" charset="0"/>
                <a:cs typeface="Times New Roman" panose="02020603050405020304" pitchFamily="18" charset="0"/>
              </a:rPr>
              <a:t>	{</a:t>
            </a:r>
          </a:p>
          <a:p>
            <a:pPr marL="0" indent="0">
              <a:buNone/>
            </a:pPr>
            <a:r>
              <a:rPr lang="en-IN" sz="3500" dirty="0">
                <a:latin typeface="Times New Roman" panose="02020603050405020304" pitchFamily="18" charset="0"/>
                <a:cs typeface="Times New Roman" panose="02020603050405020304" pitchFamily="18" charset="0"/>
              </a:rPr>
              <a:t>		for(j=0;j&lt;</a:t>
            </a:r>
            <a:r>
              <a:rPr lang="en-IN" sz="3500" dirty="0" err="1">
                <a:latin typeface="Times New Roman" panose="02020603050405020304" pitchFamily="18" charset="0"/>
                <a:cs typeface="Times New Roman" panose="02020603050405020304" pitchFamily="18" charset="0"/>
              </a:rPr>
              <a:t>n-k;j</a:t>
            </a:r>
            <a:r>
              <a:rPr lang="en-IN" sz="3500" dirty="0">
                <a:latin typeface="Times New Roman" panose="02020603050405020304" pitchFamily="18" charset="0"/>
                <a:cs typeface="Times New Roman" panose="02020603050405020304" pitchFamily="18" charset="0"/>
              </a:rPr>
              <a:t>++){</a:t>
            </a:r>
          </a:p>
          <a:p>
            <a:pPr marL="0" indent="0">
              <a:buNone/>
            </a:pPr>
            <a:r>
              <a:rPr lang="en-IN" sz="3500" dirty="0">
                <a:latin typeface="Times New Roman" panose="02020603050405020304" pitchFamily="18" charset="0"/>
                <a:cs typeface="Times New Roman" panose="02020603050405020304" pitchFamily="18" charset="0"/>
              </a:rPr>
              <a:t>		if(a[j]&gt;a[j+1])</a:t>
            </a:r>
          </a:p>
          <a:p>
            <a:pPr marL="0" indent="0">
              <a:buNone/>
            </a:pPr>
            <a:r>
              <a:rPr lang="en-IN" sz="3500" dirty="0">
                <a:latin typeface="Times New Roman" panose="02020603050405020304" pitchFamily="18" charset="0"/>
                <a:cs typeface="Times New Roman" panose="02020603050405020304" pitchFamily="18" charset="0"/>
              </a:rPr>
              <a:t>		{temp=a[j];</a:t>
            </a:r>
          </a:p>
          <a:p>
            <a:pPr marL="0" indent="0">
              <a:buNone/>
            </a:pPr>
            <a:r>
              <a:rPr lang="en-IN" sz="3500" dirty="0">
                <a:latin typeface="Times New Roman" panose="02020603050405020304" pitchFamily="18" charset="0"/>
                <a:cs typeface="Times New Roman" panose="02020603050405020304" pitchFamily="18" charset="0"/>
              </a:rPr>
              <a:t>			a[j]=a[j+1];</a:t>
            </a:r>
          </a:p>
          <a:p>
            <a:pPr marL="0" indent="0">
              <a:buNone/>
            </a:pPr>
            <a:r>
              <a:rPr lang="en-IN" sz="3500" dirty="0">
                <a:latin typeface="Times New Roman" panose="02020603050405020304" pitchFamily="18" charset="0"/>
                <a:cs typeface="Times New Roman" panose="02020603050405020304" pitchFamily="18" charset="0"/>
              </a:rPr>
              <a:t>			a[j+1]=temp;</a:t>
            </a:r>
          </a:p>
          <a:p>
            <a:pPr marL="0" indent="0">
              <a:buNone/>
            </a:pPr>
            <a:r>
              <a:rPr lang="en-IN" sz="3500" dirty="0">
                <a:latin typeface="Times New Roman" panose="02020603050405020304" pitchFamily="18" charset="0"/>
                <a:cs typeface="Times New Roman" panose="02020603050405020304" pitchFamily="18" charset="0"/>
              </a:rPr>
              <a:t>		}</a:t>
            </a:r>
          </a:p>
          <a:p>
            <a:pPr marL="0" indent="0">
              <a:buNone/>
            </a:pPr>
            <a:r>
              <a:rPr lang="en-IN" sz="3500" dirty="0">
                <a:latin typeface="Times New Roman" panose="02020603050405020304" pitchFamily="18" charset="0"/>
                <a:cs typeface="Times New Roman" panose="02020603050405020304" pitchFamily="18" charset="0"/>
              </a:rPr>
              <a:t>		}</a:t>
            </a:r>
          </a:p>
          <a:p>
            <a:pPr marL="0" indent="0">
              <a:buNone/>
            </a:pPr>
            <a:r>
              <a:rPr lang="en-IN" sz="3500" dirty="0">
                <a:latin typeface="Times New Roman" panose="02020603050405020304" pitchFamily="18" charset="0"/>
                <a:cs typeface="Times New Roman" panose="02020603050405020304" pitchFamily="18" charset="0"/>
              </a:rPr>
              <a:t>	}</a:t>
            </a:r>
          </a:p>
          <a:p>
            <a:pPr marL="0" indent="0">
              <a:buNone/>
            </a:pPr>
            <a:r>
              <a:rPr lang="en-IN" sz="35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38</a:t>
            </a:fld>
            <a:endParaRPr lang="en-IN"/>
          </a:p>
        </p:txBody>
      </p:sp>
    </p:spTree>
    <p:extLst>
      <p:ext uri="{BB962C8B-B14F-4D97-AF65-F5344CB8AC3E}">
        <p14:creationId xmlns:p14="http://schemas.microsoft.com/office/powerpoint/2010/main" val="3275092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Insertion Sort :- </a:t>
            </a:r>
            <a:r>
              <a:rPr lang="en-IN" sz="1800" dirty="0">
                <a:latin typeface="Times New Roman" panose="02020603050405020304" pitchFamily="18" charset="0"/>
                <a:cs typeface="Times New Roman" panose="02020603050405020304" pitchFamily="18" charset="0"/>
              </a:rPr>
              <a:t>This is an in-place comparison-based sorting algorithm. Here, a sub-list is maintained which is always sorted. For example, the lower part of an array is maintained to be sorted. An element which is to be '</a:t>
            </a:r>
            <a:r>
              <a:rPr lang="en-IN" sz="1800" dirty="0" err="1">
                <a:latin typeface="Times New Roman" panose="02020603050405020304" pitchFamily="18" charset="0"/>
                <a:cs typeface="Times New Roman" panose="02020603050405020304" pitchFamily="18" charset="0"/>
              </a:rPr>
              <a:t>insert'ed</a:t>
            </a:r>
            <a:r>
              <a:rPr lang="en-IN" sz="1800" dirty="0">
                <a:latin typeface="Times New Roman" panose="02020603050405020304" pitchFamily="18" charset="0"/>
                <a:cs typeface="Times New Roman" panose="02020603050405020304" pitchFamily="18" charset="0"/>
              </a:rPr>
              <a:t> in this sorted sub-list, has to find its appropriate place and then it has to be inserted there. Hence the name, insertion sort. </a:t>
            </a:r>
          </a:p>
          <a:p>
            <a:pPr marL="0" indent="0">
              <a:buNone/>
            </a:pPr>
            <a:endParaRPr lang="en-IN" sz="3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39</a:t>
            </a:fld>
            <a:endParaRPr lang="en-IN"/>
          </a:p>
        </p:txBody>
      </p:sp>
    </p:spTree>
    <p:extLst>
      <p:ext uri="{BB962C8B-B14F-4D97-AF65-F5344CB8AC3E}">
        <p14:creationId xmlns:p14="http://schemas.microsoft.com/office/powerpoint/2010/main" val="25879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Characteristics of Data Structure:- The </a:t>
            </a:r>
            <a:r>
              <a:rPr lang="en-IN" sz="1800" dirty="0" err="1">
                <a:latin typeface="Times New Roman" panose="02020603050405020304" pitchFamily="18" charset="0"/>
                <a:cs typeface="Times New Roman" panose="02020603050405020304" pitchFamily="18" charset="0"/>
              </a:rPr>
              <a:t>Characterstics</a:t>
            </a:r>
            <a:r>
              <a:rPr lang="en-IN" sz="1800" dirty="0">
                <a:latin typeface="Times New Roman" panose="02020603050405020304" pitchFamily="18" charset="0"/>
                <a:cs typeface="Times New Roman" panose="02020603050405020304" pitchFamily="18" charset="0"/>
              </a:rPr>
              <a:t> of Data Structure are as follows: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Correctness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Time Complexity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Space Complexity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a:t>
            </a:fld>
            <a:endParaRPr lang="en-IN"/>
          </a:p>
        </p:txBody>
      </p:sp>
    </p:spTree>
    <p:extLst>
      <p:ext uri="{BB962C8B-B14F-4D97-AF65-F5344CB8AC3E}">
        <p14:creationId xmlns:p14="http://schemas.microsoft.com/office/powerpoint/2010/main" val="3257329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Algorithm of Insertion Sort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1:- If it is the first time, it is already sorted.</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Sterp2:- Pick the next element.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3:- Compare with all the elements in the sorted sub-list.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4:- Shift all the elements sorted sub-list.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5:- Insert the value.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6:- Repeat until the list is sorted.</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40</a:t>
            </a:fld>
            <a:endParaRPr lang="en-IN"/>
          </a:p>
        </p:txBody>
      </p:sp>
    </p:spTree>
    <p:extLst>
      <p:ext uri="{BB962C8B-B14F-4D97-AF65-F5344CB8AC3E}">
        <p14:creationId xmlns:p14="http://schemas.microsoft.com/office/powerpoint/2010/main" val="882286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Code of Insertion Sort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1:- If it is the first time, it is already sorted.</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Sterp2:- Pick the next element.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3:- Compare with all the elements in the sorted sub-list.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4:- Shift all the elements sorted sub-list.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5:- Insert the value.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6:- Repeat until the list is sorted.</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41</a:t>
            </a:fld>
            <a:endParaRPr lang="en-IN"/>
          </a:p>
        </p:txBody>
      </p:sp>
    </p:spTree>
    <p:extLst>
      <p:ext uri="{BB962C8B-B14F-4D97-AF65-F5344CB8AC3E}">
        <p14:creationId xmlns:p14="http://schemas.microsoft.com/office/powerpoint/2010/main" val="2847612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Algorithm of Insertion Sort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1:- If it is the first time, it is already sorted.</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Sterp2:- Pick the next element.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3:- Compare with all the elements in the sorted sub-list.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4:- Shift all the elements sorted sub-list.</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5:- Insert the value.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Step 6:- Repeat until the list is sorted.</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42</a:t>
            </a:fld>
            <a:endParaRPr lang="en-IN"/>
          </a:p>
        </p:txBody>
      </p:sp>
    </p:spTree>
    <p:extLst>
      <p:ext uri="{BB962C8B-B14F-4D97-AF65-F5344CB8AC3E}">
        <p14:creationId xmlns:p14="http://schemas.microsoft.com/office/powerpoint/2010/main" val="454754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IN" sz="6400" b="1" dirty="0">
                <a:latin typeface="Times New Roman" panose="02020603050405020304" pitchFamily="18" charset="0"/>
                <a:cs typeface="Times New Roman" panose="02020603050405020304" pitchFamily="18" charset="0"/>
              </a:rPr>
              <a:t>Code of Insertion Sort :-</a:t>
            </a:r>
          </a:p>
          <a:p>
            <a:pPr marL="0" indent="0">
              <a:buNone/>
            </a:pPr>
            <a:r>
              <a:rPr lang="en-IN" sz="5600" b="1" dirty="0">
                <a:latin typeface="Times New Roman" panose="02020603050405020304" pitchFamily="18" charset="0"/>
                <a:cs typeface="Times New Roman" panose="02020603050405020304" pitchFamily="18" charset="0"/>
              </a:rPr>
              <a:t>void </a:t>
            </a:r>
            <a:r>
              <a:rPr lang="en-IN" sz="5600" b="1" dirty="0" err="1">
                <a:latin typeface="Times New Roman" panose="02020603050405020304" pitchFamily="18" charset="0"/>
                <a:cs typeface="Times New Roman" panose="02020603050405020304" pitchFamily="18" charset="0"/>
              </a:rPr>
              <a:t>insertionSort</a:t>
            </a:r>
            <a:r>
              <a:rPr lang="en-IN" sz="5600" b="1" dirty="0">
                <a:latin typeface="Times New Roman" panose="02020603050405020304" pitchFamily="18" charset="0"/>
                <a:cs typeface="Times New Roman" panose="02020603050405020304" pitchFamily="18" charset="0"/>
              </a:rPr>
              <a:t>(int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 int n)</a:t>
            </a:r>
          </a:p>
          <a:p>
            <a:pPr marL="0" indent="0">
              <a:buNone/>
            </a:pP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int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 key, j;</a:t>
            </a:r>
          </a:p>
          <a:p>
            <a:pPr marL="0" indent="0">
              <a:buNone/>
            </a:pPr>
            <a:r>
              <a:rPr lang="en-IN" sz="5600" b="1" dirty="0">
                <a:latin typeface="Times New Roman" panose="02020603050405020304" pitchFamily="18" charset="0"/>
                <a:cs typeface="Times New Roman" panose="02020603050405020304" pitchFamily="18" charset="0"/>
              </a:rPr>
              <a:t>   for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 = 1;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 &lt; n;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a:t>
            </a:r>
          </a:p>
          <a:p>
            <a:pPr marL="0" indent="0">
              <a:buNone/>
            </a:pPr>
            <a:r>
              <a:rPr lang="en-IN" sz="5600" b="1" dirty="0">
                <a:latin typeface="Times New Roman" panose="02020603050405020304" pitchFamily="18" charset="0"/>
                <a:cs typeface="Times New Roman" panose="02020603050405020304" pitchFamily="18" charset="0"/>
              </a:rPr>
              <a:t>       key =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j = i-1;</a:t>
            </a:r>
          </a:p>
          <a:p>
            <a:pPr marL="0" indent="0">
              <a:buNone/>
            </a:pPr>
            <a:r>
              <a:rPr lang="en-IN" sz="5600" b="1" dirty="0">
                <a:latin typeface="Times New Roman" panose="02020603050405020304" pitchFamily="18" charset="0"/>
                <a:cs typeface="Times New Roman" panose="02020603050405020304" pitchFamily="18" charset="0"/>
              </a:rPr>
              <a:t>       while (j &gt;= 0 &amp;&amp;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[j] &gt; key)</a:t>
            </a:r>
          </a:p>
          <a:p>
            <a:pPr marL="0" indent="0">
              <a:buNone/>
            </a:pPr>
            <a:r>
              <a:rPr lang="en-IN" sz="5600" b="1" dirty="0">
                <a:latin typeface="Times New Roman" panose="02020603050405020304" pitchFamily="18" charset="0"/>
                <a:cs typeface="Times New Roman" panose="02020603050405020304" pitchFamily="18" charset="0"/>
              </a:rPr>
              <a:t>       {</a:t>
            </a:r>
          </a:p>
          <a:p>
            <a:pPr marL="0" indent="0">
              <a:buNone/>
            </a:pPr>
            <a:r>
              <a:rPr lang="en-IN" sz="5600" b="1" dirty="0">
                <a:latin typeface="Times New Roman" panose="02020603050405020304" pitchFamily="18" charset="0"/>
                <a:cs typeface="Times New Roman" panose="02020603050405020304" pitchFamily="18" charset="0"/>
              </a:rPr>
              <a:t>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[j+1] =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[j];</a:t>
            </a:r>
          </a:p>
          <a:p>
            <a:pPr marL="0" indent="0">
              <a:buNone/>
            </a:pPr>
            <a:r>
              <a:rPr lang="en-IN" sz="5600" b="1" dirty="0">
                <a:latin typeface="Times New Roman" panose="02020603050405020304" pitchFamily="18" charset="0"/>
                <a:cs typeface="Times New Roman" panose="02020603050405020304" pitchFamily="18" charset="0"/>
              </a:rPr>
              <a:t>           j = j-1;</a:t>
            </a:r>
          </a:p>
          <a:p>
            <a:pPr marL="0" indent="0">
              <a:buNone/>
            </a:pPr>
            <a:r>
              <a:rPr lang="en-IN" sz="5600" b="1" dirty="0">
                <a:latin typeface="Times New Roman" panose="02020603050405020304" pitchFamily="18" charset="0"/>
                <a:cs typeface="Times New Roman" panose="02020603050405020304" pitchFamily="18" charset="0"/>
              </a:rPr>
              <a:t>       }</a:t>
            </a:r>
          </a:p>
          <a:p>
            <a:pPr marL="0" indent="0">
              <a:buNone/>
            </a:pPr>
            <a:r>
              <a:rPr lang="en-IN" sz="5600" b="1" dirty="0">
                <a:latin typeface="Times New Roman" panose="02020603050405020304" pitchFamily="18" charset="0"/>
                <a:cs typeface="Times New Roman" panose="02020603050405020304" pitchFamily="18" charset="0"/>
              </a:rPr>
              <a:t>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[j+1] = key;</a:t>
            </a:r>
          </a:p>
          <a:p>
            <a:pPr marL="0" indent="0">
              <a:buNone/>
            </a:pPr>
            <a:r>
              <a:rPr lang="en-IN" sz="5600" b="1" dirty="0">
                <a:latin typeface="Times New Roman" panose="02020603050405020304" pitchFamily="18" charset="0"/>
                <a:cs typeface="Times New Roman" panose="02020603050405020304" pitchFamily="18" charset="0"/>
              </a:rPr>
              <a:t>   }</a:t>
            </a:r>
          </a:p>
          <a:p>
            <a:pPr marL="0" indent="0">
              <a:buNone/>
            </a:pP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43</a:t>
            </a:fld>
            <a:endParaRPr lang="en-IN"/>
          </a:p>
        </p:txBody>
      </p:sp>
    </p:spTree>
    <p:extLst>
      <p:ext uri="{BB962C8B-B14F-4D97-AF65-F5344CB8AC3E}">
        <p14:creationId xmlns:p14="http://schemas.microsoft.com/office/powerpoint/2010/main" val="1808399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Selection Sort :- </a:t>
            </a:r>
            <a:r>
              <a:rPr lang="en-IN" sz="1800" dirty="0">
                <a:latin typeface="Times New Roman" panose="02020603050405020304" pitchFamily="18" charset="0"/>
                <a:cs typeface="Times New Roman" panose="02020603050405020304" pitchFamily="18" charset="0"/>
              </a:rPr>
              <a:t>Selection sort is a simple sorting algorithm. This sorting algorithm is an in-place comparison-based algorithm in which the list is divided into two parts, the sorted part at the left end and the unsorted part at the right end. Initially, the sorted part is empty and the unsorted part is the entire list.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44</a:t>
            </a:fld>
            <a:endParaRPr lang="en-IN"/>
          </a:p>
        </p:txBody>
      </p:sp>
    </p:spTree>
    <p:extLst>
      <p:ext uri="{BB962C8B-B14F-4D97-AF65-F5344CB8AC3E}">
        <p14:creationId xmlns:p14="http://schemas.microsoft.com/office/powerpoint/2010/main" val="3410454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Algorithm of Selection Sort :-</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Step 1:- Set min to location 0.</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Sterp2:- Search the minimum element in the list.</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Step 3:-  Swap the value at the location min.</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Step 4:- Increment min to point the next element.</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Step 5:- Repeat until the list is sorted.</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0DE6C9A-EDEF-4760-95F8-1FB93CA93E96}" type="datetime1">
              <a:rPr kumimoji="0" lang="en-IN" sz="1100" b="0" i="0" u="none" strike="noStrike" kern="1200" cap="none" spc="0" normalizeH="0" baseline="0" noProof="0" smtClean="0">
                <a:ln>
                  <a:noFill/>
                </a:ln>
                <a:solidFill>
                  <a:prstClr val="white">
                    <a:tint val="75000"/>
                    <a:alpha val="60000"/>
                  </a:prstClr>
                </a:solidFill>
                <a:effectLst/>
                <a:uLnTx/>
                <a:uFillTx/>
                <a:latin typeface="Century Gothic" panose="020B0502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03-09-2018</a:t>
            </a:fld>
            <a:endParaRPr kumimoji="0" lang="en-IN" sz="1100" b="0" i="0" u="none" strike="noStrike" kern="1200" cap="none" spc="0" normalizeH="0" baseline="0" noProof="0">
              <a:ln>
                <a:noFill/>
              </a:ln>
              <a:solidFill>
                <a:prstClr val="white">
                  <a:tint val="75000"/>
                  <a:alpha val="60000"/>
                </a:prstClr>
              </a:solidFill>
              <a:effectLst/>
              <a:uLnTx/>
              <a:uFillTx/>
              <a:latin typeface="Century Gothic" panose="020B0502020202020204"/>
              <a:ea typeface="+mn-ea"/>
              <a:cs typeface="+mn-cs"/>
            </a:endParaRPr>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44595D1-4354-4326-AE02-DEA2F374B0AC}" type="slidenum">
              <a:rPr kumimoji="0" lang="en-IN" sz="2800" b="0" i="0" u="none" strike="noStrike" kern="1200" cap="none" spc="0" normalizeH="0" baseline="0" noProof="0" smtClean="0">
                <a:ln>
                  <a:noFill/>
                </a:ln>
                <a:solidFill>
                  <a:prstClr val="white">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45</a:t>
            </a:fld>
            <a:endParaRPr kumimoji="0" lang="en-IN" sz="2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000623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IN" sz="6400" b="1" dirty="0">
                <a:latin typeface="Times New Roman" panose="02020603050405020304" pitchFamily="18" charset="0"/>
                <a:cs typeface="Times New Roman" panose="02020603050405020304" pitchFamily="18" charset="0"/>
              </a:rPr>
              <a:t>Code of Selection Sort :-</a:t>
            </a:r>
          </a:p>
          <a:p>
            <a:pPr marL="0" indent="0">
              <a:buNone/>
            </a:pPr>
            <a:r>
              <a:rPr lang="en-IN" sz="5600" b="1" dirty="0">
                <a:latin typeface="Times New Roman" panose="02020603050405020304" pitchFamily="18" charset="0"/>
                <a:cs typeface="Times New Roman" panose="02020603050405020304" pitchFamily="18" charset="0"/>
              </a:rPr>
              <a:t>void </a:t>
            </a:r>
            <a:r>
              <a:rPr lang="en-IN" sz="5600" b="1" dirty="0" err="1">
                <a:latin typeface="Times New Roman" panose="02020603050405020304" pitchFamily="18" charset="0"/>
                <a:cs typeface="Times New Roman" panose="02020603050405020304" pitchFamily="18" charset="0"/>
              </a:rPr>
              <a:t>selectionSort</a:t>
            </a:r>
            <a:r>
              <a:rPr lang="en-IN" sz="5600" b="1" dirty="0">
                <a:latin typeface="Times New Roman" panose="02020603050405020304" pitchFamily="18" charset="0"/>
                <a:cs typeface="Times New Roman" panose="02020603050405020304" pitchFamily="18" charset="0"/>
              </a:rPr>
              <a:t>(int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 int n)</a:t>
            </a:r>
          </a:p>
          <a:p>
            <a:pPr marL="0" indent="0">
              <a:buNone/>
            </a:pP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int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 j, </a:t>
            </a:r>
            <a:r>
              <a:rPr lang="en-IN" sz="5600" b="1" dirty="0" err="1">
                <a:latin typeface="Times New Roman" panose="02020603050405020304" pitchFamily="18" charset="0"/>
                <a:cs typeface="Times New Roman" panose="02020603050405020304" pitchFamily="18" charset="0"/>
              </a:rPr>
              <a:t>min_idx</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 One by one move boundary of unsorted subarray</a:t>
            </a:r>
          </a:p>
          <a:p>
            <a:pPr marL="0" indent="0">
              <a:buNone/>
            </a:pPr>
            <a:r>
              <a:rPr lang="en-IN" sz="5600" b="1" dirty="0">
                <a:latin typeface="Times New Roman" panose="02020603050405020304" pitchFamily="18" charset="0"/>
                <a:cs typeface="Times New Roman" panose="02020603050405020304" pitchFamily="18" charset="0"/>
              </a:rPr>
              <a:t>    for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 = 0;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 &lt; n-1;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a:t>
            </a:r>
          </a:p>
          <a:p>
            <a:pPr marL="0" indent="0">
              <a:buNone/>
            </a:pPr>
            <a:r>
              <a:rPr lang="en-IN" sz="5600" b="1" dirty="0">
                <a:latin typeface="Times New Roman" panose="02020603050405020304" pitchFamily="18" charset="0"/>
                <a:cs typeface="Times New Roman" panose="02020603050405020304" pitchFamily="18" charset="0"/>
              </a:rPr>
              <a:t>        // Find the minimum element in unsorted array</a:t>
            </a:r>
          </a:p>
          <a:p>
            <a:pPr marL="0" indent="0">
              <a:buNone/>
            </a:pPr>
            <a:r>
              <a:rPr lang="en-IN" sz="5600" b="1" dirty="0">
                <a:latin typeface="Times New Roman" panose="02020603050405020304" pitchFamily="18" charset="0"/>
                <a:cs typeface="Times New Roman" panose="02020603050405020304" pitchFamily="18" charset="0"/>
              </a:rPr>
              <a:t>        </a:t>
            </a:r>
            <a:r>
              <a:rPr lang="en-IN" sz="5600" b="1" dirty="0" err="1">
                <a:latin typeface="Times New Roman" panose="02020603050405020304" pitchFamily="18" charset="0"/>
                <a:cs typeface="Times New Roman" panose="02020603050405020304" pitchFamily="18" charset="0"/>
              </a:rPr>
              <a:t>min_idx</a:t>
            </a:r>
            <a:r>
              <a:rPr lang="en-IN" sz="5600" b="1" dirty="0">
                <a:latin typeface="Times New Roman" panose="02020603050405020304" pitchFamily="18" charset="0"/>
                <a:cs typeface="Times New Roman" panose="02020603050405020304" pitchFamily="18" charset="0"/>
              </a:rPr>
              <a:t> = </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for (j = i+1; j &lt; n; </a:t>
            </a:r>
            <a:r>
              <a:rPr lang="en-IN" sz="5600" b="1" dirty="0" err="1">
                <a:latin typeface="Times New Roman" panose="02020603050405020304" pitchFamily="18" charset="0"/>
                <a:cs typeface="Times New Roman" panose="02020603050405020304" pitchFamily="18" charset="0"/>
              </a:rPr>
              <a:t>j++</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if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[j] &lt; </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a:t>
            </a:r>
            <a:r>
              <a:rPr lang="en-IN" sz="5600" b="1" dirty="0" err="1">
                <a:latin typeface="Times New Roman" panose="02020603050405020304" pitchFamily="18" charset="0"/>
                <a:cs typeface="Times New Roman" panose="02020603050405020304" pitchFamily="18" charset="0"/>
              </a:rPr>
              <a:t>min_idx</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a:t>
            </a:r>
            <a:r>
              <a:rPr lang="en-IN" sz="5600" b="1" dirty="0" err="1">
                <a:latin typeface="Times New Roman" panose="02020603050405020304" pitchFamily="18" charset="0"/>
                <a:cs typeface="Times New Roman" panose="02020603050405020304" pitchFamily="18" charset="0"/>
              </a:rPr>
              <a:t>min_idx</a:t>
            </a:r>
            <a:r>
              <a:rPr lang="en-IN" sz="5600" b="1" dirty="0">
                <a:latin typeface="Times New Roman" panose="02020603050405020304" pitchFamily="18" charset="0"/>
                <a:cs typeface="Times New Roman" panose="02020603050405020304" pitchFamily="18" charset="0"/>
              </a:rPr>
              <a:t> = j;</a:t>
            </a:r>
          </a:p>
          <a:p>
            <a:pPr marL="0" indent="0">
              <a:buNone/>
            </a:pPr>
            <a:r>
              <a:rPr lang="en-IN" sz="5600" b="1" dirty="0">
                <a:latin typeface="Times New Roman" panose="02020603050405020304" pitchFamily="18" charset="0"/>
                <a:cs typeface="Times New Roman" panose="02020603050405020304" pitchFamily="18" charset="0"/>
              </a:rPr>
              <a:t>        // Swap the found minimum element with the first element</a:t>
            </a:r>
          </a:p>
          <a:p>
            <a:pPr marL="0" indent="0">
              <a:buNone/>
            </a:pPr>
            <a:r>
              <a:rPr lang="en-IN" sz="5600" b="1" dirty="0">
                <a:latin typeface="Times New Roman" panose="02020603050405020304" pitchFamily="18" charset="0"/>
                <a:cs typeface="Times New Roman" panose="02020603050405020304" pitchFamily="18" charset="0"/>
              </a:rPr>
              <a:t>        swap(&amp;</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a:t>
            </a:r>
            <a:r>
              <a:rPr lang="en-IN" sz="5600" b="1" dirty="0" err="1">
                <a:latin typeface="Times New Roman" panose="02020603050405020304" pitchFamily="18" charset="0"/>
                <a:cs typeface="Times New Roman" panose="02020603050405020304" pitchFamily="18" charset="0"/>
              </a:rPr>
              <a:t>min_idx</a:t>
            </a:r>
            <a:r>
              <a:rPr lang="en-IN" sz="5600" b="1" dirty="0">
                <a:latin typeface="Times New Roman" panose="02020603050405020304" pitchFamily="18" charset="0"/>
                <a:cs typeface="Times New Roman" panose="02020603050405020304" pitchFamily="18" charset="0"/>
              </a:rPr>
              <a:t>], &amp;</a:t>
            </a:r>
            <a:r>
              <a:rPr lang="en-IN" sz="5600" b="1" dirty="0" err="1">
                <a:latin typeface="Times New Roman" panose="02020603050405020304" pitchFamily="18" charset="0"/>
                <a:cs typeface="Times New Roman" panose="02020603050405020304" pitchFamily="18" charset="0"/>
              </a:rPr>
              <a:t>arr</a:t>
            </a:r>
            <a:r>
              <a:rPr lang="en-IN" sz="5600" b="1" dirty="0">
                <a:latin typeface="Times New Roman" panose="02020603050405020304" pitchFamily="18" charset="0"/>
                <a:cs typeface="Times New Roman" panose="02020603050405020304" pitchFamily="18" charset="0"/>
              </a:rPr>
              <a:t>[</a:t>
            </a:r>
            <a:r>
              <a:rPr lang="en-IN" sz="5600" b="1" dirty="0" err="1">
                <a:latin typeface="Times New Roman" panose="02020603050405020304" pitchFamily="18" charset="0"/>
                <a:cs typeface="Times New Roman" panose="02020603050405020304" pitchFamily="18" charset="0"/>
              </a:rPr>
              <a:t>i</a:t>
            </a:r>
            <a:r>
              <a:rPr lang="en-IN" sz="5600" b="1" dirty="0">
                <a:latin typeface="Times New Roman" panose="02020603050405020304" pitchFamily="18" charset="0"/>
                <a:cs typeface="Times New Roman" panose="02020603050405020304" pitchFamily="18" charset="0"/>
              </a:rPr>
              <a:t>]);</a:t>
            </a:r>
          </a:p>
          <a:p>
            <a:pPr marL="0" indent="0">
              <a:buNone/>
            </a:pPr>
            <a:r>
              <a:rPr lang="en-IN" sz="5600" b="1" dirty="0">
                <a:latin typeface="Times New Roman" panose="02020603050405020304" pitchFamily="18" charset="0"/>
                <a:cs typeface="Times New Roman" panose="02020603050405020304" pitchFamily="18" charset="0"/>
              </a:rPr>
              <a:t>    }</a:t>
            </a:r>
          </a:p>
          <a:p>
            <a:pPr marL="0" indent="0">
              <a:buNone/>
            </a:pPr>
            <a:r>
              <a:rPr lang="en-IN" sz="5600" b="1"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46</a:t>
            </a:fld>
            <a:endParaRPr lang="en-IN"/>
          </a:p>
        </p:txBody>
      </p:sp>
    </p:spTree>
    <p:extLst>
      <p:ext uri="{BB962C8B-B14F-4D97-AF65-F5344CB8AC3E}">
        <p14:creationId xmlns:p14="http://schemas.microsoft.com/office/powerpoint/2010/main" val="1864582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Quick Sort :- </a:t>
            </a:r>
            <a:r>
              <a:rPr lang="en-IN" sz="1800" dirty="0">
                <a:latin typeface="Times New Roman" panose="02020603050405020304" pitchFamily="18" charset="0"/>
                <a:cs typeface="Times New Roman" panose="02020603050405020304" pitchFamily="18" charset="0"/>
              </a:rPr>
              <a:t>Quick sort is a highly efficient sorting algorithm and is based on partitioning of array of data into smaller arrays. A large array is partitioned into two arrays one of which holds values smaller than the specified value, say pivot, based on which the partition is made and another array holds values greater than the pivot value.</a:t>
            </a: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47</a:t>
            </a:fld>
            <a:endParaRPr lang="en-IN"/>
          </a:p>
        </p:txBody>
      </p:sp>
    </p:spTree>
    <p:extLst>
      <p:ext uri="{BB962C8B-B14F-4D97-AF65-F5344CB8AC3E}">
        <p14:creationId xmlns:p14="http://schemas.microsoft.com/office/powerpoint/2010/main" val="1976707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Quick Sort :- </a:t>
            </a:r>
            <a:r>
              <a:rPr lang="en-IN" sz="1800" dirty="0">
                <a:latin typeface="Times New Roman" panose="02020603050405020304" pitchFamily="18" charset="0"/>
                <a:cs typeface="Times New Roman" panose="02020603050405020304" pitchFamily="18" charset="0"/>
              </a:rPr>
              <a:t>Quick sort is a highly efficient sorting algorithm and is based on partitioning of array of data into smaller arrays. A large array is partitioned into two arrays one of which holds values smaller than the specified value, say pivot, based on which the partition is made and another array holds values greater than the pivot value.</a:t>
            </a: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48</a:t>
            </a:fld>
            <a:endParaRPr lang="en-IN"/>
          </a:p>
        </p:txBody>
      </p:sp>
    </p:spTree>
    <p:extLst>
      <p:ext uri="{BB962C8B-B14F-4D97-AF65-F5344CB8AC3E}">
        <p14:creationId xmlns:p14="http://schemas.microsoft.com/office/powerpoint/2010/main" val="2788708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Code for Quick Sort :- </a:t>
            </a:r>
            <a:r>
              <a:rPr lang="en-IN" sz="1800" dirty="0">
                <a:latin typeface="Times New Roman" panose="02020603050405020304" pitchFamily="18" charset="0"/>
                <a:cs typeface="Times New Roman" panose="02020603050405020304" pitchFamily="18" charset="0"/>
              </a:rPr>
              <a:t>void </a:t>
            </a:r>
            <a:r>
              <a:rPr lang="en-IN" sz="1800" dirty="0" err="1">
                <a:latin typeface="Times New Roman" panose="02020603050405020304" pitchFamily="18" charset="0"/>
                <a:cs typeface="Times New Roman" panose="02020603050405020304" pitchFamily="18" charset="0"/>
              </a:rPr>
              <a:t>quickSortIterative</a:t>
            </a:r>
            <a:r>
              <a:rPr lang="en-IN" sz="1800" dirty="0">
                <a:latin typeface="Times New Roman" panose="02020603050405020304" pitchFamily="18" charset="0"/>
                <a:cs typeface="Times New Roman" panose="02020603050405020304" pitchFamily="18" charset="0"/>
              </a:rPr>
              <a:t>(int a[],int n)</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int </a:t>
            </a:r>
            <a:r>
              <a:rPr lang="en-IN" sz="3000" dirty="0" err="1">
                <a:latin typeface="Times New Roman" panose="02020603050405020304" pitchFamily="18" charset="0"/>
                <a:cs typeface="Times New Roman" panose="02020603050405020304" pitchFamily="18" charset="0"/>
              </a:rPr>
              <a:t>loc,beg,end</a:t>
            </a:r>
            <a:r>
              <a:rPr lang="en-IN" sz="3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stack *top;</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createStack</a:t>
            </a:r>
            <a:r>
              <a:rPr lang="en-IN" sz="3000" dirty="0">
                <a:latin typeface="Times New Roman" panose="02020603050405020304" pitchFamily="18" charset="0"/>
                <a:cs typeface="Times New Roman" panose="02020603050405020304" pitchFamily="18" charset="0"/>
              </a:rPr>
              <a:t>(&amp;top);</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push(&amp;top,0);</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push(&amp;top,n-1);</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while(!</a:t>
            </a:r>
            <a:r>
              <a:rPr lang="en-IN" sz="3000" dirty="0" err="1">
                <a:latin typeface="Times New Roman" panose="02020603050405020304" pitchFamily="18" charset="0"/>
                <a:cs typeface="Times New Roman" panose="02020603050405020304" pitchFamily="18" charset="0"/>
              </a:rPr>
              <a:t>isEmpty</a:t>
            </a:r>
            <a:r>
              <a:rPr lang="en-IN" sz="3000" dirty="0">
                <a:latin typeface="Times New Roman" panose="02020603050405020304" pitchFamily="18" charset="0"/>
                <a:cs typeface="Times New Roman" panose="02020603050405020304" pitchFamily="18" charset="0"/>
              </a:rPr>
              <a:t>(top))</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 end=pop(&amp;top);</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beg=pop(&amp;top);</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reduction(a,beg,end,&amp;</a:t>
            </a:r>
            <a:r>
              <a:rPr lang="en-IN" sz="3000" dirty="0" err="1">
                <a:latin typeface="Times New Roman" panose="02020603050405020304" pitchFamily="18" charset="0"/>
                <a:cs typeface="Times New Roman" panose="02020603050405020304" pitchFamily="18" charset="0"/>
              </a:rPr>
              <a:t>loc</a:t>
            </a:r>
            <a:r>
              <a:rPr lang="en-IN" sz="3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if(beg&lt;loc-1){			push(&amp;</a:t>
            </a:r>
            <a:r>
              <a:rPr lang="en-IN" sz="3000" dirty="0" err="1">
                <a:latin typeface="Times New Roman" panose="02020603050405020304" pitchFamily="18" charset="0"/>
                <a:cs typeface="Times New Roman" panose="02020603050405020304" pitchFamily="18" charset="0"/>
              </a:rPr>
              <a:t>top,beg</a:t>
            </a:r>
            <a:r>
              <a:rPr lang="en-IN" sz="3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push(&amp;top,loc-1)</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	if(end&gt;loc+1){</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push(&amp;top,loc+1);</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push(&amp;</a:t>
            </a:r>
            <a:r>
              <a:rPr lang="en-IN" sz="3000" dirty="0" err="1">
                <a:latin typeface="Times New Roman" panose="02020603050405020304" pitchFamily="18" charset="0"/>
                <a:cs typeface="Times New Roman" panose="02020603050405020304" pitchFamily="18" charset="0"/>
              </a:rPr>
              <a:t>top,end</a:t>
            </a:r>
            <a:r>
              <a:rPr lang="en-IN" sz="3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a:t>
            </a:r>
            <a:endParaRPr lang="en-IN" sz="3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49</a:t>
            </a:fld>
            <a:endParaRPr lang="en-IN"/>
          </a:p>
        </p:txBody>
      </p:sp>
    </p:spTree>
    <p:extLst>
      <p:ext uri="{BB962C8B-B14F-4D97-AF65-F5344CB8AC3E}">
        <p14:creationId xmlns:p14="http://schemas.microsoft.com/office/powerpoint/2010/main" val="422820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Need of Data Structure:- </a:t>
            </a:r>
            <a:r>
              <a:rPr lang="en-IN" sz="2000" dirty="0">
                <a:latin typeface="Times New Roman" panose="02020603050405020304" pitchFamily="18" charset="0"/>
                <a:cs typeface="Times New Roman" panose="02020603050405020304" pitchFamily="18" charset="0"/>
              </a:rPr>
              <a:t>As applications are getting complex and data rich, there are three common problems that applications face now-a-days.</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Processor Speed</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Search</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Multiple Request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a:t>
            </a:fld>
            <a:endParaRPr lang="en-IN"/>
          </a:p>
        </p:txBody>
      </p:sp>
    </p:spTree>
    <p:extLst>
      <p:ext uri="{BB962C8B-B14F-4D97-AF65-F5344CB8AC3E}">
        <p14:creationId xmlns:p14="http://schemas.microsoft.com/office/powerpoint/2010/main" val="1542624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Linked List Presentation:- </a:t>
            </a:r>
            <a:r>
              <a:rPr lang="en-IN" dirty="0">
                <a:latin typeface="Times New Roman" panose="02020603050405020304" pitchFamily="18" charset="0"/>
                <a:cs typeface="Times New Roman" panose="02020603050405020304" pitchFamily="18" charset="0"/>
              </a:rPr>
              <a:t>Linked List can be defined as collection of objects called </a:t>
            </a:r>
            <a:r>
              <a:rPr lang="en-IN" b="1" dirty="0">
                <a:latin typeface="Times New Roman" panose="02020603050405020304" pitchFamily="18" charset="0"/>
                <a:cs typeface="Times New Roman" panose="02020603050405020304" pitchFamily="18" charset="0"/>
              </a:rPr>
              <a:t>nodes</a:t>
            </a:r>
            <a:r>
              <a:rPr lang="en-IN" dirty="0">
                <a:latin typeface="Times New Roman" panose="02020603050405020304" pitchFamily="18" charset="0"/>
                <a:cs typeface="Times New Roman" panose="02020603050405020304" pitchFamily="18" charset="0"/>
              </a:rPr>
              <a:t> that are randomly stored in the memory.</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node contains two fields i.e. data stored at that particular address and the pointer which contains the address of the next node in the memory.</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last node of the list contains pointer to the null.</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50</a:t>
            </a:fld>
            <a:endParaRPr lang="en-IN"/>
          </a:p>
        </p:txBody>
      </p:sp>
      <p:pic>
        <p:nvPicPr>
          <p:cNvPr id="7" name="Picture 6">
            <a:extLst>
              <a:ext uri="{FF2B5EF4-FFF2-40B4-BE49-F238E27FC236}">
                <a16:creationId xmlns:a16="http://schemas.microsoft.com/office/drawing/2014/main" id="{CD05C0D7-F09C-4663-8CCD-55E379DC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850" y="4150658"/>
            <a:ext cx="6972300" cy="1695450"/>
          </a:xfrm>
          <a:prstGeom prst="rect">
            <a:avLst/>
          </a:prstGeom>
          <a:ln>
            <a:noFill/>
          </a:ln>
          <a:effectLst>
            <a:softEdge rad="112500"/>
          </a:effectLst>
        </p:spPr>
      </p:pic>
    </p:spTree>
    <p:extLst>
      <p:ext uri="{BB962C8B-B14F-4D97-AF65-F5344CB8AC3E}">
        <p14:creationId xmlns:p14="http://schemas.microsoft.com/office/powerpoint/2010/main" val="870982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Usage of Linked List:- </a:t>
            </a:r>
            <a:r>
              <a:rPr lang="en-IN" sz="1800" dirty="0">
                <a:latin typeface="Times New Roman" panose="02020603050405020304" pitchFamily="18" charset="0"/>
                <a:cs typeface="Times New Roman" panose="02020603050405020304" pitchFamily="18" charset="0"/>
              </a:rPr>
              <a:t>The list is not required to be contiguously present in the memory. The node can reside any where in the memory and linked together to make a list. This achieves optimized utilization of space.</a:t>
            </a:r>
          </a:p>
          <a:p>
            <a:r>
              <a:rPr lang="en-IN" sz="1800" dirty="0">
                <a:latin typeface="Times New Roman" panose="02020603050405020304" pitchFamily="18" charset="0"/>
                <a:cs typeface="Times New Roman" panose="02020603050405020304" pitchFamily="18" charset="0"/>
              </a:rPr>
              <a:t>list size is limited to the memory size and doesn't need to be declared in advance.</a:t>
            </a:r>
          </a:p>
          <a:p>
            <a:r>
              <a:rPr lang="en-IN" sz="1800" dirty="0">
                <a:latin typeface="Times New Roman" panose="02020603050405020304" pitchFamily="18" charset="0"/>
                <a:cs typeface="Times New Roman" panose="02020603050405020304" pitchFamily="18" charset="0"/>
              </a:rPr>
              <a:t>Empty node can not be present in the linked list.</a:t>
            </a:r>
          </a:p>
          <a:p>
            <a:r>
              <a:rPr lang="en-IN" sz="1800" dirty="0">
                <a:latin typeface="Times New Roman" panose="02020603050405020304" pitchFamily="18" charset="0"/>
                <a:cs typeface="Times New Roman" panose="02020603050405020304" pitchFamily="18" charset="0"/>
              </a:rPr>
              <a:t>We can store values of primitive types or objects in the singly linked list.</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51</a:t>
            </a:fld>
            <a:endParaRPr lang="en-IN"/>
          </a:p>
        </p:txBody>
      </p:sp>
    </p:spTree>
    <p:extLst>
      <p:ext uri="{BB962C8B-B14F-4D97-AF65-F5344CB8AC3E}">
        <p14:creationId xmlns:p14="http://schemas.microsoft.com/office/powerpoint/2010/main" val="2169659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Advantages of Linked List over Array:- </a:t>
            </a:r>
            <a:r>
              <a:rPr lang="en-IN" sz="1800" dirty="0">
                <a:latin typeface="Times New Roman" panose="02020603050405020304" pitchFamily="18" charset="0"/>
                <a:cs typeface="Times New Roman" panose="02020603050405020304" pitchFamily="18" charset="0"/>
              </a:rPr>
              <a:t>Array contains following limitations:</a:t>
            </a:r>
          </a:p>
          <a:p>
            <a:r>
              <a:rPr lang="en-IN" sz="1800" dirty="0">
                <a:latin typeface="Times New Roman" panose="02020603050405020304" pitchFamily="18" charset="0"/>
                <a:cs typeface="Times New Roman" panose="02020603050405020304" pitchFamily="18" charset="0"/>
              </a:rPr>
              <a:t>The size of array must be known in advance before using it in the program.</a:t>
            </a:r>
          </a:p>
          <a:p>
            <a:r>
              <a:rPr lang="en-IN" sz="1800" dirty="0">
                <a:latin typeface="Times New Roman" panose="02020603050405020304" pitchFamily="18" charset="0"/>
                <a:cs typeface="Times New Roman" panose="02020603050405020304" pitchFamily="18" charset="0"/>
              </a:rPr>
              <a:t>Increasing size of the array is a time taking process. It is almost impossible to expand the size of the array at run time.</a:t>
            </a:r>
          </a:p>
          <a:p>
            <a:r>
              <a:rPr lang="en-IN" sz="1800" dirty="0">
                <a:latin typeface="Times New Roman" panose="02020603050405020304" pitchFamily="18" charset="0"/>
                <a:cs typeface="Times New Roman" panose="02020603050405020304" pitchFamily="18" charset="0"/>
              </a:rPr>
              <a:t>All the elements in the array need to be contiguously stored in the memory. Inserting any element in the array needs shifting of all its predecessors.</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52</a:t>
            </a:fld>
            <a:endParaRPr lang="en-IN"/>
          </a:p>
        </p:txBody>
      </p:sp>
    </p:spTree>
    <p:extLst>
      <p:ext uri="{BB962C8B-B14F-4D97-AF65-F5344CB8AC3E}">
        <p14:creationId xmlns:p14="http://schemas.microsoft.com/office/powerpoint/2010/main" val="2944145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Singly Linked List:- </a:t>
            </a:r>
            <a:r>
              <a:rPr lang="en-IN" sz="1800" dirty="0">
                <a:latin typeface="Times New Roman" panose="02020603050405020304" pitchFamily="18" charset="0"/>
                <a:cs typeface="Times New Roman" panose="02020603050405020304" pitchFamily="18" charset="0"/>
              </a:rPr>
              <a:t>Singly linked list can be defined as the collection of ordered set of elements. The number of elements may vary according to need of the program. A node in the singly linked list consist of two parts: data part and link part. Data part of the node stores actual information that is to be represented by the node while the link part of the node stores the address of its immediate successor.</a:t>
            </a:r>
          </a:p>
          <a:p>
            <a:r>
              <a:rPr lang="en-IN" sz="1800" dirty="0">
                <a:latin typeface="Times New Roman" panose="02020603050405020304" pitchFamily="18" charset="0"/>
                <a:cs typeface="Times New Roman" panose="02020603050405020304" pitchFamily="18" charset="0"/>
              </a:rPr>
              <a:t>One way chain or singly linked list can be traversed only in one direction. In other words, we can say that each node contains only next pointer, therefore we can not traverse the list in the reverse direction.</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53</a:t>
            </a:fld>
            <a:endParaRPr lang="en-IN"/>
          </a:p>
        </p:txBody>
      </p:sp>
      <p:pic>
        <p:nvPicPr>
          <p:cNvPr id="7" name="Picture 6">
            <a:extLst>
              <a:ext uri="{FF2B5EF4-FFF2-40B4-BE49-F238E27FC236}">
                <a16:creationId xmlns:a16="http://schemas.microsoft.com/office/drawing/2014/main" id="{5D89181E-DD1C-4A7B-A174-E513207EE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380" y="4707947"/>
            <a:ext cx="5772150" cy="1238250"/>
          </a:xfrm>
          <a:prstGeom prst="rect">
            <a:avLst/>
          </a:prstGeom>
        </p:spPr>
      </p:pic>
    </p:spTree>
    <p:extLst>
      <p:ext uri="{BB962C8B-B14F-4D97-AF65-F5344CB8AC3E}">
        <p14:creationId xmlns:p14="http://schemas.microsoft.com/office/powerpoint/2010/main" val="2932549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Doubly Linked List:- </a:t>
            </a:r>
            <a:r>
              <a:rPr lang="en-IN" sz="1800" dirty="0">
                <a:latin typeface="Times New Roman" panose="02020603050405020304" pitchFamily="18" charset="0"/>
                <a:cs typeface="Times New Roman" panose="02020603050405020304" pitchFamily="18" charset="0"/>
              </a:rPr>
              <a:t>Doubly linked list is a complex type of linked list in which a node contains a pointer to the previous as well as the next node in the sequence. Therefore, in a doubly linked list, a node consists of three parts: node data, pointer to the next node in sequence (next pointer) , pointer to the previous node (previous pointer). A sample node in a doubly linked list is shown in the figure.</a:t>
            </a:r>
          </a:p>
          <a:p>
            <a:br>
              <a:rPr lang="en-IN" sz="1800"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54</a:t>
            </a:fld>
            <a:endParaRPr lang="en-IN"/>
          </a:p>
        </p:txBody>
      </p:sp>
      <p:pic>
        <p:nvPicPr>
          <p:cNvPr id="8" name="Picture 7">
            <a:extLst>
              <a:ext uri="{FF2B5EF4-FFF2-40B4-BE49-F238E27FC236}">
                <a16:creationId xmlns:a16="http://schemas.microsoft.com/office/drawing/2014/main" id="{57642676-11CF-46DF-8D3F-0E3933D0A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08" y="3429000"/>
            <a:ext cx="3267531" cy="1376998"/>
          </a:xfrm>
          <a:prstGeom prst="rect">
            <a:avLst/>
          </a:prstGeom>
          <a:ln>
            <a:noFill/>
          </a:ln>
          <a:effectLst>
            <a:softEdge rad="112500"/>
          </a:effectLst>
        </p:spPr>
      </p:pic>
      <p:pic>
        <p:nvPicPr>
          <p:cNvPr id="10" name="Picture 9">
            <a:extLst>
              <a:ext uri="{FF2B5EF4-FFF2-40B4-BE49-F238E27FC236}">
                <a16:creationId xmlns:a16="http://schemas.microsoft.com/office/drawing/2014/main" id="{05E463D7-6C16-4A9F-851B-D71E4B65C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44" y="4324080"/>
            <a:ext cx="6697010" cy="1924319"/>
          </a:xfrm>
          <a:prstGeom prst="rect">
            <a:avLst/>
          </a:prstGeom>
          <a:ln>
            <a:noFill/>
          </a:ln>
          <a:effectLst>
            <a:softEdge rad="112500"/>
          </a:effectLst>
        </p:spPr>
      </p:pic>
    </p:spTree>
    <p:extLst>
      <p:ext uri="{BB962C8B-B14F-4D97-AF65-F5344CB8AC3E}">
        <p14:creationId xmlns:p14="http://schemas.microsoft.com/office/powerpoint/2010/main" val="38003275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Circular Singly Linked List:- </a:t>
            </a:r>
            <a:r>
              <a:rPr lang="en-IN" sz="1800" dirty="0">
                <a:latin typeface="Times New Roman" panose="02020603050405020304" pitchFamily="18" charset="0"/>
                <a:cs typeface="Times New Roman" panose="02020603050405020304" pitchFamily="18" charset="0"/>
              </a:rPr>
              <a:t>In a circular Singly linked list, the last node of the list contains a pointer to the first node of the list. We can have circular singly linked list as well as circular doubly linked list.</a:t>
            </a:r>
            <a:r>
              <a:rPr lang="en-IN" dirty="0"/>
              <a:t> </a:t>
            </a:r>
            <a:r>
              <a:rPr lang="en-IN" sz="1800" dirty="0">
                <a:latin typeface="Times New Roman" panose="02020603050405020304" pitchFamily="18" charset="0"/>
                <a:cs typeface="Times New Roman" panose="02020603050405020304" pitchFamily="18" charset="0"/>
              </a:rPr>
              <a:t>We traverse a circular singly linked list until we reach the same node where we started. The circular singly liked list has no beginning and no ending. There is no null value present in the next part of any of the nodes.</a:t>
            </a:r>
          </a:p>
          <a:p>
            <a:r>
              <a:rPr lang="en-IN" sz="1800" dirty="0">
                <a:latin typeface="Times New Roman" panose="02020603050405020304" pitchFamily="18" charset="0"/>
                <a:cs typeface="Times New Roman" panose="02020603050405020304" pitchFamily="18" charset="0"/>
              </a:rPr>
              <a:t>The following image shows a circular singly linked list.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55</a:t>
            </a:fld>
            <a:endParaRPr lang="en-IN"/>
          </a:p>
        </p:txBody>
      </p:sp>
      <p:pic>
        <p:nvPicPr>
          <p:cNvPr id="7" name="Picture 6">
            <a:extLst>
              <a:ext uri="{FF2B5EF4-FFF2-40B4-BE49-F238E27FC236}">
                <a16:creationId xmlns:a16="http://schemas.microsoft.com/office/drawing/2014/main" id="{4602FB9B-0739-4D00-AC94-3DEA64BBF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665" y="4129878"/>
            <a:ext cx="7573432" cy="2318191"/>
          </a:xfrm>
          <a:prstGeom prst="rect">
            <a:avLst/>
          </a:prstGeom>
          <a:ln>
            <a:noFill/>
          </a:ln>
          <a:effectLst>
            <a:softEdge rad="112500"/>
          </a:effectLst>
        </p:spPr>
      </p:pic>
    </p:spTree>
    <p:extLst>
      <p:ext uri="{BB962C8B-B14F-4D97-AF65-F5344CB8AC3E}">
        <p14:creationId xmlns:p14="http://schemas.microsoft.com/office/powerpoint/2010/main" val="2076346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Circular Doubly Linked List:- </a:t>
            </a:r>
            <a:r>
              <a:rPr lang="en-IN" dirty="0">
                <a:latin typeface="Times New Roman" panose="02020603050405020304" pitchFamily="18" charset="0"/>
                <a:cs typeface="Times New Roman" panose="02020603050405020304" pitchFamily="18" charset="0"/>
              </a:rPr>
              <a:t>Circular doubly linked list is a more complexed type of data structure in which a node contain pointers to its previous node as well as the next node. Circular doubly linked list doesn't contain NULL in any of the node. The last node of the list contains the address of the first node of the list. The first node of the list also contain address of the last node in its previous pointer.</a:t>
            </a:r>
          </a:p>
          <a:p>
            <a:r>
              <a:rPr lang="en-IN" dirty="0">
                <a:latin typeface="Times New Roman" panose="02020603050405020304" pitchFamily="18" charset="0"/>
                <a:cs typeface="Times New Roman" panose="02020603050405020304" pitchFamily="18" charset="0"/>
              </a:rPr>
              <a:t>A circular doubly linked list is shown in the following figure.</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56</a:t>
            </a:fld>
            <a:endParaRPr lang="en-IN"/>
          </a:p>
        </p:txBody>
      </p:sp>
      <p:pic>
        <p:nvPicPr>
          <p:cNvPr id="8" name="Picture 7">
            <a:extLst>
              <a:ext uri="{FF2B5EF4-FFF2-40B4-BE49-F238E27FC236}">
                <a16:creationId xmlns:a16="http://schemas.microsoft.com/office/drawing/2014/main" id="{C1F1FA1F-5C10-4F9D-99B0-2BC4EC4AB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370" y="4150658"/>
            <a:ext cx="8383170" cy="2495898"/>
          </a:xfrm>
          <a:prstGeom prst="rect">
            <a:avLst/>
          </a:prstGeom>
        </p:spPr>
      </p:pic>
    </p:spTree>
    <p:extLst>
      <p:ext uri="{BB962C8B-B14F-4D97-AF65-F5344CB8AC3E}">
        <p14:creationId xmlns:p14="http://schemas.microsoft.com/office/powerpoint/2010/main" val="2633801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Stack:- </a:t>
            </a:r>
            <a:r>
              <a:rPr lang="en-IN" sz="1800" dirty="0">
                <a:latin typeface="Times New Roman" panose="02020603050405020304" pitchFamily="18" charset="0"/>
                <a:cs typeface="Times New Roman" panose="02020603050405020304" pitchFamily="18" charset="0"/>
              </a:rPr>
              <a:t>Stack is an ordered list in which, insertion and deletion can be performed only at one end that is called </a:t>
            </a:r>
            <a:r>
              <a:rPr lang="en-IN" sz="1800" b="1" dirty="0">
                <a:latin typeface="Times New Roman" panose="02020603050405020304" pitchFamily="18" charset="0"/>
                <a:cs typeface="Times New Roman" panose="02020603050405020304" pitchFamily="18" charset="0"/>
              </a:rPr>
              <a:t>top</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Stack is a recursive data structure having pointer to its top element.</a:t>
            </a:r>
          </a:p>
          <a:p>
            <a:r>
              <a:rPr lang="en-IN" sz="1800" dirty="0">
                <a:latin typeface="Times New Roman" panose="02020603050405020304" pitchFamily="18" charset="0"/>
                <a:cs typeface="Times New Roman" panose="02020603050405020304" pitchFamily="18" charset="0"/>
              </a:rPr>
              <a:t>Stacks are sometimes called as Last-In-First-Out (LIFO) lists i.e. the element which is inserted first in the stack, will be deleted last from the stack.</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57</a:t>
            </a:fld>
            <a:endParaRPr lang="en-IN"/>
          </a:p>
        </p:txBody>
      </p:sp>
    </p:spTree>
    <p:extLst>
      <p:ext uri="{BB962C8B-B14F-4D97-AF65-F5344CB8AC3E}">
        <p14:creationId xmlns:p14="http://schemas.microsoft.com/office/powerpoint/2010/main" val="627886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Application of Stack:-</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Recursion</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Expression evaluations and conversions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Parsing</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Browsers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Editors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Tree Traversals</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58</a:t>
            </a:fld>
            <a:endParaRPr lang="en-IN"/>
          </a:p>
        </p:txBody>
      </p:sp>
    </p:spTree>
    <p:extLst>
      <p:ext uri="{BB962C8B-B14F-4D97-AF65-F5344CB8AC3E}">
        <p14:creationId xmlns:p14="http://schemas.microsoft.com/office/powerpoint/2010/main" val="2711011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Array implementation of Stack:-</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In array implementation, the stack is formed by using the array. All the operations regarding the stack are performed using arrays.</a:t>
            </a:r>
            <a:r>
              <a:rPr lang="en-IN" dirty="0"/>
              <a:t> </a:t>
            </a: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59</a:t>
            </a:fld>
            <a:endParaRPr lang="en-IN"/>
          </a:p>
        </p:txBody>
      </p:sp>
    </p:spTree>
    <p:extLst>
      <p:ext uri="{BB962C8B-B14F-4D97-AF65-F5344CB8AC3E}">
        <p14:creationId xmlns:p14="http://schemas.microsoft.com/office/powerpoint/2010/main" val="351837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Execution Time Cases:- </a:t>
            </a:r>
            <a:r>
              <a:rPr lang="en-IN" sz="2000" dirty="0">
                <a:latin typeface="Times New Roman" panose="02020603050405020304" pitchFamily="18" charset="0"/>
                <a:cs typeface="Times New Roman" panose="02020603050405020304" pitchFamily="18" charset="0"/>
              </a:rPr>
              <a:t>As applications are getting complex and data rich, there are three common problems that applications face now-a-days.</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Worst Case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Best Case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Average Case</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a:t>
            </a:fld>
            <a:endParaRPr lang="en-IN"/>
          </a:p>
        </p:txBody>
      </p:sp>
    </p:spTree>
    <p:extLst>
      <p:ext uri="{BB962C8B-B14F-4D97-AF65-F5344CB8AC3E}">
        <p14:creationId xmlns:p14="http://schemas.microsoft.com/office/powerpoint/2010/main" val="2421950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Array implementation of Stack:-</a:t>
            </a:r>
          </a:p>
          <a:p>
            <a:r>
              <a:rPr lang="en-IN" sz="1800" dirty="0">
                <a:latin typeface="Times New Roman" panose="02020603050405020304" pitchFamily="18" charset="0"/>
                <a:cs typeface="Times New Roman" panose="02020603050405020304" pitchFamily="18" charset="0"/>
              </a:rPr>
              <a:t>Adding an element onto the stack (push operation)</a:t>
            </a:r>
          </a:p>
          <a:p>
            <a:r>
              <a:rPr lang="en-IN" sz="1800" dirty="0">
                <a:latin typeface="Times New Roman" panose="02020603050405020304" pitchFamily="18" charset="0"/>
                <a:cs typeface="Times New Roman" panose="02020603050405020304" pitchFamily="18" charset="0"/>
              </a:rPr>
              <a:t>Adding an element into the top of the stack is referred to as push operation. Push operation involves following two steps.</a:t>
            </a:r>
          </a:p>
          <a:p>
            <a:r>
              <a:rPr lang="en-IN" sz="1800" dirty="0">
                <a:latin typeface="Times New Roman" panose="02020603050405020304" pitchFamily="18" charset="0"/>
                <a:cs typeface="Times New Roman" panose="02020603050405020304" pitchFamily="18" charset="0"/>
              </a:rPr>
              <a:t>Increment the variable Top so that it can now </a:t>
            </a:r>
            <a:r>
              <a:rPr lang="en-IN" sz="1800" dirty="0" err="1">
                <a:latin typeface="Times New Roman" panose="02020603050405020304" pitchFamily="18" charset="0"/>
                <a:cs typeface="Times New Roman" panose="02020603050405020304" pitchFamily="18" charset="0"/>
              </a:rPr>
              <a:t>refere</a:t>
            </a:r>
            <a:r>
              <a:rPr lang="en-IN" sz="1800" dirty="0">
                <a:latin typeface="Times New Roman" panose="02020603050405020304" pitchFamily="18" charset="0"/>
                <a:cs typeface="Times New Roman" panose="02020603050405020304" pitchFamily="18" charset="0"/>
              </a:rPr>
              <a:t> to the next memory location.</a:t>
            </a:r>
          </a:p>
          <a:p>
            <a:r>
              <a:rPr lang="en-IN" sz="1800" dirty="0">
                <a:latin typeface="Times New Roman" panose="02020603050405020304" pitchFamily="18" charset="0"/>
                <a:cs typeface="Times New Roman" panose="02020603050405020304" pitchFamily="18" charset="0"/>
              </a:rPr>
              <a:t>Add element at the position of incremented top. This is referred to as adding new element at the top of the stack.</a:t>
            </a:r>
          </a:p>
          <a:p>
            <a:r>
              <a:rPr lang="en-IN" sz="1800" dirty="0">
                <a:latin typeface="Times New Roman" panose="02020603050405020304" pitchFamily="18" charset="0"/>
                <a:cs typeface="Times New Roman" panose="02020603050405020304" pitchFamily="18" charset="0"/>
              </a:rPr>
              <a:t>Stack is overflown when we try to insert an element into a completely filled stack therefore, our main function must always avoid stack overflow condition.</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60</a:t>
            </a:fld>
            <a:endParaRPr lang="en-IN"/>
          </a:p>
        </p:txBody>
      </p:sp>
    </p:spTree>
    <p:extLst>
      <p:ext uri="{BB962C8B-B14F-4D97-AF65-F5344CB8AC3E}">
        <p14:creationId xmlns:p14="http://schemas.microsoft.com/office/powerpoint/2010/main" val="4284455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Array implementation of Stack:-</a:t>
            </a:r>
          </a:p>
          <a:p>
            <a:r>
              <a:rPr lang="en-IN" sz="1800" b="1" dirty="0">
                <a:latin typeface="Times New Roman" panose="02020603050405020304" pitchFamily="18" charset="0"/>
                <a:cs typeface="Times New Roman" panose="02020603050405020304" pitchFamily="18" charset="0"/>
              </a:rPr>
              <a:t>Algorithm:</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begin   </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if</a:t>
            </a:r>
            <a:r>
              <a:rPr lang="en-IN" sz="1800" dirty="0">
                <a:latin typeface="Times New Roman" panose="02020603050405020304" pitchFamily="18" charset="0"/>
                <a:cs typeface="Times New Roman" panose="02020603050405020304" pitchFamily="18" charset="0"/>
              </a:rPr>
              <a:t> top = n then stack full   </a:t>
            </a:r>
          </a:p>
          <a:p>
            <a:r>
              <a:rPr lang="en-IN" sz="1800" dirty="0">
                <a:latin typeface="Times New Roman" panose="02020603050405020304" pitchFamily="18" charset="0"/>
                <a:cs typeface="Times New Roman" panose="02020603050405020304" pitchFamily="18" charset="0"/>
              </a:rPr>
              <a:t>    top = top + 1  </a:t>
            </a:r>
          </a:p>
          <a:p>
            <a:r>
              <a:rPr lang="en-IN" sz="1800" dirty="0">
                <a:latin typeface="Times New Roman" panose="02020603050405020304" pitchFamily="18" charset="0"/>
                <a:cs typeface="Times New Roman" panose="02020603050405020304" pitchFamily="18" charset="0"/>
              </a:rPr>
              <a:t>    stack (top) : = item;  </a:t>
            </a:r>
          </a:p>
          <a:p>
            <a:r>
              <a:rPr lang="en-IN" sz="1800" dirty="0">
                <a:latin typeface="Times New Roman" panose="02020603050405020304" pitchFamily="18" charset="0"/>
                <a:cs typeface="Times New Roman" panose="02020603050405020304" pitchFamily="18" charset="0"/>
              </a:rPr>
              <a:t>end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61</a:t>
            </a:fld>
            <a:endParaRPr lang="en-IN"/>
          </a:p>
        </p:txBody>
      </p:sp>
    </p:spTree>
    <p:extLst>
      <p:ext uri="{BB962C8B-B14F-4D97-AF65-F5344CB8AC3E}">
        <p14:creationId xmlns:p14="http://schemas.microsoft.com/office/powerpoint/2010/main" val="3748478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Linked implementation of Stack:- </a:t>
            </a:r>
            <a:r>
              <a:rPr lang="en-IN" dirty="0">
                <a:latin typeface="Times New Roman" panose="02020603050405020304" pitchFamily="18" charset="0"/>
                <a:cs typeface="Times New Roman" panose="02020603050405020304" pitchFamily="18" charset="0"/>
              </a:rPr>
              <a:t>Instead of using array, we can also use linked list to implement stack. Linked list allocates the memory dynamically. However, time complexity in both the scenario is same for all the operations i.e. push, pop and peek.</a:t>
            </a:r>
          </a:p>
          <a:p>
            <a:r>
              <a:rPr lang="en-IN" dirty="0">
                <a:latin typeface="Times New Roman" panose="02020603050405020304" pitchFamily="18" charset="0"/>
                <a:cs typeface="Times New Roman" panose="02020603050405020304" pitchFamily="18" charset="0"/>
              </a:rPr>
              <a:t>In linked list implementation of stack, the nodes are maintained non-contiguously in the memory. Each node contains a pointer to its immediate successor node in the stack. Stack is said to be overflown if the space left in the memory heap is not enough to create a node.</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62</a:t>
            </a:fld>
            <a:endParaRPr lang="en-IN"/>
          </a:p>
        </p:txBody>
      </p:sp>
    </p:spTree>
    <p:extLst>
      <p:ext uri="{BB962C8B-B14F-4D97-AF65-F5344CB8AC3E}">
        <p14:creationId xmlns:p14="http://schemas.microsoft.com/office/powerpoint/2010/main" val="1583158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Linked implementation of Stack:-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63</a:t>
            </a:fld>
            <a:endParaRPr lang="en-IN"/>
          </a:p>
        </p:txBody>
      </p:sp>
      <p:pic>
        <p:nvPicPr>
          <p:cNvPr id="7" name="Picture 6">
            <a:extLst>
              <a:ext uri="{FF2B5EF4-FFF2-40B4-BE49-F238E27FC236}">
                <a16:creationId xmlns:a16="http://schemas.microsoft.com/office/drawing/2014/main" id="{AC844038-5B24-4E4F-84F9-8A7E508DA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1" y="2052918"/>
            <a:ext cx="3886073" cy="3779846"/>
          </a:xfrm>
          <a:prstGeom prst="rect">
            <a:avLst/>
          </a:prstGeom>
          <a:ln>
            <a:noFill/>
          </a:ln>
          <a:effectLst>
            <a:softEdge rad="112500"/>
          </a:effectLst>
        </p:spPr>
      </p:pic>
    </p:spTree>
    <p:extLst>
      <p:ext uri="{BB962C8B-B14F-4D97-AF65-F5344CB8AC3E}">
        <p14:creationId xmlns:p14="http://schemas.microsoft.com/office/powerpoint/2010/main" val="3662540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Queue:-  </a:t>
            </a:r>
            <a:r>
              <a:rPr lang="en-IN" sz="1800" dirty="0">
                <a:latin typeface="Times New Roman" panose="02020603050405020304" pitchFamily="18" charset="0"/>
                <a:cs typeface="Times New Roman" panose="02020603050405020304" pitchFamily="18" charset="0"/>
              </a:rPr>
              <a:t>1. A queue can be defined as an ordered list which enables insert operations to be performed at one end called </a:t>
            </a:r>
            <a:r>
              <a:rPr lang="en-IN" sz="1800" b="1" dirty="0">
                <a:latin typeface="Times New Roman" panose="02020603050405020304" pitchFamily="18" charset="0"/>
                <a:cs typeface="Times New Roman" panose="02020603050405020304" pitchFamily="18" charset="0"/>
              </a:rPr>
              <a:t>REAR</a:t>
            </a:r>
            <a:r>
              <a:rPr lang="en-IN" sz="1800" dirty="0">
                <a:latin typeface="Times New Roman" panose="02020603050405020304" pitchFamily="18" charset="0"/>
                <a:cs typeface="Times New Roman" panose="02020603050405020304" pitchFamily="18" charset="0"/>
              </a:rPr>
              <a:t> and delete operations to be performed at another end called </a:t>
            </a:r>
            <a:r>
              <a:rPr lang="en-IN" sz="1800" b="1" dirty="0">
                <a:latin typeface="Times New Roman" panose="02020603050405020304" pitchFamily="18" charset="0"/>
                <a:cs typeface="Times New Roman" panose="02020603050405020304" pitchFamily="18" charset="0"/>
              </a:rPr>
              <a:t>FRONT</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2. Queue is referred to be as First In First Out list.</a:t>
            </a:r>
          </a:p>
          <a:p>
            <a:r>
              <a:rPr lang="en-IN" sz="1800" dirty="0">
                <a:latin typeface="Times New Roman" panose="02020603050405020304" pitchFamily="18" charset="0"/>
                <a:cs typeface="Times New Roman" panose="02020603050405020304" pitchFamily="18" charset="0"/>
              </a:rPr>
              <a:t>3. For example, people waiting in line for a rail ticket form a queue.</a:t>
            </a:r>
          </a:p>
          <a:p>
            <a:br>
              <a:rPr lang="en-IN" sz="1800"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64</a:t>
            </a:fld>
            <a:endParaRPr lang="en-IN"/>
          </a:p>
        </p:txBody>
      </p:sp>
      <p:pic>
        <p:nvPicPr>
          <p:cNvPr id="8" name="Picture 7">
            <a:extLst>
              <a:ext uri="{FF2B5EF4-FFF2-40B4-BE49-F238E27FC236}">
                <a16:creationId xmlns:a16="http://schemas.microsoft.com/office/drawing/2014/main" id="{00CF61DE-9F06-4CE0-BEEC-01F1AEA2B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342" y="4150658"/>
            <a:ext cx="6525536" cy="1952898"/>
          </a:xfrm>
          <a:prstGeom prst="rect">
            <a:avLst/>
          </a:prstGeom>
        </p:spPr>
      </p:pic>
    </p:spTree>
    <p:extLst>
      <p:ext uri="{BB962C8B-B14F-4D97-AF65-F5344CB8AC3E}">
        <p14:creationId xmlns:p14="http://schemas.microsoft.com/office/powerpoint/2010/main" val="1312942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Array Representation of Queue:-  </a:t>
            </a:r>
            <a:r>
              <a:rPr lang="en-IN" sz="1800" dirty="0">
                <a:latin typeface="Times New Roman" panose="02020603050405020304" pitchFamily="18" charset="0"/>
                <a:cs typeface="Times New Roman" panose="02020603050405020304" pitchFamily="18" charset="0"/>
              </a:rPr>
              <a:t>We can easily represent queue by using linear arrays. There are two variables i.e. front and rear, that are implemented in the case of every queue. Front and rear variables point to the position from where insertions and deletions are performed in a queue. Initially, the value of front and queue is -1 which represents an empty queue. Array representation of a queue containing 5 elements along with the respective values of front and rear, is shown in the following figure</a:t>
            </a:r>
            <a:r>
              <a:rPr lang="en-IN" dirty="0"/>
              <a: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65</a:t>
            </a:fld>
            <a:endParaRPr lang="en-IN"/>
          </a:p>
        </p:txBody>
      </p:sp>
      <p:pic>
        <p:nvPicPr>
          <p:cNvPr id="9" name="Picture 8">
            <a:extLst>
              <a:ext uri="{FF2B5EF4-FFF2-40B4-BE49-F238E27FC236}">
                <a16:creationId xmlns:a16="http://schemas.microsoft.com/office/drawing/2014/main" id="{583739C4-1B39-492C-B6B3-1CC75146A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179" y="3999454"/>
            <a:ext cx="4010585" cy="2572109"/>
          </a:xfrm>
          <a:prstGeom prst="rect">
            <a:avLst/>
          </a:prstGeom>
          <a:ln>
            <a:noFill/>
          </a:ln>
          <a:effectLst>
            <a:softEdge rad="112500"/>
          </a:effectLst>
        </p:spPr>
      </p:pic>
    </p:spTree>
    <p:extLst>
      <p:ext uri="{BB962C8B-B14F-4D97-AF65-F5344CB8AC3E}">
        <p14:creationId xmlns:p14="http://schemas.microsoft.com/office/powerpoint/2010/main" val="23786026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Algorithm to insert an element Queue:-  Step 1:</a:t>
            </a:r>
            <a:r>
              <a:rPr lang="en-IN" sz="1800" dirty="0">
                <a:latin typeface="Times New Roman" panose="02020603050405020304" pitchFamily="18" charset="0"/>
                <a:cs typeface="Times New Roman" panose="02020603050405020304" pitchFamily="18" charset="0"/>
              </a:rPr>
              <a:t> IF REAR = MAX - 1</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Write OVERFLOW</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Go to step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IF]</a:t>
            </a:r>
          </a:p>
          <a:p>
            <a:r>
              <a:rPr lang="en-IN" sz="1800" b="1" dirty="0">
                <a:latin typeface="Times New Roman" panose="02020603050405020304" pitchFamily="18" charset="0"/>
                <a:cs typeface="Times New Roman" panose="02020603050405020304" pitchFamily="18" charset="0"/>
              </a:rPr>
              <a:t>Step 2:</a:t>
            </a:r>
            <a:r>
              <a:rPr lang="en-IN" sz="1800" dirty="0">
                <a:latin typeface="Times New Roman" panose="02020603050405020304" pitchFamily="18" charset="0"/>
                <a:cs typeface="Times New Roman" panose="02020603050405020304" pitchFamily="18" charset="0"/>
              </a:rPr>
              <a:t> IF FRONT = -1 and REAR = -1</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FRONT = REAR = 0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ELSE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REAR = REAR + 1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IF]</a:t>
            </a:r>
          </a:p>
          <a:p>
            <a:r>
              <a:rPr lang="en-IN" sz="1800" b="1" dirty="0">
                <a:latin typeface="Times New Roman" panose="02020603050405020304" pitchFamily="18" charset="0"/>
                <a:cs typeface="Times New Roman" panose="02020603050405020304" pitchFamily="18" charset="0"/>
              </a:rPr>
              <a:t>Step 3:</a:t>
            </a:r>
            <a:r>
              <a:rPr lang="en-IN" sz="1800" dirty="0">
                <a:latin typeface="Times New Roman" panose="02020603050405020304" pitchFamily="18" charset="0"/>
                <a:cs typeface="Times New Roman" panose="02020603050405020304" pitchFamily="18" charset="0"/>
              </a:rPr>
              <a:t> Set QUEUE[REAR] = NUM</a:t>
            </a:r>
          </a:p>
          <a:p>
            <a:r>
              <a:rPr lang="en-IN" sz="1800" b="1" dirty="0">
                <a:latin typeface="Times New Roman" panose="02020603050405020304" pitchFamily="18" charset="0"/>
                <a:cs typeface="Times New Roman" panose="02020603050405020304" pitchFamily="18" charset="0"/>
              </a:rPr>
              <a:t>Step 4:</a:t>
            </a:r>
            <a:r>
              <a:rPr lang="en-IN" sz="1800" dirty="0">
                <a:latin typeface="Times New Roman" panose="02020603050405020304" pitchFamily="18" charset="0"/>
                <a:cs typeface="Times New Roman" panose="02020603050405020304" pitchFamily="18" charset="0"/>
              </a:rPr>
              <a:t> EXIT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66</a:t>
            </a:fld>
            <a:endParaRPr lang="en-IN"/>
          </a:p>
        </p:txBody>
      </p:sp>
    </p:spTree>
    <p:extLst>
      <p:ext uri="{BB962C8B-B14F-4D97-AF65-F5344CB8AC3E}">
        <p14:creationId xmlns:p14="http://schemas.microsoft.com/office/powerpoint/2010/main" val="19023698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Algorithm to delete an element Queue:-  Step 1:</a:t>
            </a:r>
            <a:r>
              <a:rPr lang="en-IN" sz="1800" dirty="0">
                <a:latin typeface="Times New Roman" panose="02020603050405020304" pitchFamily="18" charset="0"/>
                <a:cs typeface="Times New Roman" panose="02020603050405020304" pitchFamily="18" charset="0"/>
              </a:rPr>
              <a:t> IF FRONT = -1 or FRONT &gt; REAR</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Write UNDERFLOW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ELSE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VAL = QUEUE[FRONT]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FRONT = FRONT + 1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IF]</a:t>
            </a:r>
          </a:p>
          <a:p>
            <a:r>
              <a:rPr lang="en-IN" sz="1800" b="1" dirty="0">
                <a:latin typeface="Times New Roman" panose="02020603050405020304" pitchFamily="18" charset="0"/>
                <a:cs typeface="Times New Roman" panose="02020603050405020304" pitchFamily="18" charset="0"/>
              </a:rPr>
              <a:t>Step 2:</a:t>
            </a:r>
            <a:r>
              <a:rPr lang="en-IN" sz="1800" dirty="0">
                <a:latin typeface="Times New Roman" panose="02020603050405020304" pitchFamily="18" charset="0"/>
                <a:cs typeface="Times New Roman" panose="02020603050405020304" pitchFamily="18" charset="0"/>
              </a:rPr>
              <a:t> EXIT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67</a:t>
            </a:fld>
            <a:endParaRPr lang="en-IN"/>
          </a:p>
        </p:txBody>
      </p:sp>
    </p:spTree>
    <p:extLst>
      <p:ext uri="{BB962C8B-B14F-4D97-AF65-F5344CB8AC3E}">
        <p14:creationId xmlns:p14="http://schemas.microsoft.com/office/powerpoint/2010/main" val="2809127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Linked </a:t>
            </a:r>
            <a:r>
              <a:rPr lang="en-IN" sz="1800" b="1">
                <a:latin typeface="Times New Roman" panose="02020603050405020304" pitchFamily="18" charset="0"/>
                <a:cs typeface="Times New Roman" panose="02020603050405020304" pitchFamily="18" charset="0"/>
              </a:rPr>
              <a:t>List representation </a:t>
            </a:r>
            <a:r>
              <a:rPr lang="en-IN" sz="1800" b="1" dirty="0">
                <a:latin typeface="Times New Roman" panose="02020603050405020304" pitchFamily="18" charset="0"/>
                <a:cs typeface="Times New Roman" panose="02020603050405020304" pitchFamily="18" charset="0"/>
              </a:rPr>
              <a:t>Queue:-  Step 1:</a:t>
            </a:r>
            <a:r>
              <a:rPr lang="en-IN" sz="1800" dirty="0">
                <a:latin typeface="Times New Roman" panose="02020603050405020304" pitchFamily="18" charset="0"/>
                <a:cs typeface="Times New Roman" panose="02020603050405020304" pitchFamily="18" charset="0"/>
              </a:rPr>
              <a:t> IF FRONT = -1 or FRONT &gt; REAR</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Write UNDERFLOW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ELSE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VAL = QUEUE[FRONT]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FRONT = FRONT + 1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IF]</a:t>
            </a:r>
          </a:p>
          <a:p>
            <a:r>
              <a:rPr lang="en-IN" sz="1800" b="1" dirty="0">
                <a:latin typeface="Times New Roman" panose="02020603050405020304" pitchFamily="18" charset="0"/>
                <a:cs typeface="Times New Roman" panose="02020603050405020304" pitchFamily="18" charset="0"/>
              </a:rPr>
              <a:t>Step 2:</a:t>
            </a:r>
            <a:r>
              <a:rPr lang="en-IN" sz="1800" dirty="0">
                <a:latin typeface="Times New Roman" panose="02020603050405020304" pitchFamily="18" charset="0"/>
                <a:cs typeface="Times New Roman" panose="02020603050405020304" pitchFamily="18" charset="0"/>
              </a:rPr>
              <a:t> EXIT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68</a:t>
            </a:fld>
            <a:endParaRPr lang="en-IN"/>
          </a:p>
        </p:txBody>
      </p:sp>
      <p:pic>
        <p:nvPicPr>
          <p:cNvPr id="7" name="Picture 6">
            <a:extLst>
              <a:ext uri="{FF2B5EF4-FFF2-40B4-BE49-F238E27FC236}">
                <a16:creationId xmlns:a16="http://schemas.microsoft.com/office/drawing/2014/main" id="{FA884C7D-BDF0-45DF-81AE-14D72CFC2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548" y="3429000"/>
            <a:ext cx="6296904" cy="1581371"/>
          </a:xfrm>
          <a:prstGeom prst="rect">
            <a:avLst/>
          </a:prstGeom>
        </p:spPr>
      </p:pic>
    </p:spTree>
    <p:extLst>
      <p:ext uri="{BB962C8B-B14F-4D97-AF65-F5344CB8AC3E}">
        <p14:creationId xmlns:p14="http://schemas.microsoft.com/office/powerpoint/2010/main" val="10941258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Linked </a:t>
            </a:r>
            <a:r>
              <a:rPr lang="en-IN" sz="1800" b="1">
                <a:latin typeface="Times New Roman" panose="02020603050405020304" pitchFamily="18" charset="0"/>
                <a:cs typeface="Times New Roman" panose="02020603050405020304" pitchFamily="18" charset="0"/>
              </a:rPr>
              <a:t>List representation </a:t>
            </a:r>
            <a:r>
              <a:rPr lang="en-IN" sz="1800" b="1" dirty="0">
                <a:latin typeface="Times New Roman" panose="02020603050405020304" pitchFamily="18" charset="0"/>
                <a:cs typeface="Times New Roman" panose="02020603050405020304" pitchFamily="18" charset="0"/>
              </a:rPr>
              <a:t>Queue:-  Step 1:</a:t>
            </a:r>
            <a:r>
              <a:rPr lang="en-IN" sz="1800" dirty="0">
                <a:latin typeface="Times New Roman" panose="02020603050405020304" pitchFamily="18" charset="0"/>
                <a:cs typeface="Times New Roman" panose="02020603050405020304" pitchFamily="18" charset="0"/>
              </a:rPr>
              <a:t> IF FRONT = -1 or FRONT &gt; REAR</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Write UNDERFLOW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ELSE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VAL = QUEUE[FRONT]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SET FRONT = FRONT + 1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[END OF IF]</a:t>
            </a:r>
          </a:p>
          <a:p>
            <a:r>
              <a:rPr lang="en-IN" sz="1800" b="1" dirty="0">
                <a:latin typeface="Times New Roman" panose="02020603050405020304" pitchFamily="18" charset="0"/>
                <a:cs typeface="Times New Roman" panose="02020603050405020304" pitchFamily="18" charset="0"/>
              </a:rPr>
              <a:t>Step 2:</a:t>
            </a:r>
            <a:r>
              <a:rPr lang="en-IN" sz="1800" dirty="0">
                <a:latin typeface="Times New Roman" panose="02020603050405020304" pitchFamily="18" charset="0"/>
                <a:cs typeface="Times New Roman" panose="02020603050405020304" pitchFamily="18" charset="0"/>
              </a:rPr>
              <a:t> EXIT</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69</a:t>
            </a:fld>
            <a:endParaRPr lang="en-IN"/>
          </a:p>
        </p:txBody>
      </p:sp>
      <p:pic>
        <p:nvPicPr>
          <p:cNvPr id="7" name="Picture 6">
            <a:extLst>
              <a:ext uri="{FF2B5EF4-FFF2-40B4-BE49-F238E27FC236}">
                <a16:creationId xmlns:a16="http://schemas.microsoft.com/office/drawing/2014/main" id="{FA884C7D-BDF0-45DF-81AE-14D72CFC2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548" y="3429000"/>
            <a:ext cx="6296904" cy="1581371"/>
          </a:xfrm>
          <a:prstGeom prst="rect">
            <a:avLst/>
          </a:prstGeom>
        </p:spPr>
      </p:pic>
    </p:spTree>
    <p:extLst>
      <p:ext uri="{BB962C8B-B14F-4D97-AF65-F5344CB8AC3E}">
        <p14:creationId xmlns:p14="http://schemas.microsoft.com/office/powerpoint/2010/main" val="15438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Basic Terminology:-</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Data</a:t>
            </a:r>
            <a:r>
              <a:rPr lang="en-IN" sz="2300" dirty="0">
                <a:latin typeface="Times New Roman" panose="02020603050405020304" pitchFamily="18" charset="0"/>
                <a:cs typeface="Times New Roman" panose="02020603050405020304" pitchFamily="18" charset="0"/>
              </a:rPr>
              <a:t> − Data are values or set of values.</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Data Item</a:t>
            </a:r>
            <a:r>
              <a:rPr lang="en-IN" sz="2300" dirty="0">
                <a:latin typeface="Times New Roman" panose="02020603050405020304" pitchFamily="18" charset="0"/>
                <a:cs typeface="Times New Roman" panose="02020603050405020304" pitchFamily="18" charset="0"/>
              </a:rPr>
              <a:t> − Data item refers to single unit of values.</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Group Items</a:t>
            </a:r>
            <a:r>
              <a:rPr lang="en-IN" sz="2300" dirty="0">
                <a:latin typeface="Times New Roman" panose="02020603050405020304" pitchFamily="18" charset="0"/>
                <a:cs typeface="Times New Roman" panose="02020603050405020304" pitchFamily="18" charset="0"/>
              </a:rPr>
              <a:t> − Data items that are divided into sub items are called as Group Items.</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Elementary Items</a:t>
            </a:r>
            <a:r>
              <a:rPr lang="en-IN" sz="2300" dirty="0">
                <a:latin typeface="Times New Roman" panose="02020603050405020304" pitchFamily="18" charset="0"/>
                <a:cs typeface="Times New Roman" panose="02020603050405020304" pitchFamily="18" charset="0"/>
              </a:rPr>
              <a:t> − Data items that cannot be divided are called as Elementary Items.</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Attribute and Entity</a:t>
            </a:r>
            <a:r>
              <a:rPr lang="en-IN" sz="2300" dirty="0">
                <a:latin typeface="Times New Roman" panose="02020603050405020304" pitchFamily="18" charset="0"/>
                <a:cs typeface="Times New Roman" panose="02020603050405020304" pitchFamily="18" charset="0"/>
              </a:rPr>
              <a:t> − An entity is that which contains certain attributes or properties, which may be assigned values.</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Entity Set</a:t>
            </a:r>
            <a:r>
              <a:rPr lang="en-IN" sz="2300" dirty="0">
                <a:latin typeface="Times New Roman" panose="02020603050405020304" pitchFamily="18" charset="0"/>
                <a:cs typeface="Times New Roman" panose="02020603050405020304" pitchFamily="18" charset="0"/>
              </a:rPr>
              <a:t> − Entities of similar attributes form an entity set.</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Field</a:t>
            </a:r>
            <a:r>
              <a:rPr lang="en-IN" sz="2300" dirty="0">
                <a:latin typeface="Times New Roman" panose="02020603050405020304" pitchFamily="18" charset="0"/>
                <a:cs typeface="Times New Roman" panose="02020603050405020304" pitchFamily="18" charset="0"/>
              </a:rPr>
              <a:t> − Field is a single elementary unit of information representing an attribute of an entity.</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Record</a:t>
            </a:r>
            <a:r>
              <a:rPr lang="en-IN" sz="2300" dirty="0">
                <a:latin typeface="Times New Roman" panose="02020603050405020304" pitchFamily="18" charset="0"/>
                <a:cs typeface="Times New Roman" panose="02020603050405020304" pitchFamily="18" charset="0"/>
              </a:rPr>
              <a:t> − Record is a collection of field values of a given entity.</a:t>
            </a:r>
          </a:p>
          <a:p>
            <a:pPr>
              <a:buFont typeface="Wingdings" panose="05000000000000000000" pitchFamily="2" charset="2"/>
              <a:buChar char="§"/>
            </a:pPr>
            <a:r>
              <a:rPr lang="en-IN" sz="2300" b="1" dirty="0">
                <a:latin typeface="Times New Roman" panose="02020603050405020304" pitchFamily="18" charset="0"/>
                <a:cs typeface="Times New Roman" panose="02020603050405020304" pitchFamily="18" charset="0"/>
              </a:rPr>
              <a:t>File</a:t>
            </a:r>
            <a:r>
              <a:rPr lang="en-IN" sz="2300" dirty="0">
                <a:latin typeface="Times New Roman" panose="02020603050405020304" pitchFamily="18" charset="0"/>
                <a:cs typeface="Times New Roman" panose="02020603050405020304" pitchFamily="18" charset="0"/>
              </a:rPr>
              <a:t> − File is a collection of records of the entities in a given entity set.</a:t>
            </a:r>
          </a:p>
          <a:p>
            <a:pPr>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a:t>
            </a:fld>
            <a:endParaRPr lang="en-IN"/>
          </a:p>
        </p:txBody>
      </p:sp>
    </p:spTree>
    <p:extLst>
      <p:ext uri="{BB962C8B-B14F-4D97-AF65-F5344CB8AC3E}">
        <p14:creationId xmlns:p14="http://schemas.microsoft.com/office/powerpoint/2010/main" val="420139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Circular Queue:-  </a:t>
            </a:r>
            <a:r>
              <a:rPr lang="en-US" sz="1800" dirty="0">
                <a:latin typeface="Times New Roman" panose="02020603050405020304" pitchFamily="18" charset="0"/>
                <a:cs typeface="Times New Roman" panose="02020603050405020304" pitchFamily="18" charset="0"/>
              </a:rPr>
              <a:t>Deletions and insertions can only be performed at front and rear end respectively, as far as linear queue is concerned.</a:t>
            </a:r>
          </a:p>
          <a:p>
            <a:r>
              <a:rPr lang="en-US" sz="1800" dirty="0">
                <a:latin typeface="Times New Roman" panose="02020603050405020304" pitchFamily="18" charset="0"/>
                <a:cs typeface="Times New Roman" panose="02020603050405020304" pitchFamily="18" charset="0"/>
              </a:rPr>
              <a:t>Consider the queue shown in the following figure</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70</a:t>
            </a:fld>
            <a:endParaRPr lang="en-IN"/>
          </a:p>
        </p:txBody>
      </p:sp>
      <p:pic>
        <p:nvPicPr>
          <p:cNvPr id="7" name="Picture 6">
            <a:extLst>
              <a:ext uri="{FF2B5EF4-FFF2-40B4-BE49-F238E27FC236}">
                <a16:creationId xmlns:a16="http://schemas.microsoft.com/office/drawing/2014/main" id="{4C4F769C-91B8-4228-92F7-701066994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829" y="3429000"/>
            <a:ext cx="4010585" cy="2000529"/>
          </a:xfrm>
          <a:prstGeom prst="rect">
            <a:avLst/>
          </a:prstGeom>
        </p:spPr>
      </p:pic>
    </p:spTree>
    <p:extLst>
      <p:ext uri="{BB962C8B-B14F-4D97-AF65-F5344CB8AC3E}">
        <p14:creationId xmlns:p14="http://schemas.microsoft.com/office/powerpoint/2010/main" val="35425676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800" b="1" dirty="0">
                <a:latin typeface="Times New Roman" panose="02020603050405020304" pitchFamily="18" charset="0"/>
                <a:cs typeface="Times New Roman" panose="02020603050405020304" pitchFamily="18" charset="0"/>
              </a:rPr>
              <a:t>Circular Queue:- </a:t>
            </a:r>
            <a:r>
              <a:rPr lang="en-US" sz="1800" dirty="0">
                <a:latin typeface="Times New Roman" panose="02020603050405020304" pitchFamily="18" charset="0"/>
                <a:cs typeface="Times New Roman" panose="02020603050405020304" pitchFamily="18" charset="0"/>
              </a:rPr>
              <a:t>The Queue shown in above figure is completely filled and there can't be inserted any more element due to the condition </a:t>
            </a:r>
            <a:r>
              <a:rPr lang="en-US" sz="1800" b="1" dirty="0">
                <a:latin typeface="Times New Roman" panose="02020603050405020304" pitchFamily="18" charset="0"/>
                <a:cs typeface="Times New Roman" panose="02020603050405020304" pitchFamily="18" charset="0"/>
              </a:rPr>
              <a:t>rear == max - 1 becomes true</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However, if we delete 2 elements at the front end of the queue, we still can not insert any element since the condition </a:t>
            </a:r>
            <a:r>
              <a:rPr lang="en-US" sz="1800" b="1" dirty="0">
                <a:latin typeface="Times New Roman" panose="02020603050405020304" pitchFamily="18" charset="0"/>
                <a:cs typeface="Times New Roman" panose="02020603050405020304" pitchFamily="18" charset="0"/>
              </a:rPr>
              <a:t>rear = max -1 still holds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This is the main problem with the linear queue, although we have space available in the array, but we can not insert any more element in the queue. This is simply the memory wastage and we need to overcome this problem.</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71</a:t>
            </a:fld>
            <a:endParaRPr lang="en-IN"/>
          </a:p>
        </p:txBody>
      </p:sp>
      <p:pic>
        <p:nvPicPr>
          <p:cNvPr id="9" name="Picture 8">
            <a:extLst>
              <a:ext uri="{FF2B5EF4-FFF2-40B4-BE49-F238E27FC236}">
                <a16:creationId xmlns:a16="http://schemas.microsoft.com/office/drawing/2014/main" id="{E4E12701-A187-4DB4-9193-57CA08519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419" y="4373218"/>
            <a:ext cx="4486901" cy="1699316"/>
          </a:xfrm>
          <a:prstGeom prst="rect">
            <a:avLst/>
          </a:prstGeom>
        </p:spPr>
      </p:pic>
    </p:spTree>
    <p:extLst>
      <p:ext uri="{BB962C8B-B14F-4D97-AF65-F5344CB8AC3E}">
        <p14:creationId xmlns:p14="http://schemas.microsoft.com/office/powerpoint/2010/main" val="38642632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800" b="1" dirty="0">
                <a:latin typeface="Times New Roman" panose="02020603050405020304" pitchFamily="18" charset="0"/>
                <a:cs typeface="Times New Roman" panose="02020603050405020304" pitchFamily="18" charset="0"/>
              </a:rPr>
              <a:t>Complexity:- </a:t>
            </a: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72</a:t>
            </a:fld>
            <a:endParaRPr lang="en-IN"/>
          </a:p>
        </p:txBody>
      </p:sp>
      <p:graphicFrame>
        <p:nvGraphicFramePr>
          <p:cNvPr id="6" name="Table 5">
            <a:extLst>
              <a:ext uri="{FF2B5EF4-FFF2-40B4-BE49-F238E27FC236}">
                <a16:creationId xmlns:a16="http://schemas.microsoft.com/office/drawing/2014/main" id="{E1B183FB-8E3B-4B60-9810-3F21781058DB}"/>
              </a:ext>
            </a:extLst>
          </p:cNvPr>
          <p:cNvGraphicFramePr>
            <a:graphicFrameLocks noGrp="1"/>
          </p:cNvGraphicFramePr>
          <p:nvPr>
            <p:extLst>
              <p:ext uri="{D42A27DB-BD31-4B8C-83A1-F6EECF244321}">
                <p14:modId xmlns:p14="http://schemas.microsoft.com/office/powerpoint/2010/main" val="2738108767"/>
              </p:ext>
            </p:extLst>
          </p:nvPr>
        </p:nvGraphicFramePr>
        <p:xfrm>
          <a:off x="1634435" y="3065301"/>
          <a:ext cx="8128000" cy="1706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954774"/>
                    </a:ext>
                  </a:extLst>
                </a:gridCol>
                <a:gridCol w="4064000">
                  <a:extLst>
                    <a:ext uri="{9D8B030D-6E8A-4147-A177-3AD203B41FA5}">
                      <a16:colId xmlns:a16="http://schemas.microsoft.com/office/drawing/2014/main" val="3325620603"/>
                    </a:ext>
                  </a:extLst>
                </a:gridCol>
              </a:tblGrid>
              <a:tr h="370840">
                <a:tc>
                  <a:txBody>
                    <a:bodyPr/>
                    <a:lstStyle/>
                    <a:p>
                      <a:pPr algn="l" fontAlgn="t"/>
                      <a:r>
                        <a:rPr lang="en-IN" b="1" dirty="0">
                          <a:solidFill>
                            <a:srgbClr val="2F4F4F"/>
                          </a:solidFill>
                          <a:effectLst/>
                          <a:latin typeface="Times New Roman" panose="02020603050405020304" pitchFamily="18" charset="0"/>
                          <a:cs typeface="Times New Roman" panose="02020603050405020304" pitchFamily="18" charset="0"/>
                        </a:rPr>
                        <a:t>Front</a:t>
                      </a:r>
                      <a:endParaRPr lang="en-IN"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3994492999"/>
                  </a:ext>
                </a:extLst>
              </a:tr>
              <a:tr h="370840">
                <a:tc>
                  <a:txBody>
                    <a:bodyPr/>
                    <a:lstStyle/>
                    <a:p>
                      <a:pPr algn="l" fontAlgn="t"/>
                      <a:r>
                        <a:rPr lang="en-IN" b="1">
                          <a:solidFill>
                            <a:srgbClr val="2F4F4F"/>
                          </a:solidFill>
                          <a:effectLst/>
                          <a:latin typeface="Times New Roman" panose="02020603050405020304" pitchFamily="18" charset="0"/>
                          <a:cs typeface="Times New Roman" panose="02020603050405020304" pitchFamily="18" charset="0"/>
                        </a:rPr>
                        <a:t>Rear</a:t>
                      </a:r>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4145403399"/>
                  </a:ext>
                </a:extLst>
              </a:tr>
              <a:tr h="370840">
                <a:tc>
                  <a:txBody>
                    <a:bodyPr/>
                    <a:lstStyle/>
                    <a:p>
                      <a:pPr algn="l" fontAlgn="t"/>
                      <a:r>
                        <a:rPr lang="en-IN" b="1">
                          <a:solidFill>
                            <a:srgbClr val="2F4F4F"/>
                          </a:solidFill>
                          <a:effectLst/>
                          <a:latin typeface="Times New Roman" panose="02020603050405020304" pitchFamily="18" charset="0"/>
                          <a:cs typeface="Times New Roman" panose="02020603050405020304" pitchFamily="18" charset="0"/>
                        </a:rPr>
                        <a:t>enQueue()</a:t>
                      </a:r>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352225011"/>
                  </a:ext>
                </a:extLst>
              </a:tr>
              <a:tr h="370840">
                <a:tc>
                  <a:txBody>
                    <a:bodyPr/>
                    <a:lstStyle/>
                    <a:p>
                      <a:pPr algn="l" fontAlgn="t"/>
                      <a:r>
                        <a:rPr lang="en-IN" b="1">
                          <a:solidFill>
                            <a:srgbClr val="2F4F4F"/>
                          </a:solidFill>
                          <a:effectLst/>
                          <a:latin typeface="Times New Roman" panose="02020603050405020304" pitchFamily="18" charset="0"/>
                          <a:cs typeface="Times New Roman" panose="02020603050405020304" pitchFamily="18" charset="0"/>
                        </a:rPr>
                        <a:t>deQueue()</a:t>
                      </a:r>
                      <a:endParaRPr lang="en-IN">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O(1)</a:t>
                      </a:r>
                    </a:p>
                  </a:txBody>
                  <a:tcPr marL="76200" marR="76200" marT="76200" marB="76200"/>
                </a:tc>
                <a:extLst>
                  <a:ext uri="{0D108BD9-81ED-4DB2-BD59-A6C34878D82A}">
                    <a16:rowId xmlns:a16="http://schemas.microsoft.com/office/drawing/2014/main" val="4012625092"/>
                  </a:ext>
                </a:extLst>
              </a:tr>
            </a:tbl>
          </a:graphicData>
        </a:graphic>
      </p:graphicFrame>
    </p:spTree>
    <p:extLst>
      <p:ext uri="{BB962C8B-B14F-4D97-AF65-F5344CB8AC3E}">
        <p14:creationId xmlns:p14="http://schemas.microsoft.com/office/powerpoint/2010/main" val="2668485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800" b="1" dirty="0">
                <a:latin typeface="Times New Roman" panose="02020603050405020304" pitchFamily="18" charset="0"/>
                <a:cs typeface="Times New Roman" panose="02020603050405020304" pitchFamily="18" charset="0"/>
              </a:rPr>
              <a:t>Insertion In Circular Queue:-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There are three scenario of inserting an element in a queue.</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If (rear + 1)%</a:t>
            </a:r>
            <a:r>
              <a:rPr lang="en-US" sz="1800" b="1" dirty="0" err="1">
                <a:latin typeface="Times New Roman" panose="02020603050405020304" pitchFamily="18" charset="0"/>
                <a:cs typeface="Times New Roman" panose="02020603050405020304" pitchFamily="18" charset="0"/>
              </a:rPr>
              <a:t>maxsize</a:t>
            </a:r>
            <a:r>
              <a:rPr lang="en-US" sz="1800" b="1" dirty="0">
                <a:latin typeface="Times New Roman" panose="02020603050405020304" pitchFamily="18" charset="0"/>
                <a:cs typeface="Times New Roman" panose="02020603050405020304" pitchFamily="18" charset="0"/>
              </a:rPr>
              <a:t> = front</a:t>
            </a:r>
            <a:r>
              <a:rPr lang="en-US" sz="1800" dirty="0">
                <a:latin typeface="Times New Roman" panose="02020603050405020304" pitchFamily="18" charset="0"/>
                <a:cs typeface="Times New Roman" panose="02020603050405020304" pitchFamily="18" charset="0"/>
              </a:rPr>
              <a:t>, the queue is full. In that case, overflow occurs and therefore, insertion can not be performed in the queue.</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If rear != max - 1</a:t>
            </a:r>
            <a:r>
              <a:rPr lang="en-US" sz="1800" dirty="0">
                <a:latin typeface="Times New Roman" panose="02020603050405020304" pitchFamily="18" charset="0"/>
                <a:cs typeface="Times New Roman" panose="02020603050405020304" pitchFamily="18" charset="0"/>
              </a:rPr>
              <a:t>, then rear will be incremented to the </a:t>
            </a:r>
            <a:r>
              <a:rPr lang="en-US" sz="1800" b="1" dirty="0">
                <a:latin typeface="Times New Roman" panose="02020603050405020304" pitchFamily="18" charset="0"/>
                <a:cs typeface="Times New Roman" panose="02020603050405020304" pitchFamily="18" charset="0"/>
              </a:rPr>
              <a:t>mod(</a:t>
            </a:r>
            <a:r>
              <a:rPr lang="en-US" sz="1800" b="1" dirty="0" err="1">
                <a:latin typeface="Times New Roman" panose="02020603050405020304" pitchFamily="18" charset="0"/>
                <a:cs typeface="Times New Roman" panose="02020603050405020304" pitchFamily="18" charset="0"/>
              </a:rPr>
              <a:t>maxsize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and the new value will be inserted at the rear end of the queue.</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If front != 0 and rear = max - 1</a:t>
            </a:r>
            <a:r>
              <a:rPr lang="en-US" sz="1800" dirty="0">
                <a:latin typeface="Times New Roman" panose="02020603050405020304" pitchFamily="18" charset="0"/>
                <a:cs typeface="Times New Roman" panose="02020603050405020304" pitchFamily="18" charset="0"/>
              </a:rPr>
              <a:t>, then it means that queue is not full therefore, set the value of rear to 0 and insert the new element there.</a:t>
            </a:r>
          </a:p>
          <a:p>
            <a:pPr>
              <a:buFont typeface="Wingdings" panose="05000000000000000000" pitchFamily="2" charset="2"/>
              <a:buChar char="§"/>
            </a:pPr>
            <a:endParaRPr lang="en-IN"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73</a:t>
            </a:fld>
            <a:endParaRPr lang="en-IN"/>
          </a:p>
        </p:txBody>
      </p:sp>
    </p:spTree>
    <p:extLst>
      <p:ext uri="{BB962C8B-B14F-4D97-AF65-F5344CB8AC3E}">
        <p14:creationId xmlns:p14="http://schemas.microsoft.com/office/powerpoint/2010/main" val="37918693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800" b="1" dirty="0">
                <a:latin typeface="Times New Roman" panose="02020603050405020304" pitchFamily="18" charset="0"/>
                <a:cs typeface="Times New Roman" panose="02020603050405020304" pitchFamily="18" charset="0"/>
              </a:rPr>
              <a:t>Insertion In Circular Queue:-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There are three scenario of inserting an element in a queue.</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If (rear + 1)%</a:t>
            </a:r>
            <a:r>
              <a:rPr lang="en-US" sz="1800" b="1" dirty="0" err="1">
                <a:latin typeface="Times New Roman" panose="02020603050405020304" pitchFamily="18" charset="0"/>
                <a:cs typeface="Times New Roman" panose="02020603050405020304" pitchFamily="18" charset="0"/>
              </a:rPr>
              <a:t>maxsize</a:t>
            </a:r>
            <a:r>
              <a:rPr lang="en-US" sz="1800" b="1" dirty="0">
                <a:latin typeface="Times New Roman" panose="02020603050405020304" pitchFamily="18" charset="0"/>
                <a:cs typeface="Times New Roman" panose="02020603050405020304" pitchFamily="18" charset="0"/>
              </a:rPr>
              <a:t> = front</a:t>
            </a:r>
            <a:r>
              <a:rPr lang="en-US" sz="1800" dirty="0">
                <a:latin typeface="Times New Roman" panose="02020603050405020304" pitchFamily="18" charset="0"/>
                <a:cs typeface="Times New Roman" panose="02020603050405020304" pitchFamily="18" charset="0"/>
              </a:rPr>
              <a:t>, the queue is full. In that case, overflow occurs and therefore, insertion can not be performed in the queue.</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If rear != max - 1</a:t>
            </a:r>
            <a:r>
              <a:rPr lang="en-US" sz="1800" dirty="0">
                <a:latin typeface="Times New Roman" panose="02020603050405020304" pitchFamily="18" charset="0"/>
                <a:cs typeface="Times New Roman" panose="02020603050405020304" pitchFamily="18" charset="0"/>
              </a:rPr>
              <a:t>, then rear will be incremented to the </a:t>
            </a:r>
            <a:r>
              <a:rPr lang="en-US" sz="1800" b="1" dirty="0">
                <a:latin typeface="Times New Roman" panose="02020603050405020304" pitchFamily="18" charset="0"/>
                <a:cs typeface="Times New Roman" panose="02020603050405020304" pitchFamily="18" charset="0"/>
              </a:rPr>
              <a:t>mod(</a:t>
            </a:r>
            <a:r>
              <a:rPr lang="en-US" sz="1800" b="1" dirty="0" err="1">
                <a:latin typeface="Times New Roman" panose="02020603050405020304" pitchFamily="18" charset="0"/>
                <a:cs typeface="Times New Roman" panose="02020603050405020304" pitchFamily="18" charset="0"/>
              </a:rPr>
              <a:t>maxsize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and the new value will be inserted at the rear end of the queue.</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If front != 0 and rear = max - 1</a:t>
            </a:r>
            <a:r>
              <a:rPr lang="en-US" sz="1800" dirty="0">
                <a:latin typeface="Times New Roman" panose="02020603050405020304" pitchFamily="18" charset="0"/>
                <a:cs typeface="Times New Roman" panose="02020603050405020304" pitchFamily="18" charset="0"/>
              </a:rPr>
              <a:t>, then it means that queue is not full therefore, set the value of rear to 0 and insert the new element there.</a:t>
            </a:r>
          </a:p>
          <a:p>
            <a:pPr>
              <a:buFont typeface="Wingdings" panose="05000000000000000000" pitchFamily="2" charset="2"/>
              <a:buChar char="§"/>
            </a:pPr>
            <a:endParaRPr lang="en-IN"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74</a:t>
            </a:fld>
            <a:endParaRPr lang="en-IN"/>
          </a:p>
        </p:txBody>
      </p:sp>
    </p:spTree>
    <p:extLst>
      <p:ext uri="{BB962C8B-B14F-4D97-AF65-F5344CB8AC3E}">
        <p14:creationId xmlns:p14="http://schemas.microsoft.com/office/powerpoint/2010/main" val="5283557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fontScale="92500" lnSpcReduction="10000"/>
          </a:bodyPr>
          <a:lstStyle/>
          <a:p>
            <a:r>
              <a:rPr lang="en-IN" sz="1800" b="1" dirty="0">
                <a:latin typeface="Times New Roman" panose="02020603050405020304" pitchFamily="18" charset="0"/>
                <a:cs typeface="Times New Roman" panose="02020603050405020304" pitchFamily="18" charset="0"/>
              </a:rPr>
              <a:t>Algorithm to Insertion In Circular Queue:- </a:t>
            </a:r>
          </a:p>
          <a:p>
            <a:r>
              <a:rPr lang="en-US" sz="1900" b="1" dirty="0">
                <a:latin typeface="Times New Roman" panose="02020603050405020304" pitchFamily="18" charset="0"/>
                <a:cs typeface="Times New Roman" panose="02020603050405020304" pitchFamily="18" charset="0"/>
              </a:rPr>
              <a:t>Step 1:</a:t>
            </a:r>
            <a:r>
              <a:rPr lang="en-US" sz="1900" dirty="0">
                <a:latin typeface="Times New Roman" panose="02020603050405020304" pitchFamily="18" charset="0"/>
                <a:cs typeface="Times New Roman" panose="02020603050405020304" pitchFamily="18" charset="0"/>
              </a:rPr>
              <a:t> IF (REAR+1)%MAX = FRONT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Write " OVERFLOW "</a:t>
            </a:r>
            <a:br>
              <a:rPr lang="en-US" sz="1900" dirty="0">
                <a:latin typeface="Times New Roman" panose="02020603050405020304" pitchFamily="18" charset="0"/>
                <a:cs typeface="Times New Roman" panose="02020603050405020304" pitchFamily="18" charset="0"/>
              </a:rPr>
            </a:br>
            <a:r>
              <a:rPr lang="en-US" sz="1900" dirty="0" err="1">
                <a:latin typeface="Times New Roman" panose="02020603050405020304" pitchFamily="18" charset="0"/>
                <a:cs typeface="Times New Roman" panose="02020603050405020304" pitchFamily="18" charset="0"/>
              </a:rPr>
              <a:t>Goto</a:t>
            </a:r>
            <a:r>
              <a:rPr lang="en-US" sz="1900" dirty="0">
                <a:latin typeface="Times New Roman" panose="02020603050405020304" pitchFamily="18" charset="0"/>
                <a:cs typeface="Times New Roman" panose="02020603050405020304" pitchFamily="18" charset="0"/>
              </a:rPr>
              <a:t> step 4</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p>
          <a:p>
            <a:r>
              <a:rPr lang="en-US" sz="1900" b="1" dirty="0">
                <a:latin typeface="Times New Roman" panose="02020603050405020304" pitchFamily="18" charset="0"/>
                <a:cs typeface="Times New Roman" panose="02020603050405020304" pitchFamily="18" charset="0"/>
              </a:rPr>
              <a:t>Step 2:</a:t>
            </a:r>
            <a:r>
              <a:rPr lang="en-US" sz="1900" dirty="0">
                <a:latin typeface="Times New Roman" panose="02020603050405020304" pitchFamily="18" charset="0"/>
                <a:cs typeface="Times New Roman" panose="02020603050405020304" pitchFamily="18" charset="0"/>
              </a:rPr>
              <a:t> IF FRONT = -1 and REAR = -1</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FRONT = REAR = 0</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ELSE IF REAR = MAX - 1 and FRONT ! = 0</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REAR = 0</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ELSE</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SET REAR = (REAR + 1) % MAX</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[END OF IF]</a:t>
            </a:r>
          </a:p>
          <a:p>
            <a:r>
              <a:rPr lang="en-US" sz="1900" b="1" dirty="0">
                <a:latin typeface="Times New Roman" panose="02020603050405020304" pitchFamily="18" charset="0"/>
                <a:cs typeface="Times New Roman" panose="02020603050405020304" pitchFamily="18" charset="0"/>
              </a:rPr>
              <a:t>Step 3:</a:t>
            </a:r>
            <a:r>
              <a:rPr lang="en-US" sz="1900" dirty="0">
                <a:latin typeface="Times New Roman" panose="02020603050405020304" pitchFamily="18" charset="0"/>
                <a:cs typeface="Times New Roman" panose="02020603050405020304" pitchFamily="18" charset="0"/>
              </a:rPr>
              <a:t> SET QUEUE[REAR] = VAL</a:t>
            </a:r>
          </a:p>
          <a:p>
            <a:r>
              <a:rPr lang="en-US" sz="1900" b="1" dirty="0">
                <a:latin typeface="Times New Roman" panose="02020603050405020304" pitchFamily="18" charset="0"/>
                <a:cs typeface="Times New Roman" panose="02020603050405020304" pitchFamily="18" charset="0"/>
              </a:rPr>
              <a:t>Step 4:</a:t>
            </a:r>
            <a:r>
              <a:rPr lang="en-US" sz="1900" dirty="0">
                <a:latin typeface="Times New Roman" panose="02020603050405020304" pitchFamily="18" charset="0"/>
                <a:cs typeface="Times New Roman" panose="02020603050405020304" pitchFamily="18" charset="0"/>
              </a:rPr>
              <a:t> EXIT</a:t>
            </a:r>
          </a:p>
          <a:p>
            <a:pPr>
              <a:buFont typeface="Wingdings" panose="05000000000000000000" pitchFamily="2" charset="2"/>
              <a:buChar char="§"/>
            </a:pPr>
            <a:endParaRPr lang="en-IN"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75</a:t>
            </a:fld>
            <a:endParaRPr lang="en-IN"/>
          </a:p>
        </p:txBody>
      </p:sp>
    </p:spTree>
    <p:extLst>
      <p:ext uri="{BB962C8B-B14F-4D97-AF65-F5344CB8AC3E}">
        <p14:creationId xmlns:p14="http://schemas.microsoft.com/office/powerpoint/2010/main" val="4284174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Algorithm to Delete an element  from Circular Queue:-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delete an element from the circular queue, we must check for the three following conditions.</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front = -1, then there are no elements in the queue and therefore this will be the case of an underflow condition.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there is only one element in the queue, in this case, the condition rear = front holds and therefore, both are set to -1 and the queue is deleted completely.</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front = max -1 then, the value is deleted from the front end the value of front is set to 0.</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Otherwise, the value of front is incremented by 1 and then delete the element at the front end.</a:t>
            </a:r>
          </a:p>
          <a:p>
            <a:pPr>
              <a:buFont typeface="Wingdings" panose="05000000000000000000" pitchFamily="2" charset="2"/>
              <a:buChar char="§"/>
            </a:pPr>
            <a:endParaRPr lang="en-IN"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76</a:t>
            </a:fld>
            <a:endParaRPr lang="en-IN"/>
          </a:p>
        </p:txBody>
      </p:sp>
    </p:spTree>
    <p:extLst>
      <p:ext uri="{BB962C8B-B14F-4D97-AF65-F5344CB8AC3E}">
        <p14:creationId xmlns:p14="http://schemas.microsoft.com/office/powerpoint/2010/main" val="26476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fontScale="85000" lnSpcReduction="20000"/>
          </a:bodyPr>
          <a:lstStyle/>
          <a:p>
            <a:r>
              <a:rPr lang="en-IN" sz="1900" b="1" dirty="0">
                <a:latin typeface="Times New Roman" panose="02020603050405020304" pitchFamily="18" charset="0"/>
                <a:cs typeface="Times New Roman" panose="02020603050405020304" pitchFamily="18" charset="0"/>
              </a:rPr>
              <a:t>Algorithm to Delete an element  from Circular Queue:- </a:t>
            </a:r>
          </a:p>
          <a:p>
            <a:r>
              <a:rPr lang="en-US" sz="2100" b="1" dirty="0">
                <a:latin typeface="Times New Roman" panose="02020603050405020304" pitchFamily="18" charset="0"/>
                <a:cs typeface="Times New Roman" panose="02020603050405020304" pitchFamily="18" charset="0"/>
              </a:rPr>
              <a:t>Step 1:</a:t>
            </a:r>
            <a:r>
              <a:rPr lang="en-US" sz="2100" dirty="0">
                <a:latin typeface="Times New Roman" panose="02020603050405020304" pitchFamily="18" charset="0"/>
                <a:cs typeface="Times New Roman" panose="02020603050405020304" pitchFamily="18" charset="0"/>
              </a:rPr>
              <a:t> IF FRONT = -1</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Write " UNDERFLOW "</a:t>
            </a:r>
            <a:br>
              <a:rPr lang="en-US" sz="2100" dirty="0">
                <a:latin typeface="Times New Roman" panose="02020603050405020304" pitchFamily="18" charset="0"/>
                <a:cs typeface="Times New Roman" panose="02020603050405020304" pitchFamily="18" charset="0"/>
              </a:rPr>
            </a:br>
            <a:r>
              <a:rPr lang="en-US" sz="2100" dirty="0" err="1">
                <a:latin typeface="Times New Roman" panose="02020603050405020304" pitchFamily="18" charset="0"/>
                <a:cs typeface="Times New Roman" panose="02020603050405020304" pitchFamily="18" charset="0"/>
              </a:rPr>
              <a:t>Goto</a:t>
            </a:r>
            <a:r>
              <a:rPr lang="en-US" sz="2100" dirty="0">
                <a:latin typeface="Times New Roman" panose="02020603050405020304" pitchFamily="18" charset="0"/>
                <a:cs typeface="Times New Roman" panose="02020603050405020304" pitchFamily="18" charset="0"/>
              </a:rPr>
              <a:t> Step 4</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[END of IF]</a:t>
            </a:r>
          </a:p>
          <a:p>
            <a:r>
              <a:rPr lang="en-US" sz="2100" b="1" dirty="0">
                <a:latin typeface="Times New Roman" panose="02020603050405020304" pitchFamily="18" charset="0"/>
                <a:cs typeface="Times New Roman" panose="02020603050405020304" pitchFamily="18" charset="0"/>
              </a:rPr>
              <a:t>Step 2:</a:t>
            </a:r>
            <a:r>
              <a:rPr lang="en-US" sz="2100" dirty="0">
                <a:latin typeface="Times New Roman" panose="02020603050405020304" pitchFamily="18" charset="0"/>
                <a:cs typeface="Times New Roman" panose="02020603050405020304" pitchFamily="18" charset="0"/>
              </a:rPr>
              <a:t> SET VAL = QUEUE[FRONT]</a:t>
            </a:r>
          </a:p>
          <a:p>
            <a:r>
              <a:rPr lang="en-US" sz="2100" b="1" dirty="0">
                <a:latin typeface="Times New Roman" panose="02020603050405020304" pitchFamily="18" charset="0"/>
                <a:cs typeface="Times New Roman" panose="02020603050405020304" pitchFamily="18" charset="0"/>
              </a:rPr>
              <a:t>Step 3:</a:t>
            </a:r>
            <a:r>
              <a:rPr lang="en-US" sz="2100" dirty="0">
                <a:latin typeface="Times New Roman" panose="02020603050405020304" pitchFamily="18" charset="0"/>
                <a:cs typeface="Times New Roman" panose="02020603050405020304" pitchFamily="18" charset="0"/>
              </a:rPr>
              <a:t> IF FRONT = REAR</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SET FRONT = REAR = -1</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ELSE</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IF FRONT = MAX -1</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SET FRONT = 0</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ELSE</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SET FRONT = FRONT + 1</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[END of IF]</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[END OF IF]</a:t>
            </a:r>
          </a:p>
          <a:p>
            <a:r>
              <a:rPr lang="en-US" sz="2100" b="1" dirty="0">
                <a:latin typeface="Times New Roman" panose="02020603050405020304" pitchFamily="18" charset="0"/>
                <a:cs typeface="Times New Roman" panose="02020603050405020304" pitchFamily="18" charset="0"/>
              </a:rPr>
              <a:t>Step 4:</a:t>
            </a:r>
            <a:r>
              <a:rPr lang="en-US" sz="2100" dirty="0">
                <a:latin typeface="Times New Roman" panose="02020603050405020304" pitchFamily="18" charset="0"/>
                <a:cs typeface="Times New Roman" panose="02020603050405020304" pitchFamily="18" charset="0"/>
              </a:rPr>
              <a:t> EXIT</a:t>
            </a: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77</a:t>
            </a:fld>
            <a:endParaRPr lang="en-IN"/>
          </a:p>
        </p:txBody>
      </p:sp>
    </p:spTree>
    <p:extLst>
      <p:ext uri="{BB962C8B-B14F-4D97-AF65-F5344CB8AC3E}">
        <p14:creationId xmlns:p14="http://schemas.microsoft.com/office/powerpoint/2010/main" val="2377004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Tree:- </a:t>
            </a:r>
            <a:r>
              <a:rPr lang="en-US" sz="1800" dirty="0">
                <a:latin typeface="Times New Roman" panose="02020603050405020304" pitchFamily="18" charset="0"/>
                <a:cs typeface="Times New Roman" panose="02020603050405020304" pitchFamily="18" charset="0"/>
              </a:rPr>
              <a:t>A Tree is a recursive data structure containing the set of one or more data nodes where one node is designated as the root of the tree while the remaining nodes are called as the children of the root.</a:t>
            </a:r>
          </a:p>
          <a:p>
            <a:r>
              <a:rPr lang="en-US" sz="1800" dirty="0">
                <a:latin typeface="Times New Roman" panose="02020603050405020304" pitchFamily="18" charset="0"/>
                <a:cs typeface="Times New Roman" panose="02020603050405020304" pitchFamily="18" charset="0"/>
              </a:rPr>
              <a:t>The nodes other than the root node are partitioned into the non empty sets where each one of them is to be called sub-tree.</a:t>
            </a:r>
          </a:p>
          <a:p>
            <a:r>
              <a:rPr lang="en-US" sz="1800" dirty="0">
                <a:latin typeface="Times New Roman" panose="02020603050405020304" pitchFamily="18" charset="0"/>
                <a:cs typeface="Times New Roman" panose="02020603050405020304" pitchFamily="18" charset="0"/>
              </a:rPr>
              <a:t>Nodes of a tree either maintain a parent-child relationship between them or they are sister nodes.</a:t>
            </a:r>
          </a:p>
          <a:p>
            <a:r>
              <a:rPr lang="en-US" sz="1800" dirty="0">
                <a:latin typeface="Times New Roman" panose="02020603050405020304" pitchFamily="18" charset="0"/>
                <a:cs typeface="Times New Roman" panose="02020603050405020304" pitchFamily="18" charset="0"/>
              </a:rPr>
              <a:t>In a general tree, A node can have any number of children nodes but it can have only a single parent.</a:t>
            </a: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78</a:t>
            </a:fld>
            <a:endParaRPr lang="en-IN"/>
          </a:p>
        </p:txBody>
      </p:sp>
    </p:spTree>
    <p:extLst>
      <p:ext uri="{BB962C8B-B14F-4D97-AF65-F5344CB8AC3E}">
        <p14:creationId xmlns:p14="http://schemas.microsoft.com/office/powerpoint/2010/main" val="2512441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Tree:- </a:t>
            </a: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79</a:t>
            </a:fld>
            <a:endParaRPr lang="en-IN"/>
          </a:p>
        </p:txBody>
      </p:sp>
      <p:pic>
        <p:nvPicPr>
          <p:cNvPr id="7" name="Picture 6">
            <a:extLst>
              <a:ext uri="{FF2B5EF4-FFF2-40B4-BE49-F238E27FC236}">
                <a16:creationId xmlns:a16="http://schemas.microsoft.com/office/drawing/2014/main" id="{7091CF45-633B-45C8-B5D1-DD8D61640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010" y="2047288"/>
            <a:ext cx="5210902" cy="4201111"/>
          </a:xfrm>
          <a:prstGeom prst="rect">
            <a:avLst/>
          </a:prstGeom>
          <a:ln>
            <a:noFill/>
          </a:ln>
          <a:effectLst>
            <a:softEdge rad="112500"/>
          </a:effectLst>
        </p:spPr>
      </p:pic>
    </p:spTree>
    <p:extLst>
      <p:ext uri="{BB962C8B-B14F-4D97-AF65-F5344CB8AC3E}">
        <p14:creationId xmlns:p14="http://schemas.microsoft.com/office/powerpoint/2010/main" val="33539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Basic Terminology:-</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Local Environment Setup:-</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Text Editor</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C Compiler</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a:t>
            </a:fld>
            <a:endParaRPr lang="en-IN"/>
          </a:p>
        </p:txBody>
      </p:sp>
    </p:spTree>
    <p:extLst>
      <p:ext uri="{BB962C8B-B14F-4D97-AF65-F5344CB8AC3E}">
        <p14:creationId xmlns:p14="http://schemas.microsoft.com/office/powerpoint/2010/main" val="11571275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Tree Basic Terminology:- </a:t>
            </a:r>
          </a:p>
          <a:p>
            <a:r>
              <a:rPr lang="en-US" sz="1800" b="1" dirty="0">
                <a:latin typeface="Times New Roman" panose="02020603050405020304" pitchFamily="18" charset="0"/>
                <a:cs typeface="Times New Roman" panose="02020603050405020304" pitchFamily="18" charset="0"/>
              </a:rPr>
              <a:t>Root Node</a:t>
            </a:r>
            <a:r>
              <a:rPr lang="en-US" sz="1800" dirty="0">
                <a:latin typeface="Times New Roman" panose="02020603050405020304" pitchFamily="18" charset="0"/>
                <a:cs typeface="Times New Roman" panose="02020603050405020304" pitchFamily="18" charset="0"/>
              </a:rPr>
              <a:t> :- The root node is the topmost node in the tree hierarchy. In other words, the root node is the one which doesn't have any parent.</a:t>
            </a:r>
          </a:p>
          <a:p>
            <a:r>
              <a:rPr lang="en-US" sz="1800" b="1" dirty="0">
                <a:latin typeface="Times New Roman" panose="02020603050405020304" pitchFamily="18" charset="0"/>
                <a:cs typeface="Times New Roman" panose="02020603050405020304" pitchFamily="18" charset="0"/>
              </a:rPr>
              <a:t>Sub Tree</a:t>
            </a:r>
            <a:r>
              <a:rPr lang="en-US" sz="1800" dirty="0">
                <a:latin typeface="Times New Roman" panose="02020603050405020304" pitchFamily="18" charset="0"/>
                <a:cs typeface="Times New Roman" panose="02020603050405020304" pitchFamily="18" charset="0"/>
              </a:rPr>
              <a:t> :- If the root node is not null, the tree T1, T2 and T3 is called sub-trees of the root node.</a:t>
            </a:r>
          </a:p>
          <a:p>
            <a:r>
              <a:rPr lang="en-US" sz="1800" b="1" dirty="0">
                <a:latin typeface="Times New Roman" panose="02020603050405020304" pitchFamily="18" charset="0"/>
                <a:cs typeface="Times New Roman" panose="02020603050405020304" pitchFamily="18" charset="0"/>
              </a:rPr>
              <a:t>Leaf Node</a:t>
            </a:r>
            <a:r>
              <a:rPr lang="en-US" sz="1800" dirty="0">
                <a:latin typeface="Times New Roman" panose="02020603050405020304" pitchFamily="18" charset="0"/>
                <a:cs typeface="Times New Roman" panose="02020603050405020304" pitchFamily="18" charset="0"/>
              </a:rPr>
              <a:t> :- The node of tree, which doesn't have any child node, is called leaf node. Leaf node is the bottom most node of the tree. There can be any number of leaf nodes present in a general tree. Leaf nodes can also be called external nodes.</a:t>
            </a:r>
          </a:p>
          <a:p>
            <a:r>
              <a:rPr lang="en-US" sz="1800" b="1" dirty="0">
                <a:latin typeface="Times New Roman" panose="02020603050405020304" pitchFamily="18" charset="0"/>
                <a:cs typeface="Times New Roman" panose="02020603050405020304" pitchFamily="18" charset="0"/>
              </a:rPr>
              <a:t>Path</a:t>
            </a:r>
            <a:r>
              <a:rPr lang="en-US" sz="1800" dirty="0">
                <a:latin typeface="Times New Roman" panose="02020603050405020304" pitchFamily="18" charset="0"/>
                <a:cs typeface="Times New Roman" panose="02020603050405020304" pitchFamily="18" charset="0"/>
              </a:rPr>
              <a:t> :- The sequence of consecutive edges is called path. In the tree shown in the above image, path to the node E is A→ B → E.</a:t>
            </a: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80</a:t>
            </a:fld>
            <a:endParaRPr lang="en-IN"/>
          </a:p>
        </p:txBody>
      </p:sp>
    </p:spTree>
    <p:extLst>
      <p:ext uri="{BB962C8B-B14F-4D97-AF65-F5344CB8AC3E}">
        <p14:creationId xmlns:p14="http://schemas.microsoft.com/office/powerpoint/2010/main" val="10214742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Tree Basic Terminology:- </a:t>
            </a:r>
          </a:p>
          <a:p>
            <a:r>
              <a:rPr lang="en-US" sz="1800" b="1" dirty="0">
                <a:latin typeface="Times New Roman" panose="02020603050405020304" pitchFamily="18" charset="0"/>
                <a:cs typeface="Times New Roman" panose="02020603050405020304" pitchFamily="18" charset="0"/>
              </a:rPr>
              <a:t>Ancestor node</a:t>
            </a:r>
            <a:r>
              <a:rPr lang="en-US" sz="1800" dirty="0">
                <a:latin typeface="Times New Roman" panose="02020603050405020304" pitchFamily="18" charset="0"/>
                <a:cs typeface="Times New Roman" panose="02020603050405020304" pitchFamily="18" charset="0"/>
              </a:rPr>
              <a:t> :- An ancestor of a node is any predecessor node on a path from root to that node. The root node doesn't have any ancestors. In the tree shown in the above image, the node F have the ancestors, B and A.</a:t>
            </a:r>
          </a:p>
          <a:p>
            <a:r>
              <a:rPr lang="en-US" sz="1800" b="1" dirty="0">
                <a:latin typeface="Times New Roman" panose="02020603050405020304" pitchFamily="18" charset="0"/>
                <a:cs typeface="Times New Roman" panose="02020603050405020304" pitchFamily="18" charset="0"/>
              </a:rPr>
              <a:t>Degree</a:t>
            </a:r>
            <a:r>
              <a:rPr lang="en-US" sz="1800" dirty="0">
                <a:latin typeface="Times New Roman" panose="02020603050405020304" pitchFamily="18" charset="0"/>
                <a:cs typeface="Times New Roman" panose="02020603050405020304" pitchFamily="18" charset="0"/>
              </a:rPr>
              <a:t> :- Degree of a node is equal to number of children, a node have. In the tree shown in the above image, the degree of node B is 2. Degree of a leaf node is always 0 while in a complete binary tree, degree of each node is equal to 2.</a:t>
            </a:r>
          </a:p>
          <a:p>
            <a:r>
              <a:rPr lang="en-US" sz="1800" b="1" dirty="0">
                <a:latin typeface="Times New Roman" panose="02020603050405020304" pitchFamily="18" charset="0"/>
                <a:cs typeface="Times New Roman" panose="02020603050405020304" pitchFamily="18" charset="0"/>
              </a:rPr>
              <a:t>Level Number</a:t>
            </a:r>
            <a:r>
              <a:rPr lang="en-US" sz="1800" dirty="0">
                <a:latin typeface="Times New Roman" panose="02020603050405020304" pitchFamily="18" charset="0"/>
                <a:cs typeface="Times New Roman" panose="02020603050405020304" pitchFamily="18" charset="0"/>
              </a:rPr>
              <a:t> :- Each node of the tree is assigned a level number in such a way that each node is present at one level higher than its parent. Root node of the tree is always present at level 0.</a:t>
            </a: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81</a:t>
            </a:fld>
            <a:endParaRPr lang="en-IN"/>
          </a:p>
        </p:txBody>
      </p:sp>
    </p:spTree>
    <p:extLst>
      <p:ext uri="{BB962C8B-B14F-4D97-AF65-F5344CB8AC3E}">
        <p14:creationId xmlns:p14="http://schemas.microsoft.com/office/powerpoint/2010/main" val="37968694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Static Representation of Tree:- </a:t>
            </a:r>
          </a:p>
          <a:p>
            <a:r>
              <a:rPr lang="en-US" sz="1800" dirty="0">
                <a:latin typeface="Times New Roman" panose="02020603050405020304" pitchFamily="18" charset="0"/>
                <a:cs typeface="Times New Roman" panose="02020603050405020304" pitchFamily="18" charset="0"/>
              </a:rPr>
              <a:t>#define MAXNODE 500  </a:t>
            </a:r>
          </a:p>
          <a:p>
            <a:r>
              <a:rPr lang="en-US" sz="1800" dirty="0">
                <a:latin typeface="Times New Roman" panose="02020603050405020304" pitchFamily="18" charset="0"/>
                <a:cs typeface="Times New Roman" panose="02020603050405020304" pitchFamily="18" charset="0"/>
              </a:rPr>
              <a:t>struct </a:t>
            </a:r>
            <a:r>
              <a:rPr lang="en-US" sz="1800" dirty="0" err="1">
                <a:latin typeface="Times New Roman" panose="02020603050405020304" pitchFamily="18" charset="0"/>
                <a:cs typeface="Times New Roman" panose="02020603050405020304" pitchFamily="18" charset="0"/>
              </a:rPr>
              <a:t>treenode</a:t>
            </a:r>
            <a:r>
              <a:rPr lang="en-US" sz="1800" dirty="0">
                <a:latin typeface="Times New Roman" panose="02020603050405020304" pitchFamily="18" charset="0"/>
                <a:cs typeface="Times New Roman" panose="02020603050405020304" pitchFamily="18" charset="0"/>
              </a:rPr>
              <a:t> {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root;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father;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son;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next;   </a:t>
            </a:r>
          </a:p>
          <a:p>
            <a:r>
              <a:rPr lang="en-US" sz="1800" dirty="0">
                <a:latin typeface="Times New Roman" panose="02020603050405020304" pitchFamily="18" charset="0"/>
                <a:cs typeface="Times New Roman" panose="02020603050405020304" pitchFamily="18" charset="0"/>
              </a:rPr>
              <a:t>}   </a:t>
            </a: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82</a:t>
            </a:fld>
            <a:endParaRPr lang="en-IN"/>
          </a:p>
        </p:txBody>
      </p:sp>
    </p:spTree>
    <p:extLst>
      <p:ext uri="{BB962C8B-B14F-4D97-AF65-F5344CB8AC3E}">
        <p14:creationId xmlns:p14="http://schemas.microsoft.com/office/powerpoint/2010/main" val="42569365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Dynamic Representation of Tree:- </a:t>
            </a:r>
          </a:p>
          <a:p>
            <a:r>
              <a:rPr lang="en-US" sz="1800" dirty="0">
                <a:latin typeface="Times New Roman" panose="02020603050405020304" pitchFamily="18" charset="0"/>
                <a:cs typeface="Times New Roman" panose="02020603050405020304" pitchFamily="18" charset="0"/>
              </a:rPr>
              <a:t>struct </a:t>
            </a:r>
            <a:r>
              <a:rPr lang="en-US" sz="1800" dirty="0" err="1">
                <a:latin typeface="Times New Roman" panose="02020603050405020304" pitchFamily="18" charset="0"/>
                <a:cs typeface="Times New Roman" panose="02020603050405020304" pitchFamily="18" charset="0"/>
              </a:rPr>
              <a:t>treenode</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root;  </a:t>
            </a:r>
          </a:p>
          <a:p>
            <a:r>
              <a:rPr lang="en-US" sz="1800" dirty="0">
                <a:latin typeface="Times New Roman" panose="02020603050405020304" pitchFamily="18" charset="0"/>
                <a:cs typeface="Times New Roman" panose="02020603050405020304" pitchFamily="18" charset="0"/>
              </a:rPr>
              <a:t>    struct </a:t>
            </a:r>
            <a:r>
              <a:rPr lang="en-US" sz="1800" dirty="0" err="1">
                <a:latin typeface="Times New Roman" panose="02020603050405020304" pitchFamily="18" charset="0"/>
                <a:cs typeface="Times New Roman" panose="02020603050405020304" pitchFamily="18" charset="0"/>
              </a:rPr>
              <a:t>treenode</a:t>
            </a:r>
            <a:r>
              <a:rPr lang="en-US" sz="1800" dirty="0">
                <a:latin typeface="Times New Roman" panose="02020603050405020304" pitchFamily="18" charset="0"/>
                <a:cs typeface="Times New Roman" panose="02020603050405020304" pitchFamily="18" charset="0"/>
              </a:rPr>
              <a:t> *father;   </a:t>
            </a:r>
          </a:p>
          <a:p>
            <a:r>
              <a:rPr lang="en-US" sz="1800" dirty="0">
                <a:latin typeface="Times New Roman" panose="02020603050405020304" pitchFamily="18" charset="0"/>
                <a:cs typeface="Times New Roman" panose="02020603050405020304" pitchFamily="18" charset="0"/>
              </a:rPr>
              <a:t>    struct </a:t>
            </a:r>
            <a:r>
              <a:rPr lang="en-US" sz="1800" dirty="0" err="1">
                <a:latin typeface="Times New Roman" panose="02020603050405020304" pitchFamily="18" charset="0"/>
                <a:cs typeface="Times New Roman" panose="02020603050405020304" pitchFamily="18" charset="0"/>
              </a:rPr>
              <a:t>treenode</a:t>
            </a:r>
            <a:r>
              <a:rPr lang="en-US" sz="1800" dirty="0">
                <a:latin typeface="Times New Roman" panose="02020603050405020304" pitchFamily="18" charset="0"/>
                <a:cs typeface="Times New Roman" panose="02020603050405020304" pitchFamily="18" charset="0"/>
              </a:rPr>
              <a:t> *son   </a:t>
            </a:r>
          </a:p>
          <a:p>
            <a:r>
              <a:rPr lang="en-US" sz="1800" dirty="0">
                <a:latin typeface="Times New Roman" panose="02020603050405020304" pitchFamily="18" charset="0"/>
                <a:cs typeface="Times New Roman" panose="02020603050405020304" pitchFamily="18" charset="0"/>
              </a:rPr>
              <a:t>    struct </a:t>
            </a:r>
            <a:r>
              <a:rPr lang="en-US" sz="1800" dirty="0" err="1">
                <a:latin typeface="Times New Roman" panose="02020603050405020304" pitchFamily="18" charset="0"/>
                <a:cs typeface="Times New Roman" panose="02020603050405020304" pitchFamily="18" charset="0"/>
              </a:rPr>
              <a:t>treenode</a:t>
            </a:r>
            <a:r>
              <a:rPr lang="en-US" sz="1800" dirty="0">
                <a:latin typeface="Times New Roman" panose="02020603050405020304" pitchFamily="18" charset="0"/>
                <a:cs typeface="Times New Roman" panose="02020603050405020304" pitchFamily="18" charset="0"/>
              </a:rPr>
              <a:t> *next;   </a:t>
            </a:r>
          </a:p>
          <a:p>
            <a:r>
              <a:rPr lang="en-US" sz="1800" dirty="0">
                <a:latin typeface="Times New Roman" panose="02020603050405020304" pitchFamily="18" charset="0"/>
                <a:cs typeface="Times New Roman" panose="02020603050405020304" pitchFamily="18" charset="0"/>
              </a:rPr>
              <a:t>}  </a:t>
            </a: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83</a:t>
            </a:fld>
            <a:endParaRPr lang="en-IN"/>
          </a:p>
        </p:txBody>
      </p:sp>
    </p:spTree>
    <p:extLst>
      <p:ext uri="{BB962C8B-B14F-4D97-AF65-F5344CB8AC3E}">
        <p14:creationId xmlns:p14="http://schemas.microsoft.com/office/powerpoint/2010/main" val="27505794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Tree:- </a:t>
            </a:r>
            <a:r>
              <a:rPr lang="en-IN" sz="1900" dirty="0">
                <a:latin typeface="Times New Roman" panose="02020603050405020304" pitchFamily="18" charset="0"/>
                <a:cs typeface="Times New Roman" panose="02020603050405020304" pitchFamily="18" charset="0"/>
              </a:rPr>
              <a:t>The Tree structure can be categorised into six different categories. They are as follows:</a:t>
            </a: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84</a:t>
            </a:fld>
            <a:endParaRPr lang="en-IN"/>
          </a:p>
        </p:txBody>
      </p:sp>
      <p:pic>
        <p:nvPicPr>
          <p:cNvPr id="7" name="Picture 6">
            <a:extLst>
              <a:ext uri="{FF2B5EF4-FFF2-40B4-BE49-F238E27FC236}">
                <a16:creationId xmlns:a16="http://schemas.microsoft.com/office/drawing/2014/main" id="{EC5630BD-8E24-41DF-BF69-5C6A725DB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3069136"/>
            <a:ext cx="8830907" cy="2734057"/>
          </a:xfrm>
          <a:prstGeom prst="rect">
            <a:avLst/>
          </a:prstGeom>
        </p:spPr>
      </p:pic>
    </p:spTree>
    <p:extLst>
      <p:ext uri="{BB962C8B-B14F-4D97-AF65-F5344CB8AC3E}">
        <p14:creationId xmlns:p14="http://schemas.microsoft.com/office/powerpoint/2010/main" val="3072514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Tree:- </a:t>
            </a:r>
            <a:r>
              <a:rPr lang="en-IN" sz="1900" dirty="0">
                <a:latin typeface="Times New Roman" panose="02020603050405020304" pitchFamily="18" charset="0"/>
                <a:cs typeface="Times New Roman" panose="02020603050405020304" pitchFamily="18" charset="0"/>
              </a:rPr>
              <a:t>The Tree structure can be categorised into six different categories. They are as follows:</a:t>
            </a:r>
          </a:p>
          <a:p>
            <a:endParaRPr lang="en-IN" sz="19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85</a:t>
            </a:fld>
            <a:endParaRPr lang="en-IN"/>
          </a:p>
        </p:txBody>
      </p:sp>
      <p:pic>
        <p:nvPicPr>
          <p:cNvPr id="7" name="Picture 6">
            <a:extLst>
              <a:ext uri="{FF2B5EF4-FFF2-40B4-BE49-F238E27FC236}">
                <a16:creationId xmlns:a16="http://schemas.microsoft.com/office/drawing/2014/main" id="{EC5630BD-8E24-41DF-BF69-5C6A725DB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3069136"/>
            <a:ext cx="8830907" cy="2734057"/>
          </a:xfrm>
          <a:prstGeom prst="rect">
            <a:avLst/>
          </a:prstGeom>
        </p:spPr>
      </p:pic>
    </p:spTree>
    <p:extLst>
      <p:ext uri="{BB962C8B-B14F-4D97-AF65-F5344CB8AC3E}">
        <p14:creationId xmlns:p14="http://schemas.microsoft.com/office/powerpoint/2010/main" val="41010327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Tree:- </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General Tree:- </a:t>
            </a:r>
            <a:r>
              <a:rPr lang="en-US" sz="1800" dirty="0">
                <a:latin typeface="Times New Roman" panose="02020603050405020304" pitchFamily="18" charset="0"/>
                <a:cs typeface="Times New Roman" panose="02020603050405020304" pitchFamily="18" charset="0"/>
              </a:rPr>
              <a:t>General Tree stores the elements in a hierarchical order in which the top level element is always present at level 0 as the root element. All the nodes except the root node are present at number of levels. The nodes which are present on the same level are called siblings while the nodes which are present on the different levels exhibit the parent-child relationship among them. A node may contain any number of sub-trees. The tree in which each node contain 3 sub-tree, is called ternary tree.</a:t>
            </a: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86</a:t>
            </a:fld>
            <a:endParaRPr lang="en-IN"/>
          </a:p>
        </p:txBody>
      </p:sp>
      <p:pic>
        <p:nvPicPr>
          <p:cNvPr id="8" name="Picture 7">
            <a:extLst>
              <a:ext uri="{FF2B5EF4-FFF2-40B4-BE49-F238E27FC236}">
                <a16:creationId xmlns:a16="http://schemas.microsoft.com/office/drawing/2014/main" id="{4601D806-98B3-4E1D-9CF8-D6B882870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638" y="4214190"/>
            <a:ext cx="5210902" cy="2643809"/>
          </a:xfrm>
          <a:prstGeom prst="rect">
            <a:avLst/>
          </a:prstGeom>
        </p:spPr>
      </p:pic>
    </p:spTree>
    <p:extLst>
      <p:ext uri="{BB962C8B-B14F-4D97-AF65-F5344CB8AC3E}">
        <p14:creationId xmlns:p14="http://schemas.microsoft.com/office/powerpoint/2010/main" val="484971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Tree:- </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Binary Tree</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Binary Tree is a special type of generic tree in which, each node can have at most two children. Binary tree is generally partitioned into three disjoint subsets.</a:t>
            </a:r>
          </a:p>
          <a:p>
            <a:r>
              <a:rPr lang="en-US" sz="1800" dirty="0">
                <a:latin typeface="Times New Roman" panose="02020603050405020304" pitchFamily="18" charset="0"/>
                <a:cs typeface="Times New Roman" panose="02020603050405020304" pitchFamily="18" charset="0"/>
              </a:rPr>
              <a:t>Root of the node</a:t>
            </a:r>
          </a:p>
          <a:p>
            <a:r>
              <a:rPr lang="en-US" sz="1800" dirty="0">
                <a:latin typeface="Times New Roman" panose="02020603050405020304" pitchFamily="18" charset="0"/>
                <a:cs typeface="Times New Roman" panose="02020603050405020304" pitchFamily="18" charset="0"/>
              </a:rPr>
              <a:t>left sub-tree which is also a binary tree.</a:t>
            </a:r>
          </a:p>
          <a:p>
            <a:r>
              <a:rPr lang="en-US" sz="1800" dirty="0">
                <a:latin typeface="Times New Roman" panose="02020603050405020304" pitchFamily="18" charset="0"/>
                <a:cs typeface="Times New Roman" panose="02020603050405020304" pitchFamily="18" charset="0"/>
              </a:rPr>
              <a:t>Right binary sub-tree</a:t>
            </a: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87</a:t>
            </a:fld>
            <a:endParaRPr lang="en-IN"/>
          </a:p>
        </p:txBody>
      </p:sp>
    </p:spTree>
    <p:extLst>
      <p:ext uri="{BB962C8B-B14F-4D97-AF65-F5344CB8AC3E}">
        <p14:creationId xmlns:p14="http://schemas.microsoft.com/office/powerpoint/2010/main" val="1648403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Tree:- </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Binary Tree</a:t>
            </a:r>
            <a:r>
              <a:rPr lang="en-IN"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88</a:t>
            </a:fld>
            <a:endParaRPr lang="en-IN"/>
          </a:p>
        </p:txBody>
      </p:sp>
      <p:pic>
        <p:nvPicPr>
          <p:cNvPr id="7" name="Picture 6">
            <a:extLst>
              <a:ext uri="{FF2B5EF4-FFF2-40B4-BE49-F238E27FC236}">
                <a16:creationId xmlns:a16="http://schemas.microsoft.com/office/drawing/2014/main" id="{06ED4407-FDF9-4C5E-A849-B100EFCE6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560" y="2105927"/>
            <a:ext cx="3972479" cy="4201111"/>
          </a:xfrm>
          <a:prstGeom prst="rect">
            <a:avLst/>
          </a:prstGeom>
        </p:spPr>
      </p:pic>
    </p:spTree>
    <p:extLst>
      <p:ext uri="{BB962C8B-B14F-4D97-AF65-F5344CB8AC3E}">
        <p14:creationId xmlns:p14="http://schemas.microsoft.com/office/powerpoint/2010/main" val="14898722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Binary Tree:- </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Strictly Binary Tree</a:t>
            </a:r>
          </a:p>
          <a:p>
            <a:r>
              <a:rPr lang="en-IN" sz="1900" dirty="0">
                <a:latin typeface="Times New Roman" panose="02020603050405020304" pitchFamily="18" charset="0"/>
                <a:cs typeface="Times New Roman" panose="02020603050405020304" pitchFamily="18" charset="0"/>
              </a:rPr>
              <a:t>Complete Binary Tree</a:t>
            </a:r>
            <a:endParaRPr lang="en-US"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89</a:t>
            </a:fld>
            <a:endParaRPr lang="en-IN"/>
          </a:p>
        </p:txBody>
      </p:sp>
    </p:spTree>
    <p:extLst>
      <p:ext uri="{BB962C8B-B14F-4D97-AF65-F5344CB8AC3E}">
        <p14:creationId xmlns:p14="http://schemas.microsoft.com/office/powerpoint/2010/main" val="173431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Making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If Statement:- </a:t>
            </a: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a:t>
            </a:fld>
            <a:endParaRPr lang="en-IN"/>
          </a:p>
        </p:txBody>
      </p:sp>
      <p:pic>
        <p:nvPicPr>
          <p:cNvPr id="7" name="Picture 6">
            <a:extLst>
              <a:ext uri="{FF2B5EF4-FFF2-40B4-BE49-F238E27FC236}">
                <a16:creationId xmlns:a16="http://schemas.microsoft.com/office/drawing/2014/main" id="{2AFAC105-5F5E-416D-BEC5-EB0071EC7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989" y="2503350"/>
            <a:ext cx="4691684" cy="3294615"/>
          </a:xfrm>
          <a:prstGeom prst="rect">
            <a:avLst/>
          </a:prstGeom>
        </p:spPr>
      </p:pic>
    </p:spTree>
    <p:extLst>
      <p:ext uri="{BB962C8B-B14F-4D97-AF65-F5344CB8AC3E}">
        <p14:creationId xmlns:p14="http://schemas.microsoft.com/office/powerpoint/2010/main" val="25670181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Binary Tree:- </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Strictly Binary Tree:- </a:t>
            </a:r>
            <a:r>
              <a:rPr lang="en-US" sz="1800" dirty="0">
                <a:latin typeface="Times New Roman" panose="02020603050405020304" pitchFamily="18" charset="0"/>
                <a:cs typeface="Times New Roman" panose="02020603050405020304" pitchFamily="18" charset="0"/>
              </a:rPr>
              <a:t>In Strictly Binary Tree, every non-leaf node contain non-empty left and right sub-trees. In other words, the degree of every non-leaf node will always be 2. A strictly binary tree with n leaves, will have (2n - 1) nodes.</a:t>
            </a:r>
          </a:p>
          <a:p>
            <a:r>
              <a:rPr lang="en-US" sz="1800" dirty="0">
                <a:latin typeface="Times New Roman" panose="02020603050405020304" pitchFamily="18" charset="0"/>
                <a:cs typeface="Times New Roman" panose="02020603050405020304" pitchFamily="18" charset="0"/>
              </a:rPr>
              <a:t>A strictly binary tree is shown in the following figure.</a:t>
            </a:r>
          </a:p>
          <a:p>
            <a:endParaRPr lang="en-US"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90</a:t>
            </a:fld>
            <a:endParaRPr lang="en-IN"/>
          </a:p>
        </p:txBody>
      </p:sp>
      <p:pic>
        <p:nvPicPr>
          <p:cNvPr id="7" name="Picture 6">
            <a:extLst>
              <a:ext uri="{FF2B5EF4-FFF2-40B4-BE49-F238E27FC236}">
                <a16:creationId xmlns:a16="http://schemas.microsoft.com/office/drawing/2014/main" id="{118F43FC-8395-43A3-9660-8A5FC07C8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9480" y="3429001"/>
            <a:ext cx="3210373" cy="2976282"/>
          </a:xfrm>
          <a:prstGeom prst="rect">
            <a:avLst/>
          </a:prstGeom>
          <a:ln>
            <a:noFill/>
          </a:ln>
          <a:effectLst>
            <a:softEdge rad="112500"/>
          </a:effectLst>
        </p:spPr>
      </p:pic>
    </p:spTree>
    <p:extLst>
      <p:ext uri="{BB962C8B-B14F-4D97-AF65-F5344CB8AC3E}">
        <p14:creationId xmlns:p14="http://schemas.microsoft.com/office/powerpoint/2010/main" val="23310374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Types of  Binary Tree:- </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Complete Binary Tree:- </a:t>
            </a:r>
            <a:r>
              <a:rPr lang="en-US" sz="1800" dirty="0">
                <a:latin typeface="Times New Roman" panose="02020603050405020304" pitchFamily="18" charset="0"/>
                <a:cs typeface="Times New Roman" panose="02020603050405020304" pitchFamily="18" charset="0"/>
              </a:rPr>
              <a:t>A Binary Tree is said to be a complete binary tree if all of the leaves are located at the same level d. A complete binary tree is a binary tree that contains exactly 2^l nodes at each level between level 0 and d. The total number of nodes in a complete binary tree with depth d is 2</a:t>
            </a:r>
            <a:r>
              <a:rPr lang="en-US" sz="1800" baseline="30000" dirty="0">
                <a:latin typeface="Times New Roman" panose="02020603050405020304" pitchFamily="18" charset="0"/>
                <a:cs typeface="Times New Roman" panose="02020603050405020304" pitchFamily="18" charset="0"/>
              </a:rPr>
              <a:t>d+1</a:t>
            </a:r>
            <a:r>
              <a:rPr lang="en-US" sz="1800" dirty="0">
                <a:latin typeface="Times New Roman" panose="02020603050405020304" pitchFamily="18" charset="0"/>
                <a:cs typeface="Times New Roman" panose="02020603050405020304" pitchFamily="18" charset="0"/>
              </a:rPr>
              <a:t>-1 where leaf nodes are 2</a:t>
            </a:r>
            <a:r>
              <a:rPr lang="en-US" sz="1800" baseline="30000" dirty="0">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 while non-leaf nodes are 2</a:t>
            </a:r>
            <a:r>
              <a:rPr lang="en-US" sz="1800" baseline="30000" dirty="0">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-1.</a:t>
            </a: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91</a:t>
            </a:fld>
            <a:endParaRPr lang="en-IN"/>
          </a:p>
        </p:txBody>
      </p:sp>
      <p:pic>
        <p:nvPicPr>
          <p:cNvPr id="8" name="Picture 7">
            <a:extLst>
              <a:ext uri="{FF2B5EF4-FFF2-40B4-BE49-F238E27FC236}">
                <a16:creationId xmlns:a16="http://schemas.microsoft.com/office/drawing/2014/main" id="{A7A5890A-317E-4FE6-AEE2-3ACAD6256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066" y="3820859"/>
            <a:ext cx="6068272" cy="2741412"/>
          </a:xfrm>
          <a:prstGeom prst="rect">
            <a:avLst/>
          </a:prstGeom>
          <a:ln>
            <a:noFill/>
          </a:ln>
          <a:effectLst>
            <a:softEdge rad="112500"/>
          </a:effectLst>
        </p:spPr>
      </p:pic>
    </p:spTree>
    <p:extLst>
      <p:ext uri="{BB962C8B-B14F-4D97-AF65-F5344CB8AC3E}">
        <p14:creationId xmlns:p14="http://schemas.microsoft.com/office/powerpoint/2010/main" val="26354470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Binary Tree Traversal:- </a:t>
            </a:r>
            <a:endParaRPr lang="en-IN" sz="19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92</a:t>
            </a:fld>
            <a:endParaRPr lang="en-IN"/>
          </a:p>
        </p:txBody>
      </p:sp>
      <p:graphicFrame>
        <p:nvGraphicFramePr>
          <p:cNvPr id="7" name="Table 6">
            <a:extLst>
              <a:ext uri="{FF2B5EF4-FFF2-40B4-BE49-F238E27FC236}">
                <a16:creationId xmlns:a16="http://schemas.microsoft.com/office/drawing/2014/main" id="{267F07B0-84C8-4B14-BB98-D3D62257700F}"/>
              </a:ext>
            </a:extLst>
          </p:cNvPr>
          <p:cNvGraphicFramePr>
            <a:graphicFrameLocks noGrp="1"/>
          </p:cNvGraphicFramePr>
          <p:nvPr>
            <p:extLst>
              <p:ext uri="{D42A27DB-BD31-4B8C-83A1-F6EECF244321}">
                <p14:modId xmlns:p14="http://schemas.microsoft.com/office/powerpoint/2010/main" val="2096109605"/>
              </p:ext>
            </p:extLst>
          </p:nvPr>
        </p:nvGraphicFramePr>
        <p:xfrm>
          <a:off x="1512582" y="2481296"/>
          <a:ext cx="8127999" cy="4038648"/>
        </p:xfrm>
        <a:graphic>
          <a:graphicData uri="http://schemas.openxmlformats.org/drawingml/2006/table">
            <a:tbl>
              <a:tblPr firstRow="1" bandRow="1">
                <a:tableStyleId>{5C22544A-7EE6-4342-B048-85BDC9FD1C3A}</a:tableStyleId>
              </a:tblPr>
              <a:tblGrid>
                <a:gridCol w="936487">
                  <a:extLst>
                    <a:ext uri="{9D8B030D-6E8A-4147-A177-3AD203B41FA5}">
                      <a16:colId xmlns:a16="http://schemas.microsoft.com/office/drawing/2014/main" val="393188218"/>
                    </a:ext>
                  </a:extLst>
                </a:gridCol>
                <a:gridCol w="1696278">
                  <a:extLst>
                    <a:ext uri="{9D8B030D-6E8A-4147-A177-3AD203B41FA5}">
                      <a16:colId xmlns:a16="http://schemas.microsoft.com/office/drawing/2014/main" val="2606922493"/>
                    </a:ext>
                  </a:extLst>
                </a:gridCol>
                <a:gridCol w="5495234">
                  <a:extLst>
                    <a:ext uri="{9D8B030D-6E8A-4147-A177-3AD203B41FA5}">
                      <a16:colId xmlns:a16="http://schemas.microsoft.com/office/drawing/2014/main" val="1417613761"/>
                    </a:ext>
                  </a:extLst>
                </a:gridCol>
              </a:tblGrid>
              <a:tr h="400565">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SN</a:t>
                      </a:r>
                    </a:p>
                  </a:txBody>
                  <a:tcPr marL="114300" marR="114300" marT="114300" marB="114300"/>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Traversal</a:t>
                      </a:r>
                    </a:p>
                  </a:txBody>
                  <a:tcPr marL="114300" marR="114300" marT="114300" marB="114300"/>
                </a:tc>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Description</a:t>
                      </a:r>
                    </a:p>
                  </a:txBody>
                  <a:tcPr marL="114300" marR="114300" marT="114300" marB="114300"/>
                </a:tc>
                <a:extLst>
                  <a:ext uri="{0D108BD9-81ED-4DB2-BD59-A6C34878D82A}">
                    <a16:rowId xmlns:a16="http://schemas.microsoft.com/office/drawing/2014/main" val="2817943236"/>
                  </a:ext>
                </a:extLst>
              </a:tr>
              <a:tr h="1102804">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IN" sz="1600" u="none" strike="noStrike">
                          <a:solidFill>
                            <a:srgbClr val="FF00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Pre-order Traversal</a:t>
                      </a:r>
                      <a:endParaRPr lang="en-IN" sz="1600">
                        <a:solidFill>
                          <a:srgbClr val="FF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Traverse the root first then traverse into the left sub-tree and right sub-tree respectively. This procedure will be applied to each sub-tree of the tree recursively.</a:t>
                      </a:r>
                    </a:p>
                  </a:txBody>
                  <a:tcPr marL="76200" marR="76200" marT="76200" marB="76200"/>
                </a:tc>
                <a:extLst>
                  <a:ext uri="{0D108BD9-81ED-4DB2-BD59-A6C34878D82A}">
                    <a16:rowId xmlns:a16="http://schemas.microsoft.com/office/drawing/2014/main" val="489499720"/>
                  </a:ext>
                </a:extLst>
              </a:tr>
              <a:tr h="1231702">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IN" sz="1600" u="none" strike="noStrike">
                          <a:solidFill>
                            <a:srgbClr val="FF0000"/>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In-order Traversal</a:t>
                      </a:r>
                      <a:endParaRPr lang="en-IN" sz="1600">
                        <a:solidFill>
                          <a:srgbClr val="FF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Traverse the left sub-tree first, and then traverse the root and the right sub-tree respectively. This procedure will be applied to each sub-tree of the tree recursively.</a:t>
                      </a:r>
                    </a:p>
                  </a:txBody>
                  <a:tcPr marL="76200" marR="76200" marT="76200" marB="76200"/>
                </a:tc>
                <a:extLst>
                  <a:ext uri="{0D108BD9-81ED-4DB2-BD59-A6C34878D82A}">
                    <a16:rowId xmlns:a16="http://schemas.microsoft.com/office/drawing/2014/main" val="2796202427"/>
                  </a:ext>
                </a:extLst>
              </a:tr>
              <a:tr h="1231702">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l" fontAlgn="t"/>
                      <a:r>
                        <a:rPr lang="en-IN" sz="1600" u="none" strike="noStrike" dirty="0">
                          <a:solidFill>
                            <a:srgbClr val="FF00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Post-order Traversal</a:t>
                      </a:r>
                      <a:endParaRPr lang="en-IN" sz="1600" dirty="0">
                        <a:solidFill>
                          <a:srgbClr val="FF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Traverse the left sub-tree and then traverse the right sub-tree and root respectively. This procedure will be applied to each sub-tree of the tree recursively.</a:t>
                      </a:r>
                    </a:p>
                  </a:txBody>
                  <a:tcPr marL="76200" marR="76200" marT="76200" marB="76200"/>
                </a:tc>
                <a:extLst>
                  <a:ext uri="{0D108BD9-81ED-4DB2-BD59-A6C34878D82A}">
                    <a16:rowId xmlns:a16="http://schemas.microsoft.com/office/drawing/2014/main" val="2634309555"/>
                  </a:ext>
                </a:extLst>
              </a:tr>
            </a:tbl>
          </a:graphicData>
        </a:graphic>
      </p:graphicFrame>
    </p:spTree>
    <p:extLst>
      <p:ext uri="{BB962C8B-B14F-4D97-AF65-F5344CB8AC3E}">
        <p14:creationId xmlns:p14="http://schemas.microsoft.com/office/powerpoint/2010/main" val="34991496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Binary Tree Representation:-</a:t>
            </a:r>
          </a:p>
          <a:p>
            <a:r>
              <a:rPr lang="en-IN" sz="1900" dirty="0">
                <a:latin typeface="Times New Roman" panose="02020603050405020304" pitchFamily="18" charset="0"/>
                <a:cs typeface="Times New Roman" panose="02020603050405020304" pitchFamily="18" charset="0"/>
              </a:rPr>
              <a:t>1. Linked Representation</a:t>
            </a:r>
          </a:p>
          <a:p>
            <a:r>
              <a:rPr lang="en-IN" sz="1900" dirty="0">
                <a:latin typeface="Times New Roman" panose="02020603050405020304" pitchFamily="18" charset="0"/>
                <a:cs typeface="Times New Roman" panose="02020603050405020304" pitchFamily="18" charset="0"/>
              </a:rPr>
              <a:t>2. Tree Representation</a:t>
            </a:r>
            <a:r>
              <a:rPr lang="en-IN" sz="1900" b="1" dirty="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93</a:t>
            </a:fld>
            <a:endParaRPr lang="en-IN"/>
          </a:p>
        </p:txBody>
      </p:sp>
    </p:spTree>
    <p:extLst>
      <p:ext uri="{BB962C8B-B14F-4D97-AF65-F5344CB8AC3E}">
        <p14:creationId xmlns:p14="http://schemas.microsoft.com/office/powerpoint/2010/main" val="29463783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pPr>
              <a:buFont typeface="Wingdings" panose="05000000000000000000" pitchFamily="2" charset="2"/>
              <a:buChar char="Ø"/>
            </a:pPr>
            <a:r>
              <a:rPr lang="en-IN" sz="1900" b="1" dirty="0">
                <a:latin typeface="Times New Roman" panose="02020603050405020304" pitchFamily="18" charset="0"/>
                <a:cs typeface="Times New Roman" panose="02020603050405020304" pitchFamily="18" charset="0"/>
              </a:rPr>
              <a:t>Binary Search Tree:- </a:t>
            </a:r>
            <a:r>
              <a:rPr lang="en-US" sz="1800" dirty="0">
                <a:latin typeface="Times New Roman" panose="02020603050405020304" pitchFamily="18" charset="0"/>
                <a:cs typeface="Times New Roman" panose="02020603050405020304" pitchFamily="18" charset="0"/>
              </a:rPr>
              <a:t>Binary Search tree can be defined as a class of binary trees, in which the nodes are arranged in a specific order. This is also called ordered binary tree.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a binary search tree, the value of all the nodes in the left sub-tree is less than the value of the root.</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Similarly, value of all the nodes in the right sub-tree is greater than or equal to the value of the root.</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rule will be recursively applied to all the left and right sub-trees of the root.</a:t>
            </a:r>
          </a:p>
          <a:p>
            <a:pPr>
              <a:buFont typeface="Wingdings" panose="05000000000000000000" pitchFamily="2" charset="2"/>
              <a:buChar char="§"/>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94</a:t>
            </a:fld>
            <a:endParaRPr lang="en-IN"/>
          </a:p>
        </p:txBody>
      </p:sp>
    </p:spTree>
    <p:extLst>
      <p:ext uri="{BB962C8B-B14F-4D97-AF65-F5344CB8AC3E}">
        <p14:creationId xmlns:p14="http://schemas.microsoft.com/office/powerpoint/2010/main" val="7445403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pPr>
              <a:buFont typeface="Wingdings" panose="05000000000000000000" pitchFamily="2" charset="2"/>
              <a:buChar char="Ø"/>
            </a:pPr>
            <a:r>
              <a:rPr lang="en-IN" sz="1900" b="1" dirty="0">
                <a:latin typeface="Times New Roman" panose="02020603050405020304" pitchFamily="18" charset="0"/>
                <a:cs typeface="Times New Roman" panose="02020603050405020304" pitchFamily="18" charset="0"/>
              </a:rPr>
              <a:t>Binary Search Tree:-</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95</a:t>
            </a:fld>
            <a:endParaRPr lang="en-IN"/>
          </a:p>
        </p:txBody>
      </p:sp>
      <p:pic>
        <p:nvPicPr>
          <p:cNvPr id="7" name="Picture 6">
            <a:extLst>
              <a:ext uri="{FF2B5EF4-FFF2-40B4-BE49-F238E27FC236}">
                <a16:creationId xmlns:a16="http://schemas.microsoft.com/office/drawing/2014/main" id="{33AC18F8-30C3-4BB3-9721-FD83180F9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612" y="2052918"/>
            <a:ext cx="4769197" cy="4352364"/>
          </a:xfrm>
          <a:prstGeom prst="rect">
            <a:avLst/>
          </a:prstGeom>
        </p:spPr>
      </p:pic>
    </p:spTree>
    <p:extLst>
      <p:ext uri="{BB962C8B-B14F-4D97-AF65-F5344CB8AC3E}">
        <p14:creationId xmlns:p14="http://schemas.microsoft.com/office/powerpoint/2010/main" val="22069068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pPr>
              <a:buFont typeface="Wingdings" panose="05000000000000000000" pitchFamily="2" charset="2"/>
              <a:buChar char="Ø"/>
            </a:pPr>
            <a:r>
              <a:rPr lang="en-IN" sz="1900" b="1" dirty="0">
                <a:latin typeface="Times New Roman" panose="02020603050405020304" pitchFamily="18" charset="0"/>
                <a:cs typeface="Times New Roman" panose="02020603050405020304" pitchFamily="18" charset="0"/>
              </a:rPr>
              <a:t>Binary Search Tree:-</a:t>
            </a: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96</a:t>
            </a:fld>
            <a:endParaRPr lang="en-IN"/>
          </a:p>
        </p:txBody>
      </p:sp>
      <p:pic>
        <p:nvPicPr>
          <p:cNvPr id="8" name="Picture 7">
            <a:extLst>
              <a:ext uri="{FF2B5EF4-FFF2-40B4-BE49-F238E27FC236}">
                <a16:creationId xmlns:a16="http://schemas.microsoft.com/office/drawing/2014/main" id="{9E4C6D33-7B74-4D88-8DBD-F27321806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268" y="2756452"/>
            <a:ext cx="6657072" cy="3809999"/>
          </a:xfrm>
          <a:prstGeom prst="rect">
            <a:avLst/>
          </a:prstGeom>
        </p:spPr>
      </p:pic>
    </p:spTree>
    <p:extLst>
      <p:ext uri="{BB962C8B-B14F-4D97-AF65-F5344CB8AC3E}">
        <p14:creationId xmlns:p14="http://schemas.microsoft.com/office/powerpoint/2010/main" val="39370894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pPr>
              <a:buFont typeface="Wingdings" panose="05000000000000000000" pitchFamily="2" charset="2"/>
              <a:buChar char="Ø"/>
            </a:pPr>
            <a:r>
              <a:rPr lang="en-IN" sz="1900" b="1" dirty="0">
                <a:latin typeface="Times New Roman" panose="02020603050405020304" pitchFamily="18" charset="0"/>
                <a:cs typeface="Times New Roman" panose="02020603050405020304" pitchFamily="18" charset="0"/>
              </a:rPr>
              <a:t>Operations on Binary Search Tree:-</a:t>
            </a: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97</a:t>
            </a:fld>
            <a:endParaRPr lang="en-IN"/>
          </a:p>
        </p:txBody>
      </p:sp>
      <p:graphicFrame>
        <p:nvGraphicFramePr>
          <p:cNvPr id="6" name="Table 5">
            <a:extLst>
              <a:ext uri="{FF2B5EF4-FFF2-40B4-BE49-F238E27FC236}">
                <a16:creationId xmlns:a16="http://schemas.microsoft.com/office/drawing/2014/main" id="{8CEA476B-165B-436B-8EB6-D40BC2A55DA3}"/>
              </a:ext>
            </a:extLst>
          </p:cNvPr>
          <p:cNvGraphicFramePr>
            <a:graphicFrameLocks noGrp="1"/>
          </p:cNvGraphicFramePr>
          <p:nvPr>
            <p:extLst>
              <p:ext uri="{D42A27DB-BD31-4B8C-83A1-F6EECF244321}">
                <p14:modId xmlns:p14="http://schemas.microsoft.com/office/powerpoint/2010/main" val="4255528506"/>
              </p:ext>
            </p:extLst>
          </p:nvPr>
        </p:nvGraphicFramePr>
        <p:xfrm>
          <a:off x="1512582" y="3065301"/>
          <a:ext cx="8127999" cy="2392680"/>
        </p:xfrm>
        <a:graphic>
          <a:graphicData uri="http://schemas.openxmlformats.org/drawingml/2006/table">
            <a:tbl>
              <a:tblPr firstRow="1" bandRow="1">
                <a:tableStyleId>{93296810-A885-4BE3-A3E7-6D5BEEA58F35}</a:tableStyleId>
              </a:tblPr>
              <a:tblGrid>
                <a:gridCol w="1058340">
                  <a:extLst>
                    <a:ext uri="{9D8B030D-6E8A-4147-A177-3AD203B41FA5}">
                      <a16:colId xmlns:a16="http://schemas.microsoft.com/office/drawing/2014/main" val="2398778247"/>
                    </a:ext>
                  </a:extLst>
                </a:gridCol>
                <a:gridCol w="2385391">
                  <a:extLst>
                    <a:ext uri="{9D8B030D-6E8A-4147-A177-3AD203B41FA5}">
                      <a16:colId xmlns:a16="http://schemas.microsoft.com/office/drawing/2014/main" val="3490329248"/>
                    </a:ext>
                  </a:extLst>
                </a:gridCol>
                <a:gridCol w="4684268">
                  <a:extLst>
                    <a:ext uri="{9D8B030D-6E8A-4147-A177-3AD203B41FA5}">
                      <a16:colId xmlns:a16="http://schemas.microsoft.com/office/drawing/2014/main" val="2021880676"/>
                    </a:ext>
                  </a:extLst>
                </a:gridCol>
              </a:tblGrid>
              <a:tr h="370840">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SN</a:t>
                      </a:r>
                    </a:p>
                  </a:txBody>
                  <a:tcPr marL="114300" marR="114300" marT="114300" marB="1143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Operation</a:t>
                      </a:r>
                    </a:p>
                  </a:txBody>
                  <a:tcPr marL="114300" marR="114300" marT="114300" marB="1143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Description</a:t>
                      </a:r>
                    </a:p>
                  </a:txBody>
                  <a:tcPr marL="114300" marR="114300" marT="114300" marB="114300"/>
                </a:tc>
                <a:extLst>
                  <a:ext uri="{0D108BD9-81ED-4DB2-BD59-A6C34878D82A}">
                    <a16:rowId xmlns:a16="http://schemas.microsoft.com/office/drawing/2014/main" val="3231971434"/>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IN" sz="1400" u="none" strike="noStrike" dirty="0">
                          <a:solidFill>
                            <a:srgbClr val="008000"/>
                          </a:solidFill>
                          <a:effectLst/>
                          <a:latin typeface="Times New Roman" panose="02020603050405020304" pitchFamily="18" charset="0"/>
                          <a:cs typeface="Times New Roman" panose="02020603050405020304" pitchFamily="18" charset="0"/>
                          <a:hlinkClick r:id="rId2"/>
                        </a:rPr>
                        <a:t>Searching in BST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Finding the location of some specific element in a binary search tree.</a:t>
                      </a:r>
                    </a:p>
                  </a:txBody>
                  <a:tcPr marL="76200" marR="76200" marT="76200" marB="76200"/>
                </a:tc>
                <a:extLst>
                  <a:ext uri="{0D108BD9-81ED-4DB2-BD59-A6C34878D82A}">
                    <a16:rowId xmlns:a16="http://schemas.microsoft.com/office/drawing/2014/main" val="1515325729"/>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IN" sz="1400" u="none" strike="noStrike">
                          <a:solidFill>
                            <a:srgbClr val="008000"/>
                          </a:solidFill>
                          <a:effectLst/>
                          <a:latin typeface="Times New Roman" panose="02020603050405020304" pitchFamily="18" charset="0"/>
                          <a:cs typeface="Times New Roman" panose="02020603050405020304" pitchFamily="18" charset="0"/>
                          <a:hlinkClick r:id="rId3"/>
                        </a:rPr>
                        <a:t>Insertion in BST</a:t>
                      </a:r>
                      <a:endParaRPr lang="en-IN" sz="140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Adding a new element to the binary search tree at the appropriate location so that the property of BST do not violate.</a:t>
                      </a:r>
                    </a:p>
                  </a:txBody>
                  <a:tcPr marL="76200" marR="76200" marT="76200" marB="76200"/>
                </a:tc>
                <a:extLst>
                  <a:ext uri="{0D108BD9-81ED-4DB2-BD59-A6C34878D82A}">
                    <a16:rowId xmlns:a16="http://schemas.microsoft.com/office/drawing/2014/main" val="3994488176"/>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l" fontAlgn="t"/>
                      <a:r>
                        <a:rPr lang="en-IN" sz="1400" u="none" strike="noStrike">
                          <a:solidFill>
                            <a:srgbClr val="008000"/>
                          </a:solidFill>
                          <a:effectLst/>
                          <a:latin typeface="Times New Roman" panose="02020603050405020304" pitchFamily="18" charset="0"/>
                          <a:cs typeface="Times New Roman" panose="02020603050405020304" pitchFamily="18" charset="0"/>
                          <a:hlinkClick r:id="rId4"/>
                        </a:rPr>
                        <a:t>Deletion in BST</a:t>
                      </a:r>
                      <a:endParaRPr lang="en-IN" sz="140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Deleting some specific node from a binary search tree. However, there can be various cases in deletion depending upon the number of children, the node have.</a:t>
                      </a:r>
                    </a:p>
                  </a:txBody>
                  <a:tcPr marL="76200" marR="76200" marT="76200" marB="76200"/>
                </a:tc>
                <a:extLst>
                  <a:ext uri="{0D108BD9-81ED-4DB2-BD59-A6C34878D82A}">
                    <a16:rowId xmlns:a16="http://schemas.microsoft.com/office/drawing/2014/main" val="864977253"/>
                  </a:ext>
                </a:extLst>
              </a:tr>
            </a:tbl>
          </a:graphicData>
        </a:graphic>
      </p:graphicFrame>
    </p:spTree>
    <p:extLst>
      <p:ext uri="{BB962C8B-B14F-4D97-AF65-F5344CB8AC3E}">
        <p14:creationId xmlns:p14="http://schemas.microsoft.com/office/powerpoint/2010/main" val="13885337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AVL Tree:- </a:t>
            </a:r>
            <a:r>
              <a:rPr lang="en-US" sz="1800" dirty="0">
                <a:latin typeface="Times New Roman" panose="02020603050405020304" pitchFamily="18" charset="0"/>
                <a:cs typeface="Times New Roman" panose="02020603050405020304" pitchFamily="18" charset="0"/>
              </a:rPr>
              <a:t>AVL Tree is invented by GM Adelson - Velsky and EM Landis in 1962. The tree is named AVL in honour of its inventors.</a:t>
            </a:r>
          </a:p>
          <a:p>
            <a:r>
              <a:rPr lang="en-US" sz="1800" dirty="0">
                <a:latin typeface="Times New Roman" panose="02020603050405020304" pitchFamily="18" charset="0"/>
                <a:cs typeface="Times New Roman" panose="02020603050405020304" pitchFamily="18" charset="0"/>
              </a:rPr>
              <a:t>AVL Tree can be defined as height balanced binary search tree in which each node is associated with a balance factor which is calculated by subtracting the height of its right sub-tree from that of its left sub-tree.</a:t>
            </a:r>
          </a:p>
          <a:p>
            <a:r>
              <a:rPr lang="en-US" sz="1800" dirty="0">
                <a:latin typeface="Times New Roman" panose="02020603050405020304" pitchFamily="18" charset="0"/>
                <a:cs typeface="Times New Roman" panose="02020603050405020304" pitchFamily="18" charset="0"/>
              </a:rPr>
              <a:t>Tree is said to be balanced if balance factor of each node is in between -1 to 1, otherwise, the tree will be unbalanced and need to be balanced.</a:t>
            </a: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98</a:t>
            </a:fld>
            <a:endParaRPr lang="en-IN"/>
          </a:p>
        </p:txBody>
      </p:sp>
    </p:spTree>
    <p:extLst>
      <p:ext uri="{BB962C8B-B14F-4D97-AF65-F5344CB8AC3E}">
        <p14:creationId xmlns:p14="http://schemas.microsoft.com/office/powerpoint/2010/main" val="15078128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2B3-39C1-4B1F-A3C8-D03C56135DA1}"/>
              </a:ext>
            </a:extLst>
          </p:cNvPr>
          <p:cNvSpPr>
            <a:spLocks noGrp="1"/>
          </p:cNvSpPr>
          <p:nvPr>
            <p:ph type="title"/>
          </p:nvPr>
        </p:nvSpPr>
        <p:spPr/>
        <p:txBody>
          <a:bodyPr/>
          <a:lstStyle/>
          <a:p>
            <a:pPr algn="ctr"/>
            <a:r>
              <a:rPr lang="en-IN" dirty="0"/>
              <a:t>Data Structure Presentation</a:t>
            </a:r>
          </a:p>
        </p:txBody>
      </p:sp>
      <p:sp>
        <p:nvSpPr>
          <p:cNvPr id="3" name="Content Placeholder 2">
            <a:extLst>
              <a:ext uri="{FF2B5EF4-FFF2-40B4-BE49-F238E27FC236}">
                <a16:creationId xmlns:a16="http://schemas.microsoft.com/office/drawing/2014/main" id="{AEB33B5F-448C-4C92-B89B-F76D7491CDE6}"/>
              </a:ext>
            </a:extLst>
          </p:cNvPr>
          <p:cNvSpPr>
            <a:spLocks noGrp="1"/>
          </p:cNvSpPr>
          <p:nvPr>
            <p:ph idx="1"/>
          </p:nvPr>
        </p:nvSpPr>
        <p:spPr>
          <a:xfrm>
            <a:off x="1103312" y="2052918"/>
            <a:ext cx="8946541" cy="4195481"/>
          </a:xfrm>
        </p:spPr>
        <p:txBody>
          <a:bodyPr>
            <a:normAutofit/>
          </a:bodyPr>
          <a:lstStyle/>
          <a:p>
            <a:r>
              <a:rPr lang="en-IN" sz="1900" b="1" dirty="0">
                <a:latin typeface="Times New Roman" panose="02020603050405020304" pitchFamily="18" charset="0"/>
                <a:cs typeface="Times New Roman" panose="02020603050405020304" pitchFamily="18" charset="0"/>
              </a:rPr>
              <a:t>AVL Tree:- </a:t>
            </a:r>
          </a:p>
          <a:p>
            <a:pPr>
              <a:buFont typeface="Wingdings" panose="05000000000000000000" pitchFamily="2" charset="2"/>
              <a:buChar char="§"/>
            </a:pPr>
            <a:r>
              <a:rPr lang="en-US" i="1" dirty="0">
                <a:latin typeface="Times New Roman" panose="02020603050405020304" pitchFamily="18" charset="0"/>
                <a:cs typeface="Times New Roman" panose="02020603050405020304" pitchFamily="18" charset="0"/>
              </a:rPr>
              <a:t>Balance Factor (k) = height (left(k)) - height (right(k))</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balance factor of any node is 1, it means that the left sub-tree is one level higher than the right sub-tree.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balance factor of any node is 0, it means that the left sub-tree and right sub-tree contain equal height.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balance factor of any node is -1, it means that the left sub-tree is one level lower than the right sub-tree.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AVL tree is given in the following figure. We can see that, balance factor associated with each node is in between -1 and +1. therefore, it is an example of AVL tree.</a:t>
            </a: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1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BA16D8-2201-46C7-9C7D-32AD608E0235}"/>
              </a:ext>
            </a:extLst>
          </p:cNvPr>
          <p:cNvSpPr>
            <a:spLocks noGrp="1"/>
          </p:cNvSpPr>
          <p:nvPr>
            <p:ph type="dt" sz="half" idx="10"/>
          </p:nvPr>
        </p:nvSpPr>
        <p:spPr/>
        <p:txBody>
          <a:bodyPr/>
          <a:lstStyle/>
          <a:p>
            <a:fld id="{80DE6C9A-EDEF-4760-95F8-1FB93CA93E96}" type="datetime1">
              <a:rPr lang="en-IN" smtClean="0"/>
              <a:t>03-09-2018</a:t>
            </a:fld>
            <a:endParaRPr lang="en-IN"/>
          </a:p>
        </p:txBody>
      </p:sp>
      <p:sp>
        <p:nvSpPr>
          <p:cNvPr id="5" name="Slide Number Placeholder 4">
            <a:extLst>
              <a:ext uri="{FF2B5EF4-FFF2-40B4-BE49-F238E27FC236}">
                <a16:creationId xmlns:a16="http://schemas.microsoft.com/office/drawing/2014/main" id="{C0E30FFE-378B-41BA-861A-932DE6A9EFD7}"/>
              </a:ext>
            </a:extLst>
          </p:cNvPr>
          <p:cNvSpPr>
            <a:spLocks noGrp="1"/>
          </p:cNvSpPr>
          <p:nvPr>
            <p:ph type="sldNum" sz="quarter" idx="12"/>
          </p:nvPr>
        </p:nvSpPr>
        <p:spPr/>
        <p:txBody>
          <a:bodyPr/>
          <a:lstStyle/>
          <a:p>
            <a:fld id="{844595D1-4354-4326-AE02-DEA2F374B0AC}" type="slidenum">
              <a:rPr lang="en-IN" smtClean="0"/>
              <a:t>99</a:t>
            </a:fld>
            <a:endParaRPr lang="en-IN"/>
          </a:p>
        </p:txBody>
      </p:sp>
    </p:spTree>
    <p:extLst>
      <p:ext uri="{BB962C8B-B14F-4D97-AF65-F5344CB8AC3E}">
        <p14:creationId xmlns:p14="http://schemas.microsoft.com/office/powerpoint/2010/main" val="152249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579</TotalTime>
  <Words>9287</Words>
  <Application>Microsoft Office PowerPoint</Application>
  <PresentationFormat>Widescreen</PresentationFormat>
  <Paragraphs>1487</Paragraphs>
  <Slides>159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159</vt:i4>
      </vt:variant>
    </vt:vector>
  </HeadingPairs>
  <TitlesOfParts>
    <vt:vector size="166" baseType="lpstr">
      <vt:lpstr>Arial</vt:lpstr>
      <vt:lpstr>Calibri</vt:lpstr>
      <vt:lpstr>Century Gothic</vt:lpstr>
      <vt:lpstr>Times New Roman</vt:lpstr>
      <vt:lpstr>Wingdings</vt:lpstr>
      <vt:lpstr>Wingdings 3</vt:lpstr>
      <vt:lpstr>Ion</vt:lpstr>
      <vt:lpstr>TISS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Data Structure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TISS Presentation</dc:title>
  <dc:creator>Sumon Karmakar</dc:creator>
  <cp:lastModifiedBy>Sumon Karmakar</cp:lastModifiedBy>
  <cp:revision>564</cp:revision>
  <dcterms:created xsi:type="dcterms:W3CDTF">2018-07-26T14:15:38Z</dcterms:created>
  <dcterms:modified xsi:type="dcterms:W3CDTF">2018-09-03T15:44:06Z</dcterms:modified>
</cp:coreProperties>
</file>