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3" r:id="rId17"/>
    <p:sldId id="274" r:id="rId18"/>
    <p:sldId id="275" r:id="rId19"/>
    <p:sldId id="276" r:id="rId20"/>
    <p:sldId id="278" r:id="rId21"/>
    <p:sldId id="279" r:id="rId22"/>
    <p:sldId id="280" r:id="rId23"/>
    <p:sldId id="281" r:id="rId24"/>
    <p:sldId id="282" r:id="rId25"/>
    <p:sldId id="283" r:id="rId26"/>
    <p:sldId id="284" r:id="rId27"/>
    <p:sldId id="26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sorterViewPr>
    <p:cViewPr>
      <p:scale>
        <a:sx n="100" d="100"/>
        <a:sy n="100" d="100"/>
      </p:scale>
      <p:origin x="0" y="-941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883FB2-574D-4005-BA20-7F33EA629AC2}" type="datetimeFigureOut">
              <a:rPr lang="en-IN" smtClean="0"/>
              <a:t>04-09-2018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D850E5-5A42-43C4-84C4-A4B6F1778124}" type="slidenum">
              <a:rPr lang="en-IN" smtClean="0"/>
              <a:t>‹#›</a:t>
            </a:fld>
            <a:endParaRPr lang="en-IN" dirty="0"/>
          </a:p>
        </p:txBody>
      </p:sp>
    </p:spTree>
    <p:extLst>
      <p:ext uri="{BB962C8B-B14F-4D97-AF65-F5344CB8AC3E}">
        <p14:creationId xmlns:p14="http://schemas.microsoft.com/office/powerpoint/2010/main" val="199765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BEFFD8-7BC8-41E1-8CA5-371E4FBDB15E}" type="datetime1">
              <a:rPr lang="en-IN" smtClean="0"/>
              <a:t>04-09-2018</a:t>
            </a:fld>
            <a:endParaRPr lang="en-IN" dirty="0"/>
          </a:p>
        </p:txBody>
      </p:sp>
      <p:sp>
        <p:nvSpPr>
          <p:cNvPr id="5" name="Footer Placeholder 4"/>
          <p:cNvSpPr>
            <a:spLocks noGrp="1"/>
          </p:cNvSpPr>
          <p:nvPr>
            <p:ph type="ftr" sz="quarter" idx="11"/>
          </p:nvPr>
        </p:nvSpPr>
        <p:spPr>
          <a:xfrm>
            <a:off x="5332412" y="5883275"/>
            <a:ext cx="4324044" cy="365125"/>
          </a:xfrm>
        </p:spPr>
        <p:txBody>
          <a:bodyPr/>
          <a:lstStyle/>
          <a:p>
            <a:endParaRPr lang="en-IN" dirty="0"/>
          </a:p>
        </p:txBody>
      </p:sp>
      <p:sp>
        <p:nvSpPr>
          <p:cNvPr id="6" name="Slide Number Placeholder 5"/>
          <p:cNvSpPr>
            <a:spLocks noGrp="1"/>
          </p:cNvSpPr>
          <p:nvPr>
            <p:ph type="sldNum" sz="quarter" idx="12"/>
          </p:nvPr>
        </p:nvSpPr>
        <p:spPr/>
        <p:txBody>
          <a:bodyPr/>
          <a:lstStyle/>
          <a:p>
            <a:fld id="{8B62B513-CA22-42F8-B949-E58D8E950904}" type="slidenum">
              <a:rPr lang="en-IN" smtClean="0"/>
              <a:t>‹#›</a:t>
            </a:fld>
            <a:endParaRPr lang="en-IN" dirty="0"/>
          </a:p>
        </p:txBody>
      </p:sp>
    </p:spTree>
    <p:extLst>
      <p:ext uri="{BB962C8B-B14F-4D97-AF65-F5344CB8AC3E}">
        <p14:creationId xmlns:p14="http://schemas.microsoft.com/office/powerpoint/2010/main" val="3652548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CCFE24-8FD0-42BB-8164-30F59BEC0B41}" type="datetime1">
              <a:rPr lang="en-IN" smtClean="0"/>
              <a:t>04-09-2018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B62B513-CA22-42F8-B949-E58D8E950904}" type="slidenum">
              <a:rPr lang="en-IN" smtClean="0"/>
              <a:t>‹#›</a:t>
            </a:fld>
            <a:endParaRPr lang="en-IN" dirty="0"/>
          </a:p>
        </p:txBody>
      </p:sp>
    </p:spTree>
    <p:extLst>
      <p:ext uri="{BB962C8B-B14F-4D97-AF65-F5344CB8AC3E}">
        <p14:creationId xmlns:p14="http://schemas.microsoft.com/office/powerpoint/2010/main" val="217100952"/>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CCFE24-8FD0-42BB-8164-30F59BEC0B41}" type="datetime1">
              <a:rPr lang="en-IN" smtClean="0"/>
              <a:t>04-09-2018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B62B513-CA22-42F8-B949-E58D8E950904}" type="slidenum">
              <a:rPr lang="en-IN" smtClean="0"/>
              <a:t>‹#›</a:t>
            </a:fld>
            <a:endParaRPr lang="en-IN" dirty="0"/>
          </a:p>
        </p:txBody>
      </p:sp>
    </p:spTree>
    <p:extLst>
      <p:ext uri="{BB962C8B-B14F-4D97-AF65-F5344CB8AC3E}">
        <p14:creationId xmlns:p14="http://schemas.microsoft.com/office/powerpoint/2010/main" val="2572286592"/>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CCFE24-8FD0-42BB-8164-30F59BEC0B41}" type="datetime1">
              <a:rPr lang="en-IN" smtClean="0"/>
              <a:t>04-09-2018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B62B513-CA22-42F8-B949-E58D8E950904}" type="slidenum">
              <a:rPr lang="en-IN" smtClean="0"/>
              <a:t>‹#›</a:t>
            </a:fld>
            <a:endParaRPr lang="en-IN" dirty="0"/>
          </a:p>
        </p:txBody>
      </p:sp>
    </p:spTree>
    <p:extLst>
      <p:ext uri="{BB962C8B-B14F-4D97-AF65-F5344CB8AC3E}">
        <p14:creationId xmlns:p14="http://schemas.microsoft.com/office/powerpoint/2010/main" val="3012954452"/>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CCFE24-8FD0-42BB-8164-30F59BEC0B41}" type="datetime1">
              <a:rPr lang="en-IN" smtClean="0"/>
              <a:t>04-09-2018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B62B513-CA22-42F8-B949-E58D8E950904}" type="slidenum">
              <a:rPr lang="en-IN" smtClean="0"/>
              <a:t>‹#›</a:t>
            </a:fld>
            <a:endParaRPr lang="en-IN" dirty="0"/>
          </a:p>
        </p:txBody>
      </p:sp>
    </p:spTree>
    <p:extLst>
      <p:ext uri="{BB962C8B-B14F-4D97-AF65-F5344CB8AC3E}">
        <p14:creationId xmlns:p14="http://schemas.microsoft.com/office/powerpoint/2010/main" val="3665679894"/>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CCFE24-8FD0-42BB-8164-30F59BEC0B41}" type="datetime1">
              <a:rPr lang="en-IN" smtClean="0"/>
              <a:t>04-09-2018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B62B513-CA22-42F8-B949-E58D8E950904}" type="slidenum">
              <a:rPr lang="en-IN" smtClean="0"/>
              <a:t>‹#›</a:t>
            </a:fld>
            <a:endParaRPr lang="en-IN" dirty="0"/>
          </a:p>
        </p:txBody>
      </p:sp>
    </p:spTree>
    <p:extLst>
      <p:ext uri="{BB962C8B-B14F-4D97-AF65-F5344CB8AC3E}">
        <p14:creationId xmlns:p14="http://schemas.microsoft.com/office/powerpoint/2010/main" val="1914734692"/>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CCFE24-8FD0-42BB-8164-30F59BEC0B41}" type="datetime1">
              <a:rPr lang="en-IN" smtClean="0"/>
              <a:t>04-09-2018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B62B513-CA22-42F8-B949-E58D8E950904}" type="slidenum">
              <a:rPr lang="en-IN" smtClean="0"/>
              <a:t>‹#›</a:t>
            </a:fld>
            <a:endParaRPr lang="en-IN" dirty="0"/>
          </a:p>
        </p:txBody>
      </p:sp>
    </p:spTree>
    <p:extLst>
      <p:ext uri="{BB962C8B-B14F-4D97-AF65-F5344CB8AC3E}">
        <p14:creationId xmlns:p14="http://schemas.microsoft.com/office/powerpoint/2010/main" val="968774171"/>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BBD40F-7415-4CF1-B9DC-CB2BFB65BB91}" type="datetime1">
              <a:rPr lang="en-IN" smtClean="0"/>
              <a:t>04-09-2018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B62B513-CA22-42F8-B949-E58D8E950904}" type="slidenum">
              <a:rPr lang="en-IN" smtClean="0"/>
              <a:t>‹#›</a:t>
            </a:fld>
            <a:endParaRPr lang="en-IN" dirty="0"/>
          </a:p>
        </p:txBody>
      </p:sp>
    </p:spTree>
    <p:extLst>
      <p:ext uri="{BB962C8B-B14F-4D97-AF65-F5344CB8AC3E}">
        <p14:creationId xmlns:p14="http://schemas.microsoft.com/office/powerpoint/2010/main" val="33306184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30075-BEC0-408C-AC0D-CD570D413551}" type="datetime1">
              <a:rPr lang="en-IN" smtClean="0"/>
              <a:t>04-09-2018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B62B513-CA22-42F8-B949-E58D8E950904}" type="slidenum">
              <a:rPr lang="en-IN" smtClean="0"/>
              <a:t>‹#›</a:t>
            </a:fld>
            <a:endParaRPr lang="en-IN" dirty="0"/>
          </a:p>
        </p:txBody>
      </p:sp>
    </p:spTree>
    <p:extLst>
      <p:ext uri="{BB962C8B-B14F-4D97-AF65-F5344CB8AC3E}">
        <p14:creationId xmlns:p14="http://schemas.microsoft.com/office/powerpoint/2010/main" val="2106892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3CD1A0-E357-4201-83DD-0A8591CD04B5}" type="datetime1">
              <a:rPr lang="en-IN" smtClean="0"/>
              <a:t>04-09-2018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0951856" y="5867131"/>
            <a:ext cx="551167" cy="365125"/>
          </a:xfrm>
        </p:spPr>
        <p:txBody>
          <a:bodyPr/>
          <a:lstStyle/>
          <a:p>
            <a:fld id="{8B62B513-CA22-42F8-B949-E58D8E950904}" type="slidenum">
              <a:rPr lang="en-IN" smtClean="0"/>
              <a:t>‹#›</a:t>
            </a:fld>
            <a:endParaRPr lang="en-IN" dirty="0"/>
          </a:p>
        </p:txBody>
      </p:sp>
    </p:spTree>
    <p:extLst>
      <p:ext uri="{BB962C8B-B14F-4D97-AF65-F5344CB8AC3E}">
        <p14:creationId xmlns:p14="http://schemas.microsoft.com/office/powerpoint/2010/main" val="3985950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794BCA-3621-4496-A501-B7ED9B6B308F}" type="datetime1">
              <a:rPr lang="en-IN" smtClean="0"/>
              <a:t>04-09-2018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B62B513-CA22-42F8-B949-E58D8E950904}" type="slidenum">
              <a:rPr lang="en-IN" smtClean="0"/>
              <a:t>‹#›</a:t>
            </a:fld>
            <a:endParaRPr lang="en-IN" dirty="0"/>
          </a:p>
        </p:txBody>
      </p:sp>
    </p:spTree>
    <p:extLst>
      <p:ext uri="{BB962C8B-B14F-4D97-AF65-F5344CB8AC3E}">
        <p14:creationId xmlns:p14="http://schemas.microsoft.com/office/powerpoint/2010/main" val="4083012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4BF9B5-E285-4595-9A6D-E43CD624FAA0}" type="datetime1">
              <a:rPr lang="en-IN" smtClean="0"/>
              <a:t>04-09-2018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B62B513-CA22-42F8-B949-E58D8E950904}" type="slidenum">
              <a:rPr lang="en-IN" smtClean="0"/>
              <a:t>‹#›</a:t>
            </a:fld>
            <a:endParaRPr lang="en-IN" dirty="0"/>
          </a:p>
        </p:txBody>
      </p:sp>
    </p:spTree>
    <p:extLst>
      <p:ext uri="{BB962C8B-B14F-4D97-AF65-F5344CB8AC3E}">
        <p14:creationId xmlns:p14="http://schemas.microsoft.com/office/powerpoint/2010/main" val="3360112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D5225E-4EA2-4761-B52C-8C59DA698495}" type="datetime1">
              <a:rPr lang="en-IN" smtClean="0"/>
              <a:t>04-09-2018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B62B513-CA22-42F8-B949-E58D8E950904}" type="slidenum">
              <a:rPr lang="en-IN" smtClean="0"/>
              <a:t>‹#›</a:t>
            </a:fld>
            <a:endParaRPr lang="en-IN" dirty="0"/>
          </a:p>
        </p:txBody>
      </p:sp>
    </p:spTree>
    <p:extLst>
      <p:ext uri="{BB962C8B-B14F-4D97-AF65-F5344CB8AC3E}">
        <p14:creationId xmlns:p14="http://schemas.microsoft.com/office/powerpoint/2010/main" val="921260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4443E8-8493-4992-BF86-B16BB9695086}" type="datetime1">
              <a:rPr lang="en-IN" smtClean="0"/>
              <a:t>04-09-2018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B62B513-CA22-42F8-B949-E58D8E950904}" type="slidenum">
              <a:rPr lang="en-IN" smtClean="0"/>
              <a:t>‹#›</a:t>
            </a:fld>
            <a:endParaRPr lang="en-IN" dirty="0"/>
          </a:p>
        </p:txBody>
      </p:sp>
    </p:spTree>
    <p:extLst>
      <p:ext uri="{BB962C8B-B14F-4D97-AF65-F5344CB8AC3E}">
        <p14:creationId xmlns:p14="http://schemas.microsoft.com/office/powerpoint/2010/main" val="1152330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2312AF-9E84-4C5C-ABCD-EC0E16626C4E}" type="datetime1">
              <a:rPr lang="en-IN" smtClean="0"/>
              <a:t>04-09-2018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8B62B513-CA22-42F8-B949-E58D8E950904}" type="slidenum">
              <a:rPr lang="en-IN" smtClean="0"/>
              <a:t>‹#›</a:t>
            </a:fld>
            <a:endParaRPr lang="en-IN" dirty="0"/>
          </a:p>
        </p:txBody>
      </p:sp>
    </p:spTree>
    <p:extLst>
      <p:ext uri="{BB962C8B-B14F-4D97-AF65-F5344CB8AC3E}">
        <p14:creationId xmlns:p14="http://schemas.microsoft.com/office/powerpoint/2010/main" val="2725770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48636AB-4A4C-4397-BAAC-04D62BF0B13B}" type="datetime1">
              <a:rPr lang="en-IN" smtClean="0"/>
              <a:t>04-09-2018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B62B513-CA22-42F8-B949-E58D8E950904}" type="slidenum">
              <a:rPr lang="en-IN" smtClean="0"/>
              <a:t>‹#›</a:t>
            </a:fld>
            <a:endParaRPr lang="en-IN" dirty="0"/>
          </a:p>
        </p:txBody>
      </p:sp>
    </p:spTree>
    <p:extLst>
      <p:ext uri="{BB962C8B-B14F-4D97-AF65-F5344CB8AC3E}">
        <p14:creationId xmlns:p14="http://schemas.microsoft.com/office/powerpoint/2010/main" val="3020819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B9EB4E0-B49C-427C-8C88-35E9D93B0AD9}" type="datetime1">
              <a:rPr lang="en-IN" smtClean="0"/>
              <a:t>04-09-2018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B62B513-CA22-42F8-B949-E58D8E950904}" type="slidenum">
              <a:rPr lang="en-IN" smtClean="0"/>
              <a:t>‹#›</a:t>
            </a:fld>
            <a:endParaRPr lang="en-IN" dirty="0"/>
          </a:p>
        </p:txBody>
      </p:sp>
    </p:spTree>
    <p:extLst>
      <p:ext uri="{BB962C8B-B14F-4D97-AF65-F5344CB8AC3E}">
        <p14:creationId xmlns:p14="http://schemas.microsoft.com/office/powerpoint/2010/main" val="355317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0CCFE24-8FD0-42BB-8164-30F59BEC0B41}" type="datetime1">
              <a:rPr lang="en-IN" smtClean="0"/>
              <a:t>04-09-2018</a:t>
            </a:fld>
            <a:endParaRPr lang="en-IN"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B62B513-CA22-42F8-B949-E58D8E950904}" type="slidenum">
              <a:rPr lang="en-IN" smtClean="0"/>
              <a:t>‹#›</a:t>
            </a:fld>
            <a:endParaRPr lang="en-IN" dirty="0"/>
          </a:p>
        </p:txBody>
      </p:sp>
    </p:spTree>
    <p:extLst>
      <p:ext uri="{BB962C8B-B14F-4D97-AF65-F5344CB8AC3E}">
        <p14:creationId xmlns:p14="http://schemas.microsoft.com/office/powerpoint/2010/main" val="5407527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5603B-382B-4BB0-B6ED-E8FB0AA89640}"/>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Data Mining Presentation</a:t>
            </a:r>
          </a:p>
        </p:txBody>
      </p:sp>
      <p:sp>
        <p:nvSpPr>
          <p:cNvPr id="3" name="Subtitle 2">
            <a:extLst>
              <a:ext uri="{FF2B5EF4-FFF2-40B4-BE49-F238E27FC236}">
                <a16:creationId xmlns:a16="http://schemas.microsoft.com/office/drawing/2014/main" id="{76993352-6DD5-4574-9A1E-D9D9EF54DE5A}"/>
              </a:ext>
            </a:extLst>
          </p:cNvPr>
          <p:cNvSpPr>
            <a:spLocks noGrp="1"/>
          </p:cNvSpPr>
          <p:nvPr>
            <p:ph type="subTitle" idx="1"/>
          </p:nvPr>
        </p:nvSpPr>
        <p:spPr/>
        <p:txBody>
          <a:bodyPr/>
          <a:lstStyle/>
          <a:p>
            <a:r>
              <a:rPr lang="en-IN" dirty="0">
                <a:latin typeface="Arial Black" panose="020B0A04020102020204" pitchFamily="34" charset="0"/>
              </a:rPr>
              <a:t>Prepared By Sumon Karmakar</a:t>
            </a:r>
          </a:p>
        </p:txBody>
      </p:sp>
      <p:sp>
        <p:nvSpPr>
          <p:cNvPr id="4" name="Date Placeholder 3">
            <a:extLst>
              <a:ext uri="{FF2B5EF4-FFF2-40B4-BE49-F238E27FC236}">
                <a16:creationId xmlns:a16="http://schemas.microsoft.com/office/drawing/2014/main" id="{CF9C38C7-7071-4300-B36C-AF94ACA7F65B}"/>
              </a:ext>
            </a:extLst>
          </p:cNvPr>
          <p:cNvSpPr>
            <a:spLocks noGrp="1"/>
          </p:cNvSpPr>
          <p:nvPr>
            <p:ph type="dt" sz="half" idx="10"/>
          </p:nvPr>
        </p:nvSpPr>
        <p:spPr/>
        <p:txBody>
          <a:bodyPr/>
          <a:lstStyle/>
          <a:p>
            <a:fld id="{42BD065E-0333-47C0-8E0A-2E6DD30C65A0}" type="datetime1">
              <a:rPr lang="en-IN" smtClean="0"/>
              <a:t>04-09-2018</a:t>
            </a:fld>
            <a:endParaRPr lang="en-IN" dirty="0"/>
          </a:p>
        </p:txBody>
      </p:sp>
      <p:sp>
        <p:nvSpPr>
          <p:cNvPr id="5" name="Slide Number Placeholder 4">
            <a:extLst>
              <a:ext uri="{FF2B5EF4-FFF2-40B4-BE49-F238E27FC236}">
                <a16:creationId xmlns:a16="http://schemas.microsoft.com/office/drawing/2014/main" id="{0E39D06E-4326-45BA-B35D-45268C7DF5BD}"/>
              </a:ext>
            </a:extLst>
          </p:cNvPr>
          <p:cNvSpPr>
            <a:spLocks noGrp="1"/>
          </p:cNvSpPr>
          <p:nvPr>
            <p:ph type="sldNum" sz="quarter" idx="12"/>
          </p:nvPr>
        </p:nvSpPr>
        <p:spPr/>
        <p:txBody>
          <a:bodyPr/>
          <a:lstStyle/>
          <a:p>
            <a:fld id="{8B62B513-CA22-42F8-B949-E58D8E950904}" type="slidenum">
              <a:rPr lang="en-IN" smtClean="0"/>
              <a:t>1</a:t>
            </a:fld>
            <a:endParaRPr lang="en-IN" dirty="0"/>
          </a:p>
        </p:txBody>
      </p:sp>
    </p:spTree>
    <p:extLst>
      <p:ext uri="{BB962C8B-B14F-4D97-AF65-F5344CB8AC3E}">
        <p14:creationId xmlns:p14="http://schemas.microsoft.com/office/powerpoint/2010/main" val="3382598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78DF-5DBD-4013-B4E3-65F2869D5C28}"/>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Data Mining Presentation</a:t>
            </a:r>
          </a:p>
        </p:txBody>
      </p:sp>
      <p:sp>
        <p:nvSpPr>
          <p:cNvPr id="3" name="Content Placeholder 2">
            <a:extLst>
              <a:ext uri="{FF2B5EF4-FFF2-40B4-BE49-F238E27FC236}">
                <a16:creationId xmlns:a16="http://schemas.microsoft.com/office/drawing/2014/main" id="{DA66C313-24AD-49BC-BC06-4EECD8D0B931}"/>
              </a:ext>
            </a:extLst>
          </p:cNvPr>
          <p:cNvSpPr>
            <a:spLocks noGrp="1"/>
          </p:cNvSpPr>
          <p:nvPr>
            <p:ph idx="1"/>
          </p:nvPr>
        </p:nvSpPr>
        <p:spPr/>
        <p:txBody>
          <a:bodyPr>
            <a:normAutofit/>
          </a:bodyPr>
          <a:lstStyle/>
          <a:p>
            <a:pPr>
              <a:buFont typeface="Wingdings" panose="05000000000000000000" pitchFamily="2" charset="2"/>
              <a:buChar char="Ø"/>
            </a:pPr>
            <a:r>
              <a:rPr lang="en-IN" sz="2000" b="1" i="1" dirty="0">
                <a:latin typeface="Times New Roman" panose="02020603050405020304" pitchFamily="18" charset="0"/>
                <a:cs typeface="Times New Roman" panose="02020603050405020304" pitchFamily="18" charset="0"/>
              </a:rPr>
              <a:t>Data Mining Tasks:-</a:t>
            </a:r>
          </a:p>
          <a:p>
            <a:pPr>
              <a:buFont typeface="Wingdings" panose="05000000000000000000" pitchFamily="2" charset="2"/>
              <a:buChar char="q"/>
            </a:pPr>
            <a:r>
              <a:rPr lang="en-IN" sz="2000" b="1" i="1" dirty="0">
                <a:latin typeface="Times New Roman" panose="02020603050405020304" pitchFamily="18" charset="0"/>
                <a:cs typeface="Times New Roman" panose="02020603050405020304" pitchFamily="18" charset="0"/>
              </a:rPr>
              <a:t>Mining of Association:- </a:t>
            </a:r>
            <a:r>
              <a:rPr lang="en-IN" sz="2000" dirty="0">
                <a:latin typeface="Times New Roman" panose="02020603050405020304" pitchFamily="18" charset="0"/>
                <a:cs typeface="Times New Roman" panose="02020603050405020304" pitchFamily="18" charset="0"/>
              </a:rPr>
              <a:t>Associations are used in retail sales to identify patterns that are frequently purchased together. This process refers to the process of uncovering the relationship among data and determining association rules.</a:t>
            </a:r>
          </a:p>
          <a:p>
            <a:r>
              <a:rPr lang="en-IN" sz="2000" dirty="0">
                <a:latin typeface="Times New Roman" panose="02020603050405020304" pitchFamily="18" charset="0"/>
                <a:cs typeface="Times New Roman" panose="02020603050405020304" pitchFamily="18" charset="0"/>
              </a:rPr>
              <a:t>For example, a retailer generates an association rule that shows that 70% of time milk is sold with bread and only 30% of times biscuits are sold with bread.</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32B1821-1B12-45B3-BC49-E813B650715E}"/>
              </a:ext>
            </a:extLst>
          </p:cNvPr>
          <p:cNvSpPr>
            <a:spLocks noGrp="1"/>
          </p:cNvSpPr>
          <p:nvPr>
            <p:ph type="dt" sz="half" idx="10"/>
          </p:nvPr>
        </p:nvSpPr>
        <p:spPr/>
        <p:txBody>
          <a:bodyPr/>
          <a:lstStyle/>
          <a:p>
            <a:fld id="{D2765BDE-D867-4986-9811-DA20BDD0EBC8}" type="datetime1">
              <a:rPr lang="en-IN" smtClean="0"/>
              <a:t>04-09-2018</a:t>
            </a:fld>
            <a:endParaRPr lang="en-IN" dirty="0"/>
          </a:p>
        </p:txBody>
      </p:sp>
      <p:sp>
        <p:nvSpPr>
          <p:cNvPr id="5" name="Slide Number Placeholder 4">
            <a:extLst>
              <a:ext uri="{FF2B5EF4-FFF2-40B4-BE49-F238E27FC236}">
                <a16:creationId xmlns:a16="http://schemas.microsoft.com/office/drawing/2014/main" id="{17E472AD-99CC-4D97-A525-DBC40662D728}"/>
              </a:ext>
            </a:extLst>
          </p:cNvPr>
          <p:cNvSpPr>
            <a:spLocks noGrp="1"/>
          </p:cNvSpPr>
          <p:nvPr>
            <p:ph type="sldNum" sz="quarter" idx="12"/>
          </p:nvPr>
        </p:nvSpPr>
        <p:spPr/>
        <p:txBody>
          <a:bodyPr/>
          <a:lstStyle/>
          <a:p>
            <a:fld id="{8B62B513-CA22-42F8-B949-E58D8E950904}" type="slidenum">
              <a:rPr lang="en-IN" smtClean="0"/>
              <a:t>10</a:t>
            </a:fld>
            <a:endParaRPr lang="en-IN" dirty="0"/>
          </a:p>
        </p:txBody>
      </p:sp>
    </p:spTree>
    <p:extLst>
      <p:ext uri="{BB962C8B-B14F-4D97-AF65-F5344CB8AC3E}">
        <p14:creationId xmlns:p14="http://schemas.microsoft.com/office/powerpoint/2010/main" val="1376771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78DF-5DBD-4013-B4E3-65F2869D5C28}"/>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Data Mining Presentation</a:t>
            </a:r>
          </a:p>
        </p:txBody>
      </p:sp>
      <p:sp>
        <p:nvSpPr>
          <p:cNvPr id="3" name="Content Placeholder 2">
            <a:extLst>
              <a:ext uri="{FF2B5EF4-FFF2-40B4-BE49-F238E27FC236}">
                <a16:creationId xmlns:a16="http://schemas.microsoft.com/office/drawing/2014/main" id="{DA66C313-24AD-49BC-BC06-4EECD8D0B931}"/>
              </a:ext>
            </a:extLst>
          </p:cNvPr>
          <p:cNvSpPr>
            <a:spLocks noGrp="1"/>
          </p:cNvSpPr>
          <p:nvPr>
            <p:ph idx="1"/>
          </p:nvPr>
        </p:nvSpPr>
        <p:spPr/>
        <p:txBody>
          <a:bodyPr>
            <a:normAutofit/>
          </a:bodyPr>
          <a:lstStyle/>
          <a:p>
            <a:pPr>
              <a:buFont typeface="Wingdings" panose="05000000000000000000" pitchFamily="2" charset="2"/>
              <a:buChar char="Ø"/>
            </a:pPr>
            <a:r>
              <a:rPr lang="en-IN" sz="2000" b="1" i="1" dirty="0">
                <a:latin typeface="Times New Roman" panose="02020603050405020304" pitchFamily="18" charset="0"/>
                <a:cs typeface="Times New Roman" panose="02020603050405020304" pitchFamily="18" charset="0"/>
              </a:rPr>
              <a:t>Data Mining Tasks:-</a:t>
            </a:r>
          </a:p>
          <a:p>
            <a:pPr>
              <a:buFont typeface="Wingdings" panose="05000000000000000000" pitchFamily="2" charset="2"/>
              <a:buChar char="q"/>
            </a:pPr>
            <a:r>
              <a:rPr lang="en-IN" sz="2000" b="1" i="1" dirty="0">
                <a:latin typeface="Times New Roman" panose="02020603050405020304" pitchFamily="18" charset="0"/>
                <a:cs typeface="Times New Roman" panose="02020603050405020304" pitchFamily="18" charset="0"/>
              </a:rPr>
              <a:t>Mining of Correlations:-</a:t>
            </a:r>
            <a:r>
              <a:rPr lang="en-IN" sz="2000" dirty="0">
                <a:latin typeface="Times New Roman" panose="02020603050405020304" pitchFamily="18" charset="0"/>
                <a:cs typeface="Times New Roman" panose="02020603050405020304" pitchFamily="18" charset="0"/>
              </a:rPr>
              <a:t> It is a kind of additional analysis performed to uncover interesting statistical correlations between associated-attribute-value pairs or between two item sets to analyse that if they have positive, negative or no effect on each other.</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32B1821-1B12-45B3-BC49-E813B650715E}"/>
              </a:ext>
            </a:extLst>
          </p:cNvPr>
          <p:cNvSpPr>
            <a:spLocks noGrp="1"/>
          </p:cNvSpPr>
          <p:nvPr>
            <p:ph type="dt" sz="half" idx="10"/>
          </p:nvPr>
        </p:nvSpPr>
        <p:spPr/>
        <p:txBody>
          <a:bodyPr/>
          <a:lstStyle/>
          <a:p>
            <a:fld id="{D2765BDE-D867-4986-9811-DA20BDD0EBC8}" type="datetime1">
              <a:rPr lang="en-IN" smtClean="0"/>
              <a:t>04-09-2018</a:t>
            </a:fld>
            <a:endParaRPr lang="en-IN" dirty="0"/>
          </a:p>
        </p:txBody>
      </p:sp>
      <p:sp>
        <p:nvSpPr>
          <p:cNvPr id="5" name="Slide Number Placeholder 4">
            <a:extLst>
              <a:ext uri="{FF2B5EF4-FFF2-40B4-BE49-F238E27FC236}">
                <a16:creationId xmlns:a16="http://schemas.microsoft.com/office/drawing/2014/main" id="{17E472AD-99CC-4D97-A525-DBC40662D728}"/>
              </a:ext>
            </a:extLst>
          </p:cNvPr>
          <p:cNvSpPr>
            <a:spLocks noGrp="1"/>
          </p:cNvSpPr>
          <p:nvPr>
            <p:ph type="sldNum" sz="quarter" idx="12"/>
          </p:nvPr>
        </p:nvSpPr>
        <p:spPr/>
        <p:txBody>
          <a:bodyPr/>
          <a:lstStyle/>
          <a:p>
            <a:fld id="{8B62B513-CA22-42F8-B949-E58D8E950904}" type="slidenum">
              <a:rPr lang="en-IN" smtClean="0"/>
              <a:t>11</a:t>
            </a:fld>
            <a:endParaRPr lang="en-IN" dirty="0"/>
          </a:p>
        </p:txBody>
      </p:sp>
    </p:spTree>
    <p:extLst>
      <p:ext uri="{BB962C8B-B14F-4D97-AF65-F5344CB8AC3E}">
        <p14:creationId xmlns:p14="http://schemas.microsoft.com/office/powerpoint/2010/main" val="3722531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78DF-5DBD-4013-B4E3-65F2869D5C28}"/>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Data Mining Presentation</a:t>
            </a:r>
          </a:p>
        </p:txBody>
      </p:sp>
      <p:sp>
        <p:nvSpPr>
          <p:cNvPr id="3" name="Content Placeholder 2">
            <a:extLst>
              <a:ext uri="{FF2B5EF4-FFF2-40B4-BE49-F238E27FC236}">
                <a16:creationId xmlns:a16="http://schemas.microsoft.com/office/drawing/2014/main" id="{DA66C313-24AD-49BC-BC06-4EECD8D0B931}"/>
              </a:ext>
            </a:extLst>
          </p:cNvPr>
          <p:cNvSpPr>
            <a:spLocks noGrp="1"/>
          </p:cNvSpPr>
          <p:nvPr>
            <p:ph idx="1"/>
          </p:nvPr>
        </p:nvSpPr>
        <p:spPr/>
        <p:txBody>
          <a:bodyPr>
            <a:normAutofit/>
          </a:bodyPr>
          <a:lstStyle/>
          <a:p>
            <a:pPr>
              <a:buFont typeface="Wingdings" panose="05000000000000000000" pitchFamily="2" charset="2"/>
              <a:buChar char="Ø"/>
            </a:pPr>
            <a:r>
              <a:rPr lang="en-IN" sz="2000" b="1" i="1" dirty="0">
                <a:latin typeface="Times New Roman" panose="02020603050405020304" pitchFamily="18" charset="0"/>
                <a:cs typeface="Times New Roman" panose="02020603050405020304" pitchFamily="18" charset="0"/>
              </a:rPr>
              <a:t>Data Mining Tasks:-</a:t>
            </a:r>
          </a:p>
          <a:p>
            <a:r>
              <a:rPr lang="en-IN" sz="2000" b="1" i="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We can specify a data mining task in the form of a data mining query.</a:t>
            </a:r>
          </a:p>
          <a:p>
            <a:r>
              <a:rPr lang="en-IN" sz="2000" dirty="0">
                <a:latin typeface="Times New Roman" panose="02020603050405020304" pitchFamily="18" charset="0"/>
                <a:cs typeface="Times New Roman" panose="02020603050405020304" pitchFamily="18" charset="0"/>
              </a:rPr>
              <a:t>This query is input to the system.</a:t>
            </a:r>
          </a:p>
          <a:p>
            <a:r>
              <a:rPr lang="en-IN" sz="2000" dirty="0">
                <a:latin typeface="Times New Roman" panose="02020603050405020304" pitchFamily="18" charset="0"/>
                <a:cs typeface="Times New Roman" panose="02020603050405020304" pitchFamily="18" charset="0"/>
              </a:rPr>
              <a:t>A data mining query is defined in terms of data mining task primitives.</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32B1821-1B12-45B3-BC49-E813B650715E}"/>
              </a:ext>
            </a:extLst>
          </p:cNvPr>
          <p:cNvSpPr>
            <a:spLocks noGrp="1"/>
          </p:cNvSpPr>
          <p:nvPr>
            <p:ph type="dt" sz="half" idx="10"/>
          </p:nvPr>
        </p:nvSpPr>
        <p:spPr/>
        <p:txBody>
          <a:bodyPr/>
          <a:lstStyle/>
          <a:p>
            <a:fld id="{D2765BDE-D867-4986-9811-DA20BDD0EBC8}" type="datetime1">
              <a:rPr lang="en-IN" smtClean="0"/>
              <a:t>04-09-2018</a:t>
            </a:fld>
            <a:endParaRPr lang="en-IN" dirty="0"/>
          </a:p>
        </p:txBody>
      </p:sp>
      <p:sp>
        <p:nvSpPr>
          <p:cNvPr id="5" name="Slide Number Placeholder 4">
            <a:extLst>
              <a:ext uri="{FF2B5EF4-FFF2-40B4-BE49-F238E27FC236}">
                <a16:creationId xmlns:a16="http://schemas.microsoft.com/office/drawing/2014/main" id="{17E472AD-99CC-4D97-A525-DBC40662D728}"/>
              </a:ext>
            </a:extLst>
          </p:cNvPr>
          <p:cNvSpPr>
            <a:spLocks noGrp="1"/>
          </p:cNvSpPr>
          <p:nvPr>
            <p:ph type="sldNum" sz="quarter" idx="12"/>
          </p:nvPr>
        </p:nvSpPr>
        <p:spPr/>
        <p:txBody>
          <a:bodyPr/>
          <a:lstStyle/>
          <a:p>
            <a:fld id="{8B62B513-CA22-42F8-B949-E58D8E950904}" type="slidenum">
              <a:rPr lang="en-IN" smtClean="0"/>
              <a:t>12</a:t>
            </a:fld>
            <a:endParaRPr lang="en-IN" dirty="0"/>
          </a:p>
        </p:txBody>
      </p:sp>
    </p:spTree>
    <p:extLst>
      <p:ext uri="{BB962C8B-B14F-4D97-AF65-F5344CB8AC3E}">
        <p14:creationId xmlns:p14="http://schemas.microsoft.com/office/powerpoint/2010/main" val="352444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78DF-5DBD-4013-B4E3-65F2869D5C28}"/>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Data Mining Presentation</a:t>
            </a:r>
          </a:p>
        </p:txBody>
      </p:sp>
      <p:sp>
        <p:nvSpPr>
          <p:cNvPr id="3" name="Content Placeholder 2">
            <a:extLst>
              <a:ext uri="{FF2B5EF4-FFF2-40B4-BE49-F238E27FC236}">
                <a16:creationId xmlns:a16="http://schemas.microsoft.com/office/drawing/2014/main" id="{DA66C313-24AD-49BC-BC06-4EECD8D0B931}"/>
              </a:ext>
            </a:extLst>
          </p:cNvPr>
          <p:cNvSpPr>
            <a:spLocks noGrp="1"/>
          </p:cNvSpPr>
          <p:nvPr>
            <p:ph idx="1"/>
          </p:nvPr>
        </p:nvSpPr>
        <p:spPr/>
        <p:txBody>
          <a:bodyPr>
            <a:normAutofit lnSpcReduction="10000"/>
          </a:bodyPr>
          <a:lstStyle/>
          <a:p>
            <a:pPr>
              <a:buFont typeface="Wingdings" panose="05000000000000000000" pitchFamily="2" charset="2"/>
              <a:buChar char="Ø"/>
            </a:pPr>
            <a:r>
              <a:rPr lang="en-IN" sz="2000" b="1" i="1" dirty="0">
                <a:latin typeface="Times New Roman" panose="02020603050405020304" pitchFamily="18" charset="0"/>
                <a:cs typeface="Times New Roman" panose="02020603050405020304" pitchFamily="18" charset="0"/>
              </a:rPr>
              <a:t>Data Mining Issues:-</a:t>
            </a:r>
          </a:p>
          <a:p>
            <a:r>
              <a:rPr lang="en-IN" sz="2000" b="1" i="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Data mining is not an easy task, as the algorithms used can get very complex and data is not always available at one place. It needs to be integrated from various heterogeneous data sources. These factors also create some issues. Here in this tutorial, we will discuss the major issues regarding −</a:t>
            </a:r>
          </a:p>
          <a:p>
            <a:r>
              <a:rPr lang="en-IN" sz="2000" dirty="0">
                <a:latin typeface="Times New Roman" panose="02020603050405020304" pitchFamily="18" charset="0"/>
                <a:cs typeface="Times New Roman" panose="02020603050405020304" pitchFamily="18" charset="0"/>
              </a:rPr>
              <a:t>Mining Methodology and User Interaction</a:t>
            </a:r>
          </a:p>
          <a:p>
            <a:r>
              <a:rPr lang="en-IN" sz="2000" dirty="0">
                <a:latin typeface="Times New Roman" panose="02020603050405020304" pitchFamily="18" charset="0"/>
                <a:cs typeface="Times New Roman" panose="02020603050405020304" pitchFamily="18" charset="0"/>
              </a:rPr>
              <a:t>Performance Issues</a:t>
            </a:r>
          </a:p>
          <a:p>
            <a:r>
              <a:rPr lang="en-IN" sz="2000" dirty="0">
                <a:latin typeface="Times New Roman" panose="02020603050405020304" pitchFamily="18" charset="0"/>
                <a:cs typeface="Times New Roman" panose="02020603050405020304" pitchFamily="18" charset="0"/>
              </a:rPr>
              <a:t>Diverse Data Types Issues</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32B1821-1B12-45B3-BC49-E813B650715E}"/>
              </a:ext>
            </a:extLst>
          </p:cNvPr>
          <p:cNvSpPr>
            <a:spLocks noGrp="1"/>
          </p:cNvSpPr>
          <p:nvPr>
            <p:ph type="dt" sz="half" idx="10"/>
          </p:nvPr>
        </p:nvSpPr>
        <p:spPr/>
        <p:txBody>
          <a:bodyPr/>
          <a:lstStyle/>
          <a:p>
            <a:fld id="{D2765BDE-D867-4986-9811-DA20BDD0EBC8}" type="datetime1">
              <a:rPr lang="en-IN" smtClean="0"/>
              <a:t>04-09-2018</a:t>
            </a:fld>
            <a:endParaRPr lang="en-IN" dirty="0"/>
          </a:p>
        </p:txBody>
      </p:sp>
      <p:sp>
        <p:nvSpPr>
          <p:cNvPr id="5" name="Slide Number Placeholder 4">
            <a:extLst>
              <a:ext uri="{FF2B5EF4-FFF2-40B4-BE49-F238E27FC236}">
                <a16:creationId xmlns:a16="http://schemas.microsoft.com/office/drawing/2014/main" id="{17E472AD-99CC-4D97-A525-DBC40662D728}"/>
              </a:ext>
            </a:extLst>
          </p:cNvPr>
          <p:cNvSpPr>
            <a:spLocks noGrp="1"/>
          </p:cNvSpPr>
          <p:nvPr>
            <p:ph type="sldNum" sz="quarter" idx="12"/>
          </p:nvPr>
        </p:nvSpPr>
        <p:spPr/>
        <p:txBody>
          <a:bodyPr/>
          <a:lstStyle/>
          <a:p>
            <a:fld id="{8B62B513-CA22-42F8-B949-E58D8E950904}" type="slidenum">
              <a:rPr lang="en-IN" smtClean="0"/>
              <a:t>13</a:t>
            </a:fld>
            <a:endParaRPr lang="en-IN" dirty="0"/>
          </a:p>
        </p:txBody>
      </p:sp>
    </p:spTree>
    <p:extLst>
      <p:ext uri="{BB962C8B-B14F-4D97-AF65-F5344CB8AC3E}">
        <p14:creationId xmlns:p14="http://schemas.microsoft.com/office/powerpoint/2010/main" val="82327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78DF-5DBD-4013-B4E3-65F2869D5C28}"/>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Data Mining Presentation</a:t>
            </a:r>
          </a:p>
        </p:txBody>
      </p:sp>
      <p:sp>
        <p:nvSpPr>
          <p:cNvPr id="3" name="Content Placeholder 2">
            <a:extLst>
              <a:ext uri="{FF2B5EF4-FFF2-40B4-BE49-F238E27FC236}">
                <a16:creationId xmlns:a16="http://schemas.microsoft.com/office/drawing/2014/main" id="{DA66C313-24AD-49BC-BC06-4EECD8D0B931}"/>
              </a:ext>
            </a:extLst>
          </p:cNvPr>
          <p:cNvSpPr>
            <a:spLocks noGrp="1"/>
          </p:cNvSpPr>
          <p:nvPr>
            <p:ph idx="1"/>
          </p:nvPr>
        </p:nvSpPr>
        <p:spPr>
          <a:xfrm>
            <a:off x="1345764" y="1036635"/>
            <a:ext cx="10018713" cy="3124201"/>
          </a:xfrm>
        </p:spPr>
        <p:txBody>
          <a:bodyPr>
            <a:normAutofit/>
          </a:bodyPr>
          <a:lstStyle/>
          <a:p>
            <a:pPr>
              <a:buFont typeface="Wingdings" panose="05000000000000000000" pitchFamily="2" charset="2"/>
              <a:buChar char="Ø"/>
            </a:pPr>
            <a:r>
              <a:rPr lang="en-IN" sz="2000" b="1" i="1" dirty="0">
                <a:latin typeface="Times New Roman" panose="02020603050405020304" pitchFamily="18" charset="0"/>
                <a:cs typeface="Times New Roman" panose="02020603050405020304" pitchFamily="18" charset="0"/>
              </a:rPr>
              <a:t>Data Mining Issues:-</a:t>
            </a:r>
          </a:p>
          <a:p>
            <a:r>
              <a:rPr lang="en-IN" sz="2000" b="1" i="1"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32B1821-1B12-45B3-BC49-E813B650715E}"/>
              </a:ext>
            </a:extLst>
          </p:cNvPr>
          <p:cNvSpPr>
            <a:spLocks noGrp="1"/>
          </p:cNvSpPr>
          <p:nvPr>
            <p:ph type="dt" sz="half" idx="10"/>
          </p:nvPr>
        </p:nvSpPr>
        <p:spPr/>
        <p:txBody>
          <a:bodyPr/>
          <a:lstStyle/>
          <a:p>
            <a:fld id="{D2765BDE-D867-4986-9811-DA20BDD0EBC8}" type="datetime1">
              <a:rPr lang="en-IN" smtClean="0"/>
              <a:t>04-09-2018</a:t>
            </a:fld>
            <a:endParaRPr lang="en-IN" dirty="0"/>
          </a:p>
        </p:txBody>
      </p:sp>
      <p:sp>
        <p:nvSpPr>
          <p:cNvPr id="5" name="Slide Number Placeholder 4">
            <a:extLst>
              <a:ext uri="{FF2B5EF4-FFF2-40B4-BE49-F238E27FC236}">
                <a16:creationId xmlns:a16="http://schemas.microsoft.com/office/drawing/2014/main" id="{17E472AD-99CC-4D97-A525-DBC40662D728}"/>
              </a:ext>
            </a:extLst>
          </p:cNvPr>
          <p:cNvSpPr>
            <a:spLocks noGrp="1"/>
          </p:cNvSpPr>
          <p:nvPr>
            <p:ph type="sldNum" sz="quarter" idx="12"/>
          </p:nvPr>
        </p:nvSpPr>
        <p:spPr/>
        <p:txBody>
          <a:bodyPr/>
          <a:lstStyle/>
          <a:p>
            <a:fld id="{8B62B513-CA22-42F8-B949-E58D8E950904}" type="slidenum">
              <a:rPr lang="en-IN" smtClean="0"/>
              <a:t>14</a:t>
            </a:fld>
            <a:endParaRPr lang="en-IN" dirty="0"/>
          </a:p>
        </p:txBody>
      </p:sp>
      <p:pic>
        <p:nvPicPr>
          <p:cNvPr id="9" name="Picture 8">
            <a:extLst>
              <a:ext uri="{FF2B5EF4-FFF2-40B4-BE49-F238E27FC236}">
                <a16:creationId xmlns:a16="http://schemas.microsoft.com/office/drawing/2014/main" id="{E192090D-911E-4E34-AAC6-2FCC47AB7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7620" y="2637638"/>
            <a:ext cx="5715000" cy="4048125"/>
          </a:xfrm>
          <a:prstGeom prst="rect">
            <a:avLst/>
          </a:prstGeom>
          <a:ln>
            <a:noFill/>
          </a:ln>
          <a:effectLst>
            <a:softEdge rad="112500"/>
          </a:effectLst>
        </p:spPr>
      </p:pic>
    </p:spTree>
    <p:extLst>
      <p:ext uri="{BB962C8B-B14F-4D97-AF65-F5344CB8AC3E}">
        <p14:creationId xmlns:p14="http://schemas.microsoft.com/office/powerpoint/2010/main" val="3160486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78DF-5DBD-4013-B4E3-65F2869D5C28}"/>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Data Mining Presentation</a:t>
            </a:r>
          </a:p>
        </p:txBody>
      </p:sp>
      <p:sp>
        <p:nvSpPr>
          <p:cNvPr id="3" name="Content Placeholder 2">
            <a:extLst>
              <a:ext uri="{FF2B5EF4-FFF2-40B4-BE49-F238E27FC236}">
                <a16:creationId xmlns:a16="http://schemas.microsoft.com/office/drawing/2014/main" id="{DA66C313-24AD-49BC-BC06-4EECD8D0B931}"/>
              </a:ext>
            </a:extLst>
          </p:cNvPr>
          <p:cNvSpPr>
            <a:spLocks noGrp="1"/>
          </p:cNvSpPr>
          <p:nvPr>
            <p:ph idx="1"/>
          </p:nvPr>
        </p:nvSpPr>
        <p:spPr>
          <a:xfrm>
            <a:off x="1359618" y="2048017"/>
            <a:ext cx="10018713" cy="3124201"/>
          </a:xfrm>
        </p:spPr>
        <p:txBody>
          <a:bodyPr>
            <a:noAutofit/>
          </a:bodyPr>
          <a:lstStyle/>
          <a:p>
            <a:pPr>
              <a:buFont typeface="Wingdings" panose="05000000000000000000" pitchFamily="2" charset="2"/>
              <a:buChar char="Ø"/>
            </a:pPr>
            <a:r>
              <a:rPr lang="en-IN" sz="2000" b="1" i="1" dirty="0">
                <a:latin typeface="Times New Roman" panose="02020603050405020304" pitchFamily="18" charset="0"/>
                <a:cs typeface="Times New Roman" panose="02020603050405020304" pitchFamily="18" charset="0"/>
              </a:rPr>
              <a:t>Data Mining Issues:-</a:t>
            </a:r>
          </a:p>
          <a:p>
            <a:r>
              <a:rPr lang="en-IN" sz="2000" b="1" i="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Mining different kinds of knowledge in databases −</a:t>
            </a:r>
          </a:p>
          <a:p>
            <a:r>
              <a:rPr lang="en-IN" sz="2000" dirty="0">
                <a:latin typeface="Times New Roman" panose="02020603050405020304" pitchFamily="18" charset="0"/>
                <a:cs typeface="Times New Roman" panose="02020603050405020304" pitchFamily="18" charset="0"/>
              </a:rPr>
              <a:t>Interactive mining of knowledge at multiple levels of abstraction −</a:t>
            </a:r>
          </a:p>
          <a:p>
            <a:r>
              <a:rPr lang="en-IN" sz="2000" dirty="0">
                <a:latin typeface="Times New Roman" panose="02020603050405020304" pitchFamily="18" charset="0"/>
                <a:cs typeface="Times New Roman" panose="02020603050405020304" pitchFamily="18" charset="0"/>
              </a:rPr>
              <a:t>Incorporation of background knowledge</a:t>
            </a:r>
          </a:p>
          <a:p>
            <a:r>
              <a:rPr lang="en-IN" sz="2000" dirty="0">
                <a:latin typeface="Times New Roman" panose="02020603050405020304" pitchFamily="18" charset="0"/>
                <a:cs typeface="Times New Roman" panose="02020603050405020304" pitchFamily="18" charset="0"/>
              </a:rPr>
              <a:t>Data mining query languages and ad hoc data mining</a:t>
            </a:r>
          </a:p>
          <a:p>
            <a:r>
              <a:rPr lang="en-IN" sz="2000" dirty="0">
                <a:latin typeface="Times New Roman" panose="02020603050405020304" pitchFamily="18" charset="0"/>
                <a:cs typeface="Times New Roman" panose="02020603050405020304" pitchFamily="18" charset="0"/>
              </a:rPr>
              <a:t>Presentation and visualization of data mining results </a:t>
            </a:r>
          </a:p>
          <a:p>
            <a:r>
              <a:rPr lang="en-IN" sz="2000" dirty="0">
                <a:latin typeface="Times New Roman" panose="02020603050405020304" pitchFamily="18" charset="0"/>
                <a:cs typeface="Times New Roman" panose="02020603050405020304" pitchFamily="18" charset="0"/>
              </a:rPr>
              <a:t>Handling noisy or incomplete data − </a:t>
            </a:r>
          </a:p>
          <a:p>
            <a:r>
              <a:rPr lang="en-IN" sz="2000" dirty="0">
                <a:latin typeface="Times New Roman" panose="02020603050405020304" pitchFamily="18" charset="0"/>
                <a:cs typeface="Times New Roman" panose="02020603050405020304" pitchFamily="18" charset="0"/>
              </a:rPr>
              <a:t>Pattern evaluation </a:t>
            </a:r>
          </a:p>
        </p:txBody>
      </p:sp>
      <p:sp>
        <p:nvSpPr>
          <p:cNvPr id="4" name="Date Placeholder 3">
            <a:extLst>
              <a:ext uri="{FF2B5EF4-FFF2-40B4-BE49-F238E27FC236}">
                <a16:creationId xmlns:a16="http://schemas.microsoft.com/office/drawing/2014/main" id="{D32B1821-1B12-45B3-BC49-E813B650715E}"/>
              </a:ext>
            </a:extLst>
          </p:cNvPr>
          <p:cNvSpPr>
            <a:spLocks noGrp="1"/>
          </p:cNvSpPr>
          <p:nvPr>
            <p:ph type="dt" sz="half" idx="10"/>
          </p:nvPr>
        </p:nvSpPr>
        <p:spPr/>
        <p:txBody>
          <a:bodyPr/>
          <a:lstStyle/>
          <a:p>
            <a:fld id="{D2765BDE-D867-4986-9811-DA20BDD0EBC8}" type="datetime1">
              <a:rPr lang="en-IN" smtClean="0"/>
              <a:t>04-09-2018</a:t>
            </a:fld>
            <a:endParaRPr lang="en-IN" dirty="0"/>
          </a:p>
        </p:txBody>
      </p:sp>
      <p:sp>
        <p:nvSpPr>
          <p:cNvPr id="5" name="Slide Number Placeholder 4">
            <a:extLst>
              <a:ext uri="{FF2B5EF4-FFF2-40B4-BE49-F238E27FC236}">
                <a16:creationId xmlns:a16="http://schemas.microsoft.com/office/drawing/2014/main" id="{17E472AD-99CC-4D97-A525-DBC40662D728}"/>
              </a:ext>
            </a:extLst>
          </p:cNvPr>
          <p:cNvSpPr>
            <a:spLocks noGrp="1"/>
          </p:cNvSpPr>
          <p:nvPr>
            <p:ph type="sldNum" sz="quarter" idx="12"/>
          </p:nvPr>
        </p:nvSpPr>
        <p:spPr/>
        <p:txBody>
          <a:bodyPr/>
          <a:lstStyle/>
          <a:p>
            <a:fld id="{8B62B513-CA22-42F8-B949-E58D8E950904}" type="slidenum">
              <a:rPr lang="en-IN" smtClean="0"/>
              <a:t>15</a:t>
            </a:fld>
            <a:endParaRPr lang="en-IN" dirty="0"/>
          </a:p>
        </p:txBody>
      </p:sp>
    </p:spTree>
    <p:extLst>
      <p:ext uri="{BB962C8B-B14F-4D97-AF65-F5344CB8AC3E}">
        <p14:creationId xmlns:p14="http://schemas.microsoft.com/office/powerpoint/2010/main" val="2535960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78DF-5DBD-4013-B4E3-65F2869D5C28}"/>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Data Mining Presentation</a:t>
            </a:r>
          </a:p>
        </p:txBody>
      </p:sp>
      <p:sp>
        <p:nvSpPr>
          <p:cNvPr id="3" name="Content Placeholder 2">
            <a:extLst>
              <a:ext uri="{FF2B5EF4-FFF2-40B4-BE49-F238E27FC236}">
                <a16:creationId xmlns:a16="http://schemas.microsoft.com/office/drawing/2014/main" id="{DA66C313-24AD-49BC-BC06-4EECD8D0B931}"/>
              </a:ext>
            </a:extLst>
          </p:cNvPr>
          <p:cNvSpPr>
            <a:spLocks noGrp="1"/>
          </p:cNvSpPr>
          <p:nvPr>
            <p:ph idx="1"/>
          </p:nvPr>
        </p:nvSpPr>
        <p:spPr>
          <a:xfrm>
            <a:off x="1359618" y="2048017"/>
            <a:ext cx="10018713" cy="3124201"/>
          </a:xfrm>
        </p:spPr>
        <p:txBody>
          <a:bodyPr>
            <a:noAutofit/>
          </a:bodyPr>
          <a:lstStyle/>
          <a:p>
            <a:pPr>
              <a:buFont typeface="Wingdings" panose="05000000000000000000" pitchFamily="2" charset="2"/>
              <a:buChar char="Ø"/>
            </a:pPr>
            <a:r>
              <a:rPr lang="en-IN" sz="2000" b="1" i="1" dirty="0">
                <a:latin typeface="Times New Roman" panose="02020603050405020304" pitchFamily="18" charset="0"/>
                <a:cs typeface="Times New Roman" panose="02020603050405020304" pitchFamily="18" charset="0"/>
              </a:rPr>
              <a:t>Data Warehousing:- </a:t>
            </a:r>
            <a:r>
              <a:rPr lang="en-IN" sz="2000" dirty="0">
                <a:latin typeface="Times New Roman" panose="02020603050405020304" pitchFamily="18" charset="0"/>
                <a:cs typeface="Times New Roman" panose="02020603050405020304" pitchFamily="18" charset="0"/>
              </a:rPr>
              <a:t>A data warehouse exhibits the following characteristics to support the management's decision-making process-</a:t>
            </a:r>
          </a:p>
          <a:p>
            <a:pP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Subject Oriented</a:t>
            </a:r>
          </a:p>
          <a:p>
            <a:pP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Integrated</a:t>
            </a:r>
          </a:p>
          <a:p>
            <a:pP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Time variant</a:t>
            </a:r>
          </a:p>
          <a:p>
            <a:pP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Non Volatile</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32B1821-1B12-45B3-BC49-E813B650715E}"/>
              </a:ext>
            </a:extLst>
          </p:cNvPr>
          <p:cNvSpPr>
            <a:spLocks noGrp="1"/>
          </p:cNvSpPr>
          <p:nvPr>
            <p:ph type="dt" sz="half" idx="10"/>
          </p:nvPr>
        </p:nvSpPr>
        <p:spPr/>
        <p:txBody>
          <a:bodyPr/>
          <a:lstStyle/>
          <a:p>
            <a:fld id="{D2765BDE-D867-4986-9811-DA20BDD0EBC8}" type="datetime1">
              <a:rPr lang="en-IN" smtClean="0"/>
              <a:t>04-09-2018</a:t>
            </a:fld>
            <a:endParaRPr lang="en-IN" dirty="0"/>
          </a:p>
        </p:txBody>
      </p:sp>
      <p:sp>
        <p:nvSpPr>
          <p:cNvPr id="5" name="Slide Number Placeholder 4">
            <a:extLst>
              <a:ext uri="{FF2B5EF4-FFF2-40B4-BE49-F238E27FC236}">
                <a16:creationId xmlns:a16="http://schemas.microsoft.com/office/drawing/2014/main" id="{17E472AD-99CC-4D97-A525-DBC40662D728}"/>
              </a:ext>
            </a:extLst>
          </p:cNvPr>
          <p:cNvSpPr>
            <a:spLocks noGrp="1"/>
          </p:cNvSpPr>
          <p:nvPr>
            <p:ph type="sldNum" sz="quarter" idx="12"/>
          </p:nvPr>
        </p:nvSpPr>
        <p:spPr/>
        <p:txBody>
          <a:bodyPr/>
          <a:lstStyle/>
          <a:p>
            <a:fld id="{8B62B513-CA22-42F8-B949-E58D8E950904}" type="slidenum">
              <a:rPr lang="en-IN" smtClean="0"/>
              <a:t>16</a:t>
            </a:fld>
            <a:endParaRPr lang="en-IN" dirty="0"/>
          </a:p>
        </p:txBody>
      </p:sp>
    </p:spTree>
    <p:extLst>
      <p:ext uri="{BB962C8B-B14F-4D97-AF65-F5344CB8AC3E}">
        <p14:creationId xmlns:p14="http://schemas.microsoft.com/office/powerpoint/2010/main" val="231745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78DF-5DBD-4013-B4E3-65F2869D5C28}"/>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Data Mining Presentation</a:t>
            </a:r>
          </a:p>
        </p:txBody>
      </p:sp>
      <p:sp>
        <p:nvSpPr>
          <p:cNvPr id="3" name="Content Placeholder 2">
            <a:extLst>
              <a:ext uri="{FF2B5EF4-FFF2-40B4-BE49-F238E27FC236}">
                <a16:creationId xmlns:a16="http://schemas.microsoft.com/office/drawing/2014/main" id="{DA66C313-24AD-49BC-BC06-4EECD8D0B931}"/>
              </a:ext>
            </a:extLst>
          </p:cNvPr>
          <p:cNvSpPr>
            <a:spLocks noGrp="1"/>
          </p:cNvSpPr>
          <p:nvPr>
            <p:ph idx="1"/>
          </p:nvPr>
        </p:nvSpPr>
        <p:spPr>
          <a:xfrm>
            <a:off x="1359618" y="2048017"/>
            <a:ext cx="10018713" cy="3124201"/>
          </a:xfrm>
        </p:spPr>
        <p:txBody>
          <a:bodyPr>
            <a:noAutofit/>
          </a:bodyPr>
          <a:lstStyle/>
          <a:p>
            <a:pPr>
              <a:buFont typeface="Wingdings" panose="05000000000000000000" pitchFamily="2" charset="2"/>
              <a:buChar char="Ø"/>
            </a:pPr>
            <a:r>
              <a:rPr lang="en-IN" sz="2000" b="1" i="1" dirty="0">
                <a:latin typeface="Times New Roman" panose="02020603050405020304" pitchFamily="18" charset="0"/>
                <a:cs typeface="Times New Roman" panose="02020603050405020304" pitchFamily="18" charset="0"/>
              </a:rPr>
              <a:t>Data Warehousing:- </a:t>
            </a:r>
            <a:r>
              <a:rPr lang="en-IN" sz="2000" dirty="0">
                <a:latin typeface="Times New Roman" panose="02020603050405020304" pitchFamily="18" charset="0"/>
                <a:cs typeface="Times New Roman" panose="02020603050405020304" pitchFamily="18" charset="0"/>
              </a:rPr>
              <a:t>Data warehousing involves data cleaning, data integration, and data consolidations. To integrate heterogeneous databases, we have the following two approaches −</a:t>
            </a:r>
          </a:p>
          <a:p>
            <a:r>
              <a:rPr lang="en-IN" sz="2000" dirty="0">
                <a:latin typeface="Times New Roman" panose="02020603050405020304" pitchFamily="18" charset="0"/>
                <a:cs typeface="Times New Roman" panose="02020603050405020304" pitchFamily="18" charset="0"/>
              </a:rPr>
              <a:t>Query Driven Approach</a:t>
            </a:r>
          </a:p>
          <a:p>
            <a:r>
              <a:rPr lang="en-IN" sz="2000" dirty="0">
                <a:latin typeface="Times New Roman" panose="02020603050405020304" pitchFamily="18" charset="0"/>
                <a:cs typeface="Times New Roman" panose="02020603050405020304" pitchFamily="18" charset="0"/>
              </a:rPr>
              <a:t>Update Driven Approach</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32B1821-1B12-45B3-BC49-E813B650715E}"/>
              </a:ext>
            </a:extLst>
          </p:cNvPr>
          <p:cNvSpPr>
            <a:spLocks noGrp="1"/>
          </p:cNvSpPr>
          <p:nvPr>
            <p:ph type="dt" sz="half" idx="10"/>
          </p:nvPr>
        </p:nvSpPr>
        <p:spPr/>
        <p:txBody>
          <a:bodyPr/>
          <a:lstStyle/>
          <a:p>
            <a:fld id="{D2765BDE-D867-4986-9811-DA20BDD0EBC8}" type="datetime1">
              <a:rPr lang="en-IN" smtClean="0"/>
              <a:t>04-09-2018</a:t>
            </a:fld>
            <a:endParaRPr lang="en-IN" dirty="0"/>
          </a:p>
        </p:txBody>
      </p:sp>
      <p:sp>
        <p:nvSpPr>
          <p:cNvPr id="5" name="Slide Number Placeholder 4">
            <a:extLst>
              <a:ext uri="{FF2B5EF4-FFF2-40B4-BE49-F238E27FC236}">
                <a16:creationId xmlns:a16="http://schemas.microsoft.com/office/drawing/2014/main" id="{17E472AD-99CC-4D97-A525-DBC40662D728}"/>
              </a:ext>
            </a:extLst>
          </p:cNvPr>
          <p:cNvSpPr>
            <a:spLocks noGrp="1"/>
          </p:cNvSpPr>
          <p:nvPr>
            <p:ph type="sldNum" sz="quarter" idx="12"/>
          </p:nvPr>
        </p:nvSpPr>
        <p:spPr/>
        <p:txBody>
          <a:bodyPr/>
          <a:lstStyle/>
          <a:p>
            <a:fld id="{8B62B513-CA22-42F8-B949-E58D8E950904}" type="slidenum">
              <a:rPr lang="en-IN" smtClean="0"/>
              <a:t>17</a:t>
            </a:fld>
            <a:endParaRPr lang="en-IN" dirty="0"/>
          </a:p>
        </p:txBody>
      </p:sp>
    </p:spTree>
    <p:extLst>
      <p:ext uri="{BB962C8B-B14F-4D97-AF65-F5344CB8AC3E}">
        <p14:creationId xmlns:p14="http://schemas.microsoft.com/office/powerpoint/2010/main" val="116815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78DF-5DBD-4013-B4E3-65F2869D5C28}"/>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Data Mining Presentation</a:t>
            </a:r>
          </a:p>
        </p:txBody>
      </p:sp>
      <p:sp>
        <p:nvSpPr>
          <p:cNvPr id="3" name="Content Placeholder 2">
            <a:extLst>
              <a:ext uri="{FF2B5EF4-FFF2-40B4-BE49-F238E27FC236}">
                <a16:creationId xmlns:a16="http://schemas.microsoft.com/office/drawing/2014/main" id="{DA66C313-24AD-49BC-BC06-4EECD8D0B931}"/>
              </a:ext>
            </a:extLst>
          </p:cNvPr>
          <p:cNvSpPr>
            <a:spLocks noGrp="1"/>
          </p:cNvSpPr>
          <p:nvPr>
            <p:ph idx="1"/>
          </p:nvPr>
        </p:nvSpPr>
        <p:spPr>
          <a:xfrm>
            <a:off x="1373472" y="2297399"/>
            <a:ext cx="10018713" cy="3124201"/>
          </a:xfrm>
        </p:spPr>
        <p:txBody>
          <a:bodyPr>
            <a:noAutofit/>
          </a:bodyPr>
          <a:lstStyle/>
          <a:p>
            <a:pPr>
              <a:buFont typeface="Wingdings" panose="05000000000000000000" pitchFamily="2" charset="2"/>
              <a:buChar char="Ø"/>
            </a:pPr>
            <a:r>
              <a:rPr lang="en-IN" sz="2000" b="1" i="1" dirty="0">
                <a:latin typeface="Times New Roman" panose="02020603050405020304" pitchFamily="18" charset="0"/>
                <a:cs typeface="Times New Roman" panose="02020603050405020304" pitchFamily="18" charset="0"/>
              </a:rPr>
              <a:t>Data Warehousing:- </a:t>
            </a:r>
          </a:p>
          <a:p>
            <a:pPr>
              <a:buFont typeface="Wingdings" panose="05000000000000000000" pitchFamily="2" charset="2"/>
              <a:buChar char="v"/>
            </a:pPr>
            <a:r>
              <a:rPr lang="en-IN" sz="2000" b="1" dirty="0">
                <a:latin typeface="Times New Roman" panose="02020603050405020304" pitchFamily="18" charset="0"/>
                <a:cs typeface="Times New Roman" panose="02020603050405020304" pitchFamily="18" charset="0"/>
              </a:rPr>
              <a:t>Query Driven Approach:- </a:t>
            </a:r>
            <a:r>
              <a:rPr lang="en-US" sz="1800" dirty="0">
                <a:latin typeface="Times New Roman" panose="02020603050405020304" pitchFamily="18" charset="0"/>
                <a:cs typeface="Times New Roman" panose="02020603050405020304" pitchFamily="18" charset="0"/>
              </a:rPr>
              <a:t>This is the traditional approach to integrate heterogeneous databases. This approach is used to build wrappers and integrators on top of multiple heterogeneous databases. These integrators are also known as mediators.</a:t>
            </a:r>
            <a:endParaRPr lang="en-IN" sz="18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000" b="1" dirty="0">
                <a:latin typeface="Times New Roman" panose="02020603050405020304" pitchFamily="18" charset="0"/>
                <a:cs typeface="Times New Roman" panose="02020603050405020304" pitchFamily="18" charset="0"/>
              </a:rPr>
              <a:t>Process of Query Driven Approach:- </a:t>
            </a:r>
            <a:r>
              <a:rPr lang="en-US" sz="1800" dirty="0">
                <a:latin typeface="Times New Roman" panose="02020603050405020304" pitchFamily="18" charset="0"/>
                <a:cs typeface="Times New Roman" panose="02020603050405020304" pitchFamily="18" charset="0"/>
              </a:rPr>
              <a:t>When a query is issued to a client side, a metadata dictionary translates the query into the queries, appropriate for the individual heterogeneous site involved.</a:t>
            </a:r>
          </a:p>
          <a:p>
            <a:r>
              <a:rPr lang="en-US" sz="1800" dirty="0">
                <a:latin typeface="Times New Roman" panose="02020603050405020304" pitchFamily="18" charset="0"/>
                <a:cs typeface="Times New Roman" panose="02020603050405020304" pitchFamily="18" charset="0"/>
              </a:rPr>
              <a:t>Now these queries are mapped and sent to the local query processor.</a:t>
            </a:r>
          </a:p>
          <a:p>
            <a:r>
              <a:rPr lang="en-US" sz="1800" dirty="0">
                <a:latin typeface="Times New Roman" panose="02020603050405020304" pitchFamily="18" charset="0"/>
                <a:cs typeface="Times New Roman" panose="02020603050405020304" pitchFamily="18" charset="0"/>
              </a:rPr>
              <a:t>The results from heterogeneous sites are integrated into a global answer set.</a:t>
            </a:r>
          </a:p>
          <a:p>
            <a:pPr>
              <a:buFont typeface="Wingdings" panose="05000000000000000000" pitchFamily="2" charset="2"/>
              <a:buChar char="v"/>
            </a:pPr>
            <a:endParaRPr lang="en-IN" sz="20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32B1821-1B12-45B3-BC49-E813B650715E}"/>
              </a:ext>
            </a:extLst>
          </p:cNvPr>
          <p:cNvSpPr>
            <a:spLocks noGrp="1"/>
          </p:cNvSpPr>
          <p:nvPr>
            <p:ph type="dt" sz="half" idx="10"/>
          </p:nvPr>
        </p:nvSpPr>
        <p:spPr/>
        <p:txBody>
          <a:bodyPr/>
          <a:lstStyle/>
          <a:p>
            <a:fld id="{D2765BDE-D867-4986-9811-DA20BDD0EBC8}" type="datetime1">
              <a:rPr lang="en-IN" smtClean="0"/>
              <a:t>04-09-2018</a:t>
            </a:fld>
            <a:endParaRPr lang="en-IN" dirty="0"/>
          </a:p>
        </p:txBody>
      </p:sp>
      <p:sp>
        <p:nvSpPr>
          <p:cNvPr id="5" name="Slide Number Placeholder 4">
            <a:extLst>
              <a:ext uri="{FF2B5EF4-FFF2-40B4-BE49-F238E27FC236}">
                <a16:creationId xmlns:a16="http://schemas.microsoft.com/office/drawing/2014/main" id="{17E472AD-99CC-4D97-A525-DBC40662D728}"/>
              </a:ext>
            </a:extLst>
          </p:cNvPr>
          <p:cNvSpPr>
            <a:spLocks noGrp="1"/>
          </p:cNvSpPr>
          <p:nvPr>
            <p:ph type="sldNum" sz="quarter" idx="12"/>
          </p:nvPr>
        </p:nvSpPr>
        <p:spPr/>
        <p:txBody>
          <a:bodyPr/>
          <a:lstStyle/>
          <a:p>
            <a:fld id="{8B62B513-CA22-42F8-B949-E58D8E950904}" type="slidenum">
              <a:rPr lang="en-IN" smtClean="0"/>
              <a:t>18</a:t>
            </a:fld>
            <a:endParaRPr lang="en-IN" dirty="0"/>
          </a:p>
        </p:txBody>
      </p:sp>
    </p:spTree>
    <p:extLst>
      <p:ext uri="{BB962C8B-B14F-4D97-AF65-F5344CB8AC3E}">
        <p14:creationId xmlns:p14="http://schemas.microsoft.com/office/powerpoint/2010/main" val="1248548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78DF-5DBD-4013-B4E3-65F2869D5C28}"/>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Data Mining Presentation</a:t>
            </a:r>
          </a:p>
        </p:txBody>
      </p:sp>
      <p:sp>
        <p:nvSpPr>
          <p:cNvPr id="3" name="Content Placeholder 2">
            <a:extLst>
              <a:ext uri="{FF2B5EF4-FFF2-40B4-BE49-F238E27FC236}">
                <a16:creationId xmlns:a16="http://schemas.microsoft.com/office/drawing/2014/main" id="{DA66C313-24AD-49BC-BC06-4EECD8D0B931}"/>
              </a:ext>
            </a:extLst>
          </p:cNvPr>
          <p:cNvSpPr>
            <a:spLocks noGrp="1"/>
          </p:cNvSpPr>
          <p:nvPr>
            <p:ph idx="1"/>
          </p:nvPr>
        </p:nvSpPr>
        <p:spPr>
          <a:xfrm>
            <a:off x="1373472" y="2297399"/>
            <a:ext cx="10018713" cy="3124201"/>
          </a:xfrm>
        </p:spPr>
        <p:txBody>
          <a:bodyPr>
            <a:noAutofit/>
          </a:bodyPr>
          <a:lstStyle/>
          <a:p>
            <a:pPr>
              <a:buFont typeface="Wingdings" panose="05000000000000000000" pitchFamily="2" charset="2"/>
              <a:buChar char="Ø"/>
            </a:pPr>
            <a:r>
              <a:rPr lang="en-IN" sz="2000" b="1" i="1" dirty="0">
                <a:latin typeface="Times New Roman" panose="02020603050405020304" pitchFamily="18" charset="0"/>
                <a:cs typeface="Times New Roman" panose="02020603050405020304" pitchFamily="18" charset="0"/>
              </a:rPr>
              <a:t>Data Warehousing:- </a:t>
            </a:r>
          </a:p>
          <a:p>
            <a:pPr>
              <a:buFont typeface="Wingdings" panose="05000000000000000000" pitchFamily="2" charset="2"/>
              <a:buChar char="v"/>
            </a:pPr>
            <a:r>
              <a:rPr lang="en-IN" sz="2000" b="1" dirty="0">
                <a:latin typeface="Times New Roman" panose="02020603050405020304" pitchFamily="18" charset="0"/>
                <a:cs typeface="Times New Roman" panose="02020603050405020304" pitchFamily="18" charset="0"/>
              </a:rPr>
              <a:t> Disadvantages:- </a:t>
            </a:r>
            <a:r>
              <a:rPr lang="en-US" sz="1800" dirty="0">
                <a:latin typeface="Times New Roman" panose="02020603050405020304" pitchFamily="18" charset="0"/>
                <a:cs typeface="Times New Roman" panose="02020603050405020304" pitchFamily="18" charset="0"/>
              </a:rPr>
              <a:t>This approach has the following disadvantages −</a:t>
            </a:r>
          </a:p>
          <a:p>
            <a:r>
              <a:rPr lang="en-US" sz="1800" dirty="0">
                <a:latin typeface="Times New Roman" panose="02020603050405020304" pitchFamily="18" charset="0"/>
                <a:cs typeface="Times New Roman" panose="02020603050405020304" pitchFamily="18" charset="0"/>
              </a:rPr>
              <a:t>The Query Driven Approach needs complex integration and filtering processes.</a:t>
            </a:r>
          </a:p>
          <a:p>
            <a:r>
              <a:rPr lang="en-US" sz="1800" dirty="0">
                <a:latin typeface="Times New Roman" panose="02020603050405020304" pitchFamily="18" charset="0"/>
                <a:cs typeface="Times New Roman" panose="02020603050405020304" pitchFamily="18" charset="0"/>
              </a:rPr>
              <a:t>It is very inefficient and very expensive for frequent queries.</a:t>
            </a:r>
          </a:p>
          <a:p>
            <a:r>
              <a:rPr lang="en-US" sz="1800" dirty="0">
                <a:latin typeface="Times New Roman" panose="02020603050405020304" pitchFamily="18" charset="0"/>
                <a:cs typeface="Times New Roman" panose="02020603050405020304" pitchFamily="18" charset="0"/>
              </a:rPr>
              <a:t>This approach is expensive for queries that require aggregations.</a:t>
            </a:r>
          </a:p>
          <a:p>
            <a:pPr>
              <a:buFont typeface="Wingdings" panose="05000000000000000000" pitchFamily="2" charset="2"/>
              <a:buChar char="v"/>
            </a:pPr>
            <a:endParaRPr lang="en-IN" sz="20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32B1821-1B12-45B3-BC49-E813B650715E}"/>
              </a:ext>
            </a:extLst>
          </p:cNvPr>
          <p:cNvSpPr>
            <a:spLocks noGrp="1"/>
          </p:cNvSpPr>
          <p:nvPr>
            <p:ph type="dt" sz="half" idx="10"/>
          </p:nvPr>
        </p:nvSpPr>
        <p:spPr/>
        <p:txBody>
          <a:bodyPr/>
          <a:lstStyle/>
          <a:p>
            <a:fld id="{D2765BDE-D867-4986-9811-DA20BDD0EBC8}" type="datetime1">
              <a:rPr lang="en-IN" smtClean="0"/>
              <a:t>04-09-2018</a:t>
            </a:fld>
            <a:endParaRPr lang="en-IN" dirty="0"/>
          </a:p>
        </p:txBody>
      </p:sp>
      <p:sp>
        <p:nvSpPr>
          <p:cNvPr id="5" name="Slide Number Placeholder 4">
            <a:extLst>
              <a:ext uri="{FF2B5EF4-FFF2-40B4-BE49-F238E27FC236}">
                <a16:creationId xmlns:a16="http://schemas.microsoft.com/office/drawing/2014/main" id="{17E472AD-99CC-4D97-A525-DBC40662D728}"/>
              </a:ext>
            </a:extLst>
          </p:cNvPr>
          <p:cNvSpPr>
            <a:spLocks noGrp="1"/>
          </p:cNvSpPr>
          <p:nvPr>
            <p:ph type="sldNum" sz="quarter" idx="12"/>
          </p:nvPr>
        </p:nvSpPr>
        <p:spPr/>
        <p:txBody>
          <a:bodyPr/>
          <a:lstStyle/>
          <a:p>
            <a:fld id="{8B62B513-CA22-42F8-B949-E58D8E950904}" type="slidenum">
              <a:rPr lang="en-IN" smtClean="0"/>
              <a:t>19</a:t>
            </a:fld>
            <a:endParaRPr lang="en-IN" dirty="0"/>
          </a:p>
        </p:txBody>
      </p:sp>
    </p:spTree>
    <p:extLst>
      <p:ext uri="{BB962C8B-B14F-4D97-AF65-F5344CB8AC3E}">
        <p14:creationId xmlns:p14="http://schemas.microsoft.com/office/powerpoint/2010/main" val="4023899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78DF-5DBD-4013-B4E3-65F2869D5C28}"/>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Data Mining Presentation</a:t>
            </a:r>
          </a:p>
        </p:txBody>
      </p:sp>
      <p:sp>
        <p:nvSpPr>
          <p:cNvPr id="3" name="Content Placeholder 2">
            <a:extLst>
              <a:ext uri="{FF2B5EF4-FFF2-40B4-BE49-F238E27FC236}">
                <a16:creationId xmlns:a16="http://schemas.microsoft.com/office/drawing/2014/main" id="{DA66C313-24AD-49BC-BC06-4EECD8D0B931}"/>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IN" sz="2000" b="1" i="1" dirty="0">
                <a:latin typeface="Times New Roman" panose="02020603050405020304" pitchFamily="18" charset="0"/>
                <a:cs typeface="Times New Roman" panose="02020603050405020304" pitchFamily="18" charset="0"/>
              </a:rPr>
              <a:t>Definition of Data Mining:- </a:t>
            </a:r>
            <a:r>
              <a:rPr lang="en-IN" sz="2000" dirty="0">
                <a:latin typeface="Times New Roman" panose="02020603050405020304" pitchFamily="18" charset="0"/>
                <a:cs typeface="Times New Roman" panose="02020603050405020304" pitchFamily="18" charset="0"/>
              </a:rPr>
              <a:t>Data Mining is defined as extracting information from huge sets of data. In other words, we can say that data mining is the procedure of mining knowledge from data. The information or knowledge extracted so can be used for any of the following applications −</a:t>
            </a:r>
          </a:p>
          <a:p>
            <a:r>
              <a:rPr lang="en-IN" sz="2000" dirty="0">
                <a:latin typeface="Times New Roman" panose="02020603050405020304" pitchFamily="18" charset="0"/>
                <a:cs typeface="Times New Roman" panose="02020603050405020304" pitchFamily="18" charset="0"/>
              </a:rPr>
              <a:t>Market Analysis</a:t>
            </a:r>
          </a:p>
          <a:p>
            <a:r>
              <a:rPr lang="en-IN" sz="2000" dirty="0">
                <a:latin typeface="Times New Roman" panose="02020603050405020304" pitchFamily="18" charset="0"/>
                <a:cs typeface="Times New Roman" panose="02020603050405020304" pitchFamily="18" charset="0"/>
              </a:rPr>
              <a:t>Fraud Detection</a:t>
            </a:r>
          </a:p>
          <a:p>
            <a:r>
              <a:rPr lang="en-IN" sz="2000" dirty="0">
                <a:latin typeface="Times New Roman" panose="02020603050405020304" pitchFamily="18" charset="0"/>
                <a:cs typeface="Times New Roman" panose="02020603050405020304" pitchFamily="18" charset="0"/>
              </a:rPr>
              <a:t>Customer Retention</a:t>
            </a:r>
          </a:p>
          <a:p>
            <a:r>
              <a:rPr lang="en-IN" sz="2000" dirty="0">
                <a:latin typeface="Times New Roman" panose="02020603050405020304" pitchFamily="18" charset="0"/>
                <a:cs typeface="Times New Roman" panose="02020603050405020304" pitchFamily="18" charset="0"/>
              </a:rPr>
              <a:t>Production Control</a:t>
            </a:r>
          </a:p>
          <a:p>
            <a:r>
              <a:rPr lang="en-IN" sz="2000" dirty="0">
                <a:latin typeface="Times New Roman" panose="02020603050405020304" pitchFamily="18" charset="0"/>
                <a:cs typeface="Times New Roman" panose="02020603050405020304" pitchFamily="18" charset="0"/>
              </a:rPr>
              <a:t>Science Exploration</a:t>
            </a:r>
          </a:p>
          <a:p>
            <a:endParaRPr lang="en-IN" sz="2200" dirty="0"/>
          </a:p>
        </p:txBody>
      </p:sp>
      <p:sp>
        <p:nvSpPr>
          <p:cNvPr id="4" name="Date Placeholder 3">
            <a:extLst>
              <a:ext uri="{FF2B5EF4-FFF2-40B4-BE49-F238E27FC236}">
                <a16:creationId xmlns:a16="http://schemas.microsoft.com/office/drawing/2014/main" id="{D32B1821-1B12-45B3-BC49-E813B650715E}"/>
              </a:ext>
            </a:extLst>
          </p:cNvPr>
          <p:cNvSpPr>
            <a:spLocks noGrp="1"/>
          </p:cNvSpPr>
          <p:nvPr>
            <p:ph type="dt" sz="half" idx="10"/>
          </p:nvPr>
        </p:nvSpPr>
        <p:spPr/>
        <p:txBody>
          <a:bodyPr/>
          <a:lstStyle/>
          <a:p>
            <a:fld id="{D2765BDE-D867-4986-9811-DA20BDD0EBC8}" type="datetime1">
              <a:rPr lang="en-IN" smtClean="0"/>
              <a:t>04-09-2018</a:t>
            </a:fld>
            <a:endParaRPr lang="en-IN" dirty="0"/>
          </a:p>
        </p:txBody>
      </p:sp>
      <p:sp>
        <p:nvSpPr>
          <p:cNvPr id="5" name="Slide Number Placeholder 4">
            <a:extLst>
              <a:ext uri="{FF2B5EF4-FFF2-40B4-BE49-F238E27FC236}">
                <a16:creationId xmlns:a16="http://schemas.microsoft.com/office/drawing/2014/main" id="{17E472AD-99CC-4D97-A525-DBC40662D728}"/>
              </a:ext>
            </a:extLst>
          </p:cNvPr>
          <p:cNvSpPr>
            <a:spLocks noGrp="1"/>
          </p:cNvSpPr>
          <p:nvPr>
            <p:ph type="sldNum" sz="quarter" idx="12"/>
          </p:nvPr>
        </p:nvSpPr>
        <p:spPr/>
        <p:txBody>
          <a:bodyPr/>
          <a:lstStyle/>
          <a:p>
            <a:fld id="{8B62B513-CA22-42F8-B949-E58D8E950904}" type="slidenum">
              <a:rPr lang="en-IN" smtClean="0"/>
              <a:t>2</a:t>
            </a:fld>
            <a:endParaRPr lang="en-IN" dirty="0"/>
          </a:p>
        </p:txBody>
      </p:sp>
    </p:spTree>
    <p:extLst>
      <p:ext uri="{BB962C8B-B14F-4D97-AF65-F5344CB8AC3E}">
        <p14:creationId xmlns:p14="http://schemas.microsoft.com/office/powerpoint/2010/main" val="65817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78DF-5DBD-4013-B4E3-65F2869D5C28}"/>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Data Mining Presentation</a:t>
            </a:r>
          </a:p>
        </p:txBody>
      </p:sp>
      <p:sp>
        <p:nvSpPr>
          <p:cNvPr id="3" name="Content Placeholder 2">
            <a:extLst>
              <a:ext uri="{FF2B5EF4-FFF2-40B4-BE49-F238E27FC236}">
                <a16:creationId xmlns:a16="http://schemas.microsoft.com/office/drawing/2014/main" id="{DA66C313-24AD-49BC-BC06-4EECD8D0B931}"/>
              </a:ext>
            </a:extLst>
          </p:cNvPr>
          <p:cNvSpPr>
            <a:spLocks noGrp="1"/>
          </p:cNvSpPr>
          <p:nvPr>
            <p:ph idx="1"/>
          </p:nvPr>
        </p:nvSpPr>
        <p:spPr>
          <a:xfrm>
            <a:off x="1373472" y="2297399"/>
            <a:ext cx="10018713" cy="3124201"/>
          </a:xfrm>
        </p:spPr>
        <p:txBody>
          <a:bodyPr>
            <a:noAutofit/>
          </a:bodyPr>
          <a:lstStyle/>
          <a:p>
            <a:pPr>
              <a:buFont typeface="Wingdings" panose="05000000000000000000" pitchFamily="2" charset="2"/>
              <a:buChar char="Ø"/>
            </a:pPr>
            <a:r>
              <a:rPr lang="en-IN" sz="2000" b="1" i="1" dirty="0">
                <a:latin typeface="Times New Roman" panose="02020603050405020304" pitchFamily="18" charset="0"/>
                <a:cs typeface="Times New Roman" panose="02020603050405020304" pitchFamily="18" charset="0"/>
              </a:rPr>
              <a:t>Data Warehousing:- </a:t>
            </a:r>
          </a:p>
          <a:p>
            <a:pPr>
              <a:buFont typeface="Wingdings" panose="05000000000000000000" pitchFamily="2" charset="2"/>
              <a:buChar char="v"/>
            </a:pPr>
            <a:r>
              <a:rPr lang="en-IN" sz="2000" b="1" dirty="0">
                <a:latin typeface="Times New Roman" panose="02020603050405020304" pitchFamily="18" charset="0"/>
                <a:cs typeface="Times New Roman" panose="02020603050405020304" pitchFamily="18" charset="0"/>
              </a:rPr>
              <a:t> Update Driven Approach:- </a:t>
            </a:r>
            <a:r>
              <a:rPr lang="en-IN" sz="1800" dirty="0">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oday's data warehouse systems follow update-driven approach rather than the traditional approach discussed earlier. In the update-driven approach, the information from multiple heterogeneous sources is integrated in advance and stored in a warehouse. This information is available for direct querying and analysis.</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32B1821-1B12-45B3-BC49-E813B650715E}"/>
              </a:ext>
            </a:extLst>
          </p:cNvPr>
          <p:cNvSpPr>
            <a:spLocks noGrp="1"/>
          </p:cNvSpPr>
          <p:nvPr>
            <p:ph type="dt" sz="half" idx="10"/>
          </p:nvPr>
        </p:nvSpPr>
        <p:spPr/>
        <p:txBody>
          <a:bodyPr/>
          <a:lstStyle/>
          <a:p>
            <a:fld id="{D2765BDE-D867-4986-9811-DA20BDD0EBC8}" type="datetime1">
              <a:rPr lang="en-IN" smtClean="0"/>
              <a:t>04-09-2018</a:t>
            </a:fld>
            <a:endParaRPr lang="en-IN" dirty="0"/>
          </a:p>
        </p:txBody>
      </p:sp>
      <p:sp>
        <p:nvSpPr>
          <p:cNvPr id="5" name="Slide Number Placeholder 4">
            <a:extLst>
              <a:ext uri="{FF2B5EF4-FFF2-40B4-BE49-F238E27FC236}">
                <a16:creationId xmlns:a16="http://schemas.microsoft.com/office/drawing/2014/main" id="{17E472AD-99CC-4D97-A525-DBC40662D728}"/>
              </a:ext>
            </a:extLst>
          </p:cNvPr>
          <p:cNvSpPr>
            <a:spLocks noGrp="1"/>
          </p:cNvSpPr>
          <p:nvPr>
            <p:ph type="sldNum" sz="quarter" idx="12"/>
          </p:nvPr>
        </p:nvSpPr>
        <p:spPr/>
        <p:txBody>
          <a:bodyPr/>
          <a:lstStyle/>
          <a:p>
            <a:fld id="{8B62B513-CA22-42F8-B949-E58D8E950904}" type="slidenum">
              <a:rPr lang="en-IN" smtClean="0"/>
              <a:t>20</a:t>
            </a:fld>
            <a:endParaRPr lang="en-IN" dirty="0"/>
          </a:p>
        </p:txBody>
      </p:sp>
    </p:spTree>
    <p:extLst>
      <p:ext uri="{BB962C8B-B14F-4D97-AF65-F5344CB8AC3E}">
        <p14:creationId xmlns:p14="http://schemas.microsoft.com/office/powerpoint/2010/main" val="3034415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78DF-5DBD-4013-B4E3-65F2869D5C28}"/>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Data Mining Presentation</a:t>
            </a:r>
          </a:p>
        </p:txBody>
      </p:sp>
      <p:sp>
        <p:nvSpPr>
          <p:cNvPr id="3" name="Content Placeholder 2">
            <a:extLst>
              <a:ext uri="{FF2B5EF4-FFF2-40B4-BE49-F238E27FC236}">
                <a16:creationId xmlns:a16="http://schemas.microsoft.com/office/drawing/2014/main" id="{DA66C313-24AD-49BC-BC06-4EECD8D0B931}"/>
              </a:ext>
            </a:extLst>
          </p:cNvPr>
          <p:cNvSpPr>
            <a:spLocks noGrp="1"/>
          </p:cNvSpPr>
          <p:nvPr>
            <p:ph idx="1"/>
          </p:nvPr>
        </p:nvSpPr>
        <p:spPr>
          <a:xfrm>
            <a:off x="1373472" y="2297399"/>
            <a:ext cx="10018713" cy="3124201"/>
          </a:xfrm>
        </p:spPr>
        <p:txBody>
          <a:bodyPr>
            <a:noAutofit/>
          </a:bodyPr>
          <a:lstStyle/>
          <a:p>
            <a:pPr>
              <a:buFont typeface="Wingdings" panose="05000000000000000000" pitchFamily="2" charset="2"/>
              <a:buChar char="Ø"/>
            </a:pPr>
            <a:r>
              <a:rPr lang="en-IN" sz="2000" b="1" i="1" dirty="0">
                <a:latin typeface="Times New Roman" panose="02020603050405020304" pitchFamily="18" charset="0"/>
                <a:cs typeface="Times New Roman" panose="02020603050405020304" pitchFamily="18" charset="0"/>
              </a:rPr>
              <a:t>Data Warehousing:- </a:t>
            </a:r>
          </a:p>
          <a:p>
            <a:r>
              <a:rPr lang="en-IN" sz="2000" b="1" dirty="0">
                <a:latin typeface="Times New Roman" panose="02020603050405020304" pitchFamily="18" charset="0"/>
                <a:cs typeface="Times New Roman" panose="02020603050405020304" pitchFamily="18" charset="0"/>
              </a:rPr>
              <a:t> Advantages:- </a:t>
            </a:r>
            <a:r>
              <a:rPr lang="en-US" sz="1800" dirty="0">
                <a:latin typeface="Times New Roman" panose="02020603050405020304" pitchFamily="18" charset="0"/>
                <a:cs typeface="Times New Roman" panose="02020603050405020304" pitchFamily="18" charset="0"/>
              </a:rPr>
              <a:t>This approach has the following advantages −</a:t>
            </a:r>
          </a:p>
          <a:p>
            <a:r>
              <a:rPr lang="en-US" sz="1800" dirty="0">
                <a:latin typeface="Times New Roman" panose="02020603050405020304" pitchFamily="18" charset="0"/>
                <a:cs typeface="Times New Roman" panose="02020603050405020304" pitchFamily="18" charset="0"/>
              </a:rPr>
              <a:t>This approach provides high performance.</a:t>
            </a:r>
          </a:p>
          <a:p>
            <a:r>
              <a:rPr lang="en-US" sz="1800" dirty="0">
                <a:latin typeface="Times New Roman" panose="02020603050405020304" pitchFamily="18" charset="0"/>
                <a:cs typeface="Times New Roman" panose="02020603050405020304" pitchFamily="18" charset="0"/>
              </a:rPr>
              <a:t>The data can be copied, processed, integrated, annotated, summarized and restructured in the semantic data store in advance.</a:t>
            </a:r>
          </a:p>
          <a:p>
            <a:r>
              <a:rPr lang="en-US" sz="1800" dirty="0">
                <a:latin typeface="Times New Roman" panose="02020603050405020304" pitchFamily="18" charset="0"/>
                <a:cs typeface="Times New Roman" panose="02020603050405020304" pitchFamily="18" charset="0"/>
              </a:rPr>
              <a:t>Query processing does not require interface with the processing at local sources.</a:t>
            </a:r>
          </a:p>
          <a:p>
            <a:pPr>
              <a:buFont typeface="Wingdings" panose="05000000000000000000" pitchFamily="2" charset="2"/>
              <a:buChar char="v"/>
            </a:pPr>
            <a:endParaRPr lang="en-IN" sz="20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32B1821-1B12-45B3-BC49-E813B650715E}"/>
              </a:ext>
            </a:extLst>
          </p:cNvPr>
          <p:cNvSpPr>
            <a:spLocks noGrp="1"/>
          </p:cNvSpPr>
          <p:nvPr>
            <p:ph type="dt" sz="half" idx="10"/>
          </p:nvPr>
        </p:nvSpPr>
        <p:spPr/>
        <p:txBody>
          <a:bodyPr/>
          <a:lstStyle/>
          <a:p>
            <a:fld id="{D2765BDE-D867-4986-9811-DA20BDD0EBC8}" type="datetime1">
              <a:rPr lang="en-IN" smtClean="0"/>
              <a:t>04-09-2018</a:t>
            </a:fld>
            <a:endParaRPr lang="en-IN" dirty="0"/>
          </a:p>
        </p:txBody>
      </p:sp>
      <p:sp>
        <p:nvSpPr>
          <p:cNvPr id="5" name="Slide Number Placeholder 4">
            <a:extLst>
              <a:ext uri="{FF2B5EF4-FFF2-40B4-BE49-F238E27FC236}">
                <a16:creationId xmlns:a16="http://schemas.microsoft.com/office/drawing/2014/main" id="{17E472AD-99CC-4D97-A525-DBC40662D728}"/>
              </a:ext>
            </a:extLst>
          </p:cNvPr>
          <p:cNvSpPr>
            <a:spLocks noGrp="1"/>
          </p:cNvSpPr>
          <p:nvPr>
            <p:ph type="sldNum" sz="quarter" idx="12"/>
          </p:nvPr>
        </p:nvSpPr>
        <p:spPr/>
        <p:txBody>
          <a:bodyPr/>
          <a:lstStyle/>
          <a:p>
            <a:fld id="{8B62B513-CA22-42F8-B949-E58D8E950904}" type="slidenum">
              <a:rPr lang="en-IN" smtClean="0"/>
              <a:t>21</a:t>
            </a:fld>
            <a:endParaRPr lang="en-IN" dirty="0"/>
          </a:p>
        </p:txBody>
      </p:sp>
    </p:spTree>
    <p:extLst>
      <p:ext uri="{BB962C8B-B14F-4D97-AF65-F5344CB8AC3E}">
        <p14:creationId xmlns:p14="http://schemas.microsoft.com/office/powerpoint/2010/main" val="1782931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78DF-5DBD-4013-B4E3-65F2869D5C28}"/>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Data Mining Presentation</a:t>
            </a:r>
          </a:p>
        </p:txBody>
      </p:sp>
      <p:sp>
        <p:nvSpPr>
          <p:cNvPr id="3" name="Content Placeholder 2">
            <a:extLst>
              <a:ext uri="{FF2B5EF4-FFF2-40B4-BE49-F238E27FC236}">
                <a16:creationId xmlns:a16="http://schemas.microsoft.com/office/drawing/2014/main" id="{DA66C313-24AD-49BC-BC06-4EECD8D0B931}"/>
              </a:ext>
            </a:extLst>
          </p:cNvPr>
          <p:cNvSpPr>
            <a:spLocks noGrp="1"/>
          </p:cNvSpPr>
          <p:nvPr>
            <p:ph idx="1"/>
          </p:nvPr>
        </p:nvSpPr>
        <p:spPr>
          <a:xfrm>
            <a:off x="1435239" y="1562099"/>
            <a:ext cx="10018713" cy="3124201"/>
          </a:xfrm>
        </p:spPr>
        <p:txBody>
          <a:bodyPr>
            <a:noAutofit/>
          </a:bodyPr>
          <a:lstStyle/>
          <a:p>
            <a:pPr>
              <a:buFont typeface="Wingdings" panose="05000000000000000000" pitchFamily="2" charset="2"/>
              <a:buChar char="Ø"/>
            </a:pPr>
            <a:r>
              <a:rPr lang="en-IN" sz="2000" b="1" i="1" dirty="0">
                <a:latin typeface="Times New Roman" panose="02020603050405020304" pitchFamily="18" charset="0"/>
                <a:cs typeface="Times New Roman" panose="02020603050405020304" pitchFamily="18" charset="0"/>
              </a:rPr>
              <a:t> From Data Warehousing(OLAP) to Data Mining(OLAM):- </a:t>
            </a:r>
          </a:p>
          <a:p>
            <a:r>
              <a:rPr lang="en-IN" sz="2000" b="1" dirty="0">
                <a:latin typeface="Times New Roman" panose="02020603050405020304" pitchFamily="18" charset="0"/>
                <a:cs typeface="Times New Roman" panose="02020603050405020304" pitchFamily="18" charset="0"/>
              </a:rPr>
              <a:t> </a:t>
            </a: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32B1821-1B12-45B3-BC49-E813B650715E}"/>
              </a:ext>
            </a:extLst>
          </p:cNvPr>
          <p:cNvSpPr>
            <a:spLocks noGrp="1"/>
          </p:cNvSpPr>
          <p:nvPr>
            <p:ph type="dt" sz="half" idx="10"/>
          </p:nvPr>
        </p:nvSpPr>
        <p:spPr/>
        <p:txBody>
          <a:bodyPr/>
          <a:lstStyle/>
          <a:p>
            <a:fld id="{D2765BDE-D867-4986-9811-DA20BDD0EBC8}" type="datetime1">
              <a:rPr lang="en-IN" smtClean="0"/>
              <a:t>04-09-2018</a:t>
            </a:fld>
            <a:endParaRPr lang="en-IN" dirty="0"/>
          </a:p>
        </p:txBody>
      </p:sp>
      <p:sp>
        <p:nvSpPr>
          <p:cNvPr id="5" name="Slide Number Placeholder 4">
            <a:extLst>
              <a:ext uri="{FF2B5EF4-FFF2-40B4-BE49-F238E27FC236}">
                <a16:creationId xmlns:a16="http://schemas.microsoft.com/office/drawing/2014/main" id="{17E472AD-99CC-4D97-A525-DBC40662D728}"/>
              </a:ext>
            </a:extLst>
          </p:cNvPr>
          <p:cNvSpPr>
            <a:spLocks noGrp="1"/>
          </p:cNvSpPr>
          <p:nvPr>
            <p:ph type="sldNum" sz="quarter" idx="12"/>
          </p:nvPr>
        </p:nvSpPr>
        <p:spPr/>
        <p:txBody>
          <a:bodyPr/>
          <a:lstStyle/>
          <a:p>
            <a:fld id="{8B62B513-CA22-42F8-B949-E58D8E950904}" type="slidenum">
              <a:rPr lang="en-IN" smtClean="0"/>
              <a:t>22</a:t>
            </a:fld>
            <a:endParaRPr lang="en-IN" dirty="0"/>
          </a:p>
        </p:txBody>
      </p:sp>
      <p:pic>
        <p:nvPicPr>
          <p:cNvPr id="7" name="Picture 6">
            <a:extLst>
              <a:ext uri="{FF2B5EF4-FFF2-40B4-BE49-F238E27FC236}">
                <a16:creationId xmlns:a16="http://schemas.microsoft.com/office/drawing/2014/main" id="{C8A2BD0B-CC42-4F3A-BB05-9C73E7D7D1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953" y="2353704"/>
            <a:ext cx="8131320" cy="4351895"/>
          </a:xfrm>
          <a:prstGeom prst="rect">
            <a:avLst/>
          </a:prstGeom>
        </p:spPr>
      </p:pic>
    </p:spTree>
    <p:extLst>
      <p:ext uri="{BB962C8B-B14F-4D97-AF65-F5344CB8AC3E}">
        <p14:creationId xmlns:p14="http://schemas.microsoft.com/office/powerpoint/2010/main" val="1785788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78DF-5DBD-4013-B4E3-65F2869D5C28}"/>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Data Mining Presentation</a:t>
            </a:r>
          </a:p>
        </p:txBody>
      </p:sp>
      <p:sp>
        <p:nvSpPr>
          <p:cNvPr id="3" name="Content Placeholder 2">
            <a:extLst>
              <a:ext uri="{FF2B5EF4-FFF2-40B4-BE49-F238E27FC236}">
                <a16:creationId xmlns:a16="http://schemas.microsoft.com/office/drawing/2014/main" id="{DA66C313-24AD-49BC-BC06-4EECD8D0B931}"/>
              </a:ext>
            </a:extLst>
          </p:cNvPr>
          <p:cNvSpPr>
            <a:spLocks noGrp="1"/>
          </p:cNvSpPr>
          <p:nvPr>
            <p:ph idx="1"/>
          </p:nvPr>
        </p:nvSpPr>
        <p:spPr>
          <a:xfrm>
            <a:off x="1484310" y="2582593"/>
            <a:ext cx="10018713" cy="3124201"/>
          </a:xfrm>
        </p:spPr>
        <p:txBody>
          <a:bodyPr>
            <a:noAutofit/>
          </a:bodyPr>
          <a:lstStyle/>
          <a:p>
            <a:pPr>
              <a:buFont typeface="Wingdings" panose="05000000000000000000" pitchFamily="2" charset="2"/>
              <a:buChar char="Ø"/>
            </a:pPr>
            <a:r>
              <a:rPr lang="en-IN" sz="2000" b="1" i="1" dirty="0">
                <a:latin typeface="Times New Roman" panose="02020603050405020304" pitchFamily="18" charset="0"/>
                <a:cs typeface="Times New Roman" panose="02020603050405020304" pitchFamily="18" charset="0"/>
              </a:rPr>
              <a:t> Importance of OLAM:- </a:t>
            </a:r>
            <a:r>
              <a:rPr lang="en-IN" sz="1800" dirty="0">
                <a:latin typeface="Times New Roman" panose="02020603050405020304" pitchFamily="18" charset="0"/>
                <a:cs typeface="Times New Roman" panose="02020603050405020304" pitchFamily="18" charset="0"/>
              </a:rPr>
              <a:t>There are different importance point in OLAM. They are as follows:</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High quality of data in data warehouse.</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Available information processing infrastructure surrounding data warehouses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OLAP−based exploratory data analysis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Online selection of data mining functions</a:t>
            </a:r>
            <a:endParaRPr lang="en-IN"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32B1821-1B12-45B3-BC49-E813B650715E}"/>
              </a:ext>
            </a:extLst>
          </p:cNvPr>
          <p:cNvSpPr>
            <a:spLocks noGrp="1"/>
          </p:cNvSpPr>
          <p:nvPr>
            <p:ph type="dt" sz="half" idx="10"/>
          </p:nvPr>
        </p:nvSpPr>
        <p:spPr/>
        <p:txBody>
          <a:bodyPr/>
          <a:lstStyle/>
          <a:p>
            <a:fld id="{D2765BDE-D867-4986-9811-DA20BDD0EBC8}" type="datetime1">
              <a:rPr lang="en-IN" smtClean="0"/>
              <a:t>04-09-2018</a:t>
            </a:fld>
            <a:endParaRPr lang="en-IN" dirty="0"/>
          </a:p>
        </p:txBody>
      </p:sp>
      <p:sp>
        <p:nvSpPr>
          <p:cNvPr id="5" name="Slide Number Placeholder 4">
            <a:extLst>
              <a:ext uri="{FF2B5EF4-FFF2-40B4-BE49-F238E27FC236}">
                <a16:creationId xmlns:a16="http://schemas.microsoft.com/office/drawing/2014/main" id="{17E472AD-99CC-4D97-A525-DBC40662D728}"/>
              </a:ext>
            </a:extLst>
          </p:cNvPr>
          <p:cNvSpPr>
            <a:spLocks noGrp="1"/>
          </p:cNvSpPr>
          <p:nvPr>
            <p:ph type="sldNum" sz="quarter" idx="12"/>
          </p:nvPr>
        </p:nvSpPr>
        <p:spPr/>
        <p:txBody>
          <a:bodyPr/>
          <a:lstStyle/>
          <a:p>
            <a:fld id="{8B62B513-CA22-42F8-B949-E58D8E950904}" type="slidenum">
              <a:rPr lang="en-IN" smtClean="0"/>
              <a:t>23</a:t>
            </a:fld>
            <a:endParaRPr lang="en-IN" dirty="0"/>
          </a:p>
        </p:txBody>
      </p:sp>
    </p:spTree>
    <p:extLst>
      <p:ext uri="{BB962C8B-B14F-4D97-AF65-F5344CB8AC3E}">
        <p14:creationId xmlns:p14="http://schemas.microsoft.com/office/powerpoint/2010/main" val="1050642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78DF-5DBD-4013-B4E3-65F2869D5C28}"/>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Data Mining Presentation</a:t>
            </a:r>
          </a:p>
        </p:txBody>
      </p:sp>
      <p:sp>
        <p:nvSpPr>
          <p:cNvPr id="3" name="Content Placeholder 2">
            <a:extLst>
              <a:ext uri="{FF2B5EF4-FFF2-40B4-BE49-F238E27FC236}">
                <a16:creationId xmlns:a16="http://schemas.microsoft.com/office/drawing/2014/main" id="{DA66C313-24AD-49BC-BC06-4EECD8D0B931}"/>
              </a:ext>
            </a:extLst>
          </p:cNvPr>
          <p:cNvSpPr>
            <a:spLocks noGrp="1"/>
          </p:cNvSpPr>
          <p:nvPr>
            <p:ph idx="1"/>
          </p:nvPr>
        </p:nvSpPr>
        <p:spPr>
          <a:xfrm>
            <a:off x="1484311" y="3124199"/>
            <a:ext cx="10018713" cy="3124201"/>
          </a:xfrm>
        </p:spPr>
        <p:txBody>
          <a:bodyPr>
            <a:noAutofit/>
          </a:bodyPr>
          <a:lstStyle/>
          <a:p>
            <a:pPr>
              <a:buFont typeface="Wingdings" panose="05000000000000000000" pitchFamily="2" charset="2"/>
              <a:buChar char="Ø"/>
            </a:pPr>
            <a:r>
              <a:rPr lang="en-IN" sz="2000" b="1" i="1" dirty="0">
                <a:latin typeface="Times New Roman" panose="02020603050405020304" pitchFamily="18" charset="0"/>
                <a:cs typeface="Times New Roman" panose="02020603050405020304" pitchFamily="18" charset="0"/>
              </a:rPr>
              <a:t> Data Mining:- </a:t>
            </a:r>
            <a:r>
              <a:rPr lang="en-US" sz="1800" dirty="0">
                <a:latin typeface="Times New Roman" panose="02020603050405020304" pitchFamily="18" charset="0"/>
                <a:cs typeface="Times New Roman" panose="02020603050405020304" pitchFamily="18" charset="0"/>
              </a:rPr>
              <a:t>Data mining is defined as extracting the information from a huge set of data. In other words we can say that data mining is mining the knowledge from data. This information can be used for any of the following applications −</a:t>
            </a:r>
          </a:p>
          <a:p>
            <a:r>
              <a:rPr lang="en-US" sz="1800" dirty="0">
                <a:latin typeface="Times New Roman" panose="02020603050405020304" pitchFamily="18" charset="0"/>
                <a:cs typeface="Times New Roman" panose="02020603050405020304" pitchFamily="18" charset="0"/>
              </a:rPr>
              <a:t>Market Analysis</a:t>
            </a:r>
          </a:p>
          <a:p>
            <a:r>
              <a:rPr lang="en-US" sz="1800" dirty="0">
                <a:latin typeface="Times New Roman" panose="02020603050405020304" pitchFamily="18" charset="0"/>
                <a:cs typeface="Times New Roman" panose="02020603050405020304" pitchFamily="18" charset="0"/>
              </a:rPr>
              <a:t>Fraud Detection</a:t>
            </a:r>
          </a:p>
          <a:p>
            <a:r>
              <a:rPr lang="en-US" sz="1800" dirty="0">
                <a:latin typeface="Times New Roman" panose="02020603050405020304" pitchFamily="18" charset="0"/>
                <a:cs typeface="Times New Roman" panose="02020603050405020304" pitchFamily="18" charset="0"/>
              </a:rPr>
              <a:t>Customer Retention</a:t>
            </a:r>
          </a:p>
          <a:p>
            <a:r>
              <a:rPr lang="en-US" sz="1800" dirty="0">
                <a:latin typeface="Times New Roman" panose="02020603050405020304" pitchFamily="18" charset="0"/>
                <a:cs typeface="Times New Roman" panose="02020603050405020304" pitchFamily="18" charset="0"/>
              </a:rPr>
              <a:t>Production Control</a:t>
            </a:r>
          </a:p>
          <a:p>
            <a:r>
              <a:rPr lang="en-US" sz="1800" dirty="0">
                <a:latin typeface="Times New Roman" panose="02020603050405020304" pitchFamily="18" charset="0"/>
                <a:cs typeface="Times New Roman" panose="02020603050405020304" pitchFamily="18" charset="0"/>
              </a:rPr>
              <a:t>Science Exploration</a:t>
            </a:r>
          </a:p>
          <a:p>
            <a:pPr>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32B1821-1B12-45B3-BC49-E813B650715E}"/>
              </a:ext>
            </a:extLst>
          </p:cNvPr>
          <p:cNvSpPr>
            <a:spLocks noGrp="1"/>
          </p:cNvSpPr>
          <p:nvPr>
            <p:ph type="dt" sz="half" idx="10"/>
          </p:nvPr>
        </p:nvSpPr>
        <p:spPr/>
        <p:txBody>
          <a:bodyPr/>
          <a:lstStyle/>
          <a:p>
            <a:fld id="{D2765BDE-D867-4986-9811-DA20BDD0EBC8}" type="datetime1">
              <a:rPr lang="en-IN" smtClean="0"/>
              <a:t>04-09-2018</a:t>
            </a:fld>
            <a:endParaRPr lang="en-IN" dirty="0"/>
          </a:p>
        </p:txBody>
      </p:sp>
      <p:sp>
        <p:nvSpPr>
          <p:cNvPr id="5" name="Slide Number Placeholder 4">
            <a:extLst>
              <a:ext uri="{FF2B5EF4-FFF2-40B4-BE49-F238E27FC236}">
                <a16:creationId xmlns:a16="http://schemas.microsoft.com/office/drawing/2014/main" id="{17E472AD-99CC-4D97-A525-DBC40662D728}"/>
              </a:ext>
            </a:extLst>
          </p:cNvPr>
          <p:cNvSpPr>
            <a:spLocks noGrp="1"/>
          </p:cNvSpPr>
          <p:nvPr>
            <p:ph type="sldNum" sz="quarter" idx="12"/>
          </p:nvPr>
        </p:nvSpPr>
        <p:spPr/>
        <p:txBody>
          <a:bodyPr/>
          <a:lstStyle/>
          <a:p>
            <a:fld id="{8B62B513-CA22-42F8-B949-E58D8E950904}" type="slidenum">
              <a:rPr lang="en-IN" smtClean="0"/>
              <a:t>24</a:t>
            </a:fld>
            <a:endParaRPr lang="en-IN" dirty="0"/>
          </a:p>
        </p:txBody>
      </p:sp>
    </p:spTree>
    <p:extLst>
      <p:ext uri="{BB962C8B-B14F-4D97-AF65-F5344CB8AC3E}">
        <p14:creationId xmlns:p14="http://schemas.microsoft.com/office/powerpoint/2010/main" val="3613224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78DF-5DBD-4013-B4E3-65F2869D5C28}"/>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Data Mining Presentation</a:t>
            </a:r>
          </a:p>
        </p:txBody>
      </p:sp>
      <p:sp>
        <p:nvSpPr>
          <p:cNvPr id="3" name="Content Placeholder 2">
            <a:extLst>
              <a:ext uri="{FF2B5EF4-FFF2-40B4-BE49-F238E27FC236}">
                <a16:creationId xmlns:a16="http://schemas.microsoft.com/office/drawing/2014/main" id="{DA66C313-24AD-49BC-BC06-4EECD8D0B931}"/>
              </a:ext>
            </a:extLst>
          </p:cNvPr>
          <p:cNvSpPr>
            <a:spLocks noGrp="1"/>
          </p:cNvSpPr>
          <p:nvPr>
            <p:ph idx="1"/>
          </p:nvPr>
        </p:nvSpPr>
        <p:spPr>
          <a:xfrm>
            <a:off x="1484310" y="3304308"/>
            <a:ext cx="10018713" cy="3124201"/>
          </a:xfrm>
        </p:spPr>
        <p:txBody>
          <a:bodyPr>
            <a:noAutofit/>
          </a:bodyPr>
          <a:lstStyle/>
          <a:p>
            <a:pPr>
              <a:buFont typeface="Wingdings" panose="05000000000000000000" pitchFamily="2" charset="2"/>
              <a:buChar char="Ø"/>
            </a:pPr>
            <a:r>
              <a:rPr lang="en-IN" sz="2000" b="1" i="1" dirty="0">
                <a:latin typeface="Times New Roman" panose="02020603050405020304" pitchFamily="18" charset="0"/>
                <a:cs typeface="Times New Roman" panose="02020603050405020304" pitchFamily="18" charset="0"/>
              </a:rPr>
              <a:t> Data Mining Engine:- </a:t>
            </a:r>
            <a:r>
              <a:rPr lang="en-US" sz="1800" dirty="0">
                <a:latin typeface="Times New Roman" panose="02020603050405020304" pitchFamily="18" charset="0"/>
                <a:cs typeface="Times New Roman" panose="02020603050405020304" pitchFamily="18" charset="0"/>
              </a:rPr>
              <a:t>Data mining engine is very essential to the data mining system. It consists of a set of functional modules that perform the following functions −</a:t>
            </a:r>
          </a:p>
          <a:p>
            <a:r>
              <a:rPr lang="en-US" sz="1800" dirty="0">
                <a:latin typeface="Times New Roman" panose="02020603050405020304" pitchFamily="18" charset="0"/>
                <a:cs typeface="Times New Roman" panose="02020603050405020304" pitchFamily="18" charset="0"/>
              </a:rPr>
              <a:t>Characterization</a:t>
            </a:r>
          </a:p>
          <a:p>
            <a:r>
              <a:rPr lang="en-US" sz="1800" dirty="0">
                <a:latin typeface="Times New Roman" panose="02020603050405020304" pitchFamily="18" charset="0"/>
                <a:cs typeface="Times New Roman" panose="02020603050405020304" pitchFamily="18" charset="0"/>
              </a:rPr>
              <a:t>Association and Correlation Analysis</a:t>
            </a:r>
          </a:p>
          <a:p>
            <a:r>
              <a:rPr lang="en-US" sz="1800" dirty="0">
                <a:latin typeface="Times New Roman" panose="02020603050405020304" pitchFamily="18" charset="0"/>
                <a:cs typeface="Times New Roman" panose="02020603050405020304" pitchFamily="18" charset="0"/>
              </a:rPr>
              <a:t>Classification</a:t>
            </a:r>
          </a:p>
          <a:p>
            <a:r>
              <a:rPr lang="en-US" sz="1800" dirty="0">
                <a:latin typeface="Times New Roman" panose="02020603050405020304" pitchFamily="18" charset="0"/>
                <a:cs typeface="Times New Roman" panose="02020603050405020304" pitchFamily="18" charset="0"/>
              </a:rPr>
              <a:t>Prediction</a:t>
            </a:r>
          </a:p>
          <a:p>
            <a:r>
              <a:rPr lang="en-US" sz="1800" dirty="0">
                <a:latin typeface="Times New Roman" panose="02020603050405020304" pitchFamily="18" charset="0"/>
                <a:cs typeface="Times New Roman" panose="02020603050405020304" pitchFamily="18" charset="0"/>
              </a:rPr>
              <a:t>Cluster analysis</a:t>
            </a:r>
          </a:p>
          <a:p>
            <a:r>
              <a:rPr lang="en-US" sz="1800" dirty="0">
                <a:latin typeface="Times New Roman" panose="02020603050405020304" pitchFamily="18" charset="0"/>
                <a:cs typeface="Times New Roman" panose="02020603050405020304" pitchFamily="18" charset="0"/>
              </a:rPr>
              <a:t>Outlier analysis</a:t>
            </a:r>
          </a:p>
          <a:p>
            <a:r>
              <a:rPr lang="en-US" sz="1800" dirty="0">
                <a:latin typeface="Times New Roman" panose="02020603050405020304" pitchFamily="18" charset="0"/>
                <a:cs typeface="Times New Roman" panose="02020603050405020304" pitchFamily="18" charset="0"/>
              </a:rPr>
              <a:t>Evolution analysis</a:t>
            </a:r>
          </a:p>
          <a:p>
            <a:pPr>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32B1821-1B12-45B3-BC49-E813B650715E}"/>
              </a:ext>
            </a:extLst>
          </p:cNvPr>
          <p:cNvSpPr>
            <a:spLocks noGrp="1"/>
          </p:cNvSpPr>
          <p:nvPr>
            <p:ph type="dt" sz="half" idx="10"/>
          </p:nvPr>
        </p:nvSpPr>
        <p:spPr/>
        <p:txBody>
          <a:bodyPr/>
          <a:lstStyle/>
          <a:p>
            <a:fld id="{D2765BDE-D867-4986-9811-DA20BDD0EBC8}" type="datetime1">
              <a:rPr lang="en-IN" smtClean="0"/>
              <a:t>04-09-2018</a:t>
            </a:fld>
            <a:endParaRPr lang="en-IN" dirty="0"/>
          </a:p>
        </p:txBody>
      </p:sp>
      <p:sp>
        <p:nvSpPr>
          <p:cNvPr id="5" name="Slide Number Placeholder 4">
            <a:extLst>
              <a:ext uri="{FF2B5EF4-FFF2-40B4-BE49-F238E27FC236}">
                <a16:creationId xmlns:a16="http://schemas.microsoft.com/office/drawing/2014/main" id="{17E472AD-99CC-4D97-A525-DBC40662D728}"/>
              </a:ext>
            </a:extLst>
          </p:cNvPr>
          <p:cNvSpPr>
            <a:spLocks noGrp="1"/>
          </p:cNvSpPr>
          <p:nvPr>
            <p:ph type="sldNum" sz="quarter" idx="12"/>
          </p:nvPr>
        </p:nvSpPr>
        <p:spPr/>
        <p:txBody>
          <a:bodyPr/>
          <a:lstStyle/>
          <a:p>
            <a:fld id="{8B62B513-CA22-42F8-B949-E58D8E950904}" type="slidenum">
              <a:rPr lang="en-IN" smtClean="0"/>
              <a:t>25</a:t>
            </a:fld>
            <a:endParaRPr lang="en-IN" dirty="0"/>
          </a:p>
        </p:txBody>
      </p:sp>
    </p:spTree>
    <p:extLst>
      <p:ext uri="{BB962C8B-B14F-4D97-AF65-F5344CB8AC3E}">
        <p14:creationId xmlns:p14="http://schemas.microsoft.com/office/powerpoint/2010/main" val="2476324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78DF-5DBD-4013-B4E3-65F2869D5C28}"/>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Data Mining Presentation</a:t>
            </a:r>
          </a:p>
        </p:txBody>
      </p:sp>
      <p:sp>
        <p:nvSpPr>
          <p:cNvPr id="3" name="Content Placeholder 2">
            <a:extLst>
              <a:ext uri="{FF2B5EF4-FFF2-40B4-BE49-F238E27FC236}">
                <a16:creationId xmlns:a16="http://schemas.microsoft.com/office/drawing/2014/main" id="{DA66C313-24AD-49BC-BC06-4EECD8D0B931}"/>
              </a:ext>
            </a:extLst>
          </p:cNvPr>
          <p:cNvSpPr>
            <a:spLocks noGrp="1"/>
          </p:cNvSpPr>
          <p:nvPr>
            <p:ph idx="1"/>
          </p:nvPr>
        </p:nvSpPr>
        <p:spPr>
          <a:xfrm>
            <a:off x="1484310" y="3304308"/>
            <a:ext cx="10018713" cy="3124201"/>
          </a:xfrm>
        </p:spPr>
        <p:txBody>
          <a:bodyPr>
            <a:noAutofit/>
          </a:bodyPr>
          <a:lstStyle/>
          <a:p>
            <a:pPr>
              <a:buFont typeface="Wingdings" panose="05000000000000000000" pitchFamily="2" charset="2"/>
              <a:buChar char="Ø"/>
            </a:pPr>
            <a:r>
              <a:rPr lang="en-IN" sz="2000" b="1" i="1" dirty="0">
                <a:latin typeface="Times New Roman" panose="02020603050405020304" pitchFamily="18" charset="0"/>
                <a:cs typeface="Times New Roman" panose="02020603050405020304" pitchFamily="18" charset="0"/>
              </a:rPr>
              <a:t> Data Mining Engine:- </a:t>
            </a:r>
            <a:r>
              <a:rPr lang="en-US" sz="1800" dirty="0">
                <a:latin typeface="Times New Roman" panose="02020603050405020304" pitchFamily="18" charset="0"/>
                <a:cs typeface="Times New Roman" panose="02020603050405020304" pitchFamily="18" charset="0"/>
              </a:rPr>
              <a:t>Data mining engine is very essential to the data mining system. It consists of a set of functional modules that perform the following functions −</a:t>
            </a:r>
          </a:p>
          <a:p>
            <a:r>
              <a:rPr lang="en-US" sz="1800" dirty="0">
                <a:latin typeface="Times New Roman" panose="02020603050405020304" pitchFamily="18" charset="0"/>
                <a:cs typeface="Times New Roman" panose="02020603050405020304" pitchFamily="18" charset="0"/>
              </a:rPr>
              <a:t>Characterization</a:t>
            </a:r>
          </a:p>
          <a:p>
            <a:r>
              <a:rPr lang="en-US" sz="1800" dirty="0">
                <a:latin typeface="Times New Roman" panose="02020603050405020304" pitchFamily="18" charset="0"/>
                <a:cs typeface="Times New Roman" panose="02020603050405020304" pitchFamily="18" charset="0"/>
              </a:rPr>
              <a:t>Association and Correlation Analysis</a:t>
            </a:r>
          </a:p>
          <a:p>
            <a:r>
              <a:rPr lang="en-US" sz="1800" dirty="0">
                <a:latin typeface="Times New Roman" panose="02020603050405020304" pitchFamily="18" charset="0"/>
                <a:cs typeface="Times New Roman" panose="02020603050405020304" pitchFamily="18" charset="0"/>
              </a:rPr>
              <a:t>Classification</a:t>
            </a:r>
          </a:p>
          <a:p>
            <a:r>
              <a:rPr lang="en-US" sz="1800" dirty="0">
                <a:latin typeface="Times New Roman" panose="02020603050405020304" pitchFamily="18" charset="0"/>
                <a:cs typeface="Times New Roman" panose="02020603050405020304" pitchFamily="18" charset="0"/>
              </a:rPr>
              <a:t>Prediction</a:t>
            </a:r>
          </a:p>
          <a:p>
            <a:r>
              <a:rPr lang="en-US" sz="1800" dirty="0">
                <a:latin typeface="Times New Roman" panose="02020603050405020304" pitchFamily="18" charset="0"/>
                <a:cs typeface="Times New Roman" panose="02020603050405020304" pitchFamily="18" charset="0"/>
              </a:rPr>
              <a:t>Cluster analysis</a:t>
            </a:r>
          </a:p>
          <a:p>
            <a:r>
              <a:rPr lang="en-US" sz="1800" dirty="0">
                <a:latin typeface="Times New Roman" panose="02020603050405020304" pitchFamily="18" charset="0"/>
                <a:cs typeface="Times New Roman" panose="02020603050405020304" pitchFamily="18" charset="0"/>
              </a:rPr>
              <a:t>Outlier analysis</a:t>
            </a:r>
          </a:p>
          <a:p>
            <a:r>
              <a:rPr lang="en-US" sz="1800" dirty="0">
                <a:latin typeface="Times New Roman" panose="02020603050405020304" pitchFamily="18" charset="0"/>
                <a:cs typeface="Times New Roman" panose="02020603050405020304" pitchFamily="18" charset="0"/>
              </a:rPr>
              <a:t>Evolution analysis</a:t>
            </a:r>
          </a:p>
          <a:p>
            <a:pPr>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32B1821-1B12-45B3-BC49-E813B650715E}"/>
              </a:ext>
            </a:extLst>
          </p:cNvPr>
          <p:cNvSpPr>
            <a:spLocks noGrp="1"/>
          </p:cNvSpPr>
          <p:nvPr>
            <p:ph type="dt" sz="half" idx="10"/>
          </p:nvPr>
        </p:nvSpPr>
        <p:spPr/>
        <p:txBody>
          <a:bodyPr/>
          <a:lstStyle/>
          <a:p>
            <a:fld id="{D2765BDE-D867-4986-9811-DA20BDD0EBC8}" type="datetime1">
              <a:rPr lang="en-IN" smtClean="0"/>
              <a:t>04-09-2018</a:t>
            </a:fld>
            <a:endParaRPr lang="en-IN" dirty="0"/>
          </a:p>
        </p:txBody>
      </p:sp>
      <p:sp>
        <p:nvSpPr>
          <p:cNvPr id="5" name="Slide Number Placeholder 4">
            <a:extLst>
              <a:ext uri="{FF2B5EF4-FFF2-40B4-BE49-F238E27FC236}">
                <a16:creationId xmlns:a16="http://schemas.microsoft.com/office/drawing/2014/main" id="{17E472AD-99CC-4D97-A525-DBC40662D728}"/>
              </a:ext>
            </a:extLst>
          </p:cNvPr>
          <p:cNvSpPr>
            <a:spLocks noGrp="1"/>
          </p:cNvSpPr>
          <p:nvPr>
            <p:ph type="sldNum" sz="quarter" idx="12"/>
          </p:nvPr>
        </p:nvSpPr>
        <p:spPr/>
        <p:txBody>
          <a:bodyPr/>
          <a:lstStyle/>
          <a:p>
            <a:fld id="{8B62B513-CA22-42F8-B949-E58D8E950904}" type="slidenum">
              <a:rPr lang="en-IN" smtClean="0"/>
              <a:t>26</a:t>
            </a:fld>
            <a:endParaRPr lang="en-IN" dirty="0"/>
          </a:p>
        </p:txBody>
      </p:sp>
    </p:spTree>
    <p:extLst>
      <p:ext uri="{BB962C8B-B14F-4D97-AF65-F5344CB8AC3E}">
        <p14:creationId xmlns:p14="http://schemas.microsoft.com/office/powerpoint/2010/main" val="1099125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78DF-5DBD-4013-B4E3-65F2869D5C28}"/>
              </a:ext>
            </a:extLst>
          </p:cNvPr>
          <p:cNvSpPr>
            <a:spLocks noGrp="1"/>
          </p:cNvSpPr>
          <p:nvPr>
            <p:ph type="ctrTitle"/>
          </p:nvPr>
        </p:nvSpPr>
        <p:spPr/>
        <p:txBody>
          <a:bodyPr/>
          <a:lstStyle/>
          <a:p>
            <a:pPr algn="ctr"/>
            <a:r>
              <a:rPr lang="en-IN" dirty="0">
                <a:latin typeface="Times New Roman" panose="02020603050405020304" pitchFamily="18" charset="0"/>
                <a:cs typeface="Times New Roman" panose="02020603050405020304" pitchFamily="18" charset="0"/>
              </a:rPr>
              <a:t>Thank You</a:t>
            </a:r>
          </a:p>
        </p:txBody>
      </p:sp>
      <p:sp>
        <p:nvSpPr>
          <p:cNvPr id="6" name="Subtitle 5">
            <a:extLst>
              <a:ext uri="{FF2B5EF4-FFF2-40B4-BE49-F238E27FC236}">
                <a16:creationId xmlns:a16="http://schemas.microsoft.com/office/drawing/2014/main" id="{ED8BEDBB-ACA6-4A02-8A0E-5E67DFE784E4}"/>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D32B1821-1B12-45B3-BC49-E813B650715E}"/>
              </a:ext>
            </a:extLst>
          </p:cNvPr>
          <p:cNvSpPr>
            <a:spLocks noGrp="1"/>
          </p:cNvSpPr>
          <p:nvPr>
            <p:ph type="dt" sz="half" idx="10"/>
          </p:nvPr>
        </p:nvSpPr>
        <p:spPr/>
        <p:txBody>
          <a:bodyPr/>
          <a:lstStyle/>
          <a:p>
            <a:fld id="{D2765BDE-D867-4986-9811-DA20BDD0EBC8}" type="datetime1">
              <a:rPr lang="en-IN" smtClean="0"/>
              <a:t>04-09-2018</a:t>
            </a:fld>
            <a:endParaRPr lang="en-IN" dirty="0"/>
          </a:p>
        </p:txBody>
      </p:sp>
      <p:sp>
        <p:nvSpPr>
          <p:cNvPr id="5" name="Slide Number Placeholder 4">
            <a:extLst>
              <a:ext uri="{FF2B5EF4-FFF2-40B4-BE49-F238E27FC236}">
                <a16:creationId xmlns:a16="http://schemas.microsoft.com/office/drawing/2014/main" id="{17E472AD-99CC-4D97-A525-DBC40662D728}"/>
              </a:ext>
            </a:extLst>
          </p:cNvPr>
          <p:cNvSpPr>
            <a:spLocks noGrp="1"/>
          </p:cNvSpPr>
          <p:nvPr>
            <p:ph type="sldNum" sz="quarter" idx="12"/>
          </p:nvPr>
        </p:nvSpPr>
        <p:spPr/>
        <p:txBody>
          <a:bodyPr/>
          <a:lstStyle/>
          <a:p>
            <a:fld id="{8B62B513-CA22-42F8-B949-E58D8E950904}" type="slidenum">
              <a:rPr lang="en-IN" smtClean="0"/>
              <a:t>27</a:t>
            </a:fld>
            <a:endParaRPr lang="en-IN" dirty="0"/>
          </a:p>
        </p:txBody>
      </p:sp>
    </p:spTree>
    <p:extLst>
      <p:ext uri="{BB962C8B-B14F-4D97-AF65-F5344CB8AC3E}">
        <p14:creationId xmlns:p14="http://schemas.microsoft.com/office/powerpoint/2010/main" val="643086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78DF-5DBD-4013-B4E3-65F2869D5C28}"/>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Data Mining Presentation</a:t>
            </a:r>
          </a:p>
        </p:txBody>
      </p:sp>
      <p:sp>
        <p:nvSpPr>
          <p:cNvPr id="3" name="Content Placeholder 2">
            <a:extLst>
              <a:ext uri="{FF2B5EF4-FFF2-40B4-BE49-F238E27FC236}">
                <a16:creationId xmlns:a16="http://schemas.microsoft.com/office/drawing/2014/main" id="{DA66C313-24AD-49BC-BC06-4EECD8D0B931}"/>
              </a:ext>
            </a:extLst>
          </p:cNvPr>
          <p:cNvSpPr>
            <a:spLocks noGrp="1"/>
          </p:cNvSpPr>
          <p:nvPr>
            <p:ph idx="1"/>
          </p:nvPr>
        </p:nvSpPr>
        <p:spPr/>
        <p:txBody>
          <a:bodyPr>
            <a:normAutofit/>
          </a:bodyPr>
          <a:lstStyle/>
          <a:p>
            <a:pPr>
              <a:buFont typeface="Wingdings" panose="05000000000000000000" pitchFamily="2" charset="2"/>
              <a:buChar char="Ø"/>
            </a:pPr>
            <a:r>
              <a:rPr lang="en-IN" sz="2000" b="1" i="1" dirty="0">
                <a:latin typeface="Times New Roman" panose="02020603050405020304" pitchFamily="18" charset="0"/>
                <a:cs typeface="Times New Roman" panose="02020603050405020304" pitchFamily="18" charset="0"/>
              </a:rPr>
              <a:t>Data Mining Application:- </a:t>
            </a:r>
            <a:r>
              <a:rPr lang="en-IN" sz="2000" dirty="0">
                <a:latin typeface="Times New Roman" panose="02020603050405020304" pitchFamily="18" charset="0"/>
                <a:cs typeface="Times New Roman" panose="02020603050405020304" pitchFamily="18" charset="0"/>
              </a:rPr>
              <a:t>Data mining is highly useful in the following domains −</a:t>
            </a:r>
          </a:p>
          <a:p>
            <a:r>
              <a:rPr lang="en-IN" sz="2000" dirty="0">
                <a:latin typeface="Times New Roman" panose="02020603050405020304" pitchFamily="18" charset="0"/>
                <a:cs typeface="Times New Roman" panose="02020603050405020304" pitchFamily="18" charset="0"/>
              </a:rPr>
              <a:t>Market Analysis and Management</a:t>
            </a:r>
          </a:p>
          <a:p>
            <a:r>
              <a:rPr lang="en-IN" sz="2000" dirty="0">
                <a:latin typeface="Times New Roman" panose="02020603050405020304" pitchFamily="18" charset="0"/>
                <a:cs typeface="Times New Roman" panose="02020603050405020304" pitchFamily="18" charset="0"/>
              </a:rPr>
              <a:t>Corporate Analysis &amp; Risk Management</a:t>
            </a:r>
          </a:p>
          <a:p>
            <a:r>
              <a:rPr lang="en-IN" sz="2000" dirty="0">
                <a:latin typeface="Times New Roman" panose="02020603050405020304" pitchFamily="18" charset="0"/>
                <a:cs typeface="Times New Roman" panose="02020603050405020304" pitchFamily="18" charset="0"/>
              </a:rPr>
              <a:t>Fraud Detection</a:t>
            </a:r>
          </a:p>
          <a:p>
            <a:r>
              <a:rPr lang="en-IN" sz="2000" dirty="0">
                <a:latin typeface="Times New Roman" panose="02020603050405020304" pitchFamily="18" charset="0"/>
                <a:cs typeface="Times New Roman" panose="02020603050405020304" pitchFamily="18" charset="0"/>
              </a:rPr>
              <a:t>Apart from these, data mining can also be used in the areas of production control, customer retention, science exploration, sports, astrology, and Internet Web Surf-Aid</a:t>
            </a:r>
          </a:p>
          <a:p>
            <a:pPr marL="0" indent="0">
              <a:buNone/>
            </a:pPr>
            <a:endParaRPr lang="en-IN" sz="2200" dirty="0"/>
          </a:p>
        </p:txBody>
      </p:sp>
      <p:sp>
        <p:nvSpPr>
          <p:cNvPr id="4" name="Date Placeholder 3">
            <a:extLst>
              <a:ext uri="{FF2B5EF4-FFF2-40B4-BE49-F238E27FC236}">
                <a16:creationId xmlns:a16="http://schemas.microsoft.com/office/drawing/2014/main" id="{D32B1821-1B12-45B3-BC49-E813B650715E}"/>
              </a:ext>
            </a:extLst>
          </p:cNvPr>
          <p:cNvSpPr>
            <a:spLocks noGrp="1"/>
          </p:cNvSpPr>
          <p:nvPr>
            <p:ph type="dt" sz="half" idx="10"/>
          </p:nvPr>
        </p:nvSpPr>
        <p:spPr/>
        <p:txBody>
          <a:bodyPr/>
          <a:lstStyle/>
          <a:p>
            <a:fld id="{D2765BDE-D867-4986-9811-DA20BDD0EBC8}" type="datetime1">
              <a:rPr lang="en-IN" smtClean="0"/>
              <a:t>04-09-2018</a:t>
            </a:fld>
            <a:endParaRPr lang="en-IN" dirty="0"/>
          </a:p>
        </p:txBody>
      </p:sp>
      <p:sp>
        <p:nvSpPr>
          <p:cNvPr id="5" name="Slide Number Placeholder 4">
            <a:extLst>
              <a:ext uri="{FF2B5EF4-FFF2-40B4-BE49-F238E27FC236}">
                <a16:creationId xmlns:a16="http://schemas.microsoft.com/office/drawing/2014/main" id="{17E472AD-99CC-4D97-A525-DBC40662D728}"/>
              </a:ext>
            </a:extLst>
          </p:cNvPr>
          <p:cNvSpPr>
            <a:spLocks noGrp="1"/>
          </p:cNvSpPr>
          <p:nvPr>
            <p:ph type="sldNum" sz="quarter" idx="12"/>
          </p:nvPr>
        </p:nvSpPr>
        <p:spPr/>
        <p:txBody>
          <a:bodyPr/>
          <a:lstStyle/>
          <a:p>
            <a:fld id="{8B62B513-CA22-42F8-B949-E58D8E950904}" type="slidenum">
              <a:rPr lang="en-IN" smtClean="0"/>
              <a:t>3</a:t>
            </a:fld>
            <a:endParaRPr lang="en-IN" dirty="0"/>
          </a:p>
        </p:txBody>
      </p:sp>
    </p:spTree>
    <p:extLst>
      <p:ext uri="{BB962C8B-B14F-4D97-AF65-F5344CB8AC3E}">
        <p14:creationId xmlns:p14="http://schemas.microsoft.com/office/powerpoint/2010/main" val="1314906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78DF-5DBD-4013-B4E3-65F2869D5C28}"/>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Data Mining Presentation</a:t>
            </a:r>
          </a:p>
        </p:txBody>
      </p:sp>
      <p:sp>
        <p:nvSpPr>
          <p:cNvPr id="3" name="Content Placeholder 2">
            <a:extLst>
              <a:ext uri="{FF2B5EF4-FFF2-40B4-BE49-F238E27FC236}">
                <a16:creationId xmlns:a16="http://schemas.microsoft.com/office/drawing/2014/main" id="{DA66C313-24AD-49BC-BC06-4EECD8D0B931}"/>
              </a:ext>
            </a:extLst>
          </p:cNvPr>
          <p:cNvSpPr>
            <a:spLocks noGrp="1"/>
          </p:cNvSpPr>
          <p:nvPr>
            <p:ph idx="1"/>
          </p:nvPr>
        </p:nvSpPr>
        <p:spPr>
          <a:xfrm>
            <a:off x="1484310" y="2050473"/>
            <a:ext cx="10018713" cy="4197927"/>
          </a:xfrm>
        </p:spPr>
        <p:txBody>
          <a:bodyPr>
            <a:noAutofit/>
          </a:bodyPr>
          <a:lstStyle/>
          <a:p>
            <a:pPr>
              <a:buFont typeface="Wingdings" panose="05000000000000000000" pitchFamily="2" charset="2"/>
              <a:buChar char="Ø"/>
            </a:pPr>
            <a:r>
              <a:rPr lang="en-IN" sz="1800" b="1" i="1" dirty="0">
                <a:latin typeface="Times New Roman" panose="02020603050405020304" pitchFamily="18" charset="0"/>
                <a:cs typeface="Times New Roman" panose="02020603050405020304" pitchFamily="18" charset="0"/>
              </a:rPr>
              <a:t>Market Analysis and Management:-</a:t>
            </a:r>
            <a:r>
              <a:rPr lang="en-IN" sz="1800" dirty="0">
                <a:latin typeface="Times New Roman" panose="02020603050405020304" pitchFamily="18" charset="0"/>
                <a:cs typeface="Times New Roman" panose="02020603050405020304" pitchFamily="18" charset="0"/>
              </a:rPr>
              <a:t>Listed below are the various fields of market where data mining is used −</a:t>
            </a:r>
          </a:p>
          <a:p>
            <a:pPr>
              <a:buFont typeface="Courier New" panose="02070309020205020404" pitchFamily="49" charset="0"/>
              <a:buChar char="o"/>
            </a:pPr>
            <a:r>
              <a:rPr lang="en-IN" sz="1800" b="1" i="1" dirty="0">
                <a:latin typeface="Times New Roman" panose="02020603050405020304" pitchFamily="18" charset="0"/>
                <a:cs typeface="Times New Roman" panose="02020603050405020304" pitchFamily="18" charset="0"/>
              </a:rPr>
              <a:t>Customer Profiling</a:t>
            </a:r>
            <a:r>
              <a:rPr lang="en-IN" sz="1800" i="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 Data mining helps determine what kind of people buy what kind of products.</a:t>
            </a:r>
          </a:p>
          <a:p>
            <a:pPr>
              <a:buFont typeface="Courier New" panose="02070309020205020404" pitchFamily="49" charset="0"/>
              <a:buChar char="o"/>
            </a:pPr>
            <a:r>
              <a:rPr lang="en-IN" sz="1800" b="1" i="1" dirty="0">
                <a:latin typeface="Times New Roman" panose="02020603050405020304" pitchFamily="18" charset="0"/>
                <a:cs typeface="Times New Roman" panose="02020603050405020304" pitchFamily="18" charset="0"/>
              </a:rPr>
              <a:t>Identifying Customer Requirements</a:t>
            </a:r>
            <a:r>
              <a:rPr lang="en-IN" sz="1800" dirty="0">
                <a:latin typeface="Times New Roman" panose="02020603050405020304" pitchFamily="18" charset="0"/>
                <a:cs typeface="Times New Roman" panose="02020603050405020304" pitchFamily="18" charset="0"/>
              </a:rPr>
              <a:t> − Data mining helps in identifying the best products for different customers. It uses prediction to find the factors that may attract new customers.</a:t>
            </a:r>
          </a:p>
          <a:p>
            <a:pPr>
              <a:buFont typeface="Courier New" panose="02070309020205020404" pitchFamily="49" charset="0"/>
              <a:buChar char="o"/>
            </a:pPr>
            <a:r>
              <a:rPr lang="en-IN" sz="1800" b="1" i="1" dirty="0">
                <a:latin typeface="Times New Roman" panose="02020603050405020304" pitchFamily="18" charset="0"/>
                <a:cs typeface="Times New Roman" panose="02020603050405020304" pitchFamily="18" charset="0"/>
              </a:rPr>
              <a:t>Cross Market Analysis</a:t>
            </a:r>
            <a:r>
              <a:rPr lang="en-IN" sz="1800" dirty="0">
                <a:latin typeface="Times New Roman" panose="02020603050405020304" pitchFamily="18" charset="0"/>
                <a:cs typeface="Times New Roman" panose="02020603050405020304" pitchFamily="18" charset="0"/>
              </a:rPr>
              <a:t> − Data mining performs Association/correlations between product sales.</a:t>
            </a:r>
          </a:p>
          <a:p>
            <a:pPr>
              <a:buFont typeface="Courier New" panose="02070309020205020404" pitchFamily="49" charset="0"/>
              <a:buChar char="o"/>
            </a:pPr>
            <a:r>
              <a:rPr lang="en-IN" sz="1800" b="1" i="1" dirty="0">
                <a:latin typeface="Times New Roman" panose="02020603050405020304" pitchFamily="18" charset="0"/>
                <a:cs typeface="Times New Roman" panose="02020603050405020304" pitchFamily="18" charset="0"/>
              </a:rPr>
              <a:t>Target Marketing</a:t>
            </a:r>
            <a:r>
              <a:rPr lang="en-IN" sz="1800" i="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 Data mining helps to find clusters of model customers who share the same characteristics such as interests, spending habits, income, etc.</a:t>
            </a:r>
          </a:p>
          <a:p>
            <a:pPr>
              <a:buFont typeface="Courier New" panose="02070309020205020404" pitchFamily="49" charset="0"/>
              <a:buChar char="o"/>
            </a:pPr>
            <a:r>
              <a:rPr lang="en-IN" sz="1800" b="1" i="1" dirty="0">
                <a:latin typeface="Times New Roman" panose="02020603050405020304" pitchFamily="18" charset="0"/>
                <a:cs typeface="Times New Roman" panose="02020603050405020304" pitchFamily="18" charset="0"/>
              </a:rPr>
              <a:t>Determining Customer purchasing pattern</a:t>
            </a:r>
            <a:r>
              <a:rPr lang="en-IN" sz="1800" dirty="0">
                <a:latin typeface="Times New Roman" panose="02020603050405020304" pitchFamily="18" charset="0"/>
                <a:cs typeface="Times New Roman" panose="02020603050405020304" pitchFamily="18" charset="0"/>
              </a:rPr>
              <a:t> − Data mining helps in determining customer purchasing pattern.</a:t>
            </a:r>
          </a:p>
          <a:p>
            <a:pPr>
              <a:buFont typeface="Courier New" panose="02070309020205020404" pitchFamily="49" charset="0"/>
              <a:buChar char="o"/>
            </a:pPr>
            <a:r>
              <a:rPr lang="en-IN" sz="1800" b="1" i="1" dirty="0">
                <a:latin typeface="Times New Roman" panose="02020603050405020304" pitchFamily="18" charset="0"/>
                <a:cs typeface="Times New Roman" panose="02020603050405020304" pitchFamily="18" charset="0"/>
              </a:rPr>
              <a:t>Providing Summary Information</a:t>
            </a:r>
            <a:r>
              <a:rPr lang="en-IN" sz="1800" i="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 Data mining provides us various multidimensional summary reports.</a:t>
            </a:r>
          </a:p>
          <a:p>
            <a:pPr>
              <a:buFont typeface="Wingdings" panose="05000000000000000000" pitchFamily="2" charset="2"/>
              <a:buChar char="Ø"/>
            </a:pPr>
            <a:endParaRPr lang="en-IN" sz="1800" dirty="0"/>
          </a:p>
        </p:txBody>
      </p:sp>
      <p:sp>
        <p:nvSpPr>
          <p:cNvPr id="4" name="Date Placeholder 3">
            <a:extLst>
              <a:ext uri="{FF2B5EF4-FFF2-40B4-BE49-F238E27FC236}">
                <a16:creationId xmlns:a16="http://schemas.microsoft.com/office/drawing/2014/main" id="{D32B1821-1B12-45B3-BC49-E813B650715E}"/>
              </a:ext>
            </a:extLst>
          </p:cNvPr>
          <p:cNvSpPr>
            <a:spLocks noGrp="1"/>
          </p:cNvSpPr>
          <p:nvPr>
            <p:ph type="dt" sz="half" idx="10"/>
          </p:nvPr>
        </p:nvSpPr>
        <p:spPr/>
        <p:txBody>
          <a:bodyPr/>
          <a:lstStyle/>
          <a:p>
            <a:fld id="{D2765BDE-D867-4986-9811-DA20BDD0EBC8}" type="datetime1">
              <a:rPr lang="en-IN" smtClean="0"/>
              <a:t>04-09-2018</a:t>
            </a:fld>
            <a:endParaRPr lang="en-IN" dirty="0"/>
          </a:p>
        </p:txBody>
      </p:sp>
      <p:sp>
        <p:nvSpPr>
          <p:cNvPr id="5" name="Slide Number Placeholder 4">
            <a:extLst>
              <a:ext uri="{FF2B5EF4-FFF2-40B4-BE49-F238E27FC236}">
                <a16:creationId xmlns:a16="http://schemas.microsoft.com/office/drawing/2014/main" id="{17E472AD-99CC-4D97-A525-DBC40662D728}"/>
              </a:ext>
            </a:extLst>
          </p:cNvPr>
          <p:cNvSpPr>
            <a:spLocks noGrp="1"/>
          </p:cNvSpPr>
          <p:nvPr>
            <p:ph type="sldNum" sz="quarter" idx="12"/>
          </p:nvPr>
        </p:nvSpPr>
        <p:spPr/>
        <p:txBody>
          <a:bodyPr/>
          <a:lstStyle/>
          <a:p>
            <a:fld id="{8B62B513-CA22-42F8-B949-E58D8E950904}" type="slidenum">
              <a:rPr lang="en-IN" smtClean="0"/>
              <a:t>4</a:t>
            </a:fld>
            <a:endParaRPr lang="en-IN" dirty="0"/>
          </a:p>
        </p:txBody>
      </p:sp>
    </p:spTree>
    <p:extLst>
      <p:ext uri="{BB962C8B-B14F-4D97-AF65-F5344CB8AC3E}">
        <p14:creationId xmlns:p14="http://schemas.microsoft.com/office/powerpoint/2010/main" val="3077480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78DF-5DBD-4013-B4E3-65F2869D5C28}"/>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Data Mining Presentation</a:t>
            </a:r>
          </a:p>
        </p:txBody>
      </p:sp>
      <p:sp>
        <p:nvSpPr>
          <p:cNvPr id="3" name="Content Placeholder 2">
            <a:extLst>
              <a:ext uri="{FF2B5EF4-FFF2-40B4-BE49-F238E27FC236}">
                <a16:creationId xmlns:a16="http://schemas.microsoft.com/office/drawing/2014/main" id="{DA66C313-24AD-49BC-BC06-4EECD8D0B931}"/>
              </a:ext>
            </a:extLst>
          </p:cNvPr>
          <p:cNvSpPr>
            <a:spLocks noGrp="1"/>
          </p:cNvSpPr>
          <p:nvPr>
            <p:ph idx="1"/>
          </p:nvPr>
        </p:nvSpPr>
        <p:spPr/>
        <p:txBody>
          <a:bodyPr>
            <a:normAutofit/>
          </a:bodyPr>
          <a:lstStyle/>
          <a:p>
            <a:pPr>
              <a:buFont typeface="Wingdings" panose="05000000000000000000" pitchFamily="2" charset="2"/>
              <a:buChar char="Ø"/>
            </a:pPr>
            <a:r>
              <a:rPr lang="en-IN" sz="2000" b="1" i="1" dirty="0">
                <a:latin typeface="Times New Roman" panose="02020603050405020304" pitchFamily="18" charset="0"/>
                <a:cs typeface="Times New Roman" panose="02020603050405020304" pitchFamily="18" charset="0"/>
              </a:rPr>
              <a:t>Corporate Analysis and Risk Management:-</a:t>
            </a:r>
            <a:r>
              <a:rPr lang="en-IN" sz="2000" dirty="0">
                <a:latin typeface="Times New Roman" panose="02020603050405020304" pitchFamily="18" charset="0"/>
                <a:cs typeface="Times New Roman" panose="02020603050405020304" pitchFamily="18" charset="0"/>
              </a:rPr>
              <a:t>Data mining is used in the following fields of the Corporate Sector −</a:t>
            </a:r>
          </a:p>
          <a:p>
            <a:r>
              <a:rPr lang="en-IN" sz="2000" b="1" dirty="0">
                <a:latin typeface="Times New Roman" panose="02020603050405020304" pitchFamily="18" charset="0"/>
                <a:cs typeface="Times New Roman" panose="02020603050405020304" pitchFamily="18" charset="0"/>
              </a:rPr>
              <a:t>Finance Planning and Asset Evaluation</a:t>
            </a:r>
            <a:r>
              <a:rPr lang="en-IN" sz="2000" dirty="0">
                <a:latin typeface="Times New Roman" panose="02020603050405020304" pitchFamily="18" charset="0"/>
                <a:cs typeface="Times New Roman" panose="02020603050405020304" pitchFamily="18" charset="0"/>
              </a:rPr>
              <a:t> − It involves cash flow analysis and prediction, contingent claim analysis to evaluate assets.</a:t>
            </a:r>
          </a:p>
          <a:p>
            <a:r>
              <a:rPr lang="en-IN" sz="2000" b="1" dirty="0">
                <a:latin typeface="Times New Roman" panose="02020603050405020304" pitchFamily="18" charset="0"/>
                <a:cs typeface="Times New Roman" panose="02020603050405020304" pitchFamily="18" charset="0"/>
              </a:rPr>
              <a:t>Resource Planning</a:t>
            </a:r>
            <a:r>
              <a:rPr lang="en-IN" sz="2000" dirty="0">
                <a:latin typeface="Times New Roman" panose="02020603050405020304" pitchFamily="18" charset="0"/>
                <a:cs typeface="Times New Roman" panose="02020603050405020304" pitchFamily="18" charset="0"/>
              </a:rPr>
              <a:t> − It involves summarizing and comparing the resources and spending.</a:t>
            </a:r>
          </a:p>
          <a:p>
            <a:r>
              <a:rPr lang="en-IN" sz="2000" b="1" dirty="0">
                <a:latin typeface="Times New Roman" panose="02020603050405020304" pitchFamily="18" charset="0"/>
                <a:cs typeface="Times New Roman" panose="02020603050405020304" pitchFamily="18" charset="0"/>
              </a:rPr>
              <a:t>Competition</a:t>
            </a:r>
            <a:r>
              <a:rPr lang="en-IN" sz="2000" dirty="0">
                <a:latin typeface="Times New Roman" panose="02020603050405020304" pitchFamily="18" charset="0"/>
                <a:cs typeface="Times New Roman" panose="02020603050405020304" pitchFamily="18" charset="0"/>
              </a:rPr>
              <a:t> − It involves monitoring competitors and market directions.</a:t>
            </a:r>
          </a:p>
          <a:p>
            <a:pPr>
              <a:buFont typeface="Wingdings" panose="05000000000000000000" pitchFamily="2" charset="2"/>
              <a:buChar char="Ø"/>
            </a:pPr>
            <a:endParaRPr lang="en-IN" sz="2200" dirty="0"/>
          </a:p>
        </p:txBody>
      </p:sp>
      <p:sp>
        <p:nvSpPr>
          <p:cNvPr id="4" name="Date Placeholder 3">
            <a:extLst>
              <a:ext uri="{FF2B5EF4-FFF2-40B4-BE49-F238E27FC236}">
                <a16:creationId xmlns:a16="http://schemas.microsoft.com/office/drawing/2014/main" id="{D32B1821-1B12-45B3-BC49-E813B650715E}"/>
              </a:ext>
            </a:extLst>
          </p:cNvPr>
          <p:cNvSpPr>
            <a:spLocks noGrp="1"/>
          </p:cNvSpPr>
          <p:nvPr>
            <p:ph type="dt" sz="half" idx="10"/>
          </p:nvPr>
        </p:nvSpPr>
        <p:spPr/>
        <p:txBody>
          <a:bodyPr/>
          <a:lstStyle/>
          <a:p>
            <a:fld id="{D2765BDE-D867-4986-9811-DA20BDD0EBC8}" type="datetime1">
              <a:rPr lang="en-IN" smtClean="0"/>
              <a:t>04-09-2018</a:t>
            </a:fld>
            <a:endParaRPr lang="en-IN" dirty="0"/>
          </a:p>
        </p:txBody>
      </p:sp>
      <p:sp>
        <p:nvSpPr>
          <p:cNvPr id="5" name="Slide Number Placeholder 4">
            <a:extLst>
              <a:ext uri="{FF2B5EF4-FFF2-40B4-BE49-F238E27FC236}">
                <a16:creationId xmlns:a16="http://schemas.microsoft.com/office/drawing/2014/main" id="{17E472AD-99CC-4D97-A525-DBC40662D728}"/>
              </a:ext>
            </a:extLst>
          </p:cNvPr>
          <p:cNvSpPr>
            <a:spLocks noGrp="1"/>
          </p:cNvSpPr>
          <p:nvPr>
            <p:ph type="sldNum" sz="quarter" idx="12"/>
          </p:nvPr>
        </p:nvSpPr>
        <p:spPr/>
        <p:txBody>
          <a:bodyPr/>
          <a:lstStyle/>
          <a:p>
            <a:fld id="{8B62B513-CA22-42F8-B949-E58D8E950904}" type="slidenum">
              <a:rPr lang="en-IN" smtClean="0"/>
              <a:t>5</a:t>
            </a:fld>
            <a:endParaRPr lang="en-IN" dirty="0"/>
          </a:p>
        </p:txBody>
      </p:sp>
    </p:spTree>
    <p:extLst>
      <p:ext uri="{BB962C8B-B14F-4D97-AF65-F5344CB8AC3E}">
        <p14:creationId xmlns:p14="http://schemas.microsoft.com/office/powerpoint/2010/main" val="1111314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78DF-5DBD-4013-B4E3-65F2869D5C28}"/>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Data Mining Presentation</a:t>
            </a:r>
          </a:p>
        </p:txBody>
      </p:sp>
      <p:sp>
        <p:nvSpPr>
          <p:cNvPr id="3" name="Content Placeholder 2">
            <a:extLst>
              <a:ext uri="{FF2B5EF4-FFF2-40B4-BE49-F238E27FC236}">
                <a16:creationId xmlns:a16="http://schemas.microsoft.com/office/drawing/2014/main" id="{DA66C313-24AD-49BC-BC06-4EECD8D0B931}"/>
              </a:ext>
            </a:extLst>
          </p:cNvPr>
          <p:cNvSpPr>
            <a:spLocks noGrp="1"/>
          </p:cNvSpPr>
          <p:nvPr>
            <p:ph idx="1"/>
          </p:nvPr>
        </p:nvSpPr>
        <p:spPr/>
        <p:txBody>
          <a:bodyPr>
            <a:normAutofit/>
          </a:bodyPr>
          <a:lstStyle/>
          <a:p>
            <a:pPr>
              <a:buFont typeface="Wingdings" panose="05000000000000000000" pitchFamily="2" charset="2"/>
              <a:buChar char="Ø"/>
            </a:pPr>
            <a:r>
              <a:rPr lang="en-IN" sz="2000" b="1" i="1" dirty="0">
                <a:latin typeface="Times New Roman" panose="02020603050405020304" pitchFamily="18" charset="0"/>
                <a:cs typeface="Times New Roman" panose="02020603050405020304" pitchFamily="18" charset="0"/>
              </a:rPr>
              <a:t>Fraud Detection:- </a:t>
            </a:r>
            <a:r>
              <a:rPr lang="en-IN" sz="2000" dirty="0">
                <a:latin typeface="Times New Roman" panose="02020603050405020304" pitchFamily="18" charset="0"/>
                <a:cs typeface="Times New Roman" panose="02020603050405020304" pitchFamily="18" charset="0"/>
              </a:rPr>
              <a:t>Data mining is also used in the fields of credit card services and telecommunication to detect frauds. In fraud telephone calls, it helps to find the destination of the call, duration of the call, time of the day or week, etc. It also analyzes the patterns that deviate from expected norms.</a:t>
            </a:r>
          </a:p>
        </p:txBody>
      </p:sp>
      <p:sp>
        <p:nvSpPr>
          <p:cNvPr id="4" name="Date Placeholder 3">
            <a:extLst>
              <a:ext uri="{FF2B5EF4-FFF2-40B4-BE49-F238E27FC236}">
                <a16:creationId xmlns:a16="http://schemas.microsoft.com/office/drawing/2014/main" id="{D32B1821-1B12-45B3-BC49-E813B650715E}"/>
              </a:ext>
            </a:extLst>
          </p:cNvPr>
          <p:cNvSpPr>
            <a:spLocks noGrp="1"/>
          </p:cNvSpPr>
          <p:nvPr>
            <p:ph type="dt" sz="half" idx="10"/>
          </p:nvPr>
        </p:nvSpPr>
        <p:spPr/>
        <p:txBody>
          <a:bodyPr/>
          <a:lstStyle/>
          <a:p>
            <a:fld id="{D2765BDE-D867-4986-9811-DA20BDD0EBC8}" type="datetime1">
              <a:rPr lang="en-IN" smtClean="0"/>
              <a:t>04-09-2018</a:t>
            </a:fld>
            <a:endParaRPr lang="en-IN" dirty="0"/>
          </a:p>
        </p:txBody>
      </p:sp>
      <p:sp>
        <p:nvSpPr>
          <p:cNvPr id="5" name="Slide Number Placeholder 4">
            <a:extLst>
              <a:ext uri="{FF2B5EF4-FFF2-40B4-BE49-F238E27FC236}">
                <a16:creationId xmlns:a16="http://schemas.microsoft.com/office/drawing/2014/main" id="{17E472AD-99CC-4D97-A525-DBC40662D728}"/>
              </a:ext>
            </a:extLst>
          </p:cNvPr>
          <p:cNvSpPr>
            <a:spLocks noGrp="1"/>
          </p:cNvSpPr>
          <p:nvPr>
            <p:ph type="sldNum" sz="quarter" idx="12"/>
          </p:nvPr>
        </p:nvSpPr>
        <p:spPr/>
        <p:txBody>
          <a:bodyPr/>
          <a:lstStyle/>
          <a:p>
            <a:fld id="{8B62B513-CA22-42F8-B949-E58D8E950904}" type="slidenum">
              <a:rPr lang="en-IN" smtClean="0"/>
              <a:t>6</a:t>
            </a:fld>
            <a:endParaRPr lang="en-IN" dirty="0"/>
          </a:p>
        </p:txBody>
      </p:sp>
    </p:spTree>
    <p:extLst>
      <p:ext uri="{BB962C8B-B14F-4D97-AF65-F5344CB8AC3E}">
        <p14:creationId xmlns:p14="http://schemas.microsoft.com/office/powerpoint/2010/main" val="306116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78DF-5DBD-4013-B4E3-65F2869D5C28}"/>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Data Mining Presentation</a:t>
            </a:r>
          </a:p>
        </p:txBody>
      </p:sp>
      <p:sp>
        <p:nvSpPr>
          <p:cNvPr id="3" name="Content Placeholder 2">
            <a:extLst>
              <a:ext uri="{FF2B5EF4-FFF2-40B4-BE49-F238E27FC236}">
                <a16:creationId xmlns:a16="http://schemas.microsoft.com/office/drawing/2014/main" id="{DA66C313-24AD-49BC-BC06-4EECD8D0B931}"/>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IN" sz="2000" b="1" i="1" dirty="0">
                <a:latin typeface="Times New Roman" panose="02020603050405020304" pitchFamily="18" charset="0"/>
                <a:cs typeface="Times New Roman" panose="02020603050405020304" pitchFamily="18" charset="0"/>
              </a:rPr>
              <a:t>Data Mining Tasks:-</a:t>
            </a:r>
          </a:p>
          <a:p>
            <a:pPr>
              <a:buFont typeface="Wingdings" panose="05000000000000000000" pitchFamily="2" charset="2"/>
              <a:buChar char="v"/>
            </a:pPr>
            <a:r>
              <a:rPr lang="en-IN" sz="2000" b="1" i="1" dirty="0">
                <a:latin typeface="Times New Roman" panose="02020603050405020304" pitchFamily="18" charset="0"/>
                <a:cs typeface="Times New Roman" panose="02020603050405020304" pitchFamily="18" charset="0"/>
              </a:rPr>
              <a:t>Descriptive Function:- </a:t>
            </a:r>
            <a:r>
              <a:rPr lang="en-IN" sz="2000" dirty="0">
                <a:latin typeface="Times New Roman" panose="02020603050405020304" pitchFamily="18" charset="0"/>
                <a:cs typeface="Times New Roman" panose="02020603050405020304" pitchFamily="18" charset="0"/>
              </a:rPr>
              <a:t>The descriptive function deals with the general properties of data in the database. Here is the list of descriptive functions −</a:t>
            </a:r>
          </a:p>
          <a:p>
            <a:r>
              <a:rPr lang="en-IN" sz="2000" dirty="0">
                <a:latin typeface="Times New Roman" panose="02020603050405020304" pitchFamily="18" charset="0"/>
                <a:cs typeface="Times New Roman" panose="02020603050405020304" pitchFamily="18" charset="0"/>
              </a:rPr>
              <a:t>Class/Concept Description</a:t>
            </a:r>
          </a:p>
          <a:p>
            <a:r>
              <a:rPr lang="en-IN" sz="2000" dirty="0">
                <a:latin typeface="Times New Roman" panose="02020603050405020304" pitchFamily="18" charset="0"/>
                <a:cs typeface="Times New Roman" panose="02020603050405020304" pitchFamily="18" charset="0"/>
              </a:rPr>
              <a:t>Mining of Frequent Patterns</a:t>
            </a:r>
          </a:p>
          <a:p>
            <a:r>
              <a:rPr lang="en-IN" sz="2000" dirty="0">
                <a:latin typeface="Times New Roman" panose="02020603050405020304" pitchFamily="18" charset="0"/>
                <a:cs typeface="Times New Roman" panose="02020603050405020304" pitchFamily="18" charset="0"/>
              </a:rPr>
              <a:t>Mining of Associations</a:t>
            </a:r>
          </a:p>
          <a:p>
            <a:r>
              <a:rPr lang="en-IN" sz="2000" dirty="0">
                <a:latin typeface="Times New Roman" panose="02020603050405020304" pitchFamily="18" charset="0"/>
                <a:cs typeface="Times New Roman" panose="02020603050405020304" pitchFamily="18" charset="0"/>
              </a:rPr>
              <a:t>Mining of Correlations</a:t>
            </a:r>
          </a:p>
          <a:p>
            <a:r>
              <a:rPr lang="en-IN" sz="2000" dirty="0">
                <a:latin typeface="Times New Roman" panose="02020603050405020304" pitchFamily="18" charset="0"/>
                <a:cs typeface="Times New Roman" panose="02020603050405020304" pitchFamily="18" charset="0"/>
              </a:rPr>
              <a:t>Mining of Clusters</a:t>
            </a:r>
          </a:p>
          <a:p>
            <a:pPr>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32B1821-1B12-45B3-BC49-E813B650715E}"/>
              </a:ext>
            </a:extLst>
          </p:cNvPr>
          <p:cNvSpPr>
            <a:spLocks noGrp="1"/>
          </p:cNvSpPr>
          <p:nvPr>
            <p:ph type="dt" sz="half" idx="10"/>
          </p:nvPr>
        </p:nvSpPr>
        <p:spPr/>
        <p:txBody>
          <a:bodyPr/>
          <a:lstStyle/>
          <a:p>
            <a:fld id="{D2765BDE-D867-4986-9811-DA20BDD0EBC8}" type="datetime1">
              <a:rPr lang="en-IN" smtClean="0"/>
              <a:t>04-09-2018</a:t>
            </a:fld>
            <a:endParaRPr lang="en-IN" dirty="0"/>
          </a:p>
        </p:txBody>
      </p:sp>
      <p:sp>
        <p:nvSpPr>
          <p:cNvPr id="5" name="Slide Number Placeholder 4">
            <a:extLst>
              <a:ext uri="{FF2B5EF4-FFF2-40B4-BE49-F238E27FC236}">
                <a16:creationId xmlns:a16="http://schemas.microsoft.com/office/drawing/2014/main" id="{17E472AD-99CC-4D97-A525-DBC40662D728}"/>
              </a:ext>
            </a:extLst>
          </p:cNvPr>
          <p:cNvSpPr>
            <a:spLocks noGrp="1"/>
          </p:cNvSpPr>
          <p:nvPr>
            <p:ph type="sldNum" sz="quarter" idx="12"/>
          </p:nvPr>
        </p:nvSpPr>
        <p:spPr/>
        <p:txBody>
          <a:bodyPr/>
          <a:lstStyle/>
          <a:p>
            <a:fld id="{8B62B513-CA22-42F8-B949-E58D8E950904}" type="slidenum">
              <a:rPr lang="en-IN" smtClean="0"/>
              <a:t>7</a:t>
            </a:fld>
            <a:endParaRPr lang="en-IN" dirty="0"/>
          </a:p>
        </p:txBody>
      </p:sp>
    </p:spTree>
    <p:extLst>
      <p:ext uri="{BB962C8B-B14F-4D97-AF65-F5344CB8AC3E}">
        <p14:creationId xmlns:p14="http://schemas.microsoft.com/office/powerpoint/2010/main" val="2227808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78DF-5DBD-4013-B4E3-65F2869D5C28}"/>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Data Mining Presentation</a:t>
            </a:r>
          </a:p>
        </p:txBody>
      </p:sp>
      <p:sp>
        <p:nvSpPr>
          <p:cNvPr id="3" name="Content Placeholder 2">
            <a:extLst>
              <a:ext uri="{FF2B5EF4-FFF2-40B4-BE49-F238E27FC236}">
                <a16:creationId xmlns:a16="http://schemas.microsoft.com/office/drawing/2014/main" id="{DA66C313-24AD-49BC-BC06-4EECD8D0B931}"/>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IN" sz="2000" b="1" i="1" dirty="0">
                <a:latin typeface="Times New Roman" panose="02020603050405020304" pitchFamily="18" charset="0"/>
                <a:cs typeface="Times New Roman" panose="02020603050405020304" pitchFamily="18" charset="0"/>
              </a:rPr>
              <a:t>Data Mining Tasks:-</a:t>
            </a:r>
          </a:p>
          <a:p>
            <a:r>
              <a:rPr lang="en-IN" sz="2000" b="1" i="1" dirty="0">
                <a:latin typeface="Times New Roman" panose="02020603050405020304" pitchFamily="18" charset="0"/>
                <a:cs typeface="Times New Roman" panose="02020603050405020304" pitchFamily="18" charset="0"/>
              </a:rPr>
              <a:t>Class/Concept Description:- </a:t>
            </a:r>
            <a:r>
              <a:rPr lang="en-IN" sz="2000" dirty="0">
                <a:latin typeface="Times New Roman" panose="02020603050405020304" pitchFamily="18" charset="0"/>
                <a:cs typeface="Times New Roman" panose="02020603050405020304" pitchFamily="18" charset="0"/>
              </a:rPr>
              <a:t>Class/Concept refers to the data to be associated with the classes or concepts. For example, in a company, the classes of items for sales include computer and printers, and concepts of customers include big spenders and budget spenders. Such descriptions of a class or a concept are called class/concept descriptions. These descriptions can be derived by the following two ways −</a:t>
            </a:r>
          </a:p>
          <a:p>
            <a:r>
              <a:rPr lang="en-IN" sz="2000" b="1" dirty="0">
                <a:latin typeface="Times New Roman" panose="02020603050405020304" pitchFamily="18" charset="0"/>
                <a:cs typeface="Times New Roman" panose="02020603050405020304" pitchFamily="18" charset="0"/>
              </a:rPr>
              <a:t>Data Characterization</a:t>
            </a:r>
            <a:r>
              <a:rPr lang="en-IN" sz="2000" dirty="0">
                <a:latin typeface="Times New Roman" panose="02020603050405020304" pitchFamily="18" charset="0"/>
                <a:cs typeface="Times New Roman" panose="02020603050405020304" pitchFamily="18" charset="0"/>
              </a:rPr>
              <a:t> − This refers to summarizing data of class under study. This class under study is called as Target Class.</a:t>
            </a:r>
          </a:p>
          <a:p>
            <a:r>
              <a:rPr lang="en-IN" sz="2000" b="1" dirty="0">
                <a:latin typeface="Times New Roman" panose="02020603050405020304" pitchFamily="18" charset="0"/>
                <a:cs typeface="Times New Roman" panose="02020603050405020304" pitchFamily="18" charset="0"/>
              </a:rPr>
              <a:t>Data Discrimination</a:t>
            </a:r>
            <a:r>
              <a:rPr lang="en-IN" sz="2000" dirty="0">
                <a:latin typeface="Times New Roman" panose="02020603050405020304" pitchFamily="18" charset="0"/>
                <a:cs typeface="Times New Roman" panose="02020603050405020304" pitchFamily="18" charset="0"/>
              </a:rPr>
              <a:t> − It refers to the mapping or classification of a class with some predefined group or class.</a:t>
            </a:r>
          </a:p>
          <a:p>
            <a:pPr>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32B1821-1B12-45B3-BC49-E813B650715E}"/>
              </a:ext>
            </a:extLst>
          </p:cNvPr>
          <p:cNvSpPr>
            <a:spLocks noGrp="1"/>
          </p:cNvSpPr>
          <p:nvPr>
            <p:ph type="dt" sz="half" idx="10"/>
          </p:nvPr>
        </p:nvSpPr>
        <p:spPr/>
        <p:txBody>
          <a:bodyPr/>
          <a:lstStyle/>
          <a:p>
            <a:fld id="{D2765BDE-D867-4986-9811-DA20BDD0EBC8}" type="datetime1">
              <a:rPr lang="en-IN" smtClean="0"/>
              <a:t>04-09-2018</a:t>
            </a:fld>
            <a:endParaRPr lang="en-IN" dirty="0"/>
          </a:p>
        </p:txBody>
      </p:sp>
      <p:sp>
        <p:nvSpPr>
          <p:cNvPr id="5" name="Slide Number Placeholder 4">
            <a:extLst>
              <a:ext uri="{FF2B5EF4-FFF2-40B4-BE49-F238E27FC236}">
                <a16:creationId xmlns:a16="http://schemas.microsoft.com/office/drawing/2014/main" id="{17E472AD-99CC-4D97-A525-DBC40662D728}"/>
              </a:ext>
            </a:extLst>
          </p:cNvPr>
          <p:cNvSpPr>
            <a:spLocks noGrp="1"/>
          </p:cNvSpPr>
          <p:nvPr>
            <p:ph type="sldNum" sz="quarter" idx="12"/>
          </p:nvPr>
        </p:nvSpPr>
        <p:spPr/>
        <p:txBody>
          <a:bodyPr/>
          <a:lstStyle/>
          <a:p>
            <a:fld id="{8B62B513-CA22-42F8-B949-E58D8E950904}" type="slidenum">
              <a:rPr lang="en-IN" smtClean="0"/>
              <a:t>8</a:t>
            </a:fld>
            <a:endParaRPr lang="en-IN" dirty="0"/>
          </a:p>
        </p:txBody>
      </p:sp>
    </p:spTree>
    <p:extLst>
      <p:ext uri="{BB962C8B-B14F-4D97-AF65-F5344CB8AC3E}">
        <p14:creationId xmlns:p14="http://schemas.microsoft.com/office/powerpoint/2010/main" val="570507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78DF-5DBD-4013-B4E3-65F2869D5C28}"/>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Data Mining Presentation</a:t>
            </a:r>
          </a:p>
        </p:txBody>
      </p:sp>
      <p:sp>
        <p:nvSpPr>
          <p:cNvPr id="3" name="Content Placeholder 2">
            <a:extLst>
              <a:ext uri="{FF2B5EF4-FFF2-40B4-BE49-F238E27FC236}">
                <a16:creationId xmlns:a16="http://schemas.microsoft.com/office/drawing/2014/main" id="{DA66C313-24AD-49BC-BC06-4EECD8D0B931}"/>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IN" sz="2000" b="1" i="1" dirty="0">
                <a:latin typeface="Times New Roman" panose="02020603050405020304" pitchFamily="18" charset="0"/>
                <a:cs typeface="Times New Roman" panose="02020603050405020304" pitchFamily="18" charset="0"/>
              </a:rPr>
              <a:t>Data Mining Tasks:-</a:t>
            </a:r>
          </a:p>
          <a:p>
            <a:pPr>
              <a:buFont typeface="Wingdings" panose="05000000000000000000" pitchFamily="2" charset="2"/>
              <a:buChar char="q"/>
            </a:pPr>
            <a:r>
              <a:rPr lang="en-IN" sz="2000" b="1" i="1" dirty="0">
                <a:latin typeface="Times New Roman" panose="02020603050405020304" pitchFamily="18" charset="0"/>
                <a:cs typeface="Times New Roman" panose="02020603050405020304" pitchFamily="18" charset="0"/>
              </a:rPr>
              <a:t>Mining of Frequent patterns:- </a:t>
            </a:r>
            <a:r>
              <a:rPr lang="en-IN" sz="2000" dirty="0">
                <a:latin typeface="Times New Roman" panose="02020603050405020304" pitchFamily="18" charset="0"/>
                <a:cs typeface="Times New Roman" panose="02020603050405020304" pitchFamily="18" charset="0"/>
              </a:rPr>
              <a:t>Frequent patterns are those patterns that occur frequently in transactional data. Here is the list of kind of frequent patterns −</a:t>
            </a:r>
          </a:p>
          <a:p>
            <a:r>
              <a:rPr lang="en-IN" sz="2000" b="1" dirty="0">
                <a:latin typeface="Times New Roman" panose="02020603050405020304" pitchFamily="18" charset="0"/>
                <a:cs typeface="Times New Roman" panose="02020603050405020304" pitchFamily="18" charset="0"/>
              </a:rPr>
              <a:t>Frequent Item Set</a:t>
            </a:r>
            <a:r>
              <a:rPr lang="en-IN" sz="2000" dirty="0">
                <a:latin typeface="Times New Roman" panose="02020603050405020304" pitchFamily="18" charset="0"/>
                <a:cs typeface="Times New Roman" panose="02020603050405020304" pitchFamily="18" charset="0"/>
              </a:rPr>
              <a:t> − It refers to a set of items that frequently appear together, for example, milk and bread.</a:t>
            </a:r>
          </a:p>
          <a:p>
            <a:r>
              <a:rPr lang="en-IN" sz="2000" b="1" dirty="0">
                <a:latin typeface="Times New Roman" panose="02020603050405020304" pitchFamily="18" charset="0"/>
                <a:cs typeface="Times New Roman" panose="02020603050405020304" pitchFamily="18" charset="0"/>
              </a:rPr>
              <a:t>Frequent Subsequence</a:t>
            </a:r>
            <a:r>
              <a:rPr lang="en-IN" sz="2000" dirty="0">
                <a:latin typeface="Times New Roman" panose="02020603050405020304" pitchFamily="18" charset="0"/>
                <a:cs typeface="Times New Roman" panose="02020603050405020304" pitchFamily="18" charset="0"/>
              </a:rPr>
              <a:t> − A sequence of patterns that occur frequently such as purchasing a camera is followed by memory card.</a:t>
            </a:r>
          </a:p>
          <a:p>
            <a:r>
              <a:rPr lang="en-IN" sz="2000" b="1" dirty="0">
                <a:latin typeface="Times New Roman" panose="02020603050405020304" pitchFamily="18" charset="0"/>
                <a:cs typeface="Times New Roman" panose="02020603050405020304" pitchFamily="18" charset="0"/>
              </a:rPr>
              <a:t>Frequent Sub Structure</a:t>
            </a:r>
            <a:r>
              <a:rPr lang="en-IN" sz="2000" dirty="0">
                <a:latin typeface="Times New Roman" panose="02020603050405020304" pitchFamily="18" charset="0"/>
                <a:cs typeface="Times New Roman" panose="02020603050405020304" pitchFamily="18" charset="0"/>
              </a:rPr>
              <a:t> − Substructure refers to different structural forms, such as graphs, trees, or lattices, which may be combined with item-sets or subsequences.</a:t>
            </a:r>
          </a:p>
          <a:p>
            <a:pPr>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32B1821-1B12-45B3-BC49-E813B650715E}"/>
              </a:ext>
            </a:extLst>
          </p:cNvPr>
          <p:cNvSpPr>
            <a:spLocks noGrp="1"/>
          </p:cNvSpPr>
          <p:nvPr>
            <p:ph type="dt" sz="half" idx="10"/>
          </p:nvPr>
        </p:nvSpPr>
        <p:spPr/>
        <p:txBody>
          <a:bodyPr/>
          <a:lstStyle/>
          <a:p>
            <a:fld id="{D2765BDE-D867-4986-9811-DA20BDD0EBC8}" type="datetime1">
              <a:rPr lang="en-IN" smtClean="0"/>
              <a:t>04-09-2018</a:t>
            </a:fld>
            <a:endParaRPr lang="en-IN" dirty="0"/>
          </a:p>
        </p:txBody>
      </p:sp>
      <p:sp>
        <p:nvSpPr>
          <p:cNvPr id="5" name="Slide Number Placeholder 4">
            <a:extLst>
              <a:ext uri="{FF2B5EF4-FFF2-40B4-BE49-F238E27FC236}">
                <a16:creationId xmlns:a16="http://schemas.microsoft.com/office/drawing/2014/main" id="{17E472AD-99CC-4D97-A525-DBC40662D728}"/>
              </a:ext>
            </a:extLst>
          </p:cNvPr>
          <p:cNvSpPr>
            <a:spLocks noGrp="1"/>
          </p:cNvSpPr>
          <p:nvPr>
            <p:ph type="sldNum" sz="quarter" idx="12"/>
          </p:nvPr>
        </p:nvSpPr>
        <p:spPr/>
        <p:txBody>
          <a:bodyPr/>
          <a:lstStyle/>
          <a:p>
            <a:fld id="{8B62B513-CA22-42F8-B949-E58D8E950904}" type="slidenum">
              <a:rPr lang="en-IN" smtClean="0"/>
              <a:t>9</a:t>
            </a:fld>
            <a:endParaRPr lang="en-IN" dirty="0"/>
          </a:p>
        </p:txBody>
      </p:sp>
    </p:spTree>
    <p:extLst>
      <p:ext uri="{BB962C8B-B14F-4D97-AF65-F5344CB8AC3E}">
        <p14:creationId xmlns:p14="http://schemas.microsoft.com/office/powerpoint/2010/main" val="2887724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105</TotalTime>
  <Words>1293</Words>
  <Application>Microsoft Office PowerPoint</Application>
  <PresentationFormat>Widescreen</PresentationFormat>
  <Paragraphs>205</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Arial Black</vt:lpstr>
      <vt:lpstr>Calibri</vt:lpstr>
      <vt:lpstr>Corbel</vt:lpstr>
      <vt:lpstr>Courier New</vt:lpstr>
      <vt:lpstr>Times New Roman</vt:lpstr>
      <vt:lpstr>Wingdings</vt:lpstr>
      <vt:lpstr>Parallax</vt:lpstr>
      <vt:lpstr>Data Mining Presentation</vt:lpstr>
      <vt:lpstr>Data Mining Presentation</vt:lpstr>
      <vt:lpstr>Data Mining Presentation</vt:lpstr>
      <vt:lpstr>Data Mining Presentation</vt:lpstr>
      <vt:lpstr>Data Mining Presentation</vt:lpstr>
      <vt:lpstr>Data Mining Presentation</vt:lpstr>
      <vt:lpstr>Data Mining Presentation</vt:lpstr>
      <vt:lpstr>Data Mining Presentation</vt:lpstr>
      <vt:lpstr>Data Mining Presentation</vt:lpstr>
      <vt:lpstr>Data Mining Presentation</vt:lpstr>
      <vt:lpstr>Data Mining Presentation</vt:lpstr>
      <vt:lpstr>Data Mining Presentation</vt:lpstr>
      <vt:lpstr>Data Mining Presentation</vt:lpstr>
      <vt:lpstr>Data Mining Presentation</vt:lpstr>
      <vt:lpstr>Data Mining Presentation</vt:lpstr>
      <vt:lpstr>Data Mining Presentation</vt:lpstr>
      <vt:lpstr>Data Mining Presentation</vt:lpstr>
      <vt:lpstr>Data Mining Presentation</vt:lpstr>
      <vt:lpstr>Data Mining Presentation</vt:lpstr>
      <vt:lpstr>Data Mining Presentation</vt:lpstr>
      <vt:lpstr>Data Mining Presentation</vt:lpstr>
      <vt:lpstr>Data Mining Presentation</vt:lpstr>
      <vt:lpstr>Data Mining Presentation</vt:lpstr>
      <vt:lpstr>Data Mining Presentation</vt:lpstr>
      <vt:lpstr>Data Mining Presentation</vt:lpstr>
      <vt:lpstr>Data Mining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Presentation</dc:title>
  <dc:creator>Sumon Karmakar</dc:creator>
  <cp:lastModifiedBy>Sumon Karmakar</cp:lastModifiedBy>
  <cp:revision>123</cp:revision>
  <dcterms:created xsi:type="dcterms:W3CDTF">2018-08-11T01:44:07Z</dcterms:created>
  <dcterms:modified xsi:type="dcterms:W3CDTF">2018-09-04T01:55:33Z</dcterms:modified>
</cp:coreProperties>
</file>