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C83DA-8EAD-4292-9831-A201D93C3628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25B1-8EB2-4019-BDA2-3F6BBA133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2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1AA7-283A-405E-9EFC-7B172A32D42C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8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7EF-C74F-412A-94E8-A49DA8531AC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10184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7EF-C74F-412A-94E8-A49DA8531AC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04322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7EF-C74F-412A-94E8-A49DA8531AC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00546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7EF-C74F-412A-94E8-A49DA8531AC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53392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7EF-C74F-412A-94E8-A49DA8531AC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5384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07BD-192D-4C17-B50F-8D5D628E2884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68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2EB-F03E-40B6-86A0-C8D6D88263C0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0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1D70-D07A-4046-BBEF-B726135933E7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55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DE50-C91D-401E-91F8-23F1AAF57FAB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73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C59-95BE-4042-A2D7-1278D2284F64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61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217-DCA7-45CA-9C7E-AC7813AA2D03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86B-4774-47FD-921D-DAF5A8BDD168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DE77-D5CD-450F-AD9A-D08D9891925C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6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B3A4-D18F-46CC-AEE4-4D6013C39C57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55-EF66-4A9B-BFD2-6EB008C25EDE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45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07EF-C74F-412A-94E8-A49DA8531AC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0F1892-678E-4DAC-9B6E-5F58681650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ddress.asp" TargetMode="External"/><Relationship Id="rId7" Type="http://schemas.openxmlformats.org/officeDocument/2006/relationships/hyperlink" Target="https://www.w3schools.com/tags/tag_q.asp" TargetMode="External"/><Relationship Id="rId2" Type="http://schemas.openxmlformats.org/officeDocument/2006/relationships/hyperlink" Target="https://www.w3schools.com/tags/tag_abb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ite.asp" TargetMode="External"/><Relationship Id="rId5" Type="http://schemas.openxmlformats.org/officeDocument/2006/relationships/hyperlink" Target="https://www.w3schools.com/tags/tag_blockquote.asp" TargetMode="External"/><Relationship Id="rId4" Type="http://schemas.openxmlformats.org/officeDocument/2006/relationships/hyperlink" Target="https://www.w3schools.com/tags/tag_bd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tyle.asp" TargetMode="External"/><Relationship Id="rId3" Type="http://schemas.openxmlformats.org/officeDocument/2006/relationships/hyperlink" Target="https://www.w3schools.com/tags/tag_title.asp" TargetMode="External"/><Relationship Id="rId7" Type="http://schemas.openxmlformats.org/officeDocument/2006/relationships/hyperlink" Target="https://www.w3schools.com/tags/tag_script.asp" TargetMode="External"/><Relationship Id="rId2" Type="http://schemas.openxmlformats.org/officeDocument/2006/relationships/hyperlink" Target="https://www.w3schools.com/tags/tag_hea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meta.asp" TargetMode="External"/><Relationship Id="rId5" Type="http://schemas.openxmlformats.org/officeDocument/2006/relationships/hyperlink" Target="https://www.w3schools.com/tags/tag_link.asp" TargetMode="External"/><Relationship Id="rId4" Type="http://schemas.openxmlformats.org/officeDocument/2006/relationships/hyperlink" Target="https://www.w3schools.com/tags/tag_bas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FFC-91A0-483E-ADC0-DBD0F5B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315F-9D83-4F0C-B5BC-500A1D2B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 Sumon Karmakar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E601-300F-4A59-BE78-9AE8D3CC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4A79-31B6-488E-98CE-B8BE3967B6D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FE1F8-2E99-4AA6-B38D-3ABA749A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0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Text Alignment:-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for styling HTML elements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background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text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text fonts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text sizes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text alignment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C514-B7DD-4A98-B6DB-32DD6B04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7C1C-77C5-4543-92FB-BFAA3472A6E3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B4C05-F382-47B9-99CE-6E79237D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8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Text Formatting:-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elements were designed to display special types of text: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&lt;b&gt; - Bold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 - Important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Italic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Emphasized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&lt;mark&gt; - Marked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 - Small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&lt;del&gt; - Deleted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&lt;ins&gt; - Inserted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&lt;sub&gt; - Subscript text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&lt;sup&gt; - Superscript text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8A8A-B47B-420B-A78C-6C198F5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5131-72F5-4FA0-9451-37B48A2713BA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9038-E437-47D9-B995-0E87E4B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67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Quotation and Citation Element:-</a:t>
            </a:r>
            <a:br>
              <a:rPr lang="en-IN" dirty="0"/>
            </a:b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83E2-0B34-4204-8DCF-24B5D1B3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D9D-D9F7-4B59-96FC-F2BE2FF4431D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481D-1C66-4A6C-8696-6F5F557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12</a:t>
            </a:fld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825AC-6B4E-49EA-90F3-6E826C3D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55010"/>
              </p:ext>
            </p:extLst>
          </p:nvPr>
        </p:nvGraphicFramePr>
        <p:xfrm>
          <a:off x="1311579" y="2688728"/>
          <a:ext cx="8898598" cy="381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299">
                  <a:extLst>
                    <a:ext uri="{9D8B030D-6E8A-4147-A177-3AD203B41FA5}">
                      <a16:colId xmlns:a16="http://schemas.microsoft.com/office/drawing/2014/main" val="2843872174"/>
                    </a:ext>
                  </a:extLst>
                </a:gridCol>
                <a:gridCol w="4449299">
                  <a:extLst>
                    <a:ext uri="{9D8B030D-6E8A-4147-A177-3AD203B41FA5}">
                      <a16:colId xmlns:a16="http://schemas.microsoft.com/office/drawing/2014/main" val="3821810428"/>
                    </a:ext>
                  </a:extLst>
                </a:gridCol>
              </a:tblGrid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Tag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5371520"/>
                  </a:ext>
                </a:extLst>
              </a:tr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&lt;abbr&gt;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an abbreviation or acronym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47806947"/>
                  </a:ext>
                </a:extLst>
              </a:tr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&lt;address&gt;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6927644"/>
                  </a:ext>
                </a:extLst>
              </a:tr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4"/>
                        </a:rPr>
                        <a:t>&lt;bdo&gt;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the text direction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670336"/>
                  </a:ext>
                </a:extLst>
              </a:tr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5"/>
                        </a:rPr>
                        <a:t>&lt;blockquote&gt;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32808660"/>
                  </a:ext>
                </a:extLst>
              </a:tr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6"/>
                        </a:rPr>
                        <a:t>&lt;cite&gt;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the title of a work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8133509"/>
                  </a:ext>
                </a:extLst>
              </a:tr>
              <a:tr h="4820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7"/>
                        </a:rPr>
                        <a:t>&lt;q&gt;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Defines a short inline quotation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076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15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Comment:- </a:t>
            </a:r>
            <a:r>
              <a:rPr lang="en-IN" dirty="0"/>
              <a:t>You can add comments to your HTML source by using the following syntax:</a:t>
            </a:r>
          </a:p>
          <a:p>
            <a:r>
              <a:rPr lang="en-IN" dirty="0"/>
              <a:t>&lt;!-- Write your comments here --&gt;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2064-835D-4C1C-B803-8A0E4021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0F53-99ED-4589-8399-82029BF656E6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1E84-3379-4F0C-ABE9-ECE2C59F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43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HTML with CSS:- CSS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ascading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heets.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HTML elements are to be displayed on screen, paper, or in other media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a lot of 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control the layout of multiple web pages all at once.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can be added to HTML elements in 3 ways: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the style attribute in HTML elements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a &lt;style&gt; element in the &lt;head&gt; section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an external CSS file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18C4-8C5D-4244-BCD9-DD4794B6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91CD-450C-41B7-B382-C2257AEDEBFA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C6D2-08F7-43B9-A719-00805830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21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HTML Link 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to define a link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to define the link address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to define where to open the linked document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(inside &lt;a&gt;) to use an image as a link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(id="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to define bookmarks in a page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to link to the bookmark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665B-EECF-451A-806C-AE9663CD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FE7-08DB-4EF8-A561-53664213F214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8872F-A2EC-4DDC-B7F6-7B643AA6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2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Images 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images are defined with 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 is empty, it contains attributes only, and does not have a closing tag.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(web address) of the image: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6CFD-B579-45D6-BD0A-B6AA444A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082-413A-4986-8FF2-BA72154044D6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B74A-EB12-494C-B6B0-7DFB7E6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34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Images(alt Attribute) :-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 attribute provides an alternate text for an image, if the user for some reason cannot view it (because of slow connection, an error in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attribute, or if the user uses a screen reader).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="img_chania.jpg" alt="Flowers in Chania"&gt;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48DD-712A-4D0E-ADAA-5F7DC819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B33-381E-416D-BAAF-39A3C3A5F8A9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DED5-D712-4087-B69A-4D6F2823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84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Tables:-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table is defined with the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 A table header is defined with the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 By default, table headings are bold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table data/cell is defined with the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7E8F-AB2A-47F7-87BB-CDB843C5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8CF1-D9E0-4400-979B-483D3C450A21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2C309-2535-46B1-BC8C-7C40104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74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 Element:-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D3C9-2681-4B6D-B491-C1DB0629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089-84D0-4BA1-B8F3-41F6AC540FE0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ABC8-E562-4805-8CB1-8307FA7B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19</a:t>
            </a:fld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C5F09-9291-4AEC-8718-631F077BD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04121"/>
              </p:ext>
            </p:extLst>
          </p:nvPr>
        </p:nvGraphicFramePr>
        <p:xfrm>
          <a:off x="1474788" y="2536883"/>
          <a:ext cx="8128000" cy="36970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2541">
                  <a:extLst>
                    <a:ext uri="{9D8B030D-6E8A-4147-A177-3AD203B41FA5}">
                      <a16:colId xmlns:a16="http://schemas.microsoft.com/office/drawing/2014/main" val="589388280"/>
                    </a:ext>
                  </a:extLst>
                </a:gridCol>
                <a:gridCol w="5475459">
                  <a:extLst>
                    <a:ext uri="{9D8B030D-6E8A-4147-A177-3AD203B41FA5}">
                      <a16:colId xmlns:a16="http://schemas.microsoft.com/office/drawing/2014/main" val="3042146612"/>
                    </a:ext>
                  </a:extLst>
                </a:gridCol>
              </a:tblGrid>
              <a:tr h="39798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Tag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9424840"/>
                  </a:ext>
                </a:extLst>
              </a:tr>
              <a:tr h="398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2"/>
                        </a:rPr>
                        <a:t>&lt;head&gt;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Defines information about the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99097652"/>
                  </a:ext>
                </a:extLst>
              </a:tr>
              <a:tr h="398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3"/>
                        </a:rPr>
                        <a:t>&lt;title&gt;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Defines the title of a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78294509"/>
                  </a:ext>
                </a:extLst>
              </a:tr>
              <a:tr h="653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4"/>
                        </a:rPr>
                        <a:t>&lt;base&gt;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Defines a default address or a default target for all links on a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6685531"/>
                  </a:ext>
                </a:extLst>
              </a:tr>
              <a:tr h="653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5"/>
                        </a:rPr>
                        <a:t>&lt;link&gt;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Defines the relationship between a document and an external resource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495262"/>
                  </a:ext>
                </a:extLst>
              </a:tr>
              <a:tr h="398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6"/>
                        </a:rPr>
                        <a:t>&lt;meta&gt;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Defines metadata about an HTML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38190378"/>
                  </a:ext>
                </a:extLst>
              </a:tr>
              <a:tr h="398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7"/>
                        </a:rPr>
                        <a:t>&lt;script&gt;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Defines a client-side script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0938038"/>
                  </a:ext>
                </a:extLst>
              </a:tr>
              <a:tr h="3982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8"/>
                        </a:rPr>
                        <a:t>&lt;style&gt;</a:t>
                      </a:r>
                      <a:endParaRPr lang="en-IN" sz="14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Defines style information for a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231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5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Stands for Hyper Text Mark-up Language</a:t>
            </a:r>
          </a:p>
          <a:p>
            <a:r>
              <a:rPr lang="en-IN" dirty="0"/>
              <a:t>Describes the structure of the web pages using mark-up</a:t>
            </a:r>
          </a:p>
          <a:p>
            <a:r>
              <a:rPr lang="en-IN" dirty="0"/>
              <a:t>Elements are the basic building blocks of the web pages.</a:t>
            </a:r>
          </a:p>
          <a:p>
            <a:r>
              <a:rPr lang="en-IN" dirty="0"/>
              <a:t>Elements are represented by tags.</a:t>
            </a:r>
          </a:p>
          <a:p>
            <a:r>
              <a:rPr lang="en-IN" dirty="0"/>
              <a:t>Browser don’t  display the HTML tags, but use them to render the content of the pages.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FA1B-332B-4965-B83F-0AB00E1C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B96-5163-47E1-BF65-0EB06DAE42D0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FC2A-C73F-4901-8016-F323A0EC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12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Form:-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form that is used to collect user input: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form contains 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 are different types of input elements, like text fields, checkboxes, radio buttons, submit buttons, and more.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89D0-3F60-43D8-B6A1-04C9A167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7A21-62F5-4392-80D8-EB9E249233D2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703D9-A91C-49D3-8141-3F1A74FF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2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Element:-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most important form element.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D86AC-27C5-4540-8FA6-D249CEF3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21A1-7EDF-43CA-8D49-4EC46C259E69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6AAC-B22E-43EA-BC62-53FFFBBC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21</a:t>
            </a:fld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C44C-99DE-428F-87DE-E42AAB3BA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61127"/>
              </p:ext>
            </p:extLst>
          </p:nvPr>
        </p:nvGraphicFramePr>
        <p:xfrm>
          <a:off x="1413021" y="2970495"/>
          <a:ext cx="8128000" cy="268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90997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6981509"/>
                    </a:ext>
                  </a:extLst>
                </a:gridCol>
              </a:tblGrid>
              <a:tr h="63952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0074960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type="text"&gt;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a one-line text input field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4274336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type="radio"&gt;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17594215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type="submit"&gt;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882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1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of Input Element:-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most important form element.</a:t>
            </a:r>
          </a:p>
          <a:p>
            <a:r>
              <a:rPr lang="en-IN" sz="1800" dirty="0"/>
              <a:t>&lt;form&gt;</a:t>
            </a:r>
            <a:br>
              <a:rPr lang="en-IN" sz="1800" dirty="0"/>
            </a:br>
            <a:r>
              <a:rPr lang="en-IN" sz="1800" dirty="0"/>
              <a:t>  First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firstname</a:t>
            </a:r>
            <a:r>
              <a:rPr lang="en-IN" sz="1800" dirty="0"/>
              <a:t>"&gt;&lt;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 Last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lastname</a:t>
            </a:r>
            <a:r>
              <a:rPr lang="en-IN" sz="1800" dirty="0"/>
              <a:t>"&gt;</a:t>
            </a:r>
            <a:br>
              <a:rPr lang="en-IN" sz="1800" dirty="0"/>
            </a:br>
            <a:r>
              <a:rPr lang="en-IN" sz="1800" dirty="0"/>
              <a:t>&lt;/form&gt;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on Browser:- </a:t>
            </a:r>
            <a:r>
              <a:rPr lang="en-IN" dirty="0"/>
              <a:t>First name:</a:t>
            </a:r>
            <a:br>
              <a:rPr lang="en-IN" sz="1800" dirty="0"/>
            </a:br>
            <a:br>
              <a:rPr lang="en-IN" sz="1800" dirty="0"/>
            </a:br>
            <a:r>
              <a:rPr lang="en-IN" dirty="0"/>
              <a:t>Last name:</a:t>
            </a:r>
            <a:br>
              <a:rPr lang="en-IN" sz="1800" dirty="0"/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F8E5-BA33-4263-9EA7-E4069CF3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26E-231A-43C2-BDED-BA2BAA6F864B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B529F-6C84-406B-86CC-C3E76FB6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22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DDAAE-C92A-46A0-BB6D-EFF5BA0D06C5}"/>
              </a:ext>
            </a:extLst>
          </p:cNvPr>
          <p:cNvSpPr/>
          <p:nvPr/>
        </p:nvSpPr>
        <p:spPr>
          <a:xfrm>
            <a:off x="1533378" y="4670474"/>
            <a:ext cx="2405576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A468C-0FBD-479F-8BE0-82481B077C3F}"/>
              </a:ext>
            </a:extLst>
          </p:cNvPr>
          <p:cNvSpPr/>
          <p:nvPr/>
        </p:nvSpPr>
        <p:spPr>
          <a:xfrm>
            <a:off x="1533378" y="5184567"/>
            <a:ext cx="2405576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9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 Input:-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most important form element.</a:t>
            </a:r>
          </a:p>
          <a:p>
            <a:r>
              <a:rPr lang="en-IN" sz="1800" dirty="0"/>
              <a:t>&lt;form&gt;</a:t>
            </a:r>
            <a:br>
              <a:rPr lang="en-IN" sz="1800" dirty="0"/>
            </a:br>
            <a:r>
              <a:rPr lang="en-IN" sz="1800" dirty="0"/>
              <a:t>  First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firstname</a:t>
            </a:r>
            <a:r>
              <a:rPr lang="en-IN" sz="1800" dirty="0"/>
              <a:t>"&gt;&lt;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 Last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lastname</a:t>
            </a:r>
            <a:r>
              <a:rPr lang="en-IN" sz="1800" dirty="0"/>
              <a:t>"&gt;</a:t>
            </a:r>
            <a:br>
              <a:rPr lang="en-IN" sz="1800" dirty="0"/>
            </a:br>
            <a:r>
              <a:rPr lang="en-IN" sz="1800" dirty="0"/>
              <a:t>&lt;/form&gt;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on Browser:- </a:t>
            </a:r>
            <a:r>
              <a:rPr lang="en-IN" dirty="0"/>
              <a:t> Male</a:t>
            </a:r>
            <a:br>
              <a:rPr lang="en-IN" dirty="0"/>
            </a:br>
            <a:r>
              <a:rPr lang="en-IN" dirty="0"/>
              <a:t> Female</a:t>
            </a:r>
            <a:br>
              <a:rPr lang="en-IN" dirty="0"/>
            </a:br>
            <a:r>
              <a:rPr lang="en-IN" dirty="0"/>
              <a:t> Other</a:t>
            </a:r>
            <a:br>
              <a:rPr lang="en-IN" sz="1800" dirty="0"/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356-CBA9-4C87-82CE-030BF5AD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F90A-5B17-414F-B1D0-CB1EF63D92BF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1323-8E97-4FC1-AD54-E40EEE3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23</a:t>
            </a:fld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70490E-CB36-45BD-A477-C4E7B84CC1F3}"/>
              </a:ext>
            </a:extLst>
          </p:cNvPr>
          <p:cNvSpPr/>
          <p:nvPr/>
        </p:nvSpPr>
        <p:spPr>
          <a:xfrm>
            <a:off x="5553223" y="4853354"/>
            <a:ext cx="45719" cy="9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D32859-7F23-45A6-AC4F-100E518DCCCF}"/>
              </a:ext>
            </a:extLst>
          </p:cNvPr>
          <p:cNvSpPr/>
          <p:nvPr/>
        </p:nvSpPr>
        <p:spPr>
          <a:xfrm>
            <a:off x="2940148" y="5148775"/>
            <a:ext cx="126609" cy="112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9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Input:-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most important form element.</a:t>
            </a:r>
          </a:p>
          <a:p>
            <a:r>
              <a:rPr lang="en-IN" sz="1800" dirty="0"/>
              <a:t>&lt;form&gt;</a:t>
            </a:r>
            <a:br>
              <a:rPr lang="en-IN" sz="1800" dirty="0"/>
            </a:br>
            <a:r>
              <a:rPr lang="en-IN" sz="1800" dirty="0"/>
              <a:t>  First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firstname</a:t>
            </a:r>
            <a:r>
              <a:rPr lang="en-IN" sz="1800" dirty="0"/>
              <a:t>"&gt;&lt;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 Last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lastname</a:t>
            </a:r>
            <a:r>
              <a:rPr lang="en-IN" sz="1800" dirty="0"/>
              <a:t>"&gt;</a:t>
            </a:r>
            <a:br>
              <a:rPr lang="en-IN" sz="1800" dirty="0"/>
            </a:br>
            <a:r>
              <a:rPr lang="en-IN" sz="1800" dirty="0"/>
              <a:t>&lt;/form&gt;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on Browser:- </a:t>
            </a:r>
            <a:r>
              <a:rPr lang="en-IN" dirty="0"/>
              <a:t> Male</a:t>
            </a:r>
            <a:br>
              <a:rPr lang="en-IN" dirty="0"/>
            </a:br>
            <a:r>
              <a:rPr lang="en-IN" dirty="0"/>
              <a:t> Female</a:t>
            </a:r>
            <a:br>
              <a:rPr lang="en-IN" dirty="0"/>
            </a:br>
            <a:r>
              <a:rPr lang="en-IN" dirty="0"/>
              <a:t> Other</a:t>
            </a:r>
            <a:br>
              <a:rPr lang="en-IN" sz="1800" dirty="0"/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356-CBA9-4C87-82CE-030BF5AD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F90A-5B17-414F-B1D0-CB1EF63D92BF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1323-8E97-4FC1-AD54-E40EEE3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24</a:t>
            </a:fld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70490E-CB36-45BD-A477-C4E7B84CC1F3}"/>
              </a:ext>
            </a:extLst>
          </p:cNvPr>
          <p:cNvSpPr/>
          <p:nvPr/>
        </p:nvSpPr>
        <p:spPr>
          <a:xfrm>
            <a:off x="5553223" y="4853354"/>
            <a:ext cx="45719" cy="9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D32859-7F23-45A6-AC4F-100E518DCCCF}"/>
              </a:ext>
            </a:extLst>
          </p:cNvPr>
          <p:cNvSpPr/>
          <p:nvPr/>
        </p:nvSpPr>
        <p:spPr>
          <a:xfrm>
            <a:off x="2940148" y="5148775"/>
            <a:ext cx="126609" cy="112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5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Input:-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most important form element.</a:t>
            </a:r>
          </a:p>
          <a:p>
            <a:r>
              <a:rPr lang="en-IN" sz="1800" dirty="0"/>
              <a:t>&lt;form&gt;</a:t>
            </a:r>
            <a:br>
              <a:rPr lang="en-IN" sz="1800" dirty="0"/>
            </a:br>
            <a:r>
              <a:rPr lang="en-IN" sz="1800" dirty="0"/>
              <a:t>  First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firstname</a:t>
            </a:r>
            <a:r>
              <a:rPr lang="en-IN" sz="1800" dirty="0"/>
              <a:t>"&gt;&lt;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 Last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lastname</a:t>
            </a:r>
            <a:r>
              <a:rPr lang="en-IN" sz="1800" dirty="0"/>
              <a:t>"&gt;</a:t>
            </a:r>
            <a:br>
              <a:rPr lang="en-IN" sz="1800" dirty="0"/>
            </a:br>
            <a:r>
              <a:rPr lang="en-IN" sz="1800" dirty="0"/>
              <a:t>&lt;/form&gt;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on Browser:- </a:t>
            </a:r>
            <a:r>
              <a:rPr lang="en-IN" dirty="0"/>
              <a:t> Male</a:t>
            </a:r>
            <a:br>
              <a:rPr lang="en-IN" dirty="0"/>
            </a:br>
            <a:r>
              <a:rPr lang="en-IN" dirty="0"/>
              <a:t> Female</a:t>
            </a:r>
            <a:br>
              <a:rPr lang="en-IN" dirty="0"/>
            </a:br>
            <a:r>
              <a:rPr lang="en-IN" dirty="0"/>
              <a:t> Other</a:t>
            </a:r>
            <a:br>
              <a:rPr lang="en-IN" sz="1800" dirty="0"/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356-CBA9-4C87-82CE-030BF5AD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F90A-5B17-414F-B1D0-CB1EF63D92BF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1323-8E97-4FC1-AD54-E40EEE3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25</a:t>
            </a:fld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70490E-CB36-45BD-A477-C4E7B84CC1F3}"/>
              </a:ext>
            </a:extLst>
          </p:cNvPr>
          <p:cNvSpPr/>
          <p:nvPr/>
        </p:nvSpPr>
        <p:spPr>
          <a:xfrm>
            <a:off x="5553223" y="4853354"/>
            <a:ext cx="45719" cy="9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D32859-7F23-45A6-AC4F-100E518DCCCF}"/>
              </a:ext>
            </a:extLst>
          </p:cNvPr>
          <p:cNvSpPr/>
          <p:nvPr/>
        </p:nvSpPr>
        <p:spPr>
          <a:xfrm>
            <a:off x="2940148" y="5148775"/>
            <a:ext cx="126609" cy="112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B0FD7-1361-4A0C-B7EC-239C5F47F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F43337-2907-4785-BF12-A8F52CDEA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8B65F-2925-41DC-905D-0DCB93F8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E351-08F4-4E67-BD21-C035E3FD60DF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0C3-98A1-4DA9-8235-EE9BC4C1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31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E.g:- &lt;!DOCTYPE html&gt;</a:t>
            </a:r>
            <a:br>
              <a:rPr lang="en-IN" dirty="0"/>
            </a:b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&lt;head&gt;</a:t>
            </a:r>
            <a:br>
              <a:rPr lang="en-IN" dirty="0"/>
            </a:br>
            <a:r>
              <a:rPr lang="en-IN" dirty="0"/>
              <a:t>&lt;title&gt;Page Title&lt;/title&gt;</a:t>
            </a:r>
            <a:br>
              <a:rPr lang="en-IN" dirty="0"/>
            </a:br>
            <a:r>
              <a:rPr lang="en-IN" dirty="0"/>
              <a:t>&lt;/head&gt;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&lt;h1&gt;My First Heading&lt;/h1&gt;</a:t>
            </a:r>
            <a:br>
              <a:rPr lang="en-IN" dirty="0"/>
            </a:br>
            <a:r>
              <a:rPr lang="en-IN" dirty="0"/>
              <a:t>&lt;p&gt;My first paragraph.&lt;/p&gt;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0894-3CB9-4BAA-B716-43390350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57D-6946-4E16-8FB3-05F4292CD329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B39C1-0CD0-4ED3-BBEA-D9CBEC35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7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E.g:- The &lt;!Doctype html&gt; tag defines the document to be an html 5 document</a:t>
            </a:r>
          </a:p>
          <a:p>
            <a:r>
              <a:rPr lang="en-IN" dirty="0"/>
              <a:t>The &lt;html&gt; element defines the root element of a html page</a:t>
            </a:r>
          </a:p>
          <a:p>
            <a:r>
              <a:rPr lang="en-IN" dirty="0"/>
              <a:t>The &lt;head&gt; element  contains the meta information about the document</a:t>
            </a:r>
          </a:p>
          <a:p>
            <a:r>
              <a:rPr lang="en-IN" dirty="0"/>
              <a:t>The &lt;title&gt; element specifies the title of a document</a:t>
            </a:r>
          </a:p>
          <a:p>
            <a:r>
              <a:rPr lang="en-IN" dirty="0"/>
              <a:t>The &lt;body&gt; element contains the visible content.</a:t>
            </a:r>
          </a:p>
          <a:p>
            <a:r>
              <a:rPr lang="en-IN" dirty="0"/>
              <a:t>The &lt;h1&gt; element defines a large heading.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65C6-D685-4154-9141-FC70C4D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1242-46D3-4D45-9EEA-C5CE85A0B1B6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1A0E8-9C96-4669-BE58-3652263F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4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Basic:- There are different basic element in the HTML tag. They are Heading,Paragraphs,Link,Images etc.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6CC1-C670-4E5F-81F5-DFDFBF9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6AA3-D35C-46BA-853F-3F98A7A2DFAD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74556-0872-4168-A74D-A436A9B1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4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Attributes:-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provides additional "tool-tip" information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provides address information for links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attributes provide size information for images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provides text for screen readers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W3Schools we always use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names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W3Schools we always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values with double quotes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B3DC-4631-4EFD-B730-63910C52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D1B9-9A4B-43F6-A573-717018A42F6F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EE13-BD23-4F6A-9A15-A99B5FCD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8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Headings:-Headings are defined with the &lt;h1&gt; to &lt;h6&gt; tags.</a:t>
            </a:r>
          </a:p>
          <a:p>
            <a:r>
              <a:rPr lang="en-IN" dirty="0"/>
              <a:t>&lt;h1&gt; defines the most important heading. &lt;h6&gt; defines the least important heading.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1594-56D2-4A9E-9CCE-69168152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98C6-5C41-4CB0-9455-6B6844D79093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7C8CB-7823-4F7C-82DB-1BE7C3CC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47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Paragraphs:- The html &lt;p&gt; defines a paragraph.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F8F6-3F5B-4B43-B855-FEBE5989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D47-1CAD-4513-B5A1-80A93B022C7B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81512-3EF8-41C9-B4F3-C5074C2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9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C72-6970-492D-9D78-02EE100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EDC-42BE-4473-A3AC-D8EA631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Tags:- The html &lt;p&gt; defines a paragraph.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insert a single line break.</a:t>
            </a:r>
          </a:p>
          <a:p>
            <a:r>
              <a:rPr lang="en-IN" dirty="0"/>
              <a:t>&lt;pre&gt; defines the preformatted text.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C09F-D0E0-48AF-A732-380D9C76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092C-348D-4509-9473-421AD89FCCCE}" type="datetime1">
              <a:rPr lang="en-IN" smtClean="0"/>
              <a:t>22-08-2018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B98DB-E6F6-40E7-B85D-2F356360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1892-678E-4DAC-9B6E-5F58681650A6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757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HTML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Presentation</dc:title>
  <dc:creator>Sumon Karmakar</dc:creator>
  <cp:lastModifiedBy>Sumon Karmakar</cp:lastModifiedBy>
  <cp:revision>142</cp:revision>
  <dcterms:created xsi:type="dcterms:W3CDTF">2018-01-08T13:32:45Z</dcterms:created>
  <dcterms:modified xsi:type="dcterms:W3CDTF">2018-08-22T14:59:20Z</dcterms:modified>
</cp:coreProperties>
</file>