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5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26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205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B377A-8992-46B1-BB64-33D28952B384}" type="datetimeFigureOut">
              <a:rPr lang="en-IN" smtClean="0"/>
              <a:t>20-08-2018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E5559-67C7-4B4F-A13C-DFDDDC0A394E}" type="slidenum">
              <a:rPr lang="en-IN" smtClean="0"/>
              <a:t>‹#›</a:t>
            </a:fld>
            <a:endParaRPr lang="en-IN" dirty="0"/>
          </a:p>
        </p:txBody>
      </p:sp>
    </p:spTree>
    <p:extLst>
      <p:ext uri="{BB962C8B-B14F-4D97-AF65-F5344CB8AC3E}">
        <p14:creationId xmlns:p14="http://schemas.microsoft.com/office/powerpoint/2010/main" val="366988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3FF8-3EA4-4AA2-A85E-1579A5B0B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F4C7BC-974C-459C-98EB-AB3F38A79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8752BD-DA54-44AA-B9D5-94A1BC6057A6}"/>
              </a:ext>
            </a:extLst>
          </p:cNvPr>
          <p:cNvSpPr>
            <a:spLocks noGrp="1"/>
          </p:cNvSpPr>
          <p:nvPr>
            <p:ph type="dt" sz="half" idx="10"/>
          </p:nvPr>
        </p:nvSpPr>
        <p:spPr/>
        <p:txBody>
          <a:bodyPr/>
          <a:lstStyle/>
          <a:p>
            <a:fld id="{76DC0D42-357B-43B9-B6F1-A546618E8029}" type="datetime1">
              <a:rPr lang="en-IN" smtClean="0"/>
              <a:t>20-08-2018</a:t>
            </a:fld>
            <a:endParaRPr lang="en-IN" dirty="0"/>
          </a:p>
        </p:txBody>
      </p:sp>
      <p:sp>
        <p:nvSpPr>
          <p:cNvPr id="5" name="Footer Placeholder 4">
            <a:extLst>
              <a:ext uri="{FF2B5EF4-FFF2-40B4-BE49-F238E27FC236}">
                <a16:creationId xmlns:a16="http://schemas.microsoft.com/office/drawing/2014/main" id="{1ED540E6-1716-4B93-862E-C76D4066A4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507DC1-9C88-4D37-8447-922730B18225}"/>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98298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2749-15A2-49F7-8EA3-EC9C32C99D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6EFD6-EBD5-4BBE-B502-FA668B1D38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64270-2C0D-4367-A1C2-61C0543D3918}"/>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5" name="Footer Placeholder 4">
            <a:extLst>
              <a:ext uri="{FF2B5EF4-FFF2-40B4-BE49-F238E27FC236}">
                <a16:creationId xmlns:a16="http://schemas.microsoft.com/office/drawing/2014/main" id="{D53382C9-B3C9-4165-B561-99164776AE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D855EB-FAB5-4ED0-BA00-FEDE670E132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16298640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A26AB-8B0C-4203-A09C-2ED081BA2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88B0B-047F-4424-A71A-6FA38BA89E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91FCD-974E-461A-A20A-2D92324F3607}"/>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5" name="Footer Placeholder 4">
            <a:extLst>
              <a:ext uri="{FF2B5EF4-FFF2-40B4-BE49-F238E27FC236}">
                <a16:creationId xmlns:a16="http://schemas.microsoft.com/office/drawing/2014/main" id="{AC02EA51-0D5A-455A-A4B2-A10C2AD5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B7A7601-E3FD-4043-99AA-774C43EFA0AB}"/>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870325249"/>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C81F-7A83-41BB-B860-9A57AF00B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CD7AF-97A6-4DCE-820C-ECDCEE0523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62999-4AC2-41C3-BB2F-082F211B6F8B}"/>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5" name="Footer Placeholder 4">
            <a:extLst>
              <a:ext uri="{FF2B5EF4-FFF2-40B4-BE49-F238E27FC236}">
                <a16:creationId xmlns:a16="http://schemas.microsoft.com/office/drawing/2014/main" id="{3CC2D16E-B0AF-464F-BE95-6BC0189878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E47999-CC30-4459-B3E2-02FC70BCF6BF}"/>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3205748423"/>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F280-E642-4029-BFD1-7EF4F555E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E1522A-A013-4D3E-8BD7-E71EB6950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087CEE-3805-41B8-AAE2-463FF33D6ED1}"/>
              </a:ext>
            </a:extLst>
          </p:cNvPr>
          <p:cNvSpPr>
            <a:spLocks noGrp="1"/>
          </p:cNvSpPr>
          <p:nvPr>
            <p:ph type="dt" sz="half" idx="10"/>
          </p:nvPr>
        </p:nvSpPr>
        <p:spPr/>
        <p:txBody>
          <a:bodyPr/>
          <a:lstStyle/>
          <a:p>
            <a:fld id="{5DBCD55A-4BE9-440A-91C4-38FFFB4FD38B}" type="datetime1">
              <a:rPr lang="en-IN" smtClean="0"/>
              <a:t>20-08-2018</a:t>
            </a:fld>
            <a:endParaRPr lang="en-IN" dirty="0"/>
          </a:p>
        </p:txBody>
      </p:sp>
      <p:sp>
        <p:nvSpPr>
          <p:cNvPr id="5" name="Footer Placeholder 4">
            <a:extLst>
              <a:ext uri="{FF2B5EF4-FFF2-40B4-BE49-F238E27FC236}">
                <a16:creationId xmlns:a16="http://schemas.microsoft.com/office/drawing/2014/main" id="{CAFA6474-3DE0-4587-AA54-47CF16C6C6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3901F6-94E3-4FF3-8A9A-227F3CF911EF}"/>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49812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93A6-074B-48B7-8527-E89887E6F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664769-B6D1-40E2-8208-10148143F9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B8354-5F43-49F7-9EAA-F1DAEEB75B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8E702-656E-4037-A075-7A215584C7DE}"/>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6" name="Footer Placeholder 5">
            <a:extLst>
              <a:ext uri="{FF2B5EF4-FFF2-40B4-BE49-F238E27FC236}">
                <a16:creationId xmlns:a16="http://schemas.microsoft.com/office/drawing/2014/main" id="{BB468091-18DE-4675-B01A-4DC39E095A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71AFE82-5AF9-4703-A543-495F810D943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493975155"/>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1BD8-79B1-429E-9CDB-4035DC6D9F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A5101D-6890-4383-AAF5-B6ACAF32C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9A8C23-BCC0-419B-9D0F-795D41263C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9DEF33-1328-44CD-9712-AA6B5EA41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601E38-6FA2-4788-830F-8CC6138264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8A8E6-CD58-4BC0-A1CF-1E95B9969AAA}"/>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8" name="Footer Placeholder 7">
            <a:extLst>
              <a:ext uri="{FF2B5EF4-FFF2-40B4-BE49-F238E27FC236}">
                <a16:creationId xmlns:a16="http://schemas.microsoft.com/office/drawing/2014/main" id="{F2E1E68B-985F-40CC-A222-D7CD515F87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7FB935-65C7-46CD-A2D8-DC3144A7C36D}"/>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19404949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82C-F859-4274-B9D3-5FB3C79D8D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0384A7-51F7-4031-ABB9-92776D62D79F}"/>
              </a:ext>
            </a:extLst>
          </p:cNvPr>
          <p:cNvSpPr>
            <a:spLocks noGrp="1"/>
          </p:cNvSpPr>
          <p:nvPr>
            <p:ph type="dt" sz="half" idx="10"/>
          </p:nvPr>
        </p:nvSpPr>
        <p:spPr/>
        <p:txBody>
          <a:bodyPr/>
          <a:lstStyle/>
          <a:p>
            <a:fld id="{49618D90-A73E-44E0-A5FC-15036AB1DD75}" type="datetime1">
              <a:rPr lang="en-IN" smtClean="0"/>
              <a:t>20-08-2018</a:t>
            </a:fld>
            <a:endParaRPr lang="en-IN" dirty="0"/>
          </a:p>
        </p:txBody>
      </p:sp>
      <p:sp>
        <p:nvSpPr>
          <p:cNvPr id="4" name="Footer Placeholder 3">
            <a:extLst>
              <a:ext uri="{FF2B5EF4-FFF2-40B4-BE49-F238E27FC236}">
                <a16:creationId xmlns:a16="http://schemas.microsoft.com/office/drawing/2014/main" id="{12FE982C-A3E2-4BB0-9E93-8BC542D854F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FA3B3A7-2210-4F95-893C-5F489B3072F4}"/>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424442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3E685-1F5A-427D-8C23-D7BC265E337A}"/>
              </a:ext>
            </a:extLst>
          </p:cNvPr>
          <p:cNvSpPr>
            <a:spLocks noGrp="1"/>
          </p:cNvSpPr>
          <p:nvPr>
            <p:ph type="dt" sz="half" idx="10"/>
          </p:nvPr>
        </p:nvSpPr>
        <p:spPr/>
        <p:txBody>
          <a:bodyPr/>
          <a:lstStyle/>
          <a:p>
            <a:fld id="{539886C7-F29F-441D-A52F-A82A4C8664CE}" type="datetime1">
              <a:rPr lang="en-IN" smtClean="0"/>
              <a:t>20-08-2018</a:t>
            </a:fld>
            <a:endParaRPr lang="en-IN" dirty="0"/>
          </a:p>
        </p:txBody>
      </p:sp>
      <p:sp>
        <p:nvSpPr>
          <p:cNvPr id="3" name="Footer Placeholder 2">
            <a:extLst>
              <a:ext uri="{FF2B5EF4-FFF2-40B4-BE49-F238E27FC236}">
                <a16:creationId xmlns:a16="http://schemas.microsoft.com/office/drawing/2014/main" id="{75F71B94-BCFC-46DD-A636-8C79DE69FAA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0F9F1D9-333F-47B0-865F-12A640FA96B7}"/>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37787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9C68-5B37-4466-A9D6-CFC821983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08F441-715F-48B9-A4B1-8C2BB25FE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AB8DEA-7B2A-418A-A003-33D0475C4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239C68-75C3-4C75-853D-2BC8DC2CD3DE}"/>
              </a:ext>
            </a:extLst>
          </p:cNvPr>
          <p:cNvSpPr>
            <a:spLocks noGrp="1"/>
          </p:cNvSpPr>
          <p:nvPr>
            <p:ph type="dt" sz="half" idx="10"/>
          </p:nvPr>
        </p:nvSpPr>
        <p:spPr/>
        <p:txBody>
          <a:bodyPr/>
          <a:lstStyle/>
          <a:p>
            <a:fld id="{610A430D-61C1-4ECC-A451-9372F4A05B9D}" type="datetime1">
              <a:rPr lang="en-IN" smtClean="0"/>
              <a:t>20-08-2018</a:t>
            </a:fld>
            <a:endParaRPr lang="en-IN" dirty="0"/>
          </a:p>
        </p:txBody>
      </p:sp>
      <p:sp>
        <p:nvSpPr>
          <p:cNvPr id="6" name="Footer Placeholder 5">
            <a:extLst>
              <a:ext uri="{FF2B5EF4-FFF2-40B4-BE49-F238E27FC236}">
                <a16:creationId xmlns:a16="http://schemas.microsoft.com/office/drawing/2014/main" id="{5759A552-E6F7-4659-B2E3-838F5CEAC4A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54BCC80-8F61-4E7F-810E-D61A157F49F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81165172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134D-F823-4F33-9CA6-2784C9C2B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1D987F-D70E-4C5E-973E-5DED736A8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B1135-560A-4461-B586-7A687C541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E60EA0-3F41-4099-964B-A8016721D7F2}"/>
              </a:ext>
            </a:extLst>
          </p:cNvPr>
          <p:cNvSpPr>
            <a:spLocks noGrp="1"/>
          </p:cNvSpPr>
          <p:nvPr>
            <p:ph type="dt" sz="half" idx="10"/>
          </p:nvPr>
        </p:nvSpPr>
        <p:spPr/>
        <p:txBody>
          <a:bodyPr/>
          <a:lstStyle/>
          <a:p>
            <a:fld id="{A5E19D94-C4A2-466E-BF5E-1E7A5801F35F}" type="datetime1">
              <a:rPr lang="en-IN" smtClean="0"/>
              <a:t>20-08-2018</a:t>
            </a:fld>
            <a:endParaRPr lang="en-IN" dirty="0"/>
          </a:p>
        </p:txBody>
      </p:sp>
      <p:sp>
        <p:nvSpPr>
          <p:cNvPr id="6" name="Footer Placeholder 5">
            <a:extLst>
              <a:ext uri="{FF2B5EF4-FFF2-40B4-BE49-F238E27FC236}">
                <a16:creationId xmlns:a16="http://schemas.microsoft.com/office/drawing/2014/main" id="{F1C94AD5-9B7F-4AFC-8CAF-E49196A495D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F30DFB1-3FDC-4DDF-B6EC-222906A18291}"/>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33110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6FD72-5CEB-471D-A229-194B0083C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28FE8-2B97-4A9E-8855-789F289DA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8E3FC-FDD3-46DA-9B52-E2B487BD4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A430D-61C1-4ECC-A451-9372F4A05B9D}" type="datetime1">
              <a:rPr lang="en-IN" smtClean="0"/>
              <a:t>20-08-2018</a:t>
            </a:fld>
            <a:endParaRPr lang="en-IN" dirty="0"/>
          </a:p>
        </p:txBody>
      </p:sp>
      <p:sp>
        <p:nvSpPr>
          <p:cNvPr id="5" name="Footer Placeholder 4">
            <a:extLst>
              <a:ext uri="{FF2B5EF4-FFF2-40B4-BE49-F238E27FC236}">
                <a16:creationId xmlns:a16="http://schemas.microsoft.com/office/drawing/2014/main" id="{A32D0A2B-7E8B-41AF-83AC-5E81914F4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D3E7872-722D-47AB-B7BD-45B8FB129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4ED06-475E-460D-92A4-5EF6918A0341}" type="slidenum">
              <a:rPr lang="en-IN" smtClean="0"/>
              <a:t>‹#›</a:t>
            </a:fld>
            <a:endParaRPr lang="en-IN" dirty="0"/>
          </a:p>
        </p:txBody>
      </p:sp>
    </p:spTree>
    <p:extLst>
      <p:ext uri="{BB962C8B-B14F-4D97-AF65-F5344CB8AC3E}">
        <p14:creationId xmlns:p14="http://schemas.microsoft.com/office/powerpoint/2010/main" val="173077793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6786-837A-4431-A68A-31532042892D}"/>
              </a:ext>
            </a:extLst>
          </p:cNvPr>
          <p:cNvSpPr>
            <a:spLocks noGrp="1"/>
          </p:cNvSpPr>
          <p:nvPr>
            <p:ph type="ctrTitle"/>
          </p:nvPr>
        </p:nvSpPr>
        <p:spPr/>
        <p:txBody>
          <a:bodyPr>
            <a:normAutofit/>
          </a:bodyPr>
          <a:lstStyle/>
          <a:p>
            <a:r>
              <a:rPr lang="en-IN" dirty="0">
                <a:latin typeface="Times New Roman" panose="02020603050405020304" pitchFamily="18" charset="0"/>
                <a:cs typeface="Times New Roman" panose="02020603050405020304" pitchFamily="18" charset="0"/>
              </a:rPr>
              <a:t>Operating System Presentation</a:t>
            </a:r>
          </a:p>
        </p:txBody>
      </p:sp>
      <p:sp>
        <p:nvSpPr>
          <p:cNvPr id="3" name="Subtitle 2">
            <a:extLst>
              <a:ext uri="{FF2B5EF4-FFF2-40B4-BE49-F238E27FC236}">
                <a16:creationId xmlns:a16="http://schemas.microsoft.com/office/drawing/2014/main" id="{0565B82B-995E-4DC8-9876-C0CB33D0001E}"/>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Prepared By Sumon Karmakar</a:t>
            </a:r>
          </a:p>
        </p:txBody>
      </p:sp>
      <p:sp>
        <p:nvSpPr>
          <p:cNvPr id="4" name="Date Placeholder 3">
            <a:extLst>
              <a:ext uri="{FF2B5EF4-FFF2-40B4-BE49-F238E27FC236}">
                <a16:creationId xmlns:a16="http://schemas.microsoft.com/office/drawing/2014/main" id="{0E3B22B8-84AA-44E1-9D7C-8EEF7AA35D3B}"/>
              </a:ext>
            </a:extLst>
          </p:cNvPr>
          <p:cNvSpPr>
            <a:spLocks noGrp="1"/>
          </p:cNvSpPr>
          <p:nvPr>
            <p:ph type="dt" sz="half" idx="10"/>
          </p:nvPr>
        </p:nvSpPr>
        <p:spPr/>
        <p:txBody>
          <a:bodyPr/>
          <a:lstStyle/>
          <a:p>
            <a:fld id="{EFEB59F2-A989-429D-9067-C53E06E078CA}" type="datetime1">
              <a:rPr lang="en-IN" smtClean="0"/>
              <a:t>20-08-2018</a:t>
            </a:fld>
            <a:endParaRPr lang="en-IN" dirty="0"/>
          </a:p>
        </p:txBody>
      </p:sp>
      <p:sp>
        <p:nvSpPr>
          <p:cNvPr id="5" name="Slide Number Placeholder 4">
            <a:extLst>
              <a:ext uri="{FF2B5EF4-FFF2-40B4-BE49-F238E27FC236}">
                <a16:creationId xmlns:a16="http://schemas.microsoft.com/office/drawing/2014/main" id="{4E06DD8C-2467-44A1-B0BD-F0C3DE47B5E3}"/>
              </a:ext>
            </a:extLst>
          </p:cNvPr>
          <p:cNvSpPr>
            <a:spLocks noGrp="1"/>
          </p:cNvSpPr>
          <p:nvPr>
            <p:ph type="sldNum" sz="quarter" idx="12"/>
          </p:nvPr>
        </p:nvSpPr>
        <p:spPr/>
        <p:txBody>
          <a:bodyPr/>
          <a:lstStyle/>
          <a:p>
            <a:fld id="{C8C4ED06-475E-460D-92A4-5EF6918A0341}" type="slidenum">
              <a:rPr lang="en-IN" smtClean="0"/>
              <a:t>1</a:t>
            </a:fld>
            <a:endParaRPr lang="en-IN" dirty="0"/>
          </a:p>
        </p:txBody>
      </p:sp>
    </p:spTree>
    <p:extLst>
      <p:ext uri="{BB962C8B-B14F-4D97-AF65-F5344CB8AC3E}">
        <p14:creationId xmlns:p14="http://schemas.microsoft.com/office/powerpoint/2010/main" val="212331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1357746"/>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 of Network Operating System:-</a:t>
            </a:r>
          </a:p>
          <a:p>
            <a:r>
              <a:rPr lang="en-IN" sz="2200" dirty="0">
                <a:latin typeface="Times New Roman" panose="02020603050405020304" pitchFamily="18" charset="0"/>
                <a:cs typeface="Times New Roman" panose="02020603050405020304" pitchFamily="18" charset="0"/>
              </a:rPr>
              <a:t>Centralized servers are highly stable.</a:t>
            </a:r>
          </a:p>
          <a:p>
            <a:r>
              <a:rPr lang="en-IN" sz="2200" dirty="0">
                <a:latin typeface="Times New Roman" panose="02020603050405020304" pitchFamily="18" charset="0"/>
                <a:cs typeface="Times New Roman" panose="02020603050405020304" pitchFamily="18" charset="0"/>
              </a:rPr>
              <a:t>Security is server managed.</a:t>
            </a:r>
          </a:p>
          <a:p>
            <a:r>
              <a:rPr lang="en-IN" sz="2200" dirty="0">
                <a:latin typeface="Times New Roman" panose="02020603050405020304" pitchFamily="18" charset="0"/>
                <a:cs typeface="Times New Roman" panose="02020603050405020304" pitchFamily="18" charset="0"/>
              </a:rPr>
              <a:t>Upgrades to new technologies and hardware can be easily integrated into the system.</a:t>
            </a:r>
          </a:p>
          <a:p>
            <a:r>
              <a:rPr lang="en-IN" sz="2200" dirty="0">
                <a:latin typeface="Times New Roman" panose="02020603050405020304" pitchFamily="18" charset="0"/>
                <a:cs typeface="Times New Roman" panose="02020603050405020304" pitchFamily="18" charset="0"/>
              </a:rPr>
              <a:t>Remote access to servers is possible from different locations and types of systems.</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 of Network Operating System:- </a:t>
            </a:r>
          </a:p>
          <a:p>
            <a:r>
              <a:rPr lang="en-IN" sz="2200" dirty="0">
                <a:latin typeface="Times New Roman" panose="02020603050405020304" pitchFamily="18" charset="0"/>
                <a:cs typeface="Times New Roman" panose="02020603050405020304" pitchFamily="18" charset="0"/>
              </a:rPr>
              <a:t>High cost of buying and running a server.</a:t>
            </a:r>
          </a:p>
          <a:p>
            <a:r>
              <a:rPr lang="en-IN" sz="2200" dirty="0">
                <a:latin typeface="Times New Roman" panose="02020603050405020304" pitchFamily="18" charset="0"/>
                <a:cs typeface="Times New Roman" panose="02020603050405020304" pitchFamily="18" charset="0"/>
              </a:rPr>
              <a:t>Dependency on a central location for most operations.</a:t>
            </a:r>
          </a:p>
          <a:p>
            <a:r>
              <a:rPr lang="en-IN" sz="2200" dirty="0">
                <a:latin typeface="Times New Roman" panose="02020603050405020304" pitchFamily="18" charset="0"/>
                <a:cs typeface="Times New Roman" panose="02020603050405020304" pitchFamily="18" charset="0"/>
              </a:rPr>
              <a:t>Regular maintenance and updates are required.</a:t>
            </a:r>
          </a:p>
          <a:p>
            <a:pPr>
              <a:buFont typeface="Wingdings" panose="05000000000000000000" pitchFamily="2" charset="2"/>
              <a:buChar char="v"/>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a:t>
            </a:fld>
            <a:endParaRPr lang="en-IN" dirty="0"/>
          </a:p>
        </p:txBody>
      </p:sp>
    </p:spTree>
    <p:extLst>
      <p:ext uri="{BB962C8B-B14F-4D97-AF65-F5344CB8AC3E}">
        <p14:creationId xmlns:p14="http://schemas.microsoft.com/office/powerpoint/2010/main" val="190883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Real Time Operating System:- </a:t>
            </a:r>
            <a:r>
              <a:rPr lang="en-IN" sz="2200" dirty="0">
                <a:latin typeface="Times New Roman" panose="02020603050405020304" pitchFamily="18" charset="0"/>
                <a:cs typeface="Times New Roman" panose="02020603050405020304" pitchFamily="18" charset="0"/>
              </a:rPr>
              <a:t>A real-time system is defined as a data processing system in which the time interval required to process and respond to inputs is so small that it controls the environment. The time taken by the system to respond to an input and display of required updated information is termed as the </a:t>
            </a:r>
            <a:r>
              <a:rPr lang="en-IN" sz="2200" b="1" dirty="0">
                <a:latin typeface="Times New Roman" panose="02020603050405020304" pitchFamily="18" charset="0"/>
                <a:cs typeface="Times New Roman" panose="02020603050405020304" pitchFamily="18" charset="0"/>
              </a:rPr>
              <a:t>response time</a:t>
            </a:r>
            <a:r>
              <a:rPr lang="en-IN" sz="2200" dirty="0">
                <a:latin typeface="Times New Roman" panose="02020603050405020304" pitchFamily="18" charset="0"/>
                <a:cs typeface="Times New Roman" panose="02020603050405020304" pitchFamily="18" charset="0"/>
              </a:rPr>
              <a:t>. So in this method, the response time is very less as compared to online processing.</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a:t>
            </a:fld>
            <a:endParaRPr lang="en-IN" dirty="0"/>
          </a:p>
        </p:txBody>
      </p:sp>
    </p:spTree>
    <p:extLst>
      <p:ext uri="{BB962C8B-B14F-4D97-AF65-F5344CB8AC3E}">
        <p14:creationId xmlns:p14="http://schemas.microsoft.com/office/powerpoint/2010/main" val="150100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142875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Services performed by Operating System:- </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An Operating System provides services to both the users and to the programs.</a:t>
            </a:r>
          </a:p>
          <a:p>
            <a:r>
              <a:rPr lang="en-IN" sz="2200" dirty="0">
                <a:latin typeface="Times New Roman" panose="02020603050405020304" pitchFamily="18" charset="0"/>
                <a:cs typeface="Times New Roman" panose="02020603050405020304" pitchFamily="18" charset="0"/>
              </a:rPr>
              <a:t>It provides programs an environment to execute.</a:t>
            </a:r>
          </a:p>
          <a:p>
            <a:r>
              <a:rPr lang="en-IN" sz="2200" dirty="0">
                <a:latin typeface="Times New Roman" panose="02020603050405020304" pitchFamily="18" charset="0"/>
                <a:cs typeface="Times New Roman" panose="02020603050405020304" pitchFamily="18" charset="0"/>
              </a:rPr>
              <a:t>It provides users the services to execute the programs in a convenient manner.</a:t>
            </a:r>
          </a:p>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Following are a few common services provided by an operating system −</a:t>
            </a:r>
          </a:p>
          <a:p>
            <a:r>
              <a:rPr lang="en-IN" sz="2200" dirty="0">
                <a:latin typeface="Times New Roman" panose="02020603050405020304" pitchFamily="18" charset="0"/>
                <a:cs typeface="Times New Roman" panose="02020603050405020304" pitchFamily="18" charset="0"/>
              </a:rPr>
              <a:t>Program execution</a:t>
            </a:r>
          </a:p>
          <a:p>
            <a:r>
              <a:rPr lang="en-IN" sz="2200" dirty="0">
                <a:latin typeface="Times New Roman" panose="02020603050405020304" pitchFamily="18" charset="0"/>
                <a:cs typeface="Times New Roman" panose="02020603050405020304" pitchFamily="18" charset="0"/>
              </a:rPr>
              <a:t>I/O operations</a:t>
            </a:r>
          </a:p>
          <a:p>
            <a:r>
              <a:rPr lang="en-IN" sz="2200" dirty="0">
                <a:latin typeface="Times New Roman" panose="02020603050405020304" pitchFamily="18" charset="0"/>
                <a:cs typeface="Times New Roman" panose="02020603050405020304" pitchFamily="18" charset="0"/>
              </a:rPr>
              <a:t>File System manipulation</a:t>
            </a:r>
          </a:p>
          <a:p>
            <a:r>
              <a:rPr lang="en-IN" sz="2200" dirty="0">
                <a:latin typeface="Times New Roman" panose="02020603050405020304" pitchFamily="18" charset="0"/>
                <a:cs typeface="Times New Roman" panose="02020603050405020304" pitchFamily="18" charset="0"/>
              </a:rPr>
              <a:t>Communication</a:t>
            </a:r>
          </a:p>
          <a:p>
            <a:r>
              <a:rPr lang="en-IN" sz="2200" dirty="0">
                <a:latin typeface="Times New Roman" panose="02020603050405020304" pitchFamily="18" charset="0"/>
                <a:cs typeface="Times New Roman" panose="02020603050405020304" pitchFamily="18" charset="0"/>
              </a:rPr>
              <a:t>Error Detection</a:t>
            </a:r>
          </a:p>
          <a:p>
            <a:r>
              <a:rPr lang="en-IN" sz="2200" dirty="0">
                <a:latin typeface="Times New Roman" panose="02020603050405020304" pitchFamily="18" charset="0"/>
                <a:cs typeface="Times New Roman" panose="02020603050405020304" pitchFamily="18" charset="0"/>
              </a:rPr>
              <a:t>Resource Allocation</a:t>
            </a:r>
          </a:p>
          <a:p>
            <a:r>
              <a:rPr lang="en-IN" sz="2200" dirty="0">
                <a:latin typeface="Times New Roman" panose="02020603050405020304" pitchFamily="18" charset="0"/>
                <a:cs typeface="Times New Roman" panose="02020603050405020304" pitchFamily="18" charset="0"/>
              </a:rPr>
              <a:t>Protection</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a:t>
            </a:fld>
            <a:endParaRPr lang="en-IN" dirty="0"/>
          </a:p>
        </p:txBody>
      </p:sp>
    </p:spTree>
    <p:extLst>
      <p:ext uri="{BB962C8B-B14F-4D97-AF65-F5344CB8AC3E}">
        <p14:creationId xmlns:p14="http://schemas.microsoft.com/office/powerpoint/2010/main" val="342467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390650" y="163830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 </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Batch processing is a technique in which an Operating System collects the programs and data together in a batch before processing starts. An operating system does the following activities related to batch processing −</a:t>
            </a:r>
          </a:p>
          <a:p>
            <a:r>
              <a:rPr lang="en-IN" sz="2200" dirty="0">
                <a:latin typeface="Times New Roman" panose="02020603050405020304" pitchFamily="18" charset="0"/>
                <a:cs typeface="Times New Roman" panose="02020603050405020304" pitchFamily="18" charset="0"/>
              </a:rPr>
              <a:t>The OS defines a job which has predefined sequence of commands, programs and data as a single unit.</a:t>
            </a:r>
          </a:p>
          <a:p>
            <a:r>
              <a:rPr lang="en-IN" sz="2200" dirty="0">
                <a:latin typeface="Times New Roman" panose="02020603050405020304" pitchFamily="18" charset="0"/>
                <a:cs typeface="Times New Roman" panose="02020603050405020304" pitchFamily="18" charset="0"/>
              </a:rPr>
              <a:t>The OS keeps a number a jobs in memory and executes them without any manual information.</a:t>
            </a:r>
          </a:p>
          <a:p>
            <a:r>
              <a:rPr lang="en-IN" sz="2200" dirty="0">
                <a:latin typeface="Times New Roman" panose="02020603050405020304" pitchFamily="18" charset="0"/>
                <a:cs typeface="Times New Roman" panose="02020603050405020304" pitchFamily="18" charset="0"/>
              </a:rPr>
              <a:t>Jobs are processed in the order of submission, i.e., first come first served fashion.</a:t>
            </a:r>
          </a:p>
          <a:p>
            <a:r>
              <a:rPr lang="en-IN" sz="2200" dirty="0">
                <a:latin typeface="Times New Roman" panose="02020603050405020304" pitchFamily="18" charset="0"/>
                <a:cs typeface="Times New Roman" panose="02020603050405020304" pitchFamily="18" charset="0"/>
              </a:rPr>
              <a:t>When a job completes its execution, its memory is released and the output for the job gets copied into an output spool for later printing or processing.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a:t>
            </a:fld>
            <a:endParaRPr lang="en-IN" dirty="0"/>
          </a:p>
        </p:txBody>
      </p:sp>
    </p:spTree>
    <p:extLst>
      <p:ext uri="{BB962C8B-B14F-4D97-AF65-F5344CB8AC3E}">
        <p14:creationId xmlns:p14="http://schemas.microsoft.com/office/powerpoint/2010/main" val="323706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 </a:t>
            </a:r>
            <a:r>
              <a:rPr lang="en-IN" sz="22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14</a:t>
            </a:fld>
            <a:endParaRPr lang="en-IN" dirty="0"/>
          </a:p>
        </p:txBody>
      </p:sp>
      <p:pic>
        <p:nvPicPr>
          <p:cNvPr id="7" name="Picture 6">
            <a:extLst>
              <a:ext uri="{FF2B5EF4-FFF2-40B4-BE49-F238E27FC236}">
                <a16:creationId xmlns:a16="http://schemas.microsoft.com/office/drawing/2014/main" id="{3361BF99-7202-4AEF-8EB8-13C82788A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743994"/>
            <a:ext cx="5181600" cy="2514600"/>
          </a:xfrm>
          <a:prstGeom prst="rect">
            <a:avLst/>
          </a:prstGeom>
        </p:spPr>
      </p:pic>
    </p:spTree>
    <p:extLst>
      <p:ext uri="{BB962C8B-B14F-4D97-AF65-F5344CB8AC3E}">
        <p14:creationId xmlns:p14="http://schemas.microsoft.com/office/powerpoint/2010/main" val="202953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a:t>
            </a:r>
          </a:p>
          <a:p>
            <a:pPr>
              <a:buFont typeface="Wingdings" panose="05000000000000000000" pitchFamily="2" charset="2"/>
              <a:buChar char="§"/>
            </a:pPr>
            <a:r>
              <a:rPr lang="en-IN" sz="2400" b="1" i="1" dirty="0">
                <a:latin typeface="Times New Roman" panose="02020603050405020304" pitchFamily="18" charset="0"/>
                <a:cs typeface="Times New Roman" panose="02020603050405020304" pitchFamily="18" charset="0"/>
              </a:rPr>
              <a:t>Advantages:-</a:t>
            </a:r>
          </a:p>
          <a:p>
            <a:r>
              <a:rPr lang="en-IN" sz="2400" dirty="0">
                <a:latin typeface="Times New Roman" panose="02020603050405020304" pitchFamily="18" charset="0"/>
                <a:cs typeface="Times New Roman" panose="02020603050405020304" pitchFamily="18" charset="0"/>
              </a:rPr>
              <a:t>Batch processing takes much of the work of the operator to the computer.</a:t>
            </a:r>
          </a:p>
          <a:p>
            <a:r>
              <a:rPr lang="en-IN" sz="2400" dirty="0">
                <a:latin typeface="Times New Roman" panose="02020603050405020304" pitchFamily="18" charset="0"/>
                <a:cs typeface="Times New Roman" panose="02020603050405020304" pitchFamily="18" charset="0"/>
              </a:rPr>
              <a:t>Increased performance as a new job get started as soon as the previous job is finished, without any manual intervention.</a:t>
            </a:r>
          </a:p>
          <a:p>
            <a:pPr>
              <a:buFont typeface="Wingdings" panose="05000000000000000000" pitchFamily="2" charset="2"/>
              <a:buChar char="§"/>
            </a:pPr>
            <a:r>
              <a:rPr lang="en-IN" sz="2400" b="1" i="1" dirty="0">
                <a:latin typeface="Times New Roman" panose="02020603050405020304" pitchFamily="18" charset="0"/>
                <a:cs typeface="Times New Roman" panose="02020603050405020304" pitchFamily="18" charset="0"/>
              </a:rPr>
              <a:t>Disadvantages:-</a:t>
            </a:r>
          </a:p>
          <a:p>
            <a:r>
              <a:rPr lang="en-IN" sz="2400" dirty="0">
                <a:latin typeface="Times New Roman" panose="02020603050405020304" pitchFamily="18" charset="0"/>
                <a:cs typeface="Times New Roman" panose="02020603050405020304" pitchFamily="18" charset="0"/>
              </a:rPr>
              <a:t>Difficult to debug program.</a:t>
            </a:r>
          </a:p>
          <a:p>
            <a:r>
              <a:rPr lang="en-IN" sz="2400" dirty="0">
                <a:latin typeface="Times New Roman" panose="02020603050405020304" pitchFamily="18" charset="0"/>
                <a:cs typeface="Times New Roman" panose="02020603050405020304" pitchFamily="18" charset="0"/>
              </a:rPr>
              <a:t>A job could enter an infinite loop.</a:t>
            </a:r>
          </a:p>
          <a:p>
            <a:r>
              <a:rPr lang="en-IN" sz="2400" dirty="0">
                <a:latin typeface="Times New Roman" panose="02020603050405020304" pitchFamily="18" charset="0"/>
                <a:cs typeface="Times New Roman" panose="02020603050405020304" pitchFamily="18" charset="0"/>
              </a:rPr>
              <a:t>Due to lack of protection scheme, one batch job can affect pending jobs.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15</a:t>
            </a:fld>
            <a:endParaRPr lang="en-IN" dirty="0"/>
          </a:p>
        </p:txBody>
      </p:sp>
    </p:spTree>
    <p:extLst>
      <p:ext uri="{BB962C8B-B14F-4D97-AF65-F5344CB8AC3E}">
        <p14:creationId xmlns:p14="http://schemas.microsoft.com/office/powerpoint/2010/main" val="259921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423844"/>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Multitasking:- </a:t>
            </a:r>
            <a:r>
              <a:rPr lang="en-IN" sz="2200" dirty="0">
                <a:latin typeface="Times New Roman" panose="02020603050405020304" pitchFamily="18" charset="0"/>
                <a:cs typeface="Times New Roman" panose="02020603050405020304" pitchFamily="18" charset="0"/>
              </a:rPr>
              <a:t>Multitasking is when multiple jobs are executed by the CPU simultaneously by switching between them. Switches occur so frequently that the users may interact with each program while it is running. An OS does the following activities related to multitasking −</a:t>
            </a:r>
          </a:p>
          <a:p>
            <a:r>
              <a:rPr lang="en-IN" sz="2200" dirty="0">
                <a:latin typeface="Times New Roman" panose="02020603050405020304" pitchFamily="18" charset="0"/>
                <a:cs typeface="Times New Roman" panose="02020603050405020304" pitchFamily="18" charset="0"/>
              </a:rPr>
              <a:t>The user gives instructions to the operating system or to a program directly, and receives an immediate response.</a:t>
            </a:r>
          </a:p>
          <a:p>
            <a:r>
              <a:rPr lang="en-IN" sz="2200" dirty="0">
                <a:latin typeface="Times New Roman" panose="02020603050405020304" pitchFamily="18" charset="0"/>
                <a:cs typeface="Times New Roman" panose="02020603050405020304" pitchFamily="18" charset="0"/>
              </a:rPr>
              <a:t>The OS handles multitasking in the way that it can handle multiple operations/executes multiple programs at a time.</a:t>
            </a:r>
          </a:p>
          <a:p>
            <a:r>
              <a:rPr lang="en-IN" sz="2200" dirty="0">
                <a:latin typeface="Times New Roman" panose="02020603050405020304" pitchFamily="18" charset="0"/>
                <a:cs typeface="Times New Roman" panose="02020603050405020304" pitchFamily="18" charset="0"/>
              </a:rPr>
              <a:t>Multitasking Operating Systems are also known as Time-sharing systems.</a:t>
            </a:r>
          </a:p>
          <a:p>
            <a:r>
              <a:rPr lang="en-IN" sz="2200" dirty="0">
                <a:latin typeface="Times New Roman" panose="02020603050405020304" pitchFamily="18" charset="0"/>
                <a:cs typeface="Times New Roman" panose="02020603050405020304" pitchFamily="18" charset="0"/>
              </a:rPr>
              <a:t>These Operating Systems were developed to provide interactive use of a computer system at a reasonable cost.</a:t>
            </a:r>
          </a:p>
          <a:p>
            <a:r>
              <a:rPr lang="en-IN" sz="2200" dirty="0">
                <a:latin typeface="Times New Roman" panose="02020603050405020304" pitchFamily="18" charset="0"/>
                <a:cs typeface="Times New Roman" panose="02020603050405020304" pitchFamily="18" charset="0"/>
              </a:rPr>
              <a:t>A time-shared operating system uses the concept of CPU scheduling and multiprogramming to provide each user with a small portion of a time-shared CPU.</a:t>
            </a:r>
          </a:p>
          <a:p>
            <a:r>
              <a:rPr lang="en-IN" sz="2200" dirty="0">
                <a:latin typeface="Times New Roman" panose="02020603050405020304" pitchFamily="18" charset="0"/>
                <a:cs typeface="Times New Roman" panose="02020603050405020304" pitchFamily="18" charset="0"/>
              </a:rPr>
              <a:t>Each user has at least one separate program in memory.</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16</a:t>
            </a:fld>
            <a:endParaRPr lang="en-IN" dirty="0"/>
          </a:p>
        </p:txBody>
      </p:sp>
    </p:spTree>
    <p:extLst>
      <p:ext uri="{BB962C8B-B14F-4D97-AF65-F5344CB8AC3E}">
        <p14:creationId xmlns:p14="http://schemas.microsoft.com/office/powerpoint/2010/main" val="32515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Multitasking:-</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17</a:t>
            </a:fld>
            <a:endParaRPr lang="en-IN" dirty="0"/>
          </a:p>
        </p:txBody>
      </p:sp>
      <p:pic>
        <p:nvPicPr>
          <p:cNvPr id="7" name="Picture 6">
            <a:extLst>
              <a:ext uri="{FF2B5EF4-FFF2-40B4-BE49-F238E27FC236}">
                <a16:creationId xmlns:a16="http://schemas.microsoft.com/office/drawing/2014/main" id="{02292595-F797-4488-9892-A657BC4B4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309" y="2256631"/>
            <a:ext cx="6040582" cy="3080543"/>
          </a:xfrm>
          <a:prstGeom prst="rect">
            <a:avLst/>
          </a:prstGeom>
        </p:spPr>
      </p:pic>
    </p:spTree>
    <p:extLst>
      <p:ext uri="{BB962C8B-B14F-4D97-AF65-F5344CB8AC3E}">
        <p14:creationId xmlns:p14="http://schemas.microsoft.com/office/powerpoint/2010/main" val="288811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Multiprogramming:- </a:t>
            </a:r>
            <a:r>
              <a:rPr lang="en-IN" sz="2200" dirty="0">
                <a:latin typeface="Times New Roman" panose="02020603050405020304" pitchFamily="18" charset="0"/>
                <a:cs typeface="Times New Roman" panose="02020603050405020304" pitchFamily="18" charset="0"/>
              </a:rPr>
              <a:t>Sharing the processor, when two or more programs reside in memory at the same time, is referred as </a:t>
            </a:r>
            <a:r>
              <a:rPr lang="en-IN" sz="2200" b="1" dirty="0">
                <a:latin typeface="Times New Roman" panose="02020603050405020304" pitchFamily="18" charset="0"/>
                <a:cs typeface="Times New Roman" panose="02020603050405020304" pitchFamily="18" charset="0"/>
              </a:rPr>
              <a:t>multiprogramming</a:t>
            </a:r>
            <a:r>
              <a:rPr lang="en-IN" sz="2200" dirty="0">
                <a:latin typeface="Times New Roman" panose="02020603050405020304" pitchFamily="18" charset="0"/>
                <a:cs typeface="Times New Roman" panose="02020603050405020304" pitchFamily="18" charset="0"/>
              </a:rPr>
              <a:t>. Multiprogramming assumes a single shared processor. Multiprogramming increases CPU utilization by organizing jobs so that the CPU always has one to execute.</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18</a:t>
            </a:fld>
            <a:endParaRPr lang="en-IN" dirty="0"/>
          </a:p>
        </p:txBody>
      </p:sp>
      <p:pic>
        <p:nvPicPr>
          <p:cNvPr id="8" name="Picture 7">
            <a:extLst>
              <a:ext uri="{FF2B5EF4-FFF2-40B4-BE49-F238E27FC236}">
                <a16:creationId xmlns:a16="http://schemas.microsoft.com/office/drawing/2014/main" id="{27DE07FC-DC68-4E2A-9A2E-0138177B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784" y="2675731"/>
            <a:ext cx="2152650" cy="3438525"/>
          </a:xfrm>
          <a:prstGeom prst="rect">
            <a:avLst/>
          </a:prstGeom>
        </p:spPr>
      </p:pic>
    </p:spTree>
    <p:extLst>
      <p:ext uri="{BB962C8B-B14F-4D97-AF65-F5344CB8AC3E}">
        <p14:creationId xmlns:p14="http://schemas.microsoft.com/office/powerpoint/2010/main" val="389205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Multiprogramming:-</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a:t>
            </a:r>
          </a:p>
          <a:p>
            <a:r>
              <a:rPr lang="en-IN" sz="2200" dirty="0">
                <a:latin typeface="Times New Roman" panose="02020603050405020304" pitchFamily="18" charset="0"/>
                <a:cs typeface="Times New Roman" panose="02020603050405020304" pitchFamily="18" charset="0"/>
              </a:rPr>
              <a:t>High and efficient CPU utilization.</a:t>
            </a:r>
          </a:p>
          <a:p>
            <a:r>
              <a:rPr lang="en-IN" sz="2200" dirty="0">
                <a:latin typeface="Times New Roman" panose="02020603050405020304" pitchFamily="18" charset="0"/>
                <a:cs typeface="Times New Roman" panose="02020603050405020304" pitchFamily="18" charset="0"/>
              </a:rPr>
              <a:t>User feels that many programs are allotted CPU almost simultaneously.</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a:t>
            </a:r>
          </a:p>
          <a:p>
            <a:r>
              <a:rPr lang="en-IN" sz="2200" dirty="0">
                <a:latin typeface="Times New Roman" panose="02020603050405020304" pitchFamily="18" charset="0"/>
                <a:cs typeface="Times New Roman" panose="02020603050405020304" pitchFamily="18" charset="0"/>
              </a:rPr>
              <a:t>CPU scheduling is required.</a:t>
            </a:r>
          </a:p>
          <a:p>
            <a:r>
              <a:rPr lang="en-IN" sz="2200" dirty="0">
                <a:latin typeface="Times New Roman" panose="02020603050405020304" pitchFamily="18" charset="0"/>
                <a:cs typeface="Times New Roman" panose="02020603050405020304" pitchFamily="18" charset="0"/>
              </a:rPr>
              <a:t>To accommodate many jobs in memory, memory management is required.</a:t>
            </a: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19</a:t>
            </a:fld>
            <a:endParaRPr lang="en-IN" dirty="0"/>
          </a:p>
        </p:txBody>
      </p:sp>
    </p:spTree>
    <p:extLst>
      <p:ext uri="{BB962C8B-B14F-4D97-AF65-F5344CB8AC3E}">
        <p14:creationId xmlns:p14="http://schemas.microsoft.com/office/powerpoint/2010/main" val="366040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Definition:- </a:t>
            </a:r>
            <a:r>
              <a:rPr lang="en-IN" sz="2000" dirty="0">
                <a:latin typeface="Times New Roman" panose="02020603050405020304" pitchFamily="18" charset="0"/>
                <a:cs typeface="Times New Roman" panose="02020603050405020304" pitchFamily="18" charset="0"/>
              </a:rPr>
              <a:t>An operating system is a program that acts as an interface between the user and the computer hardware and controls the execution of all kinds of programs.</a:t>
            </a:r>
          </a:p>
          <a:p>
            <a:pPr>
              <a:buFont typeface="Wingdings" panose="05000000000000000000" pitchFamily="2" charset="2"/>
              <a:buChar char="Ø"/>
            </a:pPr>
            <a:endParaRPr lang="en-IN" sz="20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a:t>
            </a:fld>
            <a:endParaRPr lang="en-IN" dirty="0"/>
          </a:p>
        </p:txBody>
      </p:sp>
      <p:pic>
        <p:nvPicPr>
          <p:cNvPr id="7" name="Picture 6">
            <a:extLst>
              <a:ext uri="{FF2B5EF4-FFF2-40B4-BE49-F238E27FC236}">
                <a16:creationId xmlns:a16="http://schemas.microsoft.com/office/drawing/2014/main" id="{98A0BED5-C04A-4F50-8B98-2DC0F441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225" y="2999505"/>
            <a:ext cx="3267075" cy="3381375"/>
          </a:xfrm>
          <a:prstGeom prst="rect">
            <a:avLst/>
          </a:prstGeom>
        </p:spPr>
      </p:pic>
    </p:spTree>
    <p:extLst>
      <p:ext uri="{BB962C8B-B14F-4D97-AF65-F5344CB8AC3E}">
        <p14:creationId xmlns:p14="http://schemas.microsoft.com/office/powerpoint/2010/main" val="103665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a:t>
            </a:r>
            <a:r>
              <a:rPr lang="en-IN" sz="2200" dirty="0">
                <a:latin typeface="Times New Roman" panose="02020603050405020304" pitchFamily="18" charset="0"/>
                <a:cs typeface="Times New Roman" panose="02020603050405020304" pitchFamily="18" charset="0"/>
              </a:rPr>
              <a:t>A process is basically a program in execution. The execution of a process must progress in a sequential fashion.</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 process is defined as an entity which represents the basic unit of work to be implemented in the system.</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20</a:t>
            </a:fld>
            <a:endParaRPr lang="en-IN" dirty="0"/>
          </a:p>
        </p:txBody>
      </p:sp>
      <p:pic>
        <p:nvPicPr>
          <p:cNvPr id="8" name="Picture 7">
            <a:extLst>
              <a:ext uri="{FF2B5EF4-FFF2-40B4-BE49-F238E27FC236}">
                <a16:creationId xmlns:a16="http://schemas.microsoft.com/office/drawing/2014/main" id="{0D366F08-F6ED-4E51-9464-F6366068B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746375"/>
            <a:ext cx="2724150" cy="3609975"/>
          </a:xfrm>
          <a:prstGeom prst="rect">
            <a:avLst/>
          </a:prstGeom>
        </p:spPr>
      </p:pic>
    </p:spTree>
    <p:extLst>
      <p:ext uri="{BB962C8B-B14F-4D97-AF65-F5344CB8AC3E}">
        <p14:creationId xmlns:p14="http://schemas.microsoft.com/office/powerpoint/2010/main" val="239290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 </a:t>
            </a:r>
            <a:r>
              <a:rPr lang="en-IN" sz="2200" dirty="0">
                <a:latin typeface="Times New Roman" panose="02020603050405020304" pitchFamily="18" charset="0"/>
                <a:cs typeface="Times New Roman" panose="02020603050405020304" pitchFamily="18" charset="0"/>
              </a:rPr>
              <a:t>When a process executes, it passes through different states. These stages may differ in different operating systems, and the names of these states are also not standardized.</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21</a:t>
            </a:fld>
            <a:endParaRPr lang="en-IN" dirty="0"/>
          </a:p>
        </p:txBody>
      </p:sp>
    </p:spTree>
    <p:extLst>
      <p:ext uri="{BB962C8B-B14F-4D97-AF65-F5344CB8AC3E}">
        <p14:creationId xmlns:p14="http://schemas.microsoft.com/office/powerpoint/2010/main" val="153213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22</a:t>
            </a:fld>
            <a:endParaRPr lang="en-IN" dirty="0"/>
          </a:p>
        </p:txBody>
      </p:sp>
      <p:graphicFrame>
        <p:nvGraphicFramePr>
          <p:cNvPr id="6" name="Table 5">
            <a:extLst>
              <a:ext uri="{FF2B5EF4-FFF2-40B4-BE49-F238E27FC236}">
                <a16:creationId xmlns:a16="http://schemas.microsoft.com/office/drawing/2014/main" id="{1FCB806B-AFDC-4C3A-ADC1-C06AE17732EF}"/>
              </a:ext>
            </a:extLst>
          </p:cNvPr>
          <p:cNvGraphicFramePr>
            <a:graphicFrameLocks noGrp="1"/>
          </p:cNvGraphicFramePr>
          <p:nvPr>
            <p:extLst>
              <p:ext uri="{D42A27DB-BD31-4B8C-83A1-F6EECF244321}">
                <p14:modId xmlns:p14="http://schemas.microsoft.com/office/powerpoint/2010/main" val="1024681516"/>
              </p:ext>
            </p:extLst>
          </p:nvPr>
        </p:nvGraphicFramePr>
        <p:xfrm>
          <a:off x="3417454" y="1520825"/>
          <a:ext cx="8128000" cy="5029200"/>
        </p:xfrm>
        <a:graphic>
          <a:graphicData uri="http://schemas.openxmlformats.org/drawingml/2006/table">
            <a:tbl>
              <a:tblPr firstRow="1" bandRow="1">
                <a:tableStyleId>{69012ECD-51FC-41F1-AA8D-1B2483CD663E}</a:tableStyleId>
              </a:tblPr>
              <a:tblGrid>
                <a:gridCol w="1833419">
                  <a:extLst>
                    <a:ext uri="{9D8B030D-6E8A-4147-A177-3AD203B41FA5}">
                      <a16:colId xmlns:a16="http://schemas.microsoft.com/office/drawing/2014/main" val="1948474609"/>
                    </a:ext>
                  </a:extLst>
                </a:gridCol>
                <a:gridCol w="6294581">
                  <a:extLst>
                    <a:ext uri="{9D8B030D-6E8A-4147-A177-3AD203B41FA5}">
                      <a16:colId xmlns:a16="http://schemas.microsoft.com/office/drawing/2014/main" val="1012358627"/>
                    </a:ext>
                  </a:extLst>
                </a:gridCol>
              </a:tblGrid>
              <a:tr h="278168">
                <a:tc>
                  <a:txBody>
                    <a:bodyPr/>
                    <a:lstStyle/>
                    <a:p>
                      <a:pPr algn="l" fontAlgn="t"/>
                      <a:r>
                        <a:rPr lang="en-IN" sz="1500" dirty="0">
                          <a:effectLst/>
                          <a:latin typeface="Times New Roman" panose="02020603050405020304" pitchFamily="18" charset="0"/>
                          <a:cs typeface="Times New Roman" panose="02020603050405020304" pitchFamily="18" charset="0"/>
                        </a:rPr>
                        <a:t>S.N.</a:t>
                      </a:r>
                      <a:endParaRPr lang="en-IN" sz="1500" b="1" i="1"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IN" sz="1500" dirty="0">
                          <a:effectLst/>
                          <a:latin typeface="Times New Roman" panose="02020603050405020304" pitchFamily="18" charset="0"/>
                          <a:cs typeface="Times New Roman" panose="02020603050405020304" pitchFamily="18" charset="0"/>
                        </a:rPr>
                        <a:t>State &amp; Description</a:t>
                      </a:r>
                      <a:endParaRPr lang="en-IN" sz="1500" b="1" i="1"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57745816"/>
                  </a:ext>
                </a:extLst>
              </a:tr>
              <a:tr h="456990">
                <a:tc>
                  <a:txBody>
                    <a:bodyPr/>
                    <a:lstStyle/>
                    <a:p>
                      <a:pPr fontAlgn="t"/>
                      <a:r>
                        <a:rPr lang="en-IN" sz="1500" dirty="0">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Start</a:t>
                      </a:r>
                    </a:p>
                    <a:p>
                      <a:pPr algn="just" fontAlgn="t"/>
                      <a:r>
                        <a:rPr lang="en-IN" sz="1500" dirty="0">
                          <a:effectLst/>
                          <a:latin typeface="Times New Roman" panose="02020603050405020304" pitchFamily="18" charset="0"/>
                          <a:cs typeface="Times New Roman" panose="02020603050405020304" pitchFamily="18" charset="0"/>
                        </a:rPr>
                        <a:t>This is the initial state when a process is first started/created.</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812506519"/>
                  </a:ext>
                </a:extLst>
              </a:tr>
              <a:tr h="1172278">
                <a:tc>
                  <a:txBody>
                    <a:bodyPr/>
                    <a:lstStyle/>
                    <a:p>
                      <a:pPr fontAlgn="t"/>
                      <a:r>
                        <a:rPr lang="en-IN" sz="1500" dirty="0">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Ready</a:t>
                      </a:r>
                    </a:p>
                    <a:p>
                      <a:pPr algn="just" fontAlgn="t"/>
                      <a:r>
                        <a:rPr lang="en-IN" sz="1500" dirty="0">
                          <a:effectLst/>
                          <a:latin typeface="Times New Roman" panose="02020603050405020304" pitchFamily="18" charset="0"/>
                          <a:cs typeface="Times New Roman" panose="02020603050405020304" pitchFamily="18" charset="0"/>
                        </a:rPr>
                        <a:t>The process is waiting to be assigned to a processor. Ready processes are waiting to have the processor allocated to them by the operating system so that they can run. Process may come into this state after Start state or while running it by but interrupted by the scheduler to assign CPU to some other process.</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79580432"/>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Running</a:t>
                      </a:r>
                    </a:p>
                    <a:p>
                      <a:pPr algn="just" fontAlgn="t"/>
                      <a:r>
                        <a:rPr lang="en-IN" sz="1500" dirty="0">
                          <a:effectLst/>
                          <a:latin typeface="Times New Roman" panose="02020603050405020304" pitchFamily="18" charset="0"/>
                          <a:cs typeface="Times New Roman" panose="02020603050405020304" pitchFamily="18" charset="0"/>
                        </a:rPr>
                        <a:t>Once the process has been assigned to a processor by the OS scheduler, the process state is set to running and the processor executes its instructions.</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13897263"/>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Waiting</a:t>
                      </a:r>
                    </a:p>
                    <a:p>
                      <a:pPr algn="just" fontAlgn="t"/>
                      <a:r>
                        <a:rPr lang="en-IN" sz="1500" dirty="0">
                          <a:effectLst/>
                          <a:latin typeface="Times New Roman" panose="02020603050405020304" pitchFamily="18" charset="0"/>
                          <a:cs typeface="Times New Roman" panose="02020603050405020304" pitchFamily="18" charset="0"/>
                        </a:rPr>
                        <a:t>Process moves into the waiting state if it needs to wait for a resource, such as waiting for user input, or waiting for a file to become available.</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62646616"/>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Terminated or Exit</a:t>
                      </a:r>
                    </a:p>
                    <a:p>
                      <a:pPr algn="just" fontAlgn="t"/>
                      <a:r>
                        <a:rPr lang="en-IN" sz="1500" dirty="0">
                          <a:effectLst/>
                          <a:latin typeface="Times New Roman" panose="02020603050405020304" pitchFamily="18" charset="0"/>
                          <a:cs typeface="Times New Roman" panose="02020603050405020304" pitchFamily="18" charset="0"/>
                        </a:rPr>
                        <a:t>Once the process finishes its execution, or it is terminated by the operating system, it is moved to the terminated state where it waits to be removed from main memory.</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337253532"/>
                  </a:ext>
                </a:extLst>
              </a:tr>
            </a:tbl>
          </a:graphicData>
        </a:graphic>
      </p:graphicFrame>
    </p:spTree>
    <p:extLst>
      <p:ext uri="{BB962C8B-B14F-4D97-AF65-F5344CB8AC3E}">
        <p14:creationId xmlns:p14="http://schemas.microsoft.com/office/powerpoint/2010/main" val="158716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23</a:t>
            </a:fld>
            <a:endParaRPr lang="en-IN" dirty="0"/>
          </a:p>
        </p:txBody>
      </p:sp>
      <p:pic>
        <p:nvPicPr>
          <p:cNvPr id="8" name="Picture 7">
            <a:extLst>
              <a:ext uri="{FF2B5EF4-FFF2-40B4-BE49-F238E27FC236}">
                <a16:creationId xmlns:a16="http://schemas.microsoft.com/office/drawing/2014/main" id="{4E5BF3B2-34E6-4C79-9BA7-615F1F0D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36" y="2285207"/>
            <a:ext cx="7620000" cy="2552700"/>
          </a:xfrm>
          <a:prstGeom prst="rect">
            <a:avLst/>
          </a:prstGeom>
        </p:spPr>
      </p:pic>
    </p:spTree>
    <p:extLst>
      <p:ext uri="{BB962C8B-B14F-4D97-AF65-F5344CB8AC3E}">
        <p14:creationId xmlns:p14="http://schemas.microsoft.com/office/powerpoint/2010/main" val="207481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Control Block(PCB):- </a:t>
            </a:r>
            <a:r>
              <a:rPr lang="en-IN" sz="2200" dirty="0">
                <a:latin typeface="Times New Roman" panose="02020603050405020304" pitchFamily="18" charset="0"/>
                <a:cs typeface="Times New Roman" panose="02020603050405020304" pitchFamily="18" charset="0"/>
              </a:rPr>
              <a:t>A Process Control Block is a data structure maintained by the Operating System for every process. The PCB is identified by an integer process ID (PID).</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24</a:t>
            </a:fld>
            <a:endParaRPr lang="en-IN" dirty="0"/>
          </a:p>
        </p:txBody>
      </p:sp>
      <p:pic>
        <p:nvPicPr>
          <p:cNvPr id="7" name="Picture 6">
            <a:extLst>
              <a:ext uri="{FF2B5EF4-FFF2-40B4-BE49-F238E27FC236}">
                <a16:creationId xmlns:a16="http://schemas.microsoft.com/office/drawing/2014/main" id="{6D4774C6-A9BF-41DD-BC0B-1DDF9325F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59" y="2370137"/>
            <a:ext cx="3467100" cy="4351338"/>
          </a:xfrm>
          <a:prstGeom prst="rect">
            <a:avLst/>
          </a:prstGeom>
        </p:spPr>
      </p:pic>
    </p:spTree>
    <p:extLst>
      <p:ext uri="{BB962C8B-B14F-4D97-AF65-F5344CB8AC3E}">
        <p14:creationId xmlns:p14="http://schemas.microsoft.com/office/powerpoint/2010/main" val="57945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a:t>
            </a:r>
          </a:p>
          <a:p>
            <a:r>
              <a:rPr lang="en-IN" sz="2200" b="1" i="1" dirty="0">
                <a:latin typeface="Times New Roman" panose="02020603050405020304" pitchFamily="18" charset="0"/>
                <a:cs typeface="Times New Roman" panose="02020603050405020304" pitchFamily="18" charset="0"/>
              </a:rPr>
              <a:t>Definition:- </a:t>
            </a:r>
            <a:r>
              <a:rPr lang="en-IN" sz="2200" dirty="0">
                <a:latin typeface="Times New Roman" panose="02020603050405020304" pitchFamily="18" charset="0"/>
                <a:cs typeface="Times New Roman" panose="02020603050405020304" pitchFamily="18" charset="0"/>
              </a:rPr>
              <a:t>The process scheduling is the activity of the process manager that handles the removal of the running process from the CPU and the selection of another process on the basis of a particular strategy. </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The Operating System maintains the following important process scheduling queues −</a:t>
            </a:r>
          </a:p>
          <a:p>
            <a:r>
              <a:rPr lang="en-IN" sz="2200" b="1" dirty="0">
                <a:latin typeface="Times New Roman" panose="02020603050405020304" pitchFamily="18" charset="0"/>
                <a:cs typeface="Times New Roman" panose="02020603050405020304" pitchFamily="18" charset="0"/>
              </a:rPr>
              <a:t>Job queue</a:t>
            </a:r>
            <a:r>
              <a:rPr lang="en-IN" sz="2200" dirty="0">
                <a:latin typeface="Times New Roman" panose="02020603050405020304" pitchFamily="18" charset="0"/>
                <a:cs typeface="Times New Roman" panose="02020603050405020304" pitchFamily="18" charset="0"/>
              </a:rPr>
              <a:t> − This queue keeps all the processes in the system.</a:t>
            </a:r>
          </a:p>
          <a:p>
            <a:r>
              <a:rPr lang="en-IN" sz="2200" b="1" dirty="0">
                <a:latin typeface="Times New Roman" panose="02020603050405020304" pitchFamily="18" charset="0"/>
                <a:cs typeface="Times New Roman" panose="02020603050405020304" pitchFamily="18" charset="0"/>
              </a:rPr>
              <a:t>Ready queue</a:t>
            </a:r>
            <a:r>
              <a:rPr lang="en-IN" sz="2200" dirty="0">
                <a:latin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p>
          <a:p>
            <a:r>
              <a:rPr lang="en-IN" sz="2200" b="1" dirty="0">
                <a:latin typeface="Times New Roman" panose="02020603050405020304" pitchFamily="18" charset="0"/>
                <a:cs typeface="Times New Roman" panose="02020603050405020304" pitchFamily="18" charset="0"/>
              </a:rPr>
              <a:t>Device queues</a:t>
            </a:r>
            <a:r>
              <a:rPr lang="en-IN" sz="2200" dirty="0">
                <a:latin typeface="Times New Roman" panose="02020603050405020304" pitchFamily="18" charset="0"/>
                <a:cs typeface="Times New Roman" panose="02020603050405020304" pitchFamily="18" charset="0"/>
              </a:rPr>
              <a:t> − The processes which are blocked due to unavailability of an I/O device constitute this queue.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25</a:t>
            </a:fld>
            <a:endParaRPr lang="en-IN" dirty="0"/>
          </a:p>
        </p:txBody>
      </p:sp>
    </p:spTree>
    <p:extLst>
      <p:ext uri="{BB962C8B-B14F-4D97-AF65-F5344CB8AC3E}">
        <p14:creationId xmlns:p14="http://schemas.microsoft.com/office/powerpoint/2010/main" val="378509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OS maintains all PCBs in Process Scheduling Queues. The OS maintains a separate queue for each of the process states and PCBs of all processes in the same execution state are placed in the same queue. When the state of a process is changed, its PCB is unlinked from its current queue and moved to its new state queue.</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26</a:t>
            </a:fld>
            <a:endParaRPr lang="en-IN" dirty="0"/>
          </a:p>
        </p:txBody>
      </p:sp>
    </p:spTree>
    <p:extLst>
      <p:ext uri="{BB962C8B-B14F-4D97-AF65-F5344CB8AC3E}">
        <p14:creationId xmlns:p14="http://schemas.microsoft.com/office/powerpoint/2010/main" val="27216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 </a:t>
            </a:r>
            <a:r>
              <a:rPr lang="en-IN" sz="2200" dirty="0">
                <a:latin typeface="Times New Roman" panose="02020603050405020304" pitchFamily="18" charset="0"/>
                <a:cs typeface="Times New Roman" panose="02020603050405020304" pitchFamily="18" charset="0"/>
              </a:rPr>
              <a:t>The Operating System maintains the following important process scheduling queues −</a:t>
            </a:r>
          </a:p>
          <a:p>
            <a:r>
              <a:rPr lang="en-IN" sz="2200" b="1" dirty="0">
                <a:latin typeface="Times New Roman" panose="02020603050405020304" pitchFamily="18" charset="0"/>
                <a:cs typeface="Times New Roman" panose="02020603050405020304" pitchFamily="18" charset="0"/>
              </a:rPr>
              <a:t>Job queue</a:t>
            </a:r>
            <a:r>
              <a:rPr lang="en-IN" sz="2200" dirty="0">
                <a:latin typeface="Times New Roman" panose="02020603050405020304" pitchFamily="18" charset="0"/>
                <a:cs typeface="Times New Roman" panose="02020603050405020304" pitchFamily="18" charset="0"/>
              </a:rPr>
              <a:t> − This queue keeps all the processes in the system.</a:t>
            </a:r>
          </a:p>
          <a:p>
            <a:r>
              <a:rPr lang="en-IN" sz="2200" b="1" dirty="0">
                <a:latin typeface="Times New Roman" panose="02020603050405020304" pitchFamily="18" charset="0"/>
                <a:cs typeface="Times New Roman" panose="02020603050405020304" pitchFamily="18" charset="0"/>
              </a:rPr>
              <a:t>Ready queue</a:t>
            </a:r>
            <a:r>
              <a:rPr lang="en-IN" sz="2200" dirty="0">
                <a:latin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p>
          <a:p>
            <a:r>
              <a:rPr lang="en-IN" sz="2200" b="1" dirty="0">
                <a:latin typeface="Times New Roman" panose="02020603050405020304" pitchFamily="18" charset="0"/>
                <a:cs typeface="Times New Roman" panose="02020603050405020304" pitchFamily="18" charset="0"/>
              </a:rPr>
              <a:t>Device queues</a:t>
            </a:r>
            <a:r>
              <a:rPr lang="en-IN" sz="2200" dirty="0">
                <a:latin typeface="Times New Roman" panose="02020603050405020304" pitchFamily="18" charset="0"/>
                <a:cs typeface="Times New Roman" panose="02020603050405020304" pitchFamily="18" charset="0"/>
              </a:rPr>
              <a:t> − The processes which are blocked due to unavailability of an I/O device constitute this queue.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27</a:t>
            </a:fld>
            <a:endParaRPr lang="en-IN" dirty="0"/>
          </a:p>
        </p:txBody>
      </p:sp>
      <p:pic>
        <p:nvPicPr>
          <p:cNvPr id="7" name="Picture 6">
            <a:extLst>
              <a:ext uri="{FF2B5EF4-FFF2-40B4-BE49-F238E27FC236}">
                <a16:creationId xmlns:a16="http://schemas.microsoft.com/office/drawing/2014/main" id="{267A4E23-3028-4585-9B4E-14D2066A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404" y="3851563"/>
            <a:ext cx="6235700" cy="2869911"/>
          </a:xfrm>
          <a:prstGeom prst="rect">
            <a:avLst/>
          </a:prstGeom>
        </p:spPr>
      </p:pic>
    </p:spTree>
    <p:extLst>
      <p:ext uri="{BB962C8B-B14F-4D97-AF65-F5344CB8AC3E}">
        <p14:creationId xmlns:p14="http://schemas.microsoft.com/office/powerpoint/2010/main" val="12143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Two State Process Model:-</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28</a:t>
            </a:fld>
            <a:endParaRPr lang="en-IN" dirty="0"/>
          </a:p>
        </p:txBody>
      </p:sp>
      <p:graphicFrame>
        <p:nvGraphicFramePr>
          <p:cNvPr id="6" name="Table 5">
            <a:extLst>
              <a:ext uri="{FF2B5EF4-FFF2-40B4-BE49-F238E27FC236}">
                <a16:creationId xmlns:a16="http://schemas.microsoft.com/office/drawing/2014/main" id="{C5FC4006-FD79-488B-B4CC-0221CAB62CF8}"/>
              </a:ext>
            </a:extLst>
          </p:cNvPr>
          <p:cNvGraphicFramePr>
            <a:graphicFrameLocks noGrp="1"/>
          </p:cNvGraphicFramePr>
          <p:nvPr>
            <p:extLst>
              <p:ext uri="{D42A27DB-BD31-4B8C-83A1-F6EECF244321}">
                <p14:modId xmlns:p14="http://schemas.microsoft.com/office/powerpoint/2010/main" val="1855733770"/>
              </p:ext>
            </p:extLst>
          </p:nvPr>
        </p:nvGraphicFramePr>
        <p:xfrm>
          <a:off x="1408545" y="2112644"/>
          <a:ext cx="8128000" cy="3991265"/>
        </p:xfrm>
        <a:graphic>
          <a:graphicData uri="http://schemas.openxmlformats.org/drawingml/2006/table">
            <a:tbl>
              <a:tblPr firstRow="1" bandRow="1">
                <a:tableStyleId>{93296810-A885-4BE3-A3E7-6D5BEEA58F35}</a:tableStyleId>
              </a:tblPr>
              <a:tblGrid>
                <a:gridCol w="1334655">
                  <a:extLst>
                    <a:ext uri="{9D8B030D-6E8A-4147-A177-3AD203B41FA5}">
                      <a16:colId xmlns:a16="http://schemas.microsoft.com/office/drawing/2014/main" val="2390153770"/>
                    </a:ext>
                  </a:extLst>
                </a:gridCol>
                <a:gridCol w="6793345">
                  <a:extLst>
                    <a:ext uri="{9D8B030D-6E8A-4147-A177-3AD203B41FA5}">
                      <a16:colId xmlns:a16="http://schemas.microsoft.com/office/drawing/2014/main" val="2935649274"/>
                    </a:ext>
                  </a:extLst>
                </a:gridCol>
              </a:tblGrid>
              <a:tr h="602847">
                <a:tc>
                  <a:txBody>
                    <a:bodyPr/>
                    <a:lstStyle/>
                    <a:p>
                      <a:pPr algn="l" fontAlgn="t"/>
                      <a:r>
                        <a:rPr lang="en-IN" dirty="0">
                          <a:effectLst/>
                          <a:latin typeface="Times New Roman" panose="02020603050405020304" pitchFamily="18" charset="0"/>
                          <a:cs typeface="Times New Roman" panose="02020603050405020304" pitchFamily="18" charset="0"/>
                        </a:rPr>
                        <a:t>S.N.</a:t>
                      </a:r>
                      <a:endParaRPr lang="en-IN" b="1" i="1"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IN" dirty="0">
                          <a:effectLst/>
                          <a:latin typeface="Times New Roman" panose="02020603050405020304" pitchFamily="18" charset="0"/>
                          <a:cs typeface="Times New Roman" panose="02020603050405020304" pitchFamily="18" charset="0"/>
                        </a:rPr>
                        <a:t>State &amp; Description</a:t>
                      </a:r>
                      <a:endParaRPr lang="en-IN" b="1" i="1"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4142658187"/>
                  </a:ext>
                </a:extLst>
              </a:tr>
              <a:tr h="1041458">
                <a:tc>
                  <a:txBody>
                    <a:bodyPr/>
                    <a:lstStyle/>
                    <a:p>
                      <a:pPr fontAlgn="t"/>
                      <a:r>
                        <a:rPr lang="en-IN" dirty="0">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just" fontAlgn="t"/>
                      <a:r>
                        <a:rPr lang="en-IN" b="1" i="1" dirty="0">
                          <a:effectLst/>
                          <a:latin typeface="Times New Roman" panose="02020603050405020304" pitchFamily="18" charset="0"/>
                          <a:cs typeface="Times New Roman" panose="02020603050405020304" pitchFamily="18" charset="0"/>
                        </a:rPr>
                        <a:t>Running</a:t>
                      </a:r>
                    </a:p>
                    <a:p>
                      <a:pPr algn="just" fontAlgn="t"/>
                      <a:r>
                        <a:rPr lang="en-IN" dirty="0">
                          <a:effectLst/>
                          <a:latin typeface="Times New Roman" panose="02020603050405020304" pitchFamily="18" charset="0"/>
                          <a:cs typeface="Times New Roman" panose="02020603050405020304" pitchFamily="18" charset="0"/>
                        </a:rPr>
                        <a:t>When a new process is created, it enters into the system as in the running state.</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896913744"/>
                  </a:ext>
                </a:extLst>
              </a:tr>
              <a:tr h="1041458">
                <a:tc>
                  <a:txBody>
                    <a:bodyPr/>
                    <a:lstStyle/>
                    <a:p>
                      <a:pPr fontAlgn="t"/>
                      <a:r>
                        <a:rPr lang="en-IN" dirty="0">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just" fontAlgn="t"/>
                      <a:r>
                        <a:rPr lang="en-IN" b="1" i="1" dirty="0">
                          <a:effectLst/>
                          <a:latin typeface="Times New Roman" panose="02020603050405020304" pitchFamily="18" charset="0"/>
                          <a:cs typeface="Times New Roman" panose="02020603050405020304" pitchFamily="18" charset="0"/>
                        </a:rPr>
                        <a:t>Not Running</a:t>
                      </a:r>
                    </a:p>
                    <a:p>
                      <a:pPr algn="just" fontAlgn="t"/>
                      <a:r>
                        <a:rPr lang="en-IN" dirty="0">
                          <a:effectLst/>
                          <a:latin typeface="Times New Roman" panose="02020603050405020304" pitchFamily="18" charset="0"/>
                          <a:cs typeface="Times New Roman" panose="02020603050405020304" pitchFamily="18" charset="0"/>
                        </a:rPr>
                        <a:t>Processes that are not running are kept in queue, waiting for their turn to execute. Each entry in the queue is a pointer to a particular process. Queue is implemented by using linked list. Use of dispatcher is as follows. When a process is interrupted, that process is transferred in the waiting queue. If the process has completed or aborted, the process is discarded. In either case, the dispatcher then selects a process from the queue to execute.</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542921889"/>
                  </a:ext>
                </a:extLst>
              </a:tr>
            </a:tbl>
          </a:graphicData>
        </a:graphic>
      </p:graphicFrame>
    </p:spTree>
    <p:extLst>
      <p:ext uri="{BB962C8B-B14F-4D97-AF65-F5344CB8AC3E}">
        <p14:creationId xmlns:p14="http://schemas.microsoft.com/office/powerpoint/2010/main" val="355055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Schedulers:- </a:t>
            </a:r>
            <a:r>
              <a:rPr lang="en-IN" sz="2200" dirty="0">
                <a:latin typeface="Times New Roman" panose="02020603050405020304" pitchFamily="18" charset="0"/>
                <a:cs typeface="Times New Roman" panose="02020603050405020304" pitchFamily="18" charset="0"/>
              </a:rPr>
              <a:t>Schedulers are special system software which handle process scheduling in various ways. Their main task is to select the jobs to be submitted into the system and to decide which process to run. Schedulers are of three types −</a:t>
            </a:r>
          </a:p>
          <a:p>
            <a:r>
              <a:rPr lang="en-IN" sz="2200" dirty="0">
                <a:latin typeface="Times New Roman" panose="02020603050405020304" pitchFamily="18" charset="0"/>
                <a:cs typeface="Times New Roman" panose="02020603050405020304" pitchFamily="18" charset="0"/>
              </a:rPr>
              <a:t>Long-Term Scheduler</a:t>
            </a:r>
          </a:p>
          <a:p>
            <a:r>
              <a:rPr lang="en-IN" sz="2200" dirty="0">
                <a:latin typeface="Times New Roman" panose="02020603050405020304" pitchFamily="18" charset="0"/>
                <a:cs typeface="Times New Roman" panose="02020603050405020304" pitchFamily="18" charset="0"/>
              </a:rPr>
              <a:t>Short-Term Scheduler</a:t>
            </a:r>
          </a:p>
          <a:p>
            <a:r>
              <a:rPr lang="en-IN" sz="2200" dirty="0">
                <a:latin typeface="Times New Roman" panose="02020603050405020304" pitchFamily="18" charset="0"/>
                <a:cs typeface="Times New Roman" panose="02020603050405020304" pitchFamily="18" charset="0"/>
              </a:rPr>
              <a:t>Medium-Term Scheduler</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29</a:t>
            </a:fld>
            <a:endParaRPr lang="en-IN" dirty="0"/>
          </a:p>
        </p:txBody>
      </p:sp>
    </p:spTree>
    <p:extLst>
      <p:ext uri="{BB962C8B-B14F-4D97-AF65-F5344CB8AC3E}">
        <p14:creationId xmlns:p14="http://schemas.microsoft.com/office/powerpoint/2010/main" val="237052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2031928"/>
            <a:ext cx="9601200" cy="3983182"/>
          </a:xfrm>
        </p:spPr>
        <p:txBody>
          <a:bodyPr>
            <a:normAutofit fontScale="77500" lnSpcReduction="20000"/>
          </a:bodyPr>
          <a:lstStyle/>
          <a:p>
            <a:pPr>
              <a:buFont typeface="Wingdings" panose="05000000000000000000" pitchFamily="2" charset="2"/>
              <a:buChar char="Ø"/>
            </a:pPr>
            <a:r>
              <a:rPr lang="en-IN" sz="2800" b="1" i="1" dirty="0">
                <a:latin typeface="Times New Roman" panose="02020603050405020304" pitchFamily="18" charset="0"/>
                <a:cs typeface="Times New Roman" panose="02020603050405020304" pitchFamily="18" charset="0"/>
              </a:rPr>
              <a:t>Important function of an operating system:- </a:t>
            </a:r>
            <a:r>
              <a:rPr lang="en-IN" sz="2800" dirty="0">
                <a:latin typeface="Times New Roman" panose="02020603050405020304" pitchFamily="18" charset="0"/>
                <a:cs typeface="Times New Roman" panose="02020603050405020304" pitchFamily="18" charset="0"/>
              </a:rPr>
              <a:t> These are some important functions that are performed by operating system.</a:t>
            </a:r>
          </a:p>
          <a:p>
            <a:r>
              <a:rPr lang="en-IN" sz="2800" dirty="0">
                <a:latin typeface="Times New Roman" panose="02020603050405020304" pitchFamily="18" charset="0"/>
                <a:cs typeface="Times New Roman" panose="02020603050405020304" pitchFamily="18" charset="0"/>
              </a:rPr>
              <a:t>Memory Management</a:t>
            </a:r>
          </a:p>
          <a:p>
            <a:r>
              <a:rPr lang="en-IN" sz="2800" dirty="0">
                <a:latin typeface="Times New Roman" panose="02020603050405020304" pitchFamily="18" charset="0"/>
                <a:cs typeface="Times New Roman" panose="02020603050405020304" pitchFamily="18" charset="0"/>
              </a:rPr>
              <a:t>Processor Management</a:t>
            </a:r>
          </a:p>
          <a:p>
            <a:r>
              <a:rPr lang="en-IN" sz="2800" dirty="0">
                <a:latin typeface="Times New Roman" panose="02020603050405020304" pitchFamily="18" charset="0"/>
                <a:cs typeface="Times New Roman" panose="02020603050405020304" pitchFamily="18" charset="0"/>
              </a:rPr>
              <a:t>Device Management</a:t>
            </a:r>
          </a:p>
          <a:p>
            <a:r>
              <a:rPr lang="en-IN" sz="2800" dirty="0">
                <a:latin typeface="Times New Roman" panose="02020603050405020304" pitchFamily="18" charset="0"/>
                <a:cs typeface="Times New Roman" panose="02020603050405020304" pitchFamily="18" charset="0"/>
              </a:rPr>
              <a:t>File Management</a:t>
            </a:r>
          </a:p>
          <a:p>
            <a:r>
              <a:rPr lang="en-IN" sz="2800" dirty="0">
                <a:latin typeface="Times New Roman" panose="02020603050405020304" pitchFamily="18" charset="0"/>
                <a:cs typeface="Times New Roman" panose="02020603050405020304" pitchFamily="18" charset="0"/>
              </a:rPr>
              <a:t>Security</a:t>
            </a:r>
          </a:p>
          <a:p>
            <a:r>
              <a:rPr lang="en-IN" sz="2800" dirty="0">
                <a:latin typeface="Times New Roman" panose="02020603050405020304" pitchFamily="18" charset="0"/>
                <a:cs typeface="Times New Roman" panose="02020603050405020304" pitchFamily="18" charset="0"/>
              </a:rPr>
              <a:t>Control over system performance</a:t>
            </a:r>
          </a:p>
          <a:p>
            <a:r>
              <a:rPr lang="en-IN" sz="2800" dirty="0">
                <a:latin typeface="Times New Roman" panose="02020603050405020304" pitchFamily="18" charset="0"/>
                <a:cs typeface="Times New Roman" panose="02020603050405020304" pitchFamily="18" charset="0"/>
              </a:rPr>
              <a:t>Job accounting</a:t>
            </a:r>
          </a:p>
          <a:p>
            <a:r>
              <a:rPr lang="en-IN" sz="2800" dirty="0">
                <a:latin typeface="Times New Roman" panose="02020603050405020304" pitchFamily="18" charset="0"/>
                <a:cs typeface="Times New Roman" panose="02020603050405020304" pitchFamily="18" charset="0"/>
              </a:rPr>
              <a:t>Error detecting aids</a:t>
            </a:r>
          </a:p>
          <a:p>
            <a:r>
              <a:rPr lang="en-IN" sz="2800" dirty="0">
                <a:latin typeface="Times New Roman" panose="02020603050405020304" pitchFamily="18" charset="0"/>
                <a:cs typeface="Times New Roman" panose="02020603050405020304" pitchFamily="18" charset="0"/>
              </a:rPr>
              <a:t>Coordination between other software and users</a:t>
            </a:r>
          </a:p>
          <a:p>
            <a:pPr>
              <a:buFont typeface="Wingdings" panose="05000000000000000000" pitchFamily="2" charset="2"/>
              <a:buChar char="Ø"/>
            </a:pPr>
            <a:endParaRPr lang="en-IN" sz="20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a:t>
            </a:fld>
            <a:endParaRPr lang="en-IN" dirty="0"/>
          </a:p>
        </p:txBody>
      </p:sp>
    </p:spTree>
    <p:extLst>
      <p:ext uri="{BB962C8B-B14F-4D97-AF65-F5344CB8AC3E}">
        <p14:creationId xmlns:p14="http://schemas.microsoft.com/office/powerpoint/2010/main" val="1596618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Long-Term Schedulers:- </a:t>
            </a:r>
            <a:r>
              <a:rPr lang="en-IN" sz="2200" dirty="0">
                <a:latin typeface="Times New Roman" panose="02020603050405020304" pitchFamily="18" charset="0"/>
                <a:cs typeface="Times New Roman" panose="02020603050405020304" pitchFamily="18" charset="0"/>
              </a:rPr>
              <a:t>It is also called a </a:t>
            </a:r>
            <a:r>
              <a:rPr lang="en-IN" sz="2200" b="1" dirty="0">
                <a:latin typeface="Times New Roman" panose="02020603050405020304" pitchFamily="18" charset="0"/>
                <a:cs typeface="Times New Roman" panose="02020603050405020304" pitchFamily="18" charset="0"/>
              </a:rPr>
              <a:t>job scheduler</a:t>
            </a:r>
            <a:r>
              <a:rPr lang="en-IN" sz="2200" dirty="0">
                <a:latin typeface="Times New Roman" panose="02020603050405020304" pitchFamily="18" charset="0"/>
                <a:cs typeface="Times New Roman" panose="02020603050405020304" pitchFamily="18" charset="0"/>
              </a:rPr>
              <a:t>. A long-term scheduler determines which programs are admitted to the system for processing. It selects processes from the queue and loads them into memory for execution. Process loads into the memory for CPU scheduling.</a:t>
            </a:r>
          </a:p>
          <a:p>
            <a:r>
              <a:rPr lang="en-IN" sz="2200" dirty="0">
                <a:latin typeface="Times New Roman" panose="02020603050405020304" pitchFamily="18" charset="0"/>
                <a:cs typeface="Times New Roman" panose="02020603050405020304" pitchFamily="18" charset="0"/>
              </a:rPr>
              <a:t>The primary objective of the job scheduler is to provide a balanced mix of jobs, such as I/O bound and processor bound. It also controls the degree of multiprogramming. If the degree of multiprogramming is stable, then the average rate of process creation must be equal to the average departure rate of processes leaving the system.</a:t>
            </a:r>
          </a:p>
          <a:p>
            <a:r>
              <a:rPr lang="en-IN" sz="2200" dirty="0">
                <a:latin typeface="Times New Roman" panose="02020603050405020304" pitchFamily="18" charset="0"/>
                <a:cs typeface="Times New Roman" panose="02020603050405020304" pitchFamily="18" charset="0"/>
              </a:rPr>
              <a:t>On some systems, the long-term scheduler may not be available or minimal. Time-sharing operating systems have no long term scheduler. When a process changes the state from new to ready, then there is use of long-term scheduler.</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30</a:t>
            </a:fld>
            <a:endParaRPr lang="en-IN" dirty="0"/>
          </a:p>
        </p:txBody>
      </p:sp>
    </p:spTree>
    <p:extLst>
      <p:ext uri="{BB962C8B-B14F-4D97-AF65-F5344CB8AC3E}">
        <p14:creationId xmlns:p14="http://schemas.microsoft.com/office/powerpoint/2010/main" val="352057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Short-Term Schedulers:- </a:t>
            </a:r>
            <a:r>
              <a:rPr lang="en-IN" sz="2200" dirty="0">
                <a:latin typeface="Times New Roman" panose="02020603050405020304" pitchFamily="18" charset="0"/>
                <a:cs typeface="Times New Roman" panose="02020603050405020304" pitchFamily="18" charset="0"/>
              </a:rPr>
              <a:t>It is also called as </a:t>
            </a:r>
            <a:r>
              <a:rPr lang="en-IN" sz="2200" b="1" dirty="0">
                <a:latin typeface="Times New Roman" panose="02020603050405020304" pitchFamily="18" charset="0"/>
                <a:cs typeface="Times New Roman" panose="02020603050405020304" pitchFamily="18" charset="0"/>
              </a:rPr>
              <a:t>CPU scheduler</a:t>
            </a:r>
            <a:r>
              <a:rPr lang="en-IN" sz="2200" dirty="0">
                <a:latin typeface="Times New Roman" panose="02020603050405020304" pitchFamily="18" charset="0"/>
                <a:cs typeface="Times New Roman" panose="02020603050405020304" pitchFamily="18" charset="0"/>
              </a:rPr>
              <a:t>. Its main objective is to increase system performance in accordance with the chosen set of criteria. It is the change of ready state to running state of the process. CPU scheduler selects a process among the processes that are ready to execute and allocates CPU to one of them.</a:t>
            </a:r>
          </a:p>
          <a:p>
            <a:r>
              <a:rPr lang="en-IN" sz="2200" dirty="0">
                <a:latin typeface="Times New Roman" panose="02020603050405020304" pitchFamily="18" charset="0"/>
                <a:cs typeface="Times New Roman" panose="02020603050405020304" pitchFamily="18" charset="0"/>
              </a:rPr>
              <a:t>Short-term schedulers, also known as dispatchers, make the decision of which process to execute next. Short-term schedulers are faster than long-term schedulers.</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31</a:t>
            </a:fld>
            <a:endParaRPr lang="en-IN" dirty="0"/>
          </a:p>
        </p:txBody>
      </p:sp>
    </p:spTree>
    <p:extLst>
      <p:ext uri="{BB962C8B-B14F-4D97-AF65-F5344CB8AC3E}">
        <p14:creationId xmlns:p14="http://schemas.microsoft.com/office/powerpoint/2010/main" val="810363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Medium-Term Schedulers:- </a:t>
            </a:r>
            <a:r>
              <a:rPr lang="en-IN" sz="2200" dirty="0">
                <a:latin typeface="Times New Roman" panose="02020603050405020304" pitchFamily="18" charset="0"/>
                <a:cs typeface="Times New Roman" panose="02020603050405020304" pitchFamily="18" charset="0"/>
              </a:rPr>
              <a:t>Medium-term scheduling is a part of </a:t>
            </a:r>
            <a:r>
              <a:rPr lang="en-IN" sz="2200" b="1" dirty="0">
                <a:latin typeface="Times New Roman" panose="02020603050405020304" pitchFamily="18" charset="0"/>
                <a:cs typeface="Times New Roman" panose="02020603050405020304" pitchFamily="18" charset="0"/>
              </a:rPr>
              <a:t>swapping</a:t>
            </a:r>
            <a:r>
              <a:rPr lang="en-IN" sz="2200" dirty="0">
                <a:latin typeface="Times New Roman" panose="02020603050405020304" pitchFamily="18" charset="0"/>
                <a:cs typeface="Times New Roman" panose="02020603050405020304" pitchFamily="18" charset="0"/>
              </a:rPr>
              <a:t>. It removes the processes from the memory. It reduces the degree of multiprogramming. The medium-term scheduler is in-charge of handling the swapped out-processes.</a:t>
            </a:r>
          </a:p>
          <a:p>
            <a:r>
              <a:rPr lang="en-IN" sz="2200" dirty="0">
                <a:latin typeface="Times New Roman" panose="02020603050405020304" pitchFamily="18" charset="0"/>
                <a:cs typeface="Times New Roman" panose="02020603050405020304" pitchFamily="18" charset="0"/>
              </a:rPr>
              <a:t>A running process may become suspended if it makes an I/O request. A suspended processes cannot make any progress towards completion. In this condition, to remove the process from memory and make space for other processes, the suspended process is moved to the secondary storage. This process is called </a:t>
            </a:r>
            <a:r>
              <a:rPr lang="en-IN" sz="2200" b="1" dirty="0">
                <a:latin typeface="Times New Roman" panose="02020603050405020304" pitchFamily="18" charset="0"/>
                <a:cs typeface="Times New Roman" panose="02020603050405020304" pitchFamily="18" charset="0"/>
              </a:rPr>
              <a:t>swapping</a:t>
            </a:r>
            <a:r>
              <a:rPr lang="en-IN" sz="2200" dirty="0">
                <a:latin typeface="Times New Roman" panose="02020603050405020304" pitchFamily="18" charset="0"/>
                <a:cs typeface="Times New Roman" panose="02020603050405020304" pitchFamily="18" charset="0"/>
              </a:rPr>
              <a:t>, and the process is said to be swapped out or rolled out. Swapping may be necessary to improve the process mix.</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32</a:t>
            </a:fld>
            <a:endParaRPr lang="en-IN" dirty="0"/>
          </a:p>
        </p:txBody>
      </p:sp>
    </p:spTree>
    <p:extLst>
      <p:ext uri="{BB962C8B-B14F-4D97-AF65-F5344CB8AC3E}">
        <p14:creationId xmlns:p14="http://schemas.microsoft.com/office/powerpoint/2010/main" val="31534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Context Switch:- </a:t>
            </a:r>
            <a:r>
              <a:rPr lang="en-IN" sz="2200" dirty="0">
                <a:latin typeface="Times New Roman" panose="02020603050405020304" pitchFamily="18" charset="0"/>
                <a:cs typeface="Times New Roman" panose="02020603050405020304" pitchFamily="18" charset="0"/>
              </a:rPr>
              <a:t>A context switch is the mechanism to store and restore the state or context of a CPU in Process Control block so that a process execution can be resumed from the same point at a later time. Using this technique, a context switcher enables multiple processes to share a single CPU. Context switching is an essential part of a multitasking operating system features.</a:t>
            </a:r>
          </a:p>
          <a:p>
            <a:r>
              <a:rPr lang="en-IN" sz="2200" dirty="0">
                <a:latin typeface="Times New Roman" panose="02020603050405020304" pitchFamily="18" charset="0"/>
                <a:cs typeface="Times New Roman" panose="02020603050405020304" pitchFamily="18" charset="0"/>
              </a:rPr>
              <a:t>When the scheduler switches the CPU from executing one process to execute another, the state from the current running process is stored into the process control block. After this, the state for the process to run next is loaded from its own PCB and used to set the PC, registers, etc. At that point, the second process can start executing.</a:t>
            </a:r>
          </a:p>
          <a:p>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33</a:t>
            </a:fld>
            <a:endParaRPr lang="en-IN" dirty="0"/>
          </a:p>
        </p:txBody>
      </p:sp>
    </p:spTree>
    <p:extLst>
      <p:ext uri="{BB962C8B-B14F-4D97-AF65-F5344CB8AC3E}">
        <p14:creationId xmlns:p14="http://schemas.microsoft.com/office/powerpoint/2010/main" val="3102606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Context Switch:- </a:t>
            </a:r>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34</a:t>
            </a:fld>
            <a:endParaRPr lang="en-IN" dirty="0"/>
          </a:p>
        </p:txBody>
      </p:sp>
      <p:pic>
        <p:nvPicPr>
          <p:cNvPr id="7" name="Picture 6">
            <a:extLst>
              <a:ext uri="{FF2B5EF4-FFF2-40B4-BE49-F238E27FC236}">
                <a16:creationId xmlns:a16="http://schemas.microsoft.com/office/drawing/2014/main" id="{B041342C-473F-4A4F-9F7E-F01B70FF2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864" y="1520825"/>
            <a:ext cx="4475136" cy="4876800"/>
          </a:xfrm>
          <a:prstGeom prst="rect">
            <a:avLst/>
          </a:prstGeom>
        </p:spPr>
      </p:pic>
    </p:spTree>
    <p:extLst>
      <p:ext uri="{BB962C8B-B14F-4D97-AF65-F5344CB8AC3E}">
        <p14:creationId xmlns:p14="http://schemas.microsoft.com/office/powerpoint/2010/main" val="2359969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r>
              <a:rPr lang="en-IN" sz="2200" dirty="0">
                <a:latin typeface="Times New Roman" panose="02020603050405020304" pitchFamily="18" charset="0"/>
                <a:cs typeface="Times New Roman" panose="02020603050405020304" pitchFamily="18" charset="0"/>
              </a:rPr>
              <a:t>A Process Scheduler schedules different processes to be assigned to the CPU based on particular scheduling algorithms. There are six popular process scheduling algorithms which we are going to discuss in this chapter −</a:t>
            </a:r>
          </a:p>
          <a:p>
            <a:r>
              <a:rPr lang="en-IN" sz="2200" dirty="0">
                <a:latin typeface="Times New Roman" panose="02020603050405020304" pitchFamily="18" charset="0"/>
                <a:cs typeface="Times New Roman" panose="02020603050405020304" pitchFamily="18" charset="0"/>
              </a:rPr>
              <a:t>First-Come, First-Served (FCFS) Scheduling</a:t>
            </a:r>
          </a:p>
          <a:p>
            <a:r>
              <a:rPr lang="en-IN" sz="2200" dirty="0">
                <a:latin typeface="Times New Roman" panose="02020603050405020304" pitchFamily="18" charset="0"/>
                <a:cs typeface="Times New Roman" panose="02020603050405020304" pitchFamily="18" charset="0"/>
              </a:rPr>
              <a:t>Shortest-Job-Next (SJN) Scheduling</a:t>
            </a:r>
          </a:p>
          <a:p>
            <a:r>
              <a:rPr lang="en-IN" sz="2200" dirty="0">
                <a:latin typeface="Times New Roman" panose="02020603050405020304" pitchFamily="18" charset="0"/>
                <a:cs typeface="Times New Roman" panose="02020603050405020304" pitchFamily="18" charset="0"/>
              </a:rPr>
              <a:t>Priority Scheduling</a:t>
            </a:r>
          </a:p>
          <a:p>
            <a:r>
              <a:rPr lang="en-IN" sz="2200" dirty="0">
                <a:latin typeface="Times New Roman" panose="02020603050405020304" pitchFamily="18" charset="0"/>
                <a:cs typeface="Times New Roman" panose="02020603050405020304" pitchFamily="18" charset="0"/>
              </a:rPr>
              <a:t>Shortest Remaining Time</a:t>
            </a:r>
          </a:p>
          <a:p>
            <a:r>
              <a:rPr lang="en-IN" sz="2200" dirty="0">
                <a:latin typeface="Times New Roman" panose="02020603050405020304" pitchFamily="18" charset="0"/>
                <a:cs typeface="Times New Roman" panose="02020603050405020304" pitchFamily="18" charset="0"/>
              </a:rPr>
              <a:t>Round Robin(RR) Scheduling</a:t>
            </a:r>
          </a:p>
          <a:p>
            <a:r>
              <a:rPr lang="en-IN" sz="2200" dirty="0">
                <a:latin typeface="Times New Roman" panose="02020603050405020304" pitchFamily="18" charset="0"/>
                <a:cs typeface="Times New Roman" panose="02020603050405020304" pitchFamily="18" charset="0"/>
              </a:rPr>
              <a:t>Multiple-Level Queues Scheduling</a:t>
            </a:r>
          </a:p>
          <a:p>
            <a:pPr marL="0" indent="0">
              <a:buNone/>
            </a:pPr>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35</a:t>
            </a:fld>
            <a:endParaRPr lang="en-IN" dirty="0"/>
          </a:p>
        </p:txBody>
      </p:sp>
    </p:spTree>
    <p:extLst>
      <p:ext uri="{BB962C8B-B14F-4D97-AF65-F5344CB8AC3E}">
        <p14:creationId xmlns:p14="http://schemas.microsoft.com/office/powerpoint/2010/main" val="282821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a:t>
            </a:r>
          </a:p>
          <a:p>
            <a:r>
              <a:rPr lang="en-IN" sz="2200" dirty="0">
                <a:latin typeface="Times New Roman" panose="02020603050405020304" pitchFamily="18" charset="0"/>
                <a:cs typeface="Times New Roman" panose="02020603050405020304" pitchFamily="18" charset="0"/>
              </a:rPr>
              <a:t>Jobs are executed on first come, first serve basis.</a:t>
            </a:r>
          </a:p>
          <a:p>
            <a:r>
              <a:rPr lang="en-IN" sz="2200" dirty="0">
                <a:latin typeface="Times New Roman" panose="02020603050405020304" pitchFamily="18" charset="0"/>
                <a:cs typeface="Times New Roman" panose="02020603050405020304" pitchFamily="18" charset="0"/>
              </a:rPr>
              <a:t>It is a non-preemptive, pre-emptive scheduling algorithm.</a:t>
            </a:r>
          </a:p>
          <a:p>
            <a:r>
              <a:rPr lang="en-IN" sz="2200" dirty="0">
                <a:latin typeface="Times New Roman" panose="02020603050405020304" pitchFamily="18" charset="0"/>
                <a:cs typeface="Times New Roman" panose="02020603050405020304" pitchFamily="18" charset="0"/>
              </a:rPr>
              <a:t>Easy to understand and implement.</a:t>
            </a:r>
          </a:p>
          <a:p>
            <a:r>
              <a:rPr lang="en-IN" sz="2200" dirty="0">
                <a:latin typeface="Times New Roman" panose="02020603050405020304" pitchFamily="18" charset="0"/>
                <a:cs typeface="Times New Roman" panose="02020603050405020304" pitchFamily="18" charset="0"/>
              </a:rPr>
              <a:t>Its implementation is based on FIFO queue.</a:t>
            </a:r>
          </a:p>
          <a:p>
            <a:r>
              <a:rPr lang="en-IN" sz="2200" dirty="0">
                <a:latin typeface="Times New Roman" panose="02020603050405020304" pitchFamily="18" charset="0"/>
                <a:cs typeface="Times New Roman" panose="02020603050405020304" pitchFamily="18" charset="0"/>
              </a:rPr>
              <a:t>Poor in performance as average wait time is high.</a:t>
            </a: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36</a:t>
            </a:fld>
            <a:endParaRPr lang="en-IN" dirty="0"/>
          </a:p>
        </p:txBody>
      </p:sp>
    </p:spTree>
    <p:extLst>
      <p:ext uri="{BB962C8B-B14F-4D97-AF65-F5344CB8AC3E}">
        <p14:creationId xmlns:p14="http://schemas.microsoft.com/office/powerpoint/2010/main" val="1994465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a:t>
            </a: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37</a:t>
            </a:fld>
            <a:endParaRPr lang="en-IN" dirty="0"/>
          </a:p>
        </p:txBody>
      </p:sp>
      <p:pic>
        <p:nvPicPr>
          <p:cNvPr id="7" name="Picture 6">
            <a:extLst>
              <a:ext uri="{FF2B5EF4-FFF2-40B4-BE49-F238E27FC236}">
                <a16:creationId xmlns:a16="http://schemas.microsoft.com/office/drawing/2014/main" id="{E20BDC89-0060-4946-9AD3-0E7934B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9" y="2546350"/>
            <a:ext cx="6071755" cy="3675670"/>
          </a:xfrm>
          <a:prstGeom prst="rect">
            <a:avLst/>
          </a:prstGeom>
        </p:spPr>
      </p:pic>
    </p:spTree>
    <p:extLst>
      <p:ext uri="{BB962C8B-B14F-4D97-AF65-F5344CB8AC3E}">
        <p14:creationId xmlns:p14="http://schemas.microsoft.com/office/powerpoint/2010/main" val="361697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Average Wait Time: (0+4+6+13) / 4 = 5.75</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38</a:t>
            </a:fld>
            <a:endParaRPr lang="en-IN" dirty="0"/>
          </a:p>
        </p:txBody>
      </p:sp>
      <p:graphicFrame>
        <p:nvGraphicFramePr>
          <p:cNvPr id="9" name="Table 8">
            <a:extLst>
              <a:ext uri="{FF2B5EF4-FFF2-40B4-BE49-F238E27FC236}">
                <a16:creationId xmlns:a16="http://schemas.microsoft.com/office/drawing/2014/main" id="{CCC2C4B9-F284-4173-B358-F13C8D6A3731}"/>
              </a:ext>
            </a:extLst>
          </p:cNvPr>
          <p:cNvGraphicFramePr>
            <a:graphicFrameLocks noGrp="1"/>
          </p:cNvGraphicFramePr>
          <p:nvPr>
            <p:extLst>
              <p:ext uri="{D42A27DB-BD31-4B8C-83A1-F6EECF244321}">
                <p14:modId xmlns:p14="http://schemas.microsoft.com/office/powerpoint/2010/main" val="1932143189"/>
              </p:ext>
            </p:extLst>
          </p:nvPr>
        </p:nvGraphicFramePr>
        <p:xfrm>
          <a:off x="1757363" y="2797334"/>
          <a:ext cx="7215187" cy="2133600"/>
        </p:xfrm>
        <a:graphic>
          <a:graphicData uri="http://schemas.openxmlformats.org/drawingml/2006/table">
            <a:tbl>
              <a:tblPr/>
              <a:tblGrid>
                <a:gridCol w="931763">
                  <a:extLst>
                    <a:ext uri="{9D8B030D-6E8A-4147-A177-3AD203B41FA5}">
                      <a16:colId xmlns:a16="http://schemas.microsoft.com/office/drawing/2014/main" val="2678369533"/>
                    </a:ext>
                  </a:extLst>
                </a:gridCol>
                <a:gridCol w="6283424">
                  <a:extLst>
                    <a:ext uri="{9D8B030D-6E8A-4147-A177-3AD203B41FA5}">
                      <a16:colId xmlns:a16="http://schemas.microsoft.com/office/drawing/2014/main" val="3627507166"/>
                    </a:ext>
                  </a:extLst>
                </a:gridCol>
              </a:tblGrid>
              <a:tr h="0">
                <a:tc>
                  <a:txBody>
                    <a:bodyPr/>
                    <a:lstStyle/>
                    <a:p>
                      <a:pPr algn="l" fontAlgn="t"/>
                      <a:r>
                        <a:rPr lang="en-IN" dirty="0">
                          <a:effectLst/>
                          <a:latin typeface="Times New Roman" panose="02020603050405020304" pitchFamily="18" charset="0"/>
                          <a:cs typeface="Times New Roman" panose="02020603050405020304" pitchFamily="18" charset="0"/>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latin typeface="Times New Roman" panose="02020603050405020304" pitchFamily="18" charset="0"/>
                          <a:cs typeface="Times New Roman" panose="02020603050405020304" pitchFamily="18" charset="0"/>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35966738"/>
                  </a:ext>
                </a:extLst>
              </a:tr>
              <a:tr h="0">
                <a:tc>
                  <a:txBody>
                    <a:bodyPr/>
                    <a:lstStyle/>
                    <a:p>
                      <a:pPr fontAlgn="t"/>
                      <a:r>
                        <a:rPr lang="en-IN" dirty="0">
                          <a:effectLst/>
                          <a:latin typeface="Times New Roman" panose="02020603050405020304" pitchFamily="18" charset="0"/>
                          <a:cs typeface="Times New Roman" panose="02020603050405020304" pitchFamily="18" charset="0"/>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12718645"/>
                  </a:ext>
                </a:extLst>
              </a:tr>
              <a:tr h="0">
                <a:tc>
                  <a:txBody>
                    <a:bodyPr/>
                    <a:lstStyle/>
                    <a:p>
                      <a:pPr fontAlgn="t"/>
                      <a:r>
                        <a:rPr lang="en-IN" dirty="0">
                          <a:effectLst/>
                          <a:latin typeface="Times New Roman" panose="02020603050405020304" pitchFamily="18" charset="0"/>
                          <a:cs typeface="Times New Roman" panose="02020603050405020304" pitchFamily="18" charset="0"/>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5 - 1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36103057"/>
                  </a:ext>
                </a:extLst>
              </a:tr>
              <a:tr h="0">
                <a:tc>
                  <a:txBody>
                    <a:bodyPr/>
                    <a:lstStyle/>
                    <a:p>
                      <a:pPr fontAlgn="t"/>
                      <a:r>
                        <a:rPr lang="en-IN" dirty="0">
                          <a:effectLst/>
                          <a:latin typeface="Times New Roman" panose="02020603050405020304" pitchFamily="18" charset="0"/>
                          <a:cs typeface="Times New Roman" panose="02020603050405020304" pitchFamily="18" charset="0"/>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8 - 2 =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6349722"/>
                  </a:ext>
                </a:extLst>
              </a:tr>
              <a:tr h="0">
                <a:tc>
                  <a:txBody>
                    <a:bodyPr/>
                    <a:lstStyle/>
                    <a:p>
                      <a:pPr fontAlgn="t"/>
                      <a:r>
                        <a:rPr lang="en-IN" dirty="0">
                          <a:effectLst/>
                          <a:latin typeface="Times New Roman" panose="02020603050405020304" pitchFamily="18" charset="0"/>
                          <a:cs typeface="Times New Roman" panose="02020603050405020304" pitchFamily="18" charset="0"/>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16 - 3 = 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6386353"/>
                  </a:ext>
                </a:extLst>
              </a:tr>
            </a:tbl>
          </a:graphicData>
        </a:graphic>
      </p:graphicFrame>
    </p:spTree>
    <p:extLst>
      <p:ext uri="{BB962C8B-B14F-4D97-AF65-F5344CB8AC3E}">
        <p14:creationId xmlns:p14="http://schemas.microsoft.com/office/powerpoint/2010/main" val="3859711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 </a:t>
            </a:r>
            <a:r>
              <a:rPr lang="en-IN" sz="2200" dirty="0">
                <a:latin typeface="Times New Roman" panose="02020603050405020304" pitchFamily="18" charset="0"/>
                <a:cs typeface="Times New Roman" panose="02020603050405020304" pitchFamily="18" charset="0"/>
              </a:rPr>
              <a:t>This is also known as </a:t>
            </a:r>
            <a:r>
              <a:rPr lang="en-IN" sz="2200" b="1" dirty="0">
                <a:latin typeface="Times New Roman" panose="02020603050405020304" pitchFamily="18" charset="0"/>
                <a:cs typeface="Times New Roman" panose="02020603050405020304" pitchFamily="18" charset="0"/>
              </a:rPr>
              <a:t>shortest job first</a:t>
            </a:r>
            <a:r>
              <a:rPr lang="en-IN" sz="2200" dirty="0">
                <a:latin typeface="Times New Roman" panose="02020603050405020304" pitchFamily="18" charset="0"/>
                <a:cs typeface="Times New Roman" panose="02020603050405020304" pitchFamily="18" charset="0"/>
              </a:rPr>
              <a:t>, or SJF</a:t>
            </a:r>
          </a:p>
          <a:p>
            <a:r>
              <a:rPr lang="en-IN" sz="2200" dirty="0">
                <a:latin typeface="Times New Roman" panose="02020603050405020304" pitchFamily="18" charset="0"/>
                <a:cs typeface="Times New Roman" panose="02020603050405020304" pitchFamily="18" charset="0"/>
              </a:rPr>
              <a:t>This is a non-</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pre-emptive scheduling algorithm.</a:t>
            </a:r>
          </a:p>
          <a:p>
            <a:r>
              <a:rPr lang="en-IN" sz="2200" dirty="0">
                <a:latin typeface="Times New Roman" panose="02020603050405020304" pitchFamily="18" charset="0"/>
                <a:cs typeface="Times New Roman" panose="02020603050405020304" pitchFamily="18" charset="0"/>
              </a:rPr>
              <a:t>Best approach to minimize waiting time.</a:t>
            </a:r>
          </a:p>
          <a:p>
            <a:r>
              <a:rPr lang="en-IN" sz="2200" dirty="0">
                <a:latin typeface="Times New Roman" panose="02020603050405020304" pitchFamily="18" charset="0"/>
                <a:cs typeface="Times New Roman" panose="02020603050405020304" pitchFamily="18" charset="0"/>
              </a:rPr>
              <a:t>Easy to implement in Batch systems where required CPU time is known in advance.</a:t>
            </a:r>
          </a:p>
          <a:p>
            <a:r>
              <a:rPr lang="en-IN" sz="2200" dirty="0">
                <a:latin typeface="Times New Roman" panose="02020603050405020304" pitchFamily="18" charset="0"/>
                <a:cs typeface="Times New Roman" panose="02020603050405020304" pitchFamily="18" charset="0"/>
              </a:rPr>
              <a:t>Impossible to implement in interactive systems where required CPU time is not known.</a:t>
            </a:r>
          </a:p>
          <a:p>
            <a:r>
              <a:rPr lang="en-IN" sz="2200" dirty="0">
                <a:latin typeface="Times New Roman" panose="02020603050405020304" pitchFamily="18" charset="0"/>
                <a:cs typeface="Times New Roman" panose="02020603050405020304" pitchFamily="18" charset="0"/>
              </a:rPr>
              <a:t>The processer should know in advance how much time process will take.</a:t>
            </a:r>
            <a:br>
              <a:rPr lang="en-IN" sz="2400" dirty="0"/>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39</a:t>
            </a:fld>
            <a:endParaRPr lang="en-IN" dirty="0"/>
          </a:p>
        </p:txBody>
      </p:sp>
    </p:spTree>
    <p:extLst>
      <p:ext uri="{BB962C8B-B14F-4D97-AF65-F5344CB8AC3E}">
        <p14:creationId xmlns:p14="http://schemas.microsoft.com/office/powerpoint/2010/main" val="215238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Types of Operating System:- </a:t>
            </a:r>
            <a:r>
              <a:rPr lang="en-IN" sz="2000" dirty="0">
                <a:latin typeface="Times New Roman" panose="02020603050405020304" pitchFamily="18" charset="0"/>
                <a:cs typeface="Times New Roman" panose="02020603050405020304" pitchFamily="18" charset="0"/>
              </a:rPr>
              <a:t> There are different types of </a:t>
            </a:r>
            <a:r>
              <a:rPr lang="en-IN" sz="2000" i="1" dirty="0">
                <a:latin typeface="Times New Roman" panose="02020603050405020304" pitchFamily="18" charset="0"/>
                <a:cs typeface="Times New Roman" panose="02020603050405020304" pitchFamily="18" charset="0"/>
              </a:rPr>
              <a:t>Operating System</a:t>
            </a:r>
            <a:r>
              <a:rPr lang="en-IN" sz="2000" dirty="0">
                <a:latin typeface="Times New Roman" panose="02020603050405020304" pitchFamily="18" charset="0"/>
                <a:cs typeface="Times New Roman" panose="02020603050405020304" pitchFamily="18" charset="0"/>
              </a:rPr>
              <a:t>. They are as follows:</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Batch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Time Sharing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Distribute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Network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Real Time Operating System</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a:t>
            </a:fld>
            <a:endParaRPr lang="en-IN" dirty="0"/>
          </a:p>
        </p:txBody>
      </p:sp>
    </p:spTree>
    <p:extLst>
      <p:ext uri="{BB962C8B-B14F-4D97-AF65-F5344CB8AC3E}">
        <p14:creationId xmlns:p14="http://schemas.microsoft.com/office/powerpoint/2010/main" val="115471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40</a:t>
            </a:fld>
            <a:endParaRPr lang="en-IN" dirty="0"/>
          </a:p>
        </p:txBody>
      </p:sp>
      <p:pic>
        <p:nvPicPr>
          <p:cNvPr id="7" name="Picture 6">
            <a:extLst>
              <a:ext uri="{FF2B5EF4-FFF2-40B4-BE49-F238E27FC236}">
                <a16:creationId xmlns:a16="http://schemas.microsoft.com/office/drawing/2014/main" id="{6C520D3E-92C5-442C-9F13-DEE5C7AED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187" y="2489200"/>
            <a:ext cx="4619625" cy="2847975"/>
          </a:xfrm>
          <a:prstGeom prst="rect">
            <a:avLst/>
          </a:prstGeom>
        </p:spPr>
      </p:pic>
    </p:spTree>
    <p:extLst>
      <p:ext uri="{BB962C8B-B14F-4D97-AF65-F5344CB8AC3E}">
        <p14:creationId xmlns:p14="http://schemas.microsoft.com/office/powerpoint/2010/main" val="2049204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 </a:t>
            </a:r>
            <a:r>
              <a:rPr lang="en-IN" b="1" dirty="0"/>
              <a:t>Wait time</a:t>
            </a:r>
            <a:r>
              <a:rPr lang="en-IN" dirty="0"/>
              <a:t> of each process is as follows −</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41</a:t>
            </a:fld>
            <a:endParaRPr lang="en-IN" dirty="0"/>
          </a:p>
        </p:txBody>
      </p:sp>
      <p:graphicFrame>
        <p:nvGraphicFramePr>
          <p:cNvPr id="9" name="Table 8">
            <a:extLst>
              <a:ext uri="{FF2B5EF4-FFF2-40B4-BE49-F238E27FC236}">
                <a16:creationId xmlns:a16="http://schemas.microsoft.com/office/drawing/2014/main" id="{66C3FAC2-008F-4756-A10B-25849B48B537}"/>
              </a:ext>
            </a:extLst>
          </p:cNvPr>
          <p:cNvGraphicFramePr>
            <a:graphicFrameLocks noGrp="1"/>
          </p:cNvGraphicFramePr>
          <p:nvPr>
            <p:extLst>
              <p:ext uri="{D42A27DB-BD31-4B8C-83A1-F6EECF244321}">
                <p14:modId xmlns:p14="http://schemas.microsoft.com/office/powerpoint/2010/main" val="457177317"/>
              </p:ext>
            </p:extLst>
          </p:nvPr>
        </p:nvGraphicFramePr>
        <p:xfrm>
          <a:off x="3219450" y="2797334"/>
          <a:ext cx="5391150" cy="2407920"/>
        </p:xfrm>
        <a:graphic>
          <a:graphicData uri="http://schemas.openxmlformats.org/drawingml/2006/table">
            <a:tbl>
              <a:tblPr/>
              <a:tblGrid>
                <a:gridCol w="696208">
                  <a:extLst>
                    <a:ext uri="{9D8B030D-6E8A-4147-A177-3AD203B41FA5}">
                      <a16:colId xmlns:a16="http://schemas.microsoft.com/office/drawing/2014/main" val="3267076413"/>
                    </a:ext>
                  </a:extLst>
                </a:gridCol>
                <a:gridCol w="4694942">
                  <a:extLst>
                    <a:ext uri="{9D8B030D-6E8A-4147-A177-3AD203B41FA5}">
                      <a16:colId xmlns:a16="http://schemas.microsoft.com/office/drawing/2014/main" val="3085885750"/>
                    </a:ext>
                  </a:extLst>
                </a:gridCol>
              </a:tblGrid>
              <a:tr h="574910">
                <a:tc>
                  <a:txBody>
                    <a:bodyPr/>
                    <a:lstStyle/>
                    <a:p>
                      <a:pPr algn="ctr" fontAlgn="t"/>
                      <a:r>
                        <a:rPr lang="en-IN">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48428332"/>
                  </a:ext>
                </a:extLst>
              </a:tr>
              <a:tr h="349945">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3 - 0 =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8523592"/>
                  </a:ext>
                </a:extLst>
              </a:tr>
              <a:tr h="349945">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0860516"/>
                  </a:ext>
                </a:extLst>
              </a:tr>
              <a:tr h="349945">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16 - 2 = 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1534133"/>
                  </a:ext>
                </a:extLst>
              </a:tr>
              <a:tr h="349945">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8 - 3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0639374"/>
                  </a:ext>
                </a:extLst>
              </a:tr>
            </a:tbl>
          </a:graphicData>
        </a:graphic>
      </p:graphicFrame>
      <p:sp>
        <p:nvSpPr>
          <p:cNvPr id="10" name="TextBox 9">
            <a:extLst>
              <a:ext uri="{FF2B5EF4-FFF2-40B4-BE49-F238E27FC236}">
                <a16:creationId xmlns:a16="http://schemas.microsoft.com/office/drawing/2014/main" id="{9C44EF3F-0AE1-4636-8CE6-17B4EC0AFD98}"/>
              </a:ext>
            </a:extLst>
          </p:cNvPr>
          <p:cNvSpPr txBox="1"/>
          <p:nvPr/>
        </p:nvSpPr>
        <p:spPr>
          <a:xfrm>
            <a:off x="2571750" y="5557838"/>
            <a:ext cx="4077976" cy="369332"/>
          </a:xfrm>
          <a:prstGeom prst="rect">
            <a:avLst/>
          </a:prstGeom>
          <a:noFill/>
        </p:spPr>
        <p:txBody>
          <a:bodyPr wrap="none" rtlCol="0">
            <a:spAutoFit/>
          </a:bodyPr>
          <a:lstStyle/>
          <a:p>
            <a:r>
              <a:rPr lang="en-IN" dirty="0"/>
              <a:t>Average Wait Time: (3+0+14+5) / 4 = 5.50</a:t>
            </a:r>
          </a:p>
        </p:txBody>
      </p:sp>
    </p:spTree>
    <p:extLst>
      <p:ext uri="{BB962C8B-B14F-4D97-AF65-F5344CB8AC3E}">
        <p14:creationId xmlns:p14="http://schemas.microsoft.com/office/powerpoint/2010/main" val="1902839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 </a:t>
            </a:r>
            <a:r>
              <a:rPr lang="en-IN" sz="2200" dirty="0">
                <a:latin typeface="Times New Roman" panose="02020603050405020304" pitchFamily="18" charset="0"/>
                <a:cs typeface="Times New Roman" panose="02020603050405020304" pitchFamily="18" charset="0"/>
              </a:rPr>
              <a:t>Priority scheduling is a non-</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algorithm and one of the most common scheduling algorithms in batch systems.</a:t>
            </a:r>
          </a:p>
          <a:p>
            <a:r>
              <a:rPr lang="en-IN" sz="2200" dirty="0">
                <a:latin typeface="Times New Roman" panose="02020603050405020304" pitchFamily="18" charset="0"/>
                <a:cs typeface="Times New Roman" panose="02020603050405020304" pitchFamily="18" charset="0"/>
              </a:rPr>
              <a:t>Each process is assigned a priority. Process with highest priority is to be executed first and so on.</a:t>
            </a:r>
          </a:p>
          <a:p>
            <a:r>
              <a:rPr lang="en-IN" sz="2200" dirty="0">
                <a:latin typeface="Times New Roman" panose="02020603050405020304" pitchFamily="18" charset="0"/>
                <a:cs typeface="Times New Roman" panose="02020603050405020304" pitchFamily="18" charset="0"/>
              </a:rPr>
              <a:t>Processes with same priority are executed on first come first served basis.</a:t>
            </a:r>
          </a:p>
          <a:p>
            <a:r>
              <a:rPr lang="en-IN" sz="2200" dirty="0">
                <a:latin typeface="Times New Roman" panose="02020603050405020304" pitchFamily="18" charset="0"/>
                <a:cs typeface="Times New Roman" panose="02020603050405020304" pitchFamily="18" charset="0"/>
              </a:rPr>
              <a:t>Priority can be decided based on memory requirements, time requirements or any other resource requirement.</a:t>
            </a:r>
            <a:br>
              <a:rPr lang="en-IN" sz="2400" dirty="0"/>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42</a:t>
            </a:fld>
            <a:endParaRPr lang="en-IN" dirty="0"/>
          </a:p>
        </p:txBody>
      </p:sp>
    </p:spTree>
    <p:extLst>
      <p:ext uri="{BB962C8B-B14F-4D97-AF65-F5344CB8AC3E}">
        <p14:creationId xmlns:p14="http://schemas.microsoft.com/office/powerpoint/2010/main" val="2598298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43</a:t>
            </a:fld>
            <a:endParaRPr lang="en-IN" dirty="0"/>
          </a:p>
        </p:txBody>
      </p:sp>
      <p:pic>
        <p:nvPicPr>
          <p:cNvPr id="7" name="Picture 6">
            <a:extLst>
              <a:ext uri="{FF2B5EF4-FFF2-40B4-BE49-F238E27FC236}">
                <a16:creationId xmlns:a16="http://schemas.microsoft.com/office/drawing/2014/main" id="{6D762D54-1DDE-4E79-A8D2-6408660C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058" y="2386013"/>
            <a:ext cx="5258774" cy="3183514"/>
          </a:xfrm>
          <a:prstGeom prst="rect">
            <a:avLst/>
          </a:prstGeom>
        </p:spPr>
      </p:pic>
    </p:spTree>
    <p:extLst>
      <p:ext uri="{BB962C8B-B14F-4D97-AF65-F5344CB8AC3E}">
        <p14:creationId xmlns:p14="http://schemas.microsoft.com/office/powerpoint/2010/main" val="2963531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Average Wait Time: (9+5+12+0) / 4 = 6.5</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44</a:t>
            </a:fld>
            <a:endParaRPr lang="en-IN" dirty="0"/>
          </a:p>
        </p:txBody>
      </p:sp>
      <p:graphicFrame>
        <p:nvGraphicFramePr>
          <p:cNvPr id="6" name="Table 5">
            <a:extLst>
              <a:ext uri="{FF2B5EF4-FFF2-40B4-BE49-F238E27FC236}">
                <a16:creationId xmlns:a16="http://schemas.microsoft.com/office/drawing/2014/main" id="{9235DBEA-DF99-44CE-BA08-5EB623B22F79}"/>
              </a:ext>
            </a:extLst>
          </p:cNvPr>
          <p:cNvGraphicFramePr>
            <a:graphicFrameLocks noGrp="1"/>
          </p:cNvGraphicFramePr>
          <p:nvPr>
            <p:extLst>
              <p:ext uri="{D42A27DB-BD31-4B8C-83A1-F6EECF244321}">
                <p14:modId xmlns:p14="http://schemas.microsoft.com/office/powerpoint/2010/main" val="974139621"/>
              </p:ext>
            </p:extLst>
          </p:nvPr>
        </p:nvGraphicFramePr>
        <p:xfrm>
          <a:off x="2396836" y="2797334"/>
          <a:ext cx="6575713" cy="2407920"/>
        </p:xfrm>
        <a:graphic>
          <a:graphicData uri="http://schemas.openxmlformats.org/drawingml/2006/table">
            <a:tbl>
              <a:tblPr/>
              <a:tblGrid>
                <a:gridCol w="849182">
                  <a:extLst>
                    <a:ext uri="{9D8B030D-6E8A-4147-A177-3AD203B41FA5}">
                      <a16:colId xmlns:a16="http://schemas.microsoft.com/office/drawing/2014/main" val="4032938860"/>
                    </a:ext>
                  </a:extLst>
                </a:gridCol>
                <a:gridCol w="5726531">
                  <a:extLst>
                    <a:ext uri="{9D8B030D-6E8A-4147-A177-3AD203B41FA5}">
                      <a16:colId xmlns:a16="http://schemas.microsoft.com/office/drawing/2014/main" val="3536186767"/>
                    </a:ext>
                  </a:extLst>
                </a:gridCol>
              </a:tblGrid>
              <a:tr h="686758">
                <a:tc>
                  <a:txBody>
                    <a:bodyPr/>
                    <a:lstStyle/>
                    <a:p>
                      <a:pPr algn="ctr" fontAlgn="t"/>
                      <a:r>
                        <a:rPr lang="en-IN">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09007031"/>
                  </a:ext>
                </a:extLst>
              </a:tr>
              <a:tr h="418027">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9 - 0 = 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7024109"/>
                  </a:ext>
                </a:extLst>
              </a:tr>
              <a:tr h="418027">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6 - 1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65765668"/>
                  </a:ext>
                </a:extLst>
              </a:tr>
              <a:tr h="418027">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14 - 2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5198868"/>
                  </a:ext>
                </a:extLst>
              </a:tr>
              <a:tr h="418027">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4013056"/>
                  </a:ext>
                </a:extLst>
              </a:tr>
            </a:tbl>
          </a:graphicData>
        </a:graphic>
      </p:graphicFrame>
    </p:spTree>
    <p:extLst>
      <p:ext uri="{BB962C8B-B14F-4D97-AF65-F5344CB8AC3E}">
        <p14:creationId xmlns:p14="http://schemas.microsoft.com/office/powerpoint/2010/main" val="1421548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Remaining Time:-</a:t>
            </a:r>
          </a:p>
          <a:p>
            <a:r>
              <a:rPr lang="en-IN" sz="2200" dirty="0">
                <a:latin typeface="Times New Roman" panose="02020603050405020304" pitchFamily="18" charset="0"/>
                <a:cs typeface="Times New Roman" panose="02020603050405020304" pitchFamily="18" charset="0"/>
              </a:rPr>
              <a:t>Shortest remaining time (SRT) is the </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version of the SJN algorithm.</a:t>
            </a:r>
          </a:p>
          <a:p>
            <a:r>
              <a:rPr lang="en-IN" sz="2200" dirty="0">
                <a:latin typeface="Times New Roman" panose="02020603050405020304" pitchFamily="18" charset="0"/>
                <a:cs typeface="Times New Roman" panose="02020603050405020304" pitchFamily="18" charset="0"/>
              </a:rPr>
              <a:t>The processor is allocated to the job closest to completion but it can be </a:t>
            </a:r>
            <a:r>
              <a:rPr lang="en-IN" sz="2200" dirty="0" err="1">
                <a:latin typeface="Times New Roman" panose="02020603050405020304" pitchFamily="18" charset="0"/>
                <a:cs typeface="Times New Roman" panose="02020603050405020304" pitchFamily="18" charset="0"/>
              </a:rPr>
              <a:t>preempted</a:t>
            </a:r>
            <a:r>
              <a:rPr lang="en-IN" sz="2200" dirty="0">
                <a:latin typeface="Times New Roman" panose="02020603050405020304" pitchFamily="18" charset="0"/>
                <a:cs typeface="Times New Roman" panose="02020603050405020304" pitchFamily="18" charset="0"/>
              </a:rPr>
              <a:t> by a newer ready job with shorter time to completion.</a:t>
            </a:r>
          </a:p>
          <a:p>
            <a:r>
              <a:rPr lang="en-IN" sz="2200" dirty="0">
                <a:latin typeface="Times New Roman" panose="02020603050405020304" pitchFamily="18" charset="0"/>
                <a:cs typeface="Times New Roman" panose="02020603050405020304" pitchFamily="18" charset="0"/>
              </a:rPr>
              <a:t>Impossible to implement in interactive systems where required CPU time is not known.</a:t>
            </a:r>
          </a:p>
          <a:p>
            <a:r>
              <a:rPr lang="en-IN" sz="2200" dirty="0">
                <a:latin typeface="Times New Roman" panose="02020603050405020304" pitchFamily="18" charset="0"/>
                <a:cs typeface="Times New Roman" panose="02020603050405020304" pitchFamily="18" charset="0"/>
              </a:rPr>
              <a:t>It is often used in batch environments where short jobs need to give preference.</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45</a:t>
            </a:fld>
            <a:endParaRPr lang="en-IN" dirty="0"/>
          </a:p>
        </p:txBody>
      </p:sp>
    </p:spTree>
    <p:extLst>
      <p:ext uri="{BB962C8B-B14F-4D97-AF65-F5344CB8AC3E}">
        <p14:creationId xmlns:p14="http://schemas.microsoft.com/office/powerpoint/2010/main" val="2818947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a:t>
            </a:r>
          </a:p>
          <a:p>
            <a:r>
              <a:rPr lang="en-IN" sz="2200" dirty="0">
                <a:latin typeface="Times New Roman" panose="02020603050405020304" pitchFamily="18" charset="0"/>
                <a:cs typeface="Times New Roman" panose="02020603050405020304" pitchFamily="18" charset="0"/>
              </a:rPr>
              <a:t>Round Robin is the </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process scheduling algorithm.</a:t>
            </a:r>
          </a:p>
          <a:p>
            <a:r>
              <a:rPr lang="en-IN" sz="2200" dirty="0">
                <a:latin typeface="Times New Roman" panose="02020603050405020304" pitchFamily="18" charset="0"/>
                <a:cs typeface="Times New Roman" panose="02020603050405020304" pitchFamily="18" charset="0"/>
              </a:rPr>
              <a:t>Each process is provided a fix time to execute, it is called a </a:t>
            </a:r>
            <a:r>
              <a:rPr lang="en-IN" sz="2200" b="1" dirty="0">
                <a:latin typeface="Times New Roman" panose="02020603050405020304" pitchFamily="18" charset="0"/>
                <a:cs typeface="Times New Roman" panose="02020603050405020304" pitchFamily="18" charset="0"/>
              </a:rPr>
              <a:t>quantum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Once a process is executed for a given time period, it is </a:t>
            </a:r>
            <a:r>
              <a:rPr lang="en-IN" sz="2200" dirty="0" err="1">
                <a:latin typeface="Times New Roman" panose="02020603050405020304" pitchFamily="18" charset="0"/>
                <a:cs typeface="Times New Roman" panose="02020603050405020304" pitchFamily="18" charset="0"/>
              </a:rPr>
              <a:t>preempted</a:t>
            </a:r>
            <a:r>
              <a:rPr lang="en-IN" sz="2200" dirty="0">
                <a:latin typeface="Times New Roman" panose="02020603050405020304" pitchFamily="18" charset="0"/>
                <a:cs typeface="Times New Roman" panose="02020603050405020304" pitchFamily="18" charset="0"/>
              </a:rPr>
              <a:t> and other process executes for a given time period.</a:t>
            </a:r>
          </a:p>
          <a:p>
            <a:r>
              <a:rPr lang="en-IN" sz="2200" dirty="0">
                <a:latin typeface="Times New Roman" panose="02020603050405020304" pitchFamily="18" charset="0"/>
                <a:cs typeface="Times New Roman" panose="02020603050405020304" pitchFamily="18" charset="0"/>
              </a:rPr>
              <a:t>Context switching is used to save states of </a:t>
            </a:r>
            <a:r>
              <a:rPr lang="en-IN" sz="2200" dirty="0" err="1">
                <a:latin typeface="Times New Roman" panose="02020603050405020304" pitchFamily="18" charset="0"/>
                <a:cs typeface="Times New Roman" panose="02020603050405020304" pitchFamily="18" charset="0"/>
              </a:rPr>
              <a:t>preempted</a:t>
            </a:r>
            <a:r>
              <a:rPr lang="en-IN" sz="2200" dirty="0">
                <a:latin typeface="Times New Roman" panose="02020603050405020304" pitchFamily="18" charset="0"/>
                <a:cs typeface="Times New Roman" panose="02020603050405020304" pitchFamily="18" charset="0"/>
              </a:rPr>
              <a:t> processes.</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46</a:t>
            </a:fld>
            <a:endParaRPr lang="en-IN" dirty="0"/>
          </a:p>
        </p:txBody>
      </p:sp>
    </p:spTree>
    <p:extLst>
      <p:ext uri="{BB962C8B-B14F-4D97-AF65-F5344CB8AC3E}">
        <p14:creationId xmlns:p14="http://schemas.microsoft.com/office/powerpoint/2010/main" val="2852619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47</a:t>
            </a:fld>
            <a:endParaRPr lang="en-IN" dirty="0"/>
          </a:p>
        </p:txBody>
      </p:sp>
      <p:pic>
        <p:nvPicPr>
          <p:cNvPr id="7" name="Picture 6">
            <a:extLst>
              <a:ext uri="{FF2B5EF4-FFF2-40B4-BE49-F238E27FC236}">
                <a16:creationId xmlns:a16="http://schemas.microsoft.com/office/drawing/2014/main" id="{197FFA1B-680F-4494-9C04-EDCD1B4A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05" y="2846388"/>
            <a:ext cx="3324225" cy="1733550"/>
          </a:xfrm>
          <a:prstGeom prst="rect">
            <a:avLst/>
          </a:prstGeom>
        </p:spPr>
      </p:pic>
    </p:spTree>
    <p:extLst>
      <p:ext uri="{BB962C8B-B14F-4D97-AF65-F5344CB8AC3E}">
        <p14:creationId xmlns:p14="http://schemas.microsoft.com/office/powerpoint/2010/main" val="2448421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r>
              <a:rPr lang="en-IN" dirty="0"/>
              <a:t>Average Wait Time: (9+2+12+11) / 4 = 8.5</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48</a:t>
            </a:fld>
            <a:endParaRPr lang="en-IN" dirty="0"/>
          </a:p>
        </p:txBody>
      </p:sp>
      <p:graphicFrame>
        <p:nvGraphicFramePr>
          <p:cNvPr id="9" name="Table 8">
            <a:extLst>
              <a:ext uri="{FF2B5EF4-FFF2-40B4-BE49-F238E27FC236}">
                <a16:creationId xmlns:a16="http://schemas.microsoft.com/office/drawing/2014/main" id="{3C35D1D5-2D39-415A-A82B-323B10DDD30D}"/>
              </a:ext>
            </a:extLst>
          </p:cNvPr>
          <p:cNvGraphicFramePr>
            <a:graphicFrameLocks noGrp="1"/>
          </p:cNvGraphicFramePr>
          <p:nvPr/>
        </p:nvGraphicFramePr>
        <p:xfrm>
          <a:off x="3219450" y="2797334"/>
          <a:ext cx="5753100" cy="2407920"/>
        </p:xfrm>
        <a:graphic>
          <a:graphicData uri="http://schemas.openxmlformats.org/drawingml/2006/table">
            <a:tbl>
              <a:tblPr/>
              <a:tblGrid>
                <a:gridCol w="742950">
                  <a:extLst>
                    <a:ext uri="{9D8B030D-6E8A-4147-A177-3AD203B41FA5}">
                      <a16:colId xmlns:a16="http://schemas.microsoft.com/office/drawing/2014/main" val="1594165239"/>
                    </a:ext>
                  </a:extLst>
                </a:gridCol>
                <a:gridCol w="5010150">
                  <a:extLst>
                    <a:ext uri="{9D8B030D-6E8A-4147-A177-3AD203B41FA5}">
                      <a16:colId xmlns:a16="http://schemas.microsoft.com/office/drawing/2014/main" val="516685263"/>
                    </a:ext>
                  </a:extLst>
                </a:gridCol>
              </a:tblGrid>
              <a:tr h="0">
                <a:tc>
                  <a:txBody>
                    <a:bodyPr/>
                    <a:lstStyle/>
                    <a:p>
                      <a:pPr algn="ctr" fontAlgn="t"/>
                      <a:r>
                        <a:rPr lang="en-IN">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94514902"/>
                  </a:ext>
                </a:extLst>
              </a:tr>
              <a:tr h="0">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(0 - 0) + (12 - 3) = 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3848771"/>
                  </a:ext>
                </a:extLst>
              </a:tr>
              <a:tr h="0">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(3 - 1)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4220214"/>
                  </a:ext>
                </a:extLst>
              </a:tr>
              <a:tr h="0">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(6 - 2) + (14 - 9) + (20 - 17)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7101535"/>
                  </a:ext>
                </a:extLst>
              </a:tr>
              <a:tr h="0">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(9 - 3) + (17 - 12) = 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4597445"/>
                  </a:ext>
                </a:extLst>
              </a:tr>
            </a:tbl>
          </a:graphicData>
        </a:graphic>
      </p:graphicFrame>
    </p:spTree>
    <p:extLst>
      <p:ext uri="{BB962C8B-B14F-4D97-AF65-F5344CB8AC3E}">
        <p14:creationId xmlns:p14="http://schemas.microsoft.com/office/powerpoint/2010/main" val="34642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Thread:- </a:t>
            </a:r>
            <a:r>
              <a:rPr lang="en-IN" sz="2200" dirty="0">
                <a:latin typeface="Times New Roman" panose="02020603050405020304" pitchFamily="18" charset="0"/>
                <a:cs typeface="Times New Roman" panose="02020603050405020304" pitchFamily="18"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 thread is also called a </a:t>
            </a:r>
            <a:r>
              <a:rPr lang="en-IN" sz="2200" b="1" dirty="0">
                <a:latin typeface="Times New Roman" panose="02020603050405020304" pitchFamily="18" charset="0"/>
                <a:cs typeface="Times New Roman" panose="02020603050405020304" pitchFamily="18" charset="0"/>
              </a:rPr>
              <a:t>lightweight process</a:t>
            </a:r>
            <a:r>
              <a:rPr lang="en-IN" sz="2200" dirty="0">
                <a:latin typeface="Times New Roman" panose="02020603050405020304" pitchFamily="18" charset="0"/>
                <a:cs typeface="Times New Roman" panose="02020603050405020304" pitchFamily="18" charset="0"/>
              </a:rPr>
              <a:t>. Threads provide a way to improve application performance through parallelism. Threads represent a software approach to improving performance of operating system by reducing the overhead thread is equivalent to a classical process.</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49</a:t>
            </a:fld>
            <a:endParaRPr lang="en-IN" dirty="0"/>
          </a:p>
        </p:txBody>
      </p:sp>
    </p:spTree>
    <p:extLst>
      <p:ext uri="{BB962C8B-B14F-4D97-AF65-F5344CB8AC3E}">
        <p14:creationId xmlns:p14="http://schemas.microsoft.com/office/powerpoint/2010/main" val="85540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021435" y="1522847"/>
            <a:ext cx="8825659" cy="34163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Batch Operating System:-</a:t>
            </a:r>
            <a:r>
              <a:rPr lang="en-IN" sz="2200" dirty="0">
                <a:latin typeface="Times New Roman" panose="02020603050405020304" pitchFamily="18" charset="0"/>
                <a:cs typeface="Times New Roman" panose="02020603050405020304" pitchFamily="18" charset="0"/>
              </a:rPr>
              <a:t> 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r>
              <a:rPr lang="en-IN" sz="2200" dirty="0">
                <a:latin typeface="Times New Roman" panose="02020603050405020304" pitchFamily="18" charset="0"/>
                <a:cs typeface="Times New Roman" panose="02020603050405020304" pitchFamily="18" charset="0"/>
              </a:rPr>
              <a:t>The problems with Batch Systems are as follows −</a:t>
            </a:r>
          </a:p>
          <a:p>
            <a:r>
              <a:rPr lang="en-IN" sz="2200" dirty="0">
                <a:latin typeface="Times New Roman" panose="02020603050405020304" pitchFamily="18" charset="0"/>
                <a:cs typeface="Times New Roman" panose="02020603050405020304" pitchFamily="18" charset="0"/>
              </a:rPr>
              <a:t>Lack of interaction between the user and the job.</a:t>
            </a:r>
          </a:p>
          <a:p>
            <a:r>
              <a:rPr lang="en-IN" sz="2200" dirty="0">
                <a:latin typeface="Times New Roman" panose="02020603050405020304" pitchFamily="18" charset="0"/>
                <a:cs typeface="Times New Roman" panose="02020603050405020304" pitchFamily="18" charset="0"/>
              </a:rPr>
              <a:t>CPU is often idle, because the speed of the mechanical I/O devices is slower than the CPU.</a:t>
            </a:r>
          </a:p>
          <a:p>
            <a:r>
              <a:rPr lang="en-IN" sz="2200" dirty="0">
                <a:latin typeface="Times New Roman" panose="02020603050405020304" pitchFamily="18" charset="0"/>
                <a:cs typeface="Times New Roman" panose="02020603050405020304" pitchFamily="18" charset="0"/>
              </a:rPr>
              <a:t>Difficult to provide the desired priority.</a:t>
            </a: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a:t>
            </a:fld>
            <a:endParaRPr lang="en-IN" dirty="0"/>
          </a:p>
        </p:txBody>
      </p:sp>
    </p:spTree>
    <p:extLst>
      <p:ext uri="{BB962C8B-B14F-4D97-AF65-F5344CB8AC3E}">
        <p14:creationId xmlns:p14="http://schemas.microsoft.com/office/powerpoint/2010/main" val="3647552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Advantages of Thread:- </a:t>
            </a:r>
            <a:r>
              <a:rPr lang="en-IN" sz="2200" dirty="0">
                <a:latin typeface="Times New Roman" panose="02020603050405020304" pitchFamily="18" charset="0"/>
                <a:cs typeface="Times New Roman" panose="02020603050405020304" pitchFamily="18" charset="0"/>
              </a:rPr>
              <a:t>Threads minimize the context switching time.</a:t>
            </a:r>
          </a:p>
          <a:p>
            <a:r>
              <a:rPr lang="en-IN" sz="2200" dirty="0">
                <a:latin typeface="Times New Roman" panose="02020603050405020304" pitchFamily="18" charset="0"/>
                <a:cs typeface="Times New Roman" panose="02020603050405020304" pitchFamily="18" charset="0"/>
              </a:rPr>
              <a:t>Use of threads provides concurrency within a process.</a:t>
            </a:r>
          </a:p>
          <a:p>
            <a:r>
              <a:rPr lang="en-IN" sz="2200" dirty="0">
                <a:latin typeface="Times New Roman" panose="02020603050405020304" pitchFamily="18" charset="0"/>
                <a:cs typeface="Times New Roman" panose="02020603050405020304" pitchFamily="18" charset="0"/>
              </a:rPr>
              <a:t>Efficient communication.</a:t>
            </a:r>
          </a:p>
          <a:p>
            <a:r>
              <a:rPr lang="en-IN" sz="2200" dirty="0">
                <a:latin typeface="Times New Roman" panose="02020603050405020304" pitchFamily="18" charset="0"/>
                <a:cs typeface="Times New Roman" panose="02020603050405020304" pitchFamily="18" charset="0"/>
              </a:rPr>
              <a:t>It is more economical to create and context switch threads.</a:t>
            </a:r>
          </a:p>
          <a:p>
            <a:r>
              <a:rPr lang="en-IN" sz="2200" dirty="0">
                <a:latin typeface="Times New Roman" panose="02020603050405020304" pitchFamily="18" charset="0"/>
                <a:cs typeface="Times New Roman" panose="02020603050405020304" pitchFamily="18" charset="0"/>
              </a:rPr>
              <a:t>Threads allow utilization of multiprocessor architectures to a greater scale and efficiency.</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50</a:t>
            </a:fld>
            <a:endParaRPr lang="en-IN" dirty="0"/>
          </a:p>
        </p:txBody>
      </p:sp>
    </p:spTree>
    <p:extLst>
      <p:ext uri="{BB962C8B-B14F-4D97-AF65-F5344CB8AC3E}">
        <p14:creationId xmlns:p14="http://schemas.microsoft.com/office/powerpoint/2010/main" val="4186687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0A3861-BDBE-443E-823B-B940CA0B39A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
        <p:nvSpPr>
          <p:cNvPr id="7" name="Subtitle 6">
            <a:extLst>
              <a:ext uri="{FF2B5EF4-FFF2-40B4-BE49-F238E27FC236}">
                <a16:creationId xmlns:a16="http://schemas.microsoft.com/office/drawing/2014/main" id="{140F8350-3E64-4147-BE8D-643CF10805D2}"/>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5903F6BE-4C52-4BD1-B2EA-0D7294294ACE}"/>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CFD18DC9-8101-49D1-B21D-4EC379528E58}"/>
              </a:ext>
            </a:extLst>
          </p:cNvPr>
          <p:cNvSpPr>
            <a:spLocks noGrp="1"/>
          </p:cNvSpPr>
          <p:nvPr>
            <p:ph type="sldNum" sz="quarter" idx="12"/>
          </p:nvPr>
        </p:nvSpPr>
        <p:spPr/>
        <p:txBody>
          <a:bodyPr/>
          <a:lstStyle/>
          <a:p>
            <a:fld id="{C8C4ED06-475E-460D-92A4-5EF6918A0341}" type="slidenum">
              <a:rPr lang="en-IN" smtClean="0"/>
              <a:t>51</a:t>
            </a:fld>
            <a:endParaRPr lang="en-IN" dirty="0"/>
          </a:p>
        </p:txBody>
      </p:sp>
    </p:spTree>
    <p:extLst>
      <p:ext uri="{BB962C8B-B14F-4D97-AF65-F5344CB8AC3E}">
        <p14:creationId xmlns:p14="http://schemas.microsoft.com/office/powerpoint/2010/main" val="210456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Time Sharing Operating System:-</a:t>
            </a:r>
            <a:r>
              <a:rPr lang="en-IN" sz="2200" dirty="0">
                <a:latin typeface="Times New Roman" panose="02020603050405020304" pitchFamily="18" charset="0"/>
                <a:cs typeface="Times New Roman" panose="02020603050405020304" pitchFamily="18" charset="0"/>
              </a:rPr>
              <a:t> 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a:t>
            </a:r>
          </a:p>
          <a:p>
            <a:r>
              <a:rPr lang="en-IN" sz="2200" dirty="0">
                <a:latin typeface="Times New Roman" panose="02020603050405020304" pitchFamily="18" charset="0"/>
                <a:cs typeface="Times New Roman" panose="02020603050405020304" pitchFamily="18" charset="0"/>
              </a:rPr>
              <a:t>The main difference between Multiprogrammed Batch Systems and Time-Sharing Systems is that in case of Multiprogrammed batch systems, the objective is to maximize processor use, whereas in Time-Sharing Systems, the objective is to minimize response time.</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a:t>
            </a:fld>
            <a:endParaRPr lang="en-IN" dirty="0"/>
          </a:p>
        </p:txBody>
      </p:sp>
    </p:spTree>
    <p:extLst>
      <p:ext uri="{BB962C8B-B14F-4D97-AF65-F5344CB8AC3E}">
        <p14:creationId xmlns:p14="http://schemas.microsoft.com/office/powerpoint/2010/main" val="71871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 of Time Sharing Operating System:-</a:t>
            </a:r>
          </a:p>
          <a:p>
            <a:r>
              <a:rPr lang="en-IN" sz="2200" dirty="0">
                <a:latin typeface="Times New Roman" panose="02020603050405020304" pitchFamily="18" charset="0"/>
                <a:cs typeface="Times New Roman" panose="02020603050405020304" pitchFamily="18" charset="0"/>
              </a:rPr>
              <a:t>Provides the advantage of quick response.</a:t>
            </a:r>
          </a:p>
          <a:p>
            <a:r>
              <a:rPr lang="en-IN" sz="2200" dirty="0">
                <a:latin typeface="Times New Roman" panose="02020603050405020304" pitchFamily="18" charset="0"/>
                <a:cs typeface="Times New Roman" panose="02020603050405020304" pitchFamily="18" charset="0"/>
              </a:rPr>
              <a:t>Avoids duplication of software.</a:t>
            </a:r>
          </a:p>
          <a:p>
            <a:r>
              <a:rPr lang="en-IN" sz="2200" dirty="0">
                <a:latin typeface="Times New Roman" panose="02020603050405020304" pitchFamily="18" charset="0"/>
                <a:cs typeface="Times New Roman" panose="02020603050405020304" pitchFamily="18" charset="0"/>
              </a:rPr>
              <a:t>Reduces CPU idle time.</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 of Time Sharing Operating System:-</a:t>
            </a:r>
          </a:p>
          <a:p>
            <a:r>
              <a:rPr lang="en-IN" sz="2200" dirty="0">
                <a:latin typeface="Times New Roman" panose="02020603050405020304" pitchFamily="18" charset="0"/>
                <a:cs typeface="Times New Roman" panose="02020603050405020304" pitchFamily="18" charset="0"/>
              </a:rPr>
              <a:t>Problem of reliability.</a:t>
            </a:r>
          </a:p>
          <a:p>
            <a:r>
              <a:rPr lang="en-IN" sz="2200" dirty="0">
                <a:latin typeface="Times New Roman" panose="02020603050405020304" pitchFamily="18" charset="0"/>
                <a:cs typeface="Times New Roman" panose="02020603050405020304" pitchFamily="18" charset="0"/>
              </a:rPr>
              <a:t>Question of security and integrity of user programs and data.</a:t>
            </a:r>
          </a:p>
          <a:p>
            <a:r>
              <a:rPr lang="en-IN" sz="2200" dirty="0">
                <a:latin typeface="Times New Roman" panose="02020603050405020304" pitchFamily="18" charset="0"/>
                <a:cs typeface="Times New Roman" panose="02020603050405020304" pitchFamily="18" charset="0"/>
              </a:rPr>
              <a:t>Problem of data communication.</a:t>
            </a:r>
          </a:p>
          <a:p>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a:t>
            </a:fld>
            <a:endParaRPr lang="en-IN" dirty="0"/>
          </a:p>
        </p:txBody>
      </p:sp>
    </p:spTree>
    <p:extLst>
      <p:ext uri="{BB962C8B-B14F-4D97-AF65-F5344CB8AC3E}">
        <p14:creationId xmlns:p14="http://schemas.microsoft.com/office/powerpoint/2010/main" val="45446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467828" y="142875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Distributed Operating System:- </a:t>
            </a:r>
            <a:r>
              <a:rPr lang="en-IN" sz="2200" dirty="0">
                <a:latin typeface="Times New Roman" panose="02020603050405020304" pitchFamily="18" charset="0"/>
                <a:cs typeface="Times New Roman" panose="02020603050405020304" pitchFamily="18" charset="0"/>
              </a:rPr>
              <a:t>Distributed systems use multiple central processors to serve multiple real-time applications and multiple users. Data processing jobs are distributed among the processors accordingly.</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a:t>
            </a:r>
            <a:r>
              <a:rPr lang="en-IN" sz="2200" dirty="0">
                <a:latin typeface="Times New Roman" panose="02020603050405020304" pitchFamily="18" charset="0"/>
                <a:cs typeface="Times New Roman" panose="02020603050405020304" pitchFamily="18" charset="0"/>
              </a:rPr>
              <a:t>With resource sharing facility, a user at one site may be able to use the resources available at another.</a:t>
            </a:r>
          </a:p>
          <a:p>
            <a:r>
              <a:rPr lang="en-IN" sz="2200" dirty="0">
                <a:latin typeface="Times New Roman" panose="02020603050405020304" pitchFamily="18" charset="0"/>
                <a:cs typeface="Times New Roman" panose="02020603050405020304" pitchFamily="18" charset="0"/>
              </a:rPr>
              <a:t>Speedup the exchange of data with one another via electronic mail.</a:t>
            </a:r>
          </a:p>
          <a:p>
            <a:r>
              <a:rPr lang="en-IN" sz="2200" dirty="0">
                <a:latin typeface="Times New Roman" panose="02020603050405020304" pitchFamily="18" charset="0"/>
                <a:cs typeface="Times New Roman" panose="02020603050405020304" pitchFamily="18" charset="0"/>
              </a:rPr>
              <a:t>If one site fails in a distributed system, the remaining sites can potentially continue operating.</a:t>
            </a:r>
          </a:p>
          <a:p>
            <a:r>
              <a:rPr lang="en-IN" sz="2200" dirty="0">
                <a:latin typeface="Times New Roman" panose="02020603050405020304" pitchFamily="18" charset="0"/>
                <a:cs typeface="Times New Roman" panose="02020603050405020304" pitchFamily="18" charset="0"/>
              </a:rPr>
              <a:t>Better service to the customers.</a:t>
            </a:r>
          </a:p>
          <a:p>
            <a:r>
              <a:rPr lang="en-IN" sz="2200" dirty="0">
                <a:latin typeface="Times New Roman" panose="02020603050405020304" pitchFamily="18" charset="0"/>
                <a:cs typeface="Times New Roman" panose="02020603050405020304" pitchFamily="18" charset="0"/>
              </a:rPr>
              <a:t>Reduction of the load on the host computer.</a:t>
            </a:r>
          </a:p>
          <a:p>
            <a:r>
              <a:rPr lang="en-IN" sz="2200" dirty="0">
                <a:latin typeface="Times New Roman" panose="02020603050405020304" pitchFamily="18" charset="0"/>
                <a:cs typeface="Times New Roman" panose="02020603050405020304" pitchFamily="18" charset="0"/>
              </a:rPr>
              <a:t>Reduction of delays in data processing.</a:t>
            </a:r>
          </a:p>
          <a:p>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a:t>
            </a:fld>
            <a:endParaRPr lang="en-IN" dirty="0"/>
          </a:p>
        </p:txBody>
      </p:sp>
    </p:spTree>
    <p:extLst>
      <p:ext uri="{BB962C8B-B14F-4D97-AF65-F5344CB8AC3E}">
        <p14:creationId xmlns:p14="http://schemas.microsoft.com/office/powerpoint/2010/main" val="294685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Network Operating System:- </a:t>
            </a:r>
            <a:r>
              <a:rPr lang="en-IN" sz="2200" dirty="0">
                <a:latin typeface="Times New Roman" panose="02020603050405020304" pitchFamily="18" charset="0"/>
                <a:cs typeface="Times New Roman" panose="02020603050405020304" pitchFamily="18" charset="0"/>
              </a:rPr>
              <a:t>A Network Operating System runs on a server and provides the server the capability to manage data, users, groups, security, applications, and other networking functions. The primary purpose of the network operating system is to allow shared file and printer access among multiple computers in a network, typically a local area network (LAN), a private network or to other networks.</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20-08-2018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a:t>
            </a:fld>
            <a:endParaRPr lang="en-IN" dirty="0"/>
          </a:p>
        </p:txBody>
      </p:sp>
    </p:spTree>
    <p:extLst>
      <p:ext uri="{BB962C8B-B14F-4D97-AF65-F5344CB8AC3E}">
        <p14:creationId xmlns:p14="http://schemas.microsoft.com/office/powerpoint/2010/main" val="375187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2949</Words>
  <Application>Microsoft Office PowerPoint</Application>
  <PresentationFormat>Widescreen</PresentationFormat>
  <Paragraphs>438</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Times New Roman</vt:lpstr>
      <vt:lpstr>Wingdings</vt:lpstr>
      <vt:lpstr>Office Theme</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Presentation</dc:title>
  <dc:creator>Sumon Karmakar</dc:creator>
  <cp:lastModifiedBy>Sumon Karmakar</cp:lastModifiedBy>
  <cp:revision>202</cp:revision>
  <dcterms:created xsi:type="dcterms:W3CDTF">2018-08-11T01:31:21Z</dcterms:created>
  <dcterms:modified xsi:type="dcterms:W3CDTF">2018-08-20T04:22:02Z</dcterms:modified>
</cp:coreProperties>
</file>