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82" r:id="rId17"/>
    <p:sldId id="283" r:id="rId18"/>
    <p:sldId id="284" r:id="rId19"/>
    <p:sldId id="285" r:id="rId20"/>
    <p:sldId id="286" r:id="rId21"/>
    <p:sldId id="287" r:id="rId22"/>
    <p:sldId id="288" r:id="rId23"/>
    <p:sldId id="289" r:id="rId24"/>
    <p:sldId id="29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8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ABE60-B8DA-4E11-AC4E-27A802DEAD6F}" type="datetimeFigureOut">
              <a:rPr lang="en-IN" smtClean="0"/>
              <a:t>30-07-2018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A6908-0079-487E-93E5-24BC5E414AA4}" type="slidenum">
              <a:rPr lang="en-IN" smtClean="0"/>
              <a:t>‹#›</a:t>
            </a:fld>
            <a:endParaRPr lang="en-IN"/>
          </a:p>
        </p:txBody>
      </p:sp>
    </p:spTree>
    <p:extLst>
      <p:ext uri="{BB962C8B-B14F-4D97-AF65-F5344CB8AC3E}">
        <p14:creationId xmlns:p14="http://schemas.microsoft.com/office/powerpoint/2010/main" val="182670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F21B97-C11C-4E89-A3AF-A3294248952E}" type="datetime1">
              <a:rPr lang="en-IN" smtClean="0"/>
              <a:t>30-07-2018</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3110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9E7502-0C2C-4E65-B767-8BADD5048611}"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86906423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9E7502-0C2C-4E65-B767-8BADD5048611}"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72826273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9E7502-0C2C-4E65-B767-8BADD5048611}"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237193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9E7502-0C2C-4E65-B767-8BADD5048611}"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4829911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9E7502-0C2C-4E65-B767-8BADD5048611}" type="datetime1">
              <a:rPr lang="en-IN" smtClean="0"/>
              <a:t>30-07-2018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113385739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9E7502-0C2C-4E65-B767-8BADD5048611}" type="datetime1">
              <a:rPr lang="en-IN" smtClean="0"/>
              <a:t>30-07-2018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27198944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7BEE6-BDA5-4E1A-BAEB-F59631EF1E68}" type="datetime1">
              <a:rPr lang="en-IN" smtClean="0"/>
              <a:t>30-07-2018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145860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2C32C-012E-4F25-8FA5-A7C5D29C6281}" type="datetime1">
              <a:rPr lang="en-IN" smtClean="0"/>
              <a:t>30-07-2018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18942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E30AF-66B7-4A88-8665-687B98B49471}" type="datetime1">
              <a:rPr lang="en-IN" smtClean="0"/>
              <a:t>30-07-2018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96424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CAE9E7-0191-46B4-AB2C-EB923AE30DDC}" type="datetime1">
              <a:rPr lang="en-IN" smtClean="0"/>
              <a:t>30-07-2018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400155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688E1-9458-4E21-8A44-D0DB6B43161E}"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68092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71A169-E39B-4ED5-A0F9-306E0DCA44E5}" type="datetime1">
              <a:rPr lang="en-IN" smtClean="0"/>
              <a:t>30-07-2018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276213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4AE2FD-8F1A-463A-A4B6-9AFCF2E85F8D}" type="datetime1">
              <a:rPr lang="en-IN" smtClean="0"/>
              <a:t>30-07-2018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389978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86B94-E908-4DA7-BAF7-D8B6264A5BF6}" type="datetime1">
              <a:rPr lang="en-IN" smtClean="0"/>
              <a:t>30-07-2018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283138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D1D891-63A2-4071-A114-CEFB6382CFAB}"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224977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2C7034-FE96-4AFC-A9CC-B203D7C01C47}" type="datetime1">
              <a:rPr lang="en-IN" smtClean="0"/>
              <a:t>30-07-2018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64161-660C-4EB8-844B-4152928B3C1B}" type="slidenum">
              <a:rPr lang="en-IN" smtClean="0"/>
              <a:t>‹#›</a:t>
            </a:fld>
            <a:endParaRPr lang="en-IN"/>
          </a:p>
        </p:txBody>
      </p:sp>
    </p:spTree>
    <p:extLst>
      <p:ext uri="{BB962C8B-B14F-4D97-AF65-F5344CB8AC3E}">
        <p14:creationId xmlns:p14="http://schemas.microsoft.com/office/powerpoint/2010/main" val="58773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9E7502-0C2C-4E65-B767-8BADD5048611}" type="datetime1">
              <a:rPr lang="en-IN" smtClean="0"/>
              <a:t>30-07-2018</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564161-660C-4EB8-844B-4152928B3C1B}" type="slidenum">
              <a:rPr lang="en-IN" smtClean="0"/>
              <a:t>‹#›</a:t>
            </a:fld>
            <a:endParaRPr lang="en-IN"/>
          </a:p>
        </p:txBody>
      </p:sp>
    </p:spTree>
    <p:extLst>
      <p:ext uri="{BB962C8B-B14F-4D97-AF65-F5344CB8AC3E}">
        <p14:creationId xmlns:p14="http://schemas.microsoft.com/office/powerpoint/2010/main" val="20159185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988D-4BBF-475A-B7CC-28834A2AC40B}"/>
              </a:ext>
            </a:extLst>
          </p:cNvPr>
          <p:cNvSpPr>
            <a:spLocks noGrp="1"/>
          </p:cNvSpPr>
          <p:nvPr>
            <p:ph type="ctrTitle"/>
          </p:nvPr>
        </p:nvSpPr>
        <p:spPr/>
        <p:txBody>
          <a:bodyPr/>
          <a:lstStyle/>
          <a:p>
            <a:r>
              <a:rPr lang="en-IN" dirty="0"/>
              <a:t>TISS Presentation</a:t>
            </a:r>
          </a:p>
        </p:txBody>
      </p:sp>
      <p:sp>
        <p:nvSpPr>
          <p:cNvPr id="3" name="Subtitle 2">
            <a:extLst>
              <a:ext uri="{FF2B5EF4-FFF2-40B4-BE49-F238E27FC236}">
                <a16:creationId xmlns:a16="http://schemas.microsoft.com/office/drawing/2014/main" id="{EF8B26A7-0DD8-4F9E-82D6-1B9A084BD85F}"/>
              </a:ext>
            </a:extLst>
          </p:cNvPr>
          <p:cNvSpPr>
            <a:spLocks noGrp="1"/>
          </p:cNvSpPr>
          <p:nvPr>
            <p:ph type="subTitle" idx="1"/>
          </p:nvPr>
        </p:nvSpPr>
        <p:spPr/>
        <p:txBody>
          <a:bodyPr/>
          <a:lstStyle/>
          <a:p>
            <a:r>
              <a:rPr lang="en-IN" dirty="0"/>
              <a:t>Presentation on Visual Basic</a:t>
            </a:r>
          </a:p>
        </p:txBody>
      </p:sp>
      <p:sp>
        <p:nvSpPr>
          <p:cNvPr id="4" name="Date Placeholder 3">
            <a:extLst>
              <a:ext uri="{FF2B5EF4-FFF2-40B4-BE49-F238E27FC236}">
                <a16:creationId xmlns:a16="http://schemas.microsoft.com/office/drawing/2014/main" id="{087E2A7D-F747-4210-8EDB-10E200D03212}"/>
              </a:ext>
            </a:extLst>
          </p:cNvPr>
          <p:cNvSpPr>
            <a:spLocks noGrp="1"/>
          </p:cNvSpPr>
          <p:nvPr>
            <p:ph type="dt" sz="half" idx="10"/>
          </p:nvPr>
        </p:nvSpPr>
        <p:spPr/>
        <p:txBody>
          <a:bodyPr/>
          <a:lstStyle/>
          <a:p>
            <a:fld id="{70D2508A-2D21-4BE0-AD2E-EEC4AB4424D6}" type="datetime1">
              <a:rPr lang="en-IN" smtClean="0"/>
              <a:t>30-07-2018</a:t>
            </a:fld>
            <a:endParaRPr lang="en-IN"/>
          </a:p>
        </p:txBody>
      </p:sp>
      <p:sp>
        <p:nvSpPr>
          <p:cNvPr id="5" name="Slide Number Placeholder 4">
            <a:extLst>
              <a:ext uri="{FF2B5EF4-FFF2-40B4-BE49-F238E27FC236}">
                <a16:creationId xmlns:a16="http://schemas.microsoft.com/office/drawing/2014/main" id="{BC9DCCF6-1D2C-4B4A-99FE-051EA1AF573F}"/>
              </a:ext>
            </a:extLst>
          </p:cNvPr>
          <p:cNvSpPr>
            <a:spLocks noGrp="1"/>
          </p:cNvSpPr>
          <p:nvPr>
            <p:ph type="sldNum" sz="quarter" idx="12"/>
          </p:nvPr>
        </p:nvSpPr>
        <p:spPr/>
        <p:txBody>
          <a:bodyPr/>
          <a:lstStyle/>
          <a:p>
            <a:fld id="{A5564161-660C-4EB8-844B-4152928B3C1B}" type="slidenum">
              <a:rPr lang="en-IN" smtClean="0"/>
              <a:t>1</a:t>
            </a:fld>
            <a:endParaRPr lang="en-IN"/>
          </a:p>
        </p:txBody>
      </p:sp>
    </p:spTree>
    <p:extLst>
      <p:ext uri="{BB962C8B-B14F-4D97-AF65-F5344CB8AC3E}">
        <p14:creationId xmlns:p14="http://schemas.microsoft.com/office/powerpoint/2010/main" val="203668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a:buFont typeface="Wingdings" panose="05000000000000000000" pitchFamily="2" charset="2"/>
              <a:buChar char="Ø"/>
            </a:pPr>
            <a:r>
              <a:rPr lang="en-IN" dirty="0">
                <a:solidFill>
                  <a:srgbClr val="FF0000"/>
                </a:solidFill>
              </a:rPr>
              <a:t>Constants in Visual Basic:-</a:t>
            </a:r>
          </a:p>
          <a:p>
            <a:r>
              <a:rPr lang="en-IN" sz="1800" dirty="0">
                <a:solidFill>
                  <a:srgbClr val="FF0000"/>
                </a:solidFill>
                <a:latin typeface="Times New Roman" panose="02020603050405020304" pitchFamily="18" charset="0"/>
                <a:cs typeface="Times New Roman" panose="02020603050405020304" pitchFamily="18" charset="0"/>
              </a:rPr>
              <a:t>There are two types of constant in Visual Basic.</a:t>
            </a:r>
          </a:p>
          <a:p>
            <a:r>
              <a:rPr lang="en-IN" sz="1800" dirty="0">
                <a:solidFill>
                  <a:srgbClr val="FF0000"/>
                </a:solidFill>
                <a:latin typeface="Times New Roman" panose="02020603050405020304" pitchFamily="18" charset="0"/>
                <a:cs typeface="Times New Roman" panose="02020603050405020304" pitchFamily="18" charset="0"/>
              </a:rPr>
              <a:t>1. Numeric Constant</a:t>
            </a:r>
          </a:p>
          <a:p>
            <a:r>
              <a:rPr lang="en-IN" sz="1800" dirty="0">
                <a:solidFill>
                  <a:srgbClr val="FF0000"/>
                </a:solidFill>
                <a:latin typeface="Times New Roman" panose="02020603050405020304" pitchFamily="18" charset="0"/>
                <a:cs typeface="Times New Roman" panose="02020603050405020304" pitchFamily="18" charset="0"/>
              </a:rPr>
              <a:t>2. String Constant</a:t>
            </a:r>
          </a:p>
          <a:p>
            <a:endParaRPr lang="en-IN" b="1" dirty="0">
              <a:solidFill>
                <a:srgbClr val="FF0000"/>
              </a:solidFill>
            </a:endParaRP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08A611-B59D-4577-B373-BCB1075042B7}"/>
              </a:ext>
            </a:extLst>
          </p:cNvPr>
          <p:cNvSpPr>
            <a:spLocks noGrp="1"/>
          </p:cNvSpPr>
          <p:nvPr>
            <p:ph type="dt" sz="half" idx="10"/>
          </p:nvPr>
        </p:nvSpPr>
        <p:spPr/>
        <p:txBody>
          <a:bodyPr/>
          <a:lstStyle/>
          <a:p>
            <a:fld id="{0313DCD2-24C2-4CD1-8B55-CF2F92ECB9B2}" type="datetime1">
              <a:rPr lang="en-IN" smtClean="0"/>
              <a:t>30-07-2018</a:t>
            </a:fld>
            <a:endParaRPr lang="en-IN"/>
          </a:p>
        </p:txBody>
      </p:sp>
      <p:sp>
        <p:nvSpPr>
          <p:cNvPr id="5" name="Slide Number Placeholder 4">
            <a:extLst>
              <a:ext uri="{FF2B5EF4-FFF2-40B4-BE49-F238E27FC236}">
                <a16:creationId xmlns:a16="http://schemas.microsoft.com/office/drawing/2014/main" id="{41ECC5AF-7B7D-4B88-AB0B-DB56A6F06594}"/>
              </a:ext>
            </a:extLst>
          </p:cNvPr>
          <p:cNvSpPr>
            <a:spLocks noGrp="1"/>
          </p:cNvSpPr>
          <p:nvPr>
            <p:ph type="sldNum" sz="quarter" idx="12"/>
          </p:nvPr>
        </p:nvSpPr>
        <p:spPr/>
        <p:txBody>
          <a:bodyPr/>
          <a:lstStyle/>
          <a:p>
            <a:fld id="{A5564161-660C-4EB8-844B-4152928B3C1B}" type="slidenum">
              <a:rPr lang="en-IN" smtClean="0"/>
              <a:t>10</a:t>
            </a:fld>
            <a:endParaRPr lang="en-IN"/>
          </a:p>
        </p:txBody>
      </p:sp>
    </p:spTree>
    <p:extLst>
      <p:ext uri="{BB962C8B-B14F-4D97-AF65-F5344CB8AC3E}">
        <p14:creationId xmlns:p14="http://schemas.microsoft.com/office/powerpoint/2010/main" val="220824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a:buFont typeface="Wingdings" panose="05000000000000000000" pitchFamily="2" charset="2"/>
              <a:buChar char="Ø"/>
            </a:pPr>
            <a:r>
              <a:rPr lang="en-IN" dirty="0">
                <a:solidFill>
                  <a:srgbClr val="FF0000"/>
                </a:solidFill>
              </a:rPr>
              <a:t>Variables in Visual Basic:-</a:t>
            </a:r>
          </a:p>
          <a:p>
            <a:r>
              <a:rPr lang="en-IN" sz="1800" dirty="0">
                <a:solidFill>
                  <a:srgbClr val="FF0000"/>
                </a:solidFill>
                <a:latin typeface="Times New Roman" panose="02020603050405020304" pitchFamily="18" charset="0"/>
                <a:cs typeface="Times New Roman" panose="02020603050405020304" pitchFamily="18" charset="0"/>
              </a:rPr>
              <a:t>There are two types of constant in Visual Basic.</a:t>
            </a:r>
          </a:p>
          <a:p>
            <a:r>
              <a:rPr lang="en-IN" sz="1800" dirty="0">
                <a:solidFill>
                  <a:srgbClr val="FF0000"/>
                </a:solidFill>
                <a:latin typeface="Times New Roman" panose="02020603050405020304" pitchFamily="18" charset="0"/>
                <a:cs typeface="Times New Roman" panose="02020603050405020304" pitchFamily="18" charset="0"/>
              </a:rPr>
              <a:t>1. Numeric Constant</a:t>
            </a:r>
          </a:p>
          <a:p>
            <a:r>
              <a:rPr lang="en-IN" sz="1800" dirty="0">
                <a:solidFill>
                  <a:srgbClr val="FF0000"/>
                </a:solidFill>
                <a:latin typeface="Times New Roman" panose="02020603050405020304" pitchFamily="18" charset="0"/>
                <a:cs typeface="Times New Roman" panose="02020603050405020304" pitchFamily="18" charset="0"/>
              </a:rPr>
              <a:t>2. String Constant</a:t>
            </a:r>
          </a:p>
          <a:p>
            <a:endParaRPr lang="en-IN" b="1" dirty="0"/>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11</a:t>
            </a:fld>
            <a:endParaRPr lang="en-IN"/>
          </a:p>
        </p:txBody>
      </p:sp>
    </p:spTree>
    <p:extLst>
      <p:ext uri="{BB962C8B-B14F-4D97-AF65-F5344CB8AC3E}">
        <p14:creationId xmlns:p14="http://schemas.microsoft.com/office/powerpoint/2010/main" val="268440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User Defined Data Types in Visual Basic:-</a:t>
            </a:r>
          </a:p>
          <a:p>
            <a:r>
              <a:rPr lang="en-IN" dirty="0">
                <a:solidFill>
                  <a:srgbClr val="FF0000"/>
                </a:solidFill>
                <a:latin typeface="Times New Roman" panose="02020603050405020304" pitchFamily="18" charset="0"/>
                <a:cs typeface="Times New Roman" panose="02020603050405020304" pitchFamily="18" charset="0"/>
              </a:rPr>
              <a:t>Type data type name</a:t>
            </a:r>
          </a:p>
          <a:p>
            <a:pPr lvl="1"/>
            <a:r>
              <a:rPr lang="en-IN" dirty="0">
                <a:solidFill>
                  <a:srgbClr val="FF0000"/>
                </a:solidFill>
                <a:latin typeface="Times New Roman" panose="02020603050405020304" pitchFamily="18" charset="0"/>
                <a:cs typeface="Times New Roman" panose="02020603050405020304" pitchFamily="18" charset="0"/>
              </a:rPr>
              <a:t>Member name 1 as data type 1</a:t>
            </a:r>
          </a:p>
          <a:p>
            <a:pPr lvl="1"/>
            <a:r>
              <a:rPr lang="en-IN" dirty="0">
                <a:solidFill>
                  <a:srgbClr val="FF0000"/>
                </a:solidFill>
                <a:latin typeface="Times New Roman" panose="02020603050405020304" pitchFamily="18" charset="0"/>
                <a:cs typeface="Times New Roman" panose="02020603050405020304" pitchFamily="18" charset="0"/>
              </a:rPr>
              <a:t>Member name 2 as data type 2</a:t>
            </a:r>
          </a:p>
          <a:p>
            <a:pPr lvl="1"/>
            <a:endParaRPr lang="en-IN" dirty="0"/>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12</a:t>
            </a:fld>
            <a:endParaRPr lang="en-IN"/>
          </a:p>
        </p:txBody>
      </p:sp>
    </p:spTree>
    <p:extLst>
      <p:ext uri="{BB962C8B-B14F-4D97-AF65-F5344CB8AC3E}">
        <p14:creationId xmlns:p14="http://schemas.microsoft.com/office/powerpoint/2010/main" val="306177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Operators and Expression:- Special symbols are called arithmetic operators. They are Addition, Subtraction, Multiplication, Division and Exponentiation.</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The Standard arithmetic operator are as follows:</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Addition             +</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Subtraction        -</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Multiplication   *</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Division              /</a:t>
            </a:r>
          </a:p>
          <a:p>
            <a:pPr lvl="1">
              <a:buFont typeface="Wingdings" panose="05000000000000000000" pitchFamily="2" charset="2"/>
              <a:buChar char="Ø"/>
            </a:pPr>
            <a:r>
              <a:rPr lang="en-IN" dirty="0">
                <a:solidFill>
                  <a:srgbClr val="FF0000"/>
                </a:solidFill>
                <a:latin typeface="Times New Roman" panose="02020603050405020304" pitchFamily="18" charset="0"/>
                <a:cs typeface="Times New Roman" panose="02020603050405020304" pitchFamily="18" charset="0"/>
              </a:rPr>
              <a:t>Exponentiation  ^</a:t>
            </a:r>
          </a:p>
          <a:p>
            <a:pPr lvl="1"/>
            <a:endParaRPr lang="en-IN" dirty="0"/>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13</a:t>
            </a:fld>
            <a:endParaRPr lang="en-IN"/>
          </a:p>
        </p:txBody>
      </p:sp>
    </p:spTree>
    <p:extLst>
      <p:ext uri="{BB962C8B-B14F-4D97-AF65-F5344CB8AC3E}">
        <p14:creationId xmlns:p14="http://schemas.microsoft.com/office/powerpoint/2010/main" val="273589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Hierarchy of Operation:- The  hierarchy of operation in visual Basic is as follows:</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Exponentiation</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Multiplication and Division</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Integer Division</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Integer Remainder</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Addition and Subtraction</a:t>
            </a:r>
          </a:p>
          <a:p>
            <a:pPr marL="457200" lvl="1" indent="0">
              <a:buNone/>
            </a:pPr>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14</a:t>
            </a:fld>
            <a:endParaRPr lang="en-IN"/>
          </a:p>
        </p:txBody>
      </p:sp>
    </p:spTree>
    <p:extLst>
      <p:ext uri="{BB962C8B-B14F-4D97-AF65-F5344CB8AC3E}">
        <p14:creationId xmlns:p14="http://schemas.microsoft.com/office/powerpoint/2010/main" val="66878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Branching and Looping:- Looping is a technique that executes the program more than one times.</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15</a:t>
            </a:fld>
            <a:endParaRPr lang="en-IN"/>
          </a:p>
        </p:txBody>
      </p:sp>
    </p:spTree>
    <p:extLst>
      <p:ext uri="{BB962C8B-B14F-4D97-AF65-F5344CB8AC3E}">
        <p14:creationId xmlns:p14="http://schemas.microsoft.com/office/powerpoint/2010/main" val="187843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lnSpcReduction="10000"/>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Relational Operator and Logical Expression:-</a:t>
            </a:r>
            <a:r>
              <a:rPr lang="en-IN" dirty="0">
                <a:latin typeface="Times New Roman" panose="02020603050405020304" pitchFamily="18" charset="0"/>
                <a:cs typeface="Times New Roman" panose="02020603050405020304" pitchFamily="18" charset="0"/>
              </a:rPr>
              <a:t> In order to carry out branching operation in VB, we must be able to express the conditions of equality and inequality. To do so, we make the use of following relational operator:</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Equal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 Equal                            &lt;&gt;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Less than                             &lt;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Less than or equal to           &lt;=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Greater than                         &gt;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Greater than or equal to       &gt;=</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16</a:t>
            </a:fld>
            <a:endParaRPr lang="en-IN"/>
          </a:p>
        </p:txBody>
      </p:sp>
    </p:spTree>
    <p:extLst>
      <p:ext uri="{BB962C8B-B14F-4D97-AF65-F5344CB8AC3E}">
        <p14:creationId xmlns:p14="http://schemas.microsoft.com/office/powerpoint/2010/main" val="36849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Logical Operators:- </a:t>
            </a:r>
            <a:r>
              <a:rPr lang="en-IN" dirty="0">
                <a:latin typeface="Times New Roman" panose="02020603050405020304" pitchFamily="18" charset="0"/>
                <a:cs typeface="Times New Roman" panose="02020603050405020304" pitchFamily="18" charset="0"/>
              </a:rPr>
              <a:t>In addition to the relational operators, VB contains several logical operators. They are And, Or, Xor, Not, </a:t>
            </a:r>
            <a:r>
              <a:rPr lang="en-IN" dirty="0" err="1">
                <a:latin typeface="Times New Roman" panose="02020603050405020304" pitchFamily="18" charset="0"/>
                <a:cs typeface="Times New Roman" panose="02020603050405020304" pitchFamily="18" charset="0"/>
              </a:rPr>
              <a:t>Eqv</a:t>
            </a:r>
            <a:r>
              <a:rPr lang="en-IN" dirty="0">
                <a:latin typeface="Times New Roman" panose="02020603050405020304" pitchFamily="18" charset="0"/>
                <a:cs typeface="Times New Roman" panose="02020603050405020304" pitchFamily="18" charset="0"/>
              </a:rPr>
              <a:t>(equivalent) and Imp(implies). </a:t>
            </a:r>
          </a:p>
          <a:p>
            <a:pPr lvl="1">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17</a:t>
            </a:fld>
            <a:endParaRPr lang="en-IN"/>
          </a:p>
        </p:txBody>
      </p:sp>
    </p:spTree>
    <p:extLst>
      <p:ext uri="{BB962C8B-B14F-4D97-AF65-F5344CB8AC3E}">
        <p14:creationId xmlns:p14="http://schemas.microsoft.com/office/powerpoint/2010/main" val="53531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Logical Operators:- </a:t>
            </a:r>
            <a:endParaRPr lang="en-IN"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Logical Not                               </a:t>
            </a:r>
            <a:r>
              <a:rPr lang="en-IN" sz="2000" dirty="0" err="1">
                <a:latin typeface="Times New Roman" panose="02020603050405020304" pitchFamily="18" charset="0"/>
                <a:cs typeface="Times New Roman" panose="02020603050405020304" pitchFamily="18" charset="0"/>
              </a:rPr>
              <a:t>Not</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Logical And                               </a:t>
            </a:r>
            <a:r>
              <a:rPr lang="en-IN" dirty="0" err="1">
                <a:latin typeface="Times New Roman" panose="02020603050405020304" pitchFamily="18" charset="0"/>
                <a:cs typeface="Times New Roman" panose="02020603050405020304" pitchFamily="18" charset="0"/>
              </a:rPr>
              <a:t>And</a:t>
            </a:r>
            <a:endParaRPr lang="en-IN"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Logical </a:t>
            </a:r>
            <a:r>
              <a:rPr lang="en-IN" dirty="0">
                <a:latin typeface="Times New Roman" panose="02020603050405020304" pitchFamily="18" charset="0"/>
                <a:cs typeface="Times New Roman" panose="02020603050405020304" pitchFamily="18" charset="0"/>
              </a:rPr>
              <a:t>Or                                 </a:t>
            </a:r>
            <a:r>
              <a:rPr lang="en-IN" dirty="0" err="1">
                <a:latin typeface="Times New Roman" panose="02020603050405020304" pitchFamily="18" charset="0"/>
                <a:cs typeface="Times New Roman" panose="02020603050405020304" pitchFamily="18" charset="0"/>
              </a:rPr>
              <a:t>Or</a:t>
            </a:r>
            <a:endParaRPr lang="en-IN"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Logical Xor                               </a:t>
            </a:r>
            <a:r>
              <a:rPr lang="en-IN" sz="2000" dirty="0" err="1">
                <a:latin typeface="Times New Roman" panose="02020603050405020304" pitchFamily="18" charset="0"/>
                <a:cs typeface="Times New Roman" panose="02020603050405020304" pitchFamily="18" charset="0"/>
              </a:rPr>
              <a:t>Xor</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Logical </a:t>
            </a:r>
            <a:r>
              <a:rPr lang="en-IN" dirty="0" err="1">
                <a:latin typeface="Times New Roman" panose="02020603050405020304" pitchFamily="18" charset="0"/>
                <a:cs typeface="Times New Roman" panose="02020603050405020304" pitchFamily="18" charset="0"/>
              </a:rPr>
              <a:t>Eqv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Eqv</a:t>
            </a:r>
            <a:endParaRPr lang="en-IN"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Logical Imp		    Imp</a:t>
            </a: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18</a:t>
            </a:fld>
            <a:endParaRPr lang="en-IN"/>
          </a:p>
        </p:txBody>
      </p:sp>
    </p:spTree>
    <p:extLst>
      <p:ext uri="{BB962C8B-B14F-4D97-AF65-F5344CB8AC3E}">
        <p14:creationId xmlns:p14="http://schemas.microsoft.com/office/powerpoint/2010/main" val="117889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Branching with the If-Then Block:-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If-then block is used to execute a single statement or a block of statements on a conditional basis. There are two different forms. The </a:t>
            </a:r>
            <a:r>
              <a:rPr lang="en-IN" dirty="0" err="1">
                <a:latin typeface="Times New Roman" panose="02020603050405020304" pitchFamily="18" charset="0"/>
                <a:cs typeface="Times New Roman" panose="02020603050405020304" pitchFamily="18" charset="0"/>
              </a:rPr>
              <a:t>Simpliest</a:t>
            </a:r>
            <a:r>
              <a:rPr lang="en-IN" dirty="0">
                <a:latin typeface="Times New Roman" panose="02020603050405020304" pitchFamily="18" charset="0"/>
                <a:cs typeface="Times New Roman" panose="02020603050405020304" pitchFamily="18" charset="0"/>
              </a:rPr>
              <a:t> form is as follows</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If </a:t>
            </a:r>
            <a:r>
              <a:rPr lang="en-IN" i="1" dirty="0">
                <a:latin typeface="Times New Roman" panose="02020603050405020304" pitchFamily="18" charset="0"/>
                <a:cs typeface="Times New Roman" panose="02020603050405020304" pitchFamily="18" charset="0"/>
              </a:rPr>
              <a:t>logical expression </a:t>
            </a:r>
            <a:r>
              <a:rPr lang="en-IN" dirty="0">
                <a:latin typeface="Times New Roman" panose="02020603050405020304" pitchFamily="18" charset="0"/>
                <a:cs typeface="Times New Roman" panose="02020603050405020304" pitchFamily="18" charset="0"/>
              </a:rPr>
              <a:t>Then </a:t>
            </a:r>
            <a:r>
              <a:rPr lang="en-IN" i="1" dirty="0">
                <a:latin typeface="Times New Roman" panose="02020603050405020304" pitchFamily="18" charset="0"/>
                <a:cs typeface="Times New Roman" panose="02020603050405020304" pitchFamily="18" charset="0"/>
              </a:rPr>
              <a:t>executable statement</a:t>
            </a: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19</a:t>
            </a:fld>
            <a:endParaRPr lang="en-IN"/>
          </a:p>
        </p:txBody>
      </p:sp>
    </p:spTree>
    <p:extLst>
      <p:ext uri="{BB962C8B-B14F-4D97-AF65-F5344CB8AC3E}">
        <p14:creationId xmlns:p14="http://schemas.microsoft.com/office/powerpoint/2010/main" val="71979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r>
              <a:rPr lang="en-IN" sz="2000" dirty="0">
                <a:solidFill>
                  <a:srgbClr val="FF0000"/>
                </a:solidFill>
                <a:latin typeface="Times New Roman" panose="02020603050405020304" pitchFamily="18" charset="0"/>
                <a:cs typeface="Times New Roman" panose="02020603050405020304" pitchFamily="18" charset="0"/>
              </a:rPr>
              <a:t>Visual Basic:- It is an object oriented programming language for creating application that runs under any one of the Microsoft windows system.</a:t>
            </a:r>
          </a:p>
        </p:txBody>
      </p:sp>
      <p:sp>
        <p:nvSpPr>
          <p:cNvPr id="4" name="Date Placeholder 3">
            <a:extLst>
              <a:ext uri="{FF2B5EF4-FFF2-40B4-BE49-F238E27FC236}">
                <a16:creationId xmlns:a16="http://schemas.microsoft.com/office/drawing/2014/main" id="{C633D46D-56B4-440C-BD64-6C83E6F63BB2}"/>
              </a:ext>
            </a:extLst>
          </p:cNvPr>
          <p:cNvSpPr>
            <a:spLocks noGrp="1"/>
          </p:cNvSpPr>
          <p:nvPr>
            <p:ph type="dt" sz="half" idx="10"/>
          </p:nvPr>
        </p:nvSpPr>
        <p:spPr/>
        <p:txBody>
          <a:bodyPr/>
          <a:lstStyle/>
          <a:p>
            <a:fld id="{5D777691-16ED-4CFF-8A4B-772A2D7DFA45}" type="datetime1">
              <a:rPr lang="en-IN" smtClean="0"/>
              <a:t>30-07-2018</a:t>
            </a:fld>
            <a:endParaRPr lang="en-IN"/>
          </a:p>
        </p:txBody>
      </p:sp>
      <p:sp>
        <p:nvSpPr>
          <p:cNvPr id="5" name="Slide Number Placeholder 4">
            <a:extLst>
              <a:ext uri="{FF2B5EF4-FFF2-40B4-BE49-F238E27FC236}">
                <a16:creationId xmlns:a16="http://schemas.microsoft.com/office/drawing/2014/main" id="{3869D7C2-F736-4F8F-8B81-53CE67008E08}"/>
              </a:ext>
            </a:extLst>
          </p:cNvPr>
          <p:cNvSpPr>
            <a:spLocks noGrp="1"/>
          </p:cNvSpPr>
          <p:nvPr>
            <p:ph type="sldNum" sz="quarter" idx="12"/>
          </p:nvPr>
        </p:nvSpPr>
        <p:spPr/>
        <p:txBody>
          <a:bodyPr/>
          <a:lstStyle/>
          <a:p>
            <a:fld id="{A5564161-660C-4EB8-844B-4152928B3C1B}" type="slidenum">
              <a:rPr lang="en-IN" smtClean="0"/>
              <a:t>2</a:t>
            </a:fld>
            <a:endParaRPr lang="en-IN"/>
          </a:p>
        </p:txBody>
      </p:sp>
    </p:spTree>
    <p:extLst>
      <p:ext uri="{BB962C8B-B14F-4D97-AF65-F5344CB8AC3E}">
        <p14:creationId xmlns:p14="http://schemas.microsoft.com/office/powerpoint/2010/main" val="28369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Branching with the If-Then-Else Block:-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If-then-else block permits one of two different groups of executable statements to be executed , depending on the outcome of a logical test.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a:t>
            </a:r>
            <a:r>
              <a:rPr lang="en-IN" i="1" dirty="0">
                <a:latin typeface="Times New Roman" panose="02020603050405020304" pitchFamily="18" charset="0"/>
                <a:cs typeface="Times New Roman" panose="02020603050405020304" pitchFamily="18" charset="0"/>
              </a:rPr>
              <a:t>logical expression </a:t>
            </a:r>
            <a:r>
              <a:rPr lang="en-IN" dirty="0">
                <a:latin typeface="Times New Roman" panose="02020603050405020304" pitchFamily="18" charset="0"/>
                <a:cs typeface="Times New Roman" panose="02020603050405020304" pitchFamily="18" charset="0"/>
              </a:rPr>
              <a:t>Then</a:t>
            </a:r>
          </a:p>
          <a:p>
            <a:pPr lvl="2">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Executable statements</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Else</a:t>
            </a:r>
          </a:p>
          <a:p>
            <a:pPr lvl="2">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Executable statements</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End if</a:t>
            </a:r>
          </a:p>
          <a:p>
            <a:pPr marL="914400" lvl="2" indent="0">
              <a:buNone/>
            </a:pP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20</a:t>
            </a:fld>
            <a:endParaRPr lang="en-IN"/>
          </a:p>
        </p:txBody>
      </p:sp>
    </p:spTree>
    <p:extLst>
      <p:ext uri="{BB962C8B-B14F-4D97-AF65-F5344CB8AC3E}">
        <p14:creationId xmlns:p14="http://schemas.microsoft.com/office/powerpoint/2010/main" val="181463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Select Case:- </a:t>
            </a:r>
            <a:r>
              <a:rPr lang="en-IN" dirty="0">
                <a:latin typeface="Times New Roman" panose="02020603050405020304" pitchFamily="18" charset="0"/>
                <a:cs typeface="Times New Roman" panose="02020603050405020304" pitchFamily="18" charset="0"/>
              </a:rPr>
              <a:t>One way to select a block of statements from several competing blocks is to use a series of If-Then-Else or If-Then-</a:t>
            </a:r>
            <a:r>
              <a:rPr lang="en-IN" dirty="0" err="1">
                <a:latin typeface="Times New Roman" panose="02020603050405020304" pitchFamily="18" charset="0"/>
                <a:cs typeface="Times New Roman" panose="02020603050405020304" pitchFamily="18" charset="0"/>
              </a:rPr>
              <a:t>ElseIf</a:t>
            </a:r>
            <a:r>
              <a:rPr lang="en-IN" dirty="0">
                <a:latin typeface="Times New Roman" panose="02020603050405020304" pitchFamily="18" charset="0"/>
                <a:cs typeface="Times New Roman" panose="02020603050405020304" pitchFamily="18" charset="0"/>
              </a:rPr>
              <a:t>-Else blocks. This can be tedious how ever if the number of competing blocks is moderately large.</a:t>
            </a: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21</a:t>
            </a:fld>
            <a:endParaRPr lang="en-IN"/>
          </a:p>
        </p:txBody>
      </p:sp>
    </p:spTree>
    <p:extLst>
      <p:ext uri="{BB962C8B-B14F-4D97-AF65-F5344CB8AC3E}">
        <p14:creationId xmlns:p14="http://schemas.microsoft.com/office/powerpoint/2010/main" val="306256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fontScale="92500" lnSpcReduction="20000"/>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Select Case:-</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Select Case expression</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1</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2</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Else</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End Select</a:t>
            </a: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22</a:t>
            </a:fld>
            <a:endParaRPr lang="en-IN"/>
          </a:p>
        </p:txBody>
      </p:sp>
    </p:spTree>
    <p:extLst>
      <p:ext uri="{BB962C8B-B14F-4D97-AF65-F5344CB8AC3E}">
        <p14:creationId xmlns:p14="http://schemas.microsoft.com/office/powerpoint/2010/main" val="381883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fontScale="92500" lnSpcReduction="20000"/>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Looping with For-Next:-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Select Case expression</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1</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2</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Else</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End Select</a:t>
            </a: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23</a:t>
            </a:fld>
            <a:endParaRPr lang="en-IN"/>
          </a:p>
        </p:txBody>
      </p:sp>
    </p:spTree>
    <p:extLst>
      <p:ext uri="{BB962C8B-B14F-4D97-AF65-F5344CB8AC3E}">
        <p14:creationId xmlns:p14="http://schemas.microsoft.com/office/powerpoint/2010/main" val="1790774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fontScale="92500" lnSpcReduction="20000"/>
          </a:bodyPr>
          <a:lstStyle/>
          <a:p>
            <a:pPr lvl="1">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Looping </a:t>
            </a:r>
            <a:r>
              <a:rPr lang="en-IN" b="1">
                <a:latin typeface="Times New Roman" panose="02020603050405020304" pitchFamily="18" charset="0"/>
                <a:cs typeface="Times New Roman" panose="02020603050405020304" pitchFamily="18" charset="0"/>
              </a:rPr>
              <a:t>with Do:-</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Select Case expression</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1</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value 2</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Case Else</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Executable Statement</a:t>
            </a:r>
          </a:p>
          <a:p>
            <a:pPr lvl="2">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End Select</a:t>
            </a:r>
          </a:p>
          <a:p>
            <a:pPr lvl="2">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528C7-88BC-47F2-9D4B-121AA658EA0F}"/>
              </a:ext>
            </a:extLst>
          </p:cNvPr>
          <p:cNvSpPr>
            <a:spLocks noGrp="1"/>
          </p:cNvSpPr>
          <p:nvPr>
            <p:ph type="dt" sz="half" idx="10"/>
          </p:nvPr>
        </p:nvSpPr>
        <p:spPr/>
        <p:txBody>
          <a:bodyPr/>
          <a:lstStyle/>
          <a:p>
            <a:fld id="{55345768-F07F-4F09-ADD1-FEDDECA9649A}" type="datetime1">
              <a:rPr lang="en-IN" smtClean="0"/>
              <a:t>30-07-2018</a:t>
            </a:fld>
            <a:endParaRPr lang="en-IN"/>
          </a:p>
        </p:txBody>
      </p:sp>
      <p:sp>
        <p:nvSpPr>
          <p:cNvPr id="5" name="Slide Number Placeholder 4">
            <a:extLst>
              <a:ext uri="{FF2B5EF4-FFF2-40B4-BE49-F238E27FC236}">
                <a16:creationId xmlns:a16="http://schemas.microsoft.com/office/drawing/2014/main" id="{7F1AB73E-9E93-49A9-8CF9-36E69011B764}"/>
              </a:ext>
            </a:extLst>
          </p:cNvPr>
          <p:cNvSpPr>
            <a:spLocks noGrp="1"/>
          </p:cNvSpPr>
          <p:nvPr>
            <p:ph type="sldNum" sz="quarter" idx="12"/>
          </p:nvPr>
        </p:nvSpPr>
        <p:spPr/>
        <p:txBody>
          <a:bodyPr/>
          <a:lstStyle/>
          <a:p>
            <a:fld id="{A5564161-660C-4EB8-844B-4152928B3C1B}" type="slidenum">
              <a:rPr lang="en-IN" smtClean="0"/>
              <a:t>24</a:t>
            </a:fld>
            <a:endParaRPr lang="en-IN"/>
          </a:p>
        </p:txBody>
      </p:sp>
    </p:spTree>
    <p:extLst>
      <p:ext uri="{BB962C8B-B14F-4D97-AF65-F5344CB8AC3E}">
        <p14:creationId xmlns:p14="http://schemas.microsoft.com/office/powerpoint/2010/main" val="177056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6583-8E15-4870-8DEC-A9571D9FC7F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E2692151-1F3C-427C-9F53-5DF57DD7925A}"/>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BCFBB00D-59F1-44D5-B769-60FFF4B2D58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80E8D69-5074-43FD-ABC3-C5FCB70DAECD}" type="datetime1">
              <a:rPr kumimoji="0" lang="en-IN" sz="1100" b="0" i="0" u="none" strike="noStrike" kern="1200" cap="none" spc="0" normalizeH="0" baseline="0" noProof="0" smtClean="0">
                <a:ln>
                  <a:noFill/>
                </a:ln>
                <a:solidFill>
                  <a:prstClr val="white">
                    <a:tint val="75000"/>
                    <a:alpha val="60000"/>
                  </a:prstClr>
                </a:solidFill>
                <a:effectLst/>
                <a:uLnTx/>
                <a:uFillTx/>
                <a:latin typeface="Century Gothic" panose="020B0502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30-07-2018</a:t>
            </a:fld>
            <a:endParaRPr kumimoji="0" lang="en-IN" sz="1100" b="0" i="0" u="none" strike="noStrike" kern="1200" cap="none" spc="0" normalizeH="0" baseline="0" noProof="0">
              <a:ln>
                <a:noFill/>
              </a:ln>
              <a:solidFill>
                <a:prstClr val="white">
                  <a:tint val="75000"/>
                  <a:alpha val="60000"/>
                </a:prstClr>
              </a:solidFill>
              <a:effectLst/>
              <a:uLnTx/>
              <a:uFillTx/>
              <a:latin typeface="Century Gothic" panose="020B0502020202020204"/>
              <a:ea typeface="+mn-ea"/>
              <a:cs typeface="+mn-cs"/>
            </a:endParaRPr>
          </a:p>
        </p:txBody>
      </p:sp>
      <p:sp>
        <p:nvSpPr>
          <p:cNvPr id="5" name="Slide Number Placeholder 4">
            <a:extLst>
              <a:ext uri="{FF2B5EF4-FFF2-40B4-BE49-F238E27FC236}">
                <a16:creationId xmlns:a16="http://schemas.microsoft.com/office/drawing/2014/main" id="{4FC0E527-0403-4920-B742-08A2C572B5B4}"/>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44595D1-4354-4326-AE02-DEA2F374B0AC}" type="slidenum">
              <a:rPr kumimoji="0" lang="en-IN"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25</a:t>
            </a:fld>
            <a:endParaRPr kumimoji="0" lang="en-IN"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7621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r>
              <a:rPr lang="en-IN" sz="2000" dirty="0">
                <a:solidFill>
                  <a:srgbClr val="FF0000"/>
                </a:solidFill>
                <a:latin typeface="Times New Roman" panose="02020603050405020304" pitchFamily="18" charset="0"/>
                <a:cs typeface="Times New Roman" panose="02020603050405020304" pitchFamily="18" charset="0"/>
              </a:rPr>
              <a:t>Object Related Concept:- In addition to the event and event procedures we have to understand the following terms:</a:t>
            </a:r>
          </a:p>
          <a:p>
            <a:pPr marL="514350" indent="-514350">
              <a:buFont typeface="+mj-lt"/>
              <a:buAutoNum type="arabicPeriod"/>
            </a:pPr>
            <a:r>
              <a:rPr lang="en-IN" sz="2000" dirty="0">
                <a:solidFill>
                  <a:srgbClr val="FF0000"/>
                </a:solidFill>
                <a:latin typeface="Times New Roman" panose="02020603050405020304" pitchFamily="18" charset="0"/>
                <a:cs typeface="Times New Roman" panose="02020603050405020304" pitchFamily="18" charset="0"/>
              </a:rPr>
              <a:t>Forms</a:t>
            </a:r>
          </a:p>
          <a:p>
            <a:pPr marL="514350" indent="-514350">
              <a:buFont typeface="+mj-lt"/>
              <a:buAutoNum type="arabicPeriod"/>
            </a:pPr>
            <a:r>
              <a:rPr lang="en-IN" sz="2000" dirty="0">
                <a:solidFill>
                  <a:srgbClr val="FF0000"/>
                </a:solidFill>
                <a:latin typeface="Times New Roman" panose="02020603050405020304" pitchFamily="18" charset="0"/>
                <a:cs typeface="Times New Roman" panose="02020603050405020304" pitchFamily="18" charset="0"/>
              </a:rPr>
              <a:t>Controls</a:t>
            </a:r>
          </a:p>
          <a:p>
            <a:pPr marL="514350" indent="-514350">
              <a:buFont typeface="+mj-lt"/>
              <a:buAutoNum type="arabicPeriod"/>
            </a:pPr>
            <a:r>
              <a:rPr lang="en-IN" sz="2000" dirty="0">
                <a:solidFill>
                  <a:srgbClr val="FF0000"/>
                </a:solidFill>
                <a:latin typeface="Times New Roman" panose="02020603050405020304" pitchFamily="18" charset="0"/>
                <a:cs typeface="Times New Roman" panose="02020603050405020304" pitchFamily="18" charset="0"/>
              </a:rPr>
              <a:t>Objects</a:t>
            </a:r>
          </a:p>
          <a:p>
            <a:pPr marL="514350" indent="-514350">
              <a:buFont typeface="+mj-lt"/>
              <a:buAutoNum type="arabicPeriod"/>
            </a:pPr>
            <a:r>
              <a:rPr lang="en-IN" sz="2000" dirty="0">
                <a:solidFill>
                  <a:srgbClr val="FF0000"/>
                </a:solidFill>
                <a:latin typeface="Times New Roman" panose="02020603050405020304" pitchFamily="18" charset="0"/>
                <a:cs typeface="Times New Roman" panose="02020603050405020304" pitchFamily="18" charset="0"/>
              </a:rPr>
              <a:t>Properties</a:t>
            </a:r>
          </a:p>
          <a:p>
            <a:pPr marL="514350" indent="-514350">
              <a:buFont typeface="+mj-lt"/>
              <a:buAutoNum type="arabicPeriod"/>
            </a:pPr>
            <a:r>
              <a:rPr lang="en-IN" sz="2000" dirty="0">
                <a:solidFill>
                  <a:srgbClr val="FF0000"/>
                </a:solidFill>
                <a:latin typeface="Times New Roman" panose="02020603050405020304" pitchFamily="18" charset="0"/>
                <a:cs typeface="Times New Roman" panose="02020603050405020304" pitchFamily="18" charset="0"/>
              </a:rPr>
              <a:t>Methods</a:t>
            </a:r>
          </a:p>
        </p:txBody>
      </p:sp>
      <p:sp>
        <p:nvSpPr>
          <p:cNvPr id="4" name="Date Placeholder 3">
            <a:extLst>
              <a:ext uri="{FF2B5EF4-FFF2-40B4-BE49-F238E27FC236}">
                <a16:creationId xmlns:a16="http://schemas.microsoft.com/office/drawing/2014/main" id="{C53FC558-D34A-4338-A2C9-24F968B4462A}"/>
              </a:ext>
            </a:extLst>
          </p:cNvPr>
          <p:cNvSpPr>
            <a:spLocks noGrp="1"/>
          </p:cNvSpPr>
          <p:nvPr>
            <p:ph type="dt" sz="half" idx="10"/>
          </p:nvPr>
        </p:nvSpPr>
        <p:spPr/>
        <p:txBody>
          <a:bodyPr/>
          <a:lstStyle/>
          <a:p>
            <a:fld id="{FBF5CA66-14A8-4FB6-86FC-BC612358A21A}" type="datetime1">
              <a:rPr lang="en-IN" smtClean="0"/>
              <a:t>30-07-2018</a:t>
            </a:fld>
            <a:endParaRPr lang="en-IN"/>
          </a:p>
        </p:txBody>
      </p:sp>
      <p:sp>
        <p:nvSpPr>
          <p:cNvPr id="5" name="Slide Number Placeholder 4">
            <a:extLst>
              <a:ext uri="{FF2B5EF4-FFF2-40B4-BE49-F238E27FC236}">
                <a16:creationId xmlns:a16="http://schemas.microsoft.com/office/drawing/2014/main" id="{4CE2FFC5-7BB4-4B8A-B29B-3EF6188A8997}"/>
              </a:ext>
            </a:extLst>
          </p:cNvPr>
          <p:cNvSpPr>
            <a:spLocks noGrp="1"/>
          </p:cNvSpPr>
          <p:nvPr>
            <p:ph type="sldNum" sz="quarter" idx="12"/>
          </p:nvPr>
        </p:nvSpPr>
        <p:spPr/>
        <p:txBody>
          <a:bodyPr/>
          <a:lstStyle/>
          <a:p>
            <a:fld id="{A5564161-660C-4EB8-844B-4152928B3C1B}" type="slidenum">
              <a:rPr lang="en-IN" smtClean="0"/>
              <a:t>3</a:t>
            </a:fld>
            <a:endParaRPr lang="en-IN"/>
          </a:p>
        </p:txBody>
      </p:sp>
    </p:spTree>
    <p:extLst>
      <p:ext uri="{BB962C8B-B14F-4D97-AF65-F5344CB8AC3E}">
        <p14:creationId xmlns:p14="http://schemas.microsoft.com/office/powerpoint/2010/main" val="376050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557D-8BEA-48FB-B66E-391AC80AD678}"/>
              </a:ext>
            </a:extLst>
          </p:cNvPr>
          <p:cNvSpPr>
            <a:spLocks noGrp="1"/>
          </p:cNvSpPr>
          <p:nvPr>
            <p:ph type="title"/>
          </p:nvPr>
        </p:nvSpPr>
        <p:spPr/>
        <p:txBody>
          <a:bodyPr/>
          <a:lstStyle/>
          <a:p>
            <a:pPr algn="ctr"/>
            <a:r>
              <a:rPr lang="en-IN" dirty="0"/>
              <a:t>Visual Basic Presentation</a:t>
            </a:r>
          </a:p>
        </p:txBody>
      </p:sp>
      <p:pic>
        <p:nvPicPr>
          <p:cNvPr id="5" name="Content Placeholder 4">
            <a:extLst>
              <a:ext uri="{FF2B5EF4-FFF2-40B4-BE49-F238E27FC236}">
                <a16:creationId xmlns:a16="http://schemas.microsoft.com/office/drawing/2014/main" id="{60B91FBB-3445-4EF0-BEC9-E67DB5A85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7" y="2097088"/>
            <a:ext cx="7426036" cy="4442257"/>
          </a:xfrm>
          <a:prstGeom prst="rect">
            <a:avLst/>
          </a:prstGeom>
          <a:ln>
            <a:noFill/>
          </a:ln>
          <a:effectLst>
            <a:softEdge rad="112500"/>
          </a:effectLst>
        </p:spPr>
      </p:pic>
      <p:sp>
        <p:nvSpPr>
          <p:cNvPr id="3" name="Date Placeholder 2">
            <a:extLst>
              <a:ext uri="{FF2B5EF4-FFF2-40B4-BE49-F238E27FC236}">
                <a16:creationId xmlns:a16="http://schemas.microsoft.com/office/drawing/2014/main" id="{7F49C401-2021-4C57-8327-7A5035D864AB}"/>
              </a:ext>
            </a:extLst>
          </p:cNvPr>
          <p:cNvSpPr>
            <a:spLocks noGrp="1"/>
          </p:cNvSpPr>
          <p:nvPr>
            <p:ph type="dt" sz="half" idx="10"/>
          </p:nvPr>
        </p:nvSpPr>
        <p:spPr/>
        <p:txBody>
          <a:bodyPr/>
          <a:lstStyle/>
          <a:p>
            <a:fld id="{98011AB8-283E-4641-AAFF-2CF53A4A0119}" type="datetime1">
              <a:rPr lang="en-IN" smtClean="0"/>
              <a:t>30-07-2018</a:t>
            </a:fld>
            <a:endParaRPr lang="en-IN"/>
          </a:p>
        </p:txBody>
      </p:sp>
      <p:sp>
        <p:nvSpPr>
          <p:cNvPr id="4" name="Slide Number Placeholder 3">
            <a:extLst>
              <a:ext uri="{FF2B5EF4-FFF2-40B4-BE49-F238E27FC236}">
                <a16:creationId xmlns:a16="http://schemas.microsoft.com/office/drawing/2014/main" id="{FF131D3A-7FD0-4655-A571-F4CE0AD43DEF}"/>
              </a:ext>
            </a:extLst>
          </p:cNvPr>
          <p:cNvSpPr>
            <a:spLocks noGrp="1"/>
          </p:cNvSpPr>
          <p:nvPr>
            <p:ph type="sldNum" sz="quarter" idx="12"/>
          </p:nvPr>
        </p:nvSpPr>
        <p:spPr/>
        <p:txBody>
          <a:bodyPr/>
          <a:lstStyle/>
          <a:p>
            <a:fld id="{A5564161-660C-4EB8-844B-4152928B3C1B}" type="slidenum">
              <a:rPr lang="en-IN" smtClean="0"/>
              <a:t>4</a:t>
            </a:fld>
            <a:endParaRPr lang="en-IN"/>
          </a:p>
        </p:txBody>
      </p:sp>
    </p:spTree>
    <p:extLst>
      <p:ext uri="{BB962C8B-B14F-4D97-AF65-F5344CB8AC3E}">
        <p14:creationId xmlns:p14="http://schemas.microsoft.com/office/powerpoint/2010/main" val="111844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lstStyle/>
          <a:p>
            <a:r>
              <a:rPr lang="en-IN" dirty="0"/>
              <a:t>Visual Basic Interface:- </a:t>
            </a:r>
          </a:p>
        </p:txBody>
      </p:sp>
      <p:sp>
        <p:nvSpPr>
          <p:cNvPr id="4" name="Date Placeholder 3">
            <a:extLst>
              <a:ext uri="{FF2B5EF4-FFF2-40B4-BE49-F238E27FC236}">
                <a16:creationId xmlns:a16="http://schemas.microsoft.com/office/drawing/2014/main" id="{E3EC76BC-D383-4A12-BA31-D3253B411D62}"/>
              </a:ext>
            </a:extLst>
          </p:cNvPr>
          <p:cNvSpPr>
            <a:spLocks noGrp="1"/>
          </p:cNvSpPr>
          <p:nvPr>
            <p:ph type="dt" sz="half" idx="10"/>
          </p:nvPr>
        </p:nvSpPr>
        <p:spPr/>
        <p:txBody>
          <a:bodyPr/>
          <a:lstStyle/>
          <a:p>
            <a:fld id="{68E42F42-1E53-4303-94C5-C491DFAF057F}" type="datetime1">
              <a:rPr lang="en-IN" smtClean="0"/>
              <a:t>30-07-2018</a:t>
            </a:fld>
            <a:endParaRPr lang="en-IN"/>
          </a:p>
        </p:txBody>
      </p:sp>
      <p:sp>
        <p:nvSpPr>
          <p:cNvPr id="6" name="Slide Number Placeholder 5">
            <a:extLst>
              <a:ext uri="{FF2B5EF4-FFF2-40B4-BE49-F238E27FC236}">
                <a16:creationId xmlns:a16="http://schemas.microsoft.com/office/drawing/2014/main" id="{092BF45C-425D-4707-96A6-5E6A54A7E160}"/>
              </a:ext>
            </a:extLst>
          </p:cNvPr>
          <p:cNvSpPr>
            <a:spLocks noGrp="1"/>
          </p:cNvSpPr>
          <p:nvPr>
            <p:ph type="sldNum" sz="quarter" idx="12"/>
          </p:nvPr>
        </p:nvSpPr>
        <p:spPr/>
        <p:txBody>
          <a:bodyPr/>
          <a:lstStyle/>
          <a:p>
            <a:fld id="{A5564161-660C-4EB8-844B-4152928B3C1B}" type="slidenum">
              <a:rPr lang="en-IN" smtClean="0"/>
              <a:t>5</a:t>
            </a:fld>
            <a:endParaRPr lang="en-IN"/>
          </a:p>
        </p:txBody>
      </p:sp>
      <p:pic>
        <p:nvPicPr>
          <p:cNvPr id="5" name="Picture 4">
            <a:extLst>
              <a:ext uri="{FF2B5EF4-FFF2-40B4-BE49-F238E27FC236}">
                <a16:creationId xmlns:a16="http://schemas.microsoft.com/office/drawing/2014/main" id="{914B752F-D4C4-41A5-9248-6FE732E9F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64" y="2633526"/>
            <a:ext cx="6976667" cy="3864255"/>
          </a:xfrm>
          <a:prstGeom prst="rect">
            <a:avLst/>
          </a:prstGeom>
          <a:ln>
            <a:noFill/>
          </a:ln>
          <a:effectLst>
            <a:softEdge rad="112500"/>
          </a:effectLst>
        </p:spPr>
      </p:pic>
    </p:spTree>
    <p:extLst>
      <p:ext uri="{BB962C8B-B14F-4D97-AF65-F5344CB8AC3E}">
        <p14:creationId xmlns:p14="http://schemas.microsoft.com/office/powerpoint/2010/main" val="264940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lstStyle/>
          <a:p>
            <a:r>
              <a:rPr lang="en-IN" dirty="0"/>
              <a:t>Visual Basic Interface:- </a:t>
            </a:r>
          </a:p>
        </p:txBody>
      </p:sp>
      <p:sp>
        <p:nvSpPr>
          <p:cNvPr id="4" name="Date Placeholder 3">
            <a:extLst>
              <a:ext uri="{FF2B5EF4-FFF2-40B4-BE49-F238E27FC236}">
                <a16:creationId xmlns:a16="http://schemas.microsoft.com/office/drawing/2014/main" id="{2D7B57D3-EA62-4830-B588-C9A57459901F}"/>
              </a:ext>
            </a:extLst>
          </p:cNvPr>
          <p:cNvSpPr>
            <a:spLocks noGrp="1"/>
          </p:cNvSpPr>
          <p:nvPr>
            <p:ph type="dt" sz="half" idx="10"/>
          </p:nvPr>
        </p:nvSpPr>
        <p:spPr/>
        <p:txBody>
          <a:bodyPr/>
          <a:lstStyle/>
          <a:p>
            <a:fld id="{BE760426-C89C-46E8-ADE9-5B26817E6D1D}" type="datetime1">
              <a:rPr lang="en-IN" smtClean="0"/>
              <a:t>30-07-2018</a:t>
            </a:fld>
            <a:endParaRPr lang="en-IN"/>
          </a:p>
        </p:txBody>
      </p:sp>
      <p:sp>
        <p:nvSpPr>
          <p:cNvPr id="5" name="Slide Number Placeholder 4">
            <a:extLst>
              <a:ext uri="{FF2B5EF4-FFF2-40B4-BE49-F238E27FC236}">
                <a16:creationId xmlns:a16="http://schemas.microsoft.com/office/drawing/2014/main" id="{BAF1790E-CDE0-4EAC-8CBB-E951DB835215}"/>
              </a:ext>
            </a:extLst>
          </p:cNvPr>
          <p:cNvSpPr>
            <a:spLocks noGrp="1"/>
          </p:cNvSpPr>
          <p:nvPr>
            <p:ph type="sldNum" sz="quarter" idx="12"/>
          </p:nvPr>
        </p:nvSpPr>
        <p:spPr/>
        <p:txBody>
          <a:bodyPr/>
          <a:lstStyle/>
          <a:p>
            <a:fld id="{A5564161-660C-4EB8-844B-4152928B3C1B}" type="slidenum">
              <a:rPr lang="en-IN" smtClean="0"/>
              <a:t>6</a:t>
            </a:fld>
            <a:endParaRPr lang="en-IN"/>
          </a:p>
        </p:txBody>
      </p:sp>
      <p:pic>
        <p:nvPicPr>
          <p:cNvPr id="6" name="Picture 5">
            <a:extLst>
              <a:ext uri="{FF2B5EF4-FFF2-40B4-BE49-F238E27FC236}">
                <a16:creationId xmlns:a16="http://schemas.microsoft.com/office/drawing/2014/main" id="{B14760A3-738E-4BC8-8ECA-2E83720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49" y="2533649"/>
            <a:ext cx="5324889" cy="3469585"/>
          </a:xfrm>
          <a:prstGeom prst="rect">
            <a:avLst/>
          </a:prstGeom>
        </p:spPr>
      </p:pic>
    </p:spTree>
    <p:extLst>
      <p:ext uri="{BB962C8B-B14F-4D97-AF65-F5344CB8AC3E}">
        <p14:creationId xmlns:p14="http://schemas.microsoft.com/office/powerpoint/2010/main" val="123011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a:xfrm>
            <a:off x="1141412" y="1658143"/>
            <a:ext cx="9905999" cy="3301784"/>
          </a:xfrm>
        </p:spPr>
        <p:txBody>
          <a:bodyPr>
            <a:noAutofit/>
          </a:bodyPr>
          <a:lstStyle/>
          <a:p>
            <a:pPr>
              <a:buFont typeface="Wingdings" panose="05000000000000000000" pitchFamily="2" charset="2"/>
              <a:buChar char="Ø"/>
            </a:pPr>
            <a:r>
              <a:rPr lang="en-IN" sz="1800" dirty="0">
                <a:solidFill>
                  <a:srgbClr val="FF0000"/>
                </a:solidFill>
                <a:latin typeface="Times New Roman" panose="02020603050405020304" pitchFamily="18" charset="0"/>
                <a:cs typeface="Times New Roman" panose="02020603050405020304" pitchFamily="18" charset="0"/>
              </a:rPr>
              <a:t>Visual Basic Environment:-</a:t>
            </a:r>
          </a:p>
          <a:p>
            <a:r>
              <a:rPr lang="en-IN" sz="1800" dirty="0">
                <a:solidFill>
                  <a:srgbClr val="FF0000"/>
                </a:solidFill>
                <a:latin typeface="Times New Roman" panose="02020603050405020304" pitchFamily="18" charset="0"/>
                <a:cs typeface="Times New Roman" panose="02020603050405020304" pitchFamily="18" charset="0"/>
              </a:rPr>
              <a:t>There are Different menu bars that are present in Visual Basic. They are as follows:</a:t>
            </a:r>
          </a:p>
          <a:p>
            <a:r>
              <a:rPr lang="en-IN" sz="1800" dirty="0">
                <a:solidFill>
                  <a:srgbClr val="FF0000"/>
                </a:solidFill>
                <a:latin typeface="Times New Roman" panose="02020603050405020304" pitchFamily="18" charset="0"/>
                <a:cs typeface="Times New Roman" panose="02020603050405020304" pitchFamily="18" charset="0"/>
              </a:rPr>
              <a:t>Title Bar, Menu Bar</a:t>
            </a:r>
          </a:p>
          <a:p>
            <a:r>
              <a:rPr lang="en-IN" sz="1800" dirty="0">
                <a:solidFill>
                  <a:srgbClr val="FF0000"/>
                </a:solidFill>
                <a:latin typeface="Times New Roman" panose="02020603050405020304" pitchFamily="18" charset="0"/>
                <a:cs typeface="Times New Roman" panose="02020603050405020304" pitchFamily="18" charset="0"/>
              </a:rPr>
              <a:t>Tool Bar</a:t>
            </a:r>
          </a:p>
          <a:p>
            <a:r>
              <a:rPr lang="en-IN" sz="1800" dirty="0">
                <a:solidFill>
                  <a:srgbClr val="FF0000"/>
                </a:solidFill>
                <a:latin typeface="Times New Roman" panose="02020603050405020304" pitchFamily="18" charset="0"/>
                <a:cs typeface="Times New Roman" panose="02020603050405020304" pitchFamily="18" charset="0"/>
              </a:rPr>
              <a:t>Form Design and Project Container Window</a:t>
            </a:r>
          </a:p>
          <a:p>
            <a:r>
              <a:rPr lang="en-IN" sz="1800" dirty="0">
                <a:solidFill>
                  <a:srgbClr val="FF0000"/>
                </a:solidFill>
                <a:latin typeface="Times New Roman" panose="02020603050405020304" pitchFamily="18" charset="0"/>
                <a:cs typeface="Times New Roman" panose="02020603050405020304" pitchFamily="18" charset="0"/>
              </a:rPr>
              <a:t>Toolbox</a:t>
            </a:r>
          </a:p>
          <a:p>
            <a:r>
              <a:rPr lang="en-IN" sz="1800" dirty="0">
                <a:solidFill>
                  <a:srgbClr val="FF0000"/>
                </a:solidFill>
                <a:latin typeface="Times New Roman" panose="02020603050405020304" pitchFamily="18" charset="0"/>
                <a:cs typeface="Times New Roman" panose="02020603050405020304" pitchFamily="18" charset="0"/>
              </a:rPr>
              <a:t>Properties Window</a:t>
            </a:r>
          </a:p>
          <a:p>
            <a:r>
              <a:rPr lang="en-IN" sz="1800" dirty="0">
                <a:solidFill>
                  <a:srgbClr val="FF0000"/>
                </a:solidFill>
                <a:latin typeface="Times New Roman" panose="02020603050405020304" pitchFamily="18" charset="0"/>
                <a:cs typeface="Times New Roman" panose="02020603050405020304" pitchFamily="18" charset="0"/>
              </a:rPr>
              <a:t>Project Window</a:t>
            </a:r>
          </a:p>
          <a:p>
            <a:r>
              <a:rPr lang="en-IN" sz="1800" dirty="0">
                <a:solidFill>
                  <a:srgbClr val="FF0000"/>
                </a:solidFill>
                <a:latin typeface="Times New Roman" panose="02020603050405020304" pitchFamily="18" charset="0"/>
                <a:cs typeface="Times New Roman" panose="02020603050405020304" pitchFamily="18" charset="0"/>
              </a:rPr>
              <a:t>Code Editor Window</a:t>
            </a:r>
          </a:p>
          <a:p>
            <a:r>
              <a:rPr lang="en-IN" sz="1800" dirty="0">
                <a:solidFill>
                  <a:srgbClr val="FF0000"/>
                </a:solidFill>
                <a:latin typeface="Times New Roman" panose="02020603050405020304" pitchFamily="18" charset="0"/>
                <a:cs typeface="Times New Roman" panose="02020603050405020304" pitchFamily="18" charset="0"/>
              </a:rPr>
              <a:t>Form Layout Window</a:t>
            </a:r>
          </a:p>
          <a:p>
            <a:r>
              <a:rPr lang="en-IN" sz="1800" dirty="0">
                <a:solidFill>
                  <a:srgbClr val="FF0000"/>
                </a:solidFill>
                <a:latin typeface="Times New Roman" panose="02020603050405020304" pitchFamily="18" charset="0"/>
                <a:cs typeface="Times New Roman" panose="02020603050405020304" pitchFamily="18" charset="0"/>
              </a:rPr>
              <a:t>Immediate Window</a:t>
            </a:r>
          </a:p>
        </p:txBody>
      </p:sp>
      <p:sp>
        <p:nvSpPr>
          <p:cNvPr id="4" name="Date Placeholder 3">
            <a:extLst>
              <a:ext uri="{FF2B5EF4-FFF2-40B4-BE49-F238E27FC236}">
                <a16:creationId xmlns:a16="http://schemas.microsoft.com/office/drawing/2014/main" id="{B9B87639-EA2C-41CD-BFAC-8C490FB31E89}"/>
              </a:ext>
            </a:extLst>
          </p:cNvPr>
          <p:cNvSpPr>
            <a:spLocks noGrp="1"/>
          </p:cNvSpPr>
          <p:nvPr>
            <p:ph type="dt" sz="half" idx="10"/>
          </p:nvPr>
        </p:nvSpPr>
        <p:spPr/>
        <p:txBody>
          <a:bodyPr/>
          <a:lstStyle/>
          <a:p>
            <a:fld id="{121187F2-1EDB-4DBC-8F7C-52D9F13E0DBE}" type="datetime1">
              <a:rPr lang="en-IN" smtClean="0"/>
              <a:t>30-07-2018</a:t>
            </a:fld>
            <a:endParaRPr lang="en-IN"/>
          </a:p>
        </p:txBody>
      </p:sp>
      <p:sp>
        <p:nvSpPr>
          <p:cNvPr id="5" name="Slide Number Placeholder 4">
            <a:extLst>
              <a:ext uri="{FF2B5EF4-FFF2-40B4-BE49-F238E27FC236}">
                <a16:creationId xmlns:a16="http://schemas.microsoft.com/office/drawing/2014/main" id="{4BFDA550-25BD-4EBD-A9F4-952184159326}"/>
              </a:ext>
            </a:extLst>
          </p:cNvPr>
          <p:cNvSpPr>
            <a:spLocks noGrp="1"/>
          </p:cNvSpPr>
          <p:nvPr>
            <p:ph type="sldNum" sz="quarter" idx="12"/>
          </p:nvPr>
        </p:nvSpPr>
        <p:spPr/>
        <p:txBody>
          <a:bodyPr/>
          <a:lstStyle/>
          <a:p>
            <a:fld id="{A5564161-660C-4EB8-844B-4152928B3C1B}" type="slidenum">
              <a:rPr lang="en-IN" smtClean="0"/>
              <a:t>7</a:t>
            </a:fld>
            <a:endParaRPr lang="en-IN"/>
          </a:p>
        </p:txBody>
      </p:sp>
    </p:spTree>
    <p:extLst>
      <p:ext uri="{BB962C8B-B14F-4D97-AF65-F5344CB8AC3E}">
        <p14:creationId xmlns:p14="http://schemas.microsoft.com/office/powerpoint/2010/main" val="198955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r>
              <a:rPr lang="en-IN" dirty="0"/>
              <a:t>Opening an existing project in Visual Basic Environment:-</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EC2DF1-8A52-4776-A457-F61FADB3FB24}"/>
              </a:ext>
            </a:extLst>
          </p:cNvPr>
          <p:cNvSpPr>
            <a:spLocks noGrp="1"/>
          </p:cNvSpPr>
          <p:nvPr>
            <p:ph type="dt" sz="half" idx="10"/>
          </p:nvPr>
        </p:nvSpPr>
        <p:spPr/>
        <p:txBody>
          <a:bodyPr/>
          <a:lstStyle/>
          <a:p>
            <a:fld id="{ACD6CBD6-1E28-494D-B83D-F03FC9232D81}" type="datetime1">
              <a:rPr lang="en-IN" smtClean="0"/>
              <a:t>30-07-2018</a:t>
            </a:fld>
            <a:endParaRPr lang="en-IN"/>
          </a:p>
        </p:txBody>
      </p:sp>
      <p:sp>
        <p:nvSpPr>
          <p:cNvPr id="6" name="Slide Number Placeholder 5">
            <a:extLst>
              <a:ext uri="{FF2B5EF4-FFF2-40B4-BE49-F238E27FC236}">
                <a16:creationId xmlns:a16="http://schemas.microsoft.com/office/drawing/2014/main" id="{1555D974-6AD1-45D9-9A4C-CA3B4E0B5611}"/>
              </a:ext>
            </a:extLst>
          </p:cNvPr>
          <p:cNvSpPr>
            <a:spLocks noGrp="1"/>
          </p:cNvSpPr>
          <p:nvPr>
            <p:ph type="sldNum" sz="quarter" idx="12"/>
          </p:nvPr>
        </p:nvSpPr>
        <p:spPr/>
        <p:txBody>
          <a:bodyPr/>
          <a:lstStyle/>
          <a:p>
            <a:fld id="{A5564161-660C-4EB8-844B-4152928B3C1B}" type="slidenum">
              <a:rPr lang="en-IN" smtClean="0"/>
              <a:t>8</a:t>
            </a:fld>
            <a:endParaRPr lang="en-IN"/>
          </a:p>
        </p:txBody>
      </p:sp>
      <p:pic>
        <p:nvPicPr>
          <p:cNvPr id="5" name="Picture 4">
            <a:extLst>
              <a:ext uri="{FF2B5EF4-FFF2-40B4-BE49-F238E27FC236}">
                <a16:creationId xmlns:a16="http://schemas.microsoft.com/office/drawing/2014/main" id="{8EAD826B-0698-460D-B38B-6BF063250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413" y="2609936"/>
            <a:ext cx="5251174" cy="4073026"/>
          </a:xfrm>
          <a:prstGeom prst="rect">
            <a:avLst/>
          </a:prstGeom>
          <a:ln>
            <a:noFill/>
          </a:ln>
          <a:effectLst>
            <a:softEdge rad="112500"/>
          </a:effectLst>
        </p:spPr>
      </p:pic>
    </p:spTree>
    <p:extLst>
      <p:ext uri="{BB962C8B-B14F-4D97-AF65-F5344CB8AC3E}">
        <p14:creationId xmlns:p14="http://schemas.microsoft.com/office/powerpoint/2010/main" val="70006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1421-B78D-4DCC-951D-D7FE48E9F3F1}"/>
              </a:ext>
            </a:extLst>
          </p:cNvPr>
          <p:cNvSpPr>
            <a:spLocks noGrp="1"/>
          </p:cNvSpPr>
          <p:nvPr>
            <p:ph type="title"/>
          </p:nvPr>
        </p:nvSpPr>
        <p:spPr/>
        <p:txBody>
          <a:bodyPr/>
          <a:lstStyle/>
          <a:p>
            <a:pPr algn="ctr"/>
            <a:r>
              <a:rPr lang="en-IN" dirty="0"/>
              <a:t>Visual Basic Presentation</a:t>
            </a:r>
          </a:p>
        </p:txBody>
      </p:sp>
      <p:sp>
        <p:nvSpPr>
          <p:cNvPr id="3" name="Content Placeholder 2">
            <a:extLst>
              <a:ext uri="{FF2B5EF4-FFF2-40B4-BE49-F238E27FC236}">
                <a16:creationId xmlns:a16="http://schemas.microsoft.com/office/drawing/2014/main" id="{5541A8DB-8F5B-4F2E-8CF3-8656208F21C0}"/>
              </a:ext>
            </a:extLst>
          </p:cNvPr>
          <p:cNvSpPr>
            <a:spLocks noGrp="1"/>
          </p:cNvSpPr>
          <p:nvPr>
            <p:ph idx="1"/>
          </p:nvPr>
        </p:nvSpPr>
        <p:spPr/>
        <p:txBody>
          <a:bodyPr>
            <a:normAutofit/>
          </a:bodyPr>
          <a:lstStyle/>
          <a:p>
            <a:r>
              <a:rPr lang="en-IN" dirty="0"/>
              <a:t>Toolbar in Visual Basic:-</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94F8511-D9ED-4B06-8333-0D1FD5AC72AA}"/>
              </a:ext>
            </a:extLst>
          </p:cNvPr>
          <p:cNvSpPr>
            <a:spLocks noGrp="1"/>
          </p:cNvSpPr>
          <p:nvPr>
            <p:ph type="dt" sz="half" idx="10"/>
          </p:nvPr>
        </p:nvSpPr>
        <p:spPr/>
        <p:txBody>
          <a:bodyPr/>
          <a:lstStyle/>
          <a:p>
            <a:fld id="{A26C6974-101A-4438-BA47-E9CDA3B491B5}" type="datetime1">
              <a:rPr lang="en-IN" smtClean="0"/>
              <a:t>30-07-2018</a:t>
            </a:fld>
            <a:endParaRPr lang="en-IN"/>
          </a:p>
        </p:txBody>
      </p:sp>
      <p:sp>
        <p:nvSpPr>
          <p:cNvPr id="5" name="Slide Number Placeholder 4">
            <a:extLst>
              <a:ext uri="{FF2B5EF4-FFF2-40B4-BE49-F238E27FC236}">
                <a16:creationId xmlns:a16="http://schemas.microsoft.com/office/drawing/2014/main" id="{7A59033B-0EAE-4EE0-8473-490ADB348CDC}"/>
              </a:ext>
            </a:extLst>
          </p:cNvPr>
          <p:cNvSpPr>
            <a:spLocks noGrp="1"/>
          </p:cNvSpPr>
          <p:nvPr>
            <p:ph type="sldNum" sz="quarter" idx="12"/>
          </p:nvPr>
        </p:nvSpPr>
        <p:spPr/>
        <p:txBody>
          <a:bodyPr/>
          <a:lstStyle/>
          <a:p>
            <a:fld id="{A5564161-660C-4EB8-844B-4152928B3C1B}" type="slidenum">
              <a:rPr lang="en-IN" smtClean="0"/>
              <a:t>9</a:t>
            </a:fld>
            <a:endParaRPr lang="en-IN"/>
          </a:p>
        </p:txBody>
      </p:sp>
      <p:pic>
        <p:nvPicPr>
          <p:cNvPr id="6" name="Picture 5">
            <a:extLst>
              <a:ext uri="{FF2B5EF4-FFF2-40B4-BE49-F238E27FC236}">
                <a16:creationId xmlns:a16="http://schemas.microsoft.com/office/drawing/2014/main" id="{B12EBBF7-36AF-43C5-8DD5-24E6B7EAD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646" y="2769518"/>
            <a:ext cx="8867154" cy="3055662"/>
          </a:xfrm>
          <a:prstGeom prst="rect">
            <a:avLst/>
          </a:prstGeom>
        </p:spPr>
      </p:pic>
    </p:spTree>
    <p:extLst>
      <p:ext uri="{BB962C8B-B14F-4D97-AF65-F5344CB8AC3E}">
        <p14:creationId xmlns:p14="http://schemas.microsoft.com/office/powerpoint/2010/main" val="236321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721</Words>
  <Application>Microsoft Office PowerPoint</Application>
  <PresentationFormat>Widescreen</PresentationFormat>
  <Paragraphs>183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Trebuchet MS</vt:lpstr>
      <vt:lpstr>Tw Cen MT</vt:lpstr>
      <vt:lpstr>Wingdings</vt:lpstr>
      <vt:lpstr>Circuit</vt:lpstr>
      <vt:lpstr>TISS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Visual Basic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TISS Presentation</dc:title>
  <dc:creator>Sumon Karmakar</dc:creator>
  <cp:lastModifiedBy>Sumon Karmakar</cp:lastModifiedBy>
  <cp:revision>115</cp:revision>
  <dcterms:created xsi:type="dcterms:W3CDTF">2018-07-20T11:58:33Z</dcterms:created>
  <dcterms:modified xsi:type="dcterms:W3CDTF">2018-07-30T01:15:19Z</dcterms:modified>
</cp:coreProperties>
</file>