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3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2" r:id="rId76"/>
    <p:sldId id="331" r:id="rId77"/>
    <p:sldId id="333" r:id="rId78"/>
    <p:sldId id="334" r:id="rId79"/>
    <p:sldId id="335" r:id="rId80"/>
    <p:sldId id="336" r:id="rId81"/>
    <p:sldId id="337" r:id="rId82"/>
    <p:sldId id="338" r:id="rId83"/>
    <p:sldId id="339" r:id="rId84"/>
    <p:sldId id="340" r:id="rId85"/>
    <p:sldId id="342" r:id="rId86"/>
    <p:sldId id="341"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72" r:id="rId114"/>
    <p:sldId id="369" r:id="rId115"/>
    <p:sldId id="370" r:id="rId116"/>
    <p:sldId id="371"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260"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6114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B377A-8992-46B1-BB64-33D28952B384}" type="datetimeFigureOut">
              <a:rPr lang="en-IN" smtClean="0"/>
              <a:t>08-09-2018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E5559-67C7-4B4F-A13C-DFDDDC0A394E}" type="slidenum">
              <a:rPr lang="en-IN" smtClean="0"/>
              <a:t>‹#›</a:t>
            </a:fld>
            <a:endParaRPr lang="en-IN" dirty="0"/>
          </a:p>
        </p:txBody>
      </p:sp>
    </p:spTree>
    <p:extLst>
      <p:ext uri="{BB962C8B-B14F-4D97-AF65-F5344CB8AC3E}">
        <p14:creationId xmlns:p14="http://schemas.microsoft.com/office/powerpoint/2010/main" val="366988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3FF8-3EA4-4AA2-A85E-1579A5B0B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F4C7BC-974C-459C-98EB-AB3F38A79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8752BD-DA54-44AA-B9D5-94A1BC6057A6}"/>
              </a:ext>
            </a:extLst>
          </p:cNvPr>
          <p:cNvSpPr>
            <a:spLocks noGrp="1"/>
          </p:cNvSpPr>
          <p:nvPr>
            <p:ph type="dt" sz="half" idx="10"/>
          </p:nvPr>
        </p:nvSpPr>
        <p:spPr/>
        <p:txBody>
          <a:bodyPr/>
          <a:lstStyle/>
          <a:p>
            <a:fld id="{76DC0D42-357B-43B9-B6F1-A546618E8029}" type="datetime1">
              <a:rPr lang="en-IN" smtClean="0"/>
              <a:t>08-09-2018</a:t>
            </a:fld>
            <a:endParaRPr lang="en-IN" dirty="0"/>
          </a:p>
        </p:txBody>
      </p:sp>
      <p:sp>
        <p:nvSpPr>
          <p:cNvPr id="5" name="Footer Placeholder 4">
            <a:extLst>
              <a:ext uri="{FF2B5EF4-FFF2-40B4-BE49-F238E27FC236}">
                <a16:creationId xmlns:a16="http://schemas.microsoft.com/office/drawing/2014/main" id="{1ED540E6-1716-4B93-862E-C76D4066A4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507DC1-9C88-4D37-8447-922730B18225}"/>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98298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2749-15A2-49F7-8EA3-EC9C32C99D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6EFD6-EBD5-4BBE-B502-FA668B1D38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64270-2C0D-4367-A1C2-61C0543D3918}"/>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5" name="Footer Placeholder 4">
            <a:extLst>
              <a:ext uri="{FF2B5EF4-FFF2-40B4-BE49-F238E27FC236}">
                <a16:creationId xmlns:a16="http://schemas.microsoft.com/office/drawing/2014/main" id="{D53382C9-B3C9-4165-B561-99164776AE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D855EB-FAB5-4ED0-BA00-FEDE670E132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16298640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A26AB-8B0C-4203-A09C-2ED081BA2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88B0B-047F-4424-A71A-6FA38BA89E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91FCD-974E-461A-A20A-2D92324F3607}"/>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5" name="Footer Placeholder 4">
            <a:extLst>
              <a:ext uri="{FF2B5EF4-FFF2-40B4-BE49-F238E27FC236}">
                <a16:creationId xmlns:a16="http://schemas.microsoft.com/office/drawing/2014/main" id="{AC02EA51-0D5A-455A-A4B2-A10C2AD5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B7A7601-E3FD-4043-99AA-774C43EFA0AB}"/>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870325249"/>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C81F-7A83-41BB-B860-9A57AF00B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CD7AF-97A6-4DCE-820C-ECDCEE0523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62999-4AC2-41C3-BB2F-082F211B6F8B}"/>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5" name="Footer Placeholder 4">
            <a:extLst>
              <a:ext uri="{FF2B5EF4-FFF2-40B4-BE49-F238E27FC236}">
                <a16:creationId xmlns:a16="http://schemas.microsoft.com/office/drawing/2014/main" id="{3CC2D16E-B0AF-464F-BE95-6BC0189878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E47999-CC30-4459-B3E2-02FC70BCF6BF}"/>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3205748423"/>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F280-E642-4029-BFD1-7EF4F555E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E1522A-A013-4D3E-8BD7-E71EB6950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087CEE-3805-41B8-AAE2-463FF33D6ED1}"/>
              </a:ext>
            </a:extLst>
          </p:cNvPr>
          <p:cNvSpPr>
            <a:spLocks noGrp="1"/>
          </p:cNvSpPr>
          <p:nvPr>
            <p:ph type="dt" sz="half" idx="10"/>
          </p:nvPr>
        </p:nvSpPr>
        <p:spPr/>
        <p:txBody>
          <a:bodyPr/>
          <a:lstStyle/>
          <a:p>
            <a:fld id="{5DBCD55A-4BE9-440A-91C4-38FFFB4FD38B}" type="datetime1">
              <a:rPr lang="en-IN" smtClean="0"/>
              <a:t>08-09-2018</a:t>
            </a:fld>
            <a:endParaRPr lang="en-IN" dirty="0"/>
          </a:p>
        </p:txBody>
      </p:sp>
      <p:sp>
        <p:nvSpPr>
          <p:cNvPr id="5" name="Footer Placeholder 4">
            <a:extLst>
              <a:ext uri="{FF2B5EF4-FFF2-40B4-BE49-F238E27FC236}">
                <a16:creationId xmlns:a16="http://schemas.microsoft.com/office/drawing/2014/main" id="{CAFA6474-3DE0-4587-AA54-47CF16C6C6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3901F6-94E3-4FF3-8A9A-227F3CF911EF}"/>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149812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93A6-074B-48B7-8527-E89887E6F3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664769-B6D1-40E2-8208-10148143F9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B8354-5F43-49F7-9EAA-F1DAEEB75B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A8E702-656E-4037-A075-7A215584C7DE}"/>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6" name="Footer Placeholder 5">
            <a:extLst>
              <a:ext uri="{FF2B5EF4-FFF2-40B4-BE49-F238E27FC236}">
                <a16:creationId xmlns:a16="http://schemas.microsoft.com/office/drawing/2014/main" id="{BB468091-18DE-4675-B01A-4DC39E095A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71AFE82-5AF9-4703-A543-495F810D943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493975155"/>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1BD8-79B1-429E-9CDB-4035DC6D9F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A5101D-6890-4383-AAF5-B6ACAF32C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9A8C23-BCC0-419B-9D0F-795D41263C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9DEF33-1328-44CD-9712-AA6B5EA41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601E38-6FA2-4788-830F-8CC6138264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8A8E6-CD58-4BC0-A1CF-1E95B9969AAA}"/>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8" name="Footer Placeholder 7">
            <a:extLst>
              <a:ext uri="{FF2B5EF4-FFF2-40B4-BE49-F238E27FC236}">
                <a16:creationId xmlns:a16="http://schemas.microsoft.com/office/drawing/2014/main" id="{F2E1E68B-985F-40CC-A222-D7CD515F87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7FB935-65C7-46CD-A2D8-DC3144A7C36D}"/>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19404949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82C-F859-4274-B9D3-5FB3C79D8D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0384A7-51F7-4031-ABB9-92776D62D79F}"/>
              </a:ext>
            </a:extLst>
          </p:cNvPr>
          <p:cNvSpPr>
            <a:spLocks noGrp="1"/>
          </p:cNvSpPr>
          <p:nvPr>
            <p:ph type="dt" sz="half" idx="10"/>
          </p:nvPr>
        </p:nvSpPr>
        <p:spPr/>
        <p:txBody>
          <a:bodyPr/>
          <a:lstStyle/>
          <a:p>
            <a:fld id="{49618D90-A73E-44E0-A5FC-15036AB1DD75}" type="datetime1">
              <a:rPr lang="en-IN" smtClean="0"/>
              <a:t>08-09-2018</a:t>
            </a:fld>
            <a:endParaRPr lang="en-IN" dirty="0"/>
          </a:p>
        </p:txBody>
      </p:sp>
      <p:sp>
        <p:nvSpPr>
          <p:cNvPr id="4" name="Footer Placeholder 3">
            <a:extLst>
              <a:ext uri="{FF2B5EF4-FFF2-40B4-BE49-F238E27FC236}">
                <a16:creationId xmlns:a16="http://schemas.microsoft.com/office/drawing/2014/main" id="{12FE982C-A3E2-4BB0-9E93-8BC542D854F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FA3B3A7-2210-4F95-893C-5F489B3072F4}"/>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424442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3E685-1F5A-427D-8C23-D7BC265E337A}"/>
              </a:ext>
            </a:extLst>
          </p:cNvPr>
          <p:cNvSpPr>
            <a:spLocks noGrp="1"/>
          </p:cNvSpPr>
          <p:nvPr>
            <p:ph type="dt" sz="half" idx="10"/>
          </p:nvPr>
        </p:nvSpPr>
        <p:spPr/>
        <p:txBody>
          <a:bodyPr/>
          <a:lstStyle/>
          <a:p>
            <a:fld id="{539886C7-F29F-441D-A52F-A82A4C8664CE}" type="datetime1">
              <a:rPr lang="en-IN" smtClean="0"/>
              <a:t>08-09-2018</a:t>
            </a:fld>
            <a:endParaRPr lang="en-IN" dirty="0"/>
          </a:p>
        </p:txBody>
      </p:sp>
      <p:sp>
        <p:nvSpPr>
          <p:cNvPr id="3" name="Footer Placeholder 2">
            <a:extLst>
              <a:ext uri="{FF2B5EF4-FFF2-40B4-BE49-F238E27FC236}">
                <a16:creationId xmlns:a16="http://schemas.microsoft.com/office/drawing/2014/main" id="{75F71B94-BCFC-46DD-A636-8C79DE69FAA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0F9F1D9-333F-47B0-865F-12A640FA96B7}"/>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237787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9C68-5B37-4466-A9D6-CFC821983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08F441-715F-48B9-A4B1-8C2BB25FE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AB8DEA-7B2A-418A-A003-33D0475C4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239C68-75C3-4C75-853D-2BC8DC2CD3DE}"/>
              </a:ext>
            </a:extLst>
          </p:cNvPr>
          <p:cNvSpPr>
            <a:spLocks noGrp="1"/>
          </p:cNvSpPr>
          <p:nvPr>
            <p:ph type="dt" sz="half" idx="10"/>
          </p:nvPr>
        </p:nvSpPr>
        <p:spPr/>
        <p:txBody>
          <a:bodyPr/>
          <a:lstStyle/>
          <a:p>
            <a:fld id="{610A430D-61C1-4ECC-A451-9372F4A05B9D}" type="datetime1">
              <a:rPr lang="en-IN" smtClean="0"/>
              <a:t>08-09-2018</a:t>
            </a:fld>
            <a:endParaRPr lang="en-IN" dirty="0"/>
          </a:p>
        </p:txBody>
      </p:sp>
      <p:sp>
        <p:nvSpPr>
          <p:cNvPr id="6" name="Footer Placeholder 5">
            <a:extLst>
              <a:ext uri="{FF2B5EF4-FFF2-40B4-BE49-F238E27FC236}">
                <a16:creationId xmlns:a16="http://schemas.microsoft.com/office/drawing/2014/main" id="{5759A552-E6F7-4659-B2E3-838F5CEAC4A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54BCC80-8F61-4E7F-810E-D61A157F49F0}"/>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81165172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134D-F823-4F33-9CA6-2784C9C2B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1D987F-D70E-4C5E-973E-5DED736A8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B1135-560A-4461-B586-7A687C541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E60EA0-3F41-4099-964B-A8016721D7F2}"/>
              </a:ext>
            </a:extLst>
          </p:cNvPr>
          <p:cNvSpPr>
            <a:spLocks noGrp="1"/>
          </p:cNvSpPr>
          <p:nvPr>
            <p:ph type="dt" sz="half" idx="10"/>
          </p:nvPr>
        </p:nvSpPr>
        <p:spPr/>
        <p:txBody>
          <a:bodyPr/>
          <a:lstStyle/>
          <a:p>
            <a:fld id="{A5E19D94-C4A2-466E-BF5E-1E7A5801F35F}" type="datetime1">
              <a:rPr lang="en-IN" smtClean="0"/>
              <a:t>08-09-2018</a:t>
            </a:fld>
            <a:endParaRPr lang="en-IN" dirty="0"/>
          </a:p>
        </p:txBody>
      </p:sp>
      <p:sp>
        <p:nvSpPr>
          <p:cNvPr id="6" name="Footer Placeholder 5">
            <a:extLst>
              <a:ext uri="{FF2B5EF4-FFF2-40B4-BE49-F238E27FC236}">
                <a16:creationId xmlns:a16="http://schemas.microsoft.com/office/drawing/2014/main" id="{F1C94AD5-9B7F-4AFC-8CAF-E49196A495D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F30DFB1-3FDC-4DDF-B6EC-222906A18291}"/>
              </a:ext>
            </a:extLst>
          </p:cNvPr>
          <p:cNvSpPr>
            <a:spLocks noGrp="1"/>
          </p:cNvSpPr>
          <p:nvPr>
            <p:ph type="sldNum" sz="quarter" idx="12"/>
          </p:nvPr>
        </p:nvSpPr>
        <p:spPr/>
        <p:txBody>
          <a:bodyPr/>
          <a:lstStyle/>
          <a:p>
            <a:fld id="{C8C4ED06-475E-460D-92A4-5EF6918A0341}" type="slidenum">
              <a:rPr lang="en-IN" smtClean="0"/>
              <a:t>‹#›</a:t>
            </a:fld>
            <a:endParaRPr lang="en-IN" dirty="0"/>
          </a:p>
        </p:txBody>
      </p:sp>
    </p:spTree>
    <p:extLst>
      <p:ext uri="{BB962C8B-B14F-4D97-AF65-F5344CB8AC3E}">
        <p14:creationId xmlns:p14="http://schemas.microsoft.com/office/powerpoint/2010/main" val="33110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6FD72-5CEB-471D-A229-194B0083C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28FE8-2B97-4A9E-8855-789F289DA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8E3FC-FDD3-46DA-9B52-E2B487BD4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A430D-61C1-4ECC-A451-9372F4A05B9D}" type="datetime1">
              <a:rPr lang="en-IN" smtClean="0"/>
              <a:t>08-09-2018</a:t>
            </a:fld>
            <a:endParaRPr lang="en-IN" dirty="0"/>
          </a:p>
        </p:txBody>
      </p:sp>
      <p:sp>
        <p:nvSpPr>
          <p:cNvPr id="5" name="Footer Placeholder 4">
            <a:extLst>
              <a:ext uri="{FF2B5EF4-FFF2-40B4-BE49-F238E27FC236}">
                <a16:creationId xmlns:a16="http://schemas.microsoft.com/office/drawing/2014/main" id="{A32D0A2B-7E8B-41AF-83AC-5E81914F4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D3E7872-722D-47AB-B7BD-45B8FB129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4ED06-475E-460D-92A4-5EF6918A0341}" type="slidenum">
              <a:rPr lang="en-IN" smtClean="0"/>
              <a:t>‹#›</a:t>
            </a:fld>
            <a:endParaRPr lang="en-IN" dirty="0"/>
          </a:p>
        </p:txBody>
      </p:sp>
    </p:spTree>
    <p:extLst>
      <p:ext uri="{BB962C8B-B14F-4D97-AF65-F5344CB8AC3E}">
        <p14:creationId xmlns:p14="http://schemas.microsoft.com/office/powerpoint/2010/main" val="173077793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6786-837A-4431-A68A-31532042892D}"/>
              </a:ext>
            </a:extLst>
          </p:cNvPr>
          <p:cNvSpPr>
            <a:spLocks noGrp="1"/>
          </p:cNvSpPr>
          <p:nvPr>
            <p:ph type="ctrTitle"/>
          </p:nvPr>
        </p:nvSpPr>
        <p:spPr/>
        <p:txBody>
          <a:bodyPr>
            <a:normAutofit/>
          </a:bodyPr>
          <a:lstStyle/>
          <a:p>
            <a:r>
              <a:rPr lang="en-IN" dirty="0">
                <a:latin typeface="Times New Roman" panose="02020603050405020304" pitchFamily="18" charset="0"/>
                <a:cs typeface="Times New Roman" panose="02020603050405020304" pitchFamily="18" charset="0"/>
              </a:rPr>
              <a:t>Operating System Presentation</a:t>
            </a:r>
          </a:p>
        </p:txBody>
      </p:sp>
      <p:sp>
        <p:nvSpPr>
          <p:cNvPr id="3" name="Subtitle 2">
            <a:extLst>
              <a:ext uri="{FF2B5EF4-FFF2-40B4-BE49-F238E27FC236}">
                <a16:creationId xmlns:a16="http://schemas.microsoft.com/office/drawing/2014/main" id="{0565B82B-995E-4DC8-9876-C0CB33D0001E}"/>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Prepared By Sumon Karmakar</a:t>
            </a:r>
          </a:p>
        </p:txBody>
      </p:sp>
      <p:sp>
        <p:nvSpPr>
          <p:cNvPr id="4" name="Date Placeholder 3">
            <a:extLst>
              <a:ext uri="{FF2B5EF4-FFF2-40B4-BE49-F238E27FC236}">
                <a16:creationId xmlns:a16="http://schemas.microsoft.com/office/drawing/2014/main" id="{0E3B22B8-84AA-44E1-9D7C-8EEF7AA35D3B}"/>
              </a:ext>
            </a:extLst>
          </p:cNvPr>
          <p:cNvSpPr>
            <a:spLocks noGrp="1"/>
          </p:cNvSpPr>
          <p:nvPr>
            <p:ph type="dt" sz="half" idx="10"/>
          </p:nvPr>
        </p:nvSpPr>
        <p:spPr/>
        <p:txBody>
          <a:bodyPr/>
          <a:lstStyle/>
          <a:p>
            <a:fld id="{EFEB59F2-A989-429D-9067-C53E06E078CA}" type="datetime1">
              <a:rPr lang="en-IN" smtClean="0"/>
              <a:t>08-09-2018</a:t>
            </a:fld>
            <a:endParaRPr lang="en-IN" dirty="0"/>
          </a:p>
        </p:txBody>
      </p:sp>
      <p:sp>
        <p:nvSpPr>
          <p:cNvPr id="5" name="Slide Number Placeholder 4">
            <a:extLst>
              <a:ext uri="{FF2B5EF4-FFF2-40B4-BE49-F238E27FC236}">
                <a16:creationId xmlns:a16="http://schemas.microsoft.com/office/drawing/2014/main" id="{4E06DD8C-2467-44A1-B0BD-F0C3DE47B5E3}"/>
              </a:ext>
            </a:extLst>
          </p:cNvPr>
          <p:cNvSpPr>
            <a:spLocks noGrp="1"/>
          </p:cNvSpPr>
          <p:nvPr>
            <p:ph type="sldNum" sz="quarter" idx="12"/>
          </p:nvPr>
        </p:nvSpPr>
        <p:spPr/>
        <p:txBody>
          <a:bodyPr/>
          <a:lstStyle/>
          <a:p>
            <a:fld id="{C8C4ED06-475E-460D-92A4-5EF6918A0341}" type="slidenum">
              <a:rPr lang="en-IN" smtClean="0"/>
              <a:t>1</a:t>
            </a:fld>
            <a:endParaRPr lang="en-IN" dirty="0"/>
          </a:p>
        </p:txBody>
      </p:sp>
    </p:spTree>
    <p:extLst>
      <p:ext uri="{BB962C8B-B14F-4D97-AF65-F5344CB8AC3E}">
        <p14:creationId xmlns:p14="http://schemas.microsoft.com/office/powerpoint/2010/main" val="212331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1357746"/>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 of Network Operating System:-</a:t>
            </a:r>
          </a:p>
          <a:p>
            <a:r>
              <a:rPr lang="en-IN" sz="2200" dirty="0">
                <a:latin typeface="Times New Roman" panose="02020603050405020304" pitchFamily="18" charset="0"/>
                <a:cs typeface="Times New Roman" panose="02020603050405020304" pitchFamily="18" charset="0"/>
              </a:rPr>
              <a:t>Centralized servers are highly stable.</a:t>
            </a:r>
          </a:p>
          <a:p>
            <a:r>
              <a:rPr lang="en-IN" sz="2200" dirty="0">
                <a:latin typeface="Times New Roman" panose="02020603050405020304" pitchFamily="18" charset="0"/>
                <a:cs typeface="Times New Roman" panose="02020603050405020304" pitchFamily="18" charset="0"/>
              </a:rPr>
              <a:t>Security is server managed.</a:t>
            </a:r>
          </a:p>
          <a:p>
            <a:r>
              <a:rPr lang="en-IN" sz="2200" dirty="0">
                <a:latin typeface="Times New Roman" panose="02020603050405020304" pitchFamily="18" charset="0"/>
                <a:cs typeface="Times New Roman" panose="02020603050405020304" pitchFamily="18" charset="0"/>
              </a:rPr>
              <a:t>Upgrades to new technologies and hardware can be easily integrated into the system.</a:t>
            </a:r>
          </a:p>
          <a:p>
            <a:r>
              <a:rPr lang="en-IN" sz="2200" dirty="0">
                <a:latin typeface="Times New Roman" panose="02020603050405020304" pitchFamily="18" charset="0"/>
                <a:cs typeface="Times New Roman" panose="02020603050405020304" pitchFamily="18" charset="0"/>
              </a:rPr>
              <a:t>Remote access to servers is possible from different locations and types of systems.</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 of Network Operating System:- </a:t>
            </a:r>
          </a:p>
          <a:p>
            <a:r>
              <a:rPr lang="en-IN" sz="2200" dirty="0">
                <a:latin typeface="Times New Roman" panose="02020603050405020304" pitchFamily="18" charset="0"/>
                <a:cs typeface="Times New Roman" panose="02020603050405020304" pitchFamily="18" charset="0"/>
              </a:rPr>
              <a:t>High cost of buying and running a server.</a:t>
            </a:r>
          </a:p>
          <a:p>
            <a:r>
              <a:rPr lang="en-IN" sz="2200" dirty="0">
                <a:latin typeface="Times New Roman" panose="02020603050405020304" pitchFamily="18" charset="0"/>
                <a:cs typeface="Times New Roman" panose="02020603050405020304" pitchFamily="18" charset="0"/>
              </a:rPr>
              <a:t>Dependency on a central location for most operations.</a:t>
            </a:r>
          </a:p>
          <a:p>
            <a:r>
              <a:rPr lang="en-IN" sz="2200" dirty="0">
                <a:latin typeface="Times New Roman" panose="02020603050405020304" pitchFamily="18" charset="0"/>
                <a:cs typeface="Times New Roman" panose="02020603050405020304" pitchFamily="18" charset="0"/>
              </a:rPr>
              <a:t>Regular maintenance and updates are required.</a:t>
            </a:r>
          </a:p>
          <a:p>
            <a:pPr>
              <a:buFont typeface="Wingdings" panose="05000000000000000000" pitchFamily="2" charset="2"/>
              <a:buChar char="v"/>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a:t>
            </a:fld>
            <a:endParaRPr lang="en-IN" dirty="0"/>
          </a:p>
        </p:txBody>
      </p:sp>
    </p:spTree>
    <p:extLst>
      <p:ext uri="{BB962C8B-B14F-4D97-AF65-F5344CB8AC3E}">
        <p14:creationId xmlns:p14="http://schemas.microsoft.com/office/powerpoint/2010/main" val="19088312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Basics of Binary Address:-</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100</a:t>
            </a:fld>
            <a:endParaRPr lang="en-IN" dirty="0"/>
          </a:p>
        </p:txBody>
      </p:sp>
      <p:pic>
        <p:nvPicPr>
          <p:cNvPr id="7" name="Picture 6">
            <a:extLst>
              <a:ext uri="{FF2B5EF4-FFF2-40B4-BE49-F238E27FC236}">
                <a16:creationId xmlns:a16="http://schemas.microsoft.com/office/drawing/2014/main" id="{6930B5AD-BD76-43EE-838C-01A5BE1FD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225" y="1889125"/>
            <a:ext cx="2495550" cy="3448050"/>
          </a:xfrm>
          <a:prstGeom prst="rect">
            <a:avLst/>
          </a:prstGeom>
        </p:spPr>
      </p:pic>
    </p:spTree>
    <p:extLst>
      <p:ext uri="{BB962C8B-B14F-4D97-AF65-F5344CB8AC3E}">
        <p14:creationId xmlns:p14="http://schemas.microsoft.com/office/powerpoint/2010/main" val="25160041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Basics of Binary Address:- </a:t>
            </a:r>
            <a:r>
              <a:rPr lang="en-US" sz="1800" dirty="0">
                <a:latin typeface="Times New Roman" panose="02020603050405020304" pitchFamily="18" charset="0"/>
                <a:cs typeface="Times New Roman" panose="02020603050405020304" pitchFamily="18" charset="0"/>
              </a:rPr>
              <a:t>these n bits can be divided into two parts, that are, </a:t>
            </a:r>
            <a:r>
              <a:rPr lang="en-US" sz="1800" b="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bits and </a:t>
            </a:r>
            <a:r>
              <a:rPr lang="en-US" sz="1800" b="1" dirty="0">
                <a:latin typeface="Times New Roman" panose="02020603050405020304" pitchFamily="18" charset="0"/>
                <a:cs typeface="Times New Roman" panose="02020603050405020304" pitchFamily="18" charset="0"/>
              </a:rPr>
              <a:t>(n-k)</a:t>
            </a:r>
            <a:r>
              <a:rPr lang="en-US" sz="1800" dirty="0">
                <a:latin typeface="Times New Roman" panose="02020603050405020304" pitchFamily="18" charset="0"/>
                <a:cs typeface="Times New Roman" panose="02020603050405020304" pitchFamily="18" charset="0"/>
              </a:rPr>
              <a:t> bits.</a:t>
            </a: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101</a:t>
            </a:fld>
            <a:endParaRPr lang="en-IN" dirty="0"/>
          </a:p>
        </p:txBody>
      </p:sp>
      <p:pic>
        <p:nvPicPr>
          <p:cNvPr id="8" name="Picture 7">
            <a:extLst>
              <a:ext uri="{FF2B5EF4-FFF2-40B4-BE49-F238E27FC236}">
                <a16:creationId xmlns:a16="http://schemas.microsoft.com/office/drawing/2014/main" id="{1C5008D9-8EEF-45BC-BDBD-87D4535F7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309" y="2691606"/>
            <a:ext cx="6165273" cy="3293558"/>
          </a:xfrm>
          <a:prstGeom prst="rect">
            <a:avLst/>
          </a:prstGeom>
        </p:spPr>
      </p:pic>
    </p:spTree>
    <p:extLst>
      <p:ext uri="{BB962C8B-B14F-4D97-AF65-F5344CB8AC3E}">
        <p14:creationId xmlns:p14="http://schemas.microsoft.com/office/powerpoint/2010/main" val="41389725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 </a:t>
            </a:r>
            <a:r>
              <a:rPr lang="en-US" sz="1800" dirty="0">
                <a:latin typeface="Times New Roman" panose="02020603050405020304" pitchFamily="18" charset="0"/>
                <a:cs typeface="Times New Roman" panose="02020603050405020304" pitchFamily="18" charset="0"/>
              </a:rPr>
              <a:t>Page Table is a data structure used by the virtual memory system to store the mapping between logical addresses and physical addresses.</a:t>
            </a:r>
          </a:p>
          <a:p>
            <a:r>
              <a:rPr lang="en-US" sz="1800" dirty="0">
                <a:latin typeface="Times New Roman" panose="02020603050405020304" pitchFamily="18" charset="0"/>
                <a:cs typeface="Times New Roman" panose="02020603050405020304" pitchFamily="18" charset="0"/>
              </a:rPr>
              <a:t>Logical addresses are generated by the CPU for the pages of the processes therefore they are generally used by the processes.</a:t>
            </a:r>
          </a:p>
          <a:p>
            <a:r>
              <a:rPr lang="en-US" sz="1800" dirty="0">
                <a:latin typeface="Times New Roman" panose="02020603050405020304" pitchFamily="18" charset="0"/>
                <a:cs typeface="Times New Roman" panose="02020603050405020304" pitchFamily="18" charset="0"/>
              </a:rPr>
              <a:t>Physical addresses are the actual frame address of the memory. They are generally used by the hardware or more specifically by RAM subsystems.</a:t>
            </a:r>
          </a:p>
          <a:p>
            <a:pPr marL="0" indent="0">
              <a:buNone/>
            </a:pPr>
            <a:r>
              <a:rPr lang="en-US" sz="1800" b="1"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Given Images can be considered as follows:</a:t>
            </a:r>
          </a:p>
          <a:p>
            <a:pPr marL="0" indent="0">
              <a:buNone/>
            </a:pPr>
            <a:r>
              <a:rPr lang="en-US" sz="1800" i="1" dirty="0">
                <a:latin typeface="Times New Roman" panose="02020603050405020304" pitchFamily="18" charset="0"/>
                <a:cs typeface="Times New Roman" panose="02020603050405020304" pitchFamily="18" charset="0"/>
              </a:rPr>
              <a:t>Physical Address Space = M words </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Logical Address Space = L words </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Page Size = P words </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Physical Address = log </a:t>
            </a:r>
            <a:r>
              <a:rPr lang="en-US" sz="1800" i="1" baseline="-25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 M = m bits </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Logical Address = log </a:t>
            </a:r>
            <a:r>
              <a:rPr lang="en-US" sz="1800" i="1" baseline="-25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 L = l bits </a:t>
            </a: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page offset = log </a:t>
            </a:r>
            <a:r>
              <a:rPr lang="en-US" sz="1800" i="1" baseline="-25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 P = p bits </a:t>
            </a: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102</a:t>
            </a:fld>
            <a:endParaRPr lang="en-IN" dirty="0"/>
          </a:p>
        </p:txBody>
      </p:sp>
    </p:spTree>
    <p:extLst>
      <p:ext uri="{BB962C8B-B14F-4D97-AF65-F5344CB8AC3E}">
        <p14:creationId xmlns:p14="http://schemas.microsoft.com/office/powerpoint/2010/main" val="9151084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103</a:t>
            </a:fld>
            <a:endParaRPr lang="en-IN" dirty="0"/>
          </a:p>
        </p:txBody>
      </p:sp>
      <p:pic>
        <p:nvPicPr>
          <p:cNvPr id="7" name="Picture 6">
            <a:extLst>
              <a:ext uri="{FF2B5EF4-FFF2-40B4-BE49-F238E27FC236}">
                <a16:creationId xmlns:a16="http://schemas.microsoft.com/office/drawing/2014/main" id="{5E361673-0864-4B65-9E71-AE2E533CC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5" y="1875126"/>
            <a:ext cx="7716115" cy="4105275"/>
          </a:xfrm>
          <a:prstGeom prst="rect">
            <a:avLst/>
          </a:prstGeom>
        </p:spPr>
      </p:pic>
    </p:spTree>
    <p:extLst>
      <p:ext uri="{BB962C8B-B14F-4D97-AF65-F5344CB8AC3E}">
        <p14:creationId xmlns:p14="http://schemas.microsoft.com/office/powerpoint/2010/main" val="30508757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 </a:t>
            </a:r>
            <a:r>
              <a:rPr lang="en-US" sz="1800" dirty="0">
                <a:latin typeface="Times New Roman" panose="02020603050405020304" pitchFamily="18" charset="0"/>
                <a:cs typeface="Times New Roman" panose="02020603050405020304" pitchFamily="18" charset="0"/>
              </a:rPr>
              <a:t>The CPU always accesses the processes through their logical addresses. However, the main memory recognizes physical address only.</a:t>
            </a:r>
          </a:p>
          <a:p>
            <a:r>
              <a:rPr lang="en-US" sz="1800" dirty="0">
                <a:latin typeface="Times New Roman" panose="02020603050405020304" pitchFamily="18" charset="0"/>
                <a:cs typeface="Times New Roman" panose="02020603050405020304" pitchFamily="18" charset="0"/>
              </a:rPr>
              <a:t>In this situation, a unit named as Memory Management Unit comes into the picture. It converts the page number of the logical address to the frame number of the physical address. The offset remains same in both the addresses.</a:t>
            </a:r>
          </a:p>
          <a:p>
            <a:r>
              <a:rPr lang="en-US" sz="1800" dirty="0">
                <a:latin typeface="Times New Roman" panose="02020603050405020304" pitchFamily="18" charset="0"/>
                <a:cs typeface="Times New Roman" panose="02020603050405020304" pitchFamily="18" charset="0"/>
              </a:rPr>
              <a:t>To perform this task, Memory Management unit needs a special kind of mapping which is done by page table. The page table stores all the Frame numbers corresponding to the page numbers of the page table.</a:t>
            </a:r>
          </a:p>
          <a:p>
            <a:r>
              <a:rPr lang="en-US" sz="1800" dirty="0">
                <a:latin typeface="Times New Roman" panose="02020603050405020304" pitchFamily="18" charset="0"/>
                <a:cs typeface="Times New Roman" panose="02020603050405020304" pitchFamily="18" charset="0"/>
              </a:rPr>
              <a:t>In other words, the page table maps the page number to its actual location (frame number) in the memory.</a:t>
            </a:r>
          </a:p>
          <a:p>
            <a:r>
              <a:rPr lang="en-US" sz="1800" dirty="0">
                <a:latin typeface="Times New Roman" panose="02020603050405020304" pitchFamily="18" charset="0"/>
                <a:cs typeface="Times New Roman" panose="02020603050405020304" pitchFamily="18" charset="0"/>
              </a:rPr>
              <a:t>In the image given below shows, how the required word of the frame is accessed with the help of offset.</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104</a:t>
            </a:fld>
            <a:endParaRPr lang="en-IN" dirty="0"/>
          </a:p>
        </p:txBody>
      </p:sp>
    </p:spTree>
    <p:extLst>
      <p:ext uri="{BB962C8B-B14F-4D97-AF65-F5344CB8AC3E}">
        <p14:creationId xmlns:p14="http://schemas.microsoft.com/office/powerpoint/2010/main" val="24820855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105</a:t>
            </a:fld>
            <a:endParaRPr lang="en-IN" dirty="0"/>
          </a:p>
        </p:txBody>
      </p:sp>
      <p:pic>
        <p:nvPicPr>
          <p:cNvPr id="7" name="Picture 6">
            <a:extLst>
              <a:ext uri="{FF2B5EF4-FFF2-40B4-BE49-F238E27FC236}">
                <a16:creationId xmlns:a16="http://schemas.microsoft.com/office/drawing/2014/main" id="{35C903C9-01DF-46AC-91E2-6CA4E3998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36" y="2279650"/>
            <a:ext cx="7786255" cy="3871768"/>
          </a:xfrm>
          <a:prstGeom prst="rect">
            <a:avLst/>
          </a:prstGeom>
        </p:spPr>
      </p:pic>
    </p:spTree>
    <p:extLst>
      <p:ext uri="{BB962C8B-B14F-4D97-AF65-F5344CB8AC3E}">
        <p14:creationId xmlns:p14="http://schemas.microsoft.com/office/powerpoint/2010/main" val="25662525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Mapping From Page Table to main memory:- </a:t>
            </a:r>
            <a:r>
              <a:rPr lang="en-US" sz="2200" dirty="0">
                <a:latin typeface="Times New Roman" panose="02020603050405020304" pitchFamily="18" charset="0"/>
                <a:cs typeface="Times New Roman" panose="02020603050405020304" pitchFamily="18" charset="0"/>
              </a:rPr>
              <a:t>In operating systems, there is always a requirement of mapping from logical address to the physical address. However, this process involves various steps which are defined as follows.</a:t>
            </a: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Generation of Logical Address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Scaling</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Generation of Physical Address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Getting actual frame number</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106</a:t>
            </a:fld>
            <a:endParaRPr lang="en-IN" dirty="0"/>
          </a:p>
        </p:txBody>
      </p:sp>
    </p:spTree>
    <p:extLst>
      <p:ext uri="{BB962C8B-B14F-4D97-AF65-F5344CB8AC3E}">
        <p14:creationId xmlns:p14="http://schemas.microsoft.com/office/powerpoint/2010/main" val="40536895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Mapping From Page Table to main memory:-</a:t>
            </a: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107</a:t>
            </a:fld>
            <a:endParaRPr lang="en-IN" dirty="0"/>
          </a:p>
        </p:txBody>
      </p:sp>
      <p:pic>
        <p:nvPicPr>
          <p:cNvPr id="7" name="Picture 6">
            <a:extLst>
              <a:ext uri="{FF2B5EF4-FFF2-40B4-BE49-F238E27FC236}">
                <a16:creationId xmlns:a16="http://schemas.microsoft.com/office/drawing/2014/main" id="{10FF8FEB-1128-4D45-BD3D-CA591AB5B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123" y="2174875"/>
            <a:ext cx="7439025" cy="4010025"/>
          </a:xfrm>
          <a:prstGeom prst="rect">
            <a:avLst/>
          </a:prstGeom>
        </p:spPr>
      </p:pic>
    </p:spTree>
    <p:extLst>
      <p:ext uri="{BB962C8B-B14F-4D97-AF65-F5344CB8AC3E}">
        <p14:creationId xmlns:p14="http://schemas.microsoft.com/office/powerpoint/2010/main" val="63850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 Entry:- </a:t>
            </a:r>
            <a:r>
              <a:rPr lang="en-US" sz="1800" dirty="0">
                <a:latin typeface="Times New Roman" panose="02020603050405020304" pitchFamily="18" charset="0"/>
                <a:cs typeface="Times New Roman" panose="02020603050405020304" pitchFamily="18" charset="0"/>
              </a:rPr>
              <a:t>Along with page frame number, the page table also contains some of the bits representing the extra information regarding the page.</a:t>
            </a:r>
            <a:endParaRPr lang="en-IN" sz="1800" b="1"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Caching disabled</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Referenced</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Modified</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Protection</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Present / Absent</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108</a:t>
            </a:fld>
            <a:endParaRPr lang="en-IN" dirty="0"/>
          </a:p>
        </p:txBody>
      </p:sp>
      <p:pic>
        <p:nvPicPr>
          <p:cNvPr id="8" name="Picture 7">
            <a:extLst>
              <a:ext uri="{FF2B5EF4-FFF2-40B4-BE49-F238E27FC236}">
                <a16:creationId xmlns:a16="http://schemas.microsoft.com/office/drawing/2014/main" id="{A7446C9D-525D-4F96-A761-4886AEE45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127" y="3167062"/>
            <a:ext cx="7460673" cy="2402465"/>
          </a:xfrm>
          <a:prstGeom prst="rect">
            <a:avLst/>
          </a:prstGeom>
        </p:spPr>
      </p:pic>
    </p:spTree>
    <p:extLst>
      <p:ext uri="{BB962C8B-B14F-4D97-AF65-F5344CB8AC3E}">
        <p14:creationId xmlns:p14="http://schemas.microsoft.com/office/powerpoint/2010/main" val="4021160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 Size:- </a:t>
            </a:r>
            <a:r>
              <a:rPr lang="en-US" sz="2200" dirty="0">
                <a:latin typeface="Times New Roman" panose="02020603050405020304" pitchFamily="18" charset="0"/>
                <a:cs typeface="Times New Roman" panose="02020603050405020304" pitchFamily="18" charset="0"/>
              </a:rPr>
              <a:t>The size of the page table depends upon the number of entries in the table and the bytes stored in one entry.</a:t>
            </a:r>
          </a:p>
          <a:p>
            <a:r>
              <a:rPr lang="en-US" sz="2200" b="1" dirty="0">
                <a:latin typeface="Times New Roman" panose="02020603050405020304" pitchFamily="18" charset="0"/>
                <a:cs typeface="Times New Roman" panose="02020603050405020304" pitchFamily="18" charset="0"/>
              </a:rPr>
              <a:t>Let's consider,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Logical Address = 24 bits   </a:t>
            </a:r>
          </a:p>
          <a:p>
            <a:r>
              <a:rPr lang="en-US" sz="2200" dirty="0">
                <a:latin typeface="Times New Roman" panose="02020603050405020304" pitchFamily="18" charset="0"/>
                <a:cs typeface="Times New Roman" panose="02020603050405020304" pitchFamily="18" charset="0"/>
              </a:rPr>
              <a:t>Logical Address space = 2 ^ 24 bytes   </a:t>
            </a:r>
          </a:p>
          <a:p>
            <a:r>
              <a:rPr lang="en-US" sz="2200" dirty="0">
                <a:latin typeface="Times New Roman" panose="02020603050405020304" pitchFamily="18" charset="0"/>
                <a:cs typeface="Times New Roman" panose="02020603050405020304" pitchFamily="18" charset="0"/>
              </a:rPr>
              <a:t>Let's say, Page size = 4 KB = 2 ^ 12 Bytes   </a:t>
            </a:r>
          </a:p>
          <a:p>
            <a:r>
              <a:rPr lang="en-US" sz="2200" dirty="0">
                <a:latin typeface="Times New Roman" panose="02020603050405020304" pitchFamily="18" charset="0"/>
                <a:cs typeface="Times New Roman" panose="02020603050405020304" pitchFamily="18" charset="0"/>
              </a:rPr>
              <a:t>Page offset = 12  </a:t>
            </a:r>
          </a:p>
          <a:p>
            <a:r>
              <a:rPr lang="en-US" sz="2200" dirty="0">
                <a:latin typeface="Times New Roman" panose="02020603050405020304" pitchFamily="18" charset="0"/>
                <a:cs typeface="Times New Roman" panose="02020603050405020304" pitchFamily="18" charset="0"/>
              </a:rPr>
              <a:t>Number of bits in a page = Logical Address - Page Offset = 24 - 12 = 12 bits   </a:t>
            </a:r>
          </a:p>
          <a:p>
            <a:r>
              <a:rPr lang="en-US" sz="2200" dirty="0">
                <a:latin typeface="Times New Roman" panose="02020603050405020304" pitchFamily="18" charset="0"/>
                <a:cs typeface="Times New Roman" panose="02020603050405020304" pitchFamily="18" charset="0"/>
              </a:rPr>
              <a:t>Number of pages = 2 ^ 12 = 2 X 2 X 10 ^ 10 = 4 KB  </a:t>
            </a:r>
          </a:p>
          <a:p>
            <a:r>
              <a:rPr lang="en-US" sz="2200" dirty="0">
                <a:latin typeface="Times New Roman" panose="02020603050405020304" pitchFamily="18" charset="0"/>
                <a:cs typeface="Times New Roman" panose="02020603050405020304" pitchFamily="18" charset="0"/>
              </a:rPr>
              <a:t>Let's say, Page table entry = 1 Byte  </a:t>
            </a:r>
          </a:p>
          <a:p>
            <a:r>
              <a:rPr lang="en-US" sz="2200" dirty="0">
                <a:latin typeface="Times New Roman" panose="02020603050405020304" pitchFamily="18" charset="0"/>
                <a:cs typeface="Times New Roman" panose="02020603050405020304" pitchFamily="18" charset="0"/>
              </a:rPr>
              <a:t>Therefore, the size of the page table = 4 KB X 1 Byte = 4 KB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109</a:t>
            </a:fld>
            <a:endParaRPr lang="en-IN" dirty="0"/>
          </a:p>
        </p:txBody>
      </p:sp>
    </p:spTree>
    <p:extLst>
      <p:ext uri="{BB962C8B-B14F-4D97-AF65-F5344CB8AC3E}">
        <p14:creationId xmlns:p14="http://schemas.microsoft.com/office/powerpoint/2010/main" val="404199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Real Time Operating System:- </a:t>
            </a:r>
            <a:r>
              <a:rPr lang="en-IN" sz="2200" dirty="0">
                <a:latin typeface="Times New Roman" panose="02020603050405020304" pitchFamily="18" charset="0"/>
                <a:cs typeface="Times New Roman" panose="02020603050405020304" pitchFamily="18" charset="0"/>
              </a:rPr>
              <a:t>A real-time system is defined as a data processing system in which the time interval required to process and respond to inputs is so small that it controls the environment. The time taken by the system to respond to an input and display of required updated information is termed as the </a:t>
            </a:r>
            <a:r>
              <a:rPr lang="en-IN" sz="2200" b="1" dirty="0">
                <a:latin typeface="Times New Roman" panose="02020603050405020304" pitchFamily="18" charset="0"/>
                <a:cs typeface="Times New Roman" panose="02020603050405020304" pitchFamily="18" charset="0"/>
              </a:rPr>
              <a:t>response time</a:t>
            </a:r>
            <a:r>
              <a:rPr lang="en-IN" sz="2200" dirty="0">
                <a:latin typeface="Times New Roman" panose="02020603050405020304" pitchFamily="18" charset="0"/>
                <a:cs typeface="Times New Roman" panose="02020603050405020304" pitchFamily="18" charset="0"/>
              </a:rPr>
              <a:t>. So in this method, the response time is very less as compared to online processing.</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a:t>
            </a:fld>
            <a:endParaRPr lang="en-IN" dirty="0"/>
          </a:p>
        </p:txBody>
      </p:sp>
    </p:spTree>
    <p:extLst>
      <p:ext uri="{BB962C8B-B14F-4D97-AF65-F5344CB8AC3E}">
        <p14:creationId xmlns:p14="http://schemas.microsoft.com/office/powerpoint/2010/main" val="15010057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Page Table Size:- </a:t>
            </a:r>
            <a:r>
              <a:rPr lang="en-US" sz="2200" dirty="0">
                <a:latin typeface="Times New Roman" panose="02020603050405020304" pitchFamily="18" charset="0"/>
                <a:cs typeface="Times New Roman" panose="02020603050405020304" pitchFamily="18" charset="0"/>
              </a:rPr>
              <a:t>The size of the page table depends upon the number of entries in the table and the bytes stored in one entry.</a:t>
            </a:r>
          </a:p>
          <a:p>
            <a:r>
              <a:rPr lang="en-US" sz="2200" b="1" dirty="0">
                <a:latin typeface="Times New Roman" panose="02020603050405020304" pitchFamily="18" charset="0"/>
                <a:cs typeface="Times New Roman" panose="02020603050405020304" pitchFamily="18" charset="0"/>
              </a:rPr>
              <a:t>Let's consider,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Logical Address = 24 bits   </a:t>
            </a:r>
          </a:p>
          <a:p>
            <a:r>
              <a:rPr lang="en-US" sz="2200" dirty="0">
                <a:latin typeface="Times New Roman" panose="02020603050405020304" pitchFamily="18" charset="0"/>
                <a:cs typeface="Times New Roman" panose="02020603050405020304" pitchFamily="18" charset="0"/>
              </a:rPr>
              <a:t>Logical Address space = 2 ^ 24 bytes   </a:t>
            </a:r>
          </a:p>
          <a:p>
            <a:r>
              <a:rPr lang="en-US" sz="2200" dirty="0">
                <a:latin typeface="Times New Roman" panose="02020603050405020304" pitchFamily="18" charset="0"/>
                <a:cs typeface="Times New Roman" panose="02020603050405020304" pitchFamily="18" charset="0"/>
              </a:rPr>
              <a:t>Let's say, Page size = 4 KB = 2 ^ 12 Bytes   </a:t>
            </a:r>
          </a:p>
          <a:p>
            <a:r>
              <a:rPr lang="en-US" sz="2200" dirty="0">
                <a:latin typeface="Times New Roman" panose="02020603050405020304" pitchFamily="18" charset="0"/>
                <a:cs typeface="Times New Roman" panose="02020603050405020304" pitchFamily="18" charset="0"/>
              </a:rPr>
              <a:t>Page offset = 12  </a:t>
            </a:r>
          </a:p>
          <a:p>
            <a:r>
              <a:rPr lang="en-US" sz="2200" dirty="0">
                <a:latin typeface="Times New Roman" panose="02020603050405020304" pitchFamily="18" charset="0"/>
                <a:cs typeface="Times New Roman" panose="02020603050405020304" pitchFamily="18" charset="0"/>
              </a:rPr>
              <a:t>Number of bits in a page = Logical Address - Page Offset = 24 - 12 = 12 bits   </a:t>
            </a:r>
          </a:p>
          <a:p>
            <a:r>
              <a:rPr lang="en-US" sz="2200" dirty="0">
                <a:latin typeface="Times New Roman" panose="02020603050405020304" pitchFamily="18" charset="0"/>
                <a:cs typeface="Times New Roman" panose="02020603050405020304" pitchFamily="18" charset="0"/>
              </a:rPr>
              <a:t>Number of pages = 2 ^ 12 = 2 X 2 X 10 ^ 10 = 4 KB  </a:t>
            </a:r>
          </a:p>
          <a:p>
            <a:r>
              <a:rPr lang="en-US" sz="2200" dirty="0">
                <a:latin typeface="Times New Roman" panose="02020603050405020304" pitchFamily="18" charset="0"/>
                <a:cs typeface="Times New Roman" panose="02020603050405020304" pitchFamily="18" charset="0"/>
              </a:rPr>
              <a:t>Let's say, Page table entry = 1 Byte  </a:t>
            </a:r>
          </a:p>
          <a:p>
            <a:r>
              <a:rPr lang="en-US" sz="2200" dirty="0">
                <a:latin typeface="Times New Roman" panose="02020603050405020304" pitchFamily="18" charset="0"/>
                <a:cs typeface="Times New Roman" panose="02020603050405020304" pitchFamily="18" charset="0"/>
              </a:rPr>
              <a:t>Therefore, the size of the page table = 4 KB X 1 Byte = 4 KB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110</a:t>
            </a:fld>
            <a:endParaRPr lang="en-IN" dirty="0"/>
          </a:p>
        </p:txBody>
      </p:sp>
    </p:spTree>
    <p:extLst>
      <p:ext uri="{BB962C8B-B14F-4D97-AF65-F5344CB8AC3E}">
        <p14:creationId xmlns:p14="http://schemas.microsoft.com/office/powerpoint/2010/main" val="1189686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Virtual Memory:- </a:t>
            </a:r>
            <a:r>
              <a:rPr lang="en-US" sz="2200" dirty="0">
                <a:latin typeface="Times New Roman" panose="02020603050405020304" pitchFamily="18" charset="0"/>
                <a:cs typeface="Times New Roman" panose="02020603050405020304" pitchFamily="18" charset="0"/>
              </a:rPr>
              <a:t>Virtual Memory is a storage scheme that provides user an illusion of having a very big main memory. This is done by treating a part of secondary memory as the main memory.</a:t>
            </a:r>
          </a:p>
          <a:p>
            <a:r>
              <a:rPr lang="en-US" sz="2200" dirty="0">
                <a:latin typeface="Times New Roman" panose="02020603050405020304" pitchFamily="18" charset="0"/>
                <a:cs typeface="Times New Roman" panose="02020603050405020304" pitchFamily="18" charset="0"/>
              </a:rPr>
              <a:t>In this scheme, User can load the bigger size processes than the available main memory by having the illusion that the memory is available to load the process.</a:t>
            </a:r>
          </a:p>
          <a:p>
            <a:r>
              <a:rPr lang="en-US" sz="2200" dirty="0">
                <a:latin typeface="Times New Roman" panose="02020603050405020304" pitchFamily="18" charset="0"/>
                <a:cs typeface="Times New Roman" panose="02020603050405020304" pitchFamily="18" charset="0"/>
              </a:rPr>
              <a:t>Instead of loading one big process in the main memory, the Operating System loads the different parts of more than one process in the main memory.</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111</a:t>
            </a:fld>
            <a:endParaRPr lang="en-IN" dirty="0"/>
          </a:p>
        </p:txBody>
      </p:sp>
    </p:spTree>
    <p:extLst>
      <p:ext uri="{BB962C8B-B14F-4D97-AF65-F5344CB8AC3E}">
        <p14:creationId xmlns:p14="http://schemas.microsoft.com/office/powerpoint/2010/main" val="12098663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Virtual Memory Working Procedure:- </a:t>
            </a:r>
            <a:r>
              <a:rPr lang="en-US" sz="2200" dirty="0">
                <a:latin typeface="Times New Roman" panose="02020603050405020304" pitchFamily="18" charset="0"/>
                <a:cs typeface="Times New Roman" panose="02020603050405020304" pitchFamily="18" charset="0"/>
              </a:rPr>
              <a:t>In modern word, virtual memory has become quite common these days. In this scheme, whenever some pages needs to be loaded in the main memory for the execution and the memory is not available for those many pages, then in that case, instead of stopping the pages from entering in the main memory, the OS search for the RAM area that are least used in the recent times or that are not referenced and copy that into the secondary memory to make the space for the new pages in the main memory.</a:t>
            </a:r>
          </a:p>
          <a:p>
            <a:r>
              <a:rPr lang="en-US" sz="2200" dirty="0">
                <a:latin typeface="Times New Roman" panose="02020603050405020304" pitchFamily="18" charset="0"/>
                <a:cs typeface="Times New Roman" panose="02020603050405020304" pitchFamily="18" charset="0"/>
              </a:rPr>
              <a:t>Since all this procedure happens automatically, therefore it makes the computer feel like it is having the unlimited RAM.</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112</a:t>
            </a:fld>
            <a:endParaRPr lang="en-IN" dirty="0"/>
          </a:p>
        </p:txBody>
      </p:sp>
    </p:spTree>
    <p:extLst>
      <p:ext uri="{BB962C8B-B14F-4D97-AF65-F5344CB8AC3E}">
        <p14:creationId xmlns:p14="http://schemas.microsoft.com/office/powerpoint/2010/main" val="147189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Virtual Memory:-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113</a:t>
            </a:fld>
            <a:endParaRPr lang="en-IN" dirty="0"/>
          </a:p>
        </p:txBody>
      </p:sp>
      <p:pic>
        <p:nvPicPr>
          <p:cNvPr id="7" name="Picture 6">
            <a:extLst>
              <a:ext uri="{FF2B5EF4-FFF2-40B4-BE49-F238E27FC236}">
                <a16:creationId xmlns:a16="http://schemas.microsoft.com/office/drawing/2014/main" id="{B4C08C8B-E21D-4D97-8B47-5747605E6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4" y="2008909"/>
            <a:ext cx="9610725" cy="4530003"/>
          </a:xfrm>
          <a:prstGeom prst="rect">
            <a:avLst/>
          </a:prstGeom>
        </p:spPr>
      </p:pic>
    </p:spTree>
    <p:extLst>
      <p:ext uri="{BB962C8B-B14F-4D97-AF65-F5344CB8AC3E}">
        <p14:creationId xmlns:p14="http://schemas.microsoft.com/office/powerpoint/2010/main" val="19462020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Demand Paging:- </a:t>
            </a:r>
            <a:r>
              <a:rPr lang="en-US" sz="2200" dirty="0">
                <a:latin typeface="Times New Roman" panose="02020603050405020304" pitchFamily="18" charset="0"/>
                <a:cs typeface="Times New Roman" panose="02020603050405020304" pitchFamily="18" charset="0"/>
              </a:rPr>
              <a:t>Demand Paging is a popular method of virtual memory management. In demand paging, the pages of a process which are least used, get stored in the secondary memory.</a:t>
            </a:r>
          </a:p>
          <a:p>
            <a:r>
              <a:rPr lang="en-US" sz="2200" dirty="0">
                <a:latin typeface="Times New Roman" panose="02020603050405020304" pitchFamily="18" charset="0"/>
                <a:cs typeface="Times New Roman" panose="02020603050405020304" pitchFamily="18" charset="0"/>
              </a:rPr>
              <a:t>A page is copied to the main memory when its demand is made or page fault occurs. There are various page replacement algorithms which are used to determine the pages which will be replaced. We will discuss each one of them later in detail.</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114</a:t>
            </a:fld>
            <a:endParaRPr lang="en-IN" dirty="0"/>
          </a:p>
        </p:txBody>
      </p:sp>
    </p:spTree>
    <p:extLst>
      <p:ext uri="{BB962C8B-B14F-4D97-AF65-F5344CB8AC3E}">
        <p14:creationId xmlns:p14="http://schemas.microsoft.com/office/powerpoint/2010/main" val="40330256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Advantages of Virtual Memory System:-</a:t>
            </a:r>
          </a:p>
          <a:p>
            <a:r>
              <a:rPr lang="en-US" sz="2200" dirty="0">
                <a:latin typeface="Times New Roman" panose="02020603050405020304" pitchFamily="18" charset="0"/>
                <a:cs typeface="Times New Roman" panose="02020603050405020304" pitchFamily="18" charset="0"/>
              </a:rPr>
              <a:t>The degree of Multiprogramming will be increased.</a:t>
            </a:r>
          </a:p>
          <a:p>
            <a:r>
              <a:rPr lang="en-US" sz="2200" dirty="0">
                <a:latin typeface="Times New Roman" panose="02020603050405020304" pitchFamily="18" charset="0"/>
                <a:cs typeface="Times New Roman" panose="02020603050405020304" pitchFamily="18" charset="0"/>
              </a:rPr>
              <a:t>User can run large application with less real RAM.</a:t>
            </a:r>
          </a:p>
          <a:p>
            <a:r>
              <a:rPr lang="en-US" sz="2200" dirty="0">
                <a:latin typeface="Times New Roman" panose="02020603050405020304" pitchFamily="18" charset="0"/>
                <a:cs typeface="Times New Roman" panose="02020603050405020304" pitchFamily="18" charset="0"/>
              </a:rPr>
              <a:t>There is no need to buy more memory RAMs.</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115</a:t>
            </a:fld>
            <a:endParaRPr lang="en-IN" dirty="0"/>
          </a:p>
        </p:txBody>
      </p:sp>
    </p:spTree>
    <p:extLst>
      <p:ext uri="{BB962C8B-B14F-4D97-AF65-F5344CB8AC3E}">
        <p14:creationId xmlns:p14="http://schemas.microsoft.com/office/powerpoint/2010/main" val="39368823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Disadvantages of Virtual Memory System:-</a:t>
            </a:r>
          </a:p>
          <a:p>
            <a:r>
              <a:rPr lang="en-US" sz="2200" dirty="0">
                <a:latin typeface="Times New Roman" panose="02020603050405020304" pitchFamily="18" charset="0"/>
                <a:cs typeface="Times New Roman" panose="02020603050405020304" pitchFamily="18" charset="0"/>
              </a:rPr>
              <a:t>The system becomes slower since swapping takes time.</a:t>
            </a:r>
          </a:p>
          <a:p>
            <a:r>
              <a:rPr lang="en-US" sz="2200" dirty="0">
                <a:latin typeface="Times New Roman" panose="02020603050405020304" pitchFamily="18" charset="0"/>
                <a:cs typeface="Times New Roman" panose="02020603050405020304" pitchFamily="18" charset="0"/>
              </a:rPr>
              <a:t>It takes more time in switching between applications.</a:t>
            </a:r>
          </a:p>
          <a:p>
            <a:r>
              <a:rPr lang="en-US" sz="2200" dirty="0">
                <a:latin typeface="Times New Roman" panose="02020603050405020304" pitchFamily="18" charset="0"/>
                <a:cs typeface="Times New Roman" panose="02020603050405020304" pitchFamily="18" charset="0"/>
              </a:rPr>
              <a:t>The user will have the lesser hard disk space for its use.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116</a:t>
            </a:fld>
            <a:endParaRPr lang="en-IN" dirty="0"/>
          </a:p>
        </p:txBody>
      </p:sp>
    </p:spTree>
    <p:extLst>
      <p:ext uri="{BB962C8B-B14F-4D97-AF65-F5344CB8AC3E}">
        <p14:creationId xmlns:p14="http://schemas.microsoft.com/office/powerpoint/2010/main" val="5523412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Drawbacks of Paging:-</a:t>
            </a:r>
          </a:p>
          <a:p>
            <a:r>
              <a:rPr lang="en-US" sz="2200" dirty="0">
                <a:latin typeface="Times New Roman" panose="02020603050405020304" pitchFamily="18" charset="0"/>
                <a:cs typeface="Times New Roman" panose="02020603050405020304" pitchFamily="18" charset="0"/>
              </a:rPr>
              <a:t>Size of Page table can be very big and therefore it wastes main memory.</a:t>
            </a:r>
          </a:p>
          <a:p>
            <a:r>
              <a:rPr lang="en-US" sz="2200" dirty="0">
                <a:latin typeface="Times New Roman" panose="02020603050405020304" pitchFamily="18" charset="0"/>
                <a:cs typeface="Times New Roman" panose="02020603050405020304" pitchFamily="18" charset="0"/>
              </a:rPr>
              <a:t>CPU will take more time to read a single word from the main memory.</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117</a:t>
            </a:fld>
            <a:endParaRPr lang="en-IN" dirty="0"/>
          </a:p>
        </p:txBody>
      </p:sp>
    </p:spTree>
    <p:extLst>
      <p:ext uri="{BB962C8B-B14F-4D97-AF65-F5344CB8AC3E}">
        <p14:creationId xmlns:p14="http://schemas.microsoft.com/office/powerpoint/2010/main" val="12180294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Locality of Reference:-</a:t>
            </a:r>
          </a:p>
          <a:p>
            <a:r>
              <a:rPr lang="en-US" sz="2200" dirty="0">
                <a:latin typeface="Times New Roman" panose="02020603050405020304" pitchFamily="18" charset="0"/>
                <a:cs typeface="Times New Roman" panose="02020603050405020304" pitchFamily="18" charset="0"/>
              </a:rPr>
              <a:t>In operating systems, the concept of locality of reference states that, instead of loading the entire process in the main memory, OS can load only those number of pages in the main memory that are frequently accessed by the CPU and along with that, the OS can also load only those page table entries which are corresponding to those many pages.</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118</a:t>
            </a:fld>
            <a:endParaRPr lang="en-IN" dirty="0"/>
          </a:p>
        </p:txBody>
      </p:sp>
    </p:spTree>
    <p:extLst>
      <p:ext uri="{BB962C8B-B14F-4D97-AF65-F5344CB8AC3E}">
        <p14:creationId xmlns:p14="http://schemas.microsoft.com/office/powerpoint/2010/main" val="35513132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Translation Lookaside Buffer(TLB):-</a:t>
            </a:r>
          </a:p>
          <a:p>
            <a:r>
              <a:rPr lang="en-US" sz="2200" dirty="0">
                <a:latin typeface="Times New Roman" panose="02020603050405020304" pitchFamily="18" charset="0"/>
                <a:cs typeface="Times New Roman" panose="02020603050405020304" pitchFamily="18" charset="0"/>
              </a:rPr>
              <a:t>A Translation look aside buffer can be defined as a memory cache which can be used to reduce the time taken to access the page table again and again.</a:t>
            </a:r>
          </a:p>
          <a:p>
            <a:r>
              <a:rPr lang="en-US" sz="2200" dirty="0">
                <a:latin typeface="Times New Roman" panose="02020603050405020304" pitchFamily="18" charset="0"/>
                <a:cs typeface="Times New Roman" panose="02020603050405020304" pitchFamily="18" charset="0"/>
              </a:rPr>
              <a:t>It is a memory cache which is closer to the CPU and the time taken by CPU to access TLB is lesser then that taken to access main memory.</a:t>
            </a:r>
          </a:p>
          <a:p>
            <a:r>
              <a:rPr lang="en-US" sz="2200" dirty="0">
                <a:latin typeface="Times New Roman" panose="02020603050405020304" pitchFamily="18" charset="0"/>
                <a:cs typeface="Times New Roman" panose="02020603050405020304" pitchFamily="18" charset="0"/>
              </a:rPr>
              <a:t>In other words, we can say that TLB is faster and smaller than the main memory but cheaper and bigger than the register.</a:t>
            </a:r>
          </a:p>
          <a:p>
            <a:r>
              <a:rPr lang="en-US" sz="2200" dirty="0">
                <a:latin typeface="Times New Roman" panose="02020603050405020304" pitchFamily="18" charset="0"/>
                <a:cs typeface="Times New Roman" panose="02020603050405020304" pitchFamily="18" charset="0"/>
              </a:rPr>
              <a:t>TLB follows the concept of locality of reference which means that it contains only the entries of those many pages that are frequently accessed by the CPU.</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119</a:t>
            </a:fld>
            <a:endParaRPr lang="en-IN" dirty="0"/>
          </a:p>
        </p:txBody>
      </p:sp>
    </p:spTree>
    <p:extLst>
      <p:ext uri="{BB962C8B-B14F-4D97-AF65-F5344CB8AC3E}">
        <p14:creationId xmlns:p14="http://schemas.microsoft.com/office/powerpoint/2010/main" val="171047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142875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Services performed by Operating System:- </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An Operating System provides services to both the users and to the programs.</a:t>
            </a:r>
          </a:p>
          <a:p>
            <a:r>
              <a:rPr lang="en-IN" sz="2200" dirty="0">
                <a:latin typeface="Times New Roman" panose="02020603050405020304" pitchFamily="18" charset="0"/>
                <a:cs typeface="Times New Roman" panose="02020603050405020304" pitchFamily="18" charset="0"/>
              </a:rPr>
              <a:t>It provides programs an environment to execute.</a:t>
            </a:r>
          </a:p>
          <a:p>
            <a:r>
              <a:rPr lang="en-IN" sz="2200" dirty="0">
                <a:latin typeface="Times New Roman" panose="02020603050405020304" pitchFamily="18" charset="0"/>
                <a:cs typeface="Times New Roman" panose="02020603050405020304" pitchFamily="18" charset="0"/>
              </a:rPr>
              <a:t>It provides users the services to execute the programs in a convenient manner.</a:t>
            </a:r>
          </a:p>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Following are a few common services provided by an operating system −</a:t>
            </a:r>
          </a:p>
          <a:p>
            <a:r>
              <a:rPr lang="en-IN" sz="2200" dirty="0">
                <a:latin typeface="Times New Roman" panose="02020603050405020304" pitchFamily="18" charset="0"/>
                <a:cs typeface="Times New Roman" panose="02020603050405020304" pitchFamily="18" charset="0"/>
              </a:rPr>
              <a:t>Program execution</a:t>
            </a:r>
          </a:p>
          <a:p>
            <a:r>
              <a:rPr lang="en-IN" sz="2200" dirty="0">
                <a:latin typeface="Times New Roman" panose="02020603050405020304" pitchFamily="18" charset="0"/>
                <a:cs typeface="Times New Roman" panose="02020603050405020304" pitchFamily="18" charset="0"/>
              </a:rPr>
              <a:t>I/O operations</a:t>
            </a:r>
          </a:p>
          <a:p>
            <a:r>
              <a:rPr lang="en-IN" sz="2200" dirty="0">
                <a:latin typeface="Times New Roman" panose="02020603050405020304" pitchFamily="18" charset="0"/>
                <a:cs typeface="Times New Roman" panose="02020603050405020304" pitchFamily="18" charset="0"/>
              </a:rPr>
              <a:t>File System manipulation</a:t>
            </a:r>
          </a:p>
          <a:p>
            <a:r>
              <a:rPr lang="en-IN" sz="2200" dirty="0">
                <a:latin typeface="Times New Roman" panose="02020603050405020304" pitchFamily="18" charset="0"/>
                <a:cs typeface="Times New Roman" panose="02020603050405020304" pitchFamily="18" charset="0"/>
              </a:rPr>
              <a:t>Communication</a:t>
            </a:r>
          </a:p>
          <a:p>
            <a:r>
              <a:rPr lang="en-IN" sz="2200" dirty="0">
                <a:latin typeface="Times New Roman" panose="02020603050405020304" pitchFamily="18" charset="0"/>
                <a:cs typeface="Times New Roman" panose="02020603050405020304" pitchFamily="18" charset="0"/>
              </a:rPr>
              <a:t>Error Detection</a:t>
            </a:r>
          </a:p>
          <a:p>
            <a:r>
              <a:rPr lang="en-IN" sz="2200" dirty="0">
                <a:latin typeface="Times New Roman" panose="02020603050405020304" pitchFamily="18" charset="0"/>
                <a:cs typeface="Times New Roman" panose="02020603050405020304" pitchFamily="18" charset="0"/>
              </a:rPr>
              <a:t>Resource Allocation</a:t>
            </a:r>
          </a:p>
          <a:p>
            <a:r>
              <a:rPr lang="en-IN" sz="2200" dirty="0">
                <a:latin typeface="Times New Roman" panose="02020603050405020304" pitchFamily="18" charset="0"/>
                <a:cs typeface="Times New Roman" panose="02020603050405020304" pitchFamily="18" charset="0"/>
              </a:rPr>
              <a:t>Protection</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a:t>
            </a:fld>
            <a:endParaRPr lang="en-IN" dirty="0"/>
          </a:p>
        </p:txBody>
      </p:sp>
    </p:spTree>
    <p:extLst>
      <p:ext uri="{BB962C8B-B14F-4D97-AF65-F5344CB8AC3E}">
        <p14:creationId xmlns:p14="http://schemas.microsoft.com/office/powerpoint/2010/main" val="34246732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Translation Lookaside Buffer(TLB):-</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120</a:t>
            </a:fld>
            <a:endParaRPr lang="en-IN" dirty="0"/>
          </a:p>
        </p:txBody>
      </p:sp>
      <p:pic>
        <p:nvPicPr>
          <p:cNvPr id="7" name="Picture 6">
            <a:extLst>
              <a:ext uri="{FF2B5EF4-FFF2-40B4-BE49-F238E27FC236}">
                <a16:creationId xmlns:a16="http://schemas.microsoft.com/office/drawing/2014/main" id="{5D90DB6B-6BCA-4AEB-81DD-7DBC2ECAB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067" y="1955800"/>
            <a:ext cx="7724775" cy="4400550"/>
          </a:xfrm>
          <a:prstGeom prst="rect">
            <a:avLst/>
          </a:prstGeom>
        </p:spPr>
      </p:pic>
    </p:spTree>
    <p:extLst>
      <p:ext uri="{BB962C8B-B14F-4D97-AF65-F5344CB8AC3E}">
        <p14:creationId xmlns:p14="http://schemas.microsoft.com/office/powerpoint/2010/main" val="4942802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Demand Paging:- </a:t>
            </a:r>
            <a:r>
              <a:rPr lang="en-US" sz="2200" dirty="0">
                <a:latin typeface="Times New Roman" panose="02020603050405020304" pitchFamily="18" charset="0"/>
                <a:cs typeface="Times New Roman" panose="02020603050405020304" pitchFamily="18" charset="0"/>
              </a:rPr>
              <a:t>According to the concept of Virtual Memory, in order to execute some process, only a part of the process needs to be present in the main memory which means that only a few pages will only be present in the main memory at any time.</a:t>
            </a:r>
          </a:p>
          <a:p>
            <a:r>
              <a:rPr lang="en-US" sz="2200" dirty="0">
                <a:latin typeface="Times New Roman" panose="02020603050405020304" pitchFamily="18" charset="0"/>
                <a:cs typeface="Times New Roman" panose="02020603050405020304" pitchFamily="18" charset="0"/>
              </a:rPr>
              <a:t>However, deciding, which pages need to be kept in the main memory and which need to be kept in the secondary memory, is going to be difficult because we cannot say in advance that a process will require a particular page at particular time.</a:t>
            </a:r>
          </a:p>
          <a:p>
            <a:r>
              <a:rPr lang="en-US" sz="2200" dirty="0">
                <a:latin typeface="Times New Roman" panose="02020603050405020304" pitchFamily="18" charset="0"/>
                <a:cs typeface="Times New Roman" panose="02020603050405020304" pitchFamily="18" charset="0"/>
              </a:rPr>
              <a:t>Therefore, to overcome this problem, there is a concept called Demand Paging is introduced. It suggests keeping all pages of the frames in the secondary memory until they are required. In other words, it says that do not load any page in the main memory until it is required.</a:t>
            </a:r>
          </a:p>
          <a:p>
            <a:r>
              <a:rPr lang="en-US" sz="2200" dirty="0">
                <a:latin typeface="Times New Roman" panose="02020603050405020304" pitchFamily="18" charset="0"/>
                <a:cs typeface="Times New Roman" panose="02020603050405020304" pitchFamily="18" charset="0"/>
              </a:rPr>
              <a:t>Whenever any page is referred for the first time in the main memory, then that page will be found in the secondary memory.</a:t>
            </a:r>
          </a:p>
          <a:p>
            <a:r>
              <a:rPr lang="en-US" sz="2200" dirty="0">
                <a:latin typeface="Times New Roman" panose="02020603050405020304" pitchFamily="18" charset="0"/>
                <a:cs typeface="Times New Roman" panose="02020603050405020304" pitchFamily="18" charset="0"/>
              </a:rPr>
              <a:t>After that, it may or may not be present in the main memory depending upon the page replacement algorithm which will be covered later in this tutorial.</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121</a:t>
            </a:fld>
            <a:endParaRPr lang="en-IN" dirty="0"/>
          </a:p>
        </p:txBody>
      </p:sp>
    </p:spTree>
    <p:extLst>
      <p:ext uri="{BB962C8B-B14F-4D97-AF65-F5344CB8AC3E}">
        <p14:creationId xmlns:p14="http://schemas.microsoft.com/office/powerpoint/2010/main" val="37584985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Page Fault:- </a:t>
            </a:r>
            <a:r>
              <a:rPr lang="en-US" sz="2200" dirty="0">
                <a:latin typeface="Times New Roman" panose="02020603050405020304" pitchFamily="18" charset="0"/>
                <a:cs typeface="Times New Roman" panose="02020603050405020304" pitchFamily="18" charset="0"/>
              </a:rPr>
              <a:t>If the referred page is not present in the main memory then there will be a miss and the concept is called Page miss or page fault.</a:t>
            </a:r>
          </a:p>
          <a:p>
            <a:r>
              <a:rPr lang="en-US" sz="2200" dirty="0">
                <a:latin typeface="Times New Roman" panose="02020603050405020304" pitchFamily="18" charset="0"/>
                <a:cs typeface="Times New Roman" panose="02020603050405020304" pitchFamily="18" charset="0"/>
              </a:rPr>
              <a:t>The CPU has to access the missed page from the secondary memory. If the number of page fault is very high then the effective access time of the system will become very high.</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122</a:t>
            </a:fld>
            <a:endParaRPr lang="en-IN" dirty="0"/>
          </a:p>
        </p:txBody>
      </p:sp>
    </p:spTree>
    <p:extLst>
      <p:ext uri="{BB962C8B-B14F-4D97-AF65-F5344CB8AC3E}">
        <p14:creationId xmlns:p14="http://schemas.microsoft.com/office/powerpoint/2010/main" val="6794663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Thrashing:- </a:t>
            </a:r>
            <a:r>
              <a:rPr lang="en-US" sz="2200" dirty="0">
                <a:latin typeface="Times New Roman" panose="02020603050405020304" pitchFamily="18" charset="0"/>
                <a:cs typeface="Times New Roman" panose="02020603050405020304" pitchFamily="18" charset="0"/>
              </a:rPr>
              <a:t>If the number of page faults is equal to the number of referred pages or the number of page faults are so high so that the CPU remains busy in just reading the pages from the secondary memory then the effective access time will be the time taken by the CPU to read one word from the secondary memory and it will be so high. The concept is called thrashing.</a:t>
            </a:r>
          </a:p>
          <a:p>
            <a:r>
              <a:rPr lang="en-US" sz="2200" dirty="0">
                <a:latin typeface="Times New Roman" panose="02020603050405020304" pitchFamily="18" charset="0"/>
                <a:cs typeface="Times New Roman" panose="02020603050405020304" pitchFamily="18" charset="0"/>
              </a:rPr>
              <a:t>If the page fault rate is PF %, the time taken in getting a page from the secondary memory and again restarting is S (service time) and the memory access time is ma then the effective access time can be given as;</a:t>
            </a:r>
          </a:p>
          <a:p>
            <a:r>
              <a:rPr lang="en-IN" sz="2200" b="1" i="1" dirty="0">
                <a:latin typeface="Times New Roman" panose="02020603050405020304" pitchFamily="18" charset="0"/>
                <a:cs typeface="Times New Roman" panose="02020603050405020304" pitchFamily="18" charset="0"/>
              </a:rPr>
              <a:t>EAT = PF X S + (1 - PF) X (ma)   </a:t>
            </a:r>
          </a:p>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123</a:t>
            </a:fld>
            <a:endParaRPr lang="en-IN" dirty="0"/>
          </a:p>
        </p:txBody>
      </p:sp>
    </p:spTree>
    <p:extLst>
      <p:ext uri="{BB962C8B-B14F-4D97-AF65-F5344CB8AC3E}">
        <p14:creationId xmlns:p14="http://schemas.microsoft.com/office/powerpoint/2010/main" val="17513651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Page Replacement Algorithms:- </a:t>
            </a:r>
            <a:r>
              <a:rPr lang="en-US" sz="2200" dirty="0">
                <a:latin typeface="Times New Roman" panose="02020603050405020304" pitchFamily="18" charset="0"/>
                <a:cs typeface="Times New Roman" panose="02020603050405020304" pitchFamily="18" charset="0"/>
              </a:rPr>
              <a:t>The page replacement algorithm decides which memory page is to be replaced. The process of replacement is sometimes called swap out or write to disk. Page replacement is done when the requested page is not found in the main memory (page fault).</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124</a:t>
            </a:fld>
            <a:endParaRPr lang="en-IN" dirty="0"/>
          </a:p>
        </p:txBody>
      </p:sp>
      <p:pic>
        <p:nvPicPr>
          <p:cNvPr id="7" name="Picture 6">
            <a:extLst>
              <a:ext uri="{FF2B5EF4-FFF2-40B4-BE49-F238E27FC236}">
                <a16:creationId xmlns:a16="http://schemas.microsoft.com/office/drawing/2014/main" id="{3D99C3C8-BEB9-438C-9DCD-D7218F428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527" y="2936443"/>
            <a:ext cx="5327073" cy="2563812"/>
          </a:xfrm>
          <a:prstGeom prst="rect">
            <a:avLst/>
          </a:prstGeom>
        </p:spPr>
      </p:pic>
    </p:spTree>
    <p:extLst>
      <p:ext uri="{BB962C8B-B14F-4D97-AF65-F5344CB8AC3E}">
        <p14:creationId xmlns:p14="http://schemas.microsoft.com/office/powerpoint/2010/main" val="3713711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Page Replacement Algorithms:- </a:t>
            </a:r>
            <a:r>
              <a:rPr lang="en-US" sz="2200" dirty="0">
                <a:latin typeface="Times New Roman" panose="02020603050405020304" pitchFamily="18" charset="0"/>
                <a:cs typeface="Times New Roman" panose="02020603050405020304" pitchFamily="18" charset="0"/>
              </a:rPr>
              <a:t>There are various page replacement algorithms. Each algorithm has a different method by which the pages can be replaced.</a:t>
            </a:r>
          </a:p>
          <a:p>
            <a:r>
              <a:rPr lang="en-US" sz="2200" b="1" dirty="0">
                <a:latin typeface="Times New Roman" panose="02020603050405020304" pitchFamily="18" charset="0"/>
                <a:cs typeface="Times New Roman" panose="02020603050405020304" pitchFamily="18" charset="0"/>
              </a:rPr>
              <a:t>Optimal Page Replacement algorithm →</a:t>
            </a:r>
            <a:r>
              <a:rPr lang="en-US" sz="2200" dirty="0">
                <a:latin typeface="Times New Roman" panose="02020603050405020304" pitchFamily="18" charset="0"/>
                <a:cs typeface="Times New Roman" panose="02020603050405020304" pitchFamily="18" charset="0"/>
              </a:rPr>
              <a:t> this algorithms replaces the page which will not be referred for so long in future. Although it can not be practically implementable but it can be used as a benchmark. Other algorithms are compared to this in terms of optimality.</a:t>
            </a:r>
          </a:p>
          <a:p>
            <a:r>
              <a:rPr lang="en-US" sz="2200" b="1" dirty="0">
                <a:latin typeface="Times New Roman" panose="02020603050405020304" pitchFamily="18" charset="0"/>
                <a:cs typeface="Times New Roman" panose="02020603050405020304" pitchFamily="18" charset="0"/>
              </a:rPr>
              <a:t>Least recent used (LRU) page replacement algorithm →</a:t>
            </a:r>
            <a:r>
              <a:rPr lang="en-US" sz="2200" dirty="0">
                <a:latin typeface="Times New Roman" panose="02020603050405020304" pitchFamily="18" charset="0"/>
                <a:cs typeface="Times New Roman" panose="02020603050405020304" pitchFamily="18" charset="0"/>
              </a:rPr>
              <a:t> this algorithm replaces the page which has not been referred for a long time. This algorithm is just opposite to the optimal page replacement algorithm. In this, we look at the past instead of staring at future.</a:t>
            </a:r>
          </a:p>
          <a:p>
            <a:r>
              <a:rPr lang="en-US" sz="2200" b="1" dirty="0">
                <a:latin typeface="Times New Roman" panose="02020603050405020304" pitchFamily="18" charset="0"/>
                <a:cs typeface="Times New Roman" panose="02020603050405020304" pitchFamily="18" charset="0"/>
              </a:rPr>
              <a:t>FIFO →</a:t>
            </a:r>
            <a:r>
              <a:rPr lang="en-US" sz="2200" dirty="0">
                <a:latin typeface="Times New Roman" panose="02020603050405020304" pitchFamily="18" charset="0"/>
                <a:cs typeface="Times New Roman" panose="02020603050405020304" pitchFamily="18" charset="0"/>
              </a:rPr>
              <a:t> in this algorithm, a queue is maintained. The page which is assigned the frame first will be replaced first. In other words, the page which resides at the rare end of the queue will be replaced on the every page fault.</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125</a:t>
            </a:fld>
            <a:endParaRPr lang="en-IN" dirty="0"/>
          </a:p>
        </p:txBody>
      </p:sp>
    </p:spTree>
    <p:extLst>
      <p:ext uri="{BB962C8B-B14F-4D97-AF65-F5344CB8AC3E}">
        <p14:creationId xmlns:p14="http://schemas.microsoft.com/office/powerpoint/2010/main" val="6582362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Belady’s Anomaly:- </a:t>
            </a:r>
            <a:r>
              <a:rPr lang="en-US" sz="2200" dirty="0">
                <a:latin typeface="Times New Roman" panose="02020603050405020304" pitchFamily="18" charset="0"/>
                <a:cs typeface="Times New Roman" panose="02020603050405020304" pitchFamily="18" charset="0"/>
              </a:rPr>
              <a:t>In the case of LRU and optimal page replacement algorithms, it is seen that the number of page faults will be reduced if we increase the number of frames. However, </a:t>
            </a:r>
            <a:r>
              <a:rPr lang="en-US" sz="2200" dirty="0" err="1">
                <a:latin typeface="Times New Roman" panose="02020603050405020304" pitchFamily="18" charset="0"/>
                <a:cs typeface="Times New Roman" panose="02020603050405020304" pitchFamily="18" charset="0"/>
              </a:rPr>
              <a:t>Balady</a:t>
            </a:r>
            <a:r>
              <a:rPr lang="en-US" sz="2200" dirty="0">
                <a:latin typeface="Times New Roman" panose="02020603050405020304" pitchFamily="18" charset="0"/>
                <a:cs typeface="Times New Roman" panose="02020603050405020304" pitchFamily="18" charset="0"/>
              </a:rPr>
              <a:t> found that, In FIFO page replacement algorithm, the number of page faults will get increased with the increment in number of frames.</a:t>
            </a:r>
            <a:endParaRPr lang="en-IN" sz="2200" b="1" i="1" dirty="0">
              <a:latin typeface="Times New Roman" panose="02020603050405020304" pitchFamily="18" charset="0"/>
              <a:cs typeface="Times New Roman" panose="02020603050405020304" pitchFamily="18" charset="0"/>
            </a:endParaRP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126</a:t>
            </a:fld>
            <a:endParaRPr lang="en-IN" dirty="0"/>
          </a:p>
        </p:txBody>
      </p:sp>
    </p:spTree>
    <p:extLst>
      <p:ext uri="{BB962C8B-B14F-4D97-AF65-F5344CB8AC3E}">
        <p14:creationId xmlns:p14="http://schemas.microsoft.com/office/powerpoint/2010/main" val="36815234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Segmentation:- </a:t>
            </a:r>
            <a:r>
              <a:rPr lang="en-US" sz="2200" dirty="0">
                <a:latin typeface="Times New Roman" panose="02020603050405020304" pitchFamily="18" charset="0"/>
                <a:cs typeface="Times New Roman" panose="02020603050405020304" pitchFamily="18" charset="0"/>
              </a:rPr>
              <a:t>In Operating Systems, Segmentation is a memory management technique in which, the memory is divided into the variable size parts. Each part is known as segment which can be allocated to a process.</a:t>
            </a:r>
          </a:p>
          <a:p>
            <a:r>
              <a:rPr lang="en-US" sz="2200" dirty="0">
                <a:latin typeface="Times New Roman" panose="02020603050405020304" pitchFamily="18" charset="0"/>
                <a:cs typeface="Times New Roman" panose="02020603050405020304" pitchFamily="18" charset="0"/>
              </a:rPr>
              <a:t>The details about each segment are stored in a table called as segment table. Segment table is stored in one (or many) of the segments.</a:t>
            </a:r>
          </a:p>
          <a:p>
            <a:r>
              <a:rPr lang="en-US" sz="2200" dirty="0">
                <a:latin typeface="Times New Roman" panose="02020603050405020304" pitchFamily="18" charset="0"/>
                <a:cs typeface="Times New Roman" panose="02020603050405020304" pitchFamily="18" charset="0"/>
              </a:rPr>
              <a:t>Segment table contains mainly two information about segment:</a:t>
            </a:r>
          </a:p>
          <a:p>
            <a:r>
              <a:rPr lang="en-US" sz="2200" dirty="0">
                <a:latin typeface="Times New Roman" panose="02020603050405020304" pitchFamily="18" charset="0"/>
                <a:cs typeface="Times New Roman" panose="02020603050405020304" pitchFamily="18" charset="0"/>
              </a:rPr>
              <a:t>Base: It is the base address of the segment</a:t>
            </a:r>
          </a:p>
          <a:p>
            <a:r>
              <a:rPr lang="en-US" sz="2200" dirty="0">
                <a:latin typeface="Times New Roman" panose="02020603050405020304" pitchFamily="18" charset="0"/>
                <a:cs typeface="Times New Roman" panose="02020603050405020304" pitchFamily="18" charset="0"/>
              </a:rPr>
              <a:t>Limit: It is the length of the segment.</a:t>
            </a: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127</a:t>
            </a:fld>
            <a:endParaRPr lang="en-IN" dirty="0"/>
          </a:p>
        </p:txBody>
      </p:sp>
    </p:spTree>
    <p:extLst>
      <p:ext uri="{BB962C8B-B14F-4D97-AF65-F5344CB8AC3E}">
        <p14:creationId xmlns:p14="http://schemas.microsoft.com/office/powerpoint/2010/main" val="37872767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Requirement of Segmentation:- </a:t>
            </a:r>
            <a:r>
              <a:rPr lang="en-US" sz="1800" dirty="0">
                <a:latin typeface="Times New Roman" panose="02020603050405020304" pitchFamily="18" charset="0"/>
                <a:cs typeface="Times New Roman" panose="02020603050405020304" pitchFamily="18" charset="0"/>
              </a:rPr>
              <a:t>Till now, we were using Paging as our main memory management technique. Paging is more close to Operating system rather than the User. It divides all the process into the form of pages regardless of the fact that a process can have some relative parts of functions which needs to be loaded in the same page.</a:t>
            </a:r>
          </a:p>
          <a:p>
            <a:r>
              <a:rPr lang="en-US" sz="1800" dirty="0">
                <a:latin typeface="Times New Roman" panose="02020603050405020304" pitchFamily="18" charset="0"/>
                <a:cs typeface="Times New Roman" panose="02020603050405020304" pitchFamily="18" charset="0"/>
              </a:rPr>
              <a:t>Operating system doesn't care about the User's view of the process. It may divide the same function into different pages and those pages may or may not be loaded at the same time into the memory. It decreases the efficiency of the system.</a:t>
            </a:r>
          </a:p>
          <a:p>
            <a:r>
              <a:rPr lang="en-US" sz="1800" dirty="0">
                <a:latin typeface="Times New Roman" panose="02020603050405020304" pitchFamily="18" charset="0"/>
                <a:cs typeface="Times New Roman" panose="02020603050405020304" pitchFamily="18" charset="0"/>
              </a:rPr>
              <a:t>It is better to have segmentation which divides the process into the segments. Each segment contain same type of functions such as main function can be included in one segment and the library functions can be included in the other segment,</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128</a:t>
            </a:fld>
            <a:endParaRPr lang="en-IN" dirty="0"/>
          </a:p>
        </p:txBody>
      </p:sp>
    </p:spTree>
    <p:extLst>
      <p:ext uri="{BB962C8B-B14F-4D97-AF65-F5344CB8AC3E}">
        <p14:creationId xmlns:p14="http://schemas.microsoft.com/office/powerpoint/2010/main" val="13548144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Translation of Logical Address into Physical Address by Segment Table:- </a:t>
            </a:r>
          </a:p>
          <a:p>
            <a:r>
              <a:rPr lang="en-US" sz="2200" dirty="0">
                <a:latin typeface="Times New Roman" panose="02020603050405020304" pitchFamily="18" charset="0"/>
                <a:cs typeface="Times New Roman" panose="02020603050405020304" pitchFamily="18" charset="0"/>
              </a:rPr>
              <a:t>CPU generates a logical address which contains two parts:</a:t>
            </a:r>
          </a:p>
          <a:p>
            <a:r>
              <a:rPr lang="en-US" sz="2200" dirty="0">
                <a:latin typeface="Times New Roman" panose="02020603050405020304" pitchFamily="18" charset="0"/>
                <a:cs typeface="Times New Roman" panose="02020603050405020304" pitchFamily="18" charset="0"/>
              </a:rPr>
              <a:t>Segment Number</a:t>
            </a:r>
          </a:p>
          <a:p>
            <a:r>
              <a:rPr lang="en-US" sz="2200" dirty="0">
                <a:latin typeface="Times New Roman" panose="02020603050405020304" pitchFamily="18" charset="0"/>
                <a:cs typeface="Times New Roman" panose="02020603050405020304" pitchFamily="18" charset="0"/>
              </a:rPr>
              <a:t>Offset</a:t>
            </a:r>
          </a:p>
          <a:p>
            <a:r>
              <a:rPr lang="en-US" sz="2200" dirty="0">
                <a:latin typeface="Times New Roman" panose="02020603050405020304" pitchFamily="18" charset="0"/>
                <a:cs typeface="Times New Roman" panose="02020603050405020304" pitchFamily="18" charset="0"/>
              </a:rPr>
              <a:t>The Segment number is mapped to the segment table. The limit of the respective segment is compared with the offset. If the offset is less than the limit then the address is valid otherwise it throws an error as the address is invalid.</a:t>
            </a:r>
          </a:p>
          <a:p>
            <a:r>
              <a:rPr lang="en-US" sz="2200" dirty="0">
                <a:latin typeface="Times New Roman" panose="02020603050405020304" pitchFamily="18" charset="0"/>
                <a:cs typeface="Times New Roman" panose="02020603050405020304" pitchFamily="18" charset="0"/>
              </a:rPr>
              <a:t>In the case of valid address, the base address of the segment is added to the offset to get the physical address of actual word in the main memory.</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129</a:t>
            </a:fld>
            <a:endParaRPr lang="en-IN" dirty="0"/>
          </a:p>
        </p:txBody>
      </p:sp>
    </p:spTree>
    <p:extLst>
      <p:ext uri="{BB962C8B-B14F-4D97-AF65-F5344CB8AC3E}">
        <p14:creationId xmlns:p14="http://schemas.microsoft.com/office/powerpoint/2010/main" val="225438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390650" y="163830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 </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Batch processing is a technique in which an Operating System collects the programs and data together in a batch before processing starts. An operating system does the following activities related to batch processing −</a:t>
            </a:r>
          </a:p>
          <a:p>
            <a:r>
              <a:rPr lang="en-IN" sz="2200" dirty="0">
                <a:latin typeface="Times New Roman" panose="02020603050405020304" pitchFamily="18" charset="0"/>
                <a:cs typeface="Times New Roman" panose="02020603050405020304" pitchFamily="18" charset="0"/>
              </a:rPr>
              <a:t>The OS defines a job which has predefined sequence of commands, programs and data as a single unit.</a:t>
            </a:r>
          </a:p>
          <a:p>
            <a:r>
              <a:rPr lang="en-IN" sz="2200" dirty="0">
                <a:latin typeface="Times New Roman" panose="02020603050405020304" pitchFamily="18" charset="0"/>
                <a:cs typeface="Times New Roman" panose="02020603050405020304" pitchFamily="18" charset="0"/>
              </a:rPr>
              <a:t>The OS keeps a number a jobs in memory and executes them without any manual information.</a:t>
            </a:r>
          </a:p>
          <a:p>
            <a:r>
              <a:rPr lang="en-IN" sz="2200" dirty="0">
                <a:latin typeface="Times New Roman" panose="02020603050405020304" pitchFamily="18" charset="0"/>
                <a:cs typeface="Times New Roman" panose="02020603050405020304" pitchFamily="18" charset="0"/>
              </a:rPr>
              <a:t>Jobs are processed in the order of submission, i.e., first come first served fashion.</a:t>
            </a:r>
          </a:p>
          <a:p>
            <a:r>
              <a:rPr lang="en-IN" sz="2200" dirty="0">
                <a:latin typeface="Times New Roman" panose="02020603050405020304" pitchFamily="18" charset="0"/>
                <a:cs typeface="Times New Roman" panose="02020603050405020304" pitchFamily="18" charset="0"/>
              </a:rPr>
              <a:t>When a job completes its execution, its memory is released and the output for the job gets copied into an output spool for later printing or processing.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a:t>
            </a:fld>
            <a:endParaRPr lang="en-IN" dirty="0"/>
          </a:p>
        </p:txBody>
      </p:sp>
    </p:spTree>
    <p:extLst>
      <p:ext uri="{BB962C8B-B14F-4D97-AF65-F5344CB8AC3E}">
        <p14:creationId xmlns:p14="http://schemas.microsoft.com/office/powerpoint/2010/main" val="32370620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Translation of Logical Address into Physical Address by Segment Table:- </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130</a:t>
            </a:fld>
            <a:endParaRPr lang="en-IN" dirty="0"/>
          </a:p>
        </p:txBody>
      </p:sp>
      <p:pic>
        <p:nvPicPr>
          <p:cNvPr id="7" name="Picture 6">
            <a:extLst>
              <a:ext uri="{FF2B5EF4-FFF2-40B4-BE49-F238E27FC236}">
                <a16:creationId xmlns:a16="http://schemas.microsoft.com/office/drawing/2014/main" id="{53EF1700-46BC-4C7E-AABE-CA18B1004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473325"/>
            <a:ext cx="7924800" cy="4019550"/>
          </a:xfrm>
          <a:prstGeom prst="rect">
            <a:avLst/>
          </a:prstGeom>
        </p:spPr>
      </p:pic>
    </p:spTree>
    <p:extLst>
      <p:ext uri="{BB962C8B-B14F-4D97-AF65-F5344CB8AC3E}">
        <p14:creationId xmlns:p14="http://schemas.microsoft.com/office/powerpoint/2010/main" val="19437764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Advantages of Segmentation:- </a:t>
            </a:r>
            <a:r>
              <a:rPr lang="en-IN" sz="1800" dirty="0">
                <a:latin typeface="Times New Roman" panose="02020603050405020304" pitchFamily="18" charset="0"/>
                <a:cs typeface="Times New Roman" panose="02020603050405020304" pitchFamily="18" charset="0"/>
              </a:rPr>
              <a:t>The Advantages of Segmentation are as follows:</a:t>
            </a:r>
          </a:p>
          <a:p>
            <a:r>
              <a:rPr lang="en-US" sz="1800" dirty="0">
                <a:latin typeface="Times New Roman" panose="02020603050405020304" pitchFamily="18" charset="0"/>
                <a:cs typeface="Times New Roman" panose="02020603050405020304" pitchFamily="18" charset="0"/>
              </a:rPr>
              <a:t>No internal fragmentation</a:t>
            </a:r>
          </a:p>
          <a:p>
            <a:r>
              <a:rPr lang="en-US" sz="1800" dirty="0">
                <a:latin typeface="Times New Roman" panose="02020603050405020304" pitchFamily="18" charset="0"/>
                <a:cs typeface="Times New Roman" panose="02020603050405020304" pitchFamily="18" charset="0"/>
              </a:rPr>
              <a:t>Average Segment Size is larger than the actual page size.</a:t>
            </a:r>
          </a:p>
          <a:p>
            <a:r>
              <a:rPr lang="en-US" sz="1800" dirty="0">
                <a:latin typeface="Times New Roman" panose="02020603050405020304" pitchFamily="18" charset="0"/>
                <a:cs typeface="Times New Roman" panose="02020603050405020304" pitchFamily="18" charset="0"/>
              </a:rPr>
              <a:t>Less overhead</a:t>
            </a:r>
          </a:p>
          <a:p>
            <a:r>
              <a:rPr lang="en-US" sz="1800" dirty="0">
                <a:latin typeface="Times New Roman" panose="02020603050405020304" pitchFamily="18" charset="0"/>
                <a:cs typeface="Times New Roman" panose="02020603050405020304" pitchFamily="18" charset="0"/>
              </a:rPr>
              <a:t>It is easier to relocate segments than entire address space.</a:t>
            </a:r>
          </a:p>
          <a:p>
            <a:r>
              <a:rPr lang="en-US" sz="1800" dirty="0">
                <a:latin typeface="Times New Roman" panose="02020603050405020304" pitchFamily="18" charset="0"/>
                <a:cs typeface="Times New Roman" panose="02020603050405020304" pitchFamily="18" charset="0"/>
              </a:rPr>
              <a:t>The segment table is of lesser size as compare to the page table in paging.</a:t>
            </a:r>
          </a:p>
          <a:p>
            <a:pPr>
              <a:buFont typeface="Wingdings" panose="05000000000000000000" pitchFamily="2" charset="2"/>
              <a:buChar char="Ø"/>
            </a:pPr>
            <a:r>
              <a:rPr lang="en-IN" sz="1800" b="1" i="1" dirty="0">
                <a:latin typeface="Times New Roman" panose="02020603050405020304" pitchFamily="18" charset="0"/>
                <a:cs typeface="Times New Roman" panose="02020603050405020304" pitchFamily="18" charset="0"/>
              </a:rPr>
              <a:t>Disadvantages of Segmentation:- </a:t>
            </a:r>
            <a:r>
              <a:rPr lang="en-US" sz="1800" dirty="0">
                <a:latin typeface="Times New Roman" panose="02020603050405020304" pitchFamily="18" charset="0"/>
                <a:cs typeface="Times New Roman" panose="02020603050405020304" pitchFamily="18" charset="0"/>
              </a:rPr>
              <a:t>It can have external fragmentation.</a:t>
            </a:r>
          </a:p>
          <a:p>
            <a:r>
              <a:rPr lang="en-US" sz="1800" dirty="0">
                <a:latin typeface="Times New Roman" panose="02020603050405020304" pitchFamily="18" charset="0"/>
                <a:cs typeface="Times New Roman" panose="02020603050405020304" pitchFamily="18" charset="0"/>
              </a:rPr>
              <a:t>it is difficult to allocate contiguous memory to variable sized partition.</a:t>
            </a:r>
          </a:p>
          <a:p>
            <a:r>
              <a:rPr lang="en-US" sz="1800" dirty="0">
                <a:latin typeface="Times New Roman" panose="02020603050405020304" pitchFamily="18" charset="0"/>
                <a:cs typeface="Times New Roman" panose="02020603050405020304" pitchFamily="18" charset="0"/>
              </a:rPr>
              <a:t>Costly memory management algorithms.</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131</a:t>
            </a:fld>
            <a:endParaRPr lang="en-IN" dirty="0"/>
          </a:p>
        </p:txBody>
      </p:sp>
    </p:spTree>
    <p:extLst>
      <p:ext uri="{BB962C8B-B14F-4D97-AF65-F5344CB8AC3E}">
        <p14:creationId xmlns:p14="http://schemas.microsoft.com/office/powerpoint/2010/main" val="14175787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Paging Vs Segmentation:-</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132</a:t>
            </a:fld>
            <a:endParaRPr lang="en-IN" dirty="0"/>
          </a:p>
        </p:txBody>
      </p:sp>
      <p:graphicFrame>
        <p:nvGraphicFramePr>
          <p:cNvPr id="9" name="Table 8">
            <a:extLst>
              <a:ext uri="{FF2B5EF4-FFF2-40B4-BE49-F238E27FC236}">
                <a16:creationId xmlns:a16="http://schemas.microsoft.com/office/drawing/2014/main" id="{C0BD1DE2-97C8-4A2C-8357-90B67FF668F2}"/>
              </a:ext>
            </a:extLst>
          </p:cNvPr>
          <p:cNvGraphicFramePr>
            <a:graphicFrameLocks noGrp="1"/>
          </p:cNvGraphicFramePr>
          <p:nvPr>
            <p:extLst>
              <p:ext uri="{D42A27DB-BD31-4B8C-83A1-F6EECF244321}">
                <p14:modId xmlns:p14="http://schemas.microsoft.com/office/powerpoint/2010/main" val="3212703251"/>
              </p:ext>
            </p:extLst>
          </p:nvPr>
        </p:nvGraphicFramePr>
        <p:xfrm>
          <a:off x="1533236" y="1952720"/>
          <a:ext cx="8127999" cy="4709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84122571"/>
                    </a:ext>
                  </a:extLst>
                </a:gridCol>
                <a:gridCol w="2709333">
                  <a:extLst>
                    <a:ext uri="{9D8B030D-6E8A-4147-A177-3AD203B41FA5}">
                      <a16:colId xmlns:a16="http://schemas.microsoft.com/office/drawing/2014/main" val="3650126735"/>
                    </a:ext>
                  </a:extLst>
                </a:gridCol>
                <a:gridCol w="2709333">
                  <a:extLst>
                    <a:ext uri="{9D8B030D-6E8A-4147-A177-3AD203B41FA5}">
                      <a16:colId xmlns:a16="http://schemas.microsoft.com/office/drawing/2014/main" val="3859609425"/>
                    </a:ext>
                  </a:extLst>
                </a:gridCol>
              </a:tblGrid>
              <a:tr h="370840">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Sr No.</a:t>
                      </a:r>
                    </a:p>
                  </a:txBody>
                  <a:tcPr marL="114300" marR="114300" marT="114300" marB="1143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Paging</a:t>
                      </a:r>
                    </a:p>
                  </a:txBody>
                  <a:tcPr marL="114300" marR="114300" marT="114300" marB="1143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Segmentation</a:t>
                      </a:r>
                    </a:p>
                  </a:txBody>
                  <a:tcPr marL="114300" marR="114300" marT="114300" marB="114300"/>
                </a:tc>
                <a:extLst>
                  <a:ext uri="{0D108BD9-81ED-4DB2-BD59-A6C34878D82A}">
                    <a16:rowId xmlns:a16="http://schemas.microsoft.com/office/drawing/2014/main" val="658302815"/>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Non-Contiguous memory allocation</a:t>
                      </a:r>
                    </a:p>
                  </a:txBody>
                  <a:tcPr marL="76200" marR="76200" marT="76200" marB="762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Non-contiguous memory allocation</a:t>
                      </a:r>
                    </a:p>
                  </a:txBody>
                  <a:tcPr marL="76200" marR="76200" marT="76200" marB="76200"/>
                </a:tc>
                <a:extLst>
                  <a:ext uri="{0D108BD9-81ED-4DB2-BD59-A6C34878D82A}">
                    <a16:rowId xmlns:a16="http://schemas.microsoft.com/office/drawing/2014/main" val="964964263"/>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Paging divides program into fixed size pages.</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Segmentation divides program into variable size segments.</a:t>
                      </a:r>
                    </a:p>
                  </a:txBody>
                  <a:tcPr marL="76200" marR="76200" marT="76200" marB="76200"/>
                </a:tc>
                <a:extLst>
                  <a:ext uri="{0D108BD9-81ED-4DB2-BD59-A6C34878D82A}">
                    <a16:rowId xmlns:a16="http://schemas.microsoft.com/office/drawing/2014/main" val="2431679503"/>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OS is responsible</a:t>
                      </a:r>
                    </a:p>
                  </a:txBody>
                  <a:tcPr marL="76200" marR="76200" marT="76200" marB="762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Compiler is responsible.</a:t>
                      </a:r>
                    </a:p>
                  </a:txBody>
                  <a:tcPr marL="76200" marR="76200" marT="76200" marB="76200"/>
                </a:tc>
                <a:extLst>
                  <a:ext uri="{0D108BD9-81ED-4DB2-BD59-A6C34878D82A}">
                    <a16:rowId xmlns:a16="http://schemas.microsoft.com/office/drawing/2014/main" val="2451652325"/>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Paging is faster than segmentation</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Segmentation is slower than paging</a:t>
                      </a:r>
                    </a:p>
                  </a:txBody>
                  <a:tcPr marL="76200" marR="76200" marT="76200" marB="76200"/>
                </a:tc>
                <a:extLst>
                  <a:ext uri="{0D108BD9-81ED-4DB2-BD59-A6C34878D82A}">
                    <a16:rowId xmlns:a16="http://schemas.microsoft.com/office/drawing/2014/main" val="2555987162"/>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Paging is closer to Operating System</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Segmentation is closer to User</a:t>
                      </a:r>
                    </a:p>
                  </a:txBody>
                  <a:tcPr marL="76200" marR="76200" marT="76200" marB="76200"/>
                </a:tc>
                <a:extLst>
                  <a:ext uri="{0D108BD9-81ED-4DB2-BD59-A6C34878D82A}">
                    <a16:rowId xmlns:a16="http://schemas.microsoft.com/office/drawing/2014/main" val="50340212"/>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6</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suffers from internal fragmentation</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It suffers from external fragmentation</a:t>
                      </a:r>
                    </a:p>
                  </a:txBody>
                  <a:tcPr marL="76200" marR="76200" marT="76200" marB="76200"/>
                </a:tc>
                <a:extLst>
                  <a:ext uri="{0D108BD9-81ED-4DB2-BD59-A6C34878D82A}">
                    <a16:rowId xmlns:a16="http://schemas.microsoft.com/office/drawing/2014/main" val="1555201486"/>
                  </a:ext>
                </a:extLst>
              </a:tr>
              <a:tr h="37084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7</a:t>
                      </a: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There is no external fragmentation</a:t>
                      </a:r>
                    </a:p>
                  </a:txBody>
                  <a:tcPr marL="76200" marR="76200" marT="76200" marB="76200"/>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There is no external fragmentation</a:t>
                      </a:r>
                    </a:p>
                  </a:txBody>
                  <a:tcPr marL="76200" marR="76200" marT="76200" marB="76200"/>
                </a:tc>
                <a:extLst>
                  <a:ext uri="{0D108BD9-81ED-4DB2-BD59-A6C34878D82A}">
                    <a16:rowId xmlns:a16="http://schemas.microsoft.com/office/drawing/2014/main" val="2007487829"/>
                  </a:ext>
                </a:extLst>
              </a:tr>
            </a:tbl>
          </a:graphicData>
        </a:graphic>
      </p:graphicFrame>
    </p:spTree>
    <p:extLst>
      <p:ext uri="{BB962C8B-B14F-4D97-AF65-F5344CB8AC3E}">
        <p14:creationId xmlns:p14="http://schemas.microsoft.com/office/powerpoint/2010/main" val="2523545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File Management System:- </a:t>
            </a:r>
            <a:r>
              <a:rPr lang="en-US" sz="2200" dirty="0">
                <a:latin typeface="Times New Roman" panose="02020603050405020304" pitchFamily="18" charset="0"/>
                <a:cs typeface="Times New Roman" panose="02020603050405020304" pitchFamily="18" charset="0"/>
              </a:rPr>
              <a:t>A file can be defined as a data structure which stores the sequence of records. Files are stored in a file system, which may exist on a disk or in the main memory. Files can be simple (plain text) or complex (specially-formatted).</a:t>
            </a:r>
          </a:p>
          <a:p>
            <a:r>
              <a:rPr lang="en-US" sz="2200" dirty="0">
                <a:latin typeface="Times New Roman" panose="02020603050405020304" pitchFamily="18" charset="0"/>
                <a:cs typeface="Times New Roman" panose="02020603050405020304" pitchFamily="18" charset="0"/>
              </a:rPr>
              <a:t>The collection of files is known as Directory. The collection of directories at the different levels, is known as File System.</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133</a:t>
            </a:fld>
            <a:endParaRPr lang="en-IN" dirty="0"/>
          </a:p>
        </p:txBody>
      </p:sp>
      <p:pic>
        <p:nvPicPr>
          <p:cNvPr id="7" name="Picture 6">
            <a:extLst>
              <a:ext uri="{FF2B5EF4-FFF2-40B4-BE49-F238E27FC236}">
                <a16:creationId xmlns:a16="http://schemas.microsoft.com/office/drawing/2014/main" id="{96FEE99F-894B-4963-BA2B-17C686955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825" y="3103418"/>
            <a:ext cx="676275" cy="3618057"/>
          </a:xfrm>
          <a:prstGeom prst="rect">
            <a:avLst/>
          </a:prstGeom>
        </p:spPr>
      </p:pic>
    </p:spTree>
    <p:extLst>
      <p:ext uri="{BB962C8B-B14F-4D97-AF65-F5344CB8AC3E}">
        <p14:creationId xmlns:p14="http://schemas.microsoft.com/office/powerpoint/2010/main" val="7864958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409989"/>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Attributes of File Management System:-</a:t>
            </a:r>
          </a:p>
          <a:p>
            <a:r>
              <a:rPr lang="en-US" sz="2200" b="1" dirty="0">
                <a:latin typeface="Times New Roman" panose="02020603050405020304" pitchFamily="18" charset="0"/>
                <a:cs typeface="Times New Roman" panose="02020603050405020304" pitchFamily="18" charset="0"/>
              </a:rPr>
              <a:t>1.Name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Every file carries a name by which the file is recognized in the file system. One directory cannot have two files with the same name.</a:t>
            </a:r>
          </a:p>
          <a:p>
            <a:r>
              <a:rPr lang="en-US" sz="2200" b="1" dirty="0">
                <a:latin typeface="Times New Roman" panose="02020603050405020304" pitchFamily="18" charset="0"/>
                <a:cs typeface="Times New Roman" panose="02020603050405020304" pitchFamily="18" charset="0"/>
              </a:rPr>
              <a:t>2.Identifier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Along with the name, Each File has its own extension which identifies the type of the file. For example, a text file has the extension </a:t>
            </a:r>
            <a:r>
              <a:rPr lang="en-US" sz="2200" b="1" dirty="0">
                <a:latin typeface="Times New Roman" panose="02020603050405020304" pitchFamily="18" charset="0"/>
                <a:cs typeface="Times New Roman" panose="02020603050405020304" pitchFamily="18" charset="0"/>
              </a:rPr>
              <a:t>.txt,</a:t>
            </a:r>
            <a:r>
              <a:rPr lang="en-US" sz="2200" dirty="0">
                <a:latin typeface="Times New Roman" panose="02020603050405020304" pitchFamily="18" charset="0"/>
                <a:cs typeface="Times New Roman" panose="02020603050405020304" pitchFamily="18" charset="0"/>
              </a:rPr>
              <a:t> A video file can have the extension </a:t>
            </a:r>
            <a:r>
              <a:rPr lang="en-US" sz="2200" b="1" dirty="0">
                <a:latin typeface="Times New Roman" panose="02020603050405020304" pitchFamily="18" charset="0"/>
                <a:cs typeface="Times New Roman" panose="02020603050405020304" pitchFamily="18" charset="0"/>
              </a:rPr>
              <a:t>.mp4.</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3.Type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a File System, the Files are classified in different types such as video files, audio files, text files, executable files, etc.</a:t>
            </a:r>
          </a:p>
          <a:p>
            <a:r>
              <a:rPr lang="en-US" sz="2200" b="1" dirty="0">
                <a:latin typeface="Times New Roman" panose="02020603050405020304" pitchFamily="18" charset="0"/>
                <a:cs typeface="Times New Roman" panose="02020603050405020304" pitchFamily="18" charset="0"/>
              </a:rPr>
              <a:t>4.Location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File System, there are several locations on which, the files can be stored. Each file carries its location as its attribute.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134</a:t>
            </a:fld>
            <a:endParaRPr lang="en-IN" dirty="0"/>
          </a:p>
        </p:txBody>
      </p:sp>
    </p:spTree>
    <p:extLst>
      <p:ext uri="{BB962C8B-B14F-4D97-AF65-F5344CB8AC3E}">
        <p14:creationId xmlns:p14="http://schemas.microsoft.com/office/powerpoint/2010/main" val="29832582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409989"/>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Attributes of File Management System:-</a:t>
            </a:r>
          </a:p>
          <a:p>
            <a:r>
              <a:rPr lang="en-US" sz="2200" b="1" dirty="0">
                <a:latin typeface="Times New Roman" panose="02020603050405020304" pitchFamily="18" charset="0"/>
                <a:cs typeface="Times New Roman" panose="02020603050405020304" pitchFamily="18" charset="0"/>
              </a:rPr>
              <a:t>5.Size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Size of the File is one of its most important attribute. By size of the file, we mean the number of bytes acquired by the file in the memory.</a:t>
            </a:r>
          </a:p>
          <a:p>
            <a:r>
              <a:rPr lang="en-US" sz="2200" b="1" dirty="0">
                <a:latin typeface="Times New Roman" panose="02020603050405020304" pitchFamily="18" charset="0"/>
                <a:cs typeface="Times New Roman" panose="02020603050405020304" pitchFamily="18" charset="0"/>
              </a:rPr>
              <a:t>6.Protection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Admin of the computer may want the different protections for the different files. Therefore each file carries its own set of permissions to the different group of Users.</a:t>
            </a:r>
          </a:p>
          <a:p>
            <a:r>
              <a:rPr lang="en-US" sz="2200" b="1" dirty="0">
                <a:latin typeface="Times New Roman" panose="02020603050405020304" pitchFamily="18" charset="0"/>
                <a:cs typeface="Times New Roman" panose="02020603050405020304" pitchFamily="18" charset="0"/>
              </a:rPr>
              <a:t>7.Time and Date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Every file carries a time stamp which contains the time and date on which the file is last modified.</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135</a:t>
            </a:fld>
            <a:endParaRPr lang="en-IN" dirty="0"/>
          </a:p>
        </p:txBody>
      </p:sp>
    </p:spTree>
    <p:extLst>
      <p:ext uri="{BB962C8B-B14F-4D97-AF65-F5344CB8AC3E}">
        <p14:creationId xmlns:p14="http://schemas.microsoft.com/office/powerpoint/2010/main" val="450629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409989"/>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Attributes of File Management System:-</a:t>
            </a:r>
          </a:p>
          <a:p>
            <a:r>
              <a:rPr lang="en-US" sz="2200" b="1" dirty="0">
                <a:latin typeface="Times New Roman" panose="02020603050405020304" pitchFamily="18" charset="0"/>
                <a:cs typeface="Times New Roman" panose="02020603050405020304" pitchFamily="18" charset="0"/>
              </a:rPr>
              <a:t>5.Size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Size of the File is one of its most important attribute. By size of the file, we mean the number of bytes acquired by the file in the memory.</a:t>
            </a:r>
          </a:p>
          <a:p>
            <a:r>
              <a:rPr lang="en-US" sz="2200" b="1" dirty="0">
                <a:latin typeface="Times New Roman" panose="02020603050405020304" pitchFamily="18" charset="0"/>
                <a:cs typeface="Times New Roman" panose="02020603050405020304" pitchFamily="18" charset="0"/>
              </a:rPr>
              <a:t>6.Protection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Admin of the computer may want the different protections for the different files. Therefore each file carries its own set of permissions to the different group of Users.</a:t>
            </a:r>
          </a:p>
          <a:p>
            <a:r>
              <a:rPr lang="en-US" sz="2200" b="1" dirty="0">
                <a:latin typeface="Times New Roman" panose="02020603050405020304" pitchFamily="18" charset="0"/>
                <a:cs typeface="Times New Roman" panose="02020603050405020304" pitchFamily="18" charset="0"/>
              </a:rPr>
              <a:t>7.Time and Date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Every file carries a time stamp which contains the time and date on which the file is last modified.</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136</a:t>
            </a:fld>
            <a:endParaRPr lang="en-IN" dirty="0"/>
          </a:p>
        </p:txBody>
      </p:sp>
    </p:spTree>
    <p:extLst>
      <p:ext uri="{BB962C8B-B14F-4D97-AF65-F5344CB8AC3E}">
        <p14:creationId xmlns:p14="http://schemas.microsoft.com/office/powerpoint/2010/main" val="32363703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0A3861-BDBE-443E-823B-B940CA0B39A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
        <p:nvSpPr>
          <p:cNvPr id="7" name="Subtitle 6">
            <a:extLst>
              <a:ext uri="{FF2B5EF4-FFF2-40B4-BE49-F238E27FC236}">
                <a16:creationId xmlns:a16="http://schemas.microsoft.com/office/drawing/2014/main" id="{140F8350-3E64-4147-BE8D-643CF10805D2}"/>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5903F6BE-4C52-4BD1-B2EA-0D7294294ACE}"/>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CFD18DC9-8101-49D1-B21D-4EC379528E58}"/>
              </a:ext>
            </a:extLst>
          </p:cNvPr>
          <p:cNvSpPr>
            <a:spLocks noGrp="1"/>
          </p:cNvSpPr>
          <p:nvPr>
            <p:ph type="sldNum" sz="quarter" idx="12"/>
          </p:nvPr>
        </p:nvSpPr>
        <p:spPr/>
        <p:txBody>
          <a:bodyPr/>
          <a:lstStyle/>
          <a:p>
            <a:fld id="{C8C4ED06-475E-460D-92A4-5EF6918A0341}" type="slidenum">
              <a:rPr lang="en-IN" smtClean="0"/>
              <a:t>137</a:t>
            </a:fld>
            <a:endParaRPr lang="en-IN" dirty="0"/>
          </a:p>
        </p:txBody>
      </p:sp>
    </p:spTree>
    <p:extLst>
      <p:ext uri="{BB962C8B-B14F-4D97-AF65-F5344CB8AC3E}">
        <p14:creationId xmlns:p14="http://schemas.microsoft.com/office/powerpoint/2010/main" val="210456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 </a:t>
            </a:r>
            <a:r>
              <a:rPr lang="en-IN" sz="22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14</a:t>
            </a:fld>
            <a:endParaRPr lang="en-IN" dirty="0"/>
          </a:p>
        </p:txBody>
      </p:sp>
      <p:pic>
        <p:nvPicPr>
          <p:cNvPr id="7" name="Picture 6">
            <a:extLst>
              <a:ext uri="{FF2B5EF4-FFF2-40B4-BE49-F238E27FC236}">
                <a16:creationId xmlns:a16="http://schemas.microsoft.com/office/drawing/2014/main" id="{3361BF99-7202-4AEF-8EB8-13C82788A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743994"/>
            <a:ext cx="5181600" cy="2514600"/>
          </a:xfrm>
          <a:prstGeom prst="rect">
            <a:avLst/>
          </a:prstGeom>
        </p:spPr>
      </p:pic>
    </p:spTree>
    <p:extLst>
      <p:ext uri="{BB962C8B-B14F-4D97-AF65-F5344CB8AC3E}">
        <p14:creationId xmlns:p14="http://schemas.microsoft.com/office/powerpoint/2010/main" val="202953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Batch Processing:-</a:t>
            </a:r>
          </a:p>
          <a:p>
            <a:pPr>
              <a:buFont typeface="Wingdings" panose="05000000000000000000" pitchFamily="2" charset="2"/>
              <a:buChar char="§"/>
            </a:pPr>
            <a:r>
              <a:rPr lang="en-IN" sz="2400" b="1" i="1" dirty="0">
                <a:latin typeface="Times New Roman" panose="02020603050405020304" pitchFamily="18" charset="0"/>
                <a:cs typeface="Times New Roman" panose="02020603050405020304" pitchFamily="18" charset="0"/>
              </a:rPr>
              <a:t>Advantages:-</a:t>
            </a:r>
          </a:p>
          <a:p>
            <a:r>
              <a:rPr lang="en-IN" sz="2400" dirty="0">
                <a:latin typeface="Times New Roman" panose="02020603050405020304" pitchFamily="18" charset="0"/>
                <a:cs typeface="Times New Roman" panose="02020603050405020304" pitchFamily="18" charset="0"/>
              </a:rPr>
              <a:t>Batch processing takes much of the work of the operator to the computer.</a:t>
            </a:r>
          </a:p>
          <a:p>
            <a:r>
              <a:rPr lang="en-IN" sz="2400" dirty="0">
                <a:latin typeface="Times New Roman" panose="02020603050405020304" pitchFamily="18" charset="0"/>
                <a:cs typeface="Times New Roman" panose="02020603050405020304" pitchFamily="18" charset="0"/>
              </a:rPr>
              <a:t>Increased performance as a new job get started as soon as the previous job is finished, without any manual intervention.</a:t>
            </a:r>
          </a:p>
          <a:p>
            <a:pPr>
              <a:buFont typeface="Wingdings" panose="05000000000000000000" pitchFamily="2" charset="2"/>
              <a:buChar char="§"/>
            </a:pPr>
            <a:r>
              <a:rPr lang="en-IN" sz="2400" b="1" i="1" dirty="0">
                <a:latin typeface="Times New Roman" panose="02020603050405020304" pitchFamily="18" charset="0"/>
                <a:cs typeface="Times New Roman" panose="02020603050405020304" pitchFamily="18" charset="0"/>
              </a:rPr>
              <a:t>Disadvantages:-</a:t>
            </a:r>
          </a:p>
          <a:p>
            <a:r>
              <a:rPr lang="en-IN" sz="2400" dirty="0">
                <a:latin typeface="Times New Roman" panose="02020603050405020304" pitchFamily="18" charset="0"/>
                <a:cs typeface="Times New Roman" panose="02020603050405020304" pitchFamily="18" charset="0"/>
              </a:rPr>
              <a:t>Difficult to debug program.</a:t>
            </a:r>
          </a:p>
          <a:p>
            <a:r>
              <a:rPr lang="en-IN" sz="2400" dirty="0">
                <a:latin typeface="Times New Roman" panose="02020603050405020304" pitchFamily="18" charset="0"/>
                <a:cs typeface="Times New Roman" panose="02020603050405020304" pitchFamily="18" charset="0"/>
              </a:rPr>
              <a:t>A job could enter an infinite loop.</a:t>
            </a:r>
          </a:p>
          <a:p>
            <a:r>
              <a:rPr lang="en-IN" sz="2400" dirty="0">
                <a:latin typeface="Times New Roman" panose="02020603050405020304" pitchFamily="18" charset="0"/>
                <a:cs typeface="Times New Roman" panose="02020603050405020304" pitchFamily="18" charset="0"/>
              </a:rPr>
              <a:t>Due to lack of protection scheme, one batch job can affect pending jobs.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15</a:t>
            </a:fld>
            <a:endParaRPr lang="en-IN" dirty="0"/>
          </a:p>
        </p:txBody>
      </p:sp>
    </p:spTree>
    <p:extLst>
      <p:ext uri="{BB962C8B-B14F-4D97-AF65-F5344CB8AC3E}">
        <p14:creationId xmlns:p14="http://schemas.microsoft.com/office/powerpoint/2010/main" val="259921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423844"/>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Multitasking:- </a:t>
            </a:r>
            <a:r>
              <a:rPr lang="en-IN" sz="2200" dirty="0">
                <a:latin typeface="Times New Roman" panose="02020603050405020304" pitchFamily="18" charset="0"/>
                <a:cs typeface="Times New Roman" panose="02020603050405020304" pitchFamily="18" charset="0"/>
              </a:rPr>
              <a:t>Multitasking is when multiple jobs are executed by the CPU simultaneously by switching between them. Switches occur so frequently that the users may interact with each program while it is running. An OS does the following activities related to multitasking −</a:t>
            </a:r>
          </a:p>
          <a:p>
            <a:r>
              <a:rPr lang="en-IN" sz="2200" dirty="0">
                <a:latin typeface="Times New Roman" panose="02020603050405020304" pitchFamily="18" charset="0"/>
                <a:cs typeface="Times New Roman" panose="02020603050405020304" pitchFamily="18" charset="0"/>
              </a:rPr>
              <a:t>The user gives instructions to the operating system or to a program directly, and receives an immediate response.</a:t>
            </a:r>
          </a:p>
          <a:p>
            <a:r>
              <a:rPr lang="en-IN" sz="2200" dirty="0">
                <a:latin typeface="Times New Roman" panose="02020603050405020304" pitchFamily="18" charset="0"/>
                <a:cs typeface="Times New Roman" panose="02020603050405020304" pitchFamily="18" charset="0"/>
              </a:rPr>
              <a:t>The OS handles multitasking in the way that it can handle multiple operations/executes multiple programs at a time.</a:t>
            </a:r>
          </a:p>
          <a:p>
            <a:r>
              <a:rPr lang="en-IN" sz="2200" dirty="0">
                <a:latin typeface="Times New Roman" panose="02020603050405020304" pitchFamily="18" charset="0"/>
                <a:cs typeface="Times New Roman" panose="02020603050405020304" pitchFamily="18" charset="0"/>
              </a:rPr>
              <a:t>Multitasking Operating Systems are also known as Time-sharing systems.</a:t>
            </a:r>
          </a:p>
          <a:p>
            <a:r>
              <a:rPr lang="en-IN" sz="2200" dirty="0">
                <a:latin typeface="Times New Roman" panose="02020603050405020304" pitchFamily="18" charset="0"/>
                <a:cs typeface="Times New Roman" panose="02020603050405020304" pitchFamily="18" charset="0"/>
              </a:rPr>
              <a:t>These Operating Systems were developed to provide interactive use of a computer system at a reasonable cost.</a:t>
            </a:r>
          </a:p>
          <a:p>
            <a:r>
              <a:rPr lang="en-IN" sz="2200" dirty="0">
                <a:latin typeface="Times New Roman" panose="02020603050405020304" pitchFamily="18" charset="0"/>
                <a:cs typeface="Times New Roman" panose="02020603050405020304" pitchFamily="18" charset="0"/>
              </a:rPr>
              <a:t>A time-shared operating system uses the concept of CPU scheduling and multiprogramming to provide each user with a small portion of a time-shared CPU.</a:t>
            </a:r>
          </a:p>
          <a:p>
            <a:r>
              <a:rPr lang="en-IN" sz="2200" dirty="0">
                <a:latin typeface="Times New Roman" panose="02020603050405020304" pitchFamily="18" charset="0"/>
                <a:cs typeface="Times New Roman" panose="02020603050405020304" pitchFamily="18" charset="0"/>
              </a:rPr>
              <a:t>Each user has at least one separate program in memory.</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16</a:t>
            </a:fld>
            <a:endParaRPr lang="en-IN" dirty="0"/>
          </a:p>
        </p:txBody>
      </p:sp>
    </p:spTree>
    <p:extLst>
      <p:ext uri="{BB962C8B-B14F-4D97-AF65-F5344CB8AC3E}">
        <p14:creationId xmlns:p14="http://schemas.microsoft.com/office/powerpoint/2010/main" val="32515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Multitasking:-</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17</a:t>
            </a:fld>
            <a:endParaRPr lang="en-IN" dirty="0"/>
          </a:p>
        </p:txBody>
      </p:sp>
      <p:pic>
        <p:nvPicPr>
          <p:cNvPr id="7" name="Picture 6">
            <a:extLst>
              <a:ext uri="{FF2B5EF4-FFF2-40B4-BE49-F238E27FC236}">
                <a16:creationId xmlns:a16="http://schemas.microsoft.com/office/drawing/2014/main" id="{02292595-F797-4488-9892-A657BC4B4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309" y="2256631"/>
            <a:ext cx="6040582" cy="3080543"/>
          </a:xfrm>
          <a:prstGeom prst="rect">
            <a:avLst/>
          </a:prstGeom>
        </p:spPr>
      </p:pic>
    </p:spTree>
    <p:extLst>
      <p:ext uri="{BB962C8B-B14F-4D97-AF65-F5344CB8AC3E}">
        <p14:creationId xmlns:p14="http://schemas.microsoft.com/office/powerpoint/2010/main" val="288811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Multiprogramming:- </a:t>
            </a:r>
            <a:r>
              <a:rPr lang="en-IN" sz="2200" dirty="0">
                <a:latin typeface="Times New Roman" panose="02020603050405020304" pitchFamily="18" charset="0"/>
                <a:cs typeface="Times New Roman" panose="02020603050405020304" pitchFamily="18" charset="0"/>
              </a:rPr>
              <a:t>Sharing the processor, when two or more programs reside in memory at the same time, is referred as </a:t>
            </a:r>
            <a:r>
              <a:rPr lang="en-IN" sz="2200" b="1" dirty="0">
                <a:latin typeface="Times New Roman" panose="02020603050405020304" pitchFamily="18" charset="0"/>
                <a:cs typeface="Times New Roman" panose="02020603050405020304" pitchFamily="18" charset="0"/>
              </a:rPr>
              <a:t>multiprogramming</a:t>
            </a:r>
            <a:r>
              <a:rPr lang="en-IN" sz="2200" dirty="0">
                <a:latin typeface="Times New Roman" panose="02020603050405020304" pitchFamily="18" charset="0"/>
                <a:cs typeface="Times New Roman" panose="02020603050405020304" pitchFamily="18" charset="0"/>
              </a:rPr>
              <a:t>. Multiprogramming assumes a single shared processor. Multiprogramming increases CPU utilization by organizing jobs so that the CPU always has one to execute.</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18</a:t>
            </a:fld>
            <a:endParaRPr lang="en-IN" dirty="0"/>
          </a:p>
        </p:txBody>
      </p:sp>
      <p:pic>
        <p:nvPicPr>
          <p:cNvPr id="8" name="Picture 7">
            <a:extLst>
              <a:ext uri="{FF2B5EF4-FFF2-40B4-BE49-F238E27FC236}">
                <a16:creationId xmlns:a16="http://schemas.microsoft.com/office/drawing/2014/main" id="{27DE07FC-DC68-4E2A-9A2E-0138177B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784" y="2675731"/>
            <a:ext cx="2152650" cy="3438525"/>
          </a:xfrm>
          <a:prstGeom prst="rect">
            <a:avLst/>
          </a:prstGeom>
        </p:spPr>
      </p:pic>
    </p:spTree>
    <p:extLst>
      <p:ext uri="{BB962C8B-B14F-4D97-AF65-F5344CB8AC3E}">
        <p14:creationId xmlns:p14="http://schemas.microsoft.com/office/powerpoint/2010/main" val="389205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Multiprogramming:-</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a:t>
            </a:r>
          </a:p>
          <a:p>
            <a:r>
              <a:rPr lang="en-IN" sz="2200" dirty="0">
                <a:latin typeface="Times New Roman" panose="02020603050405020304" pitchFamily="18" charset="0"/>
                <a:cs typeface="Times New Roman" panose="02020603050405020304" pitchFamily="18" charset="0"/>
              </a:rPr>
              <a:t>High and efficient CPU utilization.</a:t>
            </a:r>
          </a:p>
          <a:p>
            <a:r>
              <a:rPr lang="en-IN" sz="2200" dirty="0">
                <a:latin typeface="Times New Roman" panose="02020603050405020304" pitchFamily="18" charset="0"/>
                <a:cs typeface="Times New Roman" panose="02020603050405020304" pitchFamily="18" charset="0"/>
              </a:rPr>
              <a:t>User feels that many programs are allotted CPU almost simultaneously.</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a:t>
            </a:r>
          </a:p>
          <a:p>
            <a:r>
              <a:rPr lang="en-IN" sz="2200" dirty="0">
                <a:latin typeface="Times New Roman" panose="02020603050405020304" pitchFamily="18" charset="0"/>
                <a:cs typeface="Times New Roman" panose="02020603050405020304" pitchFamily="18" charset="0"/>
              </a:rPr>
              <a:t>CPU scheduling is required.</a:t>
            </a:r>
          </a:p>
          <a:p>
            <a:r>
              <a:rPr lang="en-IN" sz="2200" dirty="0">
                <a:latin typeface="Times New Roman" panose="02020603050405020304" pitchFamily="18" charset="0"/>
                <a:cs typeface="Times New Roman" panose="02020603050405020304" pitchFamily="18" charset="0"/>
              </a:rPr>
              <a:t>To accommodate many jobs in memory, memory management is required.</a:t>
            </a: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19</a:t>
            </a:fld>
            <a:endParaRPr lang="en-IN" dirty="0"/>
          </a:p>
        </p:txBody>
      </p:sp>
    </p:spTree>
    <p:extLst>
      <p:ext uri="{BB962C8B-B14F-4D97-AF65-F5344CB8AC3E}">
        <p14:creationId xmlns:p14="http://schemas.microsoft.com/office/powerpoint/2010/main" val="366040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Definition:- </a:t>
            </a:r>
            <a:r>
              <a:rPr lang="en-IN" sz="2000" dirty="0">
                <a:latin typeface="Times New Roman" panose="02020603050405020304" pitchFamily="18" charset="0"/>
                <a:cs typeface="Times New Roman" panose="02020603050405020304" pitchFamily="18" charset="0"/>
              </a:rPr>
              <a:t>An operating system is a program that acts as an interface between the user and the computer hardware and controls the execution of all kinds of programs.</a:t>
            </a:r>
          </a:p>
          <a:p>
            <a:pPr>
              <a:buFont typeface="Wingdings" panose="05000000000000000000" pitchFamily="2" charset="2"/>
              <a:buChar char="Ø"/>
            </a:pPr>
            <a:endParaRPr lang="en-IN" sz="20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a:t>
            </a:fld>
            <a:endParaRPr lang="en-IN" dirty="0"/>
          </a:p>
        </p:txBody>
      </p:sp>
      <p:pic>
        <p:nvPicPr>
          <p:cNvPr id="7" name="Picture 6">
            <a:extLst>
              <a:ext uri="{FF2B5EF4-FFF2-40B4-BE49-F238E27FC236}">
                <a16:creationId xmlns:a16="http://schemas.microsoft.com/office/drawing/2014/main" id="{98A0BED5-C04A-4F50-8B98-2DC0F441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225" y="2999505"/>
            <a:ext cx="3267075" cy="3381375"/>
          </a:xfrm>
          <a:prstGeom prst="rect">
            <a:avLst/>
          </a:prstGeom>
        </p:spPr>
      </p:pic>
    </p:spTree>
    <p:extLst>
      <p:ext uri="{BB962C8B-B14F-4D97-AF65-F5344CB8AC3E}">
        <p14:creationId xmlns:p14="http://schemas.microsoft.com/office/powerpoint/2010/main" val="103665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a:t>
            </a:r>
            <a:r>
              <a:rPr lang="en-IN" sz="2200" dirty="0">
                <a:latin typeface="Times New Roman" panose="02020603050405020304" pitchFamily="18" charset="0"/>
                <a:cs typeface="Times New Roman" panose="02020603050405020304" pitchFamily="18" charset="0"/>
              </a:rPr>
              <a:t>A process is basically a program in execution. The execution of a process must progress in a sequential fashion.</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 process is defined as an entity which represents the basic unit of work to be implemented in the system.</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20</a:t>
            </a:fld>
            <a:endParaRPr lang="en-IN" dirty="0"/>
          </a:p>
        </p:txBody>
      </p:sp>
      <p:pic>
        <p:nvPicPr>
          <p:cNvPr id="8" name="Picture 7">
            <a:extLst>
              <a:ext uri="{FF2B5EF4-FFF2-40B4-BE49-F238E27FC236}">
                <a16:creationId xmlns:a16="http://schemas.microsoft.com/office/drawing/2014/main" id="{0D366F08-F6ED-4E51-9464-F6366068B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746375"/>
            <a:ext cx="2724150" cy="3609975"/>
          </a:xfrm>
          <a:prstGeom prst="rect">
            <a:avLst/>
          </a:prstGeom>
        </p:spPr>
      </p:pic>
    </p:spTree>
    <p:extLst>
      <p:ext uri="{BB962C8B-B14F-4D97-AF65-F5344CB8AC3E}">
        <p14:creationId xmlns:p14="http://schemas.microsoft.com/office/powerpoint/2010/main" val="239290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 </a:t>
            </a:r>
            <a:r>
              <a:rPr lang="en-IN" sz="2200" dirty="0">
                <a:latin typeface="Times New Roman" panose="02020603050405020304" pitchFamily="18" charset="0"/>
                <a:cs typeface="Times New Roman" panose="02020603050405020304" pitchFamily="18" charset="0"/>
              </a:rPr>
              <a:t>When a process executes, it passes through different states. These stages may differ in different operating systems, and the names of these states are also not standardized.</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21</a:t>
            </a:fld>
            <a:endParaRPr lang="en-IN" dirty="0"/>
          </a:p>
        </p:txBody>
      </p:sp>
    </p:spTree>
    <p:extLst>
      <p:ext uri="{BB962C8B-B14F-4D97-AF65-F5344CB8AC3E}">
        <p14:creationId xmlns:p14="http://schemas.microsoft.com/office/powerpoint/2010/main" val="153213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22</a:t>
            </a:fld>
            <a:endParaRPr lang="en-IN" dirty="0"/>
          </a:p>
        </p:txBody>
      </p:sp>
      <p:graphicFrame>
        <p:nvGraphicFramePr>
          <p:cNvPr id="6" name="Table 5">
            <a:extLst>
              <a:ext uri="{FF2B5EF4-FFF2-40B4-BE49-F238E27FC236}">
                <a16:creationId xmlns:a16="http://schemas.microsoft.com/office/drawing/2014/main" id="{1FCB806B-AFDC-4C3A-ADC1-C06AE17732EF}"/>
              </a:ext>
            </a:extLst>
          </p:cNvPr>
          <p:cNvGraphicFramePr>
            <a:graphicFrameLocks noGrp="1"/>
          </p:cNvGraphicFramePr>
          <p:nvPr>
            <p:extLst>
              <p:ext uri="{D42A27DB-BD31-4B8C-83A1-F6EECF244321}">
                <p14:modId xmlns:p14="http://schemas.microsoft.com/office/powerpoint/2010/main" val="1024681516"/>
              </p:ext>
            </p:extLst>
          </p:nvPr>
        </p:nvGraphicFramePr>
        <p:xfrm>
          <a:off x="3417454" y="1520825"/>
          <a:ext cx="8128000" cy="5029200"/>
        </p:xfrm>
        <a:graphic>
          <a:graphicData uri="http://schemas.openxmlformats.org/drawingml/2006/table">
            <a:tbl>
              <a:tblPr firstRow="1" bandRow="1">
                <a:tableStyleId>{69012ECD-51FC-41F1-AA8D-1B2483CD663E}</a:tableStyleId>
              </a:tblPr>
              <a:tblGrid>
                <a:gridCol w="1833419">
                  <a:extLst>
                    <a:ext uri="{9D8B030D-6E8A-4147-A177-3AD203B41FA5}">
                      <a16:colId xmlns:a16="http://schemas.microsoft.com/office/drawing/2014/main" val="1948474609"/>
                    </a:ext>
                  </a:extLst>
                </a:gridCol>
                <a:gridCol w="6294581">
                  <a:extLst>
                    <a:ext uri="{9D8B030D-6E8A-4147-A177-3AD203B41FA5}">
                      <a16:colId xmlns:a16="http://schemas.microsoft.com/office/drawing/2014/main" val="1012358627"/>
                    </a:ext>
                  </a:extLst>
                </a:gridCol>
              </a:tblGrid>
              <a:tr h="278168">
                <a:tc>
                  <a:txBody>
                    <a:bodyPr/>
                    <a:lstStyle/>
                    <a:p>
                      <a:pPr algn="l" fontAlgn="t"/>
                      <a:r>
                        <a:rPr lang="en-IN" sz="1500" dirty="0">
                          <a:effectLst/>
                          <a:latin typeface="Times New Roman" panose="02020603050405020304" pitchFamily="18" charset="0"/>
                          <a:cs typeface="Times New Roman" panose="02020603050405020304" pitchFamily="18" charset="0"/>
                        </a:rPr>
                        <a:t>S.N.</a:t>
                      </a:r>
                      <a:endParaRPr lang="en-IN" sz="1500" b="1" i="1"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IN" sz="1500" dirty="0">
                          <a:effectLst/>
                          <a:latin typeface="Times New Roman" panose="02020603050405020304" pitchFamily="18" charset="0"/>
                          <a:cs typeface="Times New Roman" panose="02020603050405020304" pitchFamily="18" charset="0"/>
                        </a:rPr>
                        <a:t>State &amp; Description</a:t>
                      </a:r>
                      <a:endParaRPr lang="en-IN" sz="1500" b="1" i="1"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57745816"/>
                  </a:ext>
                </a:extLst>
              </a:tr>
              <a:tr h="456990">
                <a:tc>
                  <a:txBody>
                    <a:bodyPr/>
                    <a:lstStyle/>
                    <a:p>
                      <a:pPr fontAlgn="t"/>
                      <a:r>
                        <a:rPr lang="en-IN" sz="1500" dirty="0">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Start</a:t>
                      </a:r>
                    </a:p>
                    <a:p>
                      <a:pPr algn="just" fontAlgn="t"/>
                      <a:r>
                        <a:rPr lang="en-IN" sz="1500" dirty="0">
                          <a:effectLst/>
                          <a:latin typeface="Times New Roman" panose="02020603050405020304" pitchFamily="18" charset="0"/>
                          <a:cs typeface="Times New Roman" panose="02020603050405020304" pitchFamily="18" charset="0"/>
                        </a:rPr>
                        <a:t>This is the initial state when a process is first started/created.</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812506519"/>
                  </a:ext>
                </a:extLst>
              </a:tr>
              <a:tr h="1172278">
                <a:tc>
                  <a:txBody>
                    <a:bodyPr/>
                    <a:lstStyle/>
                    <a:p>
                      <a:pPr fontAlgn="t"/>
                      <a:r>
                        <a:rPr lang="en-IN" sz="1500" dirty="0">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Ready</a:t>
                      </a:r>
                    </a:p>
                    <a:p>
                      <a:pPr algn="just" fontAlgn="t"/>
                      <a:r>
                        <a:rPr lang="en-IN" sz="1500" dirty="0">
                          <a:effectLst/>
                          <a:latin typeface="Times New Roman" panose="02020603050405020304" pitchFamily="18" charset="0"/>
                          <a:cs typeface="Times New Roman" panose="02020603050405020304" pitchFamily="18" charset="0"/>
                        </a:rPr>
                        <a:t>The process is waiting to be assigned to a processor. Ready processes are waiting to have the processor allocated to them by the operating system so that they can run. Process may come into this state after Start state or while running it by but interrupted by the scheduler to assign CPU to some other process.</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79580432"/>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Running</a:t>
                      </a:r>
                    </a:p>
                    <a:p>
                      <a:pPr algn="just" fontAlgn="t"/>
                      <a:r>
                        <a:rPr lang="en-IN" sz="1500" dirty="0">
                          <a:effectLst/>
                          <a:latin typeface="Times New Roman" panose="02020603050405020304" pitchFamily="18" charset="0"/>
                          <a:cs typeface="Times New Roman" panose="02020603050405020304" pitchFamily="18" charset="0"/>
                        </a:rPr>
                        <a:t>Once the process has been assigned to a processor by the OS scheduler, the process state is set to running and the processor executes its instructions.</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13897263"/>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Waiting</a:t>
                      </a:r>
                    </a:p>
                    <a:p>
                      <a:pPr algn="just" fontAlgn="t"/>
                      <a:r>
                        <a:rPr lang="en-IN" sz="1500" dirty="0">
                          <a:effectLst/>
                          <a:latin typeface="Times New Roman" panose="02020603050405020304" pitchFamily="18" charset="0"/>
                          <a:cs typeface="Times New Roman" panose="02020603050405020304" pitchFamily="18" charset="0"/>
                        </a:rPr>
                        <a:t>Process moves into the waiting state if it needs to wait for a resource, such as waiting for user input, or waiting for a file to become available.</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62646616"/>
                  </a:ext>
                </a:extLst>
              </a:tr>
              <a:tr h="814634">
                <a:tc>
                  <a:txBody>
                    <a:bodyPr/>
                    <a:lstStyle/>
                    <a:p>
                      <a:pPr fontAlgn="t"/>
                      <a:r>
                        <a:rPr lang="en-IN" sz="1500" dirty="0">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just" fontAlgn="t"/>
                      <a:r>
                        <a:rPr lang="en-IN" sz="1500" b="1" dirty="0">
                          <a:effectLst/>
                          <a:latin typeface="Times New Roman" panose="02020603050405020304" pitchFamily="18" charset="0"/>
                          <a:cs typeface="Times New Roman" panose="02020603050405020304" pitchFamily="18" charset="0"/>
                        </a:rPr>
                        <a:t>Terminated or Exit</a:t>
                      </a:r>
                    </a:p>
                    <a:p>
                      <a:pPr algn="just" fontAlgn="t"/>
                      <a:r>
                        <a:rPr lang="en-IN" sz="1500" dirty="0">
                          <a:effectLst/>
                          <a:latin typeface="Times New Roman" panose="02020603050405020304" pitchFamily="18" charset="0"/>
                          <a:cs typeface="Times New Roman" panose="02020603050405020304" pitchFamily="18" charset="0"/>
                        </a:rPr>
                        <a:t>Once the process finishes its execution, or it is terminated by the operating system, it is moved to the terminated state where it waits to be removed from main memory.</a:t>
                      </a:r>
                      <a:endParaRPr lang="en-IN" sz="15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3337253532"/>
                  </a:ext>
                </a:extLst>
              </a:tr>
            </a:tbl>
          </a:graphicData>
        </a:graphic>
      </p:graphicFrame>
    </p:spTree>
    <p:extLst>
      <p:ext uri="{BB962C8B-B14F-4D97-AF65-F5344CB8AC3E}">
        <p14:creationId xmlns:p14="http://schemas.microsoft.com/office/powerpoint/2010/main" val="158716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life cycle:-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23</a:t>
            </a:fld>
            <a:endParaRPr lang="en-IN" dirty="0"/>
          </a:p>
        </p:txBody>
      </p:sp>
      <p:pic>
        <p:nvPicPr>
          <p:cNvPr id="8" name="Picture 7">
            <a:extLst>
              <a:ext uri="{FF2B5EF4-FFF2-40B4-BE49-F238E27FC236}">
                <a16:creationId xmlns:a16="http://schemas.microsoft.com/office/drawing/2014/main" id="{4E5BF3B2-34E6-4C79-9BA7-615F1F0D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36" y="2285207"/>
            <a:ext cx="7620000" cy="2552700"/>
          </a:xfrm>
          <a:prstGeom prst="rect">
            <a:avLst/>
          </a:prstGeom>
        </p:spPr>
      </p:pic>
    </p:spTree>
    <p:extLst>
      <p:ext uri="{BB962C8B-B14F-4D97-AF65-F5344CB8AC3E}">
        <p14:creationId xmlns:p14="http://schemas.microsoft.com/office/powerpoint/2010/main" val="207481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Control Block(PCB):- </a:t>
            </a:r>
            <a:r>
              <a:rPr lang="en-IN" sz="2200" dirty="0">
                <a:latin typeface="Times New Roman" panose="02020603050405020304" pitchFamily="18" charset="0"/>
                <a:cs typeface="Times New Roman" panose="02020603050405020304" pitchFamily="18" charset="0"/>
              </a:rPr>
              <a:t>A Process Control Block is a data structure maintained by the Operating System for every process. The PCB is identified by an integer process ID (PID).</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24</a:t>
            </a:fld>
            <a:endParaRPr lang="en-IN" dirty="0"/>
          </a:p>
        </p:txBody>
      </p:sp>
      <p:pic>
        <p:nvPicPr>
          <p:cNvPr id="7" name="Picture 6">
            <a:extLst>
              <a:ext uri="{FF2B5EF4-FFF2-40B4-BE49-F238E27FC236}">
                <a16:creationId xmlns:a16="http://schemas.microsoft.com/office/drawing/2014/main" id="{6D4774C6-A9BF-41DD-BC0B-1DDF9325F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59" y="2370137"/>
            <a:ext cx="3467100" cy="4351338"/>
          </a:xfrm>
          <a:prstGeom prst="rect">
            <a:avLst/>
          </a:prstGeom>
        </p:spPr>
      </p:pic>
    </p:spTree>
    <p:extLst>
      <p:ext uri="{BB962C8B-B14F-4D97-AF65-F5344CB8AC3E}">
        <p14:creationId xmlns:p14="http://schemas.microsoft.com/office/powerpoint/2010/main" val="57945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a:t>
            </a:r>
          </a:p>
          <a:p>
            <a:r>
              <a:rPr lang="en-IN" sz="2200" b="1" i="1" dirty="0">
                <a:latin typeface="Times New Roman" panose="02020603050405020304" pitchFamily="18" charset="0"/>
                <a:cs typeface="Times New Roman" panose="02020603050405020304" pitchFamily="18" charset="0"/>
              </a:rPr>
              <a:t>Definition:- </a:t>
            </a:r>
            <a:r>
              <a:rPr lang="en-IN" sz="2200" dirty="0">
                <a:latin typeface="Times New Roman" panose="02020603050405020304" pitchFamily="18" charset="0"/>
                <a:cs typeface="Times New Roman" panose="02020603050405020304" pitchFamily="18" charset="0"/>
              </a:rPr>
              <a:t>The process scheduling is the activity of the process manager that handles the removal of the running process from the CPU and the selection of another process on the basis of a particular strategy. </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The Operating System maintains the following important process scheduling queues −</a:t>
            </a:r>
          </a:p>
          <a:p>
            <a:r>
              <a:rPr lang="en-IN" sz="2200" b="1" dirty="0">
                <a:latin typeface="Times New Roman" panose="02020603050405020304" pitchFamily="18" charset="0"/>
                <a:cs typeface="Times New Roman" panose="02020603050405020304" pitchFamily="18" charset="0"/>
              </a:rPr>
              <a:t>Job queue</a:t>
            </a:r>
            <a:r>
              <a:rPr lang="en-IN" sz="2200" dirty="0">
                <a:latin typeface="Times New Roman" panose="02020603050405020304" pitchFamily="18" charset="0"/>
                <a:cs typeface="Times New Roman" panose="02020603050405020304" pitchFamily="18" charset="0"/>
              </a:rPr>
              <a:t> − This queue keeps all the processes in the system.</a:t>
            </a:r>
          </a:p>
          <a:p>
            <a:r>
              <a:rPr lang="en-IN" sz="2200" b="1" dirty="0">
                <a:latin typeface="Times New Roman" panose="02020603050405020304" pitchFamily="18" charset="0"/>
                <a:cs typeface="Times New Roman" panose="02020603050405020304" pitchFamily="18" charset="0"/>
              </a:rPr>
              <a:t>Ready queue</a:t>
            </a:r>
            <a:r>
              <a:rPr lang="en-IN" sz="2200" dirty="0">
                <a:latin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p>
          <a:p>
            <a:r>
              <a:rPr lang="en-IN" sz="2200" b="1" dirty="0">
                <a:latin typeface="Times New Roman" panose="02020603050405020304" pitchFamily="18" charset="0"/>
                <a:cs typeface="Times New Roman" panose="02020603050405020304" pitchFamily="18" charset="0"/>
              </a:rPr>
              <a:t>Device queues</a:t>
            </a:r>
            <a:r>
              <a:rPr lang="en-IN" sz="2200" dirty="0">
                <a:latin typeface="Times New Roman" panose="02020603050405020304" pitchFamily="18" charset="0"/>
                <a:cs typeface="Times New Roman" panose="02020603050405020304" pitchFamily="18" charset="0"/>
              </a:rPr>
              <a:t> − The processes which are blocked due to unavailability of an I/O device constitute this queue.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25</a:t>
            </a:fld>
            <a:endParaRPr lang="en-IN" dirty="0"/>
          </a:p>
        </p:txBody>
      </p:sp>
    </p:spTree>
    <p:extLst>
      <p:ext uri="{BB962C8B-B14F-4D97-AF65-F5344CB8AC3E}">
        <p14:creationId xmlns:p14="http://schemas.microsoft.com/office/powerpoint/2010/main" val="378509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OS maintains all PCBs in Process Scheduling Queues. The OS maintains a separate queue for each of the process states and PCBs of all processes in the same execution state are placed in the same queue. When the state of a process is changed, its PCB is unlinked from its current queue and moved to its new state queue.</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26</a:t>
            </a:fld>
            <a:endParaRPr lang="en-IN" dirty="0"/>
          </a:p>
        </p:txBody>
      </p:sp>
    </p:spTree>
    <p:extLst>
      <p:ext uri="{BB962C8B-B14F-4D97-AF65-F5344CB8AC3E}">
        <p14:creationId xmlns:p14="http://schemas.microsoft.com/office/powerpoint/2010/main" val="27216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Process Scheduling Queues:- </a:t>
            </a:r>
            <a:r>
              <a:rPr lang="en-IN" sz="2200" dirty="0">
                <a:latin typeface="Times New Roman" panose="02020603050405020304" pitchFamily="18" charset="0"/>
                <a:cs typeface="Times New Roman" panose="02020603050405020304" pitchFamily="18" charset="0"/>
              </a:rPr>
              <a:t>The Operating System maintains the following important process scheduling queues −</a:t>
            </a:r>
          </a:p>
          <a:p>
            <a:r>
              <a:rPr lang="en-IN" sz="2200" b="1" dirty="0">
                <a:latin typeface="Times New Roman" panose="02020603050405020304" pitchFamily="18" charset="0"/>
                <a:cs typeface="Times New Roman" panose="02020603050405020304" pitchFamily="18" charset="0"/>
              </a:rPr>
              <a:t>Job queue</a:t>
            </a:r>
            <a:r>
              <a:rPr lang="en-IN" sz="2200" dirty="0">
                <a:latin typeface="Times New Roman" panose="02020603050405020304" pitchFamily="18" charset="0"/>
                <a:cs typeface="Times New Roman" panose="02020603050405020304" pitchFamily="18" charset="0"/>
              </a:rPr>
              <a:t> − This queue keeps all the processes in the system.</a:t>
            </a:r>
          </a:p>
          <a:p>
            <a:r>
              <a:rPr lang="en-IN" sz="2200" b="1" dirty="0">
                <a:latin typeface="Times New Roman" panose="02020603050405020304" pitchFamily="18" charset="0"/>
                <a:cs typeface="Times New Roman" panose="02020603050405020304" pitchFamily="18" charset="0"/>
              </a:rPr>
              <a:t>Ready queue</a:t>
            </a:r>
            <a:r>
              <a:rPr lang="en-IN" sz="2200" dirty="0">
                <a:latin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p>
          <a:p>
            <a:r>
              <a:rPr lang="en-IN" sz="2200" b="1" dirty="0">
                <a:latin typeface="Times New Roman" panose="02020603050405020304" pitchFamily="18" charset="0"/>
                <a:cs typeface="Times New Roman" panose="02020603050405020304" pitchFamily="18" charset="0"/>
              </a:rPr>
              <a:t>Device queues</a:t>
            </a:r>
            <a:r>
              <a:rPr lang="en-IN" sz="2200" dirty="0">
                <a:latin typeface="Times New Roman" panose="02020603050405020304" pitchFamily="18" charset="0"/>
                <a:cs typeface="Times New Roman" panose="02020603050405020304" pitchFamily="18" charset="0"/>
              </a:rPr>
              <a:t> − The processes which are blocked due to unavailability of an I/O device constitute this queue.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27</a:t>
            </a:fld>
            <a:endParaRPr lang="en-IN" dirty="0"/>
          </a:p>
        </p:txBody>
      </p:sp>
      <p:pic>
        <p:nvPicPr>
          <p:cNvPr id="7" name="Picture 6">
            <a:extLst>
              <a:ext uri="{FF2B5EF4-FFF2-40B4-BE49-F238E27FC236}">
                <a16:creationId xmlns:a16="http://schemas.microsoft.com/office/drawing/2014/main" id="{267A4E23-3028-4585-9B4E-14D2066A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404" y="3851563"/>
            <a:ext cx="6235700" cy="2869911"/>
          </a:xfrm>
          <a:prstGeom prst="rect">
            <a:avLst/>
          </a:prstGeom>
        </p:spPr>
      </p:pic>
    </p:spTree>
    <p:extLst>
      <p:ext uri="{BB962C8B-B14F-4D97-AF65-F5344CB8AC3E}">
        <p14:creationId xmlns:p14="http://schemas.microsoft.com/office/powerpoint/2010/main" val="12143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Two State Process Model:-</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28</a:t>
            </a:fld>
            <a:endParaRPr lang="en-IN" dirty="0"/>
          </a:p>
        </p:txBody>
      </p:sp>
      <p:graphicFrame>
        <p:nvGraphicFramePr>
          <p:cNvPr id="6" name="Table 5">
            <a:extLst>
              <a:ext uri="{FF2B5EF4-FFF2-40B4-BE49-F238E27FC236}">
                <a16:creationId xmlns:a16="http://schemas.microsoft.com/office/drawing/2014/main" id="{C5FC4006-FD79-488B-B4CC-0221CAB62CF8}"/>
              </a:ext>
            </a:extLst>
          </p:cNvPr>
          <p:cNvGraphicFramePr>
            <a:graphicFrameLocks noGrp="1"/>
          </p:cNvGraphicFramePr>
          <p:nvPr>
            <p:extLst>
              <p:ext uri="{D42A27DB-BD31-4B8C-83A1-F6EECF244321}">
                <p14:modId xmlns:p14="http://schemas.microsoft.com/office/powerpoint/2010/main" val="1855733770"/>
              </p:ext>
            </p:extLst>
          </p:nvPr>
        </p:nvGraphicFramePr>
        <p:xfrm>
          <a:off x="1408545" y="2112644"/>
          <a:ext cx="8128000" cy="3991265"/>
        </p:xfrm>
        <a:graphic>
          <a:graphicData uri="http://schemas.openxmlformats.org/drawingml/2006/table">
            <a:tbl>
              <a:tblPr firstRow="1" bandRow="1">
                <a:tableStyleId>{93296810-A885-4BE3-A3E7-6D5BEEA58F35}</a:tableStyleId>
              </a:tblPr>
              <a:tblGrid>
                <a:gridCol w="1334655">
                  <a:extLst>
                    <a:ext uri="{9D8B030D-6E8A-4147-A177-3AD203B41FA5}">
                      <a16:colId xmlns:a16="http://schemas.microsoft.com/office/drawing/2014/main" val="2390153770"/>
                    </a:ext>
                  </a:extLst>
                </a:gridCol>
                <a:gridCol w="6793345">
                  <a:extLst>
                    <a:ext uri="{9D8B030D-6E8A-4147-A177-3AD203B41FA5}">
                      <a16:colId xmlns:a16="http://schemas.microsoft.com/office/drawing/2014/main" val="2935649274"/>
                    </a:ext>
                  </a:extLst>
                </a:gridCol>
              </a:tblGrid>
              <a:tr h="602847">
                <a:tc>
                  <a:txBody>
                    <a:bodyPr/>
                    <a:lstStyle/>
                    <a:p>
                      <a:pPr algn="l" fontAlgn="t"/>
                      <a:r>
                        <a:rPr lang="en-IN" dirty="0">
                          <a:effectLst/>
                          <a:latin typeface="Times New Roman" panose="02020603050405020304" pitchFamily="18" charset="0"/>
                          <a:cs typeface="Times New Roman" panose="02020603050405020304" pitchFamily="18" charset="0"/>
                        </a:rPr>
                        <a:t>S.N.</a:t>
                      </a:r>
                      <a:endParaRPr lang="en-IN" b="1" i="1"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IN" dirty="0">
                          <a:effectLst/>
                          <a:latin typeface="Times New Roman" panose="02020603050405020304" pitchFamily="18" charset="0"/>
                          <a:cs typeface="Times New Roman" panose="02020603050405020304" pitchFamily="18" charset="0"/>
                        </a:rPr>
                        <a:t>State &amp; Description</a:t>
                      </a:r>
                      <a:endParaRPr lang="en-IN" b="1" i="1"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4142658187"/>
                  </a:ext>
                </a:extLst>
              </a:tr>
              <a:tr h="1041458">
                <a:tc>
                  <a:txBody>
                    <a:bodyPr/>
                    <a:lstStyle/>
                    <a:p>
                      <a:pPr fontAlgn="t"/>
                      <a:r>
                        <a:rPr lang="en-IN" dirty="0">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just" fontAlgn="t"/>
                      <a:r>
                        <a:rPr lang="en-IN" b="1" i="1" dirty="0">
                          <a:effectLst/>
                          <a:latin typeface="Times New Roman" panose="02020603050405020304" pitchFamily="18" charset="0"/>
                          <a:cs typeface="Times New Roman" panose="02020603050405020304" pitchFamily="18" charset="0"/>
                        </a:rPr>
                        <a:t>Running</a:t>
                      </a:r>
                    </a:p>
                    <a:p>
                      <a:pPr algn="just" fontAlgn="t"/>
                      <a:r>
                        <a:rPr lang="en-IN" dirty="0">
                          <a:effectLst/>
                          <a:latin typeface="Times New Roman" panose="02020603050405020304" pitchFamily="18" charset="0"/>
                          <a:cs typeface="Times New Roman" panose="02020603050405020304" pitchFamily="18" charset="0"/>
                        </a:rPr>
                        <a:t>When a new process is created, it enters into the system as in the running state.</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896913744"/>
                  </a:ext>
                </a:extLst>
              </a:tr>
              <a:tr h="1041458">
                <a:tc>
                  <a:txBody>
                    <a:bodyPr/>
                    <a:lstStyle/>
                    <a:p>
                      <a:pPr fontAlgn="t"/>
                      <a:r>
                        <a:rPr lang="en-IN" dirty="0">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just" fontAlgn="t"/>
                      <a:r>
                        <a:rPr lang="en-IN" b="1" i="1" dirty="0">
                          <a:effectLst/>
                          <a:latin typeface="Times New Roman" panose="02020603050405020304" pitchFamily="18" charset="0"/>
                          <a:cs typeface="Times New Roman" panose="02020603050405020304" pitchFamily="18" charset="0"/>
                        </a:rPr>
                        <a:t>Not Running</a:t>
                      </a:r>
                    </a:p>
                    <a:p>
                      <a:pPr algn="just" fontAlgn="t"/>
                      <a:r>
                        <a:rPr lang="en-IN" dirty="0">
                          <a:effectLst/>
                          <a:latin typeface="Times New Roman" panose="02020603050405020304" pitchFamily="18" charset="0"/>
                          <a:cs typeface="Times New Roman" panose="02020603050405020304" pitchFamily="18" charset="0"/>
                        </a:rPr>
                        <a:t>Processes that are not running are kept in queue, waiting for their turn to execute. Each entry in the queue is a pointer to a particular process. Queue is implemented by using linked list. Use of dispatcher is as follows. When a process is interrupted, that process is transferred in the waiting queue. If the process has completed or aborted, the process is discarded. In either case, the dispatcher then selects a process from the queue to execute.</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542921889"/>
                  </a:ext>
                </a:extLst>
              </a:tr>
            </a:tbl>
          </a:graphicData>
        </a:graphic>
      </p:graphicFrame>
    </p:spTree>
    <p:extLst>
      <p:ext uri="{BB962C8B-B14F-4D97-AF65-F5344CB8AC3E}">
        <p14:creationId xmlns:p14="http://schemas.microsoft.com/office/powerpoint/2010/main" val="355055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Schedulers:- </a:t>
            </a:r>
            <a:r>
              <a:rPr lang="en-IN" sz="2200" dirty="0">
                <a:latin typeface="Times New Roman" panose="02020603050405020304" pitchFamily="18" charset="0"/>
                <a:cs typeface="Times New Roman" panose="02020603050405020304" pitchFamily="18" charset="0"/>
              </a:rPr>
              <a:t>Schedulers are special system software which handle process scheduling in various ways. Their main task is to select the jobs to be submitted into the system and to decide which process to run. Schedulers are of three types −</a:t>
            </a:r>
          </a:p>
          <a:p>
            <a:r>
              <a:rPr lang="en-IN" sz="2200" dirty="0">
                <a:latin typeface="Times New Roman" panose="02020603050405020304" pitchFamily="18" charset="0"/>
                <a:cs typeface="Times New Roman" panose="02020603050405020304" pitchFamily="18" charset="0"/>
              </a:rPr>
              <a:t>Long-Term Scheduler</a:t>
            </a:r>
          </a:p>
          <a:p>
            <a:r>
              <a:rPr lang="en-IN" sz="2200" dirty="0">
                <a:latin typeface="Times New Roman" panose="02020603050405020304" pitchFamily="18" charset="0"/>
                <a:cs typeface="Times New Roman" panose="02020603050405020304" pitchFamily="18" charset="0"/>
              </a:rPr>
              <a:t>Short-Term Scheduler</a:t>
            </a:r>
          </a:p>
          <a:p>
            <a:r>
              <a:rPr lang="en-IN" sz="2200" dirty="0">
                <a:latin typeface="Times New Roman" panose="02020603050405020304" pitchFamily="18" charset="0"/>
                <a:cs typeface="Times New Roman" panose="02020603050405020304" pitchFamily="18" charset="0"/>
              </a:rPr>
              <a:t>Medium-Term Scheduler</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29</a:t>
            </a:fld>
            <a:endParaRPr lang="en-IN" dirty="0"/>
          </a:p>
        </p:txBody>
      </p:sp>
    </p:spTree>
    <p:extLst>
      <p:ext uri="{BB962C8B-B14F-4D97-AF65-F5344CB8AC3E}">
        <p14:creationId xmlns:p14="http://schemas.microsoft.com/office/powerpoint/2010/main" val="237052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295400" y="2031928"/>
            <a:ext cx="9601200" cy="3983182"/>
          </a:xfrm>
        </p:spPr>
        <p:txBody>
          <a:bodyPr>
            <a:normAutofit fontScale="77500" lnSpcReduction="20000"/>
          </a:bodyPr>
          <a:lstStyle/>
          <a:p>
            <a:pPr>
              <a:buFont typeface="Wingdings" panose="05000000000000000000" pitchFamily="2" charset="2"/>
              <a:buChar char="Ø"/>
            </a:pPr>
            <a:r>
              <a:rPr lang="en-IN" sz="2800" b="1" i="1" dirty="0">
                <a:latin typeface="Times New Roman" panose="02020603050405020304" pitchFamily="18" charset="0"/>
                <a:cs typeface="Times New Roman" panose="02020603050405020304" pitchFamily="18" charset="0"/>
              </a:rPr>
              <a:t>Important function of an operating system:- </a:t>
            </a:r>
            <a:r>
              <a:rPr lang="en-IN" sz="2800" dirty="0">
                <a:latin typeface="Times New Roman" panose="02020603050405020304" pitchFamily="18" charset="0"/>
                <a:cs typeface="Times New Roman" panose="02020603050405020304" pitchFamily="18" charset="0"/>
              </a:rPr>
              <a:t> These are some important functions that are performed by operating system.</a:t>
            </a:r>
          </a:p>
          <a:p>
            <a:r>
              <a:rPr lang="en-IN" sz="2800" dirty="0">
                <a:latin typeface="Times New Roman" panose="02020603050405020304" pitchFamily="18" charset="0"/>
                <a:cs typeface="Times New Roman" panose="02020603050405020304" pitchFamily="18" charset="0"/>
              </a:rPr>
              <a:t>Memory Management</a:t>
            </a:r>
          </a:p>
          <a:p>
            <a:r>
              <a:rPr lang="en-IN" sz="2800" dirty="0">
                <a:latin typeface="Times New Roman" panose="02020603050405020304" pitchFamily="18" charset="0"/>
                <a:cs typeface="Times New Roman" panose="02020603050405020304" pitchFamily="18" charset="0"/>
              </a:rPr>
              <a:t>Processor Management</a:t>
            </a:r>
          </a:p>
          <a:p>
            <a:r>
              <a:rPr lang="en-IN" sz="2800" dirty="0">
                <a:latin typeface="Times New Roman" panose="02020603050405020304" pitchFamily="18" charset="0"/>
                <a:cs typeface="Times New Roman" panose="02020603050405020304" pitchFamily="18" charset="0"/>
              </a:rPr>
              <a:t>Device Management</a:t>
            </a:r>
          </a:p>
          <a:p>
            <a:r>
              <a:rPr lang="en-IN" sz="2800" dirty="0">
                <a:latin typeface="Times New Roman" panose="02020603050405020304" pitchFamily="18" charset="0"/>
                <a:cs typeface="Times New Roman" panose="02020603050405020304" pitchFamily="18" charset="0"/>
              </a:rPr>
              <a:t>File Management</a:t>
            </a:r>
          </a:p>
          <a:p>
            <a:r>
              <a:rPr lang="en-IN" sz="2800" dirty="0">
                <a:latin typeface="Times New Roman" panose="02020603050405020304" pitchFamily="18" charset="0"/>
                <a:cs typeface="Times New Roman" panose="02020603050405020304" pitchFamily="18" charset="0"/>
              </a:rPr>
              <a:t>Security</a:t>
            </a:r>
          </a:p>
          <a:p>
            <a:r>
              <a:rPr lang="en-IN" sz="2800" dirty="0">
                <a:latin typeface="Times New Roman" panose="02020603050405020304" pitchFamily="18" charset="0"/>
                <a:cs typeface="Times New Roman" panose="02020603050405020304" pitchFamily="18" charset="0"/>
              </a:rPr>
              <a:t>Control over system performance</a:t>
            </a:r>
          </a:p>
          <a:p>
            <a:r>
              <a:rPr lang="en-IN" sz="2800" dirty="0">
                <a:latin typeface="Times New Roman" panose="02020603050405020304" pitchFamily="18" charset="0"/>
                <a:cs typeface="Times New Roman" panose="02020603050405020304" pitchFamily="18" charset="0"/>
              </a:rPr>
              <a:t>Job accounting</a:t>
            </a:r>
          </a:p>
          <a:p>
            <a:r>
              <a:rPr lang="en-IN" sz="2800" dirty="0">
                <a:latin typeface="Times New Roman" panose="02020603050405020304" pitchFamily="18" charset="0"/>
                <a:cs typeface="Times New Roman" panose="02020603050405020304" pitchFamily="18" charset="0"/>
              </a:rPr>
              <a:t>Error detecting aids</a:t>
            </a:r>
          </a:p>
          <a:p>
            <a:r>
              <a:rPr lang="en-IN" sz="2800" dirty="0">
                <a:latin typeface="Times New Roman" panose="02020603050405020304" pitchFamily="18" charset="0"/>
                <a:cs typeface="Times New Roman" panose="02020603050405020304" pitchFamily="18" charset="0"/>
              </a:rPr>
              <a:t>Coordination between other software and users</a:t>
            </a:r>
          </a:p>
          <a:p>
            <a:pPr>
              <a:buFont typeface="Wingdings" panose="05000000000000000000" pitchFamily="2" charset="2"/>
              <a:buChar char="Ø"/>
            </a:pPr>
            <a:endParaRPr lang="en-IN" sz="20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a:t>
            </a:fld>
            <a:endParaRPr lang="en-IN" dirty="0"/>
          </a:p>
        </p:txBody>
      </p:sp>
    </p:spTree>
    <p:extLst>
      <p:ext uri="{BB962C8B-B14F-4D97-AF65-F5344CB8AC3E}">
        <p14:creationId xmlns:p14="http://schemas.microsoft.com/office/powerpoint/2010/main" val="1596618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Long-Term Schedulers:- </a:t>
            </a:r>
            <a:r>
              <a:rPr lang="en-IN" sz="2200" dirty="0">
                <a:latin typeface="Times New Roman" panose="02020603050405020304" pitchFamily="18" charset="0"/>
                <a:cs typeface="Times New Roman" panose="02020603050405020304" pitchFamily="18" charset="0"/>
              </a:rPr>
              <a:t>It is also called a </a:t>
            </a:r>
            <a:r>
              <a:rPr lang="en-IN" sz="2200" b="1" dirty="0">
                <a:latin typeface="Times New Roman" panose="02020603050405020304" pitchFamily="18" charset="0"/>
                <a:cs typeface="Times New Roman" panose="02020603050405020304" pitchFamily="18" charset="0"/>
              </a:rPr>
              <a:t>job scheduler</a:t>
            </a:r>
            <a:r>
              <a:rPr lang="en-IN" sz="2200" dirty="0">
                <a:latin typeface="Times New Roman" panose="02020603050405020304" pitchFamily="18" charset="0"/>
                <a:cs typeface="Times New Roman" panose="02020603050405020304" pitchFamily="18" charset="0"/>
              </a:rPr>
              <a:t>. A long-term scheduler determines which programs are admitted to the system for processing. It selects processes from the queue and loads them into memory for execution. Process loads into the memory for CPU scheduling.</a:t>
            </a:r>
          </a:p>
          <a:p>
            <a:r>
              <a:rPr lang="en-IN" sz="2200" dirty="0">
                <a:latin typeface="Times New Roman" panose="02020603050405020304" pitchFamily="18" charset="0"/>
                <a:cs typeface="Times New Roman" panose="02020603050405020304" pitchFamily="18" charset="0"/>
              </a:rPr>
              <a:t>The primary objective of the job scheduler is to provide a balanced mix of jobs, such as I/O bound and processor bound. It also controls the degree of multiprogramming. If the degree of multiprogramming is stable, then the average rate of process creation must be equal to the average departure rate of processes leaving the system.</a:t>
            </a:r>
          </a:p>
          <a:p>
            <a:r>
              <a:rPr lang="en-IN" sz="2200" dirty="0">
                <a:latin typeface="Times New Roman" panose="02020603050405020304" pitchFamily="18" charset="0"/>
                <a:cs typeface="Times New Roman" panose="02020603050405020304" pitchFamily="18" charset="0"/>
              </a:rPr>
              <a:t>On some systems, the long-term scheduler may not be available or minimal. Time-sharing operating systems have no long term scheduler. When a process changes the state from new to ready, then there is use of long-term scheduler.</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30</a:t>
            </a:fld>
            <a:endParaRPr lang="en-IN" dirty="0"/>
          </a:p>
        </p:txBody>
      </p:sp>
    </p:spTree>
    <p:extLst>
      <p:ext uri="{BB962C8B-B14F-4D97-AF65-F5344CB8AC3E}">
        <p14:creationId xmlns:p14="http://schemas.microsoft.com/office/powerpoint/2010/main" val="352057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Short-Term Schedulers:- </a:t>
            </a:r>
            <a:r>
              <a:rPr lang="en-IN" sz="2200" dirty="0">
                <a:latin typeface="Times New Roman" panose="02020603050405020304" pitchFamily="18" charset="0"/>
                <a:cs typeface="Times New Roman" panose="02020603050405020304" pitchFamily="18" charset="0"/>
              </a:rPr>
              <a:t>It is also called as </a:t>
            </a:r>
            <a:r>
              <a:rPr lang="en-IN" sz="2200" b="1" dirty="0">
                <a:latin typeface="Times New Roman" panose="02020603050405020304" pitchFamily="18" charset="0"/>
                <a:cs typeface="Times New Roman" panose="02020603050405020304" pitchFamily="18" charset="0"/>
              </a:rPr>
              <a:t>CPU scheduler</a:t>
            </a:r>
            <a:r>
              <a:rPr lang="en-IN" sz="2200" dirty="0">
                <a:latin typeface="Times New Roman" panose="02020603050405020304" pitchFamily="18" charset="0"/>
                <a:cs typeface="Times New Roman" panose="02020603050405020304" pitchFamily="18" charset="0"/>
              </a:rPr>
              <a:t>. Its main objective is to increase system performance in accordance with the chosen set of criteria. It is the change of ready state to running state of the process. CPU scheduler selects a process among the processes that are ready to execute and allocates CPU to one of them.</a:t>
            </a:r>
          </a:p>
          <a:p>
            <a:r>
              <a:rPr lang="en-IN" sz="2200" dirty="0">
                <a:latin typeface="Times New Roman" panose="02020603050405020304" pitchFamily="18" charset="0"/>
                <a:cs typeface="Times New Roman" panose="02020603050405020304" pitchFamily="18" charset="0"/>
              </a:rPr>
              <a:t>Short-term schedulers, also known as dispatchers, make the decision of which process to execute next. Short-term schedulers are faster than long-term schedulers.</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31</a:t>
            </a:fld>
            <a:endParaRPr lang="en-IN" dirty="0"/>
          </a:p>
        </p:txBody>
      </p:sp>
    </p:spTree>
    <p:extLst>
      <p:ext uri="{BB962C8B-B14F-4D97-AF65-F5344CB8AC3E}">
        <p14:creationId xmlns:p14="http://schemas.microsoft.com/office/powerpoint/2010/main" val="810363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Medium-Term Schedulers:- </a:t>
            </a:r>
            <a:r>
              <a:rPr lang="en-IN" sz="2200" dirty="0">
                <a:latin typeface="Times New Roman" panose="02020603050405020304" pitchFamily="18" charset="0"/>
                <a:cs typeface="Times New Roman" panose="02020603050405020304" pitchFamily="18" charset="0"/>
              </a:rPr>
              <a:t>Medium-term scheduling is a part of </a:t>
            </a:r>
            <a:r>
              <a:rPr lang="en-IN" sz="2200" b="1" dirty="0">
                <a:latin typeface="Times New Roman" panose="02020603050405020304" pitchFamily="18" charset="0"/>
                <a:cs typeface="Times New Roman" panose="02020603050405020304" pitchFamily="18" charset="0"/>
              </a:rPr>
              <a:t>swapping</a:t>
            </a:r>
            <a:r>
              <a:rPr lang="en-IN" sz="2200" dirty="0">
                <a:latin typeface="Times New Roman" panose="02020603050405020304" pitchFamily="18" charset="0"/>
                <a:cs typeface="Times New Roman" panose="02020603050405020304" pitchFamily="18" charset="0"/>
              </a:rPr>
              <a:t>. It removes the processes from the memory. It reduces the degree of multiprogramming. The medium-term scheduler is in-charge of handling the swapped out-processes.</a:t>
            </a:r>
          </a:p>
          <a:p>
            <a:r>
              <a:rPr lang="en-IN" sz="2200" dirty="0">
                <a:latin typeface="Times New Roman" panose="02020603050405020304" pitchFamily="18" charset="0"/>
                <a:cs typeface="Times New Roman" panose="02020603050405020304" pitchFamily="18" charset="0"/>
              </a:rPr>
              <a:t>A running process may become suspended if it makes an I/O request. A suspended processes cannot make any progress towards completion. In this condition, to remove the process from memory and make space for other processes, the suspended process is moved to the secondary storage. This process is called </a:t>
            </a:r>
            <a:r>
              <a:rPr lang="en-IN" sz="2200" b="1" dirty="0">
                <a:latin typeface="Times New Roman" panose="02020603050405020304" pitchFamily="18" charset="0"/>
                <a:cs typeface="Times New Roman" panose="02020603050405020304" pitchFamily="18" charset="0"/>
              </a:rPr>
              <a:t>swapping</a:t>
            </a:r>
            <a:r>
              <a:rPr lang="en-IN" sz="2200" dirty="0">
                <a:latin typeface="Times New Roman" panose="02020603050405020304" pitchFamily="18" charset="0"/>
                <a:cs typeface="Times New Roman" panose="02020603050405020304" pitchFamily="18" charset="0"/>
              </a:rPr>
              <a:t>, and the process is said to be swapped out or rolled out. Swapping may be necessary to improve the process mix.</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32</a:t>
            </a:fld>
            <a:endParaRPr lang="en-IN" dirty="0"/>
          </a:p>
        </p:txBody>
      </p:sp>
    </p:spTree>
    <p:extLst>
      <p:ext uri="{BB962C8B-B14F-4D97-AF65-F5344CB8AC3E}">
        <p14:creationId xmlns:p14="http://schemas.microsoft.com/office/powerpoint/2010/main" val="31534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Context Switch:- </a:t>
            </a:r>
            <a:r>
              <a:rPr lang="en-IN" sz="2200" dirty="0">
                <a:latin typeface="Times New Roman" panose="02020603050405020304" pitchFamily="18" charset="0"/>
                <a:cs typeface="Times New Roman" panose="02020603050405020304" pitchFamily="18" charset="0"/>
              </a:rPr>
              <a:t>A context switch is the mechanism to store and restore the state or context of a CPU in Process Control block so that a process execution can be resumed from the same point at a later time. Using this technique, a context switcher enables multiple processes to share a single CPU. Context switching is an essential part of a multitasking operating system features.</a:t>
            </a:r>
          </a:p>
          <a:p>
            <a:r>
              <a:rPr lang="en-IN" sz="2200" dirty="0">
                <a:latin typeface="Times New Roman" panose="02020603050405020304" pitchFamily="18" charset="0"/>
                <a:cs typeface="Times New Roman" panose="02020603050405020304" pitchFamily="18" charset="0"/>
              </a:rPr>
              <a:t>When the scheduler switches the CPU from executing one process to execute another, the state from the current running process is stored into the process control block. After this, the state for the process to run next is loaded from its own PCB and used to set the PC, registers, etc. At that point, the second process can start executing.</a:t>
            </a:r>
          </a:p>
          <a:p>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33</a:t>
            </a:fld>
            <a:endParaRPr lang="en-IN" dirty="0"/>
          </a:p>
        </p:txBody>
      </p:sp>
    </p:spTree>
    <p:extLst>
      <p:ext uri="{BB962C8B-B14F-4D97-AF65-F5344CB8AC3E}">
        <p14:creationId xmlns:p14="http://schemas.microsoft.com/office/powerpoint/2010/main" val="3102606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Context Switch:- </a:t>
            </a:r>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34</a:t>
            </a:fld>
            <a:endParaRPr lang="en-IN" dirty="0"/>
          </a:p>
        </p:txBody>
      </p:sp>
      <p:pic>
        <p:nvPicPr>
          <p:cNvPr id="7" name="Picture 6">
            <a:extLst>
              <a:ext uri="{FF2B5EF4-FFF2-40B4-BE49-F238E27FC236}">
                <a16:creationId xmlns:a16="http://schemas.microsoft.com/office/drawing/2014/main" id="{B041342C-473F-4A4F-9F7E-F01B70FF2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864" y="1520825"/>
            <a:ext cx="4475136" cy="4876800"/>
          </a:xfrm>
          <a:prstGeom prst="rect">
            <a:avLst/>
          </a:prstGeom>
        </p:spPr>
      </p:pic>
    </p:spTree>
    <p:extLst>
      <p:ext uri="{BB962C8B-B14F-4D97-AF65-F5344CB8AC3E}">
        <p14:creationId xmlns:p14="http://schemas.microsoft.com/office/powerpoint/2010/main" val="2359969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r>
              <a:rPr lang="en-IN" sz="2200" dirty="0">
                <a:latin typeface="Times New Roman" panose="02020603050405020304" pitchFamily="18" charset="0"/>
                <a:cs typeface="Times New Roman" panose="02020603050405020304" pitchFamily="18" charset="0"/>
              </a:rPr>
              <a:t>A Process Scheduler schedules different processes to be assigned to the CPU based on particular scheduling algorithms. There are six popular process scheduling algorithms which we are going to discuss in this chapter −</a:t>
            </a:r>
          </a:p>
          <a:p>
            <a:r>
              <a:rPr lang="en-IN" sz="2200" dirty="0">
                <a:latin typeface="Times New Roman" panose="02020603050405020304" pitchFamily="18" charset="0"/>
                <a:cs typeface="Times New Roman" panose="02020603050405020304" pitchFamily="18" charset="0"/>
              </a:rPr>
              <a:t>First-Come, First-Served (FCFS) Scheduling</a:t>
            </a:r>
          </a:p>
          <a:p>
            <a:r>
              <a:rPr lang="en-IN" sz="2200" dirty="0">
                <a:latin typeface="Times New Roman" panose="02020603050405020304" pitchFamily="18" charset="0"/>
                <a:cs typeface="Times New Roman" panose="02020603050405020304" pitchFamily="18" charset="0"/>
              </a:rPr>
              <a:t>Shortest-Job-Next (SJN) Scheduling</a:t>
            </a:r>
          </a:p>
          <a:p>
            <a:r>
              <a:rPr lang="en-IN" sz="2200" dirty="0">
                <a:latin typeface="Times New Roman" panose="02020603050405020304" pitchFamily="18" charset="0"/>
                <a:cs typeface="Times New Roman" panose="02020603050405020304" pitchFamily="18" charset="0"/>
              </a:rPr>
              <a:t>Priority Scheduling</a:t>
            </a:r>
          </a:p>
          <a:p>
            <a:r>
              <a:rPr lang="en-IN" sz="2200" dirty="0">
                <a:latin typeface="Times New Roman" panose="02020603050405020304" pitchFamily="18" charset="0"/>
                <a:cs typeface="Times New Roman" panose="02020603050405020304" pitchFamily="18" charset="0"/>
              </a:rPr>
              <a:t>Shortest Remaining Time</a:t>
            </a:r>
          </a:p>
          <a:p>
            <a:r>
              <a:rPr lang="en-IN" sz="2200" dirty="0">
                <a:latin typeface="Times New Roman" panose="02020603050405020304" pitchFamily="18" charset="0"/>
                <a:cs typeface="Times New Roman" panose="02020603050405020304" pitchFamily="18" charset="0"/>
              </a:rPr>
              <a:t>Round Robin(RR) Scheduling</a:t>
            </a:r>
          </a:p>
          <a:p>
            <a:r>
              <a:rPr lang="en-IN" sz="2200" dirty="0">
                <a:latin typeface="Times New Roman" panose="02020603050405020304" pitchFamily="18" charset="0"/>
                <a:cs typeface="Times New Roman" panose="02020603050405020304" pitchFamily="18" charset="0"/>
              </a:rPr>
              <a:t>Multiple-Level Queues Scheduling</a:t>
            </a:r>
          </a:p>
          <a:p>
            <a:pPr marL="0" indent="0">
              <a:buNone/>
            </a:pPr>
            <a:br>
              <a:rPr lang="en-IN" sz="2200" dirty="0">
                <a:latin typeface="Times New Roman" panose="02020603050405020304" pitchFamily="18" charset="0"/>
                <a:cs typeface="Times New Roman" panose="02020603050405020304" pitchFamily="18" charset="0"/>
              </a:rPr>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35</a:t>
            </a:fld>
            <a:endParaRPr lang="en-IN" dirty="0"/>
          </a:p>
        </p:txBody>
      </p:sp>
    </p:spTree>
    <p:extLst>
      <p:ext uri="{BB962C8B-B14F-4D97-AF65-F5344CB8AC3E}">
        <p14:creationId xmlns:p14="http://schemas.microsoft.com/office/powerpoint/2010/main" val="282821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a:t>
            </a:r>
          </a:p>
          <a:p>
            <a:r>
              <a:rPr lang="en-IN" sz="2200" dirty="0">
                <a:latin typeface="Times New Roman" panose="02020603050405020304" pitchFamily="18" charset="0"/>
                <a:cs typeface="Times New Roman" panose="02020603050405020304" pitchFamily="18" charset="0"/>
              </a:rPr>
              <a:t>Jobs are executed on first come, first serve basis.</a:t>
            </a:r>
          </a:p>
          <a:p>
            <a:r>
              <a:rPr lang="en-IN" sz="2200" dirty="0">
                <a:latin typeface="Times New Roman" panose="02020603050405020304" pitchFamily="18" charset="0"/>
                <a:cs typeface="Times New Roman" panose="02020603050405020304" pitchFamily="18" charset="0"/>
              </a:rPr>
              <a:t>It is a non-preemptive, pre-emptive scheduling algorithm.</a:t>
            </a:r>
          </a:p>
          <a:p>
            <a:r>
              <a:rPr lang="en-IN" sz="2200" dirty="0">
                <a:latin typeface="Times New Roman" panose="02020603050405020304" pitchFamily="18" charset="0"/>
                <a:cs typeface="Times New Roman" panose="02020603050405020304" pitchFamily="18" charset="0"/>
              </a:rPr>
              <a:t>Easy to understand and implement.</a:t>
            </a:r>
          </a:p>
          <a:p>
            <a:r>
              <a:rPr lang="en-IN" sz="2200" dirty="0">
                <a:latin typeface="Times New Roman" panose="02020603050405020304" pitchFamily="18" charset="0"/>
                <a:cs typeface="Times New Roman" panose="02020603050405020304" pitchFamily="18" charset="0"/>
              </a:rPr>
              <a:t>Its implementation is based on FIFO queue.</a:t>
            </a:r>
          </a:p>
          <a:p>
            <a:r>
              <a:rPr lang="en-IN" sz="2200" dirty="0">
                <a:latin typeface="Times New Roman" panose="02020603050405020304" pitchFamily="18" charset="0"/>
                <a:cs typeface="Times New Roman" panose="02020603050405020304" pitchFamily="18" charset="0"/>
              </a:rPr>
              <a:t>Poor in performance as average wait time is high.</a:t>
            </a: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36</a:t>
            </a:fld>
            <a:endParaRPr lang="en-IN" dirty="0"/>
          </a:p>
        </p:txBody>
      </p:sp>
    </p:spTree>
    <p:extLst>
      <p:ext uri="{BB962C8B-B14F-4D97-AF65-F5344CB8AC3E}">
        <p14:creationId xmlns:p14="http://schemas.microsoft.com/office/powerpoint/2010/main" val="1994465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a:t>
            </a:r>
          </a:p>
          <a:p>
            <a:pPr marL="0" indent="0">
              <a:buNone/>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37</a:t>
            </a:fld>
            <a:endParaRPr lang="en-IN" dirty="0"/>
          </a:p>
        </p:txBody>
      </p:sp>
      <p:pic>
        <p:nvPicPr>
          <p:cNvPr id="7" name="Picture 6">
            <a:extLst>
              <a:ext uri="{FF2B5EF4-FFF2-40B4-BE49-F238E27FC236}">
                <a16:creationId xmlns:a16="http://schemas.microsoft.com/office/drawing/2014/main" id="{E20BDC89-0060-4946-9AD3-0E7934B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9" y="2546350"/>
            <a:ext cx="6071755" cy="3675670"/>
          </a:xfrm>
          <a:prstGeom prst="rect">
            <a:avLst/>
          </a:prstGeom>
        </p:spPr>
      </p:pic>
    </p:spTree>
    <p:extLst>
      <p:ext uri="{BB962C8B-B14F-4D97-AF65-F5344CB8AC3E}">
        <p14:creationId xmlns:p14="http://schemas.microsoft.com/office/powerpoint/2010/main" val="361697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pPr>
              <a:buFont typeface="Wingdings" panose="05000000000000000000" pitchFamily="2" charset="2"/>
              <a:buChar char="§"/>
            </a:pPr>
            <a:r>
              <a:rPr lang="en-IN" sz="2200" b="1" i="1" dirty="0">
                <a:latin typeface="Times New Roman" panose="02020603050405020304" pitchFamily="18" charset="0"/>
                <a:cs typeface="Times New Roman" panose="02020603050405020304" pitchFamily="18" charset="0"/>
              </a:rPr>
              <a:t>First-Come, First-Served (FCFS) Scheduling:-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lgn="r">
              <a:buNone/>
            </a:pPr>
            <a:endParaRPr lang="en-IN" sz="2200" b="1" i="1"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Average Wait Time: (0+4+6+13) / 4 = 5.75</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38</a:t>
            </a:fld>
            <a:endParaRPr lang="en-IN" dirty="0"/>
          </a:p>
        </p:txBody>
      </p:sp>
      <p:graphicFrame>
        <p:nvGraphicFramePr>
          <p:cNvPr id="9" name="Table 8">
            <a:extLst>
              <a:ext uri="{FF2B5EF4-FFF2-40B4-BE49-F238E27FC236}">
                <a16:creationId xmlns:a16="http://schemas.microsoft.com/office/drawing/2014/main" id="{CCC2C4B9-F284-4173-B358-F13C8D6A3731}"/>
              </a:ext>
            </a:extLst>
          </p:cNvPr>
          <p:cNvGraphicFramePr>
            <a:graphicFrameLocks noGrp="1"/>
          </p:cNvGraphicFramePr>
          <p:nvPr>
            <p:extLst>
              <p:ext uri="{D42A27DB-BD31-4B8C-83A1-F6EECF244321}">
                <p14:modId xmlns:p14="http://schemas.microsoft.com/office/powerpoint/2010/main" val="1932143189"/>
              </p:ext>
            </p:extLst>
          </p:nvPr>
        </p:nvGraphicFramePr>
        <p:xfrm>
          <a:off x="1757363" y="2797334"/>
          <a:ext cx="7215187" cy="2133600"/>
        </p:xfrm>
        <a:graphic>
          <a:graphicData uri="http://schemas.openxmlformats.org/drawingml/2006/table">
            <a:tbl>
              <a:tblPr/>
              <a:tblGrid>
                <a:gridCol w="931763">
                  <a:extLst>
                    <a:ext uri="{9D8B030D-6E8A-4147-A177-3AD203B41FA5}">
                      <a16:colId xmlns:a16="http://schemas.microsoft.com/office/drawing/2014/main" val="2678369533"/>
                    </a:ext>
                  </a:extLst>
                </a:gridCol>
                <a:gridCol w="6283424">
                  <a:extLst>
                    <a:ext uri="{9D8B030D-6E8A-4147-A177-3AD203B41FA5}">
                      <a16:colId xmlns:a16="http://schemas.microsoft.com/office/drawing/2014/main" val="3627507166"/>
                    </a:ext>
                  </a:extLst>
                </a:gridCol>
              </a:tblGrid>
              <a:tr h="0">
                <a:tc>
                  <a:txBody>
                    <a:bodyPr/>
                    <a:lstStyle/>
                    <a:p>
                      <a:pPr algn="l" fontAlgn="t"/>
                      <a:r>
                        <a:rPr lang="en-IN" dirty="0">
                          <a:effectLst/>
                          <a:latin typeface="Times New Roman" panose="02020603050405020304" pitchFamily="18" charset="0"/>
                          <a:cs typeface="Times New Roman" panose="02020603050405020304" pitchFamily="18" charset="0"/>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latin typeface="Times New Roman" panose="02020603050405020304" pitchFamily="18" charset="0"/>
                          <a:cs typeface="Times New Roman" panose="02020603050405020304" pitchFamily="18" charset="0"/>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35966738"/>
                  </a:ext>
                </a:extLst>
              </a:tr>
              <a:tr h="0">
                <a:tc>
                  <a:txBody>
                    <a:bodyPr/>
                    <a:lstStyle/>
                    <a:p>
                      <a:pPr fontAlgn="t"/>
                      <a:r>
                        <a:rPr lang="en-IN" dirty="0">
                          <a:effectLst/>
                          <a:latin typeface="Times New Roman" panose="02020603050405020304" pitchFamily="18" charset="0"/>
                          <a:cs typeface="Times New Roman" panose="02020603050405020304" pitchFamily="18" charset="0"/>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12718645"/>
                  </a:ext>
                </a:extLst>
              </a:tr>
              <a:tr h="0">
                <a:tc>
                  <a:txBody>
                    <a:bodyPr/>
                    <a:lstStyle/>
                    <a:p>
                      <a:pPr fontAlgn="t"/>
                      <a:r>
                        <a:rPr lang="en-IN" dirty="0">
                          <a:effectLst/>
                          <a:latin typeface="Times New Roman" panose="02020603050405020304" pitchFamily="18" charset="0"/>
                          <a:cs typeface="Times New Roman" panose="02020603050405020304" pitchFamily="18" charset="0"/>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5 - 1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36103057"/>
                  </a:ext>
                </a:extLst>
              </a:tr>
              <a:tr h="0">
                <a:tc>
                  <a:txBody>
                    <a:bodyPr/>
                    <a:lstStyle/>
                    <a:p>
                      <a:pPr fontAlgn="t"/>
                      <a:r>
                        <a:rPr lang="en-IN" dirty="0">
                          <a:effectLst/>
                          <a:latin typeface="Times New Roman" panose="02020603050405020304" pitchFamily="18" charset="0"/>
                          <a:cs typeface="Times New Roman" panose="02020603050405020304" pitchFamily="18" charset="0"/>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8 - 2 =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6349722"/>
                  </a:ext>
                </a:extLst>
              </a:tr>
              <a:tr h="0">
                <a:tc>
                  <a:txBody>
                    <a:bodyPr/>
                    <a:lstStyle/>
                    <a:p>
                      <a:pPr fontAlgn="t"/>
                      <a:r>
                        <a:rPr lang="en-IN" dirty="0">
                          <a:effectLst/>
                          <a:latin typeface="Times New Roman" panose="02020603050405020304" pitchFamily="18" charset="0"/>
                          <a:cs typeface="Times New Roman" panose="02020603050405020304" pitchFamily="18" charset="0"/>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16 - 3 = 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6386353"/>
                  </a:ext>
                </a:extLst>
              </a:tr>
            </a:tbl>
          </a:graphicData>
        </a:graphic>
      </p:graphicFrame>
    </p:spTree>
    <p:extLst>
      <p:ext uri="{BB962C8B-B14F-4D97-AF65-F5344CB8AC3E}">
        <p14:creationId xmlns:p14="http://schemas.microsoft.com/office/powerpoint/2010/main" val="3859711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 </a:t>
            </a:r>
            <a:r>
              <a:rPr lang="en-IN" sz="2200" dirty="0">
                <a:latin typeface="Times New Roman" panose="02020603050405020304" pitchFamily="18" charset="0"/>
                <a:cs typeface="Times New Roman" panose="02020603050405020304" pitchFamily="18" charset="0"/>
              </a:rPr>
              <a:t>This is also known as </a:t>
            </a:r>
            <a:r>
              <a:rPr lang="en-IN" sz="2200" b="1" dirty="0">
                <a:latin typeface="Times New Roman" panose="02020603050405020304" pitchFamily="18" charset="0"/>
                <a:cs typeface="Times New Roman" panose="02020603050405020304" pitchFamily="18" charset="0"/>
              </a:rPr>
              <a:t>shortest job first</a:t>
            </a:r>
            <a:r>
              <a:rPr lang="en-IN" sz="2200" dirty="0">
                <a:latin typeface="Times New Roman" panose="02020603050405020304" pitchFamily="18" charset="0"/>
                <a:cs typeface="Times New Roman" panose="02020603050405020304" pitchFamily="18" charset="0"/>
              </a:rPr>
              <a:t>, or SJF</a:t>
            </a:r>
          </a:p>
          <a:p>
            <a:r>
              <a:rPr lang="en-IN" sz="2200" dirty="0">
                <a:latin typeface="Times New Roman" panose="02020603050405020304" pitchFamily="18" charset="0"/>
                <a:cs typeface="Times New Roman" panose="02020603050405020304" pitchFamily="18" charset="0"/>
              </a:rPr>
              <a:t>This is a non-</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pre-emptive scheduling algorithm.</a:t>
            </a:r>
          </a:p>
          <a:p>
            <a:r>
              <a:rPr lang="en-IN" sz="2200" dirty="0">
                <a:latin typeface="Times New Roman" panose="02020603050405020304" pitchFamily="18" charset="0"/>
                <a:cs typeface="Times New Roman" panose="02020603050405020304" pitchFamily="18" charset="0"/>
              </a:rPr>
              <a:t>Best approach to minimize waiting time.</a:t>
            </a:r>
          </a:p>
          <a:p>
            <a:r>
              <a:rPr lang="en-IN" sz="2200" dirty="0">
                <a:latin typeface="Times New Roman" panose="02020603050405020304" pitchFamily="18" charset="0"/>
                <a:cs typeface="Times New Roman" panose="02020603050405020304" pitchFamily="18" charset="0"/>
              </a:rPr>
              <a:t>Easy to implement in Batch systems where required CPU time is known in advance.</a:t>
            </a:r>
          </a:p>
          <a:p>
            <a:r>
              <a:rPr lang="en-IN" sz="2200" dirty="0">
                <a:latin typeface="Times New Roman" panose="02020603050405020304" pitchFamily="18" charset="0"/>
                <a:cs typeface="Times New Roman" panose="02020603050405020304" pitchFamily="18" charset="0"/>
              </a:rPr>
              <a:t>Impossible to implement in interactive systems where required CPU time is not known.</a:t>
            </a:r>
          </a:p>
          <a:p>
            <a:r>
              <a:rPr lang="en-IN" sz="2200" dirty="0">
                <a:latin typeface="Times New Roman" panose="02020603050405020304" pitchFamily="18" charset="0"/>
                <a:cs typeface="Times New Roman" panose="02020603050405020304" pitchFamily="18" charset="0"/>
              </a:rPr>
              <a:t>The processer should know in advance how much time process will take.</a:t>
            </a:r>
            <a:br>
              <a:rPr lang="en-IN" sz="2400" dirty="0"/>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39</a:t>
            </a:fld>
            <a:endParaRPr lang="en-IN" dirty="0"/>
          </a:p>
        </p:txBody>
      </p:sp>
    </p:spTree>
    <p:extLst>
      <p:ext uri="{BB962C8B-B14F-4D97-AF65-F5344CB8AC3E}">
        <p14:creationId xmlns:p14="http://schemas.microsoft.com/office/powerpoint/2010/main" val="215238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Types of Operating System:- </a:t>
            </a:r>
            <a:r>
              <a:rPr lang="en-IN" sz="2000" dirty="0">
                <a:latin typeface="Times New Roman" panose="02020603050405020304" pitchFamily="18" charset="0"/>
                <a:cs typeface="Times New Roman" panose="02020603050405020304" pitchFamily="18" charset="0"/>
              </a:rPr>
              <a:t> There are different types of </a:t>
            </a:r>
            <a:r>
              <a:rPr lang="en-IN" sz="2000" i="1" dirty="0">
                <a:latin typeface="Times New Roman" panose="02020603050405020304" pitchFamily="18" charset="0"/>
                <a:cs typeface="Times New Roman" panose="02020603050405020304" pitchFamily="18" charset="0"/>
              </a:rPr>
              <a:t>Operating System</a:t>
            </a:r>
            <a:r>
              <a:rPr lang="en-IN" sz="2000" dirty="0">
                <a:latin typeface="Times New Roman" panose="02020603050405020304" pitchFamily="18" charset="0"/>
                <a:cs typeface="Times New Roman" panose="02020603050405020304" pitchFamily="18" charset="0"/>
              </a:rPr>
              <a:t>. They are as follows:</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Batch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Time Sharing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Distribute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Network Operating System</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Real Time Operating System</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a:t>
            </a:fld>
            <a:endParaRPr lang="en-IN" dirty="0"/>
          </a:p>
        </p:txBody>
      </p:sp>
    </p:spTree>
    <p:extLst>
      <p:ext uri="{BB962C8B-B14F-4D97-AF65-F5344CB8AC3E}">
        <p14:creationId xmlns:p14="http://schemas.microsoft.com/office/powerpoint/2010/main" val="115471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40</a:t>
            </a:fld>
            <a:endParaRPr lang="en-IN" dirty="0"/>
          </a:p>
        </p:txBody>
      </p:sp>
      <p:pic>
        <p:nvPicPr>
          <p:cNvPr id="7" name="Picture 6">
            <a:extLst>
              <a:ext uri="{FF2B5EF4-FFF2-40B4-BE49-F238E27FC236}">
                <a16:creationId xmlns:a16="http://schemas.microsoft.com/office/drawing/2014/main" id="{6C520D3E-92C5-442C-9F13-DEE5C7AED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187" y="2489200"/>
            <a:ext cx="4619625" cy="2847975"/>
          </a:xfrm>
          <a:prstGeom prst="rect">
            <a:avLst/>
          </a:prstGeom>
        </p:spPr>
      </p:pic>
    </p:spTree>
    <p:extLst>
      <p:ext uri="{BB962C8B-B14F-4D97-AF65-F5344CB8AC3E}">
        <p14:creationId xmlns:p14="http://schemas.microsoft.com/office/powerpoint/2010/main" val="2049204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Job Next (SJN) Scheduling:- </a:t>
            </a:r>
            <a:r>
              <a:rPr lang="en-IN" b="1" dirty="0"/>
              <a:t>Wait time</a:t>
            </a:r>
            <a:r>
              <a:rPr lang="en-IN" dirty="0"/>
              <a:t> of each process is as follows −</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41</a:t>
            </a:fld>
            <a:endParaRPr lang="en-IN" dirty="0"/>
          </a:p>
        </p:txBody>
      </p:sp>
      <p:graphicFrame>
        <p:nvGraphicFramePr>
          <p:cNvPr id="9" name="Table 8">
            <a:extLst>
              <a:ext uri="{FF2B5EF4-FFF2-40B4-BE49-F238E27FC236}">
                <a16:creationId xmlns:a16="http://schemas.microsoft.com/office/drawing/2014/main" id="{66C3FAC2-008F-4756-A10B-25849B48B537}"/>
              </a:ext>
            </a:extLst>
          </p:cNvPr>
          <p:cNvGraphicFramePr>
            <a:graphicFrameLocks noGrp="1"/>
          </p:cNvGraphicFramePr>
          <p:nvPr>
            <p:extLst>
              <p:ext uri="{D42A27DB-BD31-4B8C-83A1-F6EECF244321}">
                <p14:modId xmlns:p14="http://schemas.microsoft.com/office/powerpoint/2010/main" val="457177317"/>
              </p:ext>
            </p:extLst>
          </p:nvPr>
        </p:nvGraphicFramePr>
        <p:xfrm>
          <a:off x="3219450" y="2797334"/>
          <a:ext cx="5391150" cy="2407920"/>
        </p:xfrm>
        <a:graphic>
          <a:graphicData uri="http://schemas.openxmlformats.org/drawingml/2006/table">
            <a:tbl>
              <a:tblPr/>
              <a:tblGrid>
                <a:gridCol w="696208">
                  <a:extLst>
                    <a:ext uri="{9D8B030D-6E8A-4147-A177-3AD203B41FA5}">
                      <a16:colId xmlns:a16="http://schemas.microsoft.com/office/drawing/2014/main" val="3267076413"/>
                    </a:ext>
                  </a:extLst>
                </a:gridCol>
                <a:gridCol w="4694942">
                  <a:extLst>
                    <a:ext uri="{9D8B030D-6E8A-4147-A177-3AD203B41FA5}">
                      <a16:colId xmlns:a16="http://schemas.microsoft.com/office/drawing/2014/main" val="3085885750"/>
                    </a:ext>
                  </a:extLst>
                </a:gridCol>
              </a:tblGrid>
              <a:tr h="574910">
                <a:tc>
                  <a:txBody>
                    <a:bodyPr/>
                    <a:lstStyle/>
                    <a:p>
                      <a:pPr algn="ctr" fontAlgn="t"/>
                      <a:r>
                        <a:rPr lang="en-IN">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48428332"/>
                  </a:ext>
                </a:extLst>
              </a:tr>
              <a:tr h="349945">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3 - 0 =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8523592"/>
                  </a:ext>
                </a:extLst>
              </a:tr>
              <a:tr h="349945">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0860516"/>
                  </a:ext>
                </a:extLst>
              </a:tr>
              <a:tr h="349945">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16 - 2 = 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1534133"/>
                  </a:ext>
                </a:extLst>
              </a:tr>
              <a:tr h="349945">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8 - 3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0639374"/>
                  </a:ext>
                </a:extLst>
              </a:tr>
            </a:tbl>
          </a:graphicData>
        </a:graphic>
      </p:graphicFrame>
      <p:sp>
        <p:nvSpPr>
          <p:cNvPr id="10" name="TextBox 9">
            <a:extLst>
              <a:ext uri="{FF2B5EF4-FFF2-40B4-BE49-F238E27FC236}">
                <a16:creationId xmlns:a16="http://schemas.microsoft.com/office/drawing/2014/main" id="{9C44EF3F-0AE1-4636-8CE6-17B4EC0AFD98}"/>
              </a:ext>
            </a:extLst>
          </p:cNvPr>
          <p:cNvSpPr txBox="1"/>
          <p:nvPr/>
        </p:nvSpPr>
        <p:spPr>
          <a:xfrm>
            <a:off x="2571750" y="5557838"/>
            <a:ext cx="4077976" cy="369332"/>
          </a:xfrm>
          <a:prstGeom prst="rect">
            <a:avLst/>
          </a:prstGeom>
          <a:noFill/>
        </p:spPr>
        <p:txBody>
          <a:bodyPr wrap="none" rtlCol="0">
            <a:spAutoFit/>
          </a:bodyPr>
          <a:lstStyle/>
          <a:p>
            <a:r>
              <a:rPr lang="en-IN" dirty="0"/>
              <a:t>Average Wait Time: (3+0+14+5) / 4 = 5.50</a:t>
            </a:r>
          </a:p>
        </p:txBody>
      </p:sp>
    </p:spTree>
    <p:extLst>
      <p:ext uri="{BB962C8B-B14F-4D97-AF65-F5344CB8AC3E}">
        <p14:creationId xmlns:p14="http://schemas.microsoft.com/office/powerpoint/2010/main" val="1902839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 </a:t>
            </a:r>
            <a:r>
              <a:rPr lang="en-IN" sz="2200" dirty="0">
                <a:latin typeface="Times New Roman" panose="02020603050405020304" pitchFamily="18" charset="0"/>
                <a:cs typeface="Times New Roman" panose="02020603050405020304" pitchFamily="18" charset="0"/>
              </a:rPr>
              <a:t>Priority scheduling is a non-preemptive algorithm and one of the most common scheduling algorithms in batch systems.</a:t>
            </a:r>
          </a:p>
          <a:p>
            <a:r>
              <a:rPr lang="en-IN" sz="2200" dirty="0">
                <a:latin typeface="Times New Roman" panose="02020603050405020304" pitchFamily="18" charset="0"/>
                <a:cs typeface="Times New Roman" panose="02020603050405020304" pitchFamily="18" charset="0"/>
              </a:rPr>
              <a:t>Each process is assigned a priority. Process with highest priority is to be executed first and so on.</a:t>
            </a:r>
          </a:p>
          <a:p>
            <a:r>
              <a:rPr lang="en-IN" sz="2200" dirty="0">
                <a:latin typeface="Times New Roman" panose="02020603050405020304" pitchFamily="18" charset="0"/>
                <a:cs typeface="Times New Roman" panose="02020603050405020304" pitchFamily="18" charset="0"/>
              </a:rPr>
              <a:t>Processes with same priority are executed on first come first served basis.</a:t>
            </a:r>
          </a:p>
          <a:p>
            <a:r>
              <a:rPr lang="en-IN" sz="2200" dirty="0">
                <a:latin typeface="Times New Roman" panose="02020603050405020304" pitchFamily="18" charset="0"/>
                <a:cs typeface="Times New Roman" panose="02020603050405020304" pitchFamily="18" charset="0"/>
              </a:rPr>
              <a:t>Priority can be decided based on memory requirements, time requirements or any other resource requirement.</a:t>
            </a:r>
            <a:br>
              <a:rPr lang="en-IN" sz="2400" dirty="0"/>
            </a:b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42</a:t>
            </a:fld>
            <a:endParaRPr lang="en-IN" dirty="0"/>
          </a:p>
        </p:txBody>
      </p:sp>
    </p:spTree>
    <p:extLst>
      <p:ext uri="{BB962C8B-B14F-4D97-AF65-F5344CB8AC3E}">
        <p14:creationId xmlns:p14="http://schemas.microsoft.com/office/powerpoint/2010/main" val="2598298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43</a:t>
            </a:fld>
            <a:endParaRPr lang="en-IN" dirty="0"/>
          </a:p>
        </p:txBody>
      </p:sp>
      <p:pic>
        <p:nvPicPr>
          <p:cNvPr id="7" name="Picture 6">
            <a:extLst>
              <a:ext uri="{FF2B5EF4-FFF2-40B4-BE49-F238E27FC236}">
                <a16:creationId xmlns:a16="http://schemas.microsoft.com/office/drawing/2014/main" id="{6D762D54-1DDE-4E79-A8D2-6408660C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058" y="2386013"/>
            <a:ext cx="5258774" cy="3183514"/>
          </a:xfrm>
          <a:prstGeom prst="rect">
            <a:avLst/>
          </a:prstGeom>
        </p:spPr>
      </p:pic>
    </p:spTree>
    <p:extLst>
      <p:ext uri="{BB962C8B-B14F-4D97-AF65-F5344CB8AC3E}">
        <p14:creationId xmlns:p14="http://schemas.microsoft.com/office/powerpoint/2010/main" val="2963531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Priority Based Scheduling:-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Average Wait Time: (9+5+12+0) / 4 = 6.5</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44</a:t>
            </a:fld>
            <a:endParaRPr lang="en-IN" dirty="0"/>
          </a:p>
        </p:txBody>
      </p:sp>
      <p:graphicFrame>
        <p:nvGraphicFramePr>
          <p:cNvPr id="6" name="Table 5">
            <a:extLst>
              <a:ext uri="{FF2B5EF4-FFF2-40B4-BE49-F238E27FC236}">
                <a16:creationId xmlns:a16="http://schemas.microsoft.com/office/drawing/2014/main" id="{9235DBEA-DF99-44CE-BA08-5EB623B22F79}"/>
              </a:ext>
            </a:extLst>
          </p:cNvPr>
          <p:cNvGraphicFramePr>
            <a:graphicFrameLocks noGrp="1"/>
          </p:cNvGraphicFramePr>
          <p:nvPr>
            <p:extLst>
              <p:ext uri="{D42A27DB-BD31-4B8C-83A1-F6EECF244321}">
                <p14:modId xmlns:p14="http://schemas.microsoft.com/office/powerpoint/2010/main" val="974139621"/>
              </p:ext>
            </p:extLst>
          </p:nvPr>
        </p:nvGraphicFramePr>
        <p:xfrm>
          <a:off x="2396836" y="2797334"/>
          <a:ext cx="6575713" cy="2407920"/>
        </p:xfrm>
        <a:graphic>
          <a:graphicData uri="http://schemas.openxmlformats.org/drawingml/2006/table">
            <a:tbl>
              <a:tblPr/>
              <a:tblGrid>
                <a:gridCol w="849182">
                  <a:extLst>
                    <a:ext uri="{9D8B030D-6E8A-4147-A177-3AD203B41FA5}">
                      <a16:colId xmlns:a16="http://schemas.microsoft.com/office/drawing/2014/main" val="4032938860"/>
                    </a:ext>
                  </a:extLst>
                </a:gridCol>
                <a:gridCol w="5726531">
                  <a:extLst>
                    <a:ext uri="{9D8B030D-6E8A-4147-A177-3AD203B41FA5}">
                      <a16:colId xmlns:a16="http://schemas.microsoft.com/office/drawing/2014/main" val="3536186767"/>
                    </a:ext>
                  </a:extLst>
                </a:gridCol>
              </a:tblGrid>
              <a:tr h="686758">
                <a:tc>
                  <a:txBody>
                    <a:bodyPr/>
                    <a:lstStyle/>
                    <a:p>
                      <a:pPr algn="ctr" fontAlgn="t"/>
                      <a:r>
                        <a:rPr lang="en-IN" dirty="0">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09007031"/>
                  </a:ext>
                </a:extLst>
              </a:tr>
              <a:tr h="418027">
                <a:tc>
                  <a:txBody>
                    <a:bodyPr/>
                    <a:lstStyle/>
                    <a:p>
                      <a:pPr fontAlgn="t"/>
                      <a:r>
                        <a:rPr lang="en-IN" dirty="0">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9 - 0 = 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7024109"/>
                  </a:ext>
                </a:extLst>
              </a:tr>
              <a:tr h="418027">
                <a:tc>
                  <a:txBody>
                    <a:bodyPr/>
                    <a:lstStyle/>
                    <a:p>
                      <a:pPr fontAlgn="t"/>
                      <a:r>
                        <a:rPr lang="en-IN" dirty="0">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6 - 1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65765668"/>
                  </a:ext>
                </a:extLst>
              </a:tr>
              <a:tr h="418027">
                <a:tc>
                  <a:txBody>
                    <a:bodyPr/>
                    <a:lstStyle/>
                    <a:p>
                      <a:pPr fontAlgn="t"/>
                      <a:r>
                        <a:rPr lang="en-IN" dirty="0">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14 - 2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5198868"/>
                  </a:ext>
                </a:extLst>
              </a:tr>
              <a:tr h="418027">
                <a:tc>
                  <a:txBody>
                    <a:bodyPr/>
                    <a:lstStyle/>
                    <a:p>
                      <a:pPr fontAlgn="t"/>
                      <a:r>
                        <a:rPr lang="en-IN" dirty="0">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4013056"/>
                  </a:ext>
                </a:extLst>
              </a:tr>
            </a:tbl>
          </a:graphicData>
        </a:graphic>
      </p:graphicFrame>
    </p:spTree>
    <p:extLst>
      <p:ext uri="{BB962C8B-B14F-4D97-AF65-F5344CB8AC3E}">
        <p14:creationId xmlns:p14="http://schemas.microsoft.com/office/powerpoint/2010/main" val="1421548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Shortest Remaining Time:-</a:t>
            </a:r>
          </a:p>
          <a:p>
            <a:r>
              <a:rPr lang="en-IN" sz="2200" dirty="0">
                <a:latin typeface="Times New Roman" panose="02020603050405020304" pitchFamily="18" charset="0"/>
                <a:cs typeface="Times New Roman" panose="02020603050405020304" pitchFamily="18" charset="0"/>
              </a:rPr>
              <a:t>Shortest remaining time (SRT) is the preemptive version of the SJN algorithm.</a:t>
            </a:r>
          </a:p>
          <a:p>
            <a:r>
              <a:rPr lang="en-IN" sz="2200" dirty="0">
                <a:latin typeface="Times New Roman" panose="02020603050405020304" pitchFamily="18" charset="0"/>
                <a:cs typeface="Times New Roman" panose="02020603050405020304" pitchFamily="18" charset="0"/>
              </a:rPr>
              <a:t>The processor is allocated to the job closest to completion but it can be preempted by a newer ready job with shorter time to completion.</a:t>
            </a:r>
          </a:p>
          <a:p>
            <a:r>
              <a:rPr lang="en-IN" sz="2200" dirty="0">
                <a:latin typeface="Times New Roman" panose="02020603050405020304" pitchFamily="18" charset="0"/>
                <a:cs typeface="Times New Roman" panose="02020603050405020304" pitchFamily="18" charset="0"/>
              </a:rPr>
              <a:t>Impossible to implement in interactive systems where required CPU time is not known.</a:t>
            </a:r>
          </a:p>
          <a:p>
            <a:r>
              <a:rPr lang="en-IN" sz="2200" dirty="0">
                <a:latin typeface="Times New Roman" panose="02020603050405020304" pitchFamily="18" charset="0"/>
                <a:cs typeface="Times New Roman" panose="02020603050405020304" pitchFamily="18" charset="0"/>
              </a:rPr>
              <a:t>It is often used in batch environments where short jobs need to give preference.</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45</a:t>
            </a:fld>
            <a:endParaRPr lang="en-IN" dirty="0"/>
          </a:p>
        </p:txBody>
      </p:sp>
    </p:spTree>
    <p:extLst>
      <p:ext uri="{BB962C8B-B14F-4D97-AF65-F5344CB8AC3E}">
        <p14:creationId xmlns:p14="http://schemas.microsoft.com/office/powerpoint/2010/main" val="2818947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a:t>
            </a:r>
          </a:p>
          <a:p>
            <a:r>
              <a:rPr lang="en-IN" sz="2200" dirty="0">
                <a:latin typeface="Times New Roman" panose="02020603050405020304" pitchFamily="18" charset="0"/>
                <a:cs typeface="Times New Roman" panose="02020603050405020304" pitchFamily="18" charset="0"/>
              </a:rPr>
              <a:t>Round Robin is the </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process scheduling algorithm.</a:t>
            </a:r>
          </a:p>
          <a:p>
            <a:r>
              <a:rPr lang="en-IN" sz="2200" dirty="0">
                <a:latin typeface="Times New Roman" panose="02020603050405020304" pitchFamily="18" charset="0"/>
                <a:cs typeface="Times New Roman" panose="02020603050405020304" pitchFamily="18" charset="0"/>
              </a:rPr>
              <a:t>Each process is provided a fix time to execute, it is called a </a:t>
            </a:r>
            <a:r>
              <a:rPr lang="en-IN" sz="2200" b="1" dirty="0">
                <a:latin typeface="Times New Roman" panose="02020603050405020304" pitchFamily="18" charset="0"/>
                <a:cs typeface="Times New Roman" panose="02020603050405020304" pitchFamily="18" charset="0"/>
              </a:rPr>
              <a:t>quantum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Once a process is executed for a given time period, it is </a:t>
            </a:r>
            <a:r>
              <a:rPr lang="en-IN" sz="2200" dirty="0" err="1">
                <a:latin typeface="Times New Roman" panose="02020603050405020304" pitchFamily="18" charset="0"/>
                <a:cs typeface="Times New Roman" panose="02020603050405020304" pitchFamily="18" charset="0"/>
              </a:rPr>
              <a:t>preempted</a:t>
            </a:r>
            <a:r>
              <a:rPr lang="en-IN" sz="2200" dirty="0">
                <a:latin typeface="Times New Roman" panose="02020603050405020304" pitchFamily="18" charset="0"/>
                <a:cs typeface="Times New Roman" panose="02020603050405020304" pitchFamily="18" charset="0"/>
              </a:rPr>
              <a:t> and other process executes for a given time period.</a:t>
            </a:r>
          </a:p>
          <a:p>
            <a:r>
              <a:rPr lang="en-IN" sz="2200" dirty="0">
                <a:latin typeface="Times New Roman" panose="02020603050405020304" pitchFamily="18" charset="0"/>
                <a:cs typeface="Times New Roman" panose="02020603050405020304" pitchFamily="18" charset="0"/>
              </a:rPr>
              <a:t>Context switching is used to save states of </a:t>
            </a:r>
            <a:r>
              <a:rPr lang="en-IN" sz="2200" dirty="0" err="1">
                <a:latin typeface="Times New Roman" panose="02020603050405020304" pitchFamily="18" charset="0"/>
                <a:cs typeface="Times New Roman" panose="02020603050405020304" pitchFamily="18" charset="0"/>
              </a:rPr>
              <a:t>preempted</a:t>
            </a:r>
            <a:r>
              <a:rPr lang="en-IN" sz="2200" dirty="0">
                <a:latin typeface="Times New Roman" panose="02020603050405020304" pitchFamily="18" charset="0"/>
                <a:cs typeface="Times New Roman" panose="02020603050405020304" pitchFamily="18" charset="0"/>
              </a:rPr>
              <a:t> processes.</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46</a:t>
            </a:fld>
            <a:endParaRPr lang="en-IN" dirty="0"/>
          </a:p>
        </p:txBody>
      </p:sp>
    </p:spTree>
    <p:extLst>
      <p:ext uri="{BB962C8B-B14F-4D97-AF65-F5344CB8AC3E}">
        <p14:creationId xmlns:p14="http://schemas.microsoft.com/office/powerpoint/2010/main" val="2852619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a:t>
            </a:r>
          </a:p>
          <a:p>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47</a:t>
            </a:fld>
            <a:endParaRPr lang="en-IN" dirty="0"/>
          </a:p>
        </p:txBody>
      </p:sp>
      <p:pic>
        <p:nvPicPr>
          <p:cNvPr id="7" name="Picture 6">
            <a:extLst>
              <a:ext uri="{FF2B5EF4-FFF2-40B4-BE49-F238E27FC236}">
                <a16:creationId xmlns:a16="http://schemas.microsoft.com/office/drawing/2014/main" id="{197FFA1B-680F-4494-9C04-EDCD1B4A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05" y="2846388"/>
            <a:ext cx="3324225" cy="1733550"/>
          </a:xfrm>
          <a:prstGeom prst="rect">
            <a:avLst/>
          </a:prstGeom>
        </p:spPr>
      </p:pic>
    </p:spTree>
    <p:extLst>
      <p:ext uri="{BB962C8B-B14F-4D97-AF65-F5344CB8AC3E}">
        <p14:creationId xmlns:p14="http://schemas.microsoft.com/office/powerpoint/2010/main" val="2448421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Operating System Scheduling Algorithm:- </a:t>
            </a:r>
          </a:p>
          <a:p>
            <a:r>
              <a:rPr lang="en-IN" sz="2200" b="1" i="1" dirty="0">
                <a:latin typeface="Times New Roman" panose="02020603050405020304" pitchFamily="18" charset="0"/>
                <a:cs typeface="Times New Roman" panose="02020603050405020304" pitchFamily="18" charset="0"/>
              </a:rPr>
              <a:t>Round Robin Scheduling Algorithm:- </a:t>
            </a:r>
            <a:r>
              <a:rPr lang="en-IN" sz="2200" b="1" dirty="0">
                <a:latin typeface="Times New Roman" panose="02020603050405020304" pitchFamily="18" charset="0"/>
                <a:cs typeface="Times New Roman" panose="02020603050405020304" pitchFamily="18" charset="0"/>
              </a:rPr>
              <a:t>Wait time</a:t>
            </a:r>
            <a:r>
              <a:rPr lang="en-IN" sz="2200" dirty="0">
                <a:latin typeface="Times New Roman" panose="02020603050405020304" pitchFamily="18" charset="0"/>
                <a:cs typeface="Times New Roman" panose="02020603050405020304" pitchFamily="18" charset="0"/>
              </a:rPr>
              <a:t> of each process is as follows −</a:t>
            </a:r>
          </a:p>
          <a:p>
            <a:endParaRPr lang="en-IN" sz="2200" b="1" i="1" dirty="0">
              <a:latin typeface="Times New Roman" panose="02020603050405020304" pitchFamily="18" charset="0"/>
              <a:cs typeface="Times New Roman" panose="02020603050405020304" pitchFamily="18" charset="0"/>
            </a:endParaRPr>
          </a:p>
          <a:p>
            <a:endParaRPr lang="en-IN" sz="2200" b="1" i="1"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r>
              <a:rPr lang="en-IN" sz="1800" dirty="0">
                <a:latin typeface="Times New Roman" panose="02020603050405020304" pitchFamily="18" charset="0"/>
                <a:cs typeface="Times New Roman" panose="02020603050405020304" pitchFamily="18" charset="0"/>
              </a:rPr>
              <a:t>Average Wait Time: (9+2+12+11) / 4 = 8.5</a:t>
            </a: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48</a:t>
            </a:fld>
            <a:endParaRPr lang="en-IN" dirty="0"/>
          </a:p>
        </p:txBody>
      </p:sp>
      <p:graphicFrame>
        <p:nvGraphicFramePr>
          <p:cNvPr id="9" name="Table 8">
            <a:extLst>
              <a:ext uri="{FF2B5EF4-FFF2-40B4-BE49-F238E27FC236}">
                <a16:creationId xmlns:a16="http://schemas.microsoft.com/office/drawing/2014/main" id="{3C35D1D5-2D39-415A-A82B-323B10DDD30D}"/>
              </a:ext>
            </a:extLst>
          </p:cNvPr>
          <p:cNvGraphicFramePr>
            <a:graphicFrameLocks noGrp="1"/>
          </p:cNvGraphicFramePr>
          <p:nvPr/>
        </p:nvGraphicFramePr>
        <p:xfrm>
          <a:off x="3219450" y="2797334"/>
          <a:ext cx="5753100" cy="2407920"/>
        </p:xfrm>
        <a:graphic>
          <a:graphicData uri="http://schemas.openxmlformats.org/drawingml/2006/table">
            <a:tbl>
              <a:tblPr/>
              <a:tblGrid>
                <a:gridCol w="742950">
                  <a:extLst>
                    <a:ext uri="{9D8B030D-6E8A-4147-A177-3AD203B41FA5}">
                      <a16:colId xmlns:a16="http://schemas.microsoft.com/office/drawing/2014/main" val="1594165239"/>
                    </a:ext>
                  </a:extLst>
                </a:gridCol>
                <a:gridCol w="5010150">
                  <a:extLst>
                    <a:ext uri="{9D8B030D-6E8A-4147-A177-3AD203B41FA5}">
                      <a16:colId xmlns:a16="http://schemas.microsoft.com/office/drawing/2014/main" val="516685263"/>
                    </a:ext>
                  </a:extLst>
                </a:gridCol>
              </a:tblGrid>
              <a:tr h="0">
                <a:tc>
                  <a:txBody>
                    <a:bodyPr/>
                    <a:lstStyle/>
                    <a:p>
                      <a:pPr algn="ctr" fontAlgn="t"/>
                      <a:r>
                        <a:rPr lang="en-IN">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94514902"/>
                  </a:ext>
                </a:extLst>
              </a:tr>
              <a:tr h="0">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(0 - 0) + (12 - 3) = 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3848771"/>
                  </a:ext>
                </a:extLst>
              </a:tr>
              <a:tr h="0">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(3 - 1)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4220214"/>
                  </a:ext>
                </a:extLst>
              </a:tr>
              <a:tr h="0">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(6 - 2) + (14 - 9) + (20 - 17)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7101535"/>
                  </a:ext>
                </a:extLst>
              </a:tr>
              <a:tr h="0">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(9 - 3) + (17 - 12) = 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4597445"/>
                  </a:ext>
                </a:extLst>
              </a:tr>
            </a:tbl>
          </a:graphicData>
        </a:graphic>
      </p:graphicFrame>
    </p:spTree>
    <p:extLst>
      <p:ext uri="{BB962C8B-B14F-4D97-AF65-F5344CB8AC3E}">
        <p14:creationId xmlns:p14="http://schemas.microsoft.com/office/powerpoint/2010/main" val="34642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Thread:- </a:t>
            </a:r>
            <a:r>
              <a:rPr lang="en-IN" sz="2200" dirty="0">
                <a:latin typeface="Times New Roman" panose="02020603050405020304" pitchFamily="18" charset="0"/>
                <a:cs typeface="Times New Roman" panose="02020603050405020304" pitchFamily="18"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 thread is also called a </a:t>
            </a:r>
            <a:r>
              <a:rPr lang="en-IN" sz="2200" b="1" dirty="0">
                <a:latin typeface="Times New Roman" panose="02020603050405020304" pitchFamily="18" charset="0"/>
                <a:cs typeface="Times New Roman" panose="02020603050405020304" pitchFamily="18" charset="0"/>
              </a:rPr>
              <a:t>lightweight process</a:t>
            </a:r>
            <a:r>
              <a:rPr lang="en-IN" sz="2200" dirty="0">
                <a:latin typeface="Times New Roman" panose="02020603050405020304" pitchFamily="18" charset="0"/>
                <a:cs typeface="Times New Roman" panose="02020603050405020304" pitchFamily="18" charset="0"/>
              </a:rPr>
              <a:t>. Threads provide a way to improve application performance through parallelism. Threads represent a software approach to improving performance of operating system by reducing the overhead thread is equivalent to a classical process.</a:t>
            </a: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49</a:t>
            </a:fld>
            <a:endParaRPr lang="en-IN" dirty="0"/>
          </a:p>
        </p:txBody>
      </p:sp>
    </p:spTree>
    <p:extLst>
      <p:ext uri="{BB962C8B-B14F-4D97-AF65-F5344CB8AC3E}">
        <p14:creationId xmlns:p14="http://schemas.microsoft.com/office/powerpoint/2010/main" val="85540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021435" y="1522847"/>
            <a:ext cx="8825659" cy="34163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Batch Operating System:-</a:t>
            </a:r>
            <a:r>
              <a:rPr lang="en-IN" sz="2200" dirty="0">
                <a:latin typeface="Times New Roman" panose="02020603050405020304" pitchFamily="18" charset="0"/>
                <a:cs typeface="Times New Roman" panose="02020603050405020304" pitchFamily="18" charset="0"/>
              </a:rPr>
              <a:t> 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r>
              <a:rPr lang="en-IN" sz="2200" dirty="0">
                <a:latin typeface="Times New Roman" panose="02020603050405020304" pitchFamily="18" charset="0"/>
                <a:cs typeface="Times New Roman" panose="02020603050405020304" pitchFamily="18" charset="0"/>
              </a:rPr>
              <a:t>The problems with Batch Systems are as follows −</a:t>
            </a:r>
          </a:p>
          <a:p>
            <a:r>
              <a:rPr lang="en-IN" sz="2200" dirty="0">
                <a:latin typeface="Times New Roman" panose="02020603050405020304" pitchFamily="18" charset="0"/>
                <a:cs typeface="Times New Roman" panose="02020603050405020304" pitchFamily="18" charset="0"/>
              </a:rPr>
              <a:t>Lack of interaction between the user and the job.</a:t>
            </a:r>
          </a:p>
          <a:p>
            <a:r>
              <a:rPr lang="en-IN" sz="2200" dirty="0">
                <a:latin typeface="Times New Roman" panose="02020603050405020304" pitchFamily="18" charset="0"/>
                <a:cs typeface="Times New Roman" panose="02020603050405020304" pitchFamily="18" charset="0"/>
              </a:rPr>
              <a:t>CPU is often idle, because the speed of the mechanical I/O devices is slower than the CPU.</a:t>
            </a:r>
          </a:p>
          <a:p>
            <a:r>
              <a:rPr lang="en-IN" sz="2200" dirty="0">
                <a:latin typeface="Times New Roman" panose="02020603050405020304" pitchFamily="18" charset="0"/>
                <a:cs typeface="Times New Roman" panose="02020603050405020304" pitchFamily="18" charset="0"/>
              </a:rPr>
              <a:t>Difficult to provide the desired priority.</a:t>
            </a: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a:t>
            </a:fld>
            <a:endParaRPr lang="en-IN" dirty="0"/>
          </a:p>
        </p:txBody>
      </p:sp>
    </p:spTree>
    <p:extLst>
      <p:ext uri="{BB962C8B-B14F-4D97-AF65-F5344CB8AC3E}">
        <p14:creationId xmlns:p14="http://schemas.microsoft.com/office/powerpoint/2010/main" val="3647552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Advantages of Thread:- </a:t>
            </a:r>
            <a:r>
              <a:rPr lang="en-IN" sz="2200" dirty="0">
                <a:latin typeface="Times New Roman" panose="02020603050405020304" pitchFamily="18" charset="0"/>
                <a:cs typeface="Times New Roman" panose="02020603050405020304" pitchFamily="18" charset="0"/>
              </a:rPr>
              <a:t>Threads minimize the context switching time.</a:t>
            </a:r>
          </a:p>
          <a:p>
            <a:r>
              <a:rPr lang="en-IN" sz="2200" dirty="0">
                <a:latin typeface="Times New Roman" panose="02020603050405020304" pitchFamily="18" charset="0"/>
                <a:cs typeface="Times New Roman" panose="02020603050405020304" pitchFamily="18" charset="0"/>
              </a:rPr>
              <a:t>Use of threads provides concurrency within a process.</a:t>
            </a:r>
          </a:p>
          <a:p>
            <a:r>
              <a:rPr lang="en-IN" sz="2200" dirty="0">
                <a:latin typeface="Times New Roman" panose="02020603050405020304" pitchFamily="18" charset="0"/>
                <a:cs typeface="Times New Roman" panose="02020603050405020304" pitchFamily="18" charset="0"/>
              </a:rPr>
              <a:t>Efficient communication.</a:t>
            </a:r>
          </a:p>
          <a:p>
            <a:r>
              <a:rPr lang="en-IN" sz="2200" dirty="0">
                <a:latin typeface="Times New Roman" panose="02020603050405020304" pitchFamily="18" charset="0"/>
                <a:cs typeface="Times New Roman" panose="02020603050405020304" pitchFamily="18" charset="0"/>
              </a:rPr>
              <a:t>It is more economical to create and context switch threads.</a:t>
            </a:r>
          </a:p>
          <a:p>
            <a:r>
              <a:rPr lang="en-IN" sz="2200" dirty="0">
                <a:latin typeface="Times New Roman" panose="02020603050405020304" pitchFamily="18" charset="0"/>
                <a:cs typeface="Times New Roman" panose="02020603050405020304" pitchFamily="18" charset="0"/>
              </a:rPr>
              <a:t>Threads allow utilization of multiprocessor architectures to a greater scale and efficiency.</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50</a:t>
            </a:fld>
            <a:endParaRPr lang="en-IN" dirty="0"/>
          </a:p>
        </p:txBody>
      </p:sp>
    </p:spTree>
    <p:extLst>
      <p:ext uri="{BB962C8B-B14F-4D97-AF65-F5344CB8AC3E}">
        <p14:creationId xmlns:p14="http://schemas.microsoft.com/office/powerpoint/2010/main" val="4186687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Deadlock:- </a:t>
            </a:r>
            <a:r>
              <a:rPr lang="en-US" sz="1800" dirty="0">
                <a:latin typeface="Times New Roman" panose="02020603050405020304" pitchFamily="18" charset="0"/>
                <a:cs typeface="Times New Roman" panose="02020603050405020304" pitchFamily="18" charset="0"/>
              </a:rPr>
              <a:t>A Deadlock is a situation where each of the computer process waits for a resource which is being assigned to some another process. In this situation, none of the process gets executed since the resource it needs, is held by some other process which is also waiting for some other resource to be released.</a:t>
            </a:r>
          </a:p>
          <a:p>
            <a:r>
              <a:rPr lang="en-US" sz="1800" dirty="0">
                <a:latin typeface="Times New Roman" panose="02020603050405020304" pitchFamily="18" charset="0"/>
                <a:cs typeface="Times New Roman" panose="02020603050405020304" pitchFamily="18" charset="0"/>
              </a:rPr>
              <a:t>Let us assume that there are three processes P1, P2 and P3. There are three different resources R1, R2 and R3. R1 is assigned to P1, R2 is assigned to P2 and R3 is assigned to P3.</a:t>
            </a:r>
          </a:p>
          <a:p>
            <a:r>
              <a:rPr lang="en-US" sz="1800" dirty="0">
                <a:latin typeface="Times New Roman" panose="02020603050405020304" pitchFamily="18" charset="0"/>
                <a:cs typeface="Times New Roman" panose="02020603050405020304" pitchFamily="18" charset="0"/>
              </a:rPr>
              <a:t>After some time, P1 demands for R1 which is being used by P2. P1 halts its execution since it can't complete without R2. P2 also demands for R3 which is being used by P3. P2 also stops its execution because it can't continue without R3. P3 also demands for R1 which is being used by P1 therefore P3 also stops its execution.</a:t>
            </a:r>
          </a:p>
          <a:p>
            <a:r>
              <a:rPr lang="en-IN" sz="22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51</a:t>
            </a:fld>
            <a:endParaRPr lang="en-IN" dirty="0"/>
          </a:p>
        </p:txBody>
      </p:sp>
      <p:pic>
        <p:nvPicPr>
          <p:cNvPr id="7" name="Picture 6">
            <a:extLst>
              <a:ext uri="{FF2B5EF4-FFF2-40B4-BE49-F238E27FC236}">
                <a16:creationId xmlns:a16="http://schemas.microsoft.com/office/drawing/2014/main" id="{4FCA0337-CB3C-4BC1-B05C-31EF22FE9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499" y="4074210"/>
            <a:ext cx="5287113" cy="2525929"/>
          </a:xfrm>
          <a:prstGeom prst="rect">
            <a:avLst/>
          </a:prstGeom>
        </p:spPr>
      </p:pic>
    </p:spTree>
    <p:extLst>
      <p:ext uri="{BB962C8B-B14F-4D97-AF65-F5344CB8AC3E}">
        <p14:creationId xmlns:p14="http://schemas.microsoft.com/office/powerpoint/2010/main" val="1554832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Necessary condition for Deadlock:-</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Mutual Exclusion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resource can only be shared in mutually exclusive manner. It implies, if two process cannot use the same resource at the same time.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Hold and Wait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process waits for some resources while holding another resource at the same time.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No preemption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process which once scheduled will be executed till the completion. No other process can be scheduled by the scheduler meanwhile.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Circular Wait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All the processes must be waiting for the resources in a cyclic manner so that the last process is waiting for the resource which is being held by the first process.</a:t>
            </a:r>
          </a:p>
          <a:p>
            <a:r>
              <a:rPr lang="en-IN" sz="1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52</a:t>
            </a:fld>
            <a:endParaRPr lang="en-IN" dirty="0"/>
          </a:p>
        </p:txBody>
      </p:sp>
    </p:spTree>
    <p:extLst>
      <p:ext uri="{BB962C8B-B14F-4D97-AF65-F5344CB8AC3E}">
        <p14:creationId xmlns:p14="http://schemas.microsoft.com/office/powerpoint/2010/main" val="1703994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Strategies for handling Deadlock:-</a:t>
            </a:r>
          </a:p>
          <a:p>
            <a:r>
              <a:rPr lang="en-IN" sz="1800" dirty="0">
                <a:latin typeface="Times New Roman" panose="02020603050405020304" pitchFamily="18" charset="0"/>
                <a:cs typeface="Times New Roman" panose="02020603050405020304" pitchFamily="18" charset="0"/>
              </a:rPr>
              <a:t>Deadlock Ignorance</a:t>
            </a:r>
          </a:p>
          <a:p>
            <a:r>
              <a:rPr lang="en-IN" sz="1800" dirty="0">
                <a:latin typeface="Times New Roman" panose="02020603050405020304" pitchFamily="18" charset="0"/>
                <a:cs typeface="Times New Roman" panose="02020603050405020304" pitchFamily="18" charset="0"/>
              </a:rPr>
              <a:t>Deadlock Prevention</a:t>
            </a:r>
          </a:p>
          <a:p>
            <a:r>
              <a:rPr lang="en-IN" sz="1800" dirty="0">
                <a:latin typeface="Times New Roman" panose="02020603050405020304" pitchFamily="18" charset="0"/>
                <a:cs typeface="Times New Roman" panose="02020603050405020304" pitchFamily="18" charset="0"/>
              </a:rPr>
              <a:t>Deadlock Avoidance</a:t>
            </a:r>
          </a:p>
          <a:p>
            <a:r>
              <a:rPr lang="en-IN" sz="1800" dirty="0">
                <a:latin typeface="Times New Roman" panose="02020603050405020304" pitchFamily="18" charset="0"/>
                <a:cs typeface="Times New Roman" panose="02020603050405020304" pitchFamily="18" charset="0"/>
              </a:rPr>
              <a:t>Deadlock Detection and Recovery.</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53</a:t>
            </a:fld>
            <a:endParaRPr lang="en-IN" dirty="0"/>
          </a:p>
        </p:txBody>
      </p:sp>
    </p:spTree>
    <p:extLst>
      <p:ext uri="{BB962C8B-B14F-4D97-AF65-F5344CB8AC3E}">
        <p14:creationId xmlns:p14="http://schemas.microsoft.com/office/powerpoint/2010/main" val="1365592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Strategies for handling Deadlock:-</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Deadlock Prevention:- </a:t>
            </a:r>
            <a:r>
              <a:rPr lang="en-US" sz="1800" dirty="0">
                <a:latin typeface="Times New Roman" panose="02020603050405020304" pitchFamily="18" charset="0"/>
                <a:cs typeface="Times New Roman" panose="02020603050405020304" pitchFamily="18" charset="0"/>
              </a:rPr>
              <a:t>If we simulate deadlock with a table which is standing on its four legs then we can also simulate four legs with the four conditions which when occurs simultaneously, cause the deadlock.</a:t>
            </a:r>
          </a:p>
          <a:p>
            <a:r>
              <a:rPr lang="en-US" sz="1800" dirty="0">
                <a:latin typeface="Times New Roman" panose="02020603050405020304" pitchFamily="18" charset="0"/>
                <a:cs typeface="Times New Roman" panose="02020603050405020304" pitchFamily="18" charset="0"/>
              </a:rPr>
              <a:t>However, if we break one of the legs of the table then the table will fall definitely. The same happens with deadlock, if we can be able to violate one of the four necessary conditions and don't let them occur together then we can prevent the deadlock.</a:t>
            </a:r>
          </a:p>
          <a:p>
            <a:r>
              <a:rPr lang="en-IN" sz="1800" dirty="0">
                <a:latin typeface="Times New Roman" panose="02020603050405020304" pitchFamily="18" charset="0"/>
                <a:cs typeface="Times New Roman" panose="02020603050405020304" pitchFamily="18" charset="0"/>
              </a:rPr>
              <a:t>The four conditions are </a:t>
            </a:r>
          </a:p>
          <a:p>
            <a:r>
              <a:rPr lang="en-IN" sz="1800" dirty="0">
                <a:latin typeface="Times New Roman" panose="02020603050405020304" pitchFamily="18" charset="0"/>
                <a:cs typeface="Times New Roman" panose="02020603050405020304" pitchFamily="18" charset="0"/>
              </a:rPr>
              <a:t>Mutual Exclusion</a:t>
            </a:r>
          </a:p>
          <a:p>
            <a:r>
              <a:rPr lang="en-IN" sz="1800" dirty="0">
                <a:latin typeface="Times New Roman" panose="02020603050405020304" pitchFamily="18" charset="0"/>
                <a:cs typeface="Times New Roman" panose="02020603050405020304" pitchFamily="18" charset="0"/>
              </a:rPr>
              <a:t>Hold and Wait</a:t>
            </a:r>
          </a:p>
          <a:p>
            <a:r>
              <a:rPr lang="en-IN" sz="1800" dirty="0">
                <a:latin typeface="Times New Roman" panose="02020603050405020304" pitchFamily="18" charset="0"/>
                <a:cs typeface="Times New Roman" panose="02020603050405020304" pitchFamily="18" charset="0"/>
              </a:rPr>
              <a:t>No </a:t>
            </a:r>
            <a:r>
              <a:rPr lang="en-IN" sz="1800" dirty="0" err="1">
                <a:latin typeface="Times New Roman" panose="02020603050405020304" pitchFamily="18" charset="0"/>
                <a:cs typeface="Times New Roman" panose="02020603050405020304" pitchFamily="18" charset="0"/>
              </a:rPr>
              <a:t>Preeemption</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Circular Wait</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54</a:t>
            </a:fld>
            <a:endParaRPr lang="en-IN" dirty="0"/>
          </a:p>
        </p:txBody>
      </p:sp>
    </p:spTree>
    <p:extLst>
      <p:ext uri="{BB962C8B-B14F-4D97-AF65-F5344CB8AC3E}">
        <p14:creationId xmlns:p14="http://schemas.microsoft.com/office/powerpoint/2010/main" val="377808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Strategies for handling Deadlock:-</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Deadlock Avoidance:- </a:t>
            </a:r>
            <a:r>
              <a:rPr lang="en-US" sz="1800" dirty="0">
                <a:latin typeface="Times New Roman" panose="02020603050405020304" pitchFamily="18" charset="0"/>
                <a:cs typeface="Times New Roman" panose="02020603050405020304" pitchFamily="18" charset="0"/>
              </a:rPr>
              <a:t>In deadlock avoidance, the request for any resource will be granted if the resulting state of the system doesn't cause deadlock in the system. The state of the system will continuously be checked for safe and unsafe states.</a:t>
            </a:r>
          </a:p>
          <a:p>
            <a:r>
              <a:rPr lang="en-US" sz="1800" dirty="0">
                <a:latin typeface="Times New Roman" panose="02020603050405020304" pitchFamily="18" charset="0"/>
                <a:cs typeface="Times New Roman" panose="02020603050405020304" pitchFamily="18" charset="0"/>
              </a:rPr>
              <a:t>In order to avoid deadlocks, the process must tell OS, the maximum number of resources a process can request to complete its execution.</a:t>
            </a:r>
          </a:p>
          <a:p>
            <a:r>
              <a:rPr lang="en-US" sz="1800" dirty="0">
                <a:latin typeface="Times New Roman" panose="02020603050405020304" pitchFamily="18" charset="0"/>
                <a:cs typeface="Times New Roman" panose="02020603050405020304" pitchFamily="18" charset="0"/>
              </a:rPr>
              <a:t>The simplest and most useful approach states that the process should declare the maximum number of resources of each type it may ever need. The Deadlock avoidance algorithm examines the resource allocations so that there can never be a circular wait condition.</a:t>
            </a:r>
          </a:p>
          <a:p>
            <a:r>
              <a:rPr lang="en-US" sz="1800" dirty="0">
                <a:latin typeface="Times New Roman" panose="02020603050405020304" pitchFamily="18" charset="0"/>
                <a:cs typeface="Times New Roman" panose="02020603050405020304" pitchFamily="18" charset="0"/>
              </a:rPr>
              <a:t>Safe and Unsafe States</a:t>
            </a:r>
          </a:p>
          <a:p>
            <a:r>
              <a:rPr lang="en-US" sz="1800" dirty="0">
                <a:latin typeface="Times New Roman" panose="02020603050405020304" pitchFamily="18" charset="0"/>
                <a:cs typeface="Times New Roman" panose="02020603050405020304" pitchFamily="18" charset="0"/>
              </a:rPr>
              <a:t>The resource allocation state of a system can be defined by the instances of available and allocated resources, and the maximum instance of the resources demanded by the processes.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55</a:t>
            </a:fld>
            <a:endParaRPr lang="en-IN" dirty="0"/>
          </a:p>
        </p:txBody>
      </p:sp>
    </p:spTree>
    <p:extLst>
      <p:ext uri="{BB962C8B-B14F-4D97-AF65-F5344CB8AC3E}">
        <p14:creationId xmlns:p14="http://schemas.microsoft.com/office/powerpoint/2010/main" val="3039305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Strategies for handling Deadlock:-</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Resource Allocation Graph:- </a:t>
            </a:r>
            <a:r>
              <a:rPr lang="en-US" sz="1800" dirty="0">
                <a:latin typeface="Times New Roman" panose="02020603050405020304" pitchFamily="18" charset="0"/>
                <a:cs typeface="Times New Roman" panose="02020603050405020304" pitchFamily="18" charset="0"/>
              </a:rPr>
              <a:t>The resource allocation graph is the pictorial representation of the state of a system. As its name suggests, the resource allocation graph is the complete information about all the processes which are holding some resources or waiting for some resources.</a:t>
            </a:r>
          </a:p>
          <a:p>
            <a:r>
              <a:rPr lang="en-US" sz="1800" dirty="0">
                <a:latin typeface="Times New Roman" panose="02020603050405020304" pitchFamily="18" charset="0"/>
                <a:cs typeface="Times New Roman" panose="02020603050405020304" pitchFamily="18" charset="0"/>
              </a:rPr>
              <a:t>It also contains the information about all the instances of all the resources whether they are available or being used by the processes.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56</a:t>
            </a:fld>
            <a:endParaRPr lang="en-IN" dirty="0"/>
          </a:p>
        </p:txBody>
      </p:sp>
      <p:pic>
        <p:nvPicPr>
          <p:cNvPr id="7" name="Picture 6">
            <a:extLst>
              <a:ext uri="{FF2B5EF4-FFF2-40B4-BE49-F238E27FC236}">
                <a16:creationId xmlns:a16="http://schemas.microsoft.com/office/drawing/2014/main" id="{1CEF3389-98E4-427E-BE67-C2563461A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749" y="3233737"/>
            <a:ext cx="5972175" cy="3305175"/>
          </a:xfrm>
          <a:prstGeom prst="rect">
            <a:avLst/>
          </a:prstGeom>
        </p:spPr>
      </p:pic>
    </p:spTree>
    <p:extLst>
      <p:ext uri="{BB962C8B-B14F-4D97-AF65-F5344CB8AC3E}">
        <p14:creationId xmlns:p14="http://schemas.microsoft.com/office/powerpoint/2010/main" val="4195221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Deadlock Detection and Recovery:-</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this approach, The OS doesn't apply any mechanism to avoid or prevent the deadlocks. Therefore the system considers that the deadlock will definitely occur. In order to get rid of deadlocks, The OS periodically checks the system for any deadlock. In case, it finds any of the deadlock then the OS will recover the system using some recovery techniques.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57</a:t>
            </a:fld>
            <a:endParaRPr lang="en-IN" dirty="0"/>
          </a:p>
        </p:txBody>
      </p:sp>
      <p:pic>
        <p:nvPicPr>
          <p:cNvPr id="8" name="Picture 7">
            <a:extLst>
              <a:ext uri="{FF2B5EF4-FFF2-40B4-BE49-F238E27FC236}">
                <a16:creationId xmlns:a16="http://schemas.microsoft.com/office/drawing/2014/main" id="{1E20A303-7A3F-4A9A-B0B7-6A65F0B5A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866" y="2965450"/>
            <a:ext cx="4057650" cy="2371725"/>
          </a:xfrm>
          <a:prstGeom prst="rect">
            <a:avLst/>
          </a:prstGeom>
        </p:spPr>
      </p:pic>
    </p:spTree>
    <p:extLst>
      <p:ext uri="{BB962C8B-B14F-4D97-AF65-F5344CB8AC3E}">
        <p14:creationId xmlns:p14="http://schemas.microsoft.com/office/powerpoint/2010/main" val="43288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Synchronization:-</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When two or more process cooperates with each other, their order of execution must be preserved otherwise there can be conflicts in their execution and inappropriate outputs can be produced.</a:t>
            </a:r>
          </a:p>
          <a:p>
            <a:r>
              <a:rPr lang="en-US" sz="1800" dirty="0">
                <a:latin typeface="Times New Roman" panose="02020603050405020304" pitchFamily="18" charset="0"/>
                <a:cs typeface="Times New Roman" panose="02020603050405020304" pitchFamily="18" charset="0"/>
              </a:rPr>
              <a:t>A cooperative process is the one which can affect the execution of other process or can be affected by the execution of other process. Such processes need to be synchronized so that their order of execution can be guaranteed.</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58</a:t>
            </a:fld>
            <a:endParaRPr lang="en-IN" dirty="0"/>
          </a:p>
        </p:txBody>
      </p:sp>
    </p:spTree>
    <p:extLst>
      <p:ext uri="{BB962C8B-B14F-4D97-AF65-F5344CB8AC3E}">
        <p14:creationId xmlns:p14="http://schemas.microsoft.com/office/powerpoint/2010/main" val="1176586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Synchronization:-</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procedure involved in preserving the appropriate order of execution of cooperative processes is known as Process Synchronization. There are various synchronization mechanisms that are used to synchronize the processes.</a:t>
            </a:r>
          </a:p>
          <a:p>
            <a:r>
              <a:rPr lang="en-US" sz="1800" b="1" i="1" dirty="0">
                <a:latin typeface="Times New Roman" panose="02020603050405020304" pitchFamily="18" charset="0"/>
                <a:cs typeface="Times New Roman" panose="02020603050405020304" pitchFamily="18" charset="0"/>
              </a:rPr>
              <a:t>Race Condition:- </a:t>
            </a:r>
            <a:r>
              <a:rPr lang="en-US" sz="1800" dirty="0">
                <a:latin typeface="Times New Roman" panose="02020603050405020304" pitchFamily="18" charset="0"/>
                <a:cs typeface="Times New Roman" panose="02020603050405020304" pitchFamily="18" charset="0"/>
              </a:rPr>
              <a:t>A Race Condition typically occurs when two or more threads try to read, write and possibly make the decisions based on the memory that they are accessing concurrently.</a:t>
            </a:r>
          </a:p>
          <a:p>
            <a:r>
              <a:rPr lang="en-US" sz="1800" b="1" i="1" dirty="0">
                <a:latin typeface="Times New Roman" panose="02020603050405020304" pitchFamily="18" charset="0"/>
                <a:cs typeface="Times New Roman" panose="02020603050405020304" pitchFamily="18" charset="0"/>
              </a:rPr>
              <a:t>Critical Section:- </a:t>
            </a:r>
            <a:r>
              <a:rPr lang="en-US" sz="1800" dirty="0">
                <a:latin typeface="Times New Roman" panose="02020603050405020304" pitchFamily="18" charset="0"/>
                <a:cs typeface="Times New Roman" panose="02020603050405020304" pitchFamily="18" charset="0"/>
              </a:rPr>
              <a:t>The regions of a program that try to access shared resources and may cause race conditions are called critical section. To avoid race condition among the processes, we need to assure that only one process at a time can execute within the critical section.</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59</a:t>
            </a:fld>
            <a:endParaRPr lang="en-IN" dirty="0"/>
          </a:p>
        </p:txBody>
      </p:sp>
    </p:spTree>
    <p:extLst>
      <p:ext uri="{BB962C8B-B14F-4D97-AF65-F5344CB8AC3E}">
        <p14:creationId xmlns:p14="http://schemas.microsoft.com/office/powerpoint/2010/main" val="34225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Time Sharing Operating System:-</a:t>
            </a:r>
            <a:r>
              <a:rPr lang="en-IN" sz="2200" dirty="0">
                <a:latin typeface="Times New Roman" panose="02020603050405020304" pitchFamily="18" charset="0"/>
                <a:cs typeface="Times New Roman" panose="02020603050405020304" pitchFamily="18" charset="0"/>
              </a:rPr>
              <a:t> 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a:t>
            </a:r>
          </a:p>
          <a:p>
            <a:r>
              <a:rPr lang="en-IN" sz="2200" dirty="0">
                <a:latin typeface="Times New Roman" panose="02020603050405020304" pitchFamily="18" charset="0"/>
                <a:cs typeface="Times New Roman" panose="02020603050405020304" pitchFamily="18" charset="0"/>
              </a:rPr>
              <a:t>The main difference between Multiprogrammed Batch Systems and Time-Sharing Systems is that in case of Multiprogrammed batch systems, the objective is to maximize processor use, whereas in Time-Sharing Systems, the objective is to minimize response time.</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a:t>
            </a:fld>
            <a:endParaRPr lang="en-IN" dirty="0"/>
          </a:p>
        </p:txBody>
      </p:sp>
    </p:spTree>
    <p:extLst>
      <p:ext uri="{BB962C8B-B14F-4D97-AF65-F5344CB8AC3E}">
        <p14:creationId xmlns:p14="http://schemas.microsoft.com/office/powerpoint/2010/main" val="718713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Critical Section Problem:-</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Critical Section is the part of a program which tries to access shared resources. That resource may be any resource in a computer like a memory location, Data structure, CPU or any IO device.</a:t>
            </a:r>
          </a:p>
          <a:p>
            <a:r>
              <a:rPr lang="en-US" sz="1800" dirty="0">
                <a:latin typeface="Times New Roman" panose="02020603050405020304" pitchFamily="18" charset="0"/>
                <a:cs typeface="Times New Roman" panose="02020603050405020304" pitchFamily="18" charset="0"/>
              </a:rPr>
              <a:t>The critical section cannot be executed by more than one process at the same time; operating system faces the difficulties in allowing and disallowing the processes from entering the critical section.</a:t>
            </a:r>
          </a:p>
          <a:p>
            <a:r>
              <a:rPr lang="en-US" sz="1800" dirty="0">
                <a:latin typeface="Times New Roman" panose="02020603050405020304" pitchFamily="18" charset="0"/>
                <a:cs typeface="Times New Roman" panose="02020603050405020304" pitchFamily="18" charset="0"/>
              </a:rPr>
              <a:t>The critical section problem is used to design a set of protocols which can ensure that the Race condition among the processes will never arise.</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60</a:t>
            </a:fld>
            <a:endParaRPr lang="en-IN" dirty="0"/>
          </a:p>
        </p:txBody>
      </p:sp>
    </p:spTree>
    <p:extLst>
      <p:ext uri="{BB962C8B-B14F-4D97-AF65-F5344CB8AC3E}">
        <p14:creationId xmlns:p14="http://schemas.microsoft.com/office/powerpoint/2010/main" val="677895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Requirement of Synchronization Mechanism:-</a:t>
            </a:r>
          </a:p>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Primary:-</a:t>
            </a:r>
          </a:p>
          <a:p>
            <a:pPr marL="342900" indent="-342900">
              <a:buFont typeface="+mj-lt"/>
              <a:buAutoNum type="arabicPeriod"/>
            </a:pPr>
            <a:r>
              <a:rPr lang="en-IN" sz="2200" b="1" i="1" dirty="0">
                <a:latin typeface="Times New Roman" panose="02020603050405020304" pitchFamily="18" charset="0"/>
                <a:cs typeface="Times New Roman" panose="02020603050405020304" pitchFamily="18" charset="0"/>
              </a:rPr>
              <a:t>Mutual Exclusion:- </a:t>
            </a:r>
            <a:r>
              <a:rPr lang="en-US" sz="1800" dirty="0">
                <a:latin typeface="Times New Roman" panose="02020603050405020304" pitchFamily="18" charset="0"/>
                <a:cs typeface="Times New Roman" panose="02020603050405020304" pitchFamily="18" charset="0"/>
              </a:rPr>
              <a:t>Our solution must provide mutual exclusion. By Mutual Exclusion, we mean that if one process is executing inside critical section then the other process must not enter in the critical section.</a:t>
            </a:r>
          </a:p>
          <a:p>
            <a:pPr marL="342900" indent="-342900">
              <a:buFont typeface="+mj-lt"/>
              <a:buAutoNum type="arabicPeriod"/>
            </a:pPr>
            <a:r>
              <a:rPr lang="en-US" sz="2200" b="1" i="1" dirty="0">
                <a:latin typeface="Times New Roman" panose="02020603050405020304" pitchFamily="18" charset="0"/>
                <a:cs typeface="Times New Roman" panose="02020603050405020304" pitchFamily="18" charset="0"/>
              </a:rPr>
              <a:t>Progress:- </a:t>
            </a:r>
            <a:r>
              <a:rPr lang="en-US" sz="1800" dirty="0">
                <a:latin typeface="Times New Roman" panose="02020603050405020304" pitchFamily="18" charset="0"/>
                <a:cs typeface="Times New Roman" panose="02020603050405020304" pitchFamily="18" charset="0"/>
              </a:rPr>
              <a:t>Progress means that if one process doesn't need to execute into critical section then it should not stop other processes to get into the critical section.</a:t>
            </a: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61</a:t>
            </a:fld>
            <a:endParaRPr lang="en-IN" dirty="0"/>
          </a:p>
        </p:txBody>
      </p:sp>
    </p:spTree>
    <p:extLst>
      <p:ext uri="{BB962C8B-B14F-4D97-AF65-F5344CB8AC3E}">
        <p14:creationId xmlns:p14="http://schemas.microsoft.com/office/powerpoint/2010/main" val="1434847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Requirement of Synchronization Mechanism:-</a:t>
            </a:r>
          </a:p>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Secondary:-</a:t>
            </a:r>
          </a:p>
          <a:p>
            <a:r>
              <a:rPr lang="en-US" sz="1800" b="1" dirty="0">
                <a:latin typeface="Times New Roman" panose="02020603050405020304" pitchFamily="18" charset="0"/>
                <a:cs typeface="Times New Roman" panose="02020603050405020304" pitchFamily="18" charset="0"/>
              </a:rPr>
              <a:t>Bounded Waiting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should be able to predict the waiting time for every process to get into the critical section. The process must not be endlessly waiting for getting into the critical section.</a:t>
            </a:r>
          </a:p>
          <a:p>
            <a:r>
              <a:rPr lang="en-US" sz="1800" b="1" dirty="0">
                <a:latin typeface="Times New Roman" panose="02020603050405020304" pitchFamily="18" charset="0"/>
                <a:cs typeface="Times New Roman" panose="02020603050405020304" pitchFamily="18" charset="0"/>
              </a:rPr>
              <a:t>Architectural Neutrality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mechanism must be architectural natural. It means that if our solution is working fine on one architecture then it should also run on the other ones as well.</a:t>
            </a:r>
          </a:p>
          <a:p>
            <a:pPr marL="0" indent="0">
              <a:buNone/>
            </a:pPr>
            <a:br>
              <a:rPr lang="en-US" sz="2400" dirty="0"/>
            </a:b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62</a:t>
            </a:fld>
            <a:endParaRPr lang="en-IN" dirty="0"/>
          </a:p>
        </p:txBody>
      </p:sp>
    </p:spTree>
    <p:extLst>
      <p:ext uri="{BB962C8B-B14F-4D97-AF65-F5344CB8AC3E}">
        <p14:creationId xmlns:p14="http://schemas.microsoft.com/office/powerpoint/2010/main" val="2510270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Lock Variable:- </a:t>
            </a:r>
            <a:r>
              <a:rPr lang="en-US" sz="1800" dirty="0">
                <a:latin typeface="Times New Roman" panose="02020603050405020304" pitchFamily="18" charset="0"/>
                <a:cs typeface="Times New Roman" panose="02020603050405020304" pitchFamily="18" charset="0"/>
              </a:rPr>
              <a:t>This is the simplest synchronization mechanism. This is a Software Mechanism implemented in User mode. This is a busy waiting solution which can be used for more than two processes.</a:t>
            </a:r>
          </a:p>
          <a:p>
            <a:r>
              <a:rPr lang="en-US" sz="1800" dirty="0">
                <a:latin typeface="Times New Roman" panose="02020603050405020304" pitchFamily="18" charset="0"/>
                <a:cs typeface="Times New Roman" panose="02020603050405020304" pitchFamily="18" charset="0"/>
              </a:rPr>
              <a:t>In this mechanism, a Lock variable </a:t>
            </a:r>
            <a:r>
              <a:rPr lang="en-US" sz="1800" b="1" dirty="0">
                <a:latin typeface="Times New Roman" panose="02020603050405020304" pitchFamily="18" charset="0"/>
                <a:cs typeface="Times New Roman" panose="02020603050405020304" pitchFamily="18" charset="0"/>
              </a:rPr>
              <a:t>lock </a:t>
            </a:r>
            <a:r>
              <a:rPr lang="en-US" sz="1800" dirty="0">
                <a:latin typeface="Times New Roman" panose="02020603050405020304" pitchFamily="18" charset="0"/>
                <a:cs typeface="Times New Roman" panose="02020603050405020304" pitchFamily="18" charset="0"/>
              </a:rPr>
              <a:t>is used. Two values of lock can be possible, either 0 or 1. Lock value 0 means that the critical section is vacant while the lock value 1 means that it is occupied.</a:t>
            </a:r>
          </a:p>
          <a:p>
            <a:r>
              <a:rPr lang="en-US" sz="1800" dirty="0">
                <a:latin typeface="Times New Roman" panose="02020603050405020304" pitchFamily="18" charset="0"/>
                <a:cs typeface="Times New Roman" panose="02020603050405020304" pitchFamily="18" charset="0"/>
              </a:rPr>
              <a:t>A process which wants to get into the critical section first checks the value of the lock variable. If it is 0 then it sets the value of lock as 1 and enters into the critical section, otherwise it waits.</a:t>
            </a:r>
          </a:p>
          <a:p>
            <a:r>
              <a:rPr lang="en-US" sz="1800" dirty="0">
                <a:latin typeface="Times New Roman" panose="02020603050405020304" pitchFamily="18" charset="0"/>
                <a:cs typeface="Times New Roman" panose="02020603050405020304" pitchFamily="18" charset="0"/>
              </a:rPr>
              <a:t>The pseudo code of the mechanism looks like following.</a:t>
            </a:r>
          </a:p>
          <a:p>
            <a:r>
              <a:rPr lang="en-US" sz="1800" i="1" dirty="0">
                <a:latin typeface="Times New Roman" panose="02020603050405020304" pitchFamily="18" charset="0"/>
                <a:cs typeface="Times New Roman" panose="02020603050405020304" pitchFamily="18" charset="0"/>
              </a:rPr>
              <a:t>Entry Section →   </a:t>
            </a:r>
          </a:p>
          <a:p>
            <a:r>
              <a:rPr lang="en-US" sz="1800" i="1" dirty="0">
                <a:latin typeface="Times New Roman" panose="02020603050405020304" pitchFamily="18" charset="0"/>
                <a:cs typeface="Times New Roman" panose="02020603050405020304" pitchFamily="18" charset="0"/>
              </a:rPr>
              <a:t>While (lock! = 0);   </a:t>
            </a:r>
          </a:p>
          <a:p>
            <a:r>
              <a:rPr lang="en-US" sz="1800" i="1" dirty="0">
                <a:latin typeface="Times New Roman" panose="02020603050405020304" pitchFamily="18" charset="0"/>
                <a:cs typeface="Times New Roman" panose="02020603050405020304" pitchFamily="18" charset="0"/>
              </a:rPr>
              <a:t>Lock = 1;  </a:t>
            </a:r>
          </a:p>
          <a:p>
            <a:r>
              <a:rPr lang="en-US" sz="1800" i="1" dirty="0">
                <a:latin typeface="Times New Roman" panose="02020603050405020304" pitchFamily="18" charset="0"/>
                <a:cs typeface="Times New Roman" panose="02020603050405020304" pitchFamily="18" charset="0"/>
              </a:rPr>
              <a:t>//Critical Section   </a:t>
            </a:r>
          </a:p>
          <a:p>
            <a:r>
              <a:rPr lang="en-US" sz="1800" i="1" dirty="0">
                <a:latin typeface="Times New Roman" panose="02020603050405020304" pitchFamily="18" charset="0"/>
                <a:cs typeface="Times New Roman" panose="02020603050405020304" pitchFamily="18" charset="0"/>
              </a:rPr>
              <a:t>Exit Section →  </a:t>
            </a:r>
          </a:p>
          <a:p>
            <a:r>
              <a:rPr lang="en-US" sz="1800" i="1" dirty="0">
                <a:latin typeface="Times New Roman" panose="02020603050405020304" pitchFamily="18" charset="0"/>
                <a:cs typeface="Times New Roman" panose="02020603050405020304" pitchFamily="18" charset="0"/>
              </a:rPr>
              <a:t>Lock =0;  </a:t>
            </a:r>
            <a:br>
              <a:rPr lang="en-US" sz="1800" i="1" dirty="0"/>
            </a:b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63</a:t>
            </a:fld>
            <a:endParaRPr lang="en-IN" dirty="0"/>
          </a:p>
        </p:txBody>
      </p:sp>
    </p:spTree>
    <p:extLst>
      <p:ext uri="{BB962C8B-B14F-4D97-AF65-F5344CB8AC3E}">
        <p14:creationId xmlns:p14="http://schemas.microsoft.com/office/powerpoint/2010/main" val="1542830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Lock Variable:- </a:t>
            </a:r>
            <a:r>
              <a:rPr lang="en-US" sz="1800" dirty="0">
                <a:latin typeface="Times New Roman" panose="02020603050405020304" pitchFamily="18" charset="0"/>
                <a:cs typeface="Times New Roman" panose="02020603050405020304" pitchFamily="18" charset="0"/>
              </a:rPr>
              <a:t>Initially the value of </a:t>
            </a:r>
            <a:r>
              <a:rPr lang="en-US" sz="1800" b="1" dirty="0">
                <a:latin typeface="Times New Roman" panose="02020603050405020304" pitchFamily="18" charset="0"/>
                <a:cs typeface="Times New Roman" panose="02020603050405020304" pitchFamily="18" charset="0"/>
              </a:rPr>
              <a:t>lock variable</a:t>
            </a:r>
            <a:r>
              <a:rPr lang="en-US" sz="1800" dirty="0">
                <a:latin typeface="Times New Roman" panose="02020603050405020304" pitchFamily="18" charset="0"/>
                <a:cs typeface="Times New Roman" panose="02020603050405020304" pitchFamily="18" charset="0"/>
              </a:rPr>
              <a:t> is</a:t>
            </a:r>
            <a:r>
              <a:rPr lang="en-US" sz="1800" b="1" dirty="0">
                <a:latin typeface="Times New Roman" panose="02020603050405020304" pitchFamily="18" charset="0"/>
                <a:cs typeface="Times New Roman" panose="02020603050405020304" pitchFamily="18" charset="0"/>
              </a:rPr>
              <a:t> 0</a:t>
            </a:r>
            <a:r>
              <a:rPr lang="en-US" sz="1800" dirty="0">
                <a:latin typeface="Times New Roman" panose="02020603050405020304" pitchFamily="18" charset="0"/>
                <a:cs typeface="Times New Roman" panose="02020603050405020304" pitchFamily="18" charset="0"/>
              </a:rPr>
              <a:t>. The process which needs to get into the </a:t>
            </a:r>
            <a:r>
              <a:rPr lang="en-US" sz="1800" b="1" dirty="0">
                <a:latin typeface="Times New Roman" panose="02020603050405020304" pitchFamily="18" charset="0"/>
                <a:cs typeface="Times New Roman" panose="02020603050405020304" pitchFamily="18" charset="0"/>
              </a:rPr>
              <a:t>critical section</a:t>
            </a:r>
            <a:r>
              <a:rPr lang="en-US" sz="1800" dirty="0">
                <a:latin typeface="Times New Roman" panose="02020603050405020304" pitchFamily="18" charset="0"/>
                <a:cs typeface="Times New Roman" panose="02020603050405020304" pitchFamily="18" charset="0"/>
              </a:rPr>
              <a:t>, enters into the entry section and checks the condition provided in the while loop.</a:t>
            </a:r>
          </a:p>
          <a:p>
            <a:r>
              <a:rPr lang="en-US" sz="1800" dirty="0">
                <a:latin typeface="Times New Roman" panose="02020603050405020304" pitchFamily="18" charset="0"/>
                <a:cs typeface="Times New Roman" panose="02020603050405020304" pitchFamily="18" charset="0"/>
              </a:rPr>
              <a:t>The process will wait infinitely until the value of </a:t>
            </a:r>
            <a:r>
              <a:rPr lang="en-US" sz="1800" b="1" dirty="0">
                <a:latin typeface="Times New Roman" panose="02020603050405020304" pitchFamily="18" charset="0"/>
                <a:cs typeface="Times New Roman" panose="02020603050405020304" pitchFamily="18" charset="0"/>
              </a:rPr>
              <a:t>lock</a:t>
            </a:r>
            <a:r>
              <a:rPr lang="en-US" sz="1800" dirty="0">
                <a:latin typeface="Times New Roman" panose="02020603050405020304" pitchFamily="18" charset="0"/>
                <a:cs typeface="Times New Roman" panose="02020603050405020304" pitchFamily="18" charset="0"/>
              </a:rPr>
              <a:t> is 1 (that is implied by while loop). Since, at the very first time critical section is vacant hence the process will enter the critical section by setting the lock variable as 1.</a:t>
            </a:r>
          </a:p>
          <a:p>
            <a:r>
              <a:rPr lang="en-US" sz="1800" dirty="0">
                <a:latin typeface="Times New Roman" panose="02020603050405020304" pitchFamily="18" charset="0"/>
                <a:cs typeface="Times New Roman" panose="02020603050405020304" pitchFamily="18" charset="0"/>
              </a:rPr>
              <a:t>When the process exits from the critical section, then in the exit section, it reassigns the value of</a:t>
            </a:r>
            <a:r>
              <a:rPr lang="en-US" sz="1800" b="1" dirty="0">
                <a:latin typeface="Times New Roman" panose="02020603050405020304" pitchFamily="18" charset="0"/>
                <a:cs typeface="Times New Roman" panose="02020603050405020304" pitchFamily="18" charset="0"/>
              </a:rPr>
              <a:t> lock</a:t>
            </a:r>
            <a:r>
              <a:rPr lang="en-US" sz="1800" dirty="0">
                <a:latin typeface="Times New Roman" panose="02020603050405020304" pitchFamily="18" charset="0"/>
                <a:cs typeface="Times New Roman" panose="02020603050405020304" pitchFamily="18" charset="0"/>
              </a:rPr>
              <a:t> as 0.</a:t>
            </a:r>
          </a:p>
          <a:p>
            <a:r>
              <a:rPr lang="en-US" sz="1800" dirty="0">
                <a:latin typeface="Times New Roman" panose="02020603050405020304" pitchFamily="18" charset="0"/>
                <a:cs typeface="Times New Roman" panose="02020603050405020304" pitchFamily="18" charset="0"/>
              </a:rPr>
              <a:t>Every Synchronization mechanism is judged on the basis of four conditions.</a:t>
            </a:r>
          </a:p>
          <a:p>
            <a:r>
              <a:rPr lang="en-US" sz="1800" dirty="0">
                <a:latin typeface="Times New Roman" panose="02020603050405020304" pitchFamily="18" charset="0"/>
                <a:cs typeface="Times New Roman" panose="02020603050405020304" pitchFamily="18" charset="0"/>
              </a:rPr>
              <a:t>Mutual Exclusion</a:t>
            </a:r>
          </a:p>
          <a:p>
            <a:r>
              <a:rPr lang="en-US" sz="1800" dirty="0">
                <a:latin typeface="Times New Roman" panose="02020603050405020304" pitchFamily="18" charset="0"/>
                <a:cs typeface="Times New Roman" panose="02020603050405020304" pitchFamily="18" charset="0"/>
              </a:rPr>
              <a:t>Progress</a:t>
            </a:r>
          </a:p>
          <a:p>
            <a:r>
              <a:rPr lang="en-US" sz="1800" dirty="0">
                <a:latin typeface="Times New Roman" panose="02020603050405020304" pitchFamily="18" charset="0"/>
                <a:cs typeface="Times New Roman" panose="02020603050405020304" pitchFamily="18" charset="0"/>
              </a:rPr>
              <a:t>Bounded Waiting</a:t>
            </a:r>
          </a:p>
          <a:p>
            <a:r>
              <a:rPr lang="en-US" sz="1800" dirty="0">
                <a:latin typeface="Times New Roman" panose="02020603050405020304" pitchFamily="18" charset="0"/>
                <a:cs typeface="Times New Roman" panose="02020603050405020304" pitchFamily="18" charset="0"/>
              </a:rPr>
              <a:t>Portability</a:t>
            </a:r>
          </a:p>
          <a:p>
            <a:r>
              <a:rPr lang="en-US" sz="1800" dirty="0">
                <a:latin typeface="Times New Roman" panose="02020603050405020304" pitchFamily="18" charset="0"/>
                <a:cs typeface="Times New Roman" panose="02020603050405020304" pitchFamily="18" charset="0"/>
              </a:rPr>
              <a:t>Out of the four parameters, Mutual Exclusion and Progress must be provided by any solution. Let’s analyze this mechanism on the basis of the above mentioned conditions.</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64</a:t>
            </a:fld>
            <a:endParaRPr lang="en-IN" dirty="0"/>
          </a:p>
        </p:txBody>
      </p:sp>
    </p:spTree>
    <p:extLst>
      <p:ext uri="{BB962C8B-B14F-4D97-AF65-F5344CB8AC3E}">
        <p14:creationId xmlns:p14="http://schemas.microsoft.com/office/powerpoint/2010/main" val="3050056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TLS Set Lock Mechanism:- </a:t>
            </a:r>
          </a:p>
          <a:p>
            <a:r>
              <a:rPr lang="en-US" sz="1800" dirty="0">
                <a:latin typeface="Times New Roman" panose="02020603050405020304" pitchFamily="18" charset="0"/>
                <a:cs typeface="Times New Roman" panose="02020603050405020304" pitchFamily="18" charset="0"/>
              </a:rPr>
              <a:t>Modification in the assembly code:-</a:t>
            </a:r>
          </a:p>
          <a:p>
            <a:r>
              <a:rPr lang="en-US" sz="1800" dirty="0">
                <a:latin typeface="Times New Roman" panose="02020603050405020304" pitchFamily="18" charset="0"/>
                <a:cs typeface="Times New Roman" panose="02020603050405020304" pitchFamily="18" charset="0"/>
              </a:rPr>
              <a:t>In lock variable mechanism, Sometimes Process reads the old value of lock variable and enters the critical section. Due to this reason, more than one process might get into critical section. However, the code shown in the part one of the following section can be replaced with the code shown in the part two. This doesn't affect the algorithm but, by doing this, we can manage to provide the mutual exclusion to some extent but not completely.</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65</a:t>
            </a:fld>
            <a:endParaRPr lang="en-IN" dirty="0"/>
          </a:p>
        </p:txBody>
      </p:sp>
    </p:spTree>
    <p:extLst>
      <p:ext uri="{BB962C8B-B14F-4D97-AF65-F5344CB8AC3E}">
        <p14:creationId xmlns:p14="http://schemas.microsoft.com/office/powerpoint/2010/main" val="34640005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TLS Instruction:- </a:t>
            </a:r>
          </a:p>
          <a:p>
            <a:r>
              <a:rPr lang="en-US" sz="1800" b="1" i="1" dirty="0">
                <a:latin typeface="Times New Roman" panose="02020603050405020304" pitchFamily="18" charset="0"/>
                <a:cs typeface="Times New Roman" panose="02020603050405020304" pitchFamily="18" charset="0"/>
              </a:rPr>
              <a:t>Modification in the assembly code:-</a:t>
            </a:r>
          </a:p>
          <a:p>
            <a:r>
              <a:rPr lang="en-US" sz="1800" dirty="0">
                <a:latin typeface="Times New Roman" panose="02020603050405020304" pitchFamily="18" charset="0"/>
                <a:cs typeface="Times New Roman" panose="02020603050405020304" pitchFamily="18" charset="0"/>
              </a:rPr>
              <a:t>However, the solution provided in the above segment provides mutual exclusion to some extent but it doesn't make sure that the mutual exclusion will always be there. There is a possibility of having more than one process in the critical section.</a:t>
            </a:r>
          </a:p>
          <a:p>
            <a:r>
              <a:rPr lang="en-US" sz="1800" dirty="0">
                <a:latin typeface="Times New Roman" panose="02020603050405020304" pitchFamily="18" charset="0"/>
                <a:cs typeface="Times New Roman" panose="02020603050405020304" pitchFamily="18" charset="0"/>
              </a:rPr>
              <a:t>What if the process gets preempted just after executing the first instruction of the assembly code written in section 2? In that case, it will carry the old value of lock variable with it and it will enter into the critical section regardless of knowing the current value of lock variable. This may make the two processes present in the critical section at the same time.</a:t>
            </a:r>
          </a:p>
          <a:p>
            <a:r>
              <a:rPr lang="en-US" sz="1800" dirty="0">
                <a:latin typeface="Times New Roman" panose="02020603050405020304" pitchFamily="18" charset="0"/>
                <a:cs typeface="Times New Roman" panose="02020603050405020304" pitchFamily="18" charset="0"/>
              </a:rPr>
              <a:t>To get rid of this problem, we have to make sure that the preemption must not take place just after loading the previous value of lock variable and before setting it to 1. The problem can be solved if we can be able to merge the first two instructions.</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66</a:t>
            </a:fld>
            <a:endParaRPr lang="en-IN" dirty="0"/>
          </a:p>
        </p:txBody>
      </p:sp>
    </p:spTree>
    <p:extLst>
      <p:ext uri="{BB962C8B-B14F-4D97-AF65-F5344CB8AC3E}">
        <p14:creationId xmlns:p14="http://schemas.microsoft.com/office/powerpoint/2010/main" val="212585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TLS Instruction:- </a:t>
            </a:r>
          </a:p>
          <a:p>
            <a:r>
              <a:rPr lang="en-US" sz="1800" dirty="0">
                <a:latin typeface="Times New Roman" panose="02020603050405020304" pitchFamily="18" charset="0"/>
                <a:cs typeface="Times New Roman" panose="02020603050405020304" pitchFamily="18" charset="0"/>
              </a:rPr>
              <a:t>Let's examine TSL on the basis of the four conditions.</a:t>
            </a:r>
          </a:p>
          <a:p>
            <a:r>
              <a:rPr lang="en-US" sz="1800" b="1" dirty="0">
                <a:latin typeface="Times New Roman" panose="02020603050405020304" pitchFamily="18" charset="0"/>
                <a:cs typeface="Times New Roman" panose="02020603050405020304" pitchFamily="18" charset="0"/>
              </a:rPr>
              <a:t>Mutual Exclusion:- </a:t>
            </a:r>
            <a:r>
              <a:rPr lang="en-US" sz="1800" dirty="0">
                <a:latin typeface="Times New Roman" panose="02020603050405020304" pitchFamily="18" charset="0"/>
                <a:cs typeface="Times New Roman" panose="02020603050405020304" pitchFamily="18" charset="0"/>
              </a:rPr>
              <a:t>Mutual Exclusion is guaranteed in TSL mechanism since a process can never be preempted just before setting the lock variable. Only one process can see the lock variable as 0 at a particular time and that's why, the mutual exclusion is guaranteed.</a:t>
            </a:r>
          </a:p>
          <a:p>
            <a:r>
              <a:rPr lang="en-US" sz="1800" b="1" dirty="0">
                <a:latin typeface="Times New Roman" panose="02020603050405020304" pitchFamily="18" charset="0"/>
                <a:cs typeface="Times New Roman" panose="02020603050405020304" pitchFamily="18" charset="0"/>
              </a:rPr>
              <a:t>Progress:- </a:t>
            </a:r>
            <a:r>
              <a:rPr lang="en-US" sz="1800" dirty="0">
                <a:latin typeface="Times New Roman" panose="02020603050405020304" pitchFamily="18" charset="0"/>
                <a:cs typeface="Times New Roman" panose="02020603050405020304" pitchFamily="18" charset="0"/>
              </a:rPr>
              <a:t>According to the definition of the progress, a process which doesn't want to enter in the critical section should not stop other processes to get into it. In TSL mechanism, a process will execute the TSL instruction only when it wants to get into the critical section. The value of the lock will always be 0 if no process doesn't want to enter into the critical section hence the progress is always guaranteed in TSL.</a:t>
            </a:r>
          </a:p>
          <a:p>
            <a:r>
              <a:rPr lang="en-US" sz="1800" b="1" dirty="0">
                <a:latin typeface="Times New Roman" panose="02020603050405020304" pitchFamily="18" charset="0"/>
                <a:cs typeface="Times New Roman" panose="02020603050405020304" pitchFamily="18" charset="0"/>
              </a:rPr>
              <a:t>Bounded Waiting:- </a:t>
            </a:r>
            <a:r>
              <a:rPr lang="en-US" sz="1800" dirty="0">
                <a:latin typeface="Times New Roman" panose="02020603050405020304" pitchFamily="18" charset="0"/>
                <a:cs typeface="Times New Roman" panose="02020603050405020304" pitchFamily="18" charset="0"/>
              </a:rPr>
              <a:t>Bounded Waiting is not guaranteed in TSL. Some process might not get a chance for so long. We cannot predict for a process that it will definitely get a chance to enter in critical section after a certain time.</a:t>
            </a:r>
          </a:p>
          <a:p>
            <a:r>
              <a:rPr lang="en-US" sz="1800" b="1" dirty="0">
                <a:latin typeface="Times New Roman" panose="02020603050405020304" pitchFamily="18" charset="0"/>
                <a:cs typeface="Times New Roman" panose="02020603050405020304" pitchFamily="18" charset="0"/>
              </a:rPr>
              <a:t>Architectural Neutrality:- </a:t>
            </a:r>
            <a:r>
              <a:rPr lang="en-US" sz="1800" dirty="0">
                <a:latin typeface="Times New Roman" panose="02020603050405020304" pitchFamily="18" charset="0"/>
                <a:cs typeface="Times New Roman" panose="02020603050405020304" pitchFamily="18" charset="0"/>
              </a:rPr>
              <a:t>TSL doesn't provide Architectural Neutrality. It depends on the hardware platform. The TSL instruction is provided by the operating system. Some platforms might not provide that. Hence it is not Architectural natural.</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67</a:t>
            </a:fld>
            <a:endParaRPr lang="en-IN" dirty="0"/>
          </a:p>
        </p:txBody>
      </p:sp>
    </p:spTree>
    <p:extLst>
      <p:ext uri="{BB962C8B-B14F-4D97-AF65-F5344CB8AC3E}">
        <p14:creationId xmlns:p14="http://schemas.microsoft.com/office/powerpoint/2010/main" val="3600666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r>
              <a:rPr lang="en-IN" sz="2200" b="1" i="1" dirty="0">
                <a:latin typeface="Times New Roman" panose="02020603050405020304" pitchFamily="18" charset="0"/>
                <a:cs typeface="Times New Roman" panose="02020603050405020304" pitchFamily="18" charset="0"/>
              </a:rPr>
              <a:t> TLS Instruction:- </a:t>
            </a:r>
          </a:p>
          <a:p>
            <a:r>
              <a:rPr lang="en-US" sz="1800" dirty="0">
                <a:latin typeface="Times New Roman" panose="02020603050405020304" pitchFamily="18" charset="0"/>
                <a:cs typeface="Times New Roman" panose="02020603050405020304" pitchFamily="18" charset="0"/>
              </a:rPr>
              <a:t>Let's examine TSL on the basis of the four conditions.</a:t>
            </a:r>
          </a:p>
          <a:p>
            <a:r>
              <a:rPr lang="en-US" sz="1800" b="1" dirty="0">
                <a:latin typeface="Times New Roman" panose="02020603050405020304" pitchFamily="18" charset="0"/>
                <a:cs typeface="Times New Roman" panose="02020603050405020304" pitchFamily="18" charset="0"/>
              </a:rPr>
              <a:t>Mutual Exclusion:- </a:t>
            </a:r>
            <a:r>
              <a:rPr lang="en-US" sz="1800" dirty="0">
                <a:latin typeface="Times New Roman" panose="02020603050405020304" pitchFamily="18" charset="0"/>
                <a:cs typeface="Times New Roman" panose="02020603050405020304" pitchFamily="18" charset="0"/>
              </a:rPr>
              <a:t>Mutual Exclusion is guaranteed in TSL mechanism since a process can never be preempted just before setting the lock variable. Only one process can see the lock variable as 0 at a particular time and that's why, the mutual exclusion is guaranteed.</a:t>
            </a:r>
          </a:p>
          <a:p>
            <a:r>
              <a:rPr lang="en-US" sz="1800" b="1" dirty="0">
                <a:latin typeface="Times New Roman" panose="02020603050405020304" pitchFamily="18" charset="0"/>
                <a:cs typeface="Times New Roman" panose="02020603050405020304" pitchFamily="18" charset="0"/>
              </a:rPr>
              <a:t>Progress:- </a:t>
            </a:r>
            <a:r>
              <a:rPr lang="en-US" sz="1800" dirty="0">
                <a:latin typeface="Times New Roman" panose="02020603050405020304" pitchFamily="18" charset="0"/>
                <a:cs typeface="Times New Roman" panose="02020603050405020304" pitchFamily="18" charset="0"/>
              </a:rPr>
              <a:t>According to the definition of the progress, a process which doesn't want to enter in the critical section should not stop other processes to get into it. In TSL mechanism, a process will execute the TSL instruction only when it wants to get into the critical section. The value of the lock will always be 0 if no process doesn't want to enter into the critical section hence the progress is always guaranteed in TSL.</a:t>
            </a:r>
          </a:p>
          <a:p>
            <a:r>
              <a:rPr lang="en-US" sz="1800" b="1" dirty="0">
                <a:latin typeface="Times New Roman" panose="02020603050405020304" pitchFamily="18" charset="0"/>
                <a:cs typeface="Times New Roman" panose="02020603050405020304" pitchFamily="18" charset="0"/>
              </a:rPr>
              <a:t>Bounded Waiting:- </a:t>
            </a:r>
            <a:r>
              <a:rPr lang="en-US" sz="1800" dirty="0">
                <a:latin typeface="Times New Roman" panose="02020603050405020304" pitchFamily="18" charset="0"/>
                <a:cs typeface="Times New Roman" panose="02020603050405020304" pitchFamily="18" charset="0"/>
              </a:rPr>
              <a:t>Bounded Waiting is not guaranteed in TSL. Some process might not get a chance for so long. We cannot predict for a process that it will definitely get a chance to enter in critical section after a certain time.</a:t>
            </a:r>
          </a:p>
          <a:p>
            <a:r>
              <a:rPr lang="en-US" sz="1800" b="1" dirty="0">
                <a:latin typeface="Times New Roman" panose="02020603050405020304" pitchFamily="18" charset="0"/>
                <a:cs typeface="Times New Roman" panose="02020603050405020304" pitchFamily="18" charset="0"/>
              </a:rPr>
              <a:t>Architectural Neutrality:- </a:t>
            </a:r>
            <a:r>
              <a:rPr lang="en-US" sz="1800" dirty="0">
                <a:latin typeface="Times New Roman" panose="02020603050405020304" pitchFamily="18" charset="0"/>
                <a:cs typeface="Times New Roman" panose="02020603050405020304" pitchFamily="18" charset="0"/>
              </a:rPr>
              <a:t>TSL doesn't provide Architectural Neutrality. It depends on the hardware platform. The TSL instruction is provided by the operating system. Some platforms might not provide that. Hence it is not Architectural natural.</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68</a:t>
            </a:fld>
            <a:endParaRPr lang="en-IN" dirty="0"/>
          </a:p>
        </p:txBody>
      </p:sp>
    </p:spTree>
    <p:extLst>
      <p:ext uri="{BB962C8B-B14F-4D97-AF65-F5344CB8AC3E}">
        <p14:creationId xmlns:p14="http://schemas.microsoft.com/office/powerpoint/2010/main" val="124966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Sleep and Wait(Pseudo Consumer Problem):- </a:t>
            </a:r>
          </a:p>
          <a:p>
            <a:r>
              <a:rPr lang="en-US" sz="1800" dirty="0">
                <a:latin typeface="Times New Roman" panose="02020603050405020304" pitchFamily="18" charset="0"/>
                <a:cs typeface="Times New Roman" panose="02020603050405020304" pitchFamily="18" charset="0"/>
              </a:rPr>
              <a:t>Let's examine the basic model that is sleep and wake. Assume that we have two system calls as </a:t>
            </a:r>
            <a:r>
              <a:rPr lang="en-US" sz="1800" b="1" dirty="0">
                <a:latin typeface="Times New Roman" panose="02020603050405020304" pitchFamily="18" charset="0"/>
                <a:cs typeface="Times New Roman" panose="02020603050405020304" pitchFamily="18" charset="0"/>
              </a:rPr>
              <a:t>sleep</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wake</a:t>
            </a:r>
            <a:r>
              <a:rPr lang="en-US" sz="1800" dirty="0">
                <a:latin typeface="Times New Roman" panose="02020603050405020304" pitchFamily="18" charset="0"/>
                <a:cs typeface="Times New Roman" panose="02020603050405020304" pitchFamily="18" charset="0"/>
              </a:rPr>
              <a:t>. The process which calls sleep will get blocked while the process which calls will get waked up.</a:t>
            </a:r>
          </a:p>
          <a:p>
            <a:r>
              <a:rPr lang="en-US" sz="1800" dirty="0">
                <a:latin typeface="Times New Roman" panose="02020603050405020304" pitchFamily="18" charset="0"/>
                <a:cs typeface="Times New Roman" panose="02020603050405020304" pitchFamily="18" charset="0"/>
              </a:rPr>
              <a:t>There is a popular example called </a:t>
            </a:r>
            <a:r>
              <a:rPr lang="en-US" sz="1800" b="1" dirty="0">
                <a:latin typeface="Times New Roman" panose="02020603050405020304" pitchFamily="18" charset="0"/>
                <a:cs typeface="Times New Roman" panose="02020603050405020304" pitchFamily="18" charset="0"/>
              </a:rPr>
              <a:t>producer consumer problem</a:t>
            </a:r>
            <a:r>
              <a:rPr lang="en-US" sz="1800" dirty="0">
                <a:latin typeface="Times New Roman" panose="02020603050405020304" pitchFamily="18" charset="0"/>
                <a:cs typeface="Times New Roman" panose="02020603050405020304" pitchFamily="18" charset="0"/>
              </a:rPr>
              <a:t> which is the most popular problem simulating </a:t>
            </a:r>
            <a:r>
              <a:rPr lang="en-US" sz="1800" b="1" dirty="0">
                <a:latin typeface="Times New Roman" panose="02020603050405020304" pitchFamily="18" charset="0"/>
                <a:cs typeface="Times New Roman" panose="02020603050405020304" pitchFamily="18" charset="0"/>
              </a:rPr>
              <a:t>sleep and wake</a:t>
            </a:r>
            <a:r>
              <a:rPr lang="en-US" sz="1800" dirty="0">
                <a:latin typeface="Times New Roman" panose="02020603050405020304" pitchFamily="18" charset="0"/>
                <a:cs typeface="Times New Roman" panose="02020603050405020304" pitchFamily="18" charset="0"/>
              </a:rPr>
              <a:t> mechanism.</a:t>
            </a:r>
          </a:p>
          <a:p>
            <a:r>
              <a:rPr lang="en-US" sz="1800" dirty="0">
                <a:latin typeface="Times New Roman" panose="02020603050405020304" pitchFamily="18" charset="0"/>
                <a:cs typeface="Times New Roman" panose="02020603050405020304" pitchFamily="18" charset="0"/>
              </a:rPr>
              <a:t>The concept of sleep and wake is very simple. If the critical section is not empty then the process will go and sleep. It will be waked up by the other process which is currently executing inside the critical section so that the process can get inside the critical section.</a:t>
            </a:r>
          </a:p>
          <a:p>
            <a:r>
              <a:rPr lang="en-US" sz="1800" dirty="0">
                <a:latin typeface="Times New Roman" panose="02020603050405020304" pitchFamily="18" charset="0"/>
                <a:cs typeface="Times New Roman" panose="02020603050405020304" pitchFamily="18" charset="0"/>
              </a:rPr>
              <a:t>In producer consumer problem, let us say there are two processes, one process writes something while the other process reads that. The process which is writing something is called </a:t>
            </a:r>
            <a:r>
              <a:rPr lang="en-US" sz="1800" b="1" dirty="0">
                <a:latin typeface="Times New Roman" panose="02020603050405020304" pitchFamily="18" charset="0"/>
                <a:cs typeface="Times New Roman" panose="02020603050405020304" pitchFamily="18" charset="0"/>
              </a:rPr>
              <a:t>producer</a:t>
            </a:r>
            <a:r>
              <a:rPr lang="en-US" sz="1800" dirty="0">
                <a:latin typeface="Times New Roman" panose="02020603050405020304" pitchFamily="18" charset="0"/>
                <a:cs typeface="Times New Roman" panose="02020603050405020304" pitchFamily="18" charset="0"/>
              </a:rPr>
              <a:t> while the process which is reading is called </a:t>
            </a:r>
            <a:r>
              <a:rPr lang="en-US" sz="1800" b="1" dirty="0">
                <a:latin typeface="Times New Roman" panose="02020603050405020304" pitchFamily="18" charset="0"/>
                <a:cs typeface="Times New Roman" panose="02020603050405020304" pitchFamily="18" charset="0"/>
              </a:rPr>
              <a:t>consumer</a:t>
            </a:r>
            <a:r>
              <a:rPr lang="en-US" sz="1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69</a:t>
            </a:fld>
            <a:endParaRPr lang="en-IN" dirty="0"/>
          </a:p>
        </p:txBody>
      </p:sp>
    </p:spTree>
    <p:extLst>
      <p:ext uri="{BB962C8B-B14F-4D97-AF65-F5344CB8AC3E}">
        <p14:creationId xmlns:p14="http://schemas.microsoft.com/office/powerpoint/2010/main" val="27083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 of Time Sharing Operating System:-</a:t>
            </a:r>
          </a:p>
          <a:p>
            <a:r>
              <a:rPr lang="en-IN" sz="2200" dirty="0">
                <a:latin typeface="Times New Roman" panose="02020603050405020304" pitchFamily="18" charset="0"/>
                <a:cs typeface="Times New Roman" panose="02020603050405020304" pitchFamily="18" charset="0"/>
              </a:rPr>
              <a:t>Provides the advantage of quick response.</a:t>
            </a:r>
          </a:p>
          <a:p>
            <a:r>
              <a:rPr lang="en-IN" sz="2200" dirty="0">
                <a:latin typeface="Times New Roman" panose="02020603050405020304" pitchFamily="18" charset="0"/>
                <a:cs typeface="Times New Roman" panose="02020603050405020304" pitchFamily="18" charset="0"/>
              </a:rPr>
              <a:t>Avoids duplication of software.</a:t>
            </a:r>
          </a:p>
          <a:p>
            <a:r>
              <a:rPr lang="en-IN" sz="2200" dirty="0">
                <a:latin typeface="Times New Roman" panose="02020603050405020304" pitchFamily="18" charset="0"/>
                <a:cs typeface="Times New Roman" panose="02020603050405020304" pitchFamily="18" charset="0"/>
              </a:rPr>
              <a:t>Reduces CPU idle time.</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Disadvantages of Time Sharing Operating System:-</a:t>
            </a:r>
          </a:p>
          <a:p>
            <a:r>
              <a:rPr lang="en-IN" sz="2200" dirty="0">
                <a:latin typeface="Times New Roman" panose="02020603050405020304" pitchFamily="18" charset="0"/>
                <a:cs typeface="Times New Roman" panose="02020603050405020304" pitchFamily="18" charset="0"/>
              </a:rPr>
              <a:t>Problem of reliability.</a:t>
            </a:r>
          </a:p>
          <a:p>
            <a:r>
              <a:rPr lang="en-IN" sz="2200" dirty="0">
                <a:latin typeface="Times New Roman" panose="02020603050405020304" pitchFamily="18" charset="0"/>
                <a:cs typeface="Times New Roman" panose="02020603050405020304" pitchFamily="18" charset="0"/>
              </a:rPr>
              <a:t>Question of security and integrity of user programs and data.</a:t>
            </a:r>
          </a:p>
          <a:p>
            <a:r>
              <a:rPr lang="en-IN" sz="2200" dirty="0">
                <a:latin typeface="Times New Roman" panose="02020603050405020304" pitchFamily="18" charset="0"/>
                <a:cs typeface="Times New Roman" panose="02020603050405020304" pitchFamily="18" charset="0"/>
              </a:rPr>
              <a:t>Problem of data communication.</a:t>
            </a:r>
          </a:p>
          <a:p>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a:t>
            </a:fld>
            <a:endParaRPr lang="en-IN" dirty="0"/>
          </a:p>
        </p:txBody>
      </p:sp>
    </p:spTree>
    <p:extLst>
      <p:ext uri="{BB962C8B-B14F-4D97-AF65-F5344CB8AC3E}">
        <p14:creationId xmlns:p14="http://schemas.microsoft.com/office/powerpoint/2010/main" val="454466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Semaphore:- </a:t>
            </a:r>
            <a:r>
              <a:rPr lang="en-US" sz="1800" dirty="0">
                <a:latin typeface="Times New Roman" panose="02020603050405020304" pitchFamily="18" charset="0"/>
                <a:cs typeface="Times New Roman" panose="02020603050405020304" pitchFamily="18" charset="0"/>
              </a:rPr>
              <a:t>To get rid of the problem of wasting the wake-up signals, Dijkstra proposed an approach which involves storing all the wake-up calls. Dijkstra states that, instead of giving the wake-up calls directly to the consumer, producer can store the wake-up call in a variable. Any of the consumers can read it whenever it needs to do so.</a:t>
            </a:r>
          </a:p>
          <a:p>
            <a:r>
              <a:rPr lang="en-US" sz="1800" dirty="0">
                <a:latin typeface="Times New Roman" panose="02020603050405020304" pitchFamily="18" charset="0"/>
                <a:cs typeface="Times New Roman" panose="02020603050405020304" pitchFamily="18" charset="0"/>
              </a:rPr>
              <a:t>Semaphore is the variables which stores the entire wake up calls that are being transferred from producer to consumer. It is a variable on which read, modify and update happens automatically in kernel mode.</a:t>
            </a:r>
          </a:p>
          <a:p>
            <a:r>
              <a:rPr lang="en-US" sz="1800" dirty="0">
                <a:latin typeface="Times New Roman" panose="02020603050405020304" pitchFamily="18" charset="0"/>
                <a:cs typeface="Times New Roman" panose="02020603050405020304" pitchFamily="18" charset="0"/>
              </a:rPr>
              <a:t>Semaphore cannot be implemented in the user mode because race condition may always arise when two or more processes try to access the variable simultaneously. It always needs support from the operating system to be implemented.</a:t>
            </a:r>
          </a:p>
          <a:p>
            <a:r>
              <a:rPr lang="en-US" sz="1800" dirty="0">
                <a:latin typeface="Times New Roman" panose="02020603050405020304" pitchFamily="18" charset="0"/>
                <a:cs typeface="Times New Roman" panose="02020603050405020304" pitchFamily="18" charset="0"/>
              </a:rPr>
              <a:t>According to the demand of the situation, Semaphore can be divided into two categories.</a:t>
            </a:r>
          </a:p>
          <a:p>
            <a:r>
              <a:rPr lang="en-US" sz="1800" i="1" dirty="0">
                <a:latin typeface="Times New Roman" panose="02020603050405020304" pitchFamily="18" charset="0"/>
                <a:cs typeface="Times New Roman" panose="02020603050405020304" pitchFamily="18" charset="0"/>
              </a:rPr>
              <a:t>Counting Semaphore</a:t>
            </a:r>
          </a:p>
          <a:p>
            <a:r>
              <a:rPr lang="en-US" sz="1800" i="1" dirty="0">
                <a:latin typeface="Times New Roman" panose="02020603050405020304" pitchFamily="18" charset="0"/>
                <a:cs typeface="Times New Roman" panose="02020603050405020304" pitchFamily="18" charset="0"/>
              </a:rPr>
              <a:t>Binary Semaphore or Mutex</a:t>
            </a:r>
          </a:p>
          <a:p>
            <a:pPr>
              <a:buFont typeface="Wingdings" panose="05000000000000000000" pitchFamily="2" charset="2"/>
              <a:buChar char="Ø"/>
            </a:pP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70</a:t>
            </a:fld>
            <a:endParaRPr lang="en-IN" dirty="0"/>
          </a:p>
        </p:txBody>
      </p:sp>
    </p:spTree>
    <p:extLst>
      <p:ext uri="{BB962C8B-B14F-4D97-AF65-F5344CB8AC3E}">
        <p14:creationId xmlns:p14="http://schemas.microsoft.com/office/powerpoint/2010/main" val="3283257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Binary Semaphore or Mutex:- </a:t>
            </a:r>
            <a:r>
              <a:rPr lang="en-US" sz="1800" dirty="0">
                <a:latin typeface="Times New Roman" panose="02020603050405020304" pitchFamily="18" charset="0"/>
                <a:cs typeface="Times New Roman" panose="02020603050405020304" pitchFamily="18" charset="0"/>
              </a:rPr>
              <a:t>In counting semaphore, Mutual exclusion was not provided because we has the set of processes which required to execute in the critical section simultaneously.</a:t>
            </a:r>
          </a:p>
          <a:p>
            <a:r>
              <a:rPr lang="en-US" sz="1800" dirty="0">
                <a:latin typeface="Times New Roman" panose="02020603050405020304" pitchFamily="18" charset="0"/>
                <a:cs typeface="Times New Roman" panose="02020603050405020304" pitchFamily="18" charset="0"/>
              </a:rPr>
              <a:t>However, Binary Semaphore strictly provides mutual exclusion. Here, instead of having more than 1 slots available in the critical section, we can only have at most 1 process in the critical section. The semaphore can have only two values, 0 or 1.</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71</a:t>
            </a:fld>
            <a:endParaRPr lang="en-IN" dirty="0"/>
          </a:p>
        </p:txBody>
      </p:sp>
    </p:spTree>
    <p:extLst>
      <p:ext uri="{BB962C8B-B14F-4D97-AF65-F5344CB8AC3E}">
        <p14:creationId xmlns:p14="http://schemas.microsoft.com/office/powerpoint/2010/main" val="536934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Memory Management:- </a:t>
            </a:r>
            <a:r>
              <a:rPr lang="en-US" sz="1800" dirty="0">
                <a:latin typeface="Times New Roman" panose="02020603050405020304" pitchFamily="18" charset="0"/>
                <a:cs typeface="Times New Roman" panose="02020603050405020304" pitchFamily="18" charset="0"/>
              </a:rPr>
              <a:t>Computer memory can be defined as a collection of some data represented in the binary format. On the basis of various functions, memory can be classified into various categories. </a:t>
            </a:r>
          </a:p>
          <a:p>
            <a:pPr>
              <a:buFont typeface="Wingdings" panose="05000000000000000000" pitchFamily="2" charset="2"/>
              <a:buChar char="Ø"/>
            </a:pPr>
            <a:r>
              <a:rPr lang="en-US" sz="1800" b="1" i="1" dirty="0">
                <a:latin typeface="Times New Roman" panose="02020603050405020304" pitchFamily="18" charset="0"/>
                <a:cs typeface="Times New Roman" panose="02020603050405020304" pitchFamily="18" charset="0"/>
              </a:rPr>
              <a:t>How Data is being stored in a computer system?</a:t>
            </a:r>
          </a:p>
          <a:p>
            <a:r>
              <a:rPr lang="en-US" sz="1800" dirty="0">
                <a:latin typeface="Times New Roman" panose="02020603050405020304" pitchFamily="18" charset="0"/>
                <a:cs typeface="Times New Roman" panose="02020603050405020304" pitchFamily="18" charset="0"/>
              </a:rPr>
              <a:t>In order to understand memory management, we have to make everything clear about how data is being stored in a computer system.</a:t>
            </a:r>
          </a:p>
          <a:p>
            <a:r>
              <a:rPr lang="en-US" sz="1800" dirty="0">
                <a:latin typeface="Times New Roman" panose="02020603050405020304" pitchFamily="18" charset="0"/>
                <a:cs typeface="Times New Roman" panose="02020603050405020304" pitchFamily="18" charset="0"/>
              </a:rPr>
              <a:t>Machine understands only binary language that is 0 or 1. Computer converts every data into binary language first and then stores it into the memory.</a:t>
            </a:r>
          </a:p>
          <a:p>
            <a:r>
              <a:rPr lang="en-US" sz="1800" dirty="0">
                <a:latin typeface="Times New Roman" panose="02020603050405020304" pitchFamily="18" charset="0"/>
                <a:cs typeface="Times New Roman" panose="02020603050405020304" pitchFamily="18" charset="0"/>
              </a:rPr>
              <a:t>That means if we have a program line written as </a:t>
            </a:r>
            <a:r>
              <a:rPr lang="en-US" sz="1800" b="1" dirty="0">
                <a:latin typeface="Times New Roman" panose="02020603050405020304" pitchFamily="18" charset="0"/>
                <a:cs typeface="Times New Roman" panose="02020603050405020304" pitchFamily="18" charset="0"/>
              </a:rPr>
              <a:t>int α = 10</a:t>
            </a:r>
            <a:r>
              <a:rPr lang="en-US" sz="1800" dirty="0">
                <a:latin typeface="Times New Roman" panose="02020603050405020304" pitchFamily="18" charset="0"/>
                <a:cs typeface="Times New Roman" panose="02020603050405020304" pitchFamily="18" charset="0"/>
              </a:rPr>
              <a:t> then the computer converts it into the binary language and then store it into the memory blocks.</a:t>
            </a:r>
          </a:p>
          <a:p>
            <a:r>
              <a:rPr lang="en-US" sz="1800" dirty="0">
                <a:latin typeface="Times New Roman" panose="02020603050405020304" pitchFamily="18" charset="0"/>
                <a:cs typeface="Times New Roman" panose="02020603050405020304" pitchFamily="18" charset="0"/>
              </a:rPr>
              <a:t>The representation of </a:t>
            </a:r>
            <a:r>
              <a:rPr lang="en-US" sz="1800" b="1" dirty="0">
                <a:latin typeface="Times New Roman" panose="02020603050405020304" pitchFamily="18" charset="0"/>
                <a:cs typeface="Times New Roman" panose="02020603050405020304" pitchFamily="18" charset="0"/>
              </a:rPr>
              <a:t>inti = 10</a:t>
            </a:r>
            <a:r>
              <a:rPr lang="en-US" sz="1800" dirty="0">
                <a:latin typeface="Times New Roman" panose="02020603050405020304" pitchFamily="18" charset="0"/>
                <a:cs typeface="Times New Roman" panose="02020603050405020304" pitchFamily="18" charset="0"/>
              </a:rPr>
              <a:t> is shown below.</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72</a:t>
            </a:fld>
            <a:endParaRPr lang="en-IN" dirty="0"/>
          </a:p>
        </p:txBody>
      </p:sp>
      <p:pic>
        <p:nvPicPr>
          <p:cNvPr id="7" name="Picture 6">
            <a:extLst>
              <a:ext uri="{FF2B5EF4-FFF2-40B4-BE49-F238E27FC236}">
                <a16:creationId xmlns:a16="http://schemas.microsoft.com/office/drawing/2014/main" id="{0D8A87E8-E3F1-47AE-98B9-0BCD4DC4A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761" y="4171950"/>
            <a:ext cx="4857750" cy="2549525"/>
          </a:xfrm>
          <a:prstGeom prst="rect">
            <a:avLst/>
          </a:prstGeom>
        </p:spPr>
      </p:pic>
    </p:spTree>
    <p:extLst>
      <p:ext uri="{BB962C8B-B14F-4D97-AF65-F5344CB8AC3E}">
        <p14:creationId xmlns:p14="http://schemas.microsoft.com/office/powerpoint/2010/main" val="1833591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Need for Multiprogramming:- </a:t>
            </a:r>
            <a:r>
              <a:rPr lang="en-US" sz="1800" dirty="0">
                <a:latin typeface="Times New Roman" panose="02020603050405020304" pitchFamily="18" charset="0"/>
                <a:cs typeface="Times New Roman" panose="02020603050405020304" pitchFamily="18" charset="0"/>
              </a:rPr>
              <a:t>The CPU can directly access the main memory, Registers and cache of the system. The program always executes in main memory. The size of main memory affects degree of Multi programming to most of the extant. If the size of the main memory is larger than CPU can load more processes in the main memory at the same time and therefore will increase degree of Multi programming as well as CPU utilization.</a:t>
            </a: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73</a:t>
            </a:fld>
            <a:endParaRPr lang="en-IN" dirty="0"/>
          </a:p>
        </p:txBody>
      </p:sp>
    </p:spTree>
    <p:extLst>
      <p:ext uri="{BB962C8B-B14F-4D97-AF65-F5344CB8AC3E}">
        <p14:creationId xmlns:p14="http://schemas.microsoft.com/office/powerpoint/2010/main" val="2786688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Fixed Partitioning:- </a:t>
            </a:r>
            <a:r>
              <a:rPr lang="en-US" sz="1800" dirty="0">
                <a:latin typeface="Times New Roman" panose="02020603050405020304" pitchFamily="18" charset="0"/>
                <a:cs typeface="Times New Roman" panose="02020603050405020304" pitchFamily="18" charset="0"/>
              </a:rPr>
              <a:t>The earliest and one of the simplest technique which can be used to load more than one processes into the main memory is Fixed partitioning or Contiguous memory allocation.</a:t>
            </a:r>
          </a:p>
          <a:p>
            <a:r>
              <a:rPr lang="en-US" sz="1800" dirty="0">
                <a:latin typeface="Times New Roman" panose="02020603050405020304" pitchFamily="18" charset="0"/>
                <a:cs typeface="Times New Roman" panose="02020603050405020304" pitchFamily="18" charset="0"/>
              </a:rPr>
              <a:t>In this technique, the main memory is divided into partitions of equal or different sizes. The operating system always resides in the first partition while the other partitions can be used to store user processes. The memory is assigned to the processes in contiguous way.</a:t>
            </a:r>
          </a:p>
          <a:p>
            <a:r>
              <a:rPr lang="en-US" sz="1800" dirty="0">
                <a:latin typeface="Times New Roman" panose="02020603050405020304" pitchFamily="18" charset="0"/>
                <a:cs typeface="Times New Roman" panose="02020603050405020304" pitchFamily="18" charset="0"/>
              </a:rPr>
              <a:t>In fixed partitioning,</a:t>
            </a:r>
          </a:p>
          <a:p>
            <a:r>
              <a:rPr lang="en-US" sz="1800" dirty="0">
                <a:latin typeface="Times New Roman" panose="02020603050405020304" pitchFamily="18" charset="0"/>
                <a:cs typeface="Times New Roman" panose="02020603050405020304" pitchFamily="18" charset="0"/>
              </a:rPr>
              <a:t>The partitions cannot overlap.</a:t>
            </a:r>
          </a:p>
          <a:p>
            <a:r>
              <a:rPr lang="en-US" sz="1800" dirty="0">
                <a:latin typeface="Times New Roman" panose="02020603050405020304" pitchFamily="18" charset="0"/>
                <a:cs typeface="Times New Roman" panose="02020603050405020304" pitchFamily="18" charset="0"/>
              </a:rPr>
              <a:t>A process must be contiguously present in a partition for the execution.</a:t>
            </a:r>
          </a:p>
          <a:p>
            <a:pPr>
              <a:buFont typeface="Wingdings" panose="05000000000000000000" pitchFamily="2" charset="2"/>
              <a:buChar char="Ø"/>
            </a:pP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74</a:t>
            </a:fld>
            <a:endParaRPr lang="en-IN" dirty="0"/>
          </a:p>
        </p:txBody>
      </p:sp>
    </p:spTree>
    <p:extLst>
      <p:ext uri="{BB962C8B-B14F-4D97-AF65-F5344CB8AC3E}">
        <p14:creationId xmlns:p14="http://schemas.microsoft.com/office/powerpoint/2010/main" val="11038399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Fixed Partitioning:-</a:t>
            </a: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75</a:t>
            </a:fld>
            <a:endParaRPr lang="en-IN" dirty="0"/>
          </a:p>
        </p:txBody>
      </p:sp>
      <p:pic>
        <p:nvPicPr>
          <p:cNvPr id="7" name="Picture 6">
            <a:extLst>
              <a:ext uri="{FF2B5EF4-FFF2-40B4-BE49-F238E27FC236}">
                <a16:creationId xmlns:a16="http://schemas.microsoft.com/office/drawing/2014/main" id="{C17D7500-022F-4EB3-84A4-5512AE588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2084388"/>
            <a:ext cx="7124700" cy="4943475"/>
          </a:xfrm>
          <a:prstGeom prst="rect">
            <a:avLst/>
          </a:prstGeom>
        </p:spPr>
      </p:pic>
    </p:spTree>
    <p:extLst>
      <p:ext uri="{BB962C8B-B14F-4D97-AF65-F5344CB8AC3E}">
        <p14:creationId xmlns:p14="http://schemas.microsoft.com/office/powerpoint/2010/main" val="2647062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Fixed Partitioning:- </a:t>
            </a:r>
            <a:r>
              <a:rPr lang="en-US" sz="1800" dirty="0">
                <a:latin typeface="Times New Roman" panose="02020603050405020304" pitchFamily="18" charset="0"/>
                <a:cs typeface="Times New Roman" panose="02020603050405020304" pitchFamily="18" charset="0"/>
              </a:rPr>
              <a:t>There are various cons of this technique. They are: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Internal Fragmentation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External Fragmentation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Limitation on the size of the process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Degree of Multiprogramming is less</a:t>
            </a:r>
          </a:p>
          <a:p>
            <a:pPr>
              <a:buFont typeface="Wingdings" panose="05000000000000000000" pitchFamily="2" charset="2"/>
              <a:buChar char="Ø"/>
            </a:pP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76</a:t>
            </a:fld>
            <a:endParaRPr lang="en-IN" dirty="0"/>
          </a:p>
        </p:txBody>
      </p:sp>
    </p:spTree>
    <p:extLst>
      <p:ext uri="{BB962C8B-B14F-4D97-AF65-F5344CB8AC3E}">
        <p14:creationId xmlns:p14="http://schemas.microsoft.com/office/powerpoint/2010/main" val="15188519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Dynamic Partitioning:- </a:t>
            </a:r>
            <a:r>
              <a:rPr lang="en-US" sz="1800" dirty="0">
                <a:latin typeface="Times New Roman" panose="02020603050405020304" pitchFamily="18" charset="0"/>
                <a:cs typeface="Times New Roman" panose="02020603050405020304" pitchFamily="18" charset="0"/>
              </a:rPr>
              <a:t>Dynamic partitioning tries to overcome the problems caused by fixed partitioning. In this technique, the partition size is not declared initially. It is declared at the time of process loading.</a:t>
            </a:r>
          </a:p>
          <a:p>
            <a:r>
              <a:rPr lang="en-US" sz="1800" dirty="0">
                <a:latin typeface="Times New Roman" panose="02020603050405020304" pitchFamily="18" charset="0"/>
                <a:cs typeface="Times New Roman" panose="02020603050405020304" pitchFamily="18" charset="0"/>
              </a:rPr>
              <a:t>The first partition is reserved for the operating system. The remaining space is divided into parts. The size of each partition will be equal to the size of the process. The partition size varies according to the need of the process so that the internal fragmentation can be avoided.</a:t>
            </a:r>
          </a:p>
          <a:p>
            <a:br>
              <a:rPr lang="en-US" sz="1800" dirty="0">
                <a:latin typeface="Times New Roman" panose="02020603050405020304" pitchFamily="18" charset="0"/>
                <a:cs typeface="Times New Roman" panose="02020603050405020304" pitchFamily="18" charset="0"/>
              </a:rPr>
            </a:b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77</a:t>
            </a:fld>
            <a:endParaRPr lang="en-IN" dirty="0"/>
          </a:p>
        </p:txBody>
      </p:sp>
    </p:spTree>
    <p:extLst>
      <p:ext uri="{BB962C8B-B14F-4D97-AF65-F5344CB8AC3E}">
        <p14:creationId xmlns:p14="http://schemas.microsoft.com/office/powerpoint/2010/main" val="2125266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Dynamic Partitioning:-</a:t>
            </a: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78</a:t>
            </a:fld>
            <a:endParaRPr lang="en-IN" dirty="0"/>
          </a:p>
        </p:txBody>
      </p:sp>
      <p:pic>
        <p:nvPicPr>
          <p:cNvPr id="8" name="Picture 7">
            <a:extLst>
              <a:ext uri="{FF2B5EF4-FFF2-40B4-BE49-F238E27FC236}">
                <a16:creationId xmlns:a16="http://schemas.microsoft.com/office/drawing/2014/main" id="{F0C6404C-0380-44B9-8803-2B30E9C6E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618" y="2353107"/>
            <a:ext cx="7342909" cy="4003243"/>
          </a:xfrm>
          <a:prstGeom prst="rect">
            <a:avLst/>
          </a:prstGeom>
        </p:spPr>
      </p:pic>
    </p:spTree>
    <p:extLst>
      <p:ext uri="{BB962C8B-B14F-4D97-AF65-F5344CB8AC3E}">
        <p14:creationId xmlns:p14="http://schemas.microsoft.com/office/powerpoint/2010/main" val="886242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Advantages of Dynamic Partitioning over Fixed Partitioning:-</a:t>
            </a:r>
          </a:p>
          <a:p>
            <a:r>
              <a:rPr lang="en-US" sz="1800" b="1" dirty="0">
                <a:latin typeface="Times New Roman" panose="02020603050405020304" pitchFamily="18" charset="0"/>
                <a:cs typeface="Times New Roman" panose="02020603050405020304" pitchFamily="18" charset="0"/>
              </a:rPr>
              <a:t>1. No Internal Fragmentation:- </a:t>
            </a:r>
            <a:r>
              <a:rPr lang="en-US" sz="1800" dirty="0">
                <a:latin typeface="Times New Roman" panose="02020603050405020304" pitchFamily="18" charset="0"/>
                <a:cs typeface="Times New Roman" panose="02020603050405020304" pitchFamily="18" charset="0"/>
              </a:rPr>
              <a:t>Given the fact that the partitions in dynamic partitioning are created according to the need of the process, It is clear that there will not be any internal fragmentation because there will not be any unused remaining space in the partition.</a:t>
            </a:r>
          </a:p>
          <a:p>
            <a:r>
              <a:rPr lang="en-US" sz="1800" b="1" dirty="0">
                <a:latin typeface="Times New Roman" panose="02020603050405020304" pitchFamily="18" charset="0"/>
                <a:cs typeface="Times New Roman" panose="02020603050405020304" pitchFamily="18" charset="0"/>
              </a:rPr>
              <a:t>2. No Limitation on the size of the process:- </a:t>
            </a:r>
            <a:r>
              <a:rPr lang="en-US" sz="1800" dirty="0">
                <a:latin typeface="Times New Roman" panose="02020603050405020304" pitchFamily="18" charset="0"/>
                <a:cs typeface="Times New Roman" panose="02020603050405020304" pitchFamily="18" charset="0"/>
              </a:rPr>
              <a:t>In Fixed partitioning, the process with the size greater than the size of the largest partition could not be executed due to the lack of sufficient contiguous memory. Here, In Dynamic partitioning, the process size can't be restricted since the partition size is decided according to the process size.</a:t>
            </a:r>
          </a:p>
          <a:p>
            <a:r>
              <a:rPr lang="en-US" sz="1800" b="1" dirty="0">
                <a:latin typeface="Times New Roman" panose="02020603050405020304" pitchFamily="18" charset="0"/>
                <a:cs typeface="Times New Roman" panose="02020603050405020304" pitchFamily="18" charset="0"/>
              </a:rPr>
              <a:t>3. Degree of multiprogramming is dynamic:- </a:t>
            </a:r>
            <a:r>
              <a:rPr lang="en-US" sz="1800" dirty="0">
                <a:latin typeface="Times New Roman" panose="02020603050405020304" pitchFamily="18" charset="0"/>
                <a:cs typeface="Times New Roman" panose="02020603050405020304" pitchFamily="18" charset="0"/>
              </a:rPr>
              <a:t>Due to the absence of internal fragmentation, there will not be any unused space in the partition hence more processes can be loaded in the memory at the same time.</a:t>
            </a:r>
          </a:p>
          <a:p>
            <a:pPr>
              <a:buFont typeface="Wingdings" panose="05000000000000000000" pitchFamily="2" charset="2"/>
              <a:buChar char="Ø"/>
            </a:pPr>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79</a:t>
            </a:fld>
            <a:endParaRPr lang="en-IN" dirty="0"/>
          </a:p>
        </p:txBody>
      </p:sp>
    </p:spTree>
    <p:extLst>
      <p:ext uri="{BB962C8B-B14F-4D97-AF65-F5344CB8AC3E}">
        <p14:creationId xmlns:p14="http://schemas.microsoft.com/office/powerpoint/2010/main" val="318607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1467828" y="1428750"/>
            <a:ext cx="9601200" cy="3581400"/>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Distributed Operating System:- </a:t>
            </a:r>
            <a:r>
              <a:rPr lang="en-IN" sz="2200" dirty="0">
                <a:latin typeface="Times New Roman" panose="02020603050405020304" pitchFamily="18" charset="0"/>
                <a:cs typeface="Times New Roman" panose="02020603050405020304" pitchFamily="18" charset="0"/>
              </a:rPr>
              <a:t>Distributed systems use multiple central processors to serve multiple real-time applications and multiple users. Data processing jobs are distributed among the processors accordingly.</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Advantages:-</a:t>
            </a:r>
            <a:r>
              <a:rPr lang="en-IN" sz="2200" dirty="0">
                <a:latin typeface="Times New Roman" panose="02020603050405020304" pitchFamily="18" charset="0"/>
                <a:cs typeface="Times New Roman" panose="02020603050405020304" pitchFamily="18" charset="0"/>
              </a:rPr>
              <a:t>With resource sharing facility, a user at one site may be able to use the resources available at another.</a:t>
            </a:r>
          </a:p>
          <a:p>
            <a:r>
              <a:rPr lang="en-IN" sz="2200" dirty="0">
                <a:latin typeface="Times New Roman" panose="02020603050405020304" pitchFamily="18" charset="0"/>
                <a:cs typeface="Times New Roman" panose="02020603050405020304" pitchFamily="18" charset="0"/>
              </a:rPr>
              <a:t>Speedup the exchange of data with one another via electronic mail.</a:t>
            </a:r>
          </a:p>
          <a:p>
            <a:r>
              <a:rPr lang="en-IN" sz="2200" dirty="0">
                <a:latin typeface="Times New Roman" panose="02020603050405020304" pitchFamily="18" charset="0"/>
                <a:cs typeface="Times New Roman" panose="02020603050405020304" pitchFamily="18" charset="0"/>
              </a:rPr>
              <a:t>If one site fails in a distributed system, the remaining sites can potentially continue operating.</a:t>
            </a:r>
          </a:p>
          <a:p>
            <a:r>
              <a:rPr lang="en-IN" sz="2200" dirty="0">
                <a:latin typeface="Times New Roman" panose="02020603050405020304" pitchFamily="18" charset="0"/>
                <a:cs typeface="Times New Roman" panose="02020603050405020304" pitchFamily="18" charset="0"/>
              </a:rPr>
              <a:t>Better service to the customers.</a:t>
            </a:r>
          </a:p>
          <a:p>
            <a:r>
              <a:rPr lang="en-IN" sz="2200" dirty="0">
                <a:latin typeface="Times New Roman" panose="02020603050405020304" pitchFamily="18" charset="0"/>
                <a:cs typeface="Times New Roman" panose="02020603050405020304" pitchFamily="18" charset="0"/>
              </a:rPr>
              <a:t>Reduction of the load on the host computer.</a:t>
            </a:r>
          </a:p>
          <a:p>
            <a:r>
              <a:rPr lang="en-IN" sz="2200" dirty="0">
                <a:latin typeface="Times New Roman" panose="02020603050405020304" pitchFamily="18" charset="0"/>
                <a:cs typeface="Times New Roman" panose="02020603050405020304" pitchFamily="18" charset="0"/>
              </a:rPr>
              <a:t>Reduction of delays in data processing.</a:t>
            </a:r>
          </a:p>
          <a:p>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a:t>
            </a:fld>
            <a:endParaRPr lang="en-IN" dirty="0"/>
          </a:p>
        </p:txBody>
      </p:sp>
    </p:spTree>
    <p:extLst>
      <p:ext uri="{BB962C8B-B14F-4D97-AF65-F5344CB8AC3E}">
        <p14:creationId xmlns:p14="http://schemas.microsoft.com/office/powerpoint/2010/main" val="29468558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Disadvantages of Dynamic Partitioning:-</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External Fragmentation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Complex Memory Allocation</a:t>
            </a: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80</a:t>
            </a:fld>
            <a:endParaRPr lang="en-IN" dirty="0"/>
          </a:p>
        </p:txBody>
      </p:sp>
    </p:spTree>
    <p:extLst>
      <p:ext uri="{BB962C8B-B14F-4D97-AF65-F5344CB8AC3E}">
        <p14:creationId xmlns:p14="http://schemas.microsoft.com/office/powerpoint/2010/main" val="1647656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Compaction:- </a:t>
            </a:r>
            <a:r>
              <a:rPr lang="en-US" sz="1800" dirty="0">
                <a:latin typeface="Times New Roman" panose="02020603050405020304" pitchFamily="18" charset="0"/>
                <a:cs typeface="Times New Roman" panose="02020603050405020304" pitchFamily="18" charset="0"/>
              </a:rPr>
              <a:t>We got to know that the dynamic partitioning suffers from external fragmentation. However, this can cause some serious problems.</a:t>
            </a:r>
          </a:p>
          <a:p>
            <a:r>
              <a:rPr lang="en-US" sz="1800" dirty="0">
                <a:latin typeface="Times New Roman" panose="02020603050405020304" pitchFamily="18" charset="0"/>
                <a:cs typeface="Times New Roman" panose="02020603050405020304" pitchFamily="18" charset="0"/>
              </a:rPr>
              <a:t>To avoid compaction, we need to change the rule which says that the process can't be stored in the different places in the memory.</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81</a:t>
            </a:fld>
            <a:endParaRPr lang="en-IN" dirty="0"/>
          </a:p>
        </p:txBody>
      </p:sp>
      <p:pic>
        <p:nvPicPr>
          <p:cNvPr id="7" name="Picture 6">
            <a:extLst>
              <a:ext uri="{FF2B5EF4-FFF2-40B4-BE49-F238E27FC236}">
                <a16:creationId xmlns:a16="http://schemas.microsoft.com/office/drawing/2014/main" id="{C0963952-2E85-4814-B881-5FC8A4ACA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460" y="2797175"/>
            <a:ext cx="5229225" cy="3924300"/>
          </a:xfrm>
          <a:prstGeom prst="rect">
            <a:avLst/>
          </a:prstGeom>
        </p:spPr>
      </p:pic>
    </p:spTree>
    <p:extLst>
      <p:ext uri="{BB962C8B-B14F-4D97-AF65-F5344CB8AC3E}">
        <p14:creationId xmlns:p14="http://schemas.microsoft.com/office/powerpoint/2010/main" val="675279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Bitmap for Dynamic Partitioning:- </a:t>
            </a:r>
            <a:r>
              <a:rPr lang="en-US" sz="1800" dirty="0">
                <a:latin typeface="Times New Roman" panose="02020603050405020304" pitchFamily="18" charset="0"/>
                <a:cs typeface="Times New Roman" panose="02020603050405020304" pitchFamily="18" charset="0"/>
              </a:rPr>
              <a:t>We got to know that the dynamic partitioning suffers from external fragmentation. However, this can cause some serious problems.</a:t>
            </a:r>
          </a:p>
          <a:p>
            <a:r>
              <a:rPr lang="en-US" sz="1800" dirty="0">
                <a:latin typeface="Times New Roman" panose="02020603050405020304" pitchFamily="18" charset="0"/>
                <a:cs typeface="Times New Roman" panose="02020603050405020304" pitchFamily="18" charset="0"/>
              </a:rPr>
              <a:t>To avoid compaction, we need to change the rule which says that the process can't be stored in the different places in the memory.</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82</a:t>
            </a:fld>
            <a:endParaRPr lang="en-IN" dirty="0"/>
          </a:p>
        </p:txBody>
      </p:sp>
      <p:pic>
        <p:nvPicPr>
          <p:cNvPr id="7" name="Picture 6">
            <a:extLst>
              <a:ext uri="{FF2B5EF4-FFF2-40B4-BE49-F238E27FC236}">
                <a16:creationId xmlns:a16="http://schemas.microsoft.com/office/drawing/2014/main" id="{C0963952-2E85-4814-B881-5FC8A4ACA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460" y="2797175"/>
            <a:ext cx="5229225" cy="3924300"/>
          </a:xfrm>
          <a:prstGeom prst="rect">
            <a:avLst/>
          </a:prstGeom>
        </p:spPr>
      </p:pic>
    </p:spTree>
    <p:extLst>
      <p:ext uri="{BB962C8B-B14F-4D97-AF65-F5344CB8AC3E}">
        <p14:creationId xmlns:p14="http://schemas.microsoft.com/office/powerpoint/2010/main" val="873726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Bitmap for Dynamic Partitioning:- </a:t>
            </a:r>
            <a:r>
              <a:rPr lang="en-US" sz="1800" dirty="0">
                <a:latin typeface="Times New Roman" panose="02020603050405020304" pitchFamily="18" charset="0"/>
                <a:cs typeface="Times New Roman" panose="02020603050405020304" pitchFamily="18" charset="0"/>
              </a:rPr>
              <a:t>The main task of the operating system is to keep track of whether the partition is free or filled. For this purpose, the operating system also manages another data structure that is called bitmap.</a:t>
            </a:r>
          </a:p>
          <a:p>
            <a:r>
              <a:rPr lang="en-US" sz="1800" dirty="0">
                <a:latin typeface="Times New Roman" panose="02020603050405020304" pitchFamily="18" charset="0"/>
                <a:cs typeface="Times New Roman" panose="02020603050405020304" pitchFamily="18" charset="0"/>
              </a:rPr>
              <a:t>The process or the hole in Allocation units is represented by a flag bit of bitmap. In the image shown below, a flag bit is defined for every bit of allocation units. However, it is not the general case, it depends on the OS that, for how many bits of the allocation units, it wants to store the flag bit.</a:t>
            </a:r>
          </a:p>
          <a:p>
            <a:r>
              <a:rPr lang="en-US" sz="1800" dirty="0">
                <a:latin typeface="Times New Roman" panose="02020603050405020304" pitchFamily="18" charset="0"/>
                <a:cs typeface="Times New Roman" panose="02020603050405020304" pitchFamily="18" charset="0"/>
              </a:rPr>
              <a:t>The flag bit is set to 1 if there is a contiguously present process at the adjacent bit in allocation unit otherwise it is set to 0.</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83</a:t>
            </a:fld>
            <a:endParaRPr lang="en-IN" dirty="0"/>
          </a:p>
        </p:txBody>
      </p:sp>
    </p:spTree>
    <p:extLst>
      <p:ext uri="{BB962C8B-B14F-4D97-AF65-F5344CB8AC3E}">
        <p14:creationId xmlns:p14="http://schemas.microsoft.com/office/powerpoint/2010/main" val="637129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Bitmap for Dynamic Partitioning:-</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84</a:t>
            </a:fld>
            <a:endParaRPr lang="en-IN" dirty="0"/>
          </a:p>
        </p:txBody>
      </p:sp>
      <p:pic>
        <p:nvPicPr>
          <p:cNvPr id="7" name="Picture 6">
            <a:extLst>
              <a:ext uri="{FF2B5EF4-FFF2-40B4-BE49-F238E27FC236}">
                <a16:creationId xmlns:a16="http://schemas.microsoft.com/office/drawing/2014/main" id="{FA2248AF-32F2-423F-8E2D-C7EC74A95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91" y="2590800"/>
            <a:ext cx="7748587" cy="3902075"/>
          </a:xfrm>
          <a:prstGeom prst="rect">
            <a:avLst/>
          </a:prstGeom>
        </p:spPr>
      </p:pic>
    </p:spTree>
    <p:extLst>
      <p:ext uri="{BB962C8B-B14F-4D97-AF65-F5344CB8AC3E}">
        <p14:creationId xmlns:p14="http://schemas.microsoft.com/office/powerpoint/2010/main" val="4200188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Linked List for Dynamic Partitioning:- </a:t>
            </a:r>
            <a:r>
              <a:rPr lang="en-US" sz="1800" dirty="0">
                <a:latin typeface="Times New Roman" panose="02020603050405020304" pitchFamily="18" charset="0"/>
                <a:cs typeface="Times New Roman" panose="02020603050405020304" pitchFamily="18" charset="0"/>
              </a:rPr>
              <a:t>The better and the most popular approach to keep track the free or filled partitions is using Linked List.</a:t>
            </a:r>
          </a:p>
          <a:p>
            <a:r>
              <a:rPr lang="en-US" sz="1800" dirty="0">
                <a:latin typeface="Times New Roman" panose="02020603050405020304" pitchFamily="18" charset="0"/>
                <a:cs typeface="Times New Roman" panose="02020603050405020304" pitchFamily="18" charset="0"/>
              </a:rPr>
              <a:t>In this approach, the Operating system maintains a linked list where each node represents each partition. Every node has three fields.</a:t>
            </a:r>
          </a:p>
          <a:p>
            <a:r>
              <a:rPr lang="en-US" sz="1800" dirty="0">
                <a:latin typeface="Times New Roman" panose="02020603050405020304" pitchFamily="18" charset="0"/>
                <a:cs typeface="Times New Roman" panose="02020603050405020304" pitchFamily="18" charset="0"/>
              </a:rPr>
              <a:t>First field of the node stores a flag bit which shows whether the partition is a hole or some process is inside.</a:t>
            </a:r>
          </a:p>
          <a:p>
            <a:r>
              <a:rPr lang="en-US" sz="1800" dirty="0">
                <a:latin typeface="Times New Roman" panose="02020603050405020304" pitchFamily="18" charset="0"/>
                <a:cs typeface="Times New Roman" panose="02020603050405020304" pitchFamily="18" charset="0"/>
              </a:rPr>
              <a:t>Second field stores the starting index of the partition.</a:t>
            </a:r>
          </a:p>
          <a:p>
            <a:r>
              <a:rPr lang="en-US" sz="1800" dirty="0">
                <a:latin typeface="Times New Roman" panose="02020603050405020304" pitchFamily="18" charset="0"/>
                <a:cs typeface="Times New Roman" panose="02020603050405020304" pitchFamily="18" charset="0"/>
              </a:rPr>
              <a:t>Third filed stores the end index of the partition.</a:t>
            </a:r>
          </a:p>
          <a:p>
            <a:r>
              <a:rPr lang="en-US" sz="1800" dirty="0">
                <a:latin typeface="Times New Roman" panose="02020603050405020304" pitchFamily="18" charset="0"/>
                <a:cs typeface="Times New Roman" panose="02020603050405020304" pitchFamily="18" charset="0"/>
              </a:rPr>
              <a:t>If a partition is freed at some point of time then that partition will be merged with its adjacent free partition without doing any extra effort.</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85</a:t>
            </a:fld>
            <a:endParaRPr lang="en-IN" dirty="0"/>
          </a:p>
        </p:txBody>
      </p:sp>
    </p:spTree>
    <p:extLst>
      <p:ext uri="{BB962C8B-B14F-4D97-AF65-F5344CB8AC3E}">
        <p14:creationId xmlns:p14="http://schemas.microsoft.com/office/powerpoint/2010/main" val="13904668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Linked List for Dynamic Partitioning:- </a:t>
            </a:r>
            <a:r>
              <a:rPr lang="en-US" sz="1800" dirty="0">
                <a:latin typeface="Times New Roman" panose="02020603050405020304" pitchFamily="18" charset="0"/>
                <a:cs typeface="Times New Roman" panose="02020603050405020304" pitchFamily="18" charset="0"/>
              </a:rPr>
              <a:t>There are some points which need to be focused while using this approach.</a:t>
            </a:r>
          </a:p>
          <a:p>
            <a:r>
              <a:rPr lang="en-US" sz="1800" dirty="0">
                <a:latin typeface="Times New Roman" panose="02020603050405020304" pitchFamily="18" charset="0"/>
                <a:cs typeface="Times New Roman" panose="02020603050405020304" pitchFamily="18" charset="0"/>
              </a:rPr>
              <a:t>The OS must be very clear about the location of the new node which is to be added in the linked list. However, adding the node according to the increasing order of starting index is suggestible.</a:t>
            </a:r>
          </a:p>
          <a:p>
            <a:r>
              <a:rPr lang="en-US" sz="1800" dirty="0">
                <a:latin typeface="Times New Roman" panose="02020603050405020304" pitchFamily="18" charset="0"/>
                <a:cs typeface="Times New Roman" panose="02020603050405020304" pitchFamily="18" charset="0"/>
              </a:rPr>
              <a:t>Using a doubly linked list will make some positive effects on the performance due to the fact that a node in the doubly link list can also keep track of its previous node.</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86</a:t>
            </a:fld>
            <a:endParaRPr lang="en-IN" dirty="0"/>
          </a:p>
        </p:txBody>
      </p:sp>
    </p:spTree>
    <p:extLst>
      <p:ext uri="{BB962C8B-B14F-4D97-AF65-F5344CB8AC3E}">
        <p14:creationId xmlns:p14="http://schemas.microsoft.com/office/powerpoint/2010/main" val="3725958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Linked List for Dynamic Partitioning:-</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87</a:t>
            </a:fld>
            <a:endParaRPr lang="en-IN" dirty="0"/>
          </a:p>
        </p:txBody>
      </p:sp>
      <p:pic>
        <p:nvPicPr>
          <p:cNvPr id="7" name="Picture 6">
            <a:extLst>
              <a:ext uri="{FF2B5EF4-FFF2-40B4-BE49-F238E27FC236}">
                <a16:creationId xmlns:a16="http://schemas.microsoft.com/office/drawing/2014/main" id="{5E9663B3-3C03-4324-B9BE-83D10629C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987" y="2174875"/>
            <a:ext cx="7058025" cy="4546600"/>
          </a:xfrm>
          <a:prstGeom prst="rect">
            <a:avLst/>
          </a:prstGeom>
        </p:spPr>
      </p:pic>
    </p:spTree>
    <p:extLst>
      <p:ext uri="{BB962C8B-B14F-4D97-AF65-F5344CB8AC3E}">
        <p14:creationId xmlns:p14="http://schemas.microsoft.com/office/powerpoint/2010/main" val="26643228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 </a:t>
            </a:r>
            <a:r>
              <a:rPr lang="en-US" sz="1800" dirty="0">
                <a:latin typeface="Times New Roman" panose="02020603050405020304" pitchFamily="18" charset="0"/>
                <a:cs typeface="Times New Roman" panose="02020603050405020304" pitchFamily="18" charset="0"/>
              </a:rPr>
              <a:t>There are various algorithms which are implemented by the Operating System in order to find out the holes in the linked list and allocate them to the processes.</a:t>
            </a:r>
            <a:r>
              <a:rPr lang="en-IN" sz="1800" dirty="0">
                <a:latin typeface="Times New Roman" panose="02020603050405020304" pitchFamily="18" charset="0"/>
                <a:cs typeface="Times New Roman" panose="02020603050405020304" pitchFamily="18" charset="0"/>
              </a:rPr>
              <a:t> They are</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First Fit</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Next Fit</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Best Fit</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Worst Fit</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Quick Fit</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88</a:t>
            </a:fld>
            <a:endParaRPr lang="en-IN" dirty="0"/>
          </a:p>
        </p:txBody>
      </p:sp>
    </p:spTree>
    <p:extLst>
      <p:ext uri="{BB962C8B-B14F-4D97-AF65-F5344CB8AC3E}">
        <p14:creationId xmlns:p14="http://schemas.microsoft.com/office/powerpoint/2010/main" val="3616416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a:t>
            </a:r>
            <a:endParaRPr lang="en-IN"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b="1" dirty="0">
                <a:latin typeface="Times New Roman" panose="02020603050405020304" pitchFamily="18" charset="0"/>
                <a:cs typeface="Times New Roman" panose="02020603050405020304" pitchFamily="18" charset="0"/>
              </a:rPr>
              <a:t>First Fit:- </a:t>
            </a:r>
            <a:r>
              <a:rPr lang="en-US" sz="1800" dirty="0">
                <a:latin typeface="Times New Roman" panose="02020603050405020304" pitchFamily="18" charset="0"/>
                <a:cs typeface="Times New Roman" panose="02020603050405020304" pitchFamily="18" charset="0"/>
              </a:rPr>
              <a:t>First Fit algorithm scans the linked list and whenever it finds the first big enough hole to store a process, it stops scanning and load the process into that hole. This procedure produces two partitions. Out of them, one partition will be a hole while the other partition will store the process.</a:t>
            </a:r>
          </a:p>
          <a:p>
            <a:r>
              <a:rPr lang="en-US" sz="1800" dirty="0">
                <a:latin typeface="Times New Roman" panose="02020603050405020304" pitchFamily="18" charset="0"/>
                <a:cs typeface="Times New Roman" panose="02020603050405020304" pitchFamily="18" charset="0"/>
              </a:rPr>
              <a:t>First Fit algorithm maintains the linked list according to the increasing order of starting index. This is the simplest to implement among all the algorithms and produces bigger holes as compare to the other algorithms.</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89</a:t>
            </a:fld>
            <a:endParaRPr lang="en-IN" dirty="0"/>
          </a:p>
        </p:txBody>
      </p:sp>
    </p:spTree>
    <p:extLst>
      <p:ext uri="{BB962C8B-B14F-4D97-AF65-F5344CB8AC3E}">
        <p14:creationId xmlns:p14="http://schemas.microsoft.com/office/powerpoint/2010/main" val="405761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p:txBody>
          <a:bodyPr>
            <a:norm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Types of Operating System:-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200" b="1" i="1" dirty="0">
                <a:latin typeface="Times New Roman" panose="02020603050405020304" pitchFamily="18" charset="0"/>
                <a:cs typeface="Times New Roman" panose="02020603050405020304" pitchFamily="18" charset="0"/>
              </a:rPr>
              <a:t>Network Operating System:- </a:t>
            </a:r>
            <a:r>
              <a:rPr lang="en-IN" sz="2200" dirty="0">
                <a:latin typeface="Times New Roman" panose="02020603050405020304" pitchFamily="18" charset="0"/>
                <a:cs typeface="Times New Roman" panose="02020603050405020304" pitchFamily="18" charset="0"/>
              </a:rPr>
              <a:t>A Network Operating System runs on a server and provides the server the capability to manage data, users, groups, security, applications, and other networking functions. The primary purpose of the network operating system is to allow shared file and printer access among multiple computers in a network, typically a local area network (LAN), a private network or to other networks.</a:t>
            </a:r>
            <a:endParaRPr lang="en-IN" sz="22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a:t>
            </a:fld>
            <a:endParaRPr lang="en-IN" dirty="0"/>
          </a:p>
        </p:txBody>
      </p:sp>
    </p:spTree>
    <p:extLst>
      <p:ext uri="{BB962C8B-B14F-4D97-AF65-F5344CB8AC3E}">
        <p14:creationId xmlns:p14="http://schemas.microsoft.com/office/powerpoint/2010/main" val="37518776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a:t>
            </a:r>
            <a:r>
              <a:rPr lang="en-IN" sz="1800" b="1" i="1" dirty="0">
                <a:latin typeface="Times New Roman" panose="02020603050405020304" pitchFamily="18" charset="0"/>
                <a:cs typeface="Times New Roman" panose="02020603050405020304" pitchFamily="18" charset="0"/>
              </a:rPr>
              <a:t>. Next Fit:- </a:t>
            </a:r>
            <a:r>
              <a:rPr lang="en-US" sz="1800" dirty="0">
                <a:latin typeface="Times New Roman" panose="02020603050405020304" pitchFamily="18" charset="0"/>
                <a:cs typeface="Times New Roman" panose="02020603050405020304" pitchFamily="18" charset="0"/>
              </a:rPr>
              <a:t>Next Fit algorithm is similar to First Fit algorithm except the fact that, Next fit scans the linked list from the node where it previously allocated a hole.</a:t>
            </a:r>
          </a:p>
          <a:p>
            <a:r>
              <a:rPr lang="en-US" sz="1800" dirty="0">
                <a:latin typeface="Times New Roman" panose="02020603050405020304" pitchFamily="18" charset="0"/>
                <a:cs typeface="Times New Roman" panose="02020603050405020304" pitchFamily="18" charset="0"/>
              </a:rPr>
              <a:t>Next fit doesn't scan the whole list, it starts scanning the list from the next node. The idea behind the next fit is the fact that the list has been scanned once therefore the probability of finding the hole is larger in the remaining part of the list.</a:t>
            </a:r>
          </a:p>
          <a:p>
            <a:pPr marL="0" indent="0">
              <a:buNone/>
            </a:pP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90</a:t>
            </a:fld>
            <a:endParaRPr lang="en-IN" dirty="0"/>
          </a:p>
        </p:txBody>
      </p:sp>
    </p:spTree>
    <p:extLst>
      <p:ext uri="{BB962C8B-B14F-4D97-AF65-F5344CB8AC3E}">
        <p14:creationId xmlns:p14="http://schemas.microsoft.com/office/powerpoint/2010/main" val="2775241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3. Best Fit:- </a:t>
            </a:r>
            <a:r>
              <a:rPr lang="en-US" sz="1800" dirty="0">
                <a:latin typeface="Times New Roman" panose="02020603050405020304" pitchFamily="18" charset="0"/>
                <a:cs typeface="Times New Roman" panose="02020603050405020304" pitchFamily="18" charset="0"/>
              </a:rPr>
              <a:t>The Best Fit algorithm tries to find out the smallest hole possible in the list that can accommodate the size requirement of the process.</a:t>
            </a:r>
          </a:p>
          <a:p>
            <a:r>
              <a:rPr lang="en-US" sz="1800" dirty="0">
                <a:latin typeface="Times New Roman" panose="02020603050405020304" pitchFamily="18" charset="0"/>
                <a:cs typeface="Times New Roman" panose="02020603050405020304" pitchFamily="18" charset="0"/>
              </a:rPr>
              <a:t>Using Best Fit has some disadvantages.</a:t>
            </a:r>
          </a:p>
          <a:p>
            <a:r>
              <a:rPr lang="en-US" sz="1800" dirty="0">
                <a:latin typeface="Times New Roman" panose="02020603050405020304" pitchFamily="18" charset="0"/>
                <a:cs typeface="Times New Roman" panose="02020603050405020304" pitchFamily="18" charset="0"/>
              </a:rPr>
              <a:t>1. It is slower because it scans the entire list every time and tries to find out the smallest hole which can satisfy the requirement the process.</a:t>
            </a:r>
          </a:p>
          <a:p>
            <a:r>
              <a:rPr lang="en-US" sz="1800" dirty="0">
                <a:latin typeface="Times New Roman" panose="02020603050405020304" pitchFamily="18" charset="0"/>
                <a:cs typeface="Times New Roman" panose="02020603050405020304" pitchFamily="18" charset="0"/>
              </a:rPr>
              <a:t>Due to the fact that the difference between the whole size and the process size is very small, the holes produced will be as small as it cannot be used to load any process and therefore it remains useless.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Despite of the fact that the name of the algorithm is best fit, It is not the best algorithm among all.</a:t>
            </a:r>
          </a:p>
          <a:p>
            <a:pPr marL="0" indent="0">
              <a:buNone/>
            </a:pP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91</a:t>
            </a:fld>
            <a:endParaRPr lang="en-IN" dirty="0"/>
          </a:p>
        </p:txBody>
      </p:sp>
    </p:spTree>
    <p:extLst>
      <p:ext uri="{BB962C8B-B14F-4D97-AF65-F5344CB8AC3E}">
        <p14:creationId xmlns:p14="http://schemas.microsoft.com/office/powerpoint/2010/main" val="1680039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4. Worst Fit:- </a:t>
            </a:r>
            <a:r>
              <a:rPr lang="en-US" sz="1800" dirty="0">
                <a:latin typeface="Times New Roman" panose="02020603050405020304" pitchFamily="18" charset="0"/>
                <a:cs typeface="Times New Roman" panose="02020603050405020304" pitchFamily="18" charset="0"/>
              </a:rPr>
              <a:t>The worst fit algorithm scans the entire list every time and tries to find out the biggest hole in the list which can fulfill the requirement of the process.</a:t>
            </a:r>
          </a:p>
          <a:p>
            <a:r>
              <a:rPr lang="en-US" sz="1800" dirty="0">
                <a:latin typeface="Times New Roman" panose="02020603050405020304" pitchFamily="18" charset="0"/>
                <a:cs typeface="Times New Roman" panose="02020603050405020304" pitchFamily="18" charset="0"/>
              </a:rPr>
              <a:t>Despite of the fact that this algorithm produces the larger holes to load the other processes, this is not the better approach due to the fact that it is slower because it searches the entire list every time again and again.</a:t>
            </a:r>
          </a:p>
          <a:p>
            <a:pPr marL="0" indent="0">
              <a:buNone/>
            </a:pPr>
            <a:endParaRPr lang="en-IN" sz="18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92</a:t>
            </a:fld>
            <a:endParaRPr lang="en-IN" dirty="0"/>
          </a:p>
        </p:txBody>
      </p:sp>
    </p:spTree>
    <p:extLst>
      <p:ext uri="{BB962C8B-B14F-4D97-AF65-F5344CB8AC3E}">
        <p14:creationId xmlns:p14="http://schemas.microsoft.com/office/powerpoint/2010/main" val="5778153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Partitioning Algorithm:-</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5. Quick Fit:- </a:t>
            </a:r>
            <a:r>
              <a:rPr lang="en-US" sz="1800" dirty="0">
                <a:latin typeface="Times New Roman" panose="02020603050405020304" pitchFamily="18" charset="0"/>
                <a:cs typeface="Times New Roman" panose="02020603050405020304" pitchFamily="18" charset="0"/>
              </a:rPr>
              <a:t>The quick fit algorithm suggests maintaining the different lists of frequently used sizes. Although, it is not practically suggestible because the procedure takes so much time to create the different lists and then expending the holes to load a process.</a:t>
            </a:r>
          </a:p>
          <a:p>
            <a:r>
              <a:rPr lang="en-US" sz="1800" dirty="0">
                <a:latin typeface="Times New Roman" panose="02020603050405020304" pitchFamily="18" charset="0"/>
                <a:cs typeface="Times New Roman" panose="02020603050405020304" pitchFamily="18" charset="0"/>
              </a:rPr>
              <a:t>The first fit algorithm is </a:t>
            </a:r>
            <a:r>
              <a:rPr lang="en-US" sz="1800" b="1" dirty="0">
                <a:latin typeface="Times New Roman" panose="02020603050405020304" pitchFamily="18" charset="0"/>
                <a:cs typeface="Times New Roman" panose="02020603050405020304" pitchFamily="18" charset="0"/>
              </a:rPr>
              <a:t>the best algorithm</a:t>
            </a:r>
            <a:r>
              <a:rPr lang="en-US" sz="1800" dirty="0">
                <a:latin typeface="Times New Roman" panose="02020603050405020304" pitchFamily="18" charset="0"/>
                <a:cs typeface="Times New Roman" panose="02020603050405020304" pitchFamily="18" charset="0"/>
              </a:rPr>
              <a:t> among all because</a:t>
            </a:r>
          </a:p>
          <a:p>
            <a:r>
              <a:rPr lang="en-US" sz="1800" dirty="0">
                <a:latin typeface="Times New Roman" panose="02020603050405020304" pitchFamily="18" charset="0"/>
                <a:cs typeface="Times New Roman" panose="02020603050405020304" pitchFamily="18" charset="0"/>
              </a:rPr>
              <a:t>It takes lesser time compare to the other algorithms.</a:t>
            </a:r>
          </a:p>
          <a:p>
            <a:r>
              <a:rPr lang="en-US" sz="1800" dirty="0">
                <a:latin typeface="Times New Roman" panose="02020603050405020304" pitchFamily="18" charset="0"/>
                <a:cs typeface="Times New Roman" panose="02020603050405020304" pitchFamily="18" charset="0"/>
              </a:rPr>
              <a:t>It produces bigger holes that can be used to load other processes later on.</a:t>
            </a:r>
          </a:p>
          <a:p>
            <a:r>
              <a:rPr lang="en-US" sz="1800" dirty="0">
                <a:latin typeface="Times New Roman" panose="02020603050405020304" pitchFamily="18" charset="0"/>
                <a:cs typeface="Times New Roman" panose="02020603050405020304" pitchFamily="18" charset="0"/>
              </a:rPr>
              <a:t>It is easiest to implement.</a:t>
            </a:r>
          </a:p>
          <a:p>
            <a:pPr>
              <a:buFont typeface="Wingdings" panose="05000000000000000000" pitchFamily="2" charset="2"/>
              <a:buChar char="Ø"/>
            </a:pPr>
            <a:endParaRPr lang="en-IN" sz="22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93</a:t>
            </a:fld>
            <a:endParaRPr lang="en-IN" dirty="0"/>
          </a:p>
        </p:txBody>
      </p:sp>
    </p:spTree>
    <p:extLst>
      <p:ext uri="{BB962C8B-B14F-4D97-AF65-F5344CB8AC3E}">
        <p14:creationId xmlns:p14="http://schemas.microsoft.com/office/powerpoint/2010/main" val="33547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Need for Paging:-</a:t>
            </a:r>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Disadvantages of Dynamic Partitioning:- </a:t>
            </a:r>
            <a:r>
              <a:rPr lang="en-US" sz="1800" dirty="0">
                <a:latin typeface="Times New Roman" panose="02020603050405020304" pitchFamily="18" charset="0"/>
                <a:cs typeface="Times New Roman" panose="02020603050405020304" pitchFamily="18" charset="0"/>
              </a:rPr>
              <a:t>The main disadvantage of Dynamic Partitioning is External fragmentation. Although, this can be removed by Compaction but as we have discussed earlier, the compaction makes the system inefficient.</a:t>
            </a:r>
          </a:p>
          <a:p>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94</a:t>
            </a:fld>
            <a:endParaRPr lang="en-IN" dirty="0"/>
          </a:p>
        </p:txBody>
      </p:sp>
    </p:spTree>
    <p:extLst>
      <p:ext uri="{BB962C8B-B14F-4D97-AF65-F5344CB8AC3E}">
        <p14:creationId xmlns:p14="http://schemas.microsoft.com/office/powerpoint/2010/main" val="14056185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Need for Paging:-</a:t>
            </a:r>
            <a:endParaRPr lang="en-IN"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Need for Paging:- </a:t>
            </a:r>
            <a:r>
              <a:rPr lang="en-US" sz="1800" dirty="0">
                <a:latin typeface="Times New Roman" panose="02020603050405020304" pitchFamily="18" charset="0"/>
                <a:cs typeface="Times New Roman" panose="02020603050405020304" pitchFamily="18" charset="0"/>
              </a:rPr>
              <a:t>Lets consider a process P1 of size 2 MB and the main memory which is divided into three partitions. Out of the three partitions, two partitions are holes of size 1 MB each.</a:t>
            </a:r>
          </a:p>
          <a:p>
            <a:r>
              <a:rPr lang="en-US" sz="1800" dirty="0">
                <a:latin typeface="Times New Roman" panose="02020603050405020304" pitchFamily="18" charset="0"/>
                <a:cs typeface="Times New Roman" panose="02020603050405020304" pitchFamily="18" charset="0"/>
              </a:rPr>
              <a:t>P1 needs 2 MB space in the main memory to be loaded. We have two holes of 1 MB each but they are not contiguous.</a:t>
            </a:r>
          </a:p>
          <a:p>
            <a:r>
              <a:rPr lang="en-US" sz="1800" dirty="0">
                <a:latin typeface="Times New Roman" panose="02020603050405020304" pitchFamily="18" charset="0"/>
                <a:cs typeface="Times New Roman" panose="02020603050405020304" pitchFamily="18" charset="0"/>
              </a:rPr>
              <a:t>Although, there is 2 MB space available in the main memory in the form of those holes but that remains useless until it become contiguous. This is a serious problem to address.</a:t>
            </a:r>
          </a:p>
          <a:p>
            <a:r>
              <a:rPr lang="en-US" sz="1800" dirty="0">
                <a:latin typeface="Times New Roman" panose="02020603050405020304" pitchFamily="18" charset="0"/>
                <a:cs typeface="Times New Roman" panose="02020603050405020304" pitchFamily="18" charset="0"/>
              </a:rPr>
              <a:t>We need to have some kind of mechanism which can store one process at different locations of the memory.</a:t>
            </a:r>
          </a:p>
          <a:p>
            <a:r>
              <a:rPr lang="en-US" sz="1800" dirty="0">
                <a:latin typeface="Times New Roman" panose="02020603050405020304" pitchFamily="18" charset="0"/>
                <a:cs typeface="Times New Roman" panose="02020603050405020304" pitchFamily="18" charset="0"/>
              </a:rPr>
              <a:t>The Idea behind paging is to divide the process in pages so that, we can store them in the memory at different holes. We will discuss paging with the examples in the next sections.</a:t>
            </a:r>
          </a:p>
          <a:p>
            <a:endParaRPr lang="en-IN" sz="1800" b="1"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95</a:t>
            </a:fld>
            <a:endParaRPr lang="en-IN" dirty="0"/>
          </a:p>
        </p:txBody>
      </p:sp>
    </p:spTree>
    <p:extLst>
      <p:ext uri="{BB962C8B-B14F-4D97-AF65-F5344CB8AC3E}">
        <p14:creationId xmlns:p14="http://schemas.microsoft.com/office/powerpoint/2010/main" val="8661404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Paging With Example:-</a:t>
            </a:r>
          </a:p>
          <a:p>
            <a:r>
              <a:rPr lang="en-US" sz="1800" dirty="0">
                <a:latin typeface="Times New Roman" panose="02020603050405020304" pitchFamily="18" charset="0"/>
                <a:cs typeface="Times New Roman" panose="02020603050405020304" pitchFamily="18" charset="0"/>
              </a:rPr>
              <a:t>In Operating Systems, Paging is a storage mechanism used to retrieve processes from the secondary storage into the main memory in the form of pages.</a:t>
            </a:r>
          </a:p>
          <a:p>
            <a:r>
              <a:rPr lang="en-US" sz="1800" dirty="0">
                <a:latin typeface="Times New Roman" panose="02020603050405020304" pitchFamily="18" charset="0"/>
                <a:cs typeface="Times New Roman" panose="02020603050405020304" pitchFamily="18" charset="0"/>
              </a:rPr>
              <a:t>The main idea behind the paging is to divide each process in the form of pages. The main memory will also be divided in the form of frames.</a:t>
            </a:r>
          </a:p>
          <a:p>
            <a:r>
              <a:rPr lang="en-US" sz="1800" dirty="0">
                <a:latin typeface="Times New Roman" panose="02020603050405020304" pitchFamily="18" charset="0"/>
                <a:cs typeface="Times New Roman" panose="02020603050405020304" pitchFamily="18" charset="0"/>
              </a:rPr>
              <a:t>One page of the process is to be stored in one of the frames of the memory. The pages can be stored at the different locations of the memory but the priority is always to find the contiguous frames or holes.</a:t>
            </a:r>
          </a:p>
          <a:p>
            <a:r>
              <a:rPr lang="en-US" sz="1800" dirty="0">
                <a:latin typeface="Times New Roman" panose="02020603050405020304" pitchFamily="18" charset="0"/>
                <a:cs typeface="Times New Roman" panose="02020603050405020304" pitchFamily="18" charset="0"/>
              </a:rPr>
              <a:t>Pages of the process are brought into the main memory only when they are required otherwise they reside in the secondary storage.</a:t>
            </a:r>
          </a:p>
          <a:p>
            <a:r>
              <a:rPr lang="en-US" sz="1800" dirty="0">
                <a:latin typeface="Times New Roman" panose="02020603050405020304" pitchFamily="18" charset="0"/>
                <a:cs typeface="Times New Roman" panose="02020603050405020304" pitchFamily="18" charset="0"/>
              </a:rPr>
              <a:t>Different operating system defines different frame sizes. The sizes of each frame must be equal. Considering the fact that the pages are mapped to the frames in Paging, page size needs to be as same as frame size.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96</a:t>
            </a:fld>
            <a:endParaRPr lang="en-IN" dirty="0"/>
          </a:p>
        </p:txBody>
      </p:sp>
    </p:spTree>
    <p:extLst>
      <p:ext uri="{BB962C8B-B14F-4D97-AF65-F5344CB8AC3E}">
        <p14:creationId xmlns:p14="http://schemas.microsoft.com/office/powerpoint/2010/main" val="37867186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Paging:-</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97</a:t>
            </a:fld>
            <a:endParaRPr lang="en-IN" dirty="0"/>
          </a:p>
        </p:txBody>
      </p:sp>
      <p:pic>
        <p:nvPicPr>
          <p:cNvPr id="7" name="Picture 6">
            <a:extLst>
              <a:ext uri="{FF2B5EF4-FFF2-40B4-BE49-F238E27FC236}">
                <a16:creationId xmlns:a16="http://schemas.microsoft.com/office/drawing/2014/main" id="{2D80C003-B8A6-4840-8A96-D1857ED7F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1520825"/>
            <a:ext cx="5734050" cy="4676775"/>
          </a:xfrm>
          <a:prstGeom prst="rect">
            <a:avLst/>
          </a:prstGeom>
        </p:spPr>
      </p:pic>
    </p:spTree>
    <p:extLst>
      <p:ext uri="{BB962C8B-B14F-4D97-AF65-F5344CB8AC3E}">
        <p14:creationId xmlns:p14="http://schemas.microsoft.com/office/powerpoint/2010/main" val="34515474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Basics of Binary Address:-</a:t>
            </a:r>
          </a:p>
          <a:p>
            <a:r>
              <a:rPr lang="en-US" sz="1800" dirty="0">
                <a:latin typeface="Times New Roman" panose="02020603050405020304" pitchFamily="18" charset="0"/>
                <a:cs typeface="Times New Roman" panose="02020603050405020304" pitchFamily="18" charset="0"/>
              </a:rPr>
              <a:t>Computer system assigns the binary addresses to the memory locations. However, The system uses amount of bits to address a memory location.</a:t>
            </a:r>
          </a:p>
          <a:p>
            <a:r>
              <a:rPr lang="en-US" sz="1800" dirty="0">
                <a:latin typeface="Times New Roman" panose="02020603050405020304" pitchFamily="18" charset="0"/>
                <a:cs typeface="Times New Roman" panose="02020603050405020304" pitchFamily="18" charset="0"/>
              </a:rPr>
              <a:t>Using 1 bit, we can address two memory locations. Using 2 bits we can address 4 and using 3 bits we can address 8 memory locations.</a:t>
            </a:r>
          </a:p>
          <a:p>
            <a:r>
              <a:rPr lang="en-US" sz="1800" dirty="0">
                <a:latin typeface="Times New Roman" panose="02020603050405020304" pitchFamily="18" charset="0"/>
                <a:cs typeface="Times New Roman" panose="02020603050405020304" pitchFamily="18" charset="0"/>
              </a:rPr>
              <a:t>A pattern can be identified in the mapping between the number of bits in the address and the range of the memory locations.</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98</a:t>
            </a:fld>
            <a:endParaRPr lang="en-IN" dirty="0"/>
          </a:p>
        </p:txBody>
      </p:sp>
    </p:spTree>
    <p:extLst>
      <p:ext uri="{BB962C8B-B14F-4D97-AF65-F5344CB8AC3E}">
        <p14:creationId xmlns:p14="http://schemas.microsoft.com/office/powerpoint/2010/main" val="36062119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7804-28FC-427C-86A2-DD00BB4FD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Operating System Presentation</a:t>
            </a:r>
          </a:p>
        </p:txBody>
      </p:sp>
      <p:sp>
        <p:nvSpPr>
          <p:cNvPr id="3" name="Content Placeholder 2">
            <a:extLst>
              <a:ext uri="{FF2B5EF4-FFF2-40B4-BE49-F238E27FC236}">
                <a16:creationId xmlns:a16="http://schemas.microsoft.com/office/drawing/2014/main" id="{AA295D18-6995-43E3-8A84-5E0FBFF907C0}"/>
              </a:ext>
            </a:extLst>
          </p:cNvPr>
          <p:cNvSpPr>
            <a:spLocks noGrp="1"/>
          </p:cNvSpPr>
          <p:nvPr>
            <p:ph idx="1"/>
          </p:nvPr>
        </p:nvSpPr>
        <p:spPr>
          <a:xfrm>
            <a:off x="838200" y="1520825"/>
            <a:ext cx="10515600" cy="4351338"/>
          </a:xfrm>
        </p:spPr>
        <p:txBody>
          <a:bodyPr>
            <a:noAutofit/>
          </a:bodyPr>
          <a:lstStyle/>
          <a:p>
            <a:pPr>
              <a:buFont typeface="Wingdings" panose="05000000000000000000" pitchFamily="2" charset="2"/>
              <a:buChar char="Ø"/>
            </a:pPr>
            <a:r>
              <a:rPr lang="en-IN" sz="2200" b="1" i="1" dirty="0">
                <a:latin typeface="Times New Roman" panose="02020603050405020304" pitchFamily="18" charset="0"/>
                <a:cs typeface="Times New Roman" panose="02020603050405020304" pitchFamily="18" charset="0"/>
              </a:rPr>
              <a:t> Basics of Binary Address:-</a:t>
            </a:r>
          </a:p>
          <a:p>
            <a:r>
              <a:rPr lang="en-US" sz="1800" b="1" dirty="0">
                <a:latin typeface="Times New Roman" panose="02020603050405020304" pitchFamily="18" charset="0"/>
                <a:cs typeface="Times New Roman" panose="02020603050405020304" pitchFamily="18" charset="0"/>
              </a:rPr>
              <a:t>We know,</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Using 1 Bit we can represent 2^1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2 memory locations.   </a:t>
            </a:r>
          </a:p>
          <a:p>
            <a:r>
              <a:rPr lang="en-US" sz="1800" dirty="0">
                <a:latin typeface="Times New Roman" panose="02020603050405020304" pitchFamily="18" charset="0"/>
                <a:cs typeface="Times New Roman" panose="02020603050405020304" pitchFamily="18" charset="0"/>
              </a:rPr>
              <a:t>Using 2 bits, we can represent 2^2 i.e. 4 memory locations.   </a:t>
            </a:r>
          </a:p>
          <a:p>
            <a:r>
              <a:rPr lang="en-US" sz="1800" dirty="0">
                <a:latin typeface="Times New Roman" panose="02020603050405020304" pitchFamily="18" charset="0"/>
                <a:cs typeface="Times New Roman" panose="02020603050405020304" pitchFamily="18" charset="0"/>
              </a:rPr>
              <a:t>Using 3 bits, we can represent 2^3 i.e. 8 memory locations.   </a:t>
            </a:r>
          </a:p>
          <a:p>
            <a:r>
              <a:rPr lang="en-US" sz="1800" dirty="0">
                <a:latin typeface="Times New Roman" panose="02020603050405020304" pitchFamily="18" charset="0"/>
                <a:cs typeface="Times New Roman" panose="02020603050405020304" pitchFamily="18" charset="0"/>
              </a:rPr>
              <a:t>Therefore, </a:t>
            </a:r>
            <a:r>
              <a:rPr lang="en-US" sz="1800" b="1" dirty="0">
                <a:latin typeface="Times New Roman" panose="02020603050405020304" pitchFamily="18" charset="0"/>
                <a:cs typeface="Times New Roman" panose="02020603050405020304" pitchFamily="18" charset="0"/>
              </a:rPr>
              <a:t>if</a:t>
            </a:r>
            <a:r>
              <a:rPr lang="en-US" sz="1800" dirty="0">
                <a:latin typeface="Times New Roman" panose="02020603050405020304" pitchFamily="18" charset="0"/>
                <a:cs typeface="Times New Roman" panose="02020603050405020304" pitchFamily="18" charset="0"/>
              </a:rPr>
              <a:t> we generalize </a:t>
            </a:r>
            <a:r>
              <a:rPr lang="en-US" sz="1800" b="1" dirty="0">
                <a:latin typeface="Times New Roman" panose="02020603050405020304" pitchFamily="18" charset="0"/>
                <a:cs typeface="Times New Roman" panose="02020603050405020304" pitchFamily="18" charset="0"/>
              </a:rPr>
              <a:t>this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Using n bits, we can assign 2^n memory locations.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n bits of address  → 2 ^ n memory locations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F6526E-714D-47D1-935A-9823CF910907}"/>
              </a:ext>
            </a:extLst>
          </p:cNvPr>
          <p:cNvSpPr>
            <a:spLocks noGrp="1"/>
          </p:cNvSpPr>
          <p:nvPr>
            <p:ph type="dt" sz="half" idx="10"/>
          </p:nvPr>
        </p:nvSpPr>
        <p:spPr/>
        <p:txBody>
          <a:bodyPr/>
          <a:lstStyle/>
          <a:p>
            <a:fld id="{1801AAC6-5A9F-4C65-954A-94B372324C97}" type="datetime1">
              <a:rPr lang="en-IN" smtClean="0"/>
              <a:t>08-09-2018</a:t>
            </a:fld>
            <a:endParaRPr lang="en-IN" dirty="0"/>
          </a:p>
        </p:txBody>
      </p:sp>
      <p:sp>
        <p:nvSpPr>
          <p:cNvPr id="5" name="Slide Number Placeholder 4">
            <a:extLst>
              <a:ext uri="{FF2B5EF4-FFF2-40B4-BE49-F238E27FC236}">
                <a16:creationId xmlns:a16="http://schemas.microsoft.com/office/drawing/2014/main" id="{32EB938D-77B9-40C2-94F3-3DE5BF1BE5A0}"/>
              </a:ext>
            </a:extLst>
          </p:cNvPr>
          <p:cNvSpPr>
            <a:spLocks noGrp="1"/>
          </p:cNvSpPr>
          <p:nvPr>
            <p:ph type="sldNum" sz="quarter" idx="12"/>
          </p:nvPr>
        </p:nvSpPr>
        <p:spPr/>
        <p:txBody>
          <a:bodyPr/>
          <a:lstStyle/>
          <a:p>
            <a:fld id="{C8C4ED06-475E-460D-92A4-5EF6918A0341}" type="slidenum">
              <a:rPr lang="en-IN" smtClean="0"/>
              <a:t>99</a:t>
            </a:fld>
            <a:endParaRPr lang="en-IN" dirty="0"/>
          </a:p>
        </p:txBody>
      </p:sp>
    </p:spTree>
    <p:extLst>
      <p:ext uri="{BB962C8B-B14F-4D97-AF65-F5344CB8AC3E}">
        <p14:creationId xmlns:p14="http://schemas.microsoft.com/office/powerpoint/2010/main" val="790024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10089</Words>
  <Application>Microsoft Office PowerPoint</Application>
  <PresentationFormat>Widescreen</PresentationFormat>
  <Paragraphs>1075</Paragraphs>
  <Slides>137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137</vt:i4>
      </vt:variant>
    </vt:vector>
  </HeadingPairs>
  <TitlesOfParts>
    <vt:vector size="143" baseType="lpstr">
      <vt:lpstr>Arial</vt:lpstr>
      <vt:lpstr>Calibri</vt:lpstr>
      <vt:lpstr>Calibri Light</vt:lpstr>
      <vt:lpstr>Times New Roman</vt:lpstr>
      <vt:lpstr>Wingdings</vt:lpstr>
      <vt:lpstr>Office Theme</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Operating System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Presentation</dc:title>
  <dc:creator>Sumon Karmakar</dc:creator>
  <cp:lastModifiedBy>Sumon Karmakar</cp:lastModifiedBy>
  <cp:revision>479</cp:revision>
  <dcterms:created xsi:type="dcterms:W3CDTF">2018-08-11T01:31:21Z</dcterms:created>
  <dcterms:modified xsi:type="dcterms:W3CDTF">2018-09-08T14:20:02Z</dcterms:modified>
</cp:coreProperties>
</file>