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59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007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2019/8/28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2019/8/28 Wednesday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2019/8/28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2019/8/28 Wednesday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2019/8/28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2019/8/28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2019/8/28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2019/8/28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2019/8/28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2019/8/28 Wednesday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2019/8/28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740421" y="1601579"/>
            <a:ext cx="4369790" cy="1054072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6000" b="1" smtClean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课件流程图</a:t>
            </a:r>
            <a:endParaRPr lang="zh-CN" altLang="zh-CN" sz="6000" b="1" dirty="0" smtClean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886458" y="4374059"/>
            <a:ext cx="5223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2400" b="1" dirty="0" smtClean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  <a:p>
            <a:pPr algn="r"/>
            <a:r>
              <a:rPr lang="zh-CN" altLang="en-US" sz="2000" b="1" dirty="0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新浪微博：</a:t>
            </a:r>
            <a:r>
              <a:rPr lang="zh-CN" altLang="en-US" sz="20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尚</a:t>
            </a:r>
            <a:r>
              <a:rPr lang="zh-CN" altLang="en-US" sz="2000" b="1" dirty="0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硅谷</a:t>
            </a:r>
            <a:r>
              <a:rPr lang="en-US" altLang="zh-CN" sz="2000" b="1" dirty="0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2000" b="1" dirty="0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宋红康</a:t>
            </a:r>
            <a:endParaRPr lang="zh-CN" altLang="en-US" sz="2000" b="1" dirty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4961" y="4980"/>
            <a:ext cx="1980029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查询操作的流程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798681"/>
            <a:ext cx="2676525" cy="66675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3258766" y="1132056"/>
            <a:ext cx="632298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106593" y="916611"/>
            <a:ext cx="51362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/>
              <a:t>SELECT order_id orderId,order_name orderName,order_date orderDate </a:t>
            </a:r>
          </a:p>
          <a:p>
            <a:r>
              <a:rPr lang="zh-CN" altLang="en-US" sz="1100"/>
              <a:t>FROM `order` WHERE order_id = 1;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399" y="2114683"/>
            <a:ext cx="2590800" cy="371475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6" idx="2"/>
          </p:cNvCxnSpPr>
          <p:nvPr/>
        </p:nvCxnSpPr>
        <p:spPr>
          <a:xfrm>
            <a:off x="6674695" y="1347498"/>
            <a:ext cx="0" cy="70777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492" y="3764097"/>
            <a:ext cx="3476625" cy="98107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1704974" y="1585609"/>
            <a:ext cx="0" cy="204280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0" y="2055271"/>
            <a:ext cx="38910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3F7F5F"/>
                </a:solidFill>
                <a:latin typeface="Consolas" panose="020B0609020204030204" pitchFamily="49" charset="0"/>
              </a:rPr>
              <a:t> * ORM</a:t>
            </a:r>
            <a:r>
              <a:rPr lang="zh-CN" altLang="en-US" sz="1200">
                <a:solidFill>
                  <a:srgbClr val="3F7F5F"/>
                </a:solidFill>
                <a:latin typeface="Consolas" panose="020B0609020204030204" pitchFamily="49" charset="0"/>
              </a:rPr>
              <a:t>编程思想  （</a:t>
            </a:r>
            <a:r>
              <a:rPr lang="en-US" altLang="zh-CN" sz="1200">
                <a:solidFill>
                  <a:srgbClr val="3F7F5F"/>
                </a:solidFill>
                <a:latin typeface="Consolas" panose="020B0609020204030204" pitchFamily="49" charset="0"/>
              </a:rPr>
              <a:t>object relational mapping</a:t>
            </a:r>
            <a:r>
              <a:rPr lang="zh-CN" altLang="en-US" sz="1200">
                <a:solidFill>
                  <a:srgbClr val="3F7F5F"/>
                </a:solidFill>
                <a:latin typeface="Consolas" panose="020B0609020204030204" pitchFamily="49" charset="0"/>
              </a:rPr>
              <a:t>）</a:t>
            </a:r>
          </a:p>
          <a:p>
            <a:r>
              <a:rPr lang="zh-CN" altLang="en-US" sz="1200">
                <a:solidFill>
                  <a:srgbClr val="3F7F5F"/>
                </a:solidFill>
                <a:latin typeface="Consolas" panose="020B0609020204030204" pitchFamily="49" charset="0"/>
              </a:rPr>
              <a:t> * 一个数据表对应一个</a:t>
            </a:r>
            <a:r>
              <a:rPr lang="en-US" altLang="zh-CN" sz="1200">
                <a:solidFill>
                  <a:srgbClr val="3F7F5F"/>
                </a:solidFill>
                <a:latin typeface="Consolas" panose="020B0609020204030204" pitchFamily="49" charset="0"/>
              </a:rPr>
              <a:t>java</a:t>
            </a:r>
            <a:r>
              <a:rPr lang="zh-CN" altLang="en-US" sz="1200">
                <a:solidFill>
                  <a:srgbClr val="3F7F5F"/>
                </a:solidFill>
                <a:latin typeface="Consolas" panose="020B0609020204030204" pitchFamily="49" charset="0"/>
              </a:rPr>
              <a:t>类</a:t>
            </a:r>
          </a:p>
          <a:p>
            <a:r>
              <a:rPr lang="zh-CN" altLang="en-US" sz="1200">
                <a:solidFill>
                  <a:srgbClr val="3F7F5F"/>
                </a:solidFill>
                <a:latin typeface="Consolas" panose="020B0609020204030204" pitchFamily="49" charset="0"/>
              </a:rPr>
              <a:t> * 表中的一条记录对应</a:t>
            </a:r>
            <a:r>
              <a:rPr lang="en-US" altLang="zh-CN" sz="1200">
                <a:solidFill>
                  <a:srgbClr val="3F7F5F"/>
                </a:solidFill>
                <a:latin typeface="Consolas" panose="020B0609020204030204" pitchFamily="49" charset="0"/>
              </a:rPr>
              <a:t>java</a:t>
            </a:r>
            <a:r>
              <a:rPr lang="zh-CN" altLang="en-US" sz="1200">
                <a:solidFill>
                  <a:srgbClr val="3F7F5F"/>
                </a:solidFill>
                <a:latin typeface="Consolas" panose="020B0609020204030204" pitchFamily="49" charset="0"/>
              </a:rPr>
              <a:t>类的一个对象</a:t>
            </a:r>
          </a:p>
          <a:p>
            <a:r>
              <a:rPr lang="zh-CN" altLang="en-US" sz="1200">
                <a:solidFill>
                  <a:srgbClr val="3F7F5F"/>
                </a:solidFill>
                <a:latin typeface="Consolas" panose="020B0609020204030204" pitchFamily="49" charset="0"/>
              </a:rPr>
              <a:t> * 表中的一个字段对应</a:t>
            </a:r>
            <a:r>
              <a:rPr lang="en-US" altLang="zh-CN" sz="1200">
                <a:solidFill>
                  <a:srgbClr val="3F7F5F"/>
                </a:solidFill>
                <a:latin typeface="Consolas" panose="020B0609020204030204" pitchFamily="49" charset="0"/>
              </a:rPr>
              <a:t>java</a:t>
            </a:r>
            <a:r>
              <a:rPr lang="zh-CN" altLang="en-US" sz="1200">
                <a:solidFill>
                  <a:srgbClr val="3F7F5F"/>
                </a:solidFill>
                <a:latin typeface="Consolas" panose="020B0609020204030204" pitchFamily="49" charset="0"/>
              </a:rPr>
              <a:t>类的一个属性</a:t>
            </a:r>
            <a:endParaRPr lang="zh-CN" altLang="en-US" sz="1200"/>
          </a:p>
        </p:txBody>
      </p:sp>
      <p:sp>
        <p:nvSpPr>
          <p:cNvPr id="14" name="椭圆 13"/>
          <p:cNvSpPr/>
          <p:nvPr/>
        </p:nvSpPr>
        <p:spPr>
          <a:xfrm>
            <a:off x="5272391" y="916612"/>
            <a:ext cx="486383" cy="2154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5564221" y="1132055"/>
            <a:ext cx="48639" cy="98262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5105399" y="2055270"/>
            <a:ext cx="750652" cy="289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7" idx="2"/>
          </p:cNvCxnSpPr>
          <p:nvPr/>
        </p:nvCxnSpPr>
        <p:spPr>
          <a:xfrm flipH="1">
            <a:off x="2947481" y="2199818"/>
            <a:ext cx="2157918" cy="1856616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2042809" y="4056434"/>
            <a:ext cx="1000428" cy="1945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562272" y="2181730"/>
            <a:ext cx="428017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957335" y="1878216"/>
            <a:ext cx="1165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resultSet.next()</a:t>
            </a:r>
            <a:endParaRPr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4182894" y="3052138"/>
            <a:ext cx="496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获取列数：</a:t>
            </a:r>
            <a:r>
              <a:rPr lang="en-US" altLang="zh-CN" sz="1200" smtClean="0"/>
              <a:t>int columnCount = rsmd.getColumnCount();</a:t>
            </a:r>
          </a:p>
          <a:p>
            <a:r>
              <a:rPr lang="zh-CN" altLang="en-US" sz="1200" smtClean="0"/>
              <a:t>获取列值：</a:t>
            </a:r>
            <a:r>
              <a:rPr lang="en-US" altLang="zh-CN" sz="1200" smtClean="0"/>
              <a:t>Object columnValue = resultSet.getObject(int index);</a:t>
            </a:r>
          </a:p>
          <a:p>
            <a:r>
              <a:rPr lang="zh-CN" altLang="en-US" sz="1200" smtClean="0"/>
              <a:t>获取列的别名：</a:t>
            </a:r>
            <a:r>
              <a:rPr lang="en-US" altLang="zh-CN" sz="1200" smtClean="0"/>
              <a:t>String columnLabel = rsmd.getColumnLabel(int index);</a:t>
            </a:r>
            <a:endParaRPr lang="zh-CN" altLang="en-US" sz="1200"/>
          </a:p>
        </p:txBody>
      </p:sp>
      <p:sp>
        <p:nvSpPr>
          <p:cNvPr id="25" name="椭圆 24"/>
          <p:cNvSpPr/>
          <p:nvPr/>
        </p:nvSpPr>
        <p:spPr>
          <a:xfrm>
            <a:off x="5973543" y="2285771"/>
            <a:ext cx="330741" cy="22373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endCxn id="25" idx="4"/>
          </p:cNvCxnSpPr>
          <p:nvPr/>
        </p:nvCxnSpPr>
        <p:spPr>
          <a:xfrm flipH="1" flipV="1">
            <a:off x="6138914" y="2509507"/>
            <a:ext cx="1400783" cy="807625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6858000" y="2114683"/>
            <a:ext cx="838199" cy="17108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7539697" y="2285771"/>
            <a:ext cx="524533" cy="1216186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182894" y="3759910"/>
            <a:ext cx="4591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借助反射：给</a:t>
            </a:r>
            <a:r>
              <a:rPr lang="en-US" altLang="zh-CN" sz="1200" smtClean="0"/>
              <a:t>Order order = new Order()</a:t>
            </a:r>
            <a:r>
              <a:rPr lang="zh-CN" altLang="en-US" sz="1200" smtClean="0"/>
              <a:t>方式创建的对象的指定属性赋值：</a:t>
            </a:r>
            <a:endParaRPr lang="en-US" altLang="zh-CN" sz="1200" smtClean="0"/>
          </a:p>
          <a:p>
            <a:r>
              <a:rPr lang="en-US" altLang="zh-CN" sz="1200"/>
              <a:t>Field field = Customer.</a:t>
            </a:r>
            <a:r>
              <a:rPr lang="en-US" altLang="zh-CN" sz="1200" b="1"/>
              <a:t>class.getDeclaredField(columnLabel);</a:t>
            </a:r>
          </a:p>
          <a:p>
            <a:r>
              <a:rPr lang="en-US" altLang="zh-CN" sz="1200"/>
              <a:t>field.setAccessible(</a:t>
            </a:r>
            <a:r>
              <a:rPr lang="en-US" altLang="zh-CN" sz="1200" b="1"/>
              <a:t>true);</a:t>
            </a:r>
          </a:p>
          <a:p>
            <a:r>
              <a:rPr lang="en-US" altLang="zh-CN" sz="1200"/>
              <a:t>field.set(cust, columValue);</a:t>
            </a:r>
            <a:endParaRPr lang="zh-CN" altLang="en-US" sz="1000"/>
          </a:p>
        </p:txBody>
      </p:sp>
      <p:cxnSp>
        <p:nvCxnSpPr>
          <p:cNvPr id="34" name="直接箭头连接符 33"/>
          <p:cNvCxnSpPr>
            <a:stCxn id="32" idx="1"/>
            <a:endCxn id="10" idx="3"/>
          </p:cNvCxnSpPr>
          <p:nvPr/>
        </p:nvCxnSpPr>
        <p:spPr>
          <a:xfrm flipH="1" flipV="1">
            <a:off x="3674117" y="4254635"/>
            <a:ext cx="508777" cy="13107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3413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1441" y="4980"/>
            <a:ext cx="1467068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添加小标题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021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1441" y="4980"/>
            <a:ext cx="1467068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添加小标题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6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全屏显示(16:9)</PresentationFormat>
  <Paragraphs>21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楷体</vt:lpstr>
      <vt:lpstr>宋体</vt:lpstr>
      <vt:lpstr>微软雅黑</vt:lpstr>
      <vt:lpstr>Arial</vt:lpstr>
      <vt:lpstr>Calibri</vt:lpstr>
      <vt:lpstr>Consolas</vt:lpstr>
      <vt:lpstr>Office 主题</vt:lpstr>
      <vt:lpstr>课件流程图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12</cp:revision>
  <dcterms:created xsi:type="dcterms:W3CDTF">2018-03-01T02:03:00Z</dcterms:created>
  <dcterms:modified xsi:type="dcterms:W3CDTF">2019-08-28T04:04:29Z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