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6904-5A73-44B2-9CEA-2E34D3F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9CD35-5FE9-4357-A912-3410BBF56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F8EB-10DC-4409-92CC-8B0C7716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A53D-CF54-49FC-B800-10D152ED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A693-64F0-4881-9F91-117F597B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846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E806-2967-4D29-BEEB-3066F3E8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DE76A-52C8-419C-BA96-DAB2EACC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0A3C-69E7-45BD-ABEE-5E69CD71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F668-7F96-4BD7-81B8-E076945F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C4F5-D3A3-43F1-945A-21D16489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85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4FA36-2B5E-4F08-99F2-16392178E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332E-73D7-4B42-9B8F-45BCAB5A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2E2-907A-4371-94C9-66182DB2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4C19-AEAB-497D-A2FF-D8F67B48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6FB5-7BC8-408A-8ADF-8498165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4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BCDC-4712-4B7E-88B6-3793FCC4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BC45-59DB-48C5-8165-F0392B30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6EDB-7DD1-4EA7-9005-2095AABB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3450-442F-4D2F-B7DD-349EA871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53CD-553C-4275-A270-3DFCE2A8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246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D66E-7B7A-48F3-9404-BA7B2CDA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87135-1E76-4CB8-A569-6A7D4431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16B5-2D93-4C15-B6A5-B4BAD52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B1D6-2E02-4906-90DF-722F9618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5978-600A-48D7-99EE-24EA4C91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08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3F47-3D45-4E9D-84D4-A998965E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0B0D-6A96-4A82-8EAC-FAD7664D4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257FD-E8ED-48E2-9468-30BB8BCA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E793-23B3-40FF-9AA5-EE17683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41D77-836C-4CF9-B570-FF0106D0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EA7A-7D8D-44A8-8001-68F29E36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62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39E1-4360-4F27-AA2A-D24C2D0A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1880-2B72-48D8-8EFD-B88E4D9B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AE7B-E734-4D70-A8F2-02BA374A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183E8-DB0F-4F3D-8C25-E56944E0F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8C1F1-67A5-471C-84E3-1E85EFA90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D3573-C718-4812-BAB1-69F3ABD7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1FF9-07EC-4EBF-8C29-58E72BF4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68B2C-F3E8-49F6-AE4A-078DF0F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913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3B1F-F730-4AB0-8F34-B32E0636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210D3-C61D-46FB-9A3D-ABA94063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153DA-63A5-415F-BFEB-1097AB4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3A787-49E4-4BBF-BA1B-5831641B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5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66AB6-B949-4453-A47E-0D5D0E08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EDB6E-4061-4274-B767-ABB522AB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55D09-0B59-4124-88C0-F144FFA9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33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BCE-8DDB-4B84-B8EB-79D5CB66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EC18-2678-4E57-9501-87D5D8CC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31094-4AC7-4D2B-8F2F-E61E990E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63D3-B64B-467E-83B8-F99C9C52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6D05-91E7-4B31-8033-491203BA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A1857-653C-425A-942F-3DEAAEAE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72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390B-55D6-4783-A76D-EBA18579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8E69A-373F-48ED-96EA-E79BB5D55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DC6D6-DF8A-4E9E-9879-B974F1C6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4F7B3-BBF2-4BEC-AEC6-E5F78311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56C0-1D25-46E7-B359-DEAF68A1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121C-B7CB-42C3-8A6D-C716264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7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39EC8-F3A1-4E9F-B90F-7A070A33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99A6-9D6B-4EC9-B513-119B6A4C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AC80-B408-4F7D-82B5-B72BAB50A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5BA0-C6BC-4EFC-9379-ACA1860FBEE7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14F6-77E1-492E-BDE0-E12D4F41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902C-F8CF-410A-878E-0D2992270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924F-0D35-4001-9A4F-3E029B2A0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40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019E-B91E-4350-BDDD-AD5A38F10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 fontScale="90000"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Capacitive Touch Sensor for Smart Glass</a:t>
            </a:r>
            <a:endParaRPr lang="en-PK" sz="8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51D79-9E4B-492D-A459-A5665ABC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r>
              <a:rPr lang="en-US" dirty="0"/>
              <a:t>Group Members: Ramsha Qayyum, </a:t>
            </a:r>
            <a:r>
              <a:rPr lang="en-US" dirty="0" err="1"/>
              <a:t>Su</a:t>
            </a:r>
            <a:r>
              <a:rPr lang="en-US" dirty="0"/>
              <a:t> Mon Tun</a:t>
            </a:r>
          </a:p>
          <a:p>
            <a:r>
              <a:rPr lang="en-US" dirty="0"/>
              <a:t>Advisor: Asst. Prof. Dr.-Ing. </a:t>
            </a:r>
            <a:r>
              <a:rPr lang="en-US" dirty="0" err="1"/>
              <a:t>Suramate</a:t>
            </a:r>
            <a:r>
              <a:rPr lang="en-US" dirty="0"/>
              <a:t> </a:t>
            </a:r>
            <a:r>
              <a:rPr lang="en-US" dirty="0" err="1"/>
              <a:t>Chalermwisutkul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ECB1-050C-4818-B2B8-8EBE6AD0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Thankyou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41418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938-E54F-4976-AC3E-A4886CD0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B5F6-8C90-4E2A-BEDC-B117C73D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Hardware Components</a:t>
            </a:r>
          </a:p>
          <a:p>
            <a:r>
              <a:rPr lang="en-US" dirty="0"/>
              <a:t>Software Flowchart</a:t>
            </a:r>
          </a:p>
          <a:p>
            <a:r>
              <a:rPr lang="en-US" dirty="0"/>
              <a:t>Task Distribution</a:t>
            </a:r>
          </a:p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3641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1E4A-7F0F-4AF8-92CB-F3E8D172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b="1" dirty="0"/>
              <a:t>Conceptual Design</a:t>
            </a:r>
            <a:endParaRPr lang="en-PK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F322A-984C-499E-8FB4-82416433EFF8}"/>
              </a:ext>
            </a:extLst>
          </p:cNvPr>
          <p:cNvSpPr/>
          <p:nvPr/>
        </p:nvSpPr>
        <p:spPr>
          <a:xfrm>
            <a:off x="2485361" y="3663862"/>
            <a:ext cx="1607127" cy="1011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772C9-BA74-4584-A382-771DF5DE832D}"/>
              </a:ext>
            </a:extLst>
          </p:cNvPr>
          <p:cNvSpPr txBox="1"/>
          <p:nvPr/>
        </p:nvSpPr>
        <p:spPr>
          <a:xfrm>
            <a:off x="2675713" y="3707960"/>
            <a:ext cx="119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Capacitive Touch Sensor</a:t>
            </a:r>
            <a:endParaRPr lang="en-PK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AAFDE81-227A-48CF-AEDD-1866204A43B1}"/>
              </a:ext>
            </a:extLst>
          </p:cNvPr>
          <p:cNvSpPr/>
          <p:nvPr/>
        </p:nvSpPr>
        <p:spPr>
          <a:xfrm>
            <a:off x="4092488" y="3929480"/>
            <a:ext cx="748145" cy="31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2579F-7A12-4F47-B919-38FC877E1FB4}"/>
              </a:ext>
            </a:extLst>
          </p:cNvPr>
          <p:cNvSpPr/>
          <p:nvPr/>
        </p:nvSpPr>
        <p:spPr>
          <a:xfrm>
            <a:off x="4840634" y="3471702"/>
            <a:ext cx="26416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0F3C5-C76C-4149-8820-151E833F5C65}"/>
              </a:ext>
            </a:extLst>
          </p:cNvPr>
          <p:cNvSpPr txBox="1"/>
          <p:nvPr/>
        </p:nvSpPr>
        <p:spPr>
          <a:xfrm>
            <a:off x="5055019" y="3570433"/>
            <a:ext cx="221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ESP8266 (with built-in RTC)</a:t>
            </a:r>
          </a:p>
          <a:p>
            <a:endParaRPr lang="en-PK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E3363F-5A92-47BD-B6A9-3A8B495DAB24}"/>
              </a:ext>
            </a:extLst>
          </p:cNvPr>
          <p:cNvSpPr/>
          <p:nvPr/>
        </p:nvSpPr>
        <p:spPr>
          <a:xfrm rot="5400000">
            <a:off x="6086386" y="5075727"/>
            <a:ext cx="870527" cy="31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9B12A-6764-4E15-8D08-7CF69B4BE97E}"/>
              </a:ext>
            </a:extLst>
          </p:cNvPr>
          <p:cNvSpPr/>
          <p:nvPr/>
        </p:nvSpPr>
        <p:spPr>
          <a:xfrm>
            <a:off x="5838879" y="5694295"/>
            <a:ext cx="1365539" cy="70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79699-3F74-4D21-BC97-F322FF06890D}"/>
              </a:ext>
            </a:extLst>
          </p:cNvPr>
          <p:cNvSpPr txBox="1"/>
          <p:nvPr/>
        </p:nvSpPr>
        <p:spPr>
          <a:xfrm>
            <a:off x="6267433" y="583367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  <a:endParaRPr lang="en-P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6D4CF2-EDD6-4831-879E-729D9D3F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620" y="1733390"/>
            <a:ext cx="1948760" cy="1020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B656D8-EF32-4D59-86F2-E1868A3D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05" y="964106"/>
            <a:ext cx="1122276" cy="161296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0122DF-6B8C-48AF-B76A-1D747C65DC5B}"/>
              </a:ext>
            </a:extLst>
          </p:cNvPr>
          <p:cNvSpPr/>
          <p:nvPr/>
        </p:nvSpPr>
        <p:spPr>
          <a:xfrm rot="20576509">
            <a:off x="6913573" y="1687061"/>
            <a:ext cx="764425" cy="219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EF5262-173D-43E2-AD04-3B45C48127EB}"/>
              </a:ext>
            </a:extLst>
          </p:cNvPr>
          <p:cNvSpPr/>
          <p:nvPr/>
        </p:nvSpPr>
        <p:spPr>
          <a:xfrm rot="16200000">
            <a:off x="4669123" y="2927921"/>
            <a:ext cx="805296" cy="258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D6D5E65D-FC55-4A2A-A4B2-6B11B305CD45}"/>
              </a:ext>
            </a:extLst>
          </p:cNvPr>
          <p:cNvSpPr txBox="1"/>
          <p:nvPr/>
        </p:nvSpPr>
        <p:spPr>
          <a:xfrm>
            <a:off x="7656705" y="271179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8904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A8D7-F2FD-4879-91DF-22F93604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5174-9205-40B7-AA2B-4015DBD2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Touch/No Touch Sensing</a:t>
            </a:r>
          </a:p>
          <a:p>
            <a:r>
              <a:rPr lang="en-US" dirty="0"/>
              <a:t>Proximity Sensing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7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9FDB-08E9-4119-9DDC-E662CA4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Components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F6FA-29B0-4F23-B236-A844C58D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Main controller board with ESP8266</a:t>
            </a:r>
          </a:p>
          <a:p>
            <a:r>
              <a:rPr lang="en-US" dirty="0"/>
              <a:t>Glass Sheets with dielectric constant of 7.75</a:t>
            </a:r>
          </a:p>
          <a:p>
            <a:r>
              <a:rPr lang="en-US" dirty="0"/>
              <a:t>Cu Electrodes</a:t>
            </a:r>
          </a:p>
          <a:p>
            <a:r>
              <a:rPr lang="en-US" sz="2800" dirty="0"/>
              <a:t>Resistor and LEDs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46BDD-E063-4145-B3E7-DB0B2F57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93" y="3309939"/>
            <a:ext cx="4067904" cy="28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6DD-FE33-4AE8-9593-1CF83F3F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302"/>
            <a:ext cx="10515600" cy="1325563"/>
          </a:xfrm>
        </p:spPr>
        <p:txBody>
          <a:bodyPr/>
          <a:lstStyle/>
          <a:p>
            <a:r>
              <a:rPr lang="en-US" b="1" dirty="0"/>
              <a:t>Software Flowchart</a:t>
            </a:r>
            <a:endParaRPr lang="en-PK" b="1" dirty="0"/>
          </a:p>
        </p:txBody>
      </p:sp>
      <p:sp>
        <p:nvSpPr>
          <p:cNvPr id="23" name="Start">
            <a:extLst>
              <a:ext uri="{FF2B5EF4-FFF2-40B4-BE49-F238E27FC236}">
                <a16:creationId xmlns:a16="http://schemas.microsoft.com/office/drawing/2014/main" id="{4928AA39-A35F-41BD-B43F-C58DC19E3C83}"/>
              </a:ext>
            </a:extLst>
          </p:cNvPr>
          <p:cNvSpPr/>
          <p:nvPr/>
        </p:nvSpPr>
        <p:spPr>
          <a:xfrm>
            <a:off x="4098411" y="1809750"/>
            <a:ext cx="1901528" cy="67418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3CAA7671-8C93-4749-BEAE-A638CA46D680}"/>
              </a:ext>
            </a:extLst>
          </p:cNvPr>
          <p:cNvSpPr/>
          <p:nvPr/>
        </p:nvSpPr>
        <p:spPr>
          <a:xfrm>
            <a:off x="5049175" y="2513427"/>
            <a:ext cx="1" cy="6876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25" name="Sensing">
            <a:extLst>
              <a:ext uri="{FF2B5EF4-FFF2-40B4-BE49-F238E27FC236}">
                <a16:creationId xmlns:a16="http://schemas.microsoft.com/office/drawing/2014/main" id="{966A370D-DD1D-4F34-84C2-3A142DD48669}"/>
              </a:ext>
            </a:extLst>
          </p:cNvPr>
          <p:cNvSpPr/>
          <p:nvPr/>
        </p:nvSpPr>
        <p:spPr>
          <a:xfrm>
            <a:off x="4054519" y="3218916"/>
            <a:ext cx="1989312" cy="67418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rPr dirty="0"/>
              <a:t>Sensing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01167C85-A5BB-4633-956A-BE2A74CAE687}"/>
              </a:ext>
            </a:extLst>
          </p:cNvPr>
          <p:cNvSpPr/>
          <p:nvPr/>
        </p:nvSpPr>
        <p:spPr>
          <a:xfrm>
            <a:off x="5049175" y="3910921"/>
            <a:ext cx="1" cy="6876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27" name="Touch found">
            <a:extLst>
              <a:ext uri="{FF2B5EF4-FFF2-40B4-BE49-F238E27FC236}">
                <a16:creationId xmlns:a16="http://schemas.microsoft.com/office/drawing/2014/main" id="{33F2E912-B5FD-4651-9F46-EC3FF8343111}"/>
              </a:ext>
            </a:extLst>
          </p:cNvPr>
          <p:cNvSpPr/>
          <p:nvPr/>
        </p:nvSpPr>
        <p:spPr>
          <a:xfrm>
            <a:off x="4173847" y="4616408"/>
            <a:ext cx="1750655" cy="980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t>Touch found</a:t>
            </a: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E1FAB42A-44BA-4D20-AF7E-A987DF60384F}"/>
              </a:ext>
            </a:extLst>
          </p:cNvPr>
          <p:cNvSpPr/>
          <p:nvPr/>
        </p:nvSpPr>
        <p:spPr>
          <a:xfrm>
            <a:off x="5900429" y="5106615"/>
            <a:ext cx="94191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29" name="Yes">
            <a:extLst>
              <a:ext uri="{FF2B5EF4-FFF2-40B4-BE49-F238E27FC236}">
                <a16:creationId xmlns:a16="http://schemas.microsoft.com/office/drawing/2014/main" id="{391CF0CC-97FD-4030-BAF1-7D2E76243CA9}"/>
              </a:ext>
            </a:extLst>
          </p:cNvPr>
          <p:cNvSpPr txBox="1"/>
          <p:nvPr/>
        </p:nvSpPr>
        <p:spPr>
          <a:xfrm>
            <a:off x="6011225" y="5078399"/>
            <a:ext cx="472702" cy="379591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rPr dirty="0"/>
              <a:t>Yes</a:t>
            </a: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C1CF9540-4372-472D-A4F8-15BF3663A77B}"/>
              </a:ext>
            </a:extLst>
          </p:cNvPr>
          <p:cNvSpPr/>
          <p:nvPr/>
        </p:nvSpPr>
        <p:spPr>
          <a:xfrm>
            <a:off x="2942082" y="5106615"/>
            <a:ext cx="1230321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0AF89CFD-9B7F-4D49-8891-878A383A20BE}"/>
              </a:ext>
            </a:extLst>
          </p:cNvPr>
          <p:cNvSpPr/>
          <p:nvPr/>
        </p:nvSpPr>
        <p:spPr>
          <a:xfrm flipH="1">
            <a:off x="2933701" y="3500157"/>
            <a:ext cx="1" cy="162659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671173F4-2D05-4ADB-A8C6-14C2473DB5D3}"/>
              </a:ext>
            </a:extLst>
          </p:cNvPr>
          <p:cNvSpPr/>
          <p:nvPr/>
        </p:nvSpPr>
        <p:spPr>
          <a:xfrm flipV="1">
            <a:off x="2942082" y="3500158"/>
            <a:ext cx="1112437" cy="11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33" name="LED On">
            <a:extLst>
              <a:ext uri="{FF2B5EF4-FFF2-40B4-BE49-F238E27FC236}">
                <a16:creationId xmlns:a16="http://schemas.microsoft.com/office/drawing/2014/main" id="{6B3C3827-F6F7-48C4-BFF4-0B71212F6C85}"/>
              </a:ext>
            </a:extLst>
          </p:cNvPr>
          <p:cNvSpPr/>
          <p:nvPr/>
        </p:nvSpPr>
        <p:spPr>
          <a:xfrm>
            <a:off x="6842346" y="4723246"/>
            <a:ext cx="1482581" cy="76673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rPr dirty="0"/>
              <a:t>LED On</a:t>
            </a:r>
          </a:p>
        </p:txBody>
      </p:sp>
      <p:sp>
        <p:nvSpPr>
          <p:cNvPr id="34" name="Uploading to the cloud (NetPie)">
            <a:extLst>
              <a:ext uri="{FF2B5EF4-FFF2-40B4-BE49-F238E27FC236}">
                <a16:creationId xmlns:a16="http://schemas.microsoft.com/office/drawing/2014/main" id="{3F0765A2-265B-47C4-ABF6-028718D1CBB2}"/>
              </a:ext>
            </a:extLst>
          </p:cNvPr>
          <p:cNvSpPr/>
          <p:nvPr/>
        </p:nvSpPr>
        <p:spPr>
          <a:xfrm>
            <a:off x="6597878" y="3229478"/>
            <a:ext cx="1901528" cy="67418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rPr dirty="0"/>
              <a:t>Uploading to the cloud (</a:t>
            </a:r>
            <a:r>
              <a:rPr dirty="0" err="1"/>
              <a:t>NetPie</a:t>
            </a:r>
            <a:r>
              <a:rPr dirty="0"/>
              <a:t>)</a:t>
            </a:r>
          </a:p>
        </p:txBody>
      </p:sp>
      <p:sp>
        <p:nvSpPr>
          <p:cNvPr id="35" name="End">
            <a:extLst>
              <a:ext uri="{FF2B5EF4-FFF2-40B4-BE49-F238E27FC236}">
                <a16:creationId xmlns:a16="http://schemas.microsoft.com/office/drawing/2014/main" id="{673106FD-644D-4975-8FE9-CEFABA98AEB8}"/>
              </a:ext>
            </a:extLst>
          </p:cNvPr>
          <p:cNvSpPr/>
          <p:nvPr/>
        </p:nvSpPr>
        <p:spPr>
          <a:xfrm>
            <a:off x="6632873" y="1821125"/>
            <a:ext cx="1901528" cy="67418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t>End</a:t>
            </a:r>
          </a:p>
        </p:txBody>
      </p:sp>
      <p:sp>
        <p:nvSpPr>
          <p:cNvPr id="36" name="No">
            <a:extLst>
              <a:ext uri="{FF2B5EF4-FFF2-40B4-BE49-F238E27FC236}">
                <a16:creationId xmlns:a16="http://schemas.microsoft.com/office/drawing/2014/main" id="{3B0D96E0-BF87-4AED-A865-7D41E1053C04}"/>
              </a:ext>
            </a:extLst>
          </p:cNvPr>
          <p:cNvSpPr txBox="1"/>
          <p:nvPr/>
        </p:nvSpPr>
        <p:spPr>
          <a:xfrm>
            <a:off x="3354895" y="5167445"/>
            <a:ext cx="596220" cy="201508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/>
            <a:r>
              <a:rPr dirty="0"/>
              <a:t>No</a:t>
            </a: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11D0084F-BE12-424D-B51D-BE12930B98E3}"/>
              </a:ext>
            </a:extLst>
          </p:cNvPr>
          <p:cNvSpPr/>
          <p:nvPr/>
        </p:nvSpPr>
        <p:spPr>
          <a:xfrm flipH="1" flipV="1">
            <a:off x="7583636" y="3903664"/>
            <a:ext cx="1" cy="7980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6F28D51E-51A4-4B51-BEBC-027C18B7D67B}"/>
              </a:ext>
            </a:extLst>
          </p:cNvPr>
          <p:cNvSpPr/>
          <p:nvPr/>
        </p:nvSpPr>
        <p:spPr>
          <a:xfrm flipV="1">
            <a:off x="7583637" y="2518965"/>
            <a:ext cx="1" cy="6876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 w="med" len="med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 algn="ctr">
              <a:defRPr>
                <a:solidFill>
                  <a:srgbClr val="929292"/>
                </a:solidFill>
              </a:defRPr>
            </a:pPr>
            <a:endParaRPr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95538A-C566-430A-BFFB-DAA5265C543B}"/>
              </a:ext>
            </a:extLst>
          </p:cNvPr>
          <p:cNvCxnSpPr>
            <a:stCxn id="34" idx="1"/>
            <a:endCxn id="25" idx="3"/>
          </p:cNvCxnSpPr>
          <p:nvPr/>
        </p:nvCxnSpPr>
        <p:spPr>
          <a:xfrm flipH="1" flipV="1">
            <a:off x="6043831" y="3556009"/>
            <a:ext cx="554047" cy="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190-7367-41EC-BEC0-CCAB0A7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Distribution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09AB-5BA6-4B08-9D64-CEC227B9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[SW A1.1]: Design electrodes using CST Studio</a:t>
            </a:r>
          </a:p>
          <a:p>
            <a:r>
              <a:rPr lang="en-US" sz="2000" dirty="0"/>
              <a:t>[SW A1.2]: Simulate the touch scenario</a:t>
            </a:r>
          </a:p>
          <a:p>
            <a:r>
              <a:rPr lang="en-US" sz="2000" dirty="0"/>
              <a:t>[SW A1.3]: Optimize the electrode design</a:t>
            </a:r>
          </a:p>
          <a:p>
            <a:r>
              <a:rPr lang="en-US" sz="2000" dirty="0"/>
              <a:t>[HW A1.1]: Fabrication of Electrodes between Glass Sheets</a:t>
            </a:r>
          </a:p>
          <a:p>
            <a:r>
              <a:rPr lang="en-US" sz="2000" dirty="0"/>
              <a:t>[HW B1.1]: Capacitive Sensor Communication with ESP8266</a:t>
            </a:r>
          </a:p>
          <a:p>
            <a:r>
              <a:rPr lang="en-US" sz="2000" dirty="0"/>
              <a:t>[HW C1.1]: Comparison of Simulated Values with Experimental Values using LCR meter</a:t>
            </a:r>
          </a:p>
          <a:p>
            <a:r>
              <a:rPr lang="en-US" sz="2000" dirty="0"/>
              <a:t>[SW B1.1]:  </a:t>
            </a:r>
            <a:r>
              <a:rPr lang="en-US" sz="2000" dirty="0" err="1"/>
              <a:t>NetPie</a:t>
            </a:r>
            <a:r>
              <a:rPr lang="en-US" sz="2000" dirty="0"/>
              <a:t> platform GUI for dashboard </a:t>
            </a:r>
          </a:p>
        </p:txBody>
      </p:sp>
    </p:spTree>
    <p:extLst>
      <p:ext uri="{BB962C8B-B14F-4D97-AF65-F5344CB8AC3E}">
        <p14:creationId xmlns:p14="http://schemas.microsoft.com/office/powerpoint/2010/main" val="16205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EC-370C-4320-89D3-6D9FE23B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Distribution</a:t>
            </a:r>
            <a:endParaRPr lang="en-PK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886157-DD5F-4B39-ACCF-8989D9A00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77995"/>
              </p:ext>
            </p:extLst>
          </p:nvPr>
        </p:nvGraphicFramePr>
        <p:xfrm>
          <a:off x="1790700" y="1859280"/>
          <a:ext cx="7894320" cy="151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val="125572055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val="4122609838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2337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dirty="0"/>
                        <a:t>Ramsha Qayyum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 A1.1, SW A1.2, SW A1.3,</a:t>
                      </a:r>
                      <a:r>
                        <a:rPr lang="en-US" sz="1800" dirty="0"/>
                        <a:t> HW B1.1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2190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dirty="0" err="1"/>
                        <a:t>Su</a:t>
                      </a:r>
                      <a:r>
                        <a:rPr lang="en-US" dirty="0"/>
                        <a:t> Mon Tun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HW A1.1, HW C1.1, SW B1.1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4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1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E06-07BF-4B0F-AB27-4A6B7FB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Timeline</a:t>
            </a:r>
            <a:endParaRPr lang="en-PK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1FF5D0-E9D7-498F-98DE-6362DFC42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767"/>
              </p:ext>
            </p:extLst>
          </p:nvPr>
        </p:nvGraphicFramePr>
        <p:xfrm>
          <a:off x="1249681" y="1845943"/>
          <a:ext cx="9959337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5337">
                  <a:extLst>
                    <a:ext uri="{9D8B030D-6E8A-4147-A177-3AD203B41FA5}">
                      <a16:colId xmlns:a16="http://schemas.microsoft.com/office/drawing/2014/main" val="2055851061"/>
                    </a:ext>
                  </a:extLst>
                </a:gridCol>
                <a:gridCol w="537849">
                  <a:extLst>
                    <a:ext uri="{9D8B030D-6E8A-4147-A177-3AD203B41FA5}">
                      <a16:colId xmlns:a16="http://schemas.microsoft.com/office/drawing/2014/main" val="2432320871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1865883565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3863858181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18456722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2236799804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2060090259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1247685854"/>
                    </a:ext>
                  </a:extLst>
                </a:gridCol>
                <a:gridCol w="1106593">
                  <a:extLst>
                    <a:ext uri="{9D8B030D-6E8A-4147-A177-3AD203B41FA5}">
                      <a16:colId xmlns:a16="http://schemas.microsoft.com/office/drawing/2014/main" val="2334295227"/>
                    </a:ext>
                  </a:extLst>
                </a:gridCol>
              </a:tblGrid>
              <a:tr h="365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endParaRPr lang="en-PK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78529"/>
                  </a:ext>
                </a:extLst>
              </a:tr>
              <a:tr h="365141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85663"/>
                  </a:ext>
                </a:extLst>
              </a:tr>
              <a:tr h="900349">
                <a:tc>
                  <a:txBody>
                    <a:bodyPr/>
                    <a:lstStyle/>
                    <a:p>
                      <a:r>
                        <a:rPr lang="en-US" dirty="0"/>
                        <a:t>Design Formation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 A1.1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09577"/>
                  </a:ext>
                </a:extLst>
              </a:tr>
              <a:tr h="630244">
                <a:tc>
                  <a:txBody>
                    <a:bodyPr/>
                    <a:lstStyle/>
                    <a:p>
                      <a:r>
                        <a:rPr lang="en-US" dirty="0"/>
                        <a:t>Software Implementation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 A1.2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 A1.3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1385"/>
                  </a:ext>
                </a:extLst>
              </a:tr>
              <a:tr h="630244">
                <a:tc>
                  <a:txBody>
                    <a:bodyPr/>
                    <a:lstStyle/>
                    <a:p>
                      <a:r>
                        <a:rPr lang="en-US" dirty="0"/>
                        <a:t>Hardware Implementation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HW A1.1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HW C1.1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98483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r>
                        <a:rPr lang="en-US" dirty="0"/>
                        <a:t>Functional Test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HW B1.1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 B1.1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43504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9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Capacitive Touch Sensor for Smart Glass</vt:lpstr>
      <vt:lpstr>Content</vt:lpstr>
      <vt:lpstr>Conceptual Design</vt:lpstr>
      <vt:lpstr>Features</vt:lpstr>
      <vt:lpstr>Hardware Components</vt:lpstr>
      <vt:lpstr>Software Flowchart</vt:lpstr>
      <vt:lpstr>Task Distribution</vt:lpstr>
      <vt:lpstr>Task Distribution</vt:lpstr>
      <vt:lpstr>Project Timeline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Capacitive Touch Sensor for Smart Glass</dc:title>
  <dc:creator>RAMSHA QAYYUM</dc:creator>
  <cp:lastModifiedBy>RAMSHA QAYYUM</cp:lastModifiedBy>
  <cp:revision>5</cp:revision>
  <dcterms:created xsi:type="dcterms:W3CDTF">2022-02-20T15:11:04Z</dcterms:created>
  <dcterms:modified xsi:type="dcterms:W3CDTF">2022-03-14T06:03:58Z</dcterms:modified>
</cp:coreProperties>
</file>