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8" r:id="rId3"/>
    <p:sldId id="257" r:id="rId4"/>
    <p:sldId id="284" r:id="rId5"/>
    <p:sldId id="285" r:id="rId6"/>
    <p:sldId id="259" r:id="rId7"/>
    <p:sldId id="260" r:id="rId8"/>
    <p:sldId id="268" r:id="rId9"/>
    <p:sldId id="283" r:id="rId10"/>
    <p:sldId id="269" r:id="rId11"/>
    <p:sldId id="282" r:id="rId12"/>
    <p:sldId id="270" r:id="rId13"/>
    <p:sldId id="261" r:id="rId14"/>
    <p:sldId id="271" r:id="rId15"/>
    <p:sldId id="281" r:id="rId16"/>
    <p:sldId id="273" r:id="rId17"/>
    <p:sldId id="274" r:id="rId18"/>
    <p:sldId id="275" r:id="rId19"/>
    <p:sldId id="264" r:id="rId20"/>
    <p:sldId id="263" r:id="rId21"/>
    <p:sldId id="276" r:id="rId22"/>
    <p:sldId id="277" r:id="rId23"/>
    <p:sldId id="278" r:id="rId24"/>
    <p:sldId id="279" r:id="rId25"/>
    <p:sldId id="280"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CFCA42-C2DE-47E4-8F83-6D163F85332B}">
          <p14:sldIdLst>
            <p14:sldId id="256"/>
            <p14:sldId id="258"/>
            <p14:sldId id="257"/>
            <p14:sldId id="284"/>
            <p14:sldId id="285"/>
            <p14:sldId id="259"/>
            <p14:sldId id="260"/>
            <p14:sldId id="268"/>
            <p14:sldId id="283"/>
            <p14:sldId id="269"/>
            <p14:sldId id="282"/>
            <p14:sldId id="270"/>
            <p14:sldId id="261"/>
            <p14:sldId id="271"/>
            <p14:sldId id="281"/>
            <p14:sldId id="273"/>
            <p14:sldId id="274"/>
            <p14:sldId id="275"/>
            <p14:sldId id="264"/>
            <p14:sldId id="263"/>
            <p14:sldId id="276"/>
            <p14:sldId id="277"/>
            <p14:sldId id="278"/>
            <p14:sldId id="279"/>
            <p14:sldId id="28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135" y="60"/>
      </p:cViewPr>
      <p:guideLst/>
    </p:cSldViewPr>
  </p:slideViewPr>
  <p:notesTextViewPr>
    <p:cViewPr>
      <p:scale>
        <a:sx n="1" d="1"/>
        <a:sy n="1" d="1"/>
      </p:scale>
      <p:origin x="0" y="0"/>
    </p:cViewPr>
  </p:notesTextViewPr>
  <p:sorterViewPr>
    <p:cViewPr>
      <p:scale>
        <a:sx n="117" d="100"/>
        <a:sy n="11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5YTJGNBH</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98BC1D-4DE0-4041-964B-C9F23DAB9304}" type="datetime1">
              <a:rPr lang="en-IN" smtClean="0"/>
              <a:t>21-02-2023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CDA9C8-CE7D-4E46-97D5-6A52B1BF906C}"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5YTJGNBH</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EF53D-0B3B-4B54-B0E0-F26F3FF6D242}" type="datetime1">
              <a:rPr lang="en-IN" smtClean="0"/>
              <a:t>21-02-2023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370F7-5828-46EC-B9E6-606DD5F4C2ED}" type="slidenum">
              <a:rPr lang="en-IN" smtClean="0"/>
              <a:t>‹#›</a:t>
            </a:fld>
            <a:endParaRPr lang="en-IN"/>
          </a:p>
        </p:txBody>
      </p:sp>
    </p:spTree>
    <p:extLst>
      <p:ext uri="{BB962C8B-B14F-4D97-AF65-F5344CB8AC3E}">
        <p14:creationId xmlns:p14="http://schemas.microsoft.com/office/powerpoint/2010/main" val="27027187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0"/>
          </p:nvPr>
        </p:nvSpPr>
        <p:spPr/>
        <p:txBody>
          <a:bodyPr/>
          <a:lstStyle/>
          <a:p>
            <a:fld id="{02262DA7-1F94-4CAC-B2DB-59904CC40A3A}" type="datetime1">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70F7-5828-46EC-B9E6-606DD5F4C2ED}" type="slidenum">
              <a:rPr lang="en-IN" smtClean="0"/>
              <a:t>1</a:t>
            </a:fld>
            <a:endParaRPr lang="en-IN"/>
          </a:p>
        </p:txBody>
      </p:sp>
      <p:sp>
        <p:nvSpPr>
          <p:cNvPr id="8" name="Header Placeholder 7"/>
          <p:cNvSpPr>
            <a:spLocks noGrp="1"/>
          </p:cNvSpPr>
          <p:nvPr>
            <p:ph type="hdr" sz="quarter" idx="13"/>
          </p:nvPr>
        </p:nvSpPr>
        <p:spPr/>
        <p:txBody>
          <a:bodyPr/>
          <a:lstStyle/>
          <a:p>
            <a:r>
              <a:rPr lang="en-IN"/>
              <a:t>5YTJGNBH</a:t>
            </a:r>
          </a:p>
        </p:txBody>
      </p:sp>
    </p:spTree>
    <p:extLst>
      <p:ext uri="{BB962C8B-B14F-4D97-AF65-F5344CB8AC3E}">
        <p14:creationId xmlns:p14="http://schemas.microsoft.com/office/powerpoint/2010/main" val="328540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IN"/>
              <a:t>5YTJGNBH</a:t>
            </a:r>
          </a:p>
        </p:txBody>
      </p:sp>
      <p:sp>
        <p:nvSpPr>
          <p:cNvPr id="5" name="Date Placeholder 4"/>
          <p:cNvSpPr>
            <a:spLocks noGrp="1"/>
          </p:cNvSpPr>
          <p:nvPr>
            <p:ph type="dt" idx="11"/>
          </p:nvPr>
        </p:nvSpPr>
        <p:spPr/>
        <p:txBody>
          <a:bodyPr/>
          <a:lstStyle/>
          <a:p>
            <a:fld id="{0735FB9D-C76D-406D-B695-04C65406B020}" type="datetime1">
              <a:rPr lang="en-IN" smtClean="0"/>
              <a:t>21-02-2023</a:t>
            </a:fld>
            <a:endParaRPr lang="en-IN"/>
          </a:p>
        </p:txBody>
      </p:sp>
      <p:sp>
        <p:nvSpPr>
          <p:cNvPr id="6" name="Footer Placeholder 5"/>
          <p:cNvSpPr>
            <a:spLocks noGrp="1"/>
          </p:cNvSpPr>
          <p:nvPr>
            <p:ph type="ftr" sz="quarter" idx="12"/>
          </p:nvPr>
        </p:nvSpPr>
        <p:spPr/>
        <p:txBody>
          <a:bodyPr/>
          <a:lstStyle/>
          <a:p>
            <a:endParaRPr lang="en-IN"/>
          </a:p>
        </p:txBody>
      </p:sp>
      <p:sp>
        <p:nvSpPr>
          <p:cNvPr id="7" name="Slide Number Placeholder 6"/>
          <p:cNvSpPr>
            <a:spLocks noGrp="1"/>
          </p:cNvSpPr>
          <p:nvPr>
            <p:ph type="sldNum" sz="quarter" idx="13"/>
          </p:nvPr>
        </p:nvSpPr>
        <p:spPr/>
        <p:txBody>
          <a:bodyPr/>
          <a:lstStyle/>
          <a:p>
            <a:fld id="{153370F7-5828-46EC-B9E6-606DD5F4C2ED}" type="slidenum">
              <a:rPr lang="en-IN" smtClean="0"/>
              <a:t>2</a:t>
            </a:fld>
            <a:endParaRPr lang="en-IN"/>
          </a:p>
        </p:txBody>
      </p:sp>
    </p:spTree>
    <p:extLst>
      <p:ext uri="{BB962C8B-B14F-4D97-AF65-F5344CB8AC3E}">
        <p14:creationId xmlns:p14="http://schemas.microsoft.com/office/powerpoint/2010/main" val="64433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0"/>
          </p:nvPr>
        </p:nvSpPr>
        <p:spPr/>
        <p:txBody>
          <a:bodyPr/>
          <a:lstStyle/>
          <a:p>
            <a:fld id="{4D0DDCAC-E873-4E4F-9CE5-694E9B5F888C}" type="datetime1">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3370F7-5828-46EC-B9E6-606DD5F4C2ED}" type="slidenum">
              <a:rPr lang="en-IN" smtClean="0"/>
              <a:t>3</a:t>
            </a:fld>
            <a:endParaRPr lang="en-IN"/>
          </a:p>
        </p:txBody>
      </p:sp>
      <p:sp>
        <p:nvSpPr>
          <p:cNvPr id="8" name="Header Placeholder 7"/>
          <p:cNvSpPr>
            <a:spLocks noGrp="1"/>
          </p:cNvSpPr>
          <p:nvPr>
            <p:ph type="hdr" sz="quarter" idx="13"/>
          </p:nvPr>
        </p:nvSpPr>
        <p:spPr/>
        <p:txBody>
          <a:bodyPr/>
          <a:lstStyle/>
          <a:p>
            <a:r>
              <a:rPr lang="en-IN"/>
              <a:t>5YTJGNBH</a:t>
            </a:r>
          </a:p>
        </p:txBody>
      </p:sp>
    </p:spTree>
    <p:extLst>
      <p:ext uri="{BB962C8B-B14F-4D97-AF65-F5344CB8AC3E}">
        <p14:creationId xmlns:p14="http://schemas.microsoft.com/office/powerpoint/2010/main" val="93376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r>
              <a:rPr lang="en-IN"/>
              <a:t>5YTJGNBH</a:t>
            </a:r>
          </a:p>
        </p:txBody>
      </p:sp>
      <p:sp>
        <p:nvSpPr>
          <p:cNvPr id="5" name="Date Placeholder 4"/>
          <p:cNvSpPr>
            <a:spLocks noGrp="1"/>
          </p:cNvSpPr>
          <p:nvPr>
            <p:ph type="dt" idx="11"/>
          </p:nvPr>
        </p:nvSpPr>
        <p:spPr/>
        <p:txBody>
          <a:bodyPr/>
          <a:lstStyle/>
          <a:p>
            <a:fld id="{0DD67971-C659-4E8E-A6E2-5DA2B542E168}" type="datetime1">
              <a:rPr lang="en-IN" smtClean="0"/>
              <a:t>21-02-2023</a:t>
            </a:fld>
            <a:endParaRPr lang="en-IN"/>
          </a:p>
        </p:txBody>
      </p:sp>
      <p:sp>
        <p:nvSpPr>
          <p:cNvPr id="6" name="Footer Placeholder 5"/>
          <p:cNvSpPr>
            <a:spLocks noGrp="1"/>
          </p:cNvSpPr>
          <p:nvPr>
            <p:ph type="ftr" sz="quarter" idx="12"/>
          </p:nvPr>
        </p:nvSpPr>
        <p:spPr/>
        <p:txBody>
          <a:bodyPr/>
          <a:lstStyle/>
          <a:p>
            <a:endParaRPr lang="en-IN"/>
          </a:p>
        </p:txBody>
      </p:sp>
      <p:sp>
        <p:nvSpPr>
          <p:cNvPr id="7" name="Slide Number Placeholder 6"/>
          <p:cNvSpPr>
            <a:spLocks noGrp="1"/>
          </p:cNvSpPr>
          <p:nvPr>
            <p:ph type="sldNum" sz="quarter" idx="13"/>
          </p:nvPr>
        </p:nvSpPr>
        <p:spPr/>
        <p:txBody>
          <a:bodyPr/>
          <a:lstStyle/>
          <a:p>
            <a:fld id="{153370F7-5828-46EC-B9E6-606DD5F4C2ED}" type="slidenum">
              <a:rPr lang="en-IN" smtClean="0"/>
              <a:t>26</a:t>
            </a:fld>
            <a:endParaRPr lang="en-IN"/>
          </a:p>
        </p:txBody>
      </p:sp>
    </p:spTree>
    <p:extLst>
      <p:ext uri="{BB962C8B-B14F-4D97-AF65-F5344CB8AC3E}">
        <p14:creationId xmlns:p14="http://schemas.microsoft.com/office/powerpoint/2010/main" val="211258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21-02-2023</a:t>
            </a:r>
            <a:endParaRPr lang="en-IN"/>
          </a:p>
        </p:txBody>
      </p:sp>
      <p:sp>
        <p:nvSpPr>
          <p:cNvPr id="5" name="Footer Placeholder 4"/>
          <p:cNvSpPr>
            <a:spLocks noGrp="1"/>
          </p:cNvSpPr>
          <p:nvPr>
            <p:ph type="ftr" sz="quarter" idx="11"/>
          </p:nvPr>
        </p:nvSpPr>
        <p:spPr/>
        <p:txBody>
          <a:bodyPr/>
          <a:lstStyle/>
          <a:p>
            <a:r>
              <a:rPr lang="en-IN">
                <a:sym typeface="+mn-ea"/>
              </a:rPr>
              <a:t>International Conference on Emerging Trends in Digital Technologies-2023</a:t>
            </a:r>
            <a:endParaRPr lang="en-IN" dirty="0"/>
          </a:p>
        </p:txBody>
      </p:sp>
      <p:sp>
        <p:nvSpPr>
          <p:cNvPr id="6" name="Slide Number Placeholder 5"/>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21-02-2023</a:t>
            </a:r>
            <a:endParaRPr lang="en-IN"/>
          </a:p>
        </p:txBody>
      </p:sp>
      <p:sp>
        <p:nvSpPr>
          <p:cNvPr id="5" name="Footer Placeholder 4"/>
          <p:cNvSpPr>
            <a:spLocks noGrp="1"/>
          </p:cNvSpPr>
          <p:nvPr>
            <p:ph type="ftr" sz="quarter" idx="11"/>
          </p:nvPr>
        </p:nvSpPr>
        <p:spPr/>
        <p:txBody>
          <a:bodyPr/>
          <a:lstStyle/>
          <a:p>
            <a:r>
              <a:rPr lang="en-IN"/>
              <a:t>International Conference on Emerging Trends in Digital Technologies-2023</a:t>
            </a:r>
          </a:p>
        </p:txBody>
      </p:sp>
      <p:sp>
        <p:nvSpPr>
          <p:cNvPr id="6" name="Slide Number Placeholder 5"/>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21-02-2023</a:t>
            </a:r>
            <a:endParaRPr lang="en-IN"/>
          </a:p>
        </p:txBody>
      </p:sp>
      <p:sp>
        <p:nvSpPr>
          <p:cNvPr id="5" name="Footer Placeholder 4"/>
          <p:cNvSpPr>
            <a:spLocks noGrp="1"/>
          </p:cNvSpPr>
          <p:nvPr>
            <p:ph type="ftr" sz="quarter" idx="11"/>
          </p:nvPr>
        </p:nvSpPr>
        <p:spPr/>
        <p:txBody>
          <a:bodyPr/>
          <a:lstStyle/>
          <a:p>
            <a:r>
              <a:rPr lang="en-IN"/>
              <a:t>International Conference on Emerging Trends in Digital Technologies-2023</a:t>
            </a:r>
          </a:p>
        </p:txBody>
      </p:sp>
      <p:sp>
        <p:nvSpPr>
          <p:cNvPr id="6" name="Slide Number Placeholder 5"/>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s 6"/>
          <p:cNvSpPr/>
          <p:nvPr userDrawn="1"/>
        </p:nvSpPr>
        <p:spPr>
          <a:xfrm>
            <a:off x="0" y="6337300"/>
            <a:ext cx="12191365" cy="5340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8855" y="146050"/>
            <a:ext cx="10515600" cy="101409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p:cNvSpPr>
            <a:spLocks noGrp="1"/>
          </p:cNvSpPr>
          <p:nvPr>
            <p:ph idx="1"/>
          </p:nvPr>
        </p:nvSpPr>
        <p:spPr>
          <a:xfrm>
            <a:off x="229870" y="1514475"/>
            <a:ext cx="11746865" cy="467741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7">
            <a:extLst>
              <a:ext uri="{FF2B5EF4-FFF2-40B4-BE49-F238E27FC236}">
                <a16:creationId xmlns:a16="http://schemas.microsoft.com/office/drawing/2014/main" id="{2C15EAF6-B64D-4320-BC50-CBAC8D90063C}"/>
              </a:ext>
            </a:extLst>
          </p:cNvPr>
          <p:cNvSpPr>
            <a:spLocks noGrp="1"/>
          </p:cNvSpPr>
          <p:nvPr>
            <p:ph type="dt" sz="half" idx="10"/>
          </p:nvPr>
        </p:nvSpPr>
        <p:spPr/>
        <p:txBody>
          <a:bodyPr/>
          <a:lstStyle/>
          <a:p>
            <a:r>
              <a:rPr lang="en-US"/>
              <a:t>21-02-2023</a:t>
            </a:r>
            <a:endParaRPr lang="en-IN" dirty="0"/>
          </a:p>
        </p:txBody>
      </p:sp>
      <p:sp>
        <p:nvSpPr>
          <p:cNvPr id="9" name="Footer Placeholder 8">
            <a:extLst>
              <a:ext uri="{FF2B5EF4-FFF2-40B4-BE49-F238E27FC236}">
                <a16:creationId xmlns:a16="http://schemas.microsoft.com/office/drawing/2014/main" id="{469E280F-82C3-4260-89F2-6A5C4301DD27}"/>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10" name="Slide Number Placeholder 9">
            <a:extLst>
              <a:ext uri="{FF2B5EF4-FFF2-40B4-BE49-F238E27FC236}">
                <a16:creationId xmlns:a16="http://schemas.microsoft.com/office/drawing/2014/main" id="{86D300DB-1EEF-4670-A3DC-40776DB852C1}"/>
              </a:ext>
            </a:extLst>
          </p:cNvPr>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21-02-2023</a:t>
            </a:r>
            <a:endParaRPr lang="en-IN" dirty="0"/>
          </a:p>
        </p:txBody>
      </p:sp>
      <p:sp>
        <p:nvSpPr>
          <p:cNvPr id="5" name="Footer Placeholder 4"/>
          <p:cNvSpPr>
            <a:spLocks noGrp="1"/>
          </p:cNvSpPr>
          <p:nvPr>
            <p:ph type="ftr" sz="quarter" idx="11"/>
          </p:nvPr>
        </p:nvSpPr>
        <p:spPr/>
        <p:txBody>
          <a:bodyPr/>
          <a:lstStyle/>
          <a:p>
            <a:r>
              <a:rPr lang="en-IN"/>
              <a:t>International Conference on Emerging Trends in Digital Technologies-2023</a:t>
            </a:r>
            <a:endParaRPr lang="en-IN" dirty="0"/>
          </a:p>
        </p:txBody>
      </p:sp>
      <p:sp>
        <p:nvSpPr>
          <p:cNvPr id="6" name="Slide Number Placeholder 5"/>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21-02-2023</a:t>
            </a:r>
            <a:endParaRPr lang="en-IN"/>
          </a:p>
        </p:txBody>
      </p:sp>
      <p:sp>
        <p:nvSpPr>
          <p:cNvPr id="6" name="Footer Placeholder 5"/>
          <p:cNvSpPr>
            <a:spLocks noGrp="1"/>
          </p:cNvSpPr>
          <p:nvPr>
            <p:ph type="ftr" sz="quarter" idx="11"/>
          </p:nvPr>
        </p:nvSpPr>
        <p:spPr/>
        <p:txBody>
          <a:bodyPr/>
          <a:lstStyle/>
          <a:p>
            <a:r>
              <a:rPr lang="en-IN"/>
              <a:t>International Conference on Emerging Trends in Digital Technologies-2023</a:t>
            </a:r>
          </a:p>
        </p:txBody>
      </p:sp>
      <p:sp>
        <p:nvSpPr>
          <p:cNvPr id="7" name="Slide Number Placeholder 6"/>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21-02-2023</a:t>
            </a:r>
            <a:endParaRPr lang="en-IN"/>
          </a:p>
        </p:txBody>
      </p:sp>
      <p:sp>
        <p:nvSpPr>
          <p:cNvPr id="8" name="Footer Placeholder 7"/>
          <p:cNvSpPr>
            <a:spLocks noGrp="1"/>
          </p:cNvSpPr>
          <p:nvPr>
            <p:ph type="ftr" sz="quarter" idx="11"/>
          </p:nvPr>
        </p:nvSpPr>
        <p:spPr/>
        <p:txBody>
          <a:bodyPr/>
          <a:lstStyle/>
          <a:p>
            <a:r>
              <a:rPr lang="en-IN"/>
              <a:t>International Conference on Emerging Trends in Digital Technologies-2023</a:t>
            </a:r>
          </a:p>
        </p:txBody>
      </p:sp>
      <p:sp>
        <p:nvSpPr>
          <p:cNvPr id="9" name="Slide Number Placeholder 8"/>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21-02-2023</a:t>
            </a:r>
            <a:endParaRPr lang="en-IN"/>
          </a:p>
        </p:txBody>
      </p:sp>
      <p:sp>
        <p:nvSpPr>
          <p:cNvPr id="4" name="Footer Placeholder 3"/>
          <p:cNvSpPr>
            <a:spLocks noGrp="1"/>
          </p:cNvSpPr>
          <p:nvPr>
            <p:ph type="ftr" sz="quarter" idx="11"/>
          </p:nvPr>
        </p:nvSpPr>
        <p:spPr/>
        <p:txBody>
          <a:bodyPr/>
          <a:lstStyle/>
          <a:p>
            <a:r>
              <a:rPr lang="en-IN"/>
              <a:t>International Conference on Emerging Trends in Digital Technologies-2023</a:t>
            </a:r>
          </a:p>
        </p:txBody>
      </p:sp>
      <p:sp>
        <p:nvSpPr>
          <p:cNvPr id="5" name="Slide Number Placeholder 4"/>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21-02-2023</a:t>
            </a:r>
            <a:endParaRPr lang="en-IN"/>
          </a:p>
        </p:txBody>
      </p:sp>
      <p:sp>
        <p:nvSpPr>
          <p:cNvPr id="3" name="Footer Placeholder 2"/>
          <p:cNvSpPr>
            <a:spLocks noGrp="1"/>
          </p:cNvSpPr>
          <p:nvPr>
            <p:ph type="ftr" sz="quarter" idx="11"/>
          </p:nvPr>
        </p:nvSpPr>
        <p:spPr/>
        <p:txBody>
          <a:bodyPr/>
          <a:lstStyle/>
          <a:p>
            <a:r>
              <a:rPr lang="en-IN"/>
              <a:t>International Conference on Emerging Trends in Digital Technologies-2023</a:t>
            </a:r>
          </a:p>
        </p:txBody>
      </p:sp>
      <p:sp>
        <p:nvSpPr>
          <p:cNvPr id="4" name="Slide Number Placeholder 3"/>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21-02-2023</a:t>
            </a:r>
            <a:endParaRPr lang="en-IN"/>
          </a:p>
        </p:txBody>
      </p:sp>
      <p:sp>
        <p:nvSpPr>
          <p:cNvPr id="6" name="Footer Placeholder 5"/>
          <p:cNvSpPr>
            <a:spLocks noGrp="1"/>
          </p:cNvSpPr>
          <p:nvPr>
            <p:ph type="ftr" sz="quarter" idx="11"/>
          </p:nvPr>
        </p:nvSpPr>
        <p:spPr/>
        <p:txBody>
          <a:bodyPr/>
          <a:lstStyle/>
          <a:p>
            <a:r>
              <a:rPr lang="en-IN"/>
              <a:t>International Conference on Emerging Trends in Digital Technologies-2023</a:t>
            </a:r>
          </a:p>
        </p:txBody>
      </p:sp>
      <p:sp>
        <p:nvSpPr>
          <p:cNvPr id="7" name="Slide Number Placeholder 6"/>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21-02-2023</a:t>
            </a:r>
            <a:endParaRPr lang="en-IN"/>
          </a:p>
        </p:txBody>
      </p:sp>
      <p:sp>
        <p:nvSpPr>
          <p:cNvPr id="6" name="Footer Placeholder 5"/>
          <p:cNvSpPr>
            <a:spLocks noGrp="1"/>
          </p:cNvSpPr>
          <p:nvPr>
            <p:ph type="ftr" sz="quarter" idx="11"/>
          </p:nvPr>
        </p:nvSpPr>
        <p:spPr/>
        <p:txBody>
          <a:bodyPr/>
          <a:lstStyle/>
          <a:p>
            <a:r>
              <a:rPr lang="en-IN"/>
              <a:t>International Conference on Emerging Trends in Digital Technologies-2023</a:t>
            </a:r>
          </a:p>
        </p:txBody>
      </p:sp>
      <p:sp>
        <p:nvSpPr>
          <p:cNvPr id="7" name="Slide Number Placeholder 6"/>
          <p:cNvSpPr>
            <a:spLocks noGrp="1"/>
          </p:cNvSpPr>
          <p:nvPr>
            <p:ph type="sldNum" sz="quarter" idx="12"/>
          </p:nvPr>
        </p:nvSpPr>
        <p:spPr/>
        <p:txBody>
          <a:bodyPr/>
          <a:lstStyle/>
          <a:p>
            <a:fld id="{4EB0308A-1E47-4741-91F8-10EF230A20F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62890"/>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80975" y="6414770"/>
            <a:ext cx="1631315" cy="365125"/>
          </a:xfrm>
          <a:prstGeom prst="rect">
            <a:avLst/>
          </a:prstGeom>
        </p:spPr>
        <p:txBody>
          <a:bodyPr vert="horz" lIns="91440" tIns="45720" rIns="91440" bIns="45720" rtlCol="0" anchor="ctr"/>
          <a:lstStyle>
            <a:lvl1pPr algn="l">
              <a:defRPr sz="1700">
                <a:solidFill>
                  <a:schemeClr val="tx1">
                    <a:tint val="75000"/>
                  </a:schemeClr>
                </a:solidFill>
              </a:defRPr>
            </a:lvl1pPr>
          </a:lstStyle>
          <a:p>
            <a:r>
              <a:rPr lang="en-US"/>
              <a:t>21-02-2023</a:t>
            </a:r>
            <a:endParaRPr lang="en-IN" dirty="0"/>
          </a:p>
        </p:txBody>
      </p:sp>
      <p:sp>
        <p:nvSpPr>
          <p:cNvPr id="5" name="Footer Placeholder 4"/>
          <p:cNvSpPr>
            <a:spLocks noGrp="1"/>
          </p:cNvSpPr>
          <p:nvPr>
            <p:ph type="ftr" sz="quarter" idx="3"/>
          </p:nvPr>
        </p:nvSpPr>
        <p:spPr>
          <a:xfrm>
            <a:off x="2164715" y="6429375"/>
            <a:ext cx="8169275" cy="365125"/>
          </a:xfrm>
          <a:prstGeom prst="rect">
            <a:avLst/>
          </a:prstGeom>
        </p:spPr>
        <p:txBody>
          <a:bodyPr vert="horz" lIns="91440" tIns="45720" rIns="91440" bIns="45720" rtlCol="0" anchor="ctr"/>
          <a:lstStyle>
            <a:lvl1pPr algn="ctr">
              <a:defRPr sz="1700">
                <a:solidFill>
                  <a:schemeClr val="tx1">
                    <a:tint val="75000"/>
                  </a:schemeClr>
                </a:solidFill>
              </a:defRPr>
            </a:lvl1pPr>
          </a:lstStyle>
          <a:p>
            <a:r>
              <a:rPr lang="en-IN"/>
              <a:t>International Conference on Emerging Trends in Digital Technologies-2023</a:t>
            </a:r>
            <a:endParaRPr lang="en-US" altLang="en-IN" dirty="0"/>
          </a:p>
        </p:txBody>
      </p:sp>
      <p:sp>
        <p:nvSpPr>
          <p:cNvPr id="6" name="Slide Number Placeholder 5"/>
          <p:cNvSpPr>
            <a:spLocks noGrp="1"/>
          </p:cNvSpPr>
          <p:nvPr>
            <p:ph type="sldNum" sz="quarter" idx="4"/>
          </p:nvPr>
        </p:nvSpPr>
        <p:spPr>
          <a:xfrm>
            <a:off x="10582910" y="6414770"/>
            <a:ext cx="1260475" cy="365125"/>
          </a:xfrm>
          <a:prstGeom prst="rect">
            <a:avLst/>
          </a:prstGeom>
        </p:spPr>
        <p:txBody>
          <a:bodyPr vert="horz" lIns="91440" tIns="45720" rIns="91440" bIns="45720" rtlCol="0" anchor="ctr"/>
          <a:lstStyle>
            <a:lvl1pPr algn="r">
              <a:defRPr sz="1700">
                <a:solidFill>
                  <a:schemeClr val="tx1">
                    <a:tint val="75000"/>
                  </a:schemeClr>
                </a:solidFill>
              </a:defRPr>
            </a:lvl1pPr>
          </a:lstStyle>
          <a:p>
            <a:fld id="{4EB0308A-1E47-4741-91F8-10EF230A20F5}" type="slidenum">
              <a:rPr lang="en-IN" smtClean="0"/>
              <a:t>‹#›</a:t>
            </a:fld>
            <a:endParaRPr lang="en-IN"/>
          </a:p>
        </p:txBody>
      </p:sp>
      <p:sp>
        <p:nvSpPr>
          <p:cNvPr id="7" name="Rectangles 6"/>
          <p:cNvSpPr/>
          <p:nvPr userDrawn="1"/>
        </p:nvSpPr>
        <p:spPr>
          <a:xfrm>
            <a:off x="0" y="-4445"/>
            <a:ext cx="121920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Yoga" TargetMode="External"/><Relationship Id="rId2" Type="http://schemas.openxmlformats.org/officeDocument/2006/relationships/hyperlink" Target="https://www.kaggle.com/datasets/niharika41298/yoga-poses-dataset" TargetMode="External"/><Relationship Id="rId1" Type="http://schemas.openxmlformats.org/officeDocument/2006/relationships/slideLayout" Target="../slideLayouts/slideLayout2.xml"/><Relationship Id="rId5" Type="http://schemas.openxmlformats.org/officeDocument/2006/relationships/hyperlink" Target="https://rdcu.be/cYKjv" TargetMode="External"/><Relationship Id="rId4" Type="http://schemas.openxmlformats.org/officeDocument/2006/relationships/hyperlink" Target="https://www.hopkinsmedicine.org/health/wellness-and-prevention/9-benefits-of-yog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kalaharijournals.com/resources/FebV7_I2_281.pdf" TargetMode="External"/><Relationship Id="rId2" Type="http://schemas.openxmlformats.org/officeDocument/2006/relationships/hyperlink" Target="https://assets.researchsquare.com/files/rs-1774107/v1/c134f9a8-c453-45b5-a16a-541b34fde471.pdf?c=1656926080" TargetMode="External"/><Relationship Id="rId1" Type="http://schemas.openxmlformats.org/officeDocument/2006/relationships/slideLayout" Target="../slideLayouts/slideLayout2.xml"/><Relationship Id="rId4" Type="http://schemas.openxmlformats.org/officeDocument/2006/relationships/hyperlink" Target="https://iopscience.iop.org/article/10.1088/1757-899X/1110/1/012002/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oftmax_function" TargetMode="External"/><Relationship Id="rId2" Type="http://schemas.openxmlformats.org/officeDocument/2006/relationships/hyperlink" Target="https://ftp.cs.wisc.edu/machine-learning/shavlik-group/torrey.handbook09.pdf" TargetMode="External"/><Relationship Id="rId1" Type="http://schemas.openxmlformats.org/officeDocument/2006/relationships/slideLayout" Target="../slideLayouts/slideLayout2.xml"/><Relationship Id="rId4" Type="http://schemas.openxmlformats.org/officeDocument/2006/relationships/hyperlink" Target="https://www.oreilly.com/library/view/hands-on-convolutional-neural/9781789130331/7f34b72e-f571-49d2-a37a-4ed6f8011c93.x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theijire.com/assets/pdf/archives/1668833195_78987abdde335ec66914.pdf" TargetMode="External"/><Relationship Id="rId2" Type="http://schemas.openxmlformats.org/officeDocument/2006/relationships/hyperlink" Target="https://machinelearningmastery.com/precision-recall-and-f-measure-for-imbalanced-classification/"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00521-019-04232-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irjmets.com/uploadedfiles/paper/volume_3/issue_12_december_2021/17486/final/fin_irjmets1638881020.pdf" TargetMode="External"/><Relationship Id="rId2" Type="http://schemas.openxmlformats.org/officeDocument/2006/relationships/hyperlink" Target="https://excel.fit.vutbr.cz/submissions/2021/024/24.pdf"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9115758"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6155" y="2945360"/>
            <a:ext cx="10515600" cy="2114911"/>
          </a:xfrm>
          <a:ln>
            <a:noFill/>
          </a:ln>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Yoga pose classification from images using transfer learning approach.</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Presented by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Sumon</a:t>
            </a:r>
            <a:r>
              <a:rPr lang="en-US" sz="3000" dirty="0">
                <a:latin typeface="Times New Roman" panose="02020603050405020304" pitchFamily="18" charset="0"/>
                <a:cs typeface="Times New Roman" panose="02020603050405020304" pitchFamily="18" charset="0"/>
              </a:rPr>
              <a:t> Singh, Deepali Handgar)</a:t>
            </a:r>
            <a:br>
              <a:rPr lang="en-US" sz="30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Co-Authors – (Dr. </a:t>
            </a:r>
            <a:r>
              <a:rPr lang="en-US" sz="2200" dirty="0" err="1">
                <a:latin typeface="Times New Roman" panose="02020603050405020304" pitchFamily="18" charset="0"/>
                <a:cs typeface="Times New Roman" panose="02020603050405020304" pitchFamily="18" charset="0"/>
              </a:rPr>
              <a:t>Harshali</a:t>
            </a:r>
            <a:r>
              <a:rPr lang="en-US" sz="2200" dirty="0">
                <a:latin typeface="Times New Roman" panose="02020603050405020304" pitchFamily="18" charset="0"/>
                <a:cs typeface="Times New Roman" panose="02020603050405020304" pitchFamily="18" charset="0"/>
              </a:rPr>
              <a:t> Patil, Dr. </a:t>
            </a:r>
            <a:r>
              <a:rPr lang="en-US" sz="2200" dirty="0" err="1">
                <a:latin typeface="Times New Roman" panose="02020603050405020304" pitchFamily="18" charset="0"/>
                <a:cs typeface="Times New Roman" panose="02020603050405020304" pitchFamily="18" charset="0"/>
              </a:rPr>
              <a:t>Jyotshna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Dongardive</a:t>
            </a:r>
            <a:r>
              <a:rPr lang="en-US" sz="2200" dirty="0">
                <a:latin typeface="Times New Roman" panose="02020603050405020304" pitchFamily="18" charset="0"/>
                <a:cs typeface="Times New Roman" panose="02020603050405020304" pitchFamily="18" charset="0"/>
              </a:rPr>
              <a:t>)</a:t>
            </a:r>
            <a:br>
              <a:rPr lang="en-US" sz="3000" dirty="0">
                <a:latin typeface="Times New Roman" panose="02020603050405020304" pitchFamily="18" charset="0"/>
                <a:cs typeface="Times New Roman" panose="02020603050405020304" pitchFamily="18" charset="0"/>
              </a:rPr>
            </a:br>
            <a:endParaRPr lang="en-IN" sz="1600" i="1" dirty="0">
              <a:latin typeface="Times New Roman" panose="02020603050405020304" pitchFamily="18" charset="0"/>
              <a:cs typeface="Times New Roman" panose="02020603050405020304" pitchFamily="18" charset="0"/>
            </a:endParaRPr>
          </a:p>
        </p:txBody>
      </p:sp>
      <p:sp>
        <p:nvSpPr>
          <p:cNvPr id="8" name="Rectangle 7"/>
          <p:cNvSpPr/>
          <p:nvPr/>
        </p:nvSpPr>
        <p:spPr>
          <a:xfrm>
            <a:off x="-6985" y="26670"/>
            <a:ext cx="12190730" cy="28308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International Conference on</a:t>
            </a:r>
          </a:p>
          <a:p>
            <a:pPr algn="ctr"/>
            <a:r>
              <a:rPr lang="en-US" altLang="en-IN" sz="3600" b="1" dirty="0">
                <a:latin typeface="Times New Roman" panose="02020603050405020304" pitchFamily="18" charset="0"/>
                <a:cs typeface="Times New Roman" panose="02020603050405020304" pitchFamily="18" charset="0"/>
              </a:rPr>
              <a:t>Emerging Trends in Digital Technologies-2023</a:t>
            </a:r>
          </a:p>
          <a:p>
            <a:pPr algn="ctr"/>
            <a:r>
              <a:rPr lang="en-US" altLang="en-IN" sz="3200" dirty="0">
                <a:latin typeface="Times New Roman" panose="02020603050405020304" pitchFamily="18" charset="0"/>
                <a:cs typeface="Times New Roman" panose="02020603050405020304" pitchFamily="18" charset="0"/>
              </a:rPr>
              <a:t>(ICETDT-2023)</a:t>
            </a:r>
            <a:endParaRPr lang="en-US" altLang="en-IN" sz="2800" dirty="0">
              <a:latin typeface="Times New Roman" panose="02020603050405020304" pitchFamily="18" charset="0"/>
              <a:cs typeface="Times New Roman" panose="02020603050405020304" pitchFamily="18" charset="0"/>
            </a:endParaRPr>
          </a:p>
          <a:p>
            <a:pPr algn="ctr"/>
            <a:r>
              <a:rPr lang="en-US" altLang="en-IN" sz="2400" dirty="0">
                <a:latin typeface="Times New Roman" panose="02020603050405020304" pitchFamily="18" charset="0"/>
                <a:cs typeface="Times New Roman" panose="02020603050405020304" pitchFamily="18" charset="0"/>
              </a:rPr>
              <a:t>organized by</a:t>
            </a:r>
            <a:endParaRPr lang="en-US" altLang="en-IN" sz="3200" dirty="0">
              <a:latin typeface="Times New Roman" panose="02020603050405020304" pitchFamily="18" charset="0"/>
              <a:cs typeface="Times New Roman" panose="02020603050405020304" pitchFamily="18" charset="0"/>
            </a:endParaRPr>
          </a:p>
          <a:p>
            <a:pPr algn="ctr"/>
            <a:r>
              <a:rPr lang="en-US" altLang="en-IN" sz="2800" dirty="0">
                <a:latin typeface="Times New Roman" panose="02020603050405020304" pitchFamily="18" charset="0"/>
                <a:cs typeface="Times New Roman" panose="02020603050405020304" pitchFamily="18" charset="0"/>
              </a:rPr>
              <a:t>SVKM's Usha Pravin Gandhi College of Arts, Science and Commerce</a:t>
            </a:r>
          </a:p>
        </p:txBody>
      </p:sp>
      <p:sp>
        <p:nvSpPr>
          <p:cNvPr id="7" name="Text Placeholder 6"/>
          <p:cNvSpPr>
            <a:spLocks noGrp="1"/>
          </p:cNvSpPr>
          <p:nvPr>
            <p:ph type="body" idx="1"/>
          </p:nvPr>
        </p:nvSpPr>
        <p:spPr>
          <a:xfrm>
            <a:off x="986230" y="4730903"/>
            <a:ext cx="10515600" cy="1500187"/>
          </a:xfrm>
        </p:spPr>
        <p:txBody>
          <a:bodyPr>
            <a:normAutofit/>
          </a:bodyPr>
          <a:lstStyle/>
          <a:p>
            <a:pPr algn="ctr"/>
            <a:endParaRPr lang="en-US" sz="2800" dirty="0">
              <a:solidFill>
                <a:schemeClr val="tx1"/>
              </a:solidFill>
              <a:latin typeface="Times New Roman" panose="02020603050405020304" pitchFamily="18" charset="0"/>
              <a:cs typeface="Times New Roman" panose="02020603050405020304" pitchFamily="18" charset="0"/>
            </a:endParaRPr>
          </a:p>
          <a:p>
            <a:pPr algn="ctr"/>
            <a:r>
              <a:rPr lang="en-US" sz="2800" dirty="0">
                <a:solidFill>
                  <a:schemeClr val="tx1"/>
                </a:solidFill>
                <a:latin typeface="Times New Roman" panose="02020603050405020304" pitchFamily="18" charset="0"/>
                <a:cs typeface="Times New Roman" panose="02020603050405020304" pitchFamily="18" charset="0"/>
              </a:rPr>
              <a:t>Paper ID: (ICETDT#1002)</a:t>
            </a:r>
            <a:endParaRPr lang="en-US" sz="1600" i="1" dirty="0">
              <a:solidFill>
                <a:schemeClr val="tx1"/>
              </a:solidFill>
              <a:latin typeface="Times New Roman" panose="02020603050405020304" pitchFamily="18" charset="0"/>
              <a:cs typeface="Times New Roman" panose="02020603050405020304" pitchFamily="18" charset="0"/>
            </a:endParaRPr>
          </a:p>
          <a:p>
            <a:pPr algn="ctr"/>
            <a:endParaRPr lang="en-IN" sz="1500"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r>
              <a:rPr lang="en-US"/>
              <a:t>21-02-2023</a:t>
            </a:r>
            <a:endParaRPr lang="en-IN" dirty="0"/>
          </a:p>
        </p:txBody>
      </p:sp>
      <p:sp>
        <p:nvSpPr>
          <p:cNvPr id="10" name="Footer Placeholder 9"/>
          <p:cNvSpPr>
            <a:spLocks noGrp="1"/>
          </p:cNvSpPr>
          <p:nvPr>
            <p:ph type="ftr" sz="quarter" idx="11"/>
          </p:nvPr>
        </p:nvSpPr>
        <p:spPr/>
        <p:txBody>
          <a:bodyPr/>
          <a:lstStyle/>
          <a:p>
            <a:r>
              <a:rPr lang="en-IN" dirty="0"/>
              <a:t>International Conference on Emerging Trends in Digital Technologies-2023</a:t>
            </a:r>
          </a:p>
        </p:txBody>
      </p:sp>
      <p:sp>
        <p:nvSpPr>
          <p:cNvPr id="11" name="Slide Number Placeholder 10"/>
          <p:cNvSpPr>
            <a:spLocks noGrp="1"/>
          </p:cNvSpPr>
          <p:nvPr>
            <p:ph type="sldNum" sz="quarter" idx="12"/>
          </p:nvPr>
        </p:nvSpPr>
        <p:spPr/>
        <p:txBody>
          <a:bodyPr/>
          <a:lstStyle/>
          <a:p>
            <a:fld id="{4EB0308A-1E47-4741-91F8-10EF230A20F5}" type="slidenum">
              <a:rPr lang="en-IN" smtClean="0"/>
              <a:t>1</a:t>
            </a:fld>
            <a:endParaRPr lang="en-IN" dirty="0"/>
          </a:p>
        </p:txBody>
      </p:sp>
      <p:pic>
        <p:nvPicPr>
          <p:cNvPr id="5" name="Picture 4"/>
          <p:cNvPicPr>
            <a:picLocks noChangeAspect="1"/>
          </p:cNvPicPr>
          <p:nvPr/>
        </p:nvPicPr>
        <p:blipFill rotWithShape="1">
          <a:blip r:embed="rId3"/>
          <a:srcRect t="4462" b="3609"/>
          <a:stretch>
            <a:fillRect/>
          </a:stretch>
        </p:blipFill>
        <p:spPr>
          <a:xfrm>
            <a:off x="10911205" y="2540"/>
            <a:ext cx="1319530" cy="1203325"/>
          </a:xfrm>
          <a:prstGeom prst="rect">
            <a:avLst/>
          </a:prstGeom>
        </p:spPr>
      </p:pic>
      <p:pic>
        <p:nvPicPr>
          <p:cNvPr id="1026" name="Picture 2" descr="Image result for svkm port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 y="2540"/>
            <a:ext cx="1335405" cy="120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33F3-72D5-3ACE-229C-FD4D53432E89}"/>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3600" dirty="0"/>
          </a:p>
        </p:txBody>
      </p:sp>
      <p:sp>
        <p:nvSpPr>
          <p:cNvPr id="3" name="Content Placeholder 2">
            <a:extLst>
              <a:ext uri="{FF2B5EF4-FFF2-40B4-BE49-F238E27FC236}">
                <a16:creationId xmlns:a16="http://schemas.microsoft.com/office/drawing/2014/main" id="{DD3F471E-8C70-AC24-E199-888090A5BAD8}"/>
              </a:ext>
            </a:extLst>
          </p:cNvPr>
          <p:cNvSpPr>
            <a:spLocks noGrp="1"/>
          </p:cNvSpPr>
          <p:nvPr>
            <p:ph idx="1"/>
          </p:nvPr>
        </p:nvSpPr>
        <p:spPr/>
        <p:txBody>
          <a:bodyPr>
            <a:normAutofit/>
          </a:bodyPr>
          <a:lstStyle/>
          <a:p>
            <a:r>
              <a:rPr lang="en-US" u="sng" dirty="0"/>
              <a:t>Additional Layers</a:t>
            </a:r>
            <a:r>
              <a:rPr lang="en-US" dirty="0"/>
              <a:t>: Additional layers were added to one of the pre-trained models. Flatten layer was used to make the multidimensional output into 1D so that it could go through the next dense layers. </a:t>
            </a:r>
          </a:p>
          <a:p>
            <a:r>
              <a:rPr lang="en-US" dirty="0"/>
              <a:t>The first layer - 256 nodes, </a:t>
            </a:r>
          </a:p>
          <a:p>
            <a:r>
              <a:rPr lang="en-US" dirty="0"/>
              <a:t>the second layer - 128 nodes, </a:t>
            </a:r>
          </a:p>
          <a:p>
            <a:r>
              <a:rPr lang="en-US" dirty="0"/>
              <a:t>the third layer - 64 nodes, </a:t>
            </a:r>
          </a:p>
          <a:p>
            <a:r>
              <a:rPr lang="en-US" dirty="0"/>
              <a:t>the fourth layer - 32, </a:t>
            </a:r>
          </a:p>
          <a:p>
            <a:r>
              <a:rPr lang="en-US" dirty="0"/>
              <a:t>the fifth layer - 16 nodes. </a:t>
            </a:r>
          </a:p>
        </p:txBody>
      </p:sp>
      <p:sp>
        <p:nvSpPr>
          <p:cNvPr id="4" name="Date Placeholder 3">
            <a:extLst>
              <a:ext uri="{FF2B5EF4-FFF2-40B4-BE49-F238E27FC236}">
                <a16:creationId xmlns:a16="http://schemas.microsoft.com/office/drawing/2014/main" id="{E58F7164-027B-DEE5-194B-CF6FC92E641D}"/>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E36531BE-104E-5B66-505D-96504BB547E1}"/>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9C49A3D6-932E-E7E7-B239-1463E6F23205}"/>
              </a:ext>
            </a:extLst>
          </p:cNvPr>
          <p:cNvSpPr>
            <a:spLocks noGrp="1"/>
          </p:cNvSpPr>
          <p:nvPr>
            <p:ph type="sldNum" sz="quarter" idx="12"/>
          </p:nvPr>
        </p:nvSpPr>
        <p:spPr/>
        <p:txBody>
          <a:bodyPr/>
          <a:lstStyle/>
          <a:p>
            <a:fld id="{4EB0308A-1E47-4741-91F8-10EF230A20F5}" type="slidenum">
              <a:rPr lang="en-IN" smtClean="0"/>
              <a:t>10</a:t>
            </a:fld>
            <a:endParaRPr lang="en-IN"/>
          </a:p>
        </p:txBody>
      </p:sp>
    </p:spTree>
    <p:extLst>
      <p:ext uri="{BB962C8B-B14F-4D97-AF65-F5344CB8AC3E}">
        <p14:creationId xmlns:p14="http://schemas.microsoft.com/office/powerpoint/2010/main" val="218409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80AB-3860-5371-4D54-F0DAC9AAD7A5}"/>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3600" dirty="0"/>
          </a:p>
        </p:txBody>
      </p:sp>
      <p:sp>
        <p:nvSpPr>
          <p:cNvPr id="3" name="Content Placeholder 2">
            <a:extLst>
              <a:ext uri="{FF2B5EF4-FFF2-40B4-BE49-F238E27FC236}">
                <a16:creationId xmlns:a16="http://schemas.microsoft.com/office/drawing/2014/main" id="{16948A87-1655-E245-B285-62876F11DA01}"/>
              </a:ext>
            </a:extLst>
          </p:cNvPr>
          <p:cNvSpPr>
            <a:spLocks noGrp="1"/>
          </p:cNvSpPr>
          <p:nvPr>
            <p:ph idx="1"/>
          </p:nvPr>
        </p:nvSpPr>
        <p:spPr/>
        <p:txBody>
          <a:bodyPr/>
          <a:lstStyle/>
          <a:p>
            <a:endParaRPr lang="en-US" dirty="0"/>
          </a:p>
          <a:p>
            <a:r>
              <a:rPr lang="en-US" dirty="0"/>
              <a:t>The ‘</a:t>
            </a:r>
            <a:r>
              <a:rPr lang="en-US" dirty="0" err="1"/>
              <a:t>ReLU</a:t>
            </a:r>
            <a:r>
              <a:rPr lang="en-US" dirty="0"/>
              <a:t> activation’ function was used in the dense layers.</a:t>
            </a:r>
          </a:p>
          <a:p>
            <a:r>
              <a:rPr lang="en-US" dirty="0"/>
              <a:t>Dropout layers were added to avoid overfitting. On the final layer, the </a:t>
            </a:r>
            <a:r>
              <a:rPr lang="en-US" dirty="0" err="1"/>
              <a:t>softmax</a:t>
            </a:r>
            <a:r>
              <a:rPr lang="en-US" dirty="0"/>
              <a:t> activation function was used. </a:t>
            </a:r>
          </a:p>
          <a:p>
            <a:r>
              <a:rPr lang="en-US" dirty="0"/>
              <a:t>These layers are then stacked sequentially to form an entire connected network.</a:t>
            </a:r>
          </a:p>
          <a:p>
            <a:r>
              <a:rPr lang="en-US" dirty="0"/>
              <a:t>The loss function used was the cross entropy loss function and the optimizer used was the Adam optimizer. ‘Early stopping’ was also used to avoid overfitting.</a:t>
            </a:r>
            <a:endParaRPr lang="en-IN" dirty="0"/>
          </a:p>
          <a:p>
            <a:pPr marL="0" indent="0">
              <a:buNone/>
            </a:pPr>
            <a:endParaRPr lang="en-IN" dirty="0"/>
          </a:p>
        </p:txBody>
      </p:sp>
      <p:sp>
        <p:nvSpPr>
          <p:cNvPr id="4" name="Date Placeholder 3">
            <a:extLst>
              <a:ext uri="{FF2B5EF4-FFF2-40B4-BE49-F238E27FC236}">
                <a16:creationId xmlns:a16="http://schemas.microsoft.com/office/drawing/2014/main" id="{DA84FC20-8D4F-4781-F056-2AF74D57EDA1}"/>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DF50F9D5-711A-2239-A76A-3E4BA2E5FDCD}"/>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C21F1DA9-BF9A-51AF-C295-03A7F9830333}"/>
              </a:ext>
            </a:extLst>
          </p:cNvPr>
          <p:cNvSpPr>
            <a:spLocks noGrp="1"/>
          </p:cNvSpPr>
          <p:nvPr>
            <p:ph type="sldNum" sz="quarter" idx="12"/>
          </p:nvPr>
        </p:nvSpPr>
        <p:spPr/>
        <p:txBody>
          <a:bodyPr/>
          <a:lstStyle/>
          <a:p>
            <a:fld id="{4EB0308A-1E47-4741-91F8-10EF230A20F5}" type="slidenum">
              <a:rPr lang="en-IN" smtClean="0"/>
              <a:t>11</a:t>
            </a:fld>
            <a:endParaRPr lang="en-IN"/>
          </a:p>
        </p:txBody>
      </p:sp>
    </p:spTree>
    <p:extLst>
      <p:ext uri="{BB962C8B-B14F-4D97-AF65-F5344CB8AC3E}">
        <p14:creationId xmlns:p14="http://schemas.microsoft.com/office/powerpoint/2010/main" val="192969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2D9A-C7FE-E9DC-FE63-14EBD9F98AD8}"/>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ARCHITECHTURE OF MODEL</a:t>
            </a:r>
            <a:endParaRPr lang="en-IN" sz="3600" dirty="0"/>
          </a:p>
        </p:txBody>
      </p:sp>
      <p:sp>
        <p:nvSpPr>
          <p:cNvPr id="3" name="Content Placeholder 2">
            <a:extLst>
              <a:ext uri="{FF2B5EF4-FFF2-40B4-BE49-F238E27FC236}">
                <a16:creationId xmlns:a16="http://schemas.microsoft.com/office/drawing/2014/main" id="{9441777B-CE72-ADDC-FDE9-3409F8FE9D1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Date Placeholder 3">
            <a:extLst>
              <a:ext uri="{FF2B5EF4-FFF2-40B4-BE49-F238E27FC236}">
                <a16:creationId xmlns:a16="http://schemas.microsoft.com/office/drawing/2014/main" id="{F5247579-0BFE-FB2F-874B-99CC43561C21}"/>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36C9FC8E-68B6-7450-8F98-73580E8E1D14}"/>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7F3E633D-B40F-14CA-36F1-FD06B295EE95}"/>
              </a:ext>
            </a:extLst>
          </p:cNvPr>
          <p:cNvSpPr>
            <a:spLocks noGrp="1"/>
          </p:cNvSpPr>
          <p:nvPr>
            <p:ph type="sldNum" sz="quarter" idx="12"/>
          </p:nvPr>
        </p:nvSpPr>
        <p:spPr/>
        <p:txBody>
          <a:bodyPr/>
          <a:lstStyle/>
          <a:p>
            <a:fld id="{4EB0308A-1E47-4741-91F8-10EF230A20F5}" type="slidenum">
              <a:rPr lang="en-IN" smtClean="0"/>
              <a:t>12</a:t>
            </a:fld>
            <a:endParaRPr lang="en-IN"/>
          </a:p>
        </p:txBody>
      </p:sp>
      <p:pic>
        <p:nvPicPr>
          <p:cNvPr id="8" name="image6.png">
            <a:extLst>
              <a:ext uri="{FF2B5EF4-FFF2-40B4-BE49-F238E27FC236}">
                <a16:creationId xmlns:a16="http://schemas.microsoft.com/office/drawing/2014/main" id="{AF3ABEF5-E89C-38F6-893A-22C7D46CEBC5}"/>
              </a:ext>
            </a:extLst>
          </p:cNvPr>
          <p:cNvPicPr/>
          <p:nvPr/>
        </p:nvPicPr>
        <p:blipFill>
          <a:blip r:embed="rId2" cstate="print"/>
          <a:srcRect/>
          <a:stretch>
            <a:fillRect/>
          </a:stretch>
        </p:blipFill>
        <p:spPr>
          <a:xfrm>
            <a:off x="2541496" y="1397635"/>
            <a:ext cx="6468034" cy="4677410"/>
          </a:xfrm>
          <a:prstGeom prst="rect">
            <a:avLst/>
          </a:prstGeom>
          <a:ln w="12700">
            <a:solidFill>
              <a:srgbClr val="000000"/>
            </a:solidFill>
            <a:prstDash val="solid"/>
          </a:ln>
        </p:spPr>
      </p:pic>
    </p:spTree>
    <p:extLst>
      <p:ext uri="{BB962C8B-B14F-4D97-AF65-F5344CB8AC3E}">
        <p14:creationId xmlns:p14="http://schemas.microsoft.com/office/powerpoint/2010/main" val="81342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36830"/>
            <a:ext cx="10515600" cy="1014095"/>
          </a:xfrm>
        </p:spPr>
        <p:txBody>
          <a:bodyPr>
            <a:normAutofit fontScale="90000"/>
          </a:bodyPr>
          <a:lstStyle/>
          <a:p>
            <a:pPr algn="ctr"/>
            <a:br>
              <a:rPr lang="en-US" sz="3600" dirty="0"/>
            </a:br>
            <a:r>
              <a:rPr lang="en-US" sz="4000" dirty="0">
                <a:solidFill>
                  <a:schemeClr val="bg1"/>
                </a:solidFill>
                <a:latin typeface="Times New Roman" panose="02020603050405020304" pitchFamily="18" charset="0"/>
                <a:cs typeface="Times New Roman" panose="02020603050405020304" pitchFamily="18" charset="0"/>
              </a:rPr>
              <a:t>RESULTS AND DISCUSSION</a:t>
            </a:r>
          </a:p>
        </p:txBody>
      </p:sp>
      <p:sp>
        <p:nvSpPr>
          <p:cNvPr id="3" name="Content Placeholder 2"/>
          <p:cNvSpPr>
            <a:spLocks noGrp="1"/>
          </p:cNvSpPr>
          <p:nvPr>
            <p:ph idx="1"/>
          </p:nvPr>
        </p:nvSpPr>
        <p:spPr>
          <a:xfrm>
            <a:off x="838200" y="2161309"/>
            <a:ext cx="10515600" cy="4015654"/>
          </a:xfrm>
        </p:spPr>
        <p:txBody>
          <a:bodyPr/>
          <a:lstStyle/>
          <a:p>
            <a:r>
              <a:rPr lang="en-US" dirty="0">
                <a:latin typeface="Times New Roman" panose="02020603050405020304" pitchFamily="18" charset="0"/>
                <a:cs typeface="Times New Roman" panose="02020603050405020304" pitchFamily="18" charset="0"/>
              </a:rPr>
              <a:t>Time taken: </a:t>
            </a:r>
          </a:p>
          <a:p>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took the least time to</a:t>
            </a:r>
          </a:p>
          <a:p>
            <a:pPr marL="0" indent="0">
              <a:buNone/>
            </a:pPr>
            <a:r>
              <a:rPr lang="en-US" dirty="0">
                <a:latin typeface="Times New Roman" panose="02020603050405020304" pitchFamily="18" charset="0"/>
                <a:cs typeface="Times New Roman" panose="02020603050405020304" pitchFamily="18" charset="0"/>
              </a:rPr>
              <a:t> train the data for augmented as well</a:t>
            </a:r>
          </a:p>
          <a:p>
            <a:pPr marL="0" indent="0">
              <a:buNone/>
            </a:pPr>
            <a:r>
              <a:rPr lang="en-US" dirty="0">
                <a:latin typeface="Times New Roman" panose="02020603050405020304" pitchFamily="18" charset="0"/>
                <a:cs typeface="Times New Roman" panose="02020603050405020304" pitchFamily="18" charset="0"/>
              </a:rPr>
              <a:t> as un-augmented data. Whereas, the </a:t>
            </a:r>
          </a:p>
          <a:p>
            <a:pPr marL="0" indent="0">
              <a:buNone/>
            </a:pPr>
            <a:r>
              <a:rPr lang="en-US" dirty="0">
                <a:latin typeface="Times New Roman" panose="02020603050405020304" pitchFamily="18" charset="0"/>
                <a:cs typeface="Times New Roman" panose="02020603050405020304" pitchFamily="18" charset="0"/>
              </a:rPr>
              <a:t>ResNet152V2 took the most time to</a:t>
            </a:r>
          </a:p>
          <a:p>
            <a:pPr marL="0" indent="0">
              <a:buNone/>
            </a:pPr>
            <a:r>
              <a:rPr lang="en-US" dirty="0">
                <a:latin typeface="Times New Roman" panose="02020603050405020304" pitchFamily="18" charset="0"/>
                <a:cs typeface="Times New Roman" panose="02020603050405020304" pitchFamily="18" charset="0"/>
              </a:rPr>
              <a:t> train the data for both </a:t>
            </a:r>
            <a:r>
              <a:rPr lang="en-US" dirty="0" err="1">
                <a:latin typeface="Times New Roman" panose="02020603050405020304" pitchFamily="18" charset="0"/>
                <a:cs typeface="Times New Roman" panose="02020603050405020304" pitchFamily="18" charset="0"/>
              </a:rPr>
              <a:t>datsets</a:t>
            </a: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4" name="Date Placeholder 3"/>
          <p:cNvSpPr>
            <a:spLocks noGrp="1"/>
          </p:cNvSpPr>
          <p:nvPr>
            <p:ph type="dt" sz="half" idx="10"/>
          </p:nvPr>
        </p:nvSpPr>
        <p:spPr>
          <a:xfrm>
            <a:off x="97155" y="6421755"/>
            <a:ext cx="2743200" cy="365125"/>
          </a:xfrm>
        </p:spPr>
        <p:txBody>
          <a:bodyPr/>
          <a:lstStyle/>
          <a:p>
            <a:r>
              <a:rPr lang="en-US">
                <a:solidFill>
                  <a:schemeClr val="bg1"/>
                </a:solidFill>
              </a:rPr>
              <a:t>21-02-2023</a:t>
            </a:r>
            <a:endParaRPr lang="en-IN" dirty="0">
              <a:solidFill>
                <a:schemeClr val="bg1"/>
              </a:solidFill>
            </a:endParaRPr>
          </a:p>
        </p:txBody>
      </p:sp>
      <p:sp>
        <p:nvSpPr>
          <p:cNvPr id="5" name="Footer Placeholder 4"/>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13</a:t>
            </a:fld>
            <a:endParaRPr lang="en-IN">
              <a:solidFill>
                <a:schemeClr val="bg1"/>
              </a:solidFill>
            </a:endParaRPr>
          </a:p>
        </p:txBody>
      </p:sp>
      <p:graphicFrame>
        <p:nvGraphicFramePr>
          <p:cNvPr id="7" name="Table 6">
            <a:extLst>
              <a:ext uri="{FF2B5EF4-FFF2-40B4-BE49-F238E27FC236}">
                <a16:creationId xmlns:a16="http://schemas.microsoft.com/office/drawing/2014/main" id="{889DA2C4-977E-5DB2-BA7F-3663142139CF}"/>
              </a:ext>
            </a:extLst>
          </p:cNvPr>
          <p:cNvGraphicFramePr>
            <a:graphicFrameLocks noGrp="1"/>
          </p:cNvGraphicFramePr>
          <p:nvPr>
            <p:extLst>
              <p:ext uri="{D42A27DB-BD31-4B8C-83A1-F6EECF244321}">
                <p14:modId xmlns:p14="http://schemas.microsoft.com/office/powerpoint/2010/main" val="895113079"/>
              </p:ext>
            </p:extLst>
          </p:nvPr>
        </p:nvGraphicFramePr>
        <p:xfrm>
          <a:off x="6360459" y="1371600"/>
          <a:ext cx="5482925" cy="4849492"/>
        </p:xfrm>
        <a:graphic>
          <a:graphicData uri="http://schemas.openxmlformats.org/drawingml/2006/table">
            <a:tbl>
              <a:tblPr>
                <a:tableStyleId>{5C22544A-7EE6-4342-B048-85BDC9FD1C3A}</a:tableStyleId>
              </a:tblPr>
              <a:tblGrid>
                <a:gridCol w="1904909">
                  <a:extLst>
                    <a:ext uri="{9D8B030D-6E8A-4147-A177-3AD203B41FA5}">
                      <a16:colId xmlns:a16="http://schemas.microsoft.com/office/drawing/2014/main" val="2993750099"/>
                    </a:ext>
                  </a:extLst>
                </a:gridCol>
                <a:gridCol w="1789008">
                  <a:extLst>
                    <a:ext uri="{9D8B030D-6E8A-4147-A177-3AD203B41FA5}">
                      <a16:colId xmlns:a16="http://schemas.microsoft.com/office/drawing/2014/main" val="3352766651"/>
                    </a:ext>
                  </a:extLst>
                </a:gridCol>
                <a:gridCol w="1789008">
                  <a:extLst>
                    <a:ext uri="{9D8B030D-6E8A-4147-A177-3AD203B41FA5}">
                      <a16:colId xmlns:a16="http://schemas.microsoft.com/office/drawing/2014/main" val="64305138"/>
                    </a:ext>
                  </a:extLst>
                </a:gridCol>
              </a:tblGrid>
              <a:tr h="956302">
                <a:tc>
                  <a:txBody>
                    <a:bodyPr/>
                    <a:lstStyle/>
                    <a:p>
                      <a:pPr algn="l">
                        <a:lnSpc>
                          <a:spcPct val="115000"/>
                        </a:lnSpc>
                      </a:pPr>
                      <a:r>
                        <a:rPr lang="en-GB" sz="1600" dirty="0">
                          <a:effectLst/>
                        </a:rPr>
                        <a:t>Models</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Time (ms/step) [Unaugmented Data]</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Time (ms/step) [Augmented Data]</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17960161"/>
                  </a:ext>
                </a:extLst>
              </a:tr>
              <a:tr h="384906">
                <a:tc>
                  <a:txBody>
                    <a:bodyPr/>
                    <a:lstStyle/>
                    <a:p>
                      <a:pPr algn="l">
                        <a:lnSpc>
                          <a:spcPct val="115000"/>
                        </a:lnSpc>
                      </a:pPr>
                      <a:r>
                        <a:rPr lang="en-GB" sz="1600" dirty="0">
                          <a:solidFill>
                            <a:srgbClr val="C00000"/>
                          </a:solidFill>
                          <a:effectLst/>
                        </a:rPr>
                        <a:t>ResNet152V2</a:t>
                      </a:r>
                      <a:endParaRPr lang="en-IN" sz="1600" dirty="0">
                        <a:solidFill>
                          <a:srgbClr val="C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dirty="0">
                          <a:solidFill>
                            <a:srgbClr val="C00000"/>
                          </a:solidFill>
                          <a:effectLst/>
                        </a:rPr>
                        <a:t>3393</a:t>
                      </a:r>
                      <a:endParaRPr lang="en-IN" sz="1600" dirty="0">
                        <a:solidFill>
                          <a:srgbClr val="C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dirty="0">
                          <a:solidFill>
                            <a:srgbClr val="C00000"/>
                          </a:solidFill>
                          <a:effectLst/>
                        </a:rPr>
                        <a:t>5325</a:t>
                      </a:r>
                      <a:endParaRPr lang="en-IN" sz="1600" dirty="0">
                        <a:solidFill>
                          <a:srgbClr val="C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58157307"/>
                  </a:ext>
                </a:extLst>
              </a:tr>
              <a:tr h="384906">
                <a:tc>
                  <a:txBody>
                    <a:bodyPr/>
                    <a:lstStyle/>
                    <a:p>
                      <a:pPr algn="l">
                        <a:lnSpc>
                          <a:spcPct val="115000"/>
                        </a:lnSpc>
                      </a:pPr>
                      <a:r>
                        <a:rPr lang="en-GB" sz="1600" dirty="0">
                          <a:effectLst/>
                        </a:rPr>
                        <a:t>ResNet101V2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dirty="0">
                          <a:effectLst/>
                        </a:rPr>
                        <a:t>2271</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4213</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77982525"/>
                  </a:ext>
                </a:extLst>
              </a:tr>
              <a:tr h="384906">
                <a:tc>
                  <a:txBody>
                    <a:bodyPr/>
                    <a:lstStyle/>
                    <a:p>
                      <a:pPr algn="l">
                        <a:lnSpc>
                          <a:spcPct val="115000"/>
                        </a:lnSpc>
                      </a:pPr>
                      <a:r>
                        <a:rPr lang="en-GB" sz="1600" dirty="0">
                          <a:effectLst/>
                        </a:rPr>
                        <a:t>VGG19</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3365</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5302</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47520014"/>
                  </a:ext>
                </a:extLst>
              </a:tr>
              <a:tr h="384906">
                <a:tc>
                  <a:txBody>
                    <a:bodyPr/>
                    <a:lstStyle/>
                    <a:p>
                      <a:pPr algn="l">
                        <a:lnSpc>
                          <a:spcPct val="115000"/>
                        </a:lnSpc>
                      </a:pPr>
                      <a:r>
                        <a:rPr lang="en-GB" sz="1600" dirty="0">
                          <a:effectLst/>
                        </a:rPr>
                        <a:t>VGG16</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3300</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4248</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75036500"/>
                  </a:ext>
                </a:extLst>
              </a:tr>
              <a:tr h="384906">
                <a:tc>
                  <a:txBody>
                    <a:bodyPr/>
                    <a:lstStyle/>
                    <a:p>
                      <a:pPr algn="l">
                        <a:lnSpc>
                          <a:spcPct val="115000"/>
                        </a:lnSpc>
                      </a:pPr>
                      <a:r>
                        <a:rPr lang="en-GB" sz="1600" dirty="0">
                          <a:effectLst/>
                        </a:rPr>
                        <a:t>DenseNet201</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2213</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3160</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06486693"/>
                  </a:ext>
                </a:extLst>
              </a:tr>
              <a:tr h="384906">
                <a:tc>
                  <a:txBody>
                    <a:bodyPr/>
                    <a:lstStyle/>
                    <a:p>
                      <a:pPr algn="l">
                        <a:lnSpc>
                          <a:spcPct val="115000"/>
                        </a:lnSpc>
                      </a:pPr>
                      <a:r>
                        <a:rPr lang="en-GB" sz="1600" dirty="0">
                          <a:effectLst/>
                        </a:rPr>
                        <a:t>InceptionResNetV2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1169</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2135</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96104448"/>
                  </a:ext>
                </a:extLst>
              </a:tr>
              <a:tr h="384906">
                <a:tc>
                  <a:txBody>
                    <a:bodyPr/>
                    <a:lstStyle/>
                    <a:p>
                      <a:pPr algn="l">
                        <a:lnSpc>
                          <a:spcPct val="115000"/>
                        </a:lnSpc>
                      </a:pPr>
                      <a:r>
                        <a:rPr lang="en-GB" sz="1600" dirty="0">
                          <a:effectLst/>
                        </a:rPr>
                        <a:t>ResNet50V2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1146</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2118</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06508830"/>
                  </a:ext>
                </a:extLst>
              </a:tr>
              <a:tr h="384906">
                <a:tc>
                  <a:txBody>
                    <a:bodyPr/>
                    <a:lstStyle/>
                    <a:p>
                      <a:pPr algn="l">
                        <a:lnSpc>
                          <a:spcPct val="115000"/>
                        </a:lnSpc>
                      </a:pPr>
                      <a:r>
                        <a:rPr lang="en-GB" sz="1600" dirty="0">
                          <a:effectLst/>
                        </a:rPr>
                        <a:t>InceptionV3</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1088</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1067</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820050173"/>
                  </a:ext>
                </a:extLst>
              </a:tr>
              <a:tr h="384906">
                <a:tc>
                  <a:txBody>
                    <a:bodyPr/>
                    <a:lstStyle/>
                    <a:p>
                      <a:pPr algn="l">
                        <a:lnSpc>
                          <a:spcPct val="115000"/>
                        </a:lnSpc>
                      </a:pPr>
                      <a:r>
                        <a:rPr lang="en-GB" sz="1600" dirty="0">
                          <a:effectLst/>
                        </a:rPr>
                        <a:t>MobileNetV2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1064</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a:effectLst/>
                        </a:rPr>
                        <a:t>1053</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68035154"/>
                  </a:ext>
                </a:extLst>
              </a:tr>
              <a:tr h="384906">
                <a:tc>
                  <a:txBody>
                    <a:bodyPr/>
                    <a:lstStyle/>
                    <a:p>
                      <a:pPr algn="l">
                        <a:lnSpc>
                          <a:spcPct val="115000"/>
                        </a:lnSpc>
                      </a:pPr>
                      <a:r>
                        <a:rPr lang="en-GB" sz="1600" b="1" dirty="0" err="1">
                          <a:effectLst/>
                        </a:rPr>
                        <a:t>MobileNet</a:t>
                      </a:r>
                      <a:endParaRPr lang="en-IN" sz="1600" b="1"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b="1" dirty="0">
                          <a:effectLst/>
                        </a:rPr>
                        <a:t>56</a:t>
                      </a:r>
                      <a:endParaRPr lang="en-IN" sz="1600" b="1" dirty="0">
                        <a:effectLst/>
                        <a:latin typeface="Arial" panose="020B0604020202020204" pitchFamily="34" charset="0"/>
                        <a:ea typeface="Arial" panose="020B0604020202020204" pitchFamily="34" charset="0"/>
                      </a:endParaRPr>
                    </a:p>
                  </a:txBody>
                  <a:tcPr marL="63500" marR="63500" marT="63500" marB="63500"/>
                </a:tc>
                <a:tc>
                  <a:txBody>
                    <a:bodyPr/>
                    <a:lstStyle/>
                    <a:p>
                      <a:pPr algn="l">
                        <a:lnSpc>
                          <a:spcPct val="115000"/>
                        </a:lnSpc>
                      </a:pPr>
                      <a:r>
                        <a:rPr lang="en-GB" sz="1600" b="1" dirty="0">
                          <a:effectLst/>
                        </a:rPr>
                        <a:t>1040</a:t>
                      </a:r>
                      <a:endParaRPr lang="en-IN" sz="1600" b="1"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2823918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6D-9034-3242-A930-F18D63F8C95C}"/>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RESULTS AND DISCUSSION</a:t>
            </a:r>
            <a:endParaRPr lang="en-IN" sz="3600" dirty="0"/>
          </a:p>
        </p:txBody>
      </p:sp>
      <p:sp>
        <p:nvSpPr>
          <p:cNvPr id="3" name="Content Placeholder 2">
            <a:extLst>
              <a:ext uri="{FF2B5EF4-FFF2-40B4-BE49-F238E27FC236}">
                <a16:creationId xmlns:a16="http://schemas.microsoft.com/office/drawing/2014/main" id="{4BBD4D32-1AC3-1A8A-6D5C-2965154A6DD3}"/>
              </a:ext>
            </a:extLst>
          </p:cNvPr>
          <p:cNvSpPr>
            <a:spLocks noGrp="1"/>
          </p:cNvSpPr>
          <p:nvPr>
            <p:ph idx="1"/>
          </p:nvPr>
        </p:nvSpPr>
        <p:spPr/>
        <p:txBody>
          <a:bodyPr/>
          <a:lstStyle/>
          <a:p>
            <a:r>
              <a:rPr lang="en-US" dirty="0"/>
              <a:t>Comparison of Accuracy:</a:t>
            </a:r>
          </a:p>
          <a:p>
            <a:r>
              <a:rPr lang="en-US" dirty="0"/>
              <a:t>As we can see that the</a:t>
            </a:r>
          </a:p>
          <a:p>
            <a:pPr marL="0" indent="0">
              <a:buNone/>
            </a:pPr>
            <a:r>
              <a:rPr lang="en-US" dirty="0"/>
              <a:t>VGG16 gives the highest value</a:t>
            </a:r>
          </a:p>
          <a:p>
            <a:pPr marL="0" indent="0">
              <a:buNone/>
            </a:pPr>
            <a:r>
              <a:rPr lang="en-US" dirty="0"/>
              <a:t>Of accuracy for both datasets.</a:t>
            </a:r>
          </a:p>
          <a:p>
            <a:endParaRPr lang="en-US" dirty="0"/>
          </a:p>
          <a:p>
            <a:endParaRPr lang="en-IN" dirty="0"/>
          </a:p>
        </p:txBody>
      </p:sp>
      <p:sp>
        <p:nvSpPr>
          <p:cNvPr id="4" name="Date Placeholder 3">
            <a:extLst>
              <a:ext uri="{FF2B5EF4-FFF2-40B4-BE49-F238E27FC236}">
                <a16:creationId xmlns:a16="http://schemas.microsoft.com/office/drawing/2014/main" id="{7A353170-436F-A566-D52E-31ECB1312A29}"/>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DE20DBEC-65FD-EEF9-2073-49D3CFDDCDAE}"/>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6674848D-5BEF-A1F9-26C7-0313C7E1C0A0}"/>
              </a:ext>
            </a:extLst>
          </p:cNvPr>
          <p:cNvSpPr>
            <a:spLocks noGrp="1"/>
          </p:cNvSpPr>
          <p:nvPr>
            <p:ph type="sldNum" sz="quarter" idx="12"/>
          </p:nvPr>
        </p:nvSpPr>
        <p:spPr/>
        <p:txBody>
          <a:bodyPr/>
          <a:lstStyle/>
          <a:p>
            <a:fld id="{4EB0308A-1E47-4741-91F8-10EF230A20F5}" type="slidenum">
              <a:rPr lang="en-IN" smtClean="0"/>
              <a:t>14</a:t>
            </a:fld>
            <a:endParaRPr lang="en-IN"/>
          </a:p>
        </p:txBody>
      </p:sp>
      <p:graphicFrame>
        <p:nvGraphicFramePr>
          <p:cNvPr id="8" name="Table 7">
            <a:extLst>
              <a:ext uri="{FF2B5EF4-FFF2-40B4-BE49-F238E27FC236}">
                <a16:creationId xmlns:a16="http://schemas.microsoft.com/office/drawing/2014/main" id="{50825A5C-5733-102D-569E-967B835F612E}"/>
              </a:ext>
            </a:extLst>
          </p:cNvPr>
          <p:cNvGraphicFramePr>
            <a:graphicFrameLocks noGrp="1"/>
          </p:cNvGraphicFramePr>
          <p:nvPr>
            <p:extLst>
              <p:ext uri="{D42A27DB-BD31-4B8C-83A1-F6EECF244321}">
                <p14:modId xmlns:p14="http://schemas.microsoft.com/office/powerpoint/2010/main" val="498035007"/>
              </p:ext>
            </p:extLst>
          </p:nvPr>
        </p:nvGraphicFramePr>
        <p:xfrm>
          <a:off x="4814046" y="1397635"/>
          <a:ext cx="6700407" cy="4794246"/>
        </p:xfrm>
        <a:graphic>
          <a:graphicData uri="http://schemas.openxmlformats.org/drawingml/2006/table">
            <a:tbl>
              <a:tblPr>
                <a:tableStyleId>{5C22544A-7EE6-4342-B048-85BDC9FD1C3A}</a:tableStyleId>
              </a:tblPr>
              <a:tblGrid>
                <a:gridCol w="2233469">
                  <a:extLst>
                    <a:ext uri="{9D8B030D-6E8A-4147-A177-3AD203B41FA5}">
                      <a16:colId xmlns:a16="http://schemas.microsoft.com/office/drawing/2014/main" val="1917094497"/>
                    </a:ext>
                  </a:extLst>
                </a:gridCol>
                <a:gridCol w="2233469">
                  <a:extLst>
                    <a:ext uri="{9D8B030D-6E8A-4147-A177-3AD203B41FA5}">
                      <a16:colId xmlns:a16="http://schemas.microsoft.com/office/drawing/2014/main" val="901919833"/>
                    </a:ext>
                  </a:extLst>
                </a:gridCol>
                <a:gridCol w="2233469">
                  <a:extLst>
                    <a:ext uri="{9D8B030D-6E8A-4147-A177-3AD203B41FA5}">
                      <a16:colId xmlns:a16="http://schemas.microsoft.com/office/drawing/2014/main" val="1839852209"/>
                    </a:ext>
                  </a:extLst>
                </a:gridCol>
              </a:tblGrid>
              <a:tr h="827496">
                <a:tc>
                  <a:txBody>
                    <a:bodyPr/>
                    <a:lstStyle/>
                    <a:p>
                      <a:pPr>
                        <a:lnSpc>
                          <a:spcPct val="115000"/>
                        </a:lnSpc>
                      </a:pPr>
                      <a:r>
                        <a:rPr lang="en-GB" sz="1600" dirty="0">
                          <a:effectLst/>
                        </a:rPr>
                        <a:t>Model</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Accuracy (Unaugmented Data)</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Accuracy (Augmented Data)</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16045285"/>
                  </a:ext>
                </a:extLst>
              </a:tr>
              <a:tr h="396675">
                <a:tc>
                  <a:txBody>
                    <a:bodyPr/>
                    <a:lstStyle/>
                    <a:p>
                      <a:pPr>
                        <a:lnSpc>
                          <a:spcPct val="115000"/>
                        </a:lnSpc>
                      </a:pPr>
                      <a:r>
                        <a:rPr lang="en-GB" sz="1600" dirty="0">
                          <a:effectLst/>
                        </a:rPr>
                        <a:t>ResNet152V2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91.49 %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78.94 %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669084385"/>
                  </a:ext>
                </a:extLst>
              </a:tr>
              <a:tr h="396675">
                <a:tc>
                  <a:txBody>
                    <a:bodyPr/>
                    <a:lstStyle/>
                    <a:p>
                      <a:pPr>
                        <a:lnSpc>
                          <a:spcPct val="115000"/>
                        </a:lnSpc>
                      </a:pPr>
                      <a:r>
                        <a:rPr lang="en-GB" sz="1600" dirty="0">
                          <a:effectLst/>
                        </a:rPr>
                        <a:t>ResNet101V2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93.83 %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93.83 %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50213797"/>
                  </a:ext>
                </a:extLst>
              </a:tr>
              <a:tr h="396675">
                <a:tc>
                  <a:txBody>
                    <a:bodyPr/>
                    <a:lstStyle/>
                    <a:p>
                      <a:pPr>
                        <a:lnSpc>
                          <a:spcPct val="115000"/>
                        </a:lnSpc>
                      </a:pPr>
                      <a:r>
                        <a:rPr lang="en-GB" sz="1600" dirty="0">
                          <a:effectLst/>
                        </a:rPr>
                        <a:t>VGG19</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93.19 %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94.47 %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77882361"/>
                  </a:ext>
                </a:extLst>
              </a:tr>
              <a:tr h="396675">
                <a:tc>
                  <a:txBody>
                    <a:bodyPr/>
                    <a:lstStyle/>
                    <a:p>
                      <a:pPr>
                        <a:lnSpc>
                          <a:spcPct val="115000"/>
                        </a:lnSpc>
                      </a:pPr>
                      <a:r>
                        <a:rPr lang="en-GB" sz="1600" b="1" dirty="0">
                          <a:effectLst/>
                        </a:rPr>
                        <a:t>VGG16</a:t>
                      </a:r>
                      <a:endParaRPr lang="en-IN" sz="1600" b="1"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b="1">
                          <a:solidFill>
                            <a:schemeClr val="tx1"/>
                          </a:solidFill>
                          <a:effectLst/>
                        </a:rPr>
                        <a:t>94.47 %</a:t>
                      </a:r>
                      <a:endParaRPr lang="en-IN" sz="1600" b="1">
                        <a:solidFill>
                          <a:schemeClr val="tx1"/>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b="1" dirty="0">
                          <a:solidFill>
                            <a:schemeClr val="tx1"/>
                          </a:solidFill>
                          <a:effectLst/>
                        </a:rPr>
                        <a:t>95.74 %</a:t>
                      </a:r>
                      <a:endParaRPr lang="en-IN" sz="1600" b="1" dirty="0">
                        <a:solidFill>
                          <a:schemeClr val="tx1"/>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689559069"/>
                  </a:ext>
                </a:extLst>
              </a:tr>
              <a:tr h="396675">
                <a:tc>
                  <a:txBody>
                    <a:bodyPr/>
                    <a:lstStyle/>
                    <a:p>
                      <a:pPr>
                        <a:lnSpc>
                          <a:spcPct val="115000"/>
                        </a:lnSpc>
                      </a:pPr>
                      <a:r>
                        <a:rPr lang="en-GB" sz="1600" dirty="0">
                          <a:effectLst/>
                        </a:rPr>
                        <a:t>DenseNet201</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dirty="0">
                          <a:effectLst/>
                        </a:rPr>
                        <a:t>93.26 %</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91.06 %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13557095"/>
                  </a:ext>
                </a:extLst>
              </a:tr>
              <a:tr h="396675">
                <a:tc>
                  <a:txBody>
                    <a:bodyPr/>
                    <a:lstStyle/>
                    <a:p>
                      <a:pPr>
                        <a:lnSpc>
                          <a:spcPct val="115000"/>
                        </a:lnSpc>
                      </a:pPr>
                      <a:r>
                        <a:rPr lang="en-GB" sz="1600" dirty="0">
                          <a:effectLst/>
                        </a:rPr>
                        <a:t>InceptionResNetV2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85.74 %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87.66 %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15962309"/>
                  </a:ext>
                </a:extLst>
              </a:tr>
              <a:tr h="396675">
                <a:tc>
                  <a:txBody>
                    <a:bodyPr/>
                    <a:lstStyle/>
                    <a:p>
                      <a:pPr>
                        <a:lnSpc>
                          <a:spcPct val="115000"/>
                        </a:lnSpc>
                      </a:pPr>
                      <a:r>
                        <a:rPr lang="en-GB" sz="1600" dirty="0">
                          <a:effectLst/>
                        </a:rPr>
                        <a:t>ResNet50V2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93.83 %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93.83 %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5785717"/>
                  </a:ext>
                </a:extLst>
              </a:tr>
              <a:tr h="396675">
                <a:tc>
                  <a:txBody>
                    <a:bodyPr/>
                    <a:lstStyle/>
                    <a:p>
                      <a:pPr>
                        <a:lnSpc>
                          <a:spcPct val="115000"/>
                        </a:lnSpc>
                      </a:pPr>
                      <a:r>
                        <a:rPr lang="en-GB" sz="1600" dirty="0">
                          <a:effectLst/>
                        </a:rPr>
                        <a:t>InceptionV3</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86.38 %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84.47 %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87383481"/>
                  </a:ext>
                </a:extLst>
              </a:tr>
              <a:tr h="396675">
                <a:tc>
                  <a:txBody>
                    <a:bodyPr/>
                    <a:lstStyle/>
                    <a:p>
                      <a:pPr>
                        <a:lnSpc>
                          <a:spcPct val="115000"/>
                        </a:lnSpc>
                      </a:pPr>
                      <a:r>
                        <a:rPr lang="en-GB" sz="1600" dirty="0">
                          <a:effectLst/>
                        </a:rPr>
                        <a:t>MobileNetV2</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93.40 %</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a:effectLst/>
                        </a:rPr>
                        <a:t>92.55 %</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448961754"/>
                  </a:ext>
                </a:extLst>
              </a:tr>
              <a:tr h="396675">
                <a:tc>
                  <a:txBody>
                    <a:bodyPr/>
                    <a:lstStyle/>
                    <a:p>
                      <a:pPr>
                        <a:lnSpc>
                          <a:spcPct val="115000"/>
                        </a:lnSpc>
                      </a:pPr>
                      <a:r>
                        <a:rPr lang="en-GB" sz="1600" dirty="0" err="1">
                          <a:effectLst/>
                        </a:rPr>
                        <a:t>MobileNet</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dirty="0">
                          <a:effectLst/>
                        </a:rPr>
                        <a:t>92.55 %</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pPr>
                      <a:r>
                        <a:rPr lang="en-GB" sz="1600" dirty="0">
                          <a:effectLst/>
                        </a:rPr>
                        <a:t>91.70 %</a:t>
                      </a:r>
                      <a:endParaRPr lang="en-IN" sz="16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31842308"/>
                  </a:ext>
                </a:extLst>
              </a:tr>
            </a:tbl>
          </a:graphicData>
        </a:graphic>
      </p:graphicFrame>
    </p:spTree>
    <p:extLst>
      <p:ext uri="{BB962C8B-B14F-4D97-AF65-F5344CB8AC3E}">
        <p14:creationId xmlns:p14="http://schemas.microsoft.com/office/powerpoint/2010/main" val="301003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FFAD-A5D5-42D5-DEB3-E202323276D2}"/>
              </a:ext>
            </a:extLst>
          </p:cNvPr>
          <p:cNvSpPr>
            <a:spLocks noGrp="1"/>
          </p:cNvSpPr>
          <p:nvPr>
            <p:ph type="title"/>
          </p:nvPr>
        </p:nvSpPr>
        <p:spPr/>
        <p:txBody>
          <a:bodyPr>
            <a:normAutofit/>
          </a:bodyPr>
          <a:lstStyle/>
          <a:p>
            <a:pPr algn="ctr"/>
            <a:r>
              <a:rPr lang="en-US" sz="3600" dirty="0"/>
              <a:t>RESULTS AND DISCUSSION</a:t>
            </a:r>
            <a:endParaRPr lang="en-IN" sz="3600" dirty="0"/>
          </a:p>
        </p:txBody>
      </p:sp>
      <p:graphicFrame>
        <p:nvGraphicFramePr>
          <p:cNvPr id="7" name="Table 7">
            <a:extLst>
              <a:ext uri="{FF2B5EF4-FFF2-40B4-BE49-F238E27FC236}">
                <a16:creationId xmlns:a16="http://schemas.microsoft.com/office/drawing/2014/main" id="{C4D5E2C1-4287-DB5F-C033-99BFE0A5C7CA}"/>
              </a:ext>
            </a:extLst>
          </p:cNvPr>
          <p:cNvGraphicFramePr>
            <a:graphicFrameLocks noGrp="1"/>
          </p:cNvGraphicFramePr>
          <p:nvPr>
            <p:ph idx="1"/>
            <p:extLst>
              <p:ext uri="{D42A27DB-BD31-4B8C-83A1-F6EECF244321}">
                <p14:modId xmlns:p14="http://schemas.microsoft.com/office/powerpoint/2010/main" val="3769391809"/>
              </p:ext>
            </p:extLst>
          </p:nvPr>
        </p:nvGraphicFramePr>
        <p:xfrm>
          <a:off x="230188" y="2649071"/>
          <a:ext cx="11745910" cy="3563470"/>
        </p:xfrm>
        <a:graphic>
          <a:graphicData uri="http://schemas.openxmlformats.org/drawingml/2006/table">
            <a:tbl>
              <a:tblPr firstRow="1" bandRow="1">
                <a:tableStyleId>{5C22544A-7EE6-4342-B048-85BDC9FD1C3A}</a:tableStyleId>
              </a:tblPr>
              <a:tblGrid>
                <a:gridCol w="2349182">
                  <a:extLst>
                    <a:ext uri="{9D8B030D-6E8A-4147-A177-3AD203B41FA5}">
                      <a16:colId xmlns:a16="http://schemas.microsoft.com/office/drawing/2014/main" val="738994507"/>
                    </a:ext>
                  </a:extLst>
                </a:gridCol>
                <a:gridCol w="2349182">
                  <a:extLst>
                    <a:ext uri="{9D8B030D-6E8A-4147-A177-3AD203B41FA5}">
                      <a16:colId xmlns:a16="http://schemas.microsoft.com/office/drawing/2014/main" val="836283595"/>
                    </a:ext>
                  </a:extLst>
                </a:gridCol>
                <a:gridCol w="2349182">
                  <a:extLst>
                    <a:ext uri="{9D8B030D-6E8A-4147-A177-3AD203B41FA5}">
                      <a16:colId xmlns:a16="http://schemas.microsoft.com/office/drawing/2014/main" val="3984986674"/>
                    </a:ext>
                  </a:extLst>
                </a:gridCol>
                <a:gridCol w="2349182">
                  <a:extLst>
                    <a:ext uri="{9D8B030D-6E8A-4147-A177-3AD203B41FA5}">
                      <a16:colId xmlns:a16="http://schemas.microsoft.com/office/drawing/2014/main" val="650015885"/>
                    </a:ext>
                  </a:extLst>
                </a:gridCol>
                <a:gridCol w="2349182">
                  <a:extLst>
                    <a:ext uri="{9D8B030D-6E8A-4147-A177-3AD203B41FA5}">
                      <a16:colId xmlns:a16="http://schemas.microsoft.com/office/drawing/2014/main" val="3058000722"/>
                    </a:ext>
                  </a:extLst>
                </a:gridCol>
              </a:tblGrid>
              <a:tr h="804655">
                <a:tc>
                  <a:txBody>
                    <a:bodyPr/>
                    <a:lstStyle/>
                    <a:p>
                      <a:r>
                        <a:rPr lang="en-US" dirty="0"/>
                        <a:t>Metric</a:t>
                      </a:r>
                      <a:endParaRPr lang="en-IN" dirty="0"/>
                    </a:p>
                  </a:txBody>
                  <a:tcPr/>
                </a:tc>
                <a:tc>
                  <a:txBody>
                    <a:bodyPr/>
                    <a:lstStyle/>
                    <a:p>
                      <a:r>
                        <a:rPr lang="en-US" dirty="0"/>
                        <a:t>Highest Score (Augmented)</a:t>
                      </a:r>
                      <a:endParaRPr lang="en-IN" dirty="0"/>
                    </a:p>
                  </a:txBody>
                  <a:tcPr/>
                </a:tc>
                <a:tc>
                  <a:txBody>
                    <a:bodyPr/>
                    <a:lstStyle/>
                    <a:p>
                      <a:r>
                        <a:rPr lang="en-US" dirty="0"/>
                        <a:t>Model (Augmented)</a:t>
                      </a:r>
                      <a:endParaRPr lang="en-IN" dirty="0"/>
                    </a:p>
                  </a:txBody>
                  <a:tcPr/>
                </a:tc>
                <a:tc>
                  <a:txBody>
                    <a:bodyPr/>
                    <a:lstStyle/>
                    <a:p>
                      <a:r>
                        <a:rPr lang="en-US" dirty="0"/>
                        <a:t>Highest Score (Un-augmented)</a:t>
                      </a:r>
                      <a:endParaRPr lang="en-IN" dirty="0"/>
                    </a:p>
                  </a:txBody>
                  <a:tcPr/>
                </a:tc>
                <a:tc>
                  <a:txBody>
                    <a:bodyPr/>
                    <a:lstStyle/>
                    <a:p>
                      <a:r>
                        <a:rPr lang="en-US" dirty="0"/>
                        <a:t>Model (Un-augmented)</a:t>
                      </a:r>
                      <a:endParaRPr lang="en-IN" dirty="0"/>
                    </a:p>
                  </a:txBody>
                  <a:tcPr/>
                </a:tc>
                <a:extLst>
                  <a:ext uri="{0D108BD9-81ED-4DB2-BD59-A6C34878D82A}">
                    <a16:rowId xmlns:a16="http://schemas.microsoft.com/office/drawing/2014/main" val="3896492174"/>
                  </a:ext>
                </a:extLst>
              </a:tr>
              <a:tr h="459803">
                <a:tc>
                  <a:txBody>
                    <a:bodyPr/>
                    <a:lstStyle/>
                    <a:p>
                      <a:r>
                        <a:rPr lang="en-US" b="1" dirty="0"/>
                        <a:t>Precision</a:t>
                      </a:r>
                      <a:endParaRPr lang="en-IN" b="1" dirty="0"/>
                    </a:p>
                  </a:txBody>
                  <a:tcPr/>
                </a:tc>
                <a:tc>
                  <a:txBody>
                    <a:bodyPr/>
                    <a:lstStyle/>
                    <a:p>
                      <a:r>
                        <a:rPr lang="en-US" dirty="0"/>
                        <a:t>0.96</a:t>
                      </a:r>
                      <a:endParaRPr lang="en-IN" dirty="0"/>
                    </a:p>
                  </a:txBody>
                  <a:tcPr/>
                </a:tc>
                <a:tc>
                  <a:txBody>
                    <a:bodyPr/>
                    <a:lstStyle/>
                    <a:p>
                      <a:r>
                        <a:rPr lang="en-US" dirty="0"/>
                        <a:t>VGG16</a:t>
                      </a:r>
                      <a:endParaRPr lang="en-IN" dirty="0"/>
                    </a:p>
                  </a:txBody>
                  <a:tcPr/>
                </a:tc>
                <a:tc>
                  <a:txBody>
                    <a:bodyPr/>
                    <a:lstStyle/>
                    <a:p>
                      <a:r>
                        <a:rPr lang="en-US" dirty="0"/>
                        <a:t>0.95</a:t>
                      </a:r>
                      <a:endParaRPr lang="en-IN" dirty="0"/>
                    </a:p>
                  </a:txBody>
                  <a:tcPr/>
                </a:tc>
                <a:tc>
                  <a:txBody>
                    <a:bodyPr/>
                    <a:lstStyle/>
                    <a:p>
                      <a:r>
                        <a:rPr lang="en-US" dirty="0"/>
                        <a:t>VGG16</a:t>
                      </a:r>
                      <a:endParaRPr lang="en-IN" dirty="0"/>
                    </a:p>
                  </a:txBody>
                  <a:tcPr/>
                </a:tc>
                <a:extLst>
                  <a:ext uri="{0D108BD9-81ED-4DB2-BD59-A6C34878D82A}">
                    <a16:rowId xmlns:a16="http://schemas.microsoft.com/office/drawing/2014/main" val="108096305"/>
                  </a:ext>
                </a:extLst>
              </a:tr>
              <a:tr h="1149506">
                <a:tc>
                  <a:txBody>
                    <a:bodyPr/>
                    <a:lstStyle/>
                    <a:p>
                      <a:r>
                        <a:rPr lang="en-US" b="1" dirty="0"/>
                        <a:t>Recall</a:t>
                      </a:r>
                    </a:p>
                  </a:txBody>
                  <a:tcPr/>
                </a:tc>
                <a:tc>
                  <a:txBody>
                    <a:bodyPr/>
                    <a:lstStyle/>
                    <a:p>
                      <a:r>
                        <a:rPr lang="en-US" dirty="0"/>
                        <a:t>0.96</a:t>
                      </a:r>
                      <a:endParaRPr lang="en-IN" dirty="0"/>
                    </a:p>
                  </a:txBody>
                  <a:tcPr/>
                </a:tc>
                <a:tc>
                  <a:txBody>
                    <a:bodyPr/>
                    <a:lstStyle/>
                    <a:p>
                      <a:r>
                        <a:rPr lang="en-US" dirty="0"/>
                        <a:t>VGG16</a:t>
                      </a:r>
                      <a:endParaRPr lang="en-IN" dirty="0"/>
                    </a:p>
                  </a:txBody>
                  <a:tcPr/>
                </a:tc>
                <a:tc>
                  <a:txBody>
                    <a:bodyPr/>
                    <a:lstStyle/>
                    <a:p>
                      <a:r>
                        <a:rPr lang="en-US" dirty="0"/>
                        <a:t>0.94</a:t>
                      </a:r>
                      <a:endParaRPr lang="en-IN" dirty="0"/>
                    </a:p>
                  </a:txBody>
                  <a:tcPr/>
                </a:tc>
                <a:tc>
                  <a:txBody>
                    <a:bodyPr/>
                    <a:lstStyle/>
                    <a:p>
                      <a:r>
                        <a:rPr lang="en-IN" dirty="0"/>
                        <a:t>ResNet101V2, VGG16, DenseNet201, and ResNet50V2</a:t>
                      </a:r>
                    </a:p>
                  </a:txBody>
                  <a:tcPr/>
                </a:tc>
                <a:extLst>
                  <a:ext uri="{0D108BD9-81ED-4DB2-BD59-A6C34878D82A}">
                    <a16:rowId xmlns:a16="http://schemas.microsoft.com/office/drawing/2014/main" val="1721027300"/>
                  </a:ext>
                </a:extLst>
              </a:tr>
              <a:tr h="1149506">
                <a:tc>
                  <a:txBody>
                    <a:bodyPr/>
                    <a:lstStyle/>
                    <a:p>
                      <a:r>
                        <a:rPr lang="en-US" b="1" dirty="0"/>
                        <a:t>F-Score</a:t>
                      </a:r>
                      <a:endParaRPr lang="en-IN" b="1" dirty="0"/>
                    </a:p>
                  </a:txBody>
                  <a:tcPr/>
                </a:tc>
                <a:tc>
                  <a:txBody>
                    <a:bodyPr/>
                    <a:lstStyle/>
                    <a:p>
                      <a:r>
                        <a:rPr lang="en-US" dirty="0"/>
                        <a:t>0.96</a:t>
                      </a:r>
                      <a:endParaRPr lang="en-IN" dirty="0"/>
                    </a:p>
                  </a:txBody>
                  <a:tcPr/>
                </a:tc>
                <a:tc>
                  <a:txBody>
                    <a:bodyPr/>
                    <a:lstStyle/>
                    <a:p>
                      <a:r>
                        <a:rPr lang="en-US" dirty="0"/>
                        <a:t>VGG16</a:t>
                      </a:r>
                      <a:endParaRPr lang="en-IN" dirty="0"/>
                    </a:p>
                  </a:txBody>
                  <a:tcPr/>
                </a:tc>
                <a:tc>
                  <a:txBody>
                    <a:bodyPr/>
                    <a:lstStyle/>
                    <a:p>
                      <a:r>
                        <a:rPr lang="en-US" dirty="0"/>
                        <a:t>0.94</a:t>
                      </a:r>
                      <a:endParaRPr lang="en-IN" dirty="0"/>
                    </a:p>
                  </a:txBody>
                  <a:tcPr/>
                </a:tc>
                <a:tc>
                  <a:txBody>
                    <a:bodyPr/>
                    <a:lstStyle/>
                    <a:p>
                      <a:r>
                        <a:rPr lang="en-IN" dirty="0"/>
                        <a:t>ResNet101V2, VGG16, DenseNet201, and ResNet50V2</a:t>
                      </a:r>
                    </a:p>
                  </a:txBody>
                  <a:tcPr/>
                </a:tc>
                <a:extLst>
                  <a:ext uri="{0D108BD9-81ED-4DB2-BD59-A6C34878D82A}">
                    <a16:rowId xmlns:a16="http://schemas.microsoft.com/office/drawing/2014/main" val="52123891"/>
                  </a:ext>
                </a:extLst>
              </a:tr>
            </a:tbl>
          </a:graphicData>
        </a:graphic>
      </p:graphicFrame>
      <p:sp>
        <p:nvSpPr>
          <p:cNvPr id="4" name="Date Placeholder 3">
            <a:extLst>
              <a:ext uri="{FF2B5EF4-FFF2-40B4-BE49-F238E27FC236}">
                <a16:creationId xmlns:a16="http://schemas.microsoft.com/office/drawing/2014/main" id="{6B6DA5EC-8A08-D6BC-8B7E-4106294B4C52}"/>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80B9A06B-7A80-C50F-0EF0-184F2BDD8A89}"/>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36A2AFBF-3A8E-A6CA-3402-58115CB67DBB}"/>
              </a:ext>
            </a:extLst>
          </p:cNvPr>
          <p:cNvSpPr>
            <a:spLocks noGrp="1"/>
          </p:cNvSpPr>
          <p:nvPr>
            <p:ph type="sldNum" sz="quarter" idx="12"/>
          </p:nvPr>
        </p:nvSpPr>
        <p:spPr/>
        <p:txBody>
          <a:bodyPr/>
          <a:lstStyle/>
          <a:p>
            <a:fld id="{4EB0308A-1E47-4741-91F8-10EF230A20F5}" type="slidenum">
              <a:rPr lang="en-IN" smtClean="0"/>
              <a:t>15</a:t>
            </a:fld>
            <a:endParaRPr lang="en-IN"/>
          </a:p>
        </p:txBody>
      </p:sp>
      <p:sp>
        <p:nvSpPr>
          <p:cNvPr id="10" name="TextBox 9">
            <a:extLst>
              <a:ext uri="{FF2B5EF4-FFF2-40B4-BE49-F238E27FC236}">
                <a16:creationId xmlns:a16="http://schemas.microsoft.com/office/drawing/2014/main" id="{FB937BC5-B3A0-A96B-53A6-37826943DA73}"/>
              </a:ext>
            </a:extLst>
          </p:cNvPr>
          <p:cNvSpPr txBox="1"/>
          <p:nvPr/>
        </p:nvSpPr>
        <p:spPr>
          <a:xfrm flipH="1">
            <a:off x="502919" y="1707776"/>
            <a:ext cx="72963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comparison of the evaluation metrics observed.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38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C30D-D7E2-5D90-C2E0-EDD09DE57483}"/>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RESULTS AND DISCUSSION</a:t>
            </a:r>
            <a:endParaRPr lang="en-IN" sz="3600" dirty="0"/>
          </a:p>
        </p:txBody>
      </p:sp>
      <p:sp>
        <p:nvSpPr>
          <p:cNvPr id="3" name="Content Placeholder 2">
            <a:extLst>
              <a:ext uri="{FF2B5EF4-FFF2-40B4-BE49-F238E27FC236}">
                <a16:creationId xmlns:a16="http://schemas.microsoft.com/office/drawing/2014/main" id="{84E33672-DBF8-155C-290F-14A042CD9526}"/>
              </a:ext>
            </a:extLst>
          </p:cNvPr>
          <p:cNvSpPr>
            <a:spLocks noGrp="1"/>
          </p:cNvSpPr>
          <p:nvPr>
            <p:ph idx="1"/>
          </p:nvPr>
        </p:nvSpPr>
        <p:spPr/>
        <p:txBody>
          <a:bodyPr/>
          <a:lstStyle/>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pPr marL="0" indent="0">
              <a:buNone/>
            </a:pPr>
            <a:r>
              <a:rPr lang="en-GB" sz="1800" b="1" dirty="0">
                <a:effectLst/>
                <a:latin typeface="Times New Roman" panose="02020603050405020304" pitchFamily="18" charset="0"/>
                <a:ea typeface="Arial" panose="020B0604020202020204" pitchFamily="34" charset="0"/>
              </a:rPr>
              <a:t>   </a:t>
            </a:r>
          </a:p>
          <a:p>
            <a:pPr marL="0" indent="0">
              <a:buNone/>
            </a:pPr>
            <a:r>
              <a:rPr lang="en-GB" sz="1800" b="1" dirty="0">
                <a:ea typeface="Arial" panose="020B0604020202020204" pitchFamily="34" charset="0"/>
              </a:rPr>
              <a:t>     </a:t>
            </a:r>
            <a:r>
              <a:rPr lang="en-GB" sz="1800" b="1" dirty="0">
                <a:effectLst/>
                <a:latin typeface="Times New Roman" panose="02020603050405020304" pitchFamily="18" charset="0"/>
                <a:ea typeface="Arial" panose="020B0604020202020204" pitchFamily="34" charset="0"/>
              </a:rPr>
              <a:t>Fig. 4 </a:t>
            </a:r>
            <a:r>
              <a:rPr lang="en-GB" sz="1800" dirty="0">
                <a:effectLst/>
                <a:latin typeface="Times New Roman" panose="02020603050405020304" pitchFamily="18" charset="0"/>
                <a:ea typeface="Arial" panose="020B0604020202020204" pitchFamily="34" charset="0"/>
              </a:rPr>
              <a:t>Confusion matrix of VGG16 on augmented data.           </a:t>
            </a:r>
            <a:r>
              <a:rPr lang="en-GB" sz="1800" b="1" dirty="0">
                <a:effectLst/>
                <a:latin typeface="Times New Roman" panose="02020603050405020304" pitchFamily="18" charset="0"/>
                <a:ea typeface="Arial" panose="020B0604020202020204" pitchFamily="34" charset="0"/>
              </a:rPr>
              <a:t>Fig.7 </a:t>
            </a:r>
            <a:r>
              <a:rPr lang="en-GB" sz="1800" dirty="0">
                <a:effectLst/>
                <a:latin typeface="Times New Roman" panose="02020603050405020304" pitchFamily="18" charset="0"/>
                <a:ea typeface="Arial" panose="020B0604020202020204" pitchFamily="34" charset="0"/>
              </a:rPr>
              <a:t>Confusion matrix of VGG16 on </a:t>
            </a:r>
            <a:r>
              <a:rPr lang="en-GB" sz="1800" dirty="0" err="1">
                <a:effectLst/>
                <a:latin typeface="Times New Roman" panose="02020603050405020304" pitchFamily="18" charset="0"/>
                <a:ea typeface="Arial" panose="020B0604020202020204" pitchFamily="34" charset="0"/>
              </a:rPr>
              <a:t>unaugmented</a:t>
            </a:r>
            <a:r>
              <a:rPr lang="en-GB" sz="1800" dirty="0">
                <a:effectLst/>
                <a:latin typeface="Times New Roman" panose="02020603050405020304" pitchFamily="18" charset="0"/>
                <a:ea typeface="Arial" panose="020B0604020202020204" pitchFamily="34" charset="0"/>
              </a:rPr>
              <a:t> data.</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A8EF3220-7AE3-3BAA-D300-55791180CAA7}"/>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C9A27194-B07A-196A-36BF-8A0EEB5DDE24}"/>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E9ADF9B5-7F8B-FB1D-A1E3-6F70B09C1BCF}"/>
              </a:ext>
            </a:extLst>
          </p:cNvPr>
          <p:cNvSpPr>
            <a:spLocks noGrp="1"/>
          </p:cNvSpPr>
          <p:nvPr>
            <p:ph type="sldNum" sz="quarter" idx="12"/>
          </p:nvPr>
        </p:nvSpPr>
        <p:spPr/>
        <p:txBody>
          <a:bodyPr/>
          <a:lstStyle/>
          <a:p>
            <a:fld id="{4EB0308A-1E47-4741-91F8-10EF230A20F5}" type="slidenum">
              <a:rPr lang="en-IN" smtClean="0"/>
              <a:t>16</a:t>
            </a:fld>
            <a:endParaRPr lang="en-IN"/>
          </a:p>
        </p:txBody>
      </p:sp>
      <p:pic>
        <p:nvPicPr>
          <p:cNvPr id="7" name="Picture 6">
            <a:extLst>
              <a:ext uri="{FF2B5EF4-FFF2-40B4-BE49-F238E27FC236}">
                <a16:creationId xmlns:a16="http://schemas.microsoft.com/office/drawing/2014/main" id="{1DC74F1C-46F8-72CF-5214-6A65519F5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870" y="1747257"/>
            <a:ext cx="5603539" cy="3814170"/>
          </a:xfrm>
          <a:prstGeom prst="rect">
            <a:avLst/>
          </a:prstGeom>
          <a:noFill/>
          <a:ln>
            <a:solidFill>
              <a:schemeClr val="tx1"/>
            </a:solidFill>
          </a:ln>
        </p:spPr>
      </p:pic>
      <p:pic>
        <p:nvPicPr>
          <p:cNvPr id="8" name="Picture 7">
            <a:extLst>
              <a:ext uri="{FF2B5EF4-FFF2-40B4-BE49-F238E27FC236}">
                <a16:creationId xmlns:a16="http://schemas.microsoft.com/office/drawing/2014/main" id="{FF4087F3-FB49-049D-581F-E87DE9E369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5844" y="1747257"/>
            <a:ext cx="5418455" cy="3814170"/>
          </a:xfrm>
          <a:prstGeom prst="rect">
            <a:avLst/>
          </a:prstGeom>
          <a:noFill/>
          <a:ln>
            <a:solidFill>
              <a:schemeClr val="tx1"/>
            </a:solidFill>
          </a:ln>
        </p:spPr>
      </p:pic>
    </p:spTree>
    <p:extLst>
      <p:ext uri="{BB962C8B-B14F-4D97-AF65-F5344CB8AC3E}">
        <p14:creationId xmlns:p14="http://schemas.microsoft.com/office/powerpoint/2010/main" val="26045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E620-04F6-3193-C342-18D2C96FC06D}"/>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RESULTS AND DISCUSSION</a:t>
            </a:r>
            <a:endParaRPr lang="en-IN" sz="3600" dirty="0"/>
          </a:p>
        </p:txBody>
      </p:sp>
      <p:sp>
        <p:nvSpPr>
          <p:cNvPr id="3" name="Content Placeholder 2">
            <a:extLst>
              <a:ext uri="{FF2B5EF4-FFF2-40B4-BE49-F238E27FC236}">
                <a16:creationId xmlns:a16="http://schemas.microsoft.com/office/drawing/2014/main" id="{A35D9453-BCCE-313E-E640-8D65F1A43D74}"/>
              </a:ext>
            </a:extLst>
          </p:cNvPr>
          <p:cNvSpPr>
            <a:spLocks noGrp="1"/>
          </p:cNvSpPr>
          <p:nvPr>
            <p:ph idx="1"/>
          </p:nvPr>
        </p:nvSpPr>
        <p:spPr/>
        <p:txBody>
          <a:bodyPr/>
          <a:lstStyle/>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pPr marL="0" indent="0">
              <a:buNone/>
            </a:pPr>
            <a:r>
              <a:rPr lang="en-GB" sz="1800" b="1" dirty="0">
                <a:effectLst/>
                <a:latin typeface="Times New Roman" panose="02020603050405020304" pitchFamily="18" charset="0"/>
                <a:ea typeface="Arial" panose="020B0604020202020204" pitchFamily="34" charset="0"/>
              </a:rPr>
              <a:t>    Fig.5 </a:t>
            </a:r>
            <a:r>
              <a:rPr lang="en-GB" sz="1800" dirty="0">
                <a:effectLst/>
                <a:latin typeface="Times New Roman" panose="02020603050405020304" pitchFamily="18" charset="0"/>
                <a:ea typeface="Arial" panose="020B0604020202020204" pitchFamily="34" charset="0"/>
              </a:rPr>
              <a:t>Model accuracy [For VGG16 on augmented data].        </a:t>
            </a:r>
            <a:r>
              <a:rPr lang="en-GB" sz="1800" b="1" dirty="0">
                <a:effectLst/>
                <a:latin typeface="Times New Roman" panose="02020603050405020304" pitchFamily="18" charset="0"/>
                <a:ea typeface="Arial" panose="020B0604020202020204" pitchFamily="34" charset="0"/>
              </a:rPr>
              <a:t>Fig. 8</a:t>
            </a:r>
            <a:r>
              <a:rPr lang="en-GB" sz="1800" dirty="0">
                <a:effectLst/>
                <a:latin typeface="Times New Roman" panose="02020603050405020304" pitchFamily="18" charset="0"/>
                <a:ea typeface="Arial" panose="020B0604020202020204" pitchFamily="34" charset="0"/>
              </a:rPr>
              <a:t> Model accuracy [For VGG16 on </a:t>
            </a:r>
            <a:r>
              <a:rPr lang="en-GB" sz="1800" dirty="0" err="1">
                <a:effectLst/>
                <a:latin typeface="Times New Roman" panose="02020603050405020304" pitchFamily="18" charset="0"/>
                <a:ea typeface="Arial" panose="020B0604020202020204" pitchFamily="34" charset="0"/>
              </a:rPr>
              <a:t>unaugmented</a:t>
            </a:r>
            <a:r>
              <a:rPr lang="en-GB" sz="1800" dirty="0">
                <a:effectLst/>
                <a:latin typeface="Times New Roman" panose="02020603050405020304" pitchFamily="18" charset="0"/>
                <a:ea typeface="Arial" panose="020B0604020202020204" pitchFamily="34" charset="0"/>
              </a:rPr>
              <a:t> data].</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071DD541-C450-FB3B-EBDE-6A9128BE3977}"/>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F371C954-FDE1-64D8-14AA-D9F88FADD759}"/>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2676761A-FCE0-4BA9-62C9-BFA24C33110E}"/>
              </a:ext>
            </a:extLst>
          </p:cNvPr>
          <p:cNvSpPr>
            <a:spLocks noGrp="1"/>
          </p:cNvSpPr>
          <p:nvPr>
            <p:ph type="sldNum" sz="quarter" idx="12"/>
          </p:nvPr>
        </p:nvSpPr>
        <p:spPr/>
        <p:txBody>
          <a:bodyPr/>
          <a:lstStyle/>
          <a:p>
            <a:fld id="{4EB0308A-1E47-4741-91F8-10EF230A20F5}" type="slidenum">
              <a:rPr lang="en-IN" smtClean="0"/>
              <a:t>17</a:t>
            </a:fld>
            <a:endParaRPr lang="en-IN"/>
          </a:p>
        </p:txBody>
      </p:sp>
      <p:pic>
        <p:nvPicPr>
          <p:cNvPr id="7" name="Picture 6">
            <a:extLst>
              <a:ext uri="{FF2B5EF4-FFF2-40B4-BE49-F238E27FC236}">
                <a16:creationId xmlns:a16="http://schemas.microsoft.com/office/drawing/2014/main" id="{F2C4EE4A-8EC6-5F27-45AA-56733D7230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453" y="1640541"/>
            <a:ext cx="5494782" cy="3805489"/>
          </a:xfrm>
          <a:prstGeom prst="rect">
            <a:avLst/>
          </a:prstGeom>
          <a:noFill/>
          <a:ln>
            <a:solidFill>
              <a:schemeClr val="tx1"/>
            </a:solidFill>
          </a:ln>
        </p:spPr>
      </p:pic>
      <p:pic>
        <p:nvPicPr>
          <p:cNvPr id="8" name="Picture 7">
            <a:extLst>
              <a:ext uri="{FF2B5EF4-FFF2-40B4-BE49-F238E27FC236}">
                <a16:creationId xmlns:a16="http://schemas.microsoft.com/office/drawing/2014/main" id="{D56397BA-A299-4920-C3C7-E0C0BFA78CB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328" y="1640540"/>
            <a:ext cx="5494782" cy="3805489"/>
          </a:xfrm>
          <a:prstGeom prst="rect">
            <a:avLst/>
          </a:prstGeom>
          <a:noFill/>
          <a:ln>
            <a:solidFill>
              <a:schemeClr val="tx1"/>
            </a:solidFill>
          </a:ln>
        </p:spPr>
      </p:pic>
    </p:spTree>
    <p:extLst>
      <p:ext uri="{BB962C8B-B14F-4D97-AF65-F5344CB8AC3E}">
        <p14:creationId xmlns:p14="http://schemas.microsoft.com/office/powerpoint/2010/main" val="385320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D5C-F56A-F35F-C94D-14A1ACE0DE23}"/>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RESULTS AND DISCUSSION</a:t>
            </a:r>
            <a:endParaRPr lang="en-IN" sz="3600" dirty="0"/>
          </a:p>
        </p:txBody>
      </p:sp>
      <p:sp>
        <p:nvSpPr>
          <p:cNvPr id="3" name="Content Placeholder 2">
            <a:extLst>
              <a:ext uri="{FF2B5EF4-FFF2-40B4-BE49-F238E27FC236}">
                <a16:creationId xmlns:a16="http://schemas.microsoft.com/office/drawing/2014/main" id="{E883205F-1EBE-74F1-C759-995342776524}"/>
              </a:ext>
            </a:extLst>
          </p:cNvPr>
          <p:cNvSpPr>
            <a:spLocks noGrp="1"/>
          </p:cNvSpPr>
          <p:nvPr>
            <p:ph idx="1"/>
          </p:nvPr>
        </p:nvSpPr>
        <p:spPr/>
        <p:txBody>
          <a:bodyPr/>
          <a:lstStyle/>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endParaRPr lang="en-GB" sz="1800" b="1" dirty="0">
              <a:ea typeface="Arial" panose="020B0604020202020204" pitchFamily="34" charset="0"/>
            </a:endParaRPr>
          </a:p>
          <a:p>
            <a:endParaRPr lang="en-GB" sz="1800" b="1" dirty="0">
              <a:effectLst/>
              <a:latin typeface="Times New Roman" panose="02020603050405020304" pitchFamily="18" charset="0"/>
              <a:ea typeface="Arial" panose="020B0604020202020204" pitchFamily="34" charset="0"/>
            </a:endParaRPr>
          </a:p>
          <a:p>
            <a:pPr marL="0" indent="0">
              <a:buNone/>
            </a:pPr>
            <a:r>
              <a:rPr lang="en-GB" sz="1800" b="1" dirty="0">
                <a:effectLst/>
                <a:latin typeface="Times New Roman" panose="02020603050405020304" pitchFamily="18" charset="0"/>
                <a:ea typeface="Arial" panose="020B0604020202020204" pitchFamily="34" charset="0"/>
              </a:rPr>
              <a:t>      Fig. </a:t>
            </a:r>
            <a:r>
              <a:rPr lang="en-GB" sz="1800" dirty="0">
                <a:effectLst/>
                <a:latin typeface="Times New Roman" panose="02020603050405020304" pitchFamily="18" charset="0"/>
                <a:ea typeface="Arial" panose="020B0604020202020204" pitchFamily="34" charset="0"/>
              </a:rPr>
              <a:t>Loss plot [For VGG16 on augmented data].                       </a:t>
            </a:r>
            <a:r>
              <a:rPr lang="en-GB" sz="1800" b="1" dirty="0">
                <a:effectLst/>
                <a:latin typeface="Times New Roman" panose="02020603050405020304" pitchFamily="18" charset="0"/>
                <a:ea typeface="Arial" panose="020B0604020202020204" pitchFamily="34" charset="0"/>
              </a:rPr>
              <a:t>Fig. </a:t>
            </a:r>
            <a:r>
              <a:rPr lang="en-GB" sz="1800" dirty="0">
                <a:effectLst/>
                <a:latin typeface="Times New Roman" panose="02020603050405020304" pitchFamily="18" charset="0"/>
                <a:ea typeface="Arial" panose="020B0604020202020204" pitchFamily="34" charset="0"/>
              </a:rPr>
              <a:t>Loss incurred [For VGG16 on </a:t>
            </a:r>
            <a:r>
              <a:rPr lang="en-GB" sz="1800" dirty="0" err="1">
                <a:effectLst/>
                <a:latin typeface="Times New Roman" panose="02020603050405020304" pitchFamily="18" charset="0"/>
                <a:ea typeface="Arial" panose="020B0604020202020204" pitchFamily="34" charset="0"/>
              </a:rPr>
              <a:t>unaugmented</a:t>
            </a:r>
            <a:r>
              <a:rPr lang="en-GB" sz="1800" dirty="0">
                <a:effectLst/>
                <a:latin typeface="Times New Roman" panose="02020603050405020304" pitchFamily="18" charset="0"/>
                <a:ea typeface="Arial" panose="020B0604020202020204" pitchFamily="34" charset="0"/>
              </a:rPr>
              <a:t> data].</a:t>
            </a: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9795E52B-C027-DADD-FFCC-02D1C53A5CA3}"/>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6AF157D6-223E-07E6-4B6D-C95B194A4F63}"/>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A711337F-9BDA-73AE-16B3-0B36A0871375}"/>
              </a:ext>
            </a:extLst>
          </p:cNvPr>
          <p:cNvSpPr>
            <a:spLocks noGrp="1"/>
          </p:cNvSpPr>
          <p:nvPr>
            <p:ph type="sldNum" sz="quarter" idx="12"/>
          </p:nvPr>
        </p:nvSpPr>
        <p:spPr/>
        <p:txBody>
          <a:bodyPr/>
          <a:lstStyle/>
          <a:p>
            <a:fld id="{4EB0308A-1E47-4741-91F8-10EF230A20F5}" type="slidenum">
              <a:rPr lang="en-IN" smtClean="0"/>
              <a:t>18</a:t>
            </a:fld>
            <a:endParaRPr lang="en-IN"/>
          </a:p>
        </p:txBody>
      </p:sp>
      <p:pic>
        <p:nvPicPr>
          <p:cNvPr id="7" name="Picture 6">
            <a:extLst>
              <a:ext uri="{FF2B5EF4-FFF2-40B4-BE49-F238E27FC236}">
                <a16:creationId xmlns:a16="http://schemas.microsoft.com/office/drawing/2014/main" id="{81CC1AFB-677B-5676-EDE1-F37CD4E020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870" y="1581710"/>
            <a:ext cx="5659942" cy="3864349"/>
          </a:xfrm>
          <a:prstGeom prst="rect">
            <a:avLst/>
          </a:prstGeom>
          <a:noFill/>
          <a:ln>
            <a:solidFill>
              <a:schemeClr val="tx1"/>
            </a:solidFill>
          </a:ln>
        </p:spPr>
      </p:pic>
      <p:pic>
        <p:nvPicPr>
          <p:cNvPr id="8" name="Picture 7">
            <a:extLst>
              <a:ext uri="{FF2B5EF4-FFF2-40B4-BE49-F238E27FC236}">
                <a16:creationId xmlns:a16="http://schemas.microsoft.com/office/drawing/2014/main" id="{FA21A248-9FBA-D7F2-67DF-48BDBC2F8F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1659" y="1581709"/>
            <a:ext cx="5555371" cy="3864349"/>
          </a:xfrm>
          <a:prstGeom prst="rect">
            <a:avLst/>
          </a:prstGeom>
          <a:noFill/>
          <a:ln>
            <a:solidFill>
              <a:schemeClr val="tx1"/>
            </a:solidFill>
          </a:ln>
        </p:spPr>
      </p:pic>
    </p:spTree>
    <p:extLst>
      <p:ext uri="{BB962C8B-B14F-4D97-AF65-F5344CB8AC3E}">
        <p14:creationId xmlns:p14="http://schemas.microsoft.com/office/powerpoint/2010/main" val="223513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36830"/>
            <a:ext cx="10515600" cy="1014095"/>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CONCLUSION  </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11188"/>
            <a:ext cx="10515600" cy="4065775"/>
          </a:xfrm>
        </p:spPr>
        <p:txBody>
          <a:bodyPr/>
          <a:lstStyle/>
          <a:p>
            <a:r>
              <a:rPr lang="en-US" dirty="0">
                <a:latin typeface="Times New Roman" panose="02020603050405020304" pitchFamily="18" charset="0"/>
                <a:cs typeface="Times New Roman" panose="02020603050405020304" pitchFamily="18" charset="0"/>
              </a:rPr>
              <a:t>In our paper, VGG16 gave the best performance. VGG16 is a 16 layer deep convolutional neural network. It is mostly used for classification and object detection. It is one of the popular choices for classification, as it achieves high accuracy. Several variants of ResNetV2 model have been used due to the difference in their architecture and extracting features based on it. Several variants of the model were used to test whether the model produced significant differences.</a:t>
            </a:r>
          </a:p>
          <a:p>
            <a:r>
              <a:rPr lang="en-US" dirty="0">
                <a:latin typeface="Times New Roman" panose="02020603050405020304" pitchFamily="18" charset="0"/>
                <a:cs typeface="Times New Roman" panose="02020603050405020304" pitchFamily="18" charset="0"/>
              </a:rPr>
              <a:t>It can also be seen that augmented data does not give us much different results as compared to </a:t>
            </a:r>
            <a:r>
              <a:rPr lang="en-US" dirty="0" err="1">
                <a:latin typeface="Times New Roman" panose="02020603050405020304" pitchFamily="18" charset="0"/>
                <a:cs typeface="Times New Roman" panose="02020603050405020304" pitchFamily="18" charset="0"/>
              </a:rPr>
              <a:t>unaugmented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19</a:t>
            </a:fld>
            <a:endParaRPr lang="en-IN">
              <a:solidFill>
                <a:schemeClr val="bg1"/>
              </a:solidFill>
            </a:endParaRPr>
          </a:p>
        </p:txBody>
      </p:sp>
      <p:sp>
        <p:nvSpPr>
          <p:cNvPr id="7" name="Date Placeholder 8">
            <a:extLst>
              <a:ext uri="{FF2B5EF4-FFF2-40B4-BE49-F238E27FC236}">
                <a16:creationId xmlns:a16="http://schemas.microsoft.com/office/drawing/2014/main" id="{F48E0972-8E5D-4BC6-973E-E16A88CB48BE}"/>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8" name="Footer Placeholder 9">
            <a:extLst>
              <a:ext uri="{FF2B5EF4-FFF2-40B4-BE49-F238E27FC236}">
                <a16:creationId xmlns:a16="http://schemas.microsoft.com/office/drawing/2014/main" id="{AEF45022-E111-40E2-8D03-B488F6E56536}"/>
              </a:ext>
            </a:extLst>
          </p:cNvPr>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Tree>
    <p:extLst>
      <p:ext uri="{BB962C8B-B14F-4D97-AF65-F5344CB8AC3E}">
        <p14:creationId xmlns:p14="http://schemas.microsoft.com/office/powerpoint/2010/main" val="356657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895" y="-36830"/>
            <a:ext cx="10515600" cy="1014095"/>
          </a:xfrm>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INTRODUCTION</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42248"/>
            <a:ext cx="10431483" cy="4297296"/>
          </a:xfrm>
        </p:spPr>
        <p:txBody>
          <a:bodyPr>
            <a:normAutofit/>
          </a:bodyPr>
          <a:lstStyle/>
          <a:p>
            <a:r>
              <a:rPr lang="en-US" dirty="0"/>
              <a:t>Yoga is a type of physical activity that consists of postures (also called ‘</a:t>
            </a:r>
            <a:r>
              <a:rPr lang="en-US" i="1" dirty="0"/>
              <a:t>asanas</a:t>
            </a:r>
            <a:r>
              <a:rPr lang="en-US" dirty="0"/>
              <a:t>’) in continuous sequence along with regulated breathing. Yoga originated in ancient India.</a:t>
            </a:r>
          </a:p>
          <a:p>
            <a:r>
              <a:rPr lang="en-US" dirty="0"/>
              <a:t>In this paper, various pre-trained deep-learning CNN models were used to classify the yoga pose in each image. </a:t>
            </a:r>
          </a:p>
          <a:p>
            <a:r>
              <a:rPr lang="en-US" dirty="0"/>
              <a:t>Their results are compared and analyzed.</a:t>
            </a:r>
          </a:p>
          <a:p>
            <a:r>
              <a:rPr lang="en-US" dirty="0"/>
              <a:t>The models used were VGG16, VGG19, InceptionV3, DenseNet201, ResNet50V2, ResNet152V2, ResNet101V2, </a:t>
            </a:r>
            <a:r>
              <a:rPr lang="en-US" dirty="0" err="1"/>
              <a:t>MobileNet</a:t>
            </a:r>
            <a:r>
              <a:rPr lang="en-US" dirty="0"/>
              <a:t>, MobileNetV2 and InceptionResNetV2.</a:t>
            </a:r>
          </a:p>
          <a:p>
            <a:endParaRPr lang="en-US" dirty="0"/>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2</a:t>
            </a:fld>
            <a:endParaRPr lang="en-IN" dirty="0">
              <a:solidFill>
                <a:schemeClr val="bg1"/>
              </a:solidFill>
            </a:endParaRPr>
          </a:p>
        </p:txBody>
      </p:sp>
      <p:sp>
        <p:nvSpPr>
          <p:cNvPr id="7" name="Date Placeholder 8">
            <a:extLst>
              <a:ext uri="{FF2B5EF4-FFF2-40B4-BE49-F238E27FC236}">
                <a16:creationId xmlns:a16="http://schemas.microsoft.com/office/drawing/2014/main" id="{6C1159AD-A220-40C3-A9C1-CE6E63795B2A}"/>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8" name="Footer Placeholder 9">
            <a:extLst>
              <a:ext uri="{FF2B5EF4-FFF2-40B4-BE49-F238E27FC236}">
                <a16:creationId xmlns:a16="http://schemas.microsoft.com/office/drawing/2014/main" id="{A5AC504B-4138-4F9F-8F4B-7616DB93D941}"/>
              </a:ext>
            </a:extLst>
          </p:cNvPr>
          <p:cNvSpPr>
            <a:spLocks noGrp="1"/>
          </p:cNvSpPr>
          <p:nvPr>
            <p:ph type="ftr" sz="quarter" idx="11"/>
          </p:nvPr>
        </p:nvSpPr>
        <p:spPr>
          <a:xfrm>
            <a:off x="2164715" y="6429375"/>
            <a:ext cx="8169275" cy="365125"/>
          </a:xfrm>
        </p:spPr>
        <p:txBody>
          <a:bodyPr/>
          <a:lstStyle/>
          <a:p>
            <a:r>
              <a:rPr lang="en-IN" dirty="0">
                <a:solidFill>
                  <a:schemeClr val="bg1"/>
                </a:solidFill>
              </a:rPr>
              <a:t>International Conference on Emerging Trends in Digital Technologies-2023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36830"/>
            <a:ext cx="10515600" cy="1014095"/>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FUTURE ENHANCEMENT</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61309"/>
            <a:ext cx="10515600" cy="4015654"/>
          </a:xfrm>
        </p:spPr>
        <p:txBody>
          <a:bodyPr>
            <a:normAutofit/>
          </a:bodyPr>
          <a:lstStyle/>
          <a:p>
            <a:r>
              <a:rPr lang="en-US" dirty="0">
                <a:latin typeface="Times New Roman" panose="02020603050405020304" pitchFamily="18" charset="0"/>
                <a:cs typeface="Times New Roman" panose="02020603050405020304" pitchFamily="18" charset="0"/>
              </a:rPr>
              <a:t>During the 2019 Covid pandemic, people were forced to stay isolated in their homes. This limited their physical movement and exercises were then done indoors. During this time, online applications which provide guidance for exercise and yoga proved to be extremely beneficial. Technologies like these can be used which provide and guide users with the means to identify the correct postures of yoga asanas. Instead of using images, we can also use videos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yoga postures. Deep-pose estimators, LSTM,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are compatible with video analysis.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a:xfrm>
            <a:off x="97155" y="6421755"/>
            <a:ext cx="2743200" cy="365125"/>
          </a:xfrm>
        </p:spPr>
        <p:txBody>
          <a:bodyPr/>
          <a:lstStyle/>
          <a:p>
            <a:r>
              <a:rPr lang="en-US">
                <a:solidFill>
                  <a:schemeClr val="bg1"/>
                </a:solidFill>
              </a:rPr>
              <a:t>21-02-2023</a:t>
            </a:r>
            <a:endParaRPr lang="en-IN" dirty="0">
              <a:solidFill>
                <a:schemeClr val="bg1"/>
              </a:solidFill>
            </a:endParaRPr>
          </a:p>
        </p:txBody>
      </p:sp>
      <p:sp>
        <p:nvSpPr>
          <p:cNvPr id="5" name="Footer Placeholder 4"/>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20</a:t>
            </a:fld>
            <a:endParaRPr lang="en-IN">
              <a:solidFill>
                <a:schemeClr val="bg1"/>
              </a:solidFill>
            </a:endParaRPr>
          </a:p>
        </p:txBody>
      </p:sp>
    </p:spTree>
    <p:extLst>
      <p:ext uri="{BB962C8B-B14F-4D97-AF65-F5344CB8AC3E}">
        <p14:creationId xmlns:p14="http://schemas.microsoft.com/office/powerpoint/2010/main" val="278909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1DB8-5D23-C90D-0DD9-4D5F3DFC0444}"/>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1C92D8A7-F040-8C33-12B0-C633A84DFAEE}"/>
              </a:ext>
            </a:extLst>
          </p:cNvPr>
          <p:cNvSpPr>
            <a:spLocks noGrp="1"/>
          </p:cNvSpPr>
          <p:nvPr>
            <p:ph idx="1"/>
          </p:nvPr>
        </p:nvSpPr>
        <p:spPr/>
        <p:txBody>
          <a:bodyPr>
            <a:normAutofit lnSpcReduction="10000"/>
          </a:bodyPr>
          <a:lstStyle/>
          <a:p>
            <a:pPr marL="0" lvl="0" indent="0">
              <a:spcAft>
                <a:spcPts val="600"/>
              </a:spcAft>
              <a:buNone/>
            </a:pPr>
            <a:r>
              <a:rPr lang="en-GB" sz="2800" dirty="0">
                <a:effectLst/>
                <a:latin typeface="Times New Roman" panose="02020603050405020304" pitchFamily="18" charset="0"/>
                <a:ea typeface="Arial" panose="020B0604020202020204" pitchFamily="34" charset="0"/>
              </a:rPr>
              <a:t>[1]. Kaggle.com, ‘Yoga Poses Dataset’, 2022. [Online]. Available: </a:t>
            </a:r>
            <a:r>
              <a:rPr lang="en-GB" sz="2800" u="sng" dirty="0">
                <a:solidFill>
                  <a:srgbClr val="1155CC"/>
                </a:solidFill>
                <a:effectLst/>
                <a:latin typeface="Times New Roman" panose="02020603050405020304" pitchFamily="18" charset="0"/>
                <a:ea typeface="Arial" panose="020B0604020202020204" pitchFamily="34" charset="0"/>
                <a:hlinkClick r:id="rId2"/>
              </a:rPr>
              <a:t>https://www.kaggle.com/datasets/niharika41298/yoga-poses-dataset</a:t>
            </a:r>
            <a:r>
              <a:rPr lang="en-GB" sz="2800" dirty="0">
                <a:effectLst/>
                <a:latin typeface="Times New Roman" panose="02020603050405020304" pitchFamily="18" charset="0"/>
                <a:ea typeface="Arial" panose="020B0604020202020204" pitchFamily="34" charset="0"/>
              </a:rPr>
              <a:t> [Accessed: Sep-2022]</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[2]. wikipedia.com, ‘Yoga’, 2022. [Online]. Available: </a:t>
            </a:r>
            <a:r>
              <a:rPr lang="en-GB" sz="2800" u="sng" dirty="0">
                <a:solidFill>
                  <a:srgbClr val="1155CC"/>
                </a:solidFill>
                <a:effectLst/>
                <a:latin typeface="Times New Roman" panose="02020603050405020304" pitchFamily="18" charset="0"/>
                <a:ea typeface="Arial" panose="020B0604020202020204" pitchFamily="34" charset="0"/>
                <a:hlinkClick r:id="rId3"/>
              </a:rPr>
              <a:t>https://en.wikipedia.org/wiki/Yoga</a:t>
            </a:r>
            <a:r>
              <a:rPr lang="en-GB" sz="2800" dirty="0">
                <a:effectLst/>
                <a:latin typeface="Times New Roman" panose="02020603050405020304" pitchFamily="18" charset="0"/>
                <a:ea typeface="Arial" panose="020B0604020202020204" pitchFamily="34" charset="0"/>
              </a:rPr>
              <a:t> [Accessed: Sep-2022]</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[3]. hopkinsmedicine.org,,‘9 benefits of Yoga’, 2022. [Online]. Available:</a:t>
            </a:r>
            <a:endParaRPr lang="en-IN" sz="3600" dirty="0">
              <a:effectLst/>
              <a:latin typeface="Arial" panose="020B0604020202020204" pitchFamily="34" charset="0"/>
              <a:ea typeface="Arial" panose="020B0604020202020204" pitchFamily="34" charset="0"/>
            </a:endParaRPr>
          </a:p>
          <a:p>
            <a:pPr marL="270510">
              <a:spcAft>
                <a:spcPts val="600"/>
              </a:spcAft>
            </a:pPr>
            <a:r>
              <a:rPr lang="en-GB" sz="2800" u="sng" dirty="0">
                <a:solidFill>
                  <a:srgbClr val="1155CC"/>
                </a:solidFill>
                <a:effectLst/>
                <a:latin typeface="Times New Roman" panose="02020603050405020304" pitchFamily="18" charset="0"/>
                <a:ea typeface="Arial" panose="020B0604020202020204" pitchFamily="34" charset="0"/>
                <a:hlinkClick r:id="rId4"/>
              </a:rPr>
              <a:t>https://www.hopkinsmedicine.org/health/wellness-and-prevention/9-benefits-of-yoga</a:t>
            </a:r>
            <a:r>
              <a:rPr lang="en-GB" sz="2800" dirty="0">
                <a:effectLst/>
                <a:latin typeface="Times New Roman" panose="02020603050405020304" pitchFamily="18" charset="0"/>
                <a:ea typeface="Arial" panose="020B0604020202020204" pitchFamily="34" charset="0"/>
              </a:rPr>
              <a:t> [Accessed: Sep-2022]</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solidFill>
                  <a:srgbClr val="333333"/>
                </a:solidFill>
                <a:effectLst/>
                <a:latin typeface="Times New Roman" panose="02020603050405020304" pitchFamily="18" charset="0"/>
                <a:ea typeface="Arial" panose="020B0604020202020204" pitchFamily="34" charset="0"/>
              </a:rPr>
              <a:t>[4]. Long, C., et al., “Development of a yoga posture coaching system using an interactive display based on transfer learning.”  </a:t>
            </a:r>
            <a:r>
              <a:rPr lang="en-GB" sz="2800" u="sng" dirty="0">
                <a:solidFill>
                  <a:srgbClr val="1155CC"/>
                </a:solidFill>
                <a:effectLst/>
                <a:latin typeface="Times New Roman" panose="02020603050405020304" pitchFamily="18" charset="0"/>
                <a:ea typeface="Roboto" panose="02000000000000000000" pitchFamily="2" charset="0"/>
                <a:hlinkClick r:id="rId5"/>
              </a:rPr>
              <a:t>https://rdcu.be/cYKjv</a:t>
            </a:r>
            <a:endParaRPr lang="en-IN" sz="36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C0C5174D-6229-2B52-F495-F2DDF5A1328D}"/>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A595E554-13D4-35B0-8459-0F2DD9EAE66B}"/>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E07F4320-B942-CBDC-3565-55912972D872}"/>
              </a:ext>
            </a:extLst>
          </p:cNvPr>
          <p:cNvSpPr>
            <a:spLocks noGrp="1"/>
          </p:cNvSpPr>
          <p:nvPr>
            <p:ph type="sldNum" sz="quarter" idx="12"/>
          </p:nvPr>
        </p:nvSpPr>
        <p:spPr/>
        <p:txBody>
          <a:bodyPr/>
          <a:lstStyle/>
          <a:p>
            <a:fld id="{4EB0308A-1E47-4741-91F8-10EF230A20F5}" type="slidenum">
              <a:rPr lang="en-IN" smtClean="0"/>
              <a:t>21</a:t>
            </a:fld>
            <a:endParaRPr lang="en-IN"/>
          </a:p>
        </p:txBody>
      </p:sp>
    </p:spTree>
    <p:extLst>
      <p:ext uri="{BB962C8B-B14F-4D97-AF65-F5344CB8AC3E}">
        <p14:creationId xmlns:p14="http://schemas.microsoft.com/office/powerpoint/2010/main" val="132175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E7DC-A0B8-49BE-083C-F36D3A97358F}"/>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405D4ED6-898C-4D04-175C-7CF51A764300}"/>
              </a:ext>
            </a:extLst>
          </p:cNvPr>
          <p:cNvSpPr>
            <a:spLocks noGrp="1"/>
          </p:cNvSpPr>
          <p:nvPr>
            <p:ph idx="1"/>
          </p:nvPr>
        </p:nvSpPr>
        <p:spPr/>
        <p:txBody>
          <a:bodyPr>
            <a:normAutofit fontScale="92500" lnSpcReduction="10000"/>
          </a:bodyPr>
          <a:lstStyle/>
          <a:p>
            <a:pPr marL="0" lvl="0" indent="0">
              <a:spcAft>
                <a:spcPts val="600"/>
              </a:spcAft>
              <a:buNone/>
            </a:pPr>
            <a:r>
              <a:rPr lang="en-GB" sz="2800" dirty="0">
                <a:effectLst/>
                <a:latin typeface="Times New Roman" panose="02020603050405020304" pitchFamily="18" charset="0"/>
                <a:ea typeface="Arial" panose="020B0604020202020204" pitchFamily="34" charset="0"/>
              </a:rPr>
              <a:t>[5]. </a:t>
            </a:r>
            <a:r>
              <a:rPr lang="en-GB" sz="2800" dirty="0" err="1">
                <a:effectLst/>
                <a:latin typeface="Times New Roman" panose="02020603050405020304" pitchFamily="18" charset="0"/>
                <a:ea typeface="Arial" panose="020B0604020202020204" pitchFamily="34" charset="0"/>
              </a:rPr>
              <a:t>Debabrata</a:t>
            </a:r>
            <a:r>
              <a:rPr lang="en-GB" sz="2800" dirty="0">
                <a:effectLst/>
                <a:latin typeface="Times New Roman" panose="02020603050405020304" pitchFamily="18" charset="0"/>
                <a:ea typeface="Arial" panose="020B0604020202020204" pitchFamily="34" charset="0"/>
              </a:rPr>
              <a:t> Swain., et al, ‘Yoga Pose Monitoring System using Deep </a:t>
            </a:r>
            <a:r>
              <a:rPr lang="en-GB" sz="2800" dirty="0" err="1">
                <a:effectLst/>
                <a:latin typeface="Times New Roman" panose="02020603050405020304" pitchFamily="18" charset="0"/>
                <a:ea typeface="Arial" panose="020B0604020202020204" pitchFamily="34" charset="0"/>
              </a:rPr>
              <a:t>Learning’,</a:t>
            </a:r>
            <a:r>
              <a:rPr lang="en-GB" sz="2800" i="1" dirty="0" err="1">
                <a:effectLst/>
                <a:latin typeface="Times New Roman" panose="02020603050405020304" pitchFamily="18" charset="0"/>
                <a:ea typeface="Arial" panose="020B0604020202020204" pitchFamily="34" charset="0"/>
              </a:rPr>
              <a:t>Research</a:t>
            </a:r>
            <a:r>
              <a:rPr lang="en-GB" sz="2800" i="1" dirty="0">
                <a:effectLst/>
                <a:latin typeface="Times New Roman" panose="02020603050405020304" pitchFamily="18" charset="0"/>
                <a:ea typeface="Arial" panose="020B0604020202020204" pitchFamily="34" charset="0"/>
              </a:rPr>
              <a:t> Square</a:t>
            </a:r>
            <a:r>
              <a:rPr lang="en-GB" sz="2800" dirty="0">
                <a:effectLst/>
                <a:latin typeface="Times New Roman" panose="02020603050405020304" pitchFamily="18" charset="0"/>
                <a:ea typeface="Arial" panose="020B0604020202020204" pitchFamily="34" charset="0"/>
              </a:rPr>
              <a:t>, June 2022</a:t>
            </a:r>
            <a:endParaRPr lang="en-IN" sz="3600" dirty="0">
              <a:effectLst/>
              <a:latin typeface="Arial" panose="020B0604020202020204" pitchFamily="34" charset="0"/>
              <a:ea typeface="Arial" panose="020B0604020202020204" pitchFamily="34" charset="0"/>
            </a:endParaRPr>
          </a:p>
          <a:p>
            <a:pPr marL="270510">
              <a:spcAft>
                <a:spcPts val="600"/>
              </a:spcAft>
            </a:pPr>
            <a:r>
              <a:rPr lang="en-GB" sz="2800" dirty="0">
                <a:effectLst/>
                <a:latin typeface="Times New Roman" panose="02020603050405020304" pitchFamily="18" charset="0"/>
                <a:ea typeface="Arial" panose="020B0604020202020204" pitchFamily="34" charset="0"/>
              </a:rPr>
              <a:t> </a:t>
            </a:r>
            <a:r>
              <a:rPr lang="en-GB" sz="2800" u="sng" dirty="0">
                <a:solidFill>
                  <a:srgbClr val="1155CC"/>
                </a:solidFill>
                <a:effectLst/>
                <a:latin typeface="Times New Roman" panose="02020603050405020304" pitchFamily="18" charset="0"/>
                <a:ea typeface="Arial" panose="020B0604020202020204" pitchFamily="34" charset="0"/>
                <a:hlinkClick r:id="rId2"/>
              </a:rPr>
              <a:t>https://assets.researchsquare.com/files/rs-1774107/v1/c134f9a8-c453-45b5-a16a-541b34fde471.pdf?c=1656926080</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[6]. S. </a:t>
            </a:r>
            <a:r>
              <a:rPr lang="en-GB" sz="2800" dirty="0" err="1">
                <a:effectLst/>
                <a:latin typeface="Times New Roman" panose="02020603050405020304" pitchFamily="18" charset="0"/>
                <a:ea typeface="Arial" panose="020B0604020202020204" pitchFamily="34" charset="0"/>
              </a:rPr>
              <a:t>Abarna</a:t>
            </a:r>
            <a:r>
              <a:rPr lang="en-GB" sz="2800" dirty="0">
                <a:effectLst/>
                <a:latin typeface="Times New Roman" panose="02020603050405020304" pitchFamily="18" charset="0"/>
                <a:ea typeface="Arial" panose="020B0604020202020204" pitchFamily="34" charset="0"/>
              </a:rPr>
              <a:t>., et al, ‘Skeleton Pose Estimation Features-based Classification of Yoga Asana using Deep Learning Techniques’, </a:t>
            </a:r>
            <a:r>
              <a:rPr lang="en-GB" sz="2800" i="1" dirty="0">
                <a:effectLst/>
                <a:latin typeface="Times New Roman" panose="02020603050405020304" pitchFamily="18" charset="0"/>
                <a:ea typeface="Arial" panose="020B0604020202020204" pitchFamily="34" charset="0"/>
              </a:rPr>
              <a:t>International Journal of Mechanical Engineering</a:t>
            </a:r>
            <a:r>
              <a:rPr lang="en-GB" sz="2800" dirty="0">
                <a:effectLst/>
                <a:latin typeface="Times New Roman" panose="02020603050405020304" pitchFamily="18" charset="0"/>
                <a:ea typeface="Arial" panose="020B0604020202020204" pitchFamily="34" charset="0"/>
              </a:rPr>
              <a:t>, vol.7,Feb 2022 </a:t>
            </a:r>
            <a:endParaRPr lang="en-IN" sz="3600" dirty="0">
              <a:effectLst/>
              <a:latin typeface="Arial" panose="020B0604020202020204" pitchFamily="34" charset="0"/>
              <a:ea typeface="Arial" panose="020B0604020202020204" pitchFamily="34" charset="0"/>
            </a:endParaRPr>
          </a:p>
          <a:p>
            <a:pPr marL="270510">
              <a:spcAft>
                <a:spcPts val="600"/>
              </a:spcAft>
            </a:pPr>
            <a:r>
              <a:rPr lang="en-GB" sz="2800" u="sng" dirty="0">
                <a:solidFill>
                  <a:srgbClr val="1155CC"/>
                </a:solidFill>
                <a:effectLst/>
                <a:latin typeface="Times New Roman" panose="02020603050405020304" pitchFamily="18" charset="0"/>
                <a:ea typeface="Arial" panose="020B0604020202020204" pitchFamily="34" charset="0"/>
                <a:hlinkClick r:id="rId3"/>
              </a:rPr>
              <a:t>https://kalaharijournals.com/resources/FebV7_I2_281.pdf</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[7]. J. Jose., et al, ‘Yoga Asana Identification: A Deep Learning Approach’, </a:t>
            </a:r>
            <a:r>
              <a:rPr lang="en-GB" sz="2800" i="1" dirty="0">
                <a:effectLst/>
                <a:latin typeface="Times New Roman" panose="02020603050405020304" pitchFamily="18" charset="0"/>
                <a:ea typeface="Arial" panose="020B0604020202020204" pitchFamily="34" charset="0"/>
              </a:rPr>
              <a:t>IOP Conference Series: Materials Science and Engineering</a:t>
            </a:r>
            <a:r>
              <a:rPr lang="en-GB" sz="2800" dirty="0">
                <a:effectLst/>
                <a:latin typeface="Times New Roman" panose="02020603050405020304" pitchFamily="18" charset="0"/>
                <a:ea typeface="Arial" panose="020B0604020202020204" pitchFamily="34" charset="0"/>
              </a:rPr>
              <a:t>, 2021 </a:t>
            </a:r>
            <a:r>
              <a:rPr lang="en-GB" sz="2800" u="sng" dirty="0">
                <a:solidFill>
                  <a:srgbClr val="1155CC"/>
                </a:solidFill>
                <a:effectLst/>
                <a:latin typeface="Times New Roman" panose="02020603050405020304" pitchFamily="18" charset="0"/>
                <a:ea typeface="Arial" panose="020B0604020202020204" pitchFamily="34" charset="0"/>
                <a:hlinkClick r:id="rId4"/>
              </a:rPr>
              <a:t>https://iopscience.iop.org/article/10.1088/1757-899X/1110/1/012002/pdf</a:t>
            </a:r>
            <a:endParaRPr lang="en-IN" sz="3600" dirty="0">
              <a:effectLst/>
              <a:latin typeface="Arial" panose="020B0604020202020204" pitchFamily="34" charset="0"/>
              <a:ea typeface="Arial" panose="020B0604020202020204" pitchFamily="34" charset="0"/>
            </a:endParaRPr>
          </a:p>
          <a:p>
            <a:endParaRPr lang="en-IN" dirty="0"/>
          </a:p>
          <a:p>
            <a:endParaRPr lang="en-IN" dirty="0"/>
          </a:p>
        </p:txBody>
      </p:sp>
      <p:sp>
        <p:nvSpPr>
          <p:cNvPr id="4" name="Date Placeholder 3">
            <a:extLst>
              <a:ext uri="{FF2B5EF4-FFF2-40B4-BE49-F238E27FC236}">
                <a16:creationId xmlns:a16="http://schemas.microsoft.com/office/drawing/2014/main" id="{6A6063A2-21D5-45C5-E21D-98588A5F6FBF}"/>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806E2789-DFE6-F310-00D8-1E03CF7E9D74}"/>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C4E2C415-19C5-601D-67AA-8A80D7E352E9}"/>
              </a:ext>
            </a:extLst>
          </p:cNvPr>
          <p:cNvSpPr>
            <a:spLocks noGrp="1"/>
          </p:cNvSpPr>
          <p:nvPr>
            <p:ph type="sldNum" sz="quarter" idx="12"/>
          </p:nvPr>
        </p:nvSpPr>
        <p:spPr/>
        <p:txBody>
          <a:bodyPr/>
          <a:lstStyle/>
          <a:p>
            <a:fld id="{4EB0308A-1E47-4741-91F8-10EF230A20F5}" type="slidenum">
              <a:rPr lang="en-IN" smtClean="0"/>
              <a:t>22</a:t>
            </a:fld>
            <a:endParaRPr lang="en-IN"/>
          </a:p>
        </p:txBody>
      </p:sp>
    </p:spTree>
    <p:extLst>
      <p:ext uri="{BB962C8B-B14F-4D97-AF65-F5344CB8AC3E}">
        <p14:creationId xmlns:p14="http://schemas.microsoft.com/office/powerpoint/2010/main" val="152755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F6B-E0B8-2339-89BB-3A5EBA110D3E}"/>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C748AF7F-A92D-5EF3-291D-1959198E07B5}"/>
              </a:ext>
            </a:extLst>
          </p:cNvPr>
          <p:cNvSpPr>
            <a:spLocks noGrp="1"/>
          </p:cNvSpPr>
          <p:nvPr>
            <p:ph idx="1"/>
          </p:nvPr>
        </p:nvSpPr>
        <p:spPr/>
        <p:txBody>
          <a:bodyPr/>
          <a:lstStyle/>
          <a:p>
            <a:pPr marL="0" lvl="0" indent="0">
              <a:spcAft>
                <a:spcPts val="600"/>
              </a:spcAft>
              <a:buNone/>
            </a:pPr>
            <a:r>
              <a:rPr lang="en-GB" sz="2800" dirty="0">
                <a:effectLst/>
                <a:latin typeface="Times New Roman" panose="02020603050405020304" pitchFamily="18" charset="0"/>
                <a:ea typeface="Arial" panose="020B0604020202020204" pitchFamily="34" charset="0"/>
              </a:rPr>
              <a:t>[8]. L. Torrey, ‘Transfer Learning’, </a:t>
            </a:r>
            <a:r>
              <a:rPr lang="en-GB" sz="2800" i="1" dirty="0">
                <a:effectLst/>
                <a:latin typeface="Times New Roman" panose="02020603050405020304" pitchFamily="18" charset="0"/>
                <a:ea typeface="Arial" panose="020B0604020202020204" pitchFamily="34" charset="0"/>
              </a:rPr>
              <a:t>University of Wisconsin, Madison WI, USA</a:t>
            </a:r>
            <a:r>
              <a:rPr lang="en-GB" sz="2800" dirty="0">
                <a:effectLst/>
                <a:latin typeface="Times New Roman" panose="02020603050405020304" pitchFamily="18" charset="0"/>
                <a:ea typeface="Arial" panose="020B0604020202020204" pitchFamily="34" charset="0"/>
              </a:rPr>
              <a:t> </a:t>
            </a:r>
            <a:endParaRPr lang="en-IN" sz="3600" dirty="0">
              <a:effectLst/>
              <a:latin typeface="Arial" panose="020B0604020202020204" pitchFamily="34" charset="0"/>
              <a:ea typeface="Arial" panose="020B0604020202020204" pitchFamily="34" charset="0"/>
            </a:endParaRPr>
          </a:p>
          <a:p>
            <a:pPr marL="270510">
              <a:spcAft>
                <a:spcPts val="600"/>
              </a:spcAft>
            </a:pPr>
            <a:r>
              <a:rPr lang="en-GB" sz="2800" u="sng" dirty="0">
                <a:solidFill>
                  <a:srgbClr val="1155CC"/>
                </a:solidFill>
                <a:effectLst/>
                <a:latin typeface="Times New Roman" panose="02020603050405020304" pitchFamily="18" charset="0"/>
                <a:ea typeface="Arial" panose="020B0604020202020204" pitchFamily="34" charset="0"/>
                <a:hlinkClick r:id="rId2"/>
              </a:rPr>
              <a:t>https://ftp.cs.wisc.edu/machine-learning/shavlik-group/torrey.handbook09.pdf</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[9]. wikipedia.com ‘</a:t>
            </a:r>
            <a:r>
              <a:rPr lang="en-GB" sz="2800" dirty="0" err="1">
                <a:effectLst/>
                <a:latin typeface="Times New Roman" panose="02020603050405020304" pitchFamily="18" charset="0"/>
                <a:ea typeface="Arial" panose="020B0604020202020204" pitchFamily="34" charset="0"/>
              </a:rPr>
              <a:t>Softmax</a:t>
            </a:r>
            <a:r>
              <a:rPr lang="en-GB" sz="2800" dirty="0">
                <a:effectLst/>
                <a:latin typeface="Times New Roman" panose="02020603050405020304" pitchFamily="18" charset="0"/>
                <a:ea typeface="Arial" panose="020B0604020202020204" pitchFamily="34" charset="0"/>
              </a:rPr>
              <a:t> activation function’,2022.[Online]. Available:</a:t>
            </a:r>
            <a:endParaRPr lang="en-IN" sz="3600" dirty="0">
              <a:effectLst/>
              <a:latin typeface="Arial" panose="020B0604020202020204" pitchFamily="34" charset="0"/>
              <a:ea typeface="Arial" panose="020B0604020202020204" pitchFamily="34" charset="0"/>
            </a:endParaRPr>
          </a:p>
          <a:p>
            <a:pPr marL="270510">
              <a:spcAft>
                <a:spcPts val="600"/>
              </a:spcAft>
            </a:pPr>
            <a:r>
              <a:rPr lang="en-GB" sz="2800" u="sng" dirty="0">
                <a:solidFill>
                  <a:srgbClr val="0000FF"/>
                </a:solidFill>
                <a:effectLst/>
                <a:latin typeface="Times New Roman" panose="02020603050405020304" pitchFamily="18" charset="0"/>
                <a:ea typeface="Arial" panose="020B0604020202020204" pitchFamily="34" charset="0"/>
                <a:hlinkClick r:id="rId3"/>
              </a:rPr>
              <a:t>https://en.wikipedia.org/wiki/Softmax_function</a:t>
            </a:r>
            <a:r>
              <a:rPr lang="en-GB" sz="2800" u="sng" dirty="0">
                <a:solidFill>
                  <a:srgbClr val="1155CC"/>
                </a:solidFill>
                <a:effectLst/>
                <a:latin typeface="Times New Roman" panose="02020603050405020304" pitchFamily="18" charset="0"/>
                <a:ea typeface="Arial" panose="020B0604020202020204" pitchFamily="34" charset="0"/>
              </a:rPr>
              <a:t> </a:t>
            </a:r>
            <a:r>
              <a:rPr lang="en-GB" sz="2800" dirty="0">
                <a:effectLst/>
                <a:latin typeface="Times New Roman" panose="02020603050405020304" pitchFamily="18" charset="0"/>
                <a:ea typeface="Arial" panose="020B0604020202020204" pitchFamily="34" charset="0"/>
              </a:rPr>
              <a:t>[Accessed: Sep-2022]</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[10]. oreilly.com, ‘Multi-class cross entropy loss’, 2022. [Online]. Available: </a:t>
            </a:r>
            <a:r>
              <a:rPr lang="en-GB" sz="2800" u="sng" dirty="0">
                <a:solidFill>
                  <a:srgbClr val="0000FF"/>
                </a:solidFill>
                <a:effectLst/>
                <a:latin typeface="Times New Roman" panose="02020603050405020304" pitchFamily="18" charset="0"/>
                <a:ea typeface="Arial" panose="020B0604020202020204" pitchFamily="34" charset="0"/>
                <a:hlinkClick r:id="rId4"/>
              </a:rPr>
              <a:t>https://www.oreilly.com/library/view/hands-on-convolutional-neural/9781789130331/7f34b72e-f571-49d2-a37a-4ed6f8011c93.xhtml</a:t>
            </a:r>
            <a:r>
              <a:rPr lang="en-GB" sz="2800" u="sng" dirty="0">
                <a:solidFill>
                  <a:srgbClr val="1155CC"/>
                </a:solidFill>
                <a:effectLst/>
                <a:latin typeface="Times New Roman" panose="02020603050405020304" pitchFamily="18" charset="0"/>
                <a:ea typeface="Arial" panose="020B0604020202020204" pitchFamily="34" charset="0"/>
              </a:rPr>
              <a:t>  </a:t>
            </a:r>
            <a:r>
              <a:rPr lang="en-GB" sz="2800" dirty="0">
                <a:effectLst/>
                <a:latin typeface="Times New Roman" panose="02020603050405020304" pitchFamily="18" charset="0"/>
                <a:ea typeface="Arial" panose="020B0604020202020204" pitchFamily="34" charset="0"/>
              </a:rPr>
              <a:t>[Accessed: Sep-2022]</a:t>
            </a:r>
            <a:endParaRPr lang="en-IN" sz="36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B9FC89A0-C304-A18B-E6C7-0F21BE700F79}"/>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DC3DD96D-6EE1-DE64-8950-903F7D2B99EC}"/>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981AB04C-6E53-FF84-B595-786C55852B23}"/>
              </a:ext>
            </a:extLst>
          </p:cNvPr>
          <p:cNvSpPr>
            <a:spLocks noGrp="1"/>
          </p:cNvSpPr>
          <p:nvPr>
            <p:ph type="sldNum" sz="quarter" idx="12"/>
          </p:nvPr>
        </p:nvSpPr>
        <p:spPr/>
        <p:txBody>
          <a:bodyPr/>
          <a:lstStyle/>
          <a:p>
            <a:fld id="{4EB0308A-1E47-4741-91F8-10EF230A20F5}" type="slidenum">
              <a:rPr lang="en-IN" smtClean="0"/>
              <a:t>23</a:t>
            </a:fld>
            <a:endParaRPr lang="en-IN"/>
          </a:p>
        </p:txBody>
      </p:sp>
    </p:spTree>
    <p:extLst>
      <p:ext uri="{BB962C8B-B14F-4D97-AF65-F5344CB8AC3E}">
        <p14:creationId xmlns:p14="http://schemas.microsoft.com/office/powerpoint/2010/main" val="177644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6243-08FF-3883-B23B-7140E8B3EFE0}"/>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ED1FD771-178C-67BB-5236-11D46DE5F982}"/>
              </a:ext>
            </a:extLst>
          </p:cNvPr>
          <p:cNvSpPr>
            <a:spLocks noGrp="1"/>
          </p:cNvSpPr>
          <p:nvPr>
            <p:ph idx="1"/>
          </p:nvPr>
        </p:nvSpPr>
        <p:spPr/>
        <p:txBody>
          <a:bodyPr>
            <a:normAutofit fontScale="92500" lnSpcReduction="10000"/>
          </a:bodyPr>
          <a:lstStyle/>
          <a:p>
            <a:pPr marL="0" lvl="0" indent="0">
              <a:spcAft>
                <a:spcPts val="600"/>
              </a:spcAft>
              <a:buNone/>
            </a:pPr>
            <a:r>
              <a:rPr lang="en-GB" sz="2800" dirty="0">
                <a:effectLst/>
                <a:latin typeface="Times New Roman" panose="02020603050405020304" pitchFamily="18" charset="0"/>
                <a:ea typeface="Arial" panose="020B0604020202020204" pitchFamily="34" charset="0"/>
              </a:rPr>
              <a:t>[11]. machinelearningmastery.com, ‘How to Calculate Precision, Recall, and F-Measure for Imbalanced Classification’, 2022.[Online]. Available: </a:t>
            </a:r>
            <a:r>
              <a:rPr lang="en-GB" sz="2800" u="sng" dirty="0">
                <a:solidFill>
                  <a:srgbClr val="1155CC"/>
                </a:solidFill>
                <a:effectLst/>
                <a:latin typeface="Times New Roman" panose="02020603050405020304" pitchFamily="18" charset="0"/>
                <a:ea typeface="Arial" panose="020B0604020202020204" pitchFamily="34" charset="0"/>
                <a:hlinkClick r:id="rId2"/>
              </a:rPr>
              <a:t>https://machinelearningmastery.com/precision-recall-and-f-measure-for-imbalanced-classification/</a:t>
            </a:r>
            <a:r>
              <a:rPr lang="en-GB" sz="3600" dirty="0">
                <a:effectLst/>
                <a:latin typeface="Arial" panose="020B0604020202020204" pitchFamily="34" charset="0"/>
                <a:ea typeface="Arial" panose="020B0604020202020204" pitchFamily="34" charset="0"/>
              </a:rPr>
              <a:t> </a:t>
            </a:r>
            <a:r>
              <a:rPr lang="en-GB" sz="2800" dirty="0">
                <a:effectLst/>
                <a:latin typeface="Times New Roman" panose="02020603050405020304" pitchFamily="18" charset="0"/>
                <a:ea typeface="Arial" panose="020B0604020202020204" pitchFamily="34" charset="0"/>
              </a:rPr>
              <a:t>[Accessed: Sep-2022]</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GB" sz="2800" dirty="0">
                <a:effectLst/>
                <a:latin typeface="Times New Roman" panose="02020603050405020304" pitchFamily="18" charset="0"/>
                <a:ea typeface="Arial" panose="020B0604020202020204" pitchFamily="34" charset="0"/>
              </a:rPr>
              <a:t>[12]. S. Gupta, et al., ‘Yoga Pose Detection Using Deep Learning’, </a:t>
            </a:r>
            <a:r>
              <a:rPr lang="en-IN" sz="2800" i="1" dirty="0">
                <a:effectLst/>
                <a:latin typeface="Times New Roman" panose="02020603050405020304" pitchFamily="18" charset="0"/>
                <a:ea typeface="Arial" panose="020B0604020202020204" pitchFamily="34" charset="0"/>
              </a:rPr>
              <a:t>International Journal of Innovative Research in Engineering, Volume 3, Issue 6 (November-December 2022), PP: 92-94.</a:t>
            </a:r>
            <a:endParaRPr lang="en-IN" sz="3600" dirty="0">
              <a:effectLst/>
              <a:latin typeface="Arial" panose="020B0604020202020204" pitchFamily="34" charset="0"/>
              <a:ea typeface="Arial" panose="020B0604020202020204" pitchFamily="34" charset="0"/>
            </a:endParaRPr>
          </a:p>
          <a:p>
            <a:pPr marL="41910" indent="0">
              <a:spcAft>
                <a:spcPts val="600"/>
              </a:spcAft>
              <a:buNone/>
            </a:pPr>
            <a:r>
              <a:rPr lang="en-IN" sz="2800" u="sng" dirty="0">
                <a:solidFill>
                  <a:srgbClr val="0000FF"/>
                </a:solidFill>
                <a:effectLst/>
                <a:latin typeface="Times New Roman" panose="02020603050405020304" pitchFamily="18" charset="0"/>
                <a:ea typeface="Arial" panose="020B0604020202020204" pitchFamily="34" charset="0"/>
                <a:hlinkClick r:id="rId3"/>
              </a:rPr>
              <a:t>https://theijire.com/assets/pdf/archives/1668833195_78987abdde335ec66914.pdf</a:t>
            </a:r>
            <a:r>
              <a:rPr lang="en-IN" sz="2800" dirty="0">
                <a:effectLst/>
                <a:latin typeface="Times New Roman" panose="02020603050405020304" pitchFamily="18" charset="0"/>
                <a:ea typeface="Arial" panose="020B0604020202020204" pitchFamily="34" charset="0"/>
              </a:rPr>
              <a:t> </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IN" sz="2800" dirty="0">
                <a:effectLst/>
                <a:latin typeface="Times New Roman" panose="02020603050405020304" pitchFamily="18" charset="0"/>
                <a:ea typeface="Arial" panose="020B0604020202020204" pitchFamily="34" charset="0"/>
              </a:rPr>
              <a:t>[13]. S. K. Yadav, et al, ‘Real-time Yoga recognition using deep learning’, </a:t>
            </a:r>
            <a:r>
              <a:rPr lang="en-IN" sz="2800" i="1" dirty="0">
                <a:effectLst/>
                <a:latin typeface="Times New Roman" panose="02020603050405020304" pitchFamily="18" charset="0"/>
                <a:ea typeface="Arial" panose="020B0604020202020204" pitchFamily="34" charset="0"/>
              </a:rPr>
              <a:t>Neural Computing and Applications (2019) 31:9349–9361</a:t>
            </a:r>
            <a:endParaRPr lang="en-IN" sz="3600" dirty="0">
              <a:effectLst/>
              <a:latin typeface="Arial" panose="020B0604020202020204" pitchFamily="34" charset="0"/>
              <a:ea typeface="Arial" panose="020B0604020202020204" pitchFamily="34" charset="0"/>
            </a:endParaRPr>
          </a:p>
          <a:p>
            <a:pPr marL="0" indent="0">
              <a:buNone/>
            </a:pPr>
            <a:r>
              <a:rPr lang="en-IN" sz="2800" u="sng" dirty="0">
                <a:solidFill>
                  <a:srgbClr val="0000FF"/>
                </a:solidFill>
                <a:effectLst/>
                <a:latin typeface="Times New Roman" panose="02020603050405020304" pitchFamily="18" charset="0"/>
                <a:ea typeface="Arial" panose="020B0604020202020204" pitchFamily="34" charset="0"/>
                <a:hlinkClick r:id="rId4"/>
              </a:rPr>
              <a:t>https://link.springer.com/article/10.1007/s00521-019-04232-7</a:t>
            </a:r>
            <a:r>
              <a:rPr lang="en-IN" sz="2800" dirty="0">
                <a:effectLst/>
                <a:latin typeface="Times New Roman" panose="02020603050405020304" pitchFamily="18" charset="0"/>
                <a:ea typeface="Arial" panose="020B0604020202020204" pitchFamily="34" charset="0"/>
              </a:rPr>
              <a:t> </a:t>
            </a:r>
            <a:endParaRPr lang="en-IN" dirty="0"/>
          </a:p>
        </p:txBody>
      </p:sp>
      <p:sp>
        <p:nvSpPr>
          <p:cNvPr id="4" name="Date Placeholder 3">
            <a:extLst>
              <a:ext uri="{FF2B5EF4-FFF2-40B4-BE49-F238E27FC236}">
                <a16:creationId xmlns:a16="http://schemas.microsoft.com/office/drawing/2014/main" id="{A983E605-B70B-21F3-963D-655E427E54A0}"/>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F2EC4FE9-CDF3-63BE-825F-D279879B4254}"/>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D8577DD7-0F83-0542-8C6D-5109576D979A}"/>
              </a:ext>
            </a:extLst>
          </p:cNvPr>
          <p:cNvSpPr>
            <a:spLocks noGrp="1"/>
          </p:cNvSpPr>
          <p:nvPr>
            <p:ph type="sldNum" sz="quarter" idx="12"/>
          </p:nvPr>
        </p:nvSpPr>
        <p:spPr/>
        <p:txBody>
          <a:bodyPr/>
          <a:lstStyle/>
          <a:p>
            <a:fld id="{4EB0308A-1E47-4741-91F8-10EF230A20F5}" type="slidenum">
              <a:rPr lang="en-IN" smtClean="0"/>
              <a:t>24</a:t>
            </a:fld>
            <a:endParaRPr lang="en-IN"/>
          </a:p>
        </p:txBody>
      </p:sp>
    </p:spTree>
    <p:extLst>
      <p:ext uri="{BB962C8B-B14F-4D97-AF65-F5344CB8AC3E}">
        <p14:creationId xmlns:p14="http://schemas.microsoft.com/office/powerpoint/2010/main" val="53303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47BB-5EF5-9FEF-5D8D-E1693DF85F88}"/>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a:extLst>
              <a:ext uri="{FF2B5EF4-FFF2-40B4-BE49-F238E27FC236}">
                <a16:creationId xmlns:a16="http://schemas.microsoft.com/office/drawing/2014/main" id="{EF6CCF42-E776-5DBF-EFAB-BC792643D4B0}"/>
              </a:ext>
            </a:extLst>
          </p:cNvPr>
          <p:cNvSpPr>
            <a:spLocks noGrp="1"/>
          </p:cNvSpPr>
          <p:nvPr>
            <p:ph idx="1"/>
          </p:nvPr>
        </p:nvSpPr>
        <p:spPr/>
        <p:txBody>
          <a:bodyPr>
            <a:normAutofit fontScale="85000" lnSpcReduction="20000"/>
          </a:bodyPr>
          <a:lstStyle/>
          <a:p>
            <a:pPr marL="0" lvl="0" indent="0">
              <a:spcAft>
                <a:spcPts val="600"/>
              </a:spcAft>
              <a:buNone/>
            </a:pPr>
            <a:r>
              <a:rPr lang="en-IN" sz="2800" dirty="0">
                <a:effectLst/>
                <a:latin typeface="Times New Roman" panose="02020603050405020304" pitchFamily="18" charset="0"/>
                <a:ea typeface="Arial" panose="020B0604020202020204" pitchFamily="34" charset="0"/>
              </a:rPr>
              <a:t>[14]. J. </a:t>
            </a:r>
            <a:r>
              <a:rPr lang="en-IN" sz="2800" dirty="0" err="1">
                <a:effectLst/>
                <a:latin typeface="Times New Roman" panose="02020603050405020304" pitchFamily="18" charset="0"/>
                <a:ea typeface="Arial" panose="020B0604020202020204" pitchFamily="34" charset="0"/>
              </a:rPr>
              <a:t>Kutalek</a:t>
            </a:r>
            <a:r>
              <a:rPr lang="en-IN" sz="2800" dirty="0">
                <a:effectLst/>
                <a:latin typeface="Times New Roman" panose="02020603050405020304" pitchFamily="18" charset="0"/>
                <a:ea typeface="Arial" panose="020B0604020202020204" pitchFamily="34" charset="0"/>
              </a:rPr>
              <a:t>, ‘Detection of Yoga Poses in Image and Video’, </a:t>
            </a:r>
            <a:r>
              <a:rPr lang="en-IN" sz="2800" i="1" dirty="0">
                <a:effectLst/>
                <a:latin typeface="Times New Roman" panose="02020603050405020304" pitchFamily="18" charset="0"/>
                <a:ea typeface="Arial" panose="020B0604020202020204" pitchFamily="34" charset="0"/>
              </a:rPr>
              <a:t>BRNO University of Technology, Excel@FIT2021</a:t>
            </a:r>
            <a:endParaRPr lang="en-IN" sz="3600" dirty="0">
              <a:effectLst/>
              <a:latin typeface="Arial" panose="020B0604020202020204" pitchFamily="34" charset="0"/>
              <a:ea typeface="Arial" panose="020B0604020202020204" pitchFamily="34" charset="0"/>
            </a:endParaRPr>
          </a:p>
          <a:p>
            <a:pPr marL="41910" indent="0">
              <a:spcAft>
                <a:spcPts val="600"/>
              </a:spcAft>
              <a:buNone/>
            </a:pPr>
            <a:r>
              <a:rPr lang="en-IN" sz="2800" u="sng" dirty="0">
                <a:solidFill>
                  <a:srgbClr val="0000FF"/>
                </a:solidFill>
                <a:effectLst/>
                <a:latin typeface="Times New Roman" panose="02020603050405020304" pitchFamily="18" charset="0"/>
                <a:ea typeface="Arial" panose="020B0604020202020204" pitchFamily="34" charset="0"/>
                <a:hlinkClick r:id="rId2"/>
              </a:rPr>
              <a:t>https://excel.fit.vutbr.cz/submissions/2021/024/24.pdf</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IN" sz="2800" dirty="0">
                <a:effectLst/>
                <a:latin typeface="Times New Roman" panose="02020603050405020304" pitchFamily="18" charset="0"/>
                <a:ea typeface="Arial" panose="020B0604020202020204" pitchFamily="34" charset="0"/>
              </a:rPr>
              <a:t>[15]. U. </a:t>
            </a:r>
            <a:r>
              <a:rPr lang="en-IN" sz="2800" dirty="0" err="1">
                <a:effectLst/>
                <a:latin typeface="Times New Roman" panose="02020603050405020304" pitchFamily="18" charset="0"/>
                <a:ea typeface="Arial" panose="020B0604020202020204" pitchFamily="34" charset="0"/>
              </a:rPr>
              <a:t>Bahukhandi</a:t>
            </a:r>
            <a:r>
              <a:rPr lang="en-IN" sz="2800" dirty="0">
                <a:effectLst/>
                <a:latin typeface="Times New Roman" panose="02020603050405020304" pitchFamily="18" charset="0"/>
                <a:ea typeface="Arial" panose="020B0604020202020204" pitchFamily="34" charset="0"/>
              </a:rPr>
              <a:t>, et al, ‘Yoga Pose Detection and Classification using Machine Learning Techniques’, </a:t>
            </a:r>
            <a:r>
              <a:rPr lang="en-IN" sz="2800" i="1" dirty="0">
                <a:effectLst/>
                <a:latin typeface="Times New Roman" panose="02020603050405020304" pitchFamily="18" charset="0"/>
                <a:ea typeface="Arial" panose="020B0604020202020204" pitchFamily="34" charset="0"/>
              </a:rPr>
              <a:t>International Research Journal of Modernization in Engineering Technology and Science ( Peer-Reviewed, Open Access, Fully Refereed International Journal ) Volume:03/Issue:12/December-2021</a:t>
            </a:r>
            <a:r>
              <a:rPr lang="en-IN" sz="3600" dirty="0">
                <a:effectLst/>
                <a:latin typeface="Arial" panose="020B0604020202020204" pitchFamily="34" charset="0"/>
                <a:ea typeface="Arial" panose="020B0604020202020204" pitchFamily="34" charset="0"/>
              </a:rPr>
              <a:t> </a:t>
            </a:r>
            <a:r>
              <a:rPr lang="en-IN" sz="2800" u="sng" dirty="0">
                <a:solidFill>
                  <a:srgbClr val="0000FF"/>
                </a:solidFill>
                <a:effectLst/>
                <a:latin typeface="Times New Roman" panose="02020603050405020304" pitchFamily="18" charset="0"/>
                <a:ea typeface="Arial" panose="020B0604020202020204" pitchFamily="34" charset="0"/>
                <a:hlinkClick r:id="rId3"/>
              </a:rPr>
              <a:t>https://www.irjmets.com/uploadedfiles/paper/volume_3/issue_12_december_2021/17486/final/fin_irjmets1638881020.pdf</a:t>
            </a:r>
            <a:endParaRPr lang="en-IN" sz="3600" dirty="0">
              <a:effectLst/>
              <a:latin typeface="Arial" panose="020B0604020202020204" pitchFamily="34" charset="0"/>
              <a:ea typeface="Arial" panose="020B0604020202020204" pitchFamily="34" charset="0"/>
            </a:endParaRPr>
          </a:p>
          <a:p>
            <a:pPr marL="0" lvl="0" indent="0">
              <a:spcAft>
                <a:spcPts val="600"/>
              </a:spcAft>
              <a:buNone/>
            </a:pPr>
            <a:r>
              <a:rPr lang="en-IN" sz="2800" dirty="0">
                <a:effectLst/>
                <a:latin typeface="Times New Roman" panose="02020603050405020304" pitchFamily="18" charset="0"/>
                <a:ea typeface="Arial" panose="020B0604020202020204" pitchFamily="34" charset="0"/>
              </a:rPr>
              <a:t>[16]. Y. Agarwal, et al, ‘Implementation of Machine Learning Technique for Identification of Yoga Poses’,</a:t>
            </a:r>
            <a:r>
              <a:rPr lang="en-IN" sz="3600" dirty="0">
                <a:effectLst/>
                <a:latin typeface="Arial" panose="020B0604020202020204" pitchFamily="34" charset="0"/>
                <a:ea typeface="Arial" panose="020B0604020202020204" pitchFamily="34" charset="0"/>
              </a:rPr>
              <a:t> </a:t>
            </a:r>
            <a:r>
              <a:rPr lang="en-IN" sz="2800" i="1" dirty="0">
                <a:effectLst/>
                <a:latin typeface="Times New Roman" panose="02020603050405020304" pitchFamily="18" charset="0"/>
                <a:ea typeface="Arial" panose="020B0604020202020204" pitchFamily="34" charset="0"/>
              </a:rPr>
              <a:t>9th IEEE International Conference on Communication Systems and Network Technologies</a:t>
            </a:r>
            <a:r>
              <a:rPr lang="en-IN" sz="2800" dirty="0">
                <a:effectLst/>
                <a:latin typeface="Times New Roman" panose="02020603050405020304" pitchFamily="18" charset="0"/>
                <a:ea typeface="Arial" panose="020B0604020202020204" pitchFamily="34" charset="0"/>
              </a:rPr>
              <a:t> </a:t>
            </a:r>
          </a:p>
          <a:p>
            <a:pPr marL="0" lvl="0" indent="0">
              <a:spcAft>
                <a:spcPts val="600"/>
              </a:spcAft>
              <a:buNone/>
            </a:pPr>
            <a:r>
              <a:rPr lang="en-IN" sz="2800" u="sng" dirty="0">
                <a:solidFill>
                  <a:srgbClr val="0000FF"/>
                </a:solidFill>
                <a:effectLst/>
                <a:latin typeface="Times New Roman" panose="02020603050405020304" pitchFamily="18" charset="0"/>
                <a:ea typeface="Arial" panose="020B0604020202020204" pitchFamily="34" charset="0"/>
                <a:hlinkClick r:id="rId4"/>
              </a:rPr>
              <a:t>https://ieeexplore.ieee.org/abstract/document/9115758</a:t>
            </a:r>
            <a:r>
              <a:rPr lang="en-IN" sz="2800" dirty="0">
                <a:effectLst/>
                <a:latin typeface="Times New Roman" panose="02020603050405020304" pitchFamily="18" charset="0"/>
                <a:ea typeface="Arial" panose="020B0604020202020204" pitchFamily="34" charset="0"/>
              </a:rPr>
              <a:t> </a:t>
            </a:r>
            <a:endParaRPr lang="en-IN" sz="3600" dirty="0">
              <a:effectLst/>
              <a:latin typeface="Arial" panose="020B0604020202020204" pitchFamily="34" charset="0"/>
              <a:ea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BC9AC79F-FF3C-DAB7-8717-342B9938DEFC}"/>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C088EE8E-391D-5EB7-4DD7-719CBC1EBB7E}"/>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63638B55-42C9-0D1C-679E-266969155825}"/>
              </a:ext>
            </a:extLst>
          </p:cNvPr>
          <p:cNvSpPr>
            <a:spLocks noGrp="1"/>
          </p:cNvSpPr>
          <p:nvPr>
            <p:ph type="sldNum" sz="quarter" idx="12"/>
          </p:nvPr>
        </p:nvSpPr>
        <p:spPr/>
        <p:txBody>
          <a:bodyPr/>
          <a:lstStyle/>
          <a:p>
            <a:fld id="{4EB0308A-1E47-4741-91F8-10EF230A20F5}" type="slidenum">
              <a:rPr lang="en-IN" smtClean="0"/>
              <a:t>25</a:t>
            </a:fld>
            <a:endParaRPr lang="en-IN"/>
          </a:p>
        </p:txBody>
      </p:sp>
    </p:spTree>
    <p:extLst>
      <p:ext uri="{BB962C8B-B14F-4D97-AF65-F5344CB8AC3E}">
        <p14:creationId xmlns:p14="http://schemas.microsoft.com/office/powerpoint/2010/main" val="3247967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82550"/>
            <a:ext cx="10515600" cy="1014095"/>
          </a:xfrm>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QUESTIONS AND ANSWERS</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26</a:t>
            </a:fld>
            <a:endParaRPr lang="en-IN">
              <a:solidFill>
                <a:schemeClr val="bg1"/>
              </a:solidFill>
            </a:endParaRPr>
          </a:p>
        </p:txBody>
      </p:sp>
      <p:sp>
        <p:nvSpPr>
          <p:cNvPr id="7" name="Date Placeholder 8">
            <a:extLst>
              <a:ext uri="{FF2B5EF4-FFF2-40B4-BE49-F238E27FC236}">
                <a16:creationId xmlns:a16="http://schemas.microsoft.com/office/drawing/2014/main" id="{391AB435-7738-4CA1-B109-E008FF926883}"/>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8" name="Footer Placeholder 9">
            <a:extLst>
              <a:ext uri="{FF2B5EF4-FFF2-40B4-BE49-F238E27FC236}">
                <a16:creationId xmlns:a16="http://schemas.microsoft.com/office/drawing/2014/main" id="{AFB37D27-93E0-4533-AF6B-0F27730D4D5D}"/>
              </a:ext>
            </a:extLst>
          </p:cNvPr>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Tree>
    <p:extLst>
      <p:ext uri="{BB962C8B-B14F-4D97-AF65-F5344CB8AC3E}">
        <p14:creationId xmlns:p14="http://schemas.microsoft.com/office/powerpoint/2010/main" val="119707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6350"/>
            <a:ext cx="10515600" cy="1014095"/>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PROBLEM STATEMENT                   </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73183"/>
            <a:ext cx="10515600" cy="3443845"/>
          </a:xfrm>
        </p:spPr>
        <p:txBody>
          <a:bodyPr/>
          <a:lstStyle/>
          <a:p>
            <a:r>
              <a:rPr lang="en-US" dirty="0">
                <a:latin typeface="Times New Roman" panose="02020603050405020304" pitchFamily="18" charset="0"/>
                <a:cs typeface="Times New Roman" panose="02020603050405020304" pitchFamily="18" charset="0"/>
              </a:rPr>
              <a:t>Aim: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transfer learning to classify the yoga pose from the given images and compare the results.</a:t>
            </a:r>
          </a:p>
          <a:p>
            <a:endParaRPr lang="en-US" sz="1600" i="1"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3</a:t>
            </a:fld>
            <a:endParaRPr lang="en-IN">
              <a:solidFill>
                <a:schemeClr val="bg1"/>
              </a:solidFill>
            </a:endParaRPr>
          </a:p>
        </p:txBody>
      </p:sp>
      <p:sp>
        <p:nvSpPr>
          <p:cNvPr id="7" name="Date Placeholder 8">
            <a:extLst>
              <a:ext uri="{FF2B5EF4-FFF2-40B4-BE49-F238E27FC236}">
                <a16:creationId xmlns:a16="http://schemas.microsoft.com/office/drawing/2014/main" id="{2BE072D8-286C-4156-BA94-D3288F15CFD8}"/>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8" name="Footer Placeholder 9">
            <a:extLst>
              <a:ext uri="{FF2B5EF4-FFF2-40B4-BE49-F238E27FC236}">
                <a16:creationId xmlns:a16="http://schemas.microsoft.com/office/drawing/2014/main" id="{9EBECFA0-D5AC-4425-9D88-D2788ABA21D7}"/>
              </a:ext>
            </a:extLst>
          </p:cNvPr>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0E6B-5FD3-BC4F-0782-C4C554D73B1D}"/>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LITERATURE REVIEW</a:t>
            </a:r>
            <a:endParaRPr lang="en-IN" sz="3600" dirty="0"/>
          </a:p>
        </p:txBody>
      </p:sp>
      <p:graphicFrame>
        <p:nvGraphicFramePr>
          <p:cNvPr id="7" name="Table 7">
            <a:extLst>
              <a:ext uri="{FF2B5EF4-FFF2-40B4-BE49-F238E27FC236}">
                <a16:creationId xmlns:a16="http://schemas.microsoft.com/office/drawing/2014/main" id="{B97D6E9D-6E2E-63A8-A594-05C4DB7B7567}"/>
              </a:ext>
            </a:extLst>
          </p:cNvPr>
          <p:cNvGraphicFramePr>
            <a:graphicFrameLocks noGrp="1"/>
          </p:cNvGraphicFramePr>
          <p:nvPr>
            <p:ph idx="1"/>
            <p:extLst>
              <p:ext uri="{D42A27DB-BD31-4B8C-83A1-F6EECF244321}">
                <p14:modId xmlns:p14="http://schemas.microsoft.com/office/powerpoint/2010/main" val="3273215146"/>
              </p:ext>
            </p:extLst>
          </p:nvPr>
        </p:nvGraphicFramePr>
        <p:xfrm>
          <a:off x="248574" y="1533559"/>
          <a:ext cx="11727525" cy="4788131"/>
        </p:xfrm>
        <a:graphic>
          <a:graphicData uri="http://schemas.openxmlformats.org/drawingml/2006/table">
            <a:tbl>
              <a:tblPr firstRow="1" bandRow="1">
                <a:tableStyleId>{5C22544A-7EE6-4342-B048-85BDC9FD1C3A}</a:tableStyleId>
              </a:tblPr>
              <a:tblGrid>
                <a:gridCol w="3909175">
                  <a:extLst>
                    <a:ext uri="{9D8B030D-6E8A-4147-A177-3AD203B41FA5}">
                      <a16:colId xmlns:a16="http://schemas.microsoft.com/office/drawing/2014/main" val="1837282630"/>
                    </a:ext>
                  </a:extLst>
                </a:gridCol>
                <a:gridCol w="3909175">
                  <a:extLst>
                    <a:ext uri="{9D8B030D-6E8A-4147-A177-3AD203B41FA5}">
                      <a16:colId xmlns:a16="http://schemas.microsoft.com/office/drawing/2014/main" val="451499917"/>
                    </a:ext>
                  </a:extLst>
                </a:gridCol>
                <a:gridCol w="3909175">
                  <a:extLst>
                    <a:ext uri="{9D8B030D-6E8A-4147-A177-3AD203B41FA5}">
                      <a16:colId xmlns:a16="http://schemas.microsoft.com/office/drawing/2014/main" val="2656084444"/>
                    </a:ext>
                  </a:extLst>
                </a:gridCol>
              </a:tblGrid>
              <a:tr h="520931">
                <a:tc>
                  <a:txBody>
                    <a:bodyPr/>
                    <a:lstStyle/>
                    <a:p>
                      <a:r>
                        <a:rPr lang="en-US" sz="2800" dirty="0">
                          <a:latin typeface="Times New Roman" panose="02020603050405020304" pitchFamily="18" charset="0"/>
                          <a:cs typeface="Times New Roman" panose="02020603050405020304" pitchFamily="18" charset="0"/>
                        </a:rPr>
                        <a:t>Authors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Paper Title</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Key Takeaways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4602352"/>
                  </a:ext>
                </a:extLst>
              </a:tr>
              <a:tr h="1255222">
                <a:tc>
                  <a:txBody>
                    <a:bodyPr/>
                    <a:lstStyle/>
                    <a:p>
                      <a:r>
                        <a:rPr lang="en-US" sz="2800" dirty="0" err="1">
                          <a:latin typeface="Times New Roman" panose="02020603050405020304" pitchFamily="18" charset="0"/>
                          <a:cs typeface="Times New Roman" panose="02020603050405020304" pitchFamily="18" charset="0"/>
                        </a:rPr>
                        <a:t>Debabrata</a:t>
                      </a:r>
                      <a:r>
                        <a:rPr lang="en-US" sz="2800" dirty="0">
                          <a:latin typeface="Times New Roman" panose="02020603050405020304" pitchFamily="18" charset="0"/>
                          <a:cs typeface="Times New Roman" panose="02020603050405020304" pitchFamily="18" charset="0"/>
                        </a:rPr>
                        <a:t> Swain et al.</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GB" sz="2800" dirty="0">
                          <a:effectLst/>
                          <a:latin typeface="Times New Roman" panose="02020603050405020304" pitchFamily="18" charset="0"/>
                          <a:ea typeface="Arial" panose="020B0604020202020204" pitchFamily="34" charset="0"/>
                          <a:cs typeface="Times New Roman" panose="02020603050405020304" pitchFamily="18" charset="0"/>
                        </a:rPr>
                        <a:t>Yoga Pose Monitoring System using Deep Learning</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500" dirty="0">
                          <a:latin typeface="Times New Roman" panose="02020603050405020304" pitchFamily="18" charset="0"/>
                          <a:cs typeface="Times New Roman" panose="02020603050405020304" pitchFamily="18" charset="0"/>
                        </a:rPr>
                        <a:t>CNN – to extract features</a:t>
                      </a:r>
                    </a:p>
                    <a:p>
                      <a:r>
                        <a:rPr lang="en-US" sz="2500" dirty="0">
                          <a:latin typeface="Times New Roman" panose="02020603050405020304" pitchFamily="18" charset="0"/>
                          <a:cs typeface="Times New Roman" panose="02020603050405020304" pitchFamily="18" charset="0"/>
                        </a:rPr>
                        <a:t>LSTM – to understand the occurrence of sequence of frames on videos.</a:t>
                      </a:r>
                      <a:endParaRPr lang="en-IN"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5657107"/>
                  </a:ext>
                </a:extLst>
              </a:tr>
              <a:tr h="479367">
                <a:tc>
                  <a:txBody>
                    <a:bodyPr/>
                    <a:lstStyle/>
                    <a:p>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 </a:t>
                      </a:r>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Abarna</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et al</a:t>
                      </a:r>
                      <a:endParaRPr lang="en-IN" sz="2800" dirty="0">
                        <a:latin typeface="Times New Roman" panose="02020603050405020304" pitchFamily="18" charset="0"/>
                        <a:cs typeface="Times New Roman" panose="02020603050405020304" pitchFamily="18" charset="0"/>
                      </a:endParaRPr>
                    </a:p>
                  </a:txBody>
                  <a:tcPr/>
                </a:tc>
                <a:tc>
                  <a:txBody>
                    <a:bodyPr/>
                    <a:lstStyle/>
                    <a:p>
                      <a:r>
                        <a:rPr kumimoji="0" lang="en-GB" sz="2500" b="0"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rPr>
                        <a:t>Skeleton Pose Estimation Features-based Classification of Yoga Asana using Deep Learning Techniques</a:t>
                      </a:r>
                      <a:endParaRPr lang="en-IN" sz="25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1D CNN and RNN- for classification and feature selection, </a:t>
                      </a:r>
                      <a:r>
                        <a:rPr lang="en-US" sz="2400" dirty="0" err="1">
                          <a:latin typeface="Times New Roman" panose="02020603050405020304" pitchFamily="18" charset="0"/>
                          <a:cs typeface="Times New Roman" panose="02020603050405020304" pitchFamily="18" charset="0"/>
                        </a:rPr>
                        <a:t>OpenPose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CenterNet</a:t>
                      </a:r>
                      <a:r>
                        <a:rPr lang="en-US" sz="2400" dirty="0">
                          <a:latin typeface="Times New Roman" panose="02020603050405020304" pitchFamily="18" charset="0"/>
                          <a:cs typeface="Times New Roman" panose="02020603050405020304" pitchFamily="18" charset="0"/>
                        </a:rPr>
                        <a:t> pre-trained models were used. Better results were obtained with 1D CNN &amp; </a:t>
                      </a:r>
                      <a:r>
                        <a:rPr lang="en-US" sz="2400" dirty="0" err="1">
                          <a:latin typeface="Times New Roman" panose="02020603050405020304" pitchFamily="18" charset="0"/>
                          <a:cs typeface="Times New Roman" panose="02020603050405020304" pitchFamily="18" charset="0"/>
                        </a:rPr>
                        <a:t>OpenPose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1280565"/>
                  </a:ext>
                </a:extLst>
              </a:tr>
            </a:tbl>
          </a:graphicData>
        </a:graphic>
      </p:graphicFrame>
      <p:sp>
        <p:nvSpPr>
          <p:cNvPr id="4" name="Date Placeholder 3">
            <a:extLst>
              <a:ext uri="{FF2B5EF4-FFF2-40B4-BE49-F238E27FC236}">
                <a16:creationId xmlns:a16="http://schemas.microsoft.com/office/drawing/2014/main" id="{1C9400F0-50F2-DF07-DC5F-6AF895A09966}"/>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BE46F53C-51E1-8F8D-AD4E-B2A1D6AD0D4A}"/>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6CAD780C-F1BE-F86D-5EE7-DD097C2FAC17}"/>
              </a:ext>
            </a:extLst>
          </p:cNvPr>
          <p:cNvSpPr>
            <a:spLocks noGrp="1"/>
          </p:cNvSpPr>
          <p:nvPr>
            <p:ph type="sldNum" sz="quarter" idx="12"/>
          </p:nvPr>
        </p:nvSpPr>
        <p:spPr/>
        <p:txBody>
          <a:bodyPr/>
          <a:lstStyle/>
          <a:p>
            <a:fld id="{4EB0308A-1E47-4741-91F8-10EF230A20F5}" type="slidenum">
              <a:rPr lang="en-IN" smtClean="0"/>
              <a:t>4</a:t>
            </a:fld>
            <a:endParaRPr lang="en-IN"/>
          </a:p>
        </p:txBody>
      </p:sp>
    </p:spTree>
    <p:extLst>
      <p:ext uri="{BB962C8B-B14F-4D97-AF65-F5344CB8AC3E}">
        <p14:creationId xmlns:p14="http://schemas.microsoft.com/office/powerpoint/2010/main" val="253096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E300-5894-65AF-8C6F-13FE49357EEC}"/>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LITERATURE REVIEW</a:t>
            </a:r>
            <a:endParaRPr lang="en-IN" sz="3600" dirty="0"/>
          </a:p>
        </p:txBody>
      </p:sp>
      <p:graphicFrame>
        <p:nvGraphicFramePr>
          <p:cNvPr id="7" name="Table 7">
            <a:extLst>
              <a:ext uri="{FF2B5EF4-FFF2-40B4-BE49-F238E27FC236}">
                <a16:creationId xmlns:a16="http://schemas.microsoft.com/office/drawing/2014/main" id="{1539770A-CF2D-84F5-4EB5-0DCF67A59ED8}"/>
              </a:ext>
            </a:extLst>
          </p:cNvPr>
          <p:cNvGraphicFramePr>
            <a:graphicFrameLocks noGrp="1"/>
          </p:cNvGraphicFramePr>
          <p:nvPr>
            <p:ph idx="1"/>
            <p:extLst>
              <p:ext uri="{D42A27DB-BD31-4B8C-83A1-F6EECF244321}">
                <p14:modId xmlns:p14="http://schemas.microsoft.com/office/powerpoint/2010/main" val="204301952"/>
              </p:ext>
            </p:extLst>
          </p:nvPr>
        </p:nvGraphicFramePr>
        <p:xfrm>
          <a:off x="230188" y="1514475"/>
          <a:ext cx="11745912" cy="4358640"/>
        </p:xfrm>
        <a:graphic>
          <a:graphicData uri="http://schemas.openxmlformats.org/drawingml/2006/table">
            <a:tbl>
              <a:tblPr firstRow="1" bandRow="1">
                <a:tableStyleId>{5C22544A-7EE6-4342-B048-85BDC9FD1C3A}</a:tableStyleId>
              </a:tblPr>
              <a:tblGrid>
                <a:gridCol w="3915304">
                  <a:extLst>
                    <a:ext uri="{9D8B030D-6E8A-4147-A177-3AD203B41FA5}">
                      <a16:colId xmlns:a16="http://schemas.microsoft.com/office/drawing/2014/main" val="3603454152"/>
                    </a:ext>
                  </a:extLst>
                </a:gridCol>
                <a:gridCol w="3915304">
                  <a:extLst>
                    <a:ext uri="{9D8B030D-6E8A-4147-A177-3AD203B41FA5}">
                      <a16:colId xmlns:a16="http://schemas.microsoft.com/office/drawing/2014/main" val="3332533771"/>
                    </a:ext>
                  </a:extLst>
                </a:gridCol>
                <a:gridCol w="3915304">
                  <a:extLst>
                    <a:ext uri="{9D8B030D-6E8A-4147-A177-3AD203B41FA5}">
                      <a16:colId xmlns:a16="http://schemas.microsoft.com/office/drawing/2014/main" val="1519595787"/>
                    </a:ext>
                  </a:extLst>
                </a:gridCol>
              </a:tblGrid>
              <a:tr h="370840">
                <a:tc>
                  <a:txBody>
                    <a:bodyPr/>
                    <a:lstStyle/>
                    <a:p>
                      <a:r>
                        <a:rPr lang="en-US" sz="2800" dirty="0">
                          <a:latin typeface="Times New Roman" panose="02020603050405020304" pitchFamily="18" charset="0"/>
                          <a:cs typeface="Times New Roman" panose="02020603050405020304" pitchFamily="18" charset="0"/>
                        </a:rPr>
                        <a:t>Authors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Paper Title</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Key Takeaways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7690144"/>
                  </a:ext>
                </a:extLst>
              </a:tr>
              <a:tr h="370840">
                <a:tc>
                  <a:txBody>
                    <a:bodyPr/>
                    <a:lstStyle/>
                    <a:p>
                      <a:r>
                        <a:rPr kumimoji="0" lang="en-US" sz="2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Josvin</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Jose et al</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GB" sz="2800" dirty="0">
                          <a:effectLst/>
                          <a:latin typeface="Times New Roman" panose="02020603050405020304" pitchFamily="18" charset="0"/>
                          <a:ea typeface="Arial" panose="020B0604020202020204" pitchFamily="34" charset="0"/>
                        </a:rPr>
                        <a:t>Yoga Asana Identification: A Deep Learning Approach</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500" dirty="0">
                          <a:latin typeface="Times New Roman" panose="02020603050405020304" pitchFamily="18" charset="0"/>
                          <a:cs typeface="Times New Roman" panose="02020603050405020304" pitchFamily="18" charset="0"/>
                        </a:rPr>
                        <a:t>CNN &amp; Transfer learning on images. </a:t>
                      </a:r>
                    </a:p>
                    <a:p>
                      <a:r>
                        <a:rPr lang="en-US" sz="2500" dirty="0">
                          <a:latin typeface="Times New Roman" panose="02020603050405020304" pitchFamily="18" charset="0"/>
                          <a:cs typeface="Times New Roman" panose="02020603050405020304" pitchFamily="18" charset="0"/>
                        </a:rPr>
                        <a:t>Of all models VGG16 gave highest accuracy of 85%.</a:t>
                      </a:r>
                      <a:endParaRPr lang="en-IN"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6255410"/>
                  </a:ext>
                </a:extLst>
              </a:tr>
              <a:tr h="370840">
                <a:tc>
                  <a:txBody>
                    <a:bodyPr/>
                    <a:lstStyle/>
                    <a:p>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 Long et al</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GB" sz="2800" dirty="0">
                          <a:solidFill>
                            <a:schemeClr val="tx1"/>
                          </a:solidFill>
                          <a:effectLst/>
                          <a:latin typeface="Times New Roman" panose="02020603050405020304" pitchFamily="18" charset="0"/>
                          <a:ea typeface="Arial" panose="020B0604020202020204" pitchFamily="34" charset="0"/>
                        </a:rPr>
                        <a:t>Development of a yoga posture coaching system using an interactive display based on transfer learning</a:t>
                      </a:r>
                      <a:endParaRPr lang="en-IN" sz="2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500" dirty="0">
                          <a:latin typeface="Times New Roman" panose="02020603050405020304" pitchFamily="18" charset="0"/>
                          <a:cs typeface="Times New Roman" panose="02020603050405020304" pitchFamily="18" charset="0"/>
                        </a:rPr>
                        <a:t>Transfer learning on images taken from RGB camera. </a:t>
                      </a:r>
                    </a:p>
                    <a:p>
                      <a:r>
                        <a:rPr lang="en-US" sz="2500" dirty="0" err="1">
                          <a:latin typeface="Times New Roman" panose="02020603050405020304" pitchFamily="18" charset="0"/>
                          <a:cs typeface="Times New Roman" panose="02020603050405020304" pitchFamily="18" charset="0"/>
                        </a:rPr>
                        <a:t>MobileNet</a:t>
                      </a:r>
                      <a:r>
                        <a:rPr lang="en-US" sz="2500" dirty="0">
                          <a:latin typeface="Times New Roman" panose="02020603050405020304" pitchFamily="18" charset="0"/>
                          <a:cs typeface="Times New Roman" panose="02020603050405020304" pitchFamily="18" charset="0"/>
                        </a:rPr>
                        <a:t>-DA was best performing model with accuracy of 98.43%.</a:t>
                      </a:r>
                      <a:endParaRPr lang="en-IN"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7531786"/>
                  </a:ext>
                </a:extLst>
              </a:tr>
            </a:tbl>
          </a:graphicData>
        </a:graphic>
      </p:graphicFrame>
      <p:sp>
        <p:nvSpPr>
          <p:cNvPr id="4" name="Date Placeholder 3">
            <a:extLst>
              <a:ext uri="{FF2B5EF4-FFF2-40B4-BE49-F238E27FC236}">
                <a16:creationId xmlns:a16="http://schemas.microsoft.com/office/drawing/2014/main" id="{2E40FB01-D5FE-292D-E847-BF7FB197C3CC}"/>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064FB84E-CFE7-13CC-F023-B612C5D12EDC}"/>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668E36DC-2DC7-0DF5-2A61-5A14DE50AD6B}"/>
              </a:ext>
            </a:extLst>
          </p:cNvPr>
          <p:cNvSpPr>
            <a:spLocks noGrp="1"/>
          </p:cNvSpPr>
          <p:nvPr>
            <p:ph type="sldNum" sz="quarter" idx="12"/>
          </p:nvPr>
        </p:nvSpPr>
        <p:spPr/>
        <p:txBody>
          <a:bodyPr/>
          <a:lstStyle/>
          <a:p>
            <a:fld id="{4EB0308A-1E47-4741-91F8-10EF230A20F5}" type="slidenum">
              <a:rPr lang="en-IN" smtClean="0"/>
              <a:t>5</a:t>
            </a:fld>
            <a:endParaRPr lang="en-IN"/>
          </a:p>
        </p:txBody>
      </p:sp>
    </p:spTree>
    <p:extLst>
      <p:ext uri="{BB962C8B-B14F-4D97-AF65-F5344CB8AC3E}">
        <p14:creationId xmlns:p14="http://schemas.microsoft.com/office/powerpoint/2010/main" val="209496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21590"/>
            <a:ext cx="10515600" cy="1014095"/>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1600"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09482"/>
            <a:ext cx="10515600" cy="4267481"/>
          </a:xfrm>
        </p:spPr>
        <p:txBody>
          <a:bodyPr>
            <a:normAutofit/>
          </a:bodyPr>
          <a:lstStyle/>
          <a:p>
            <a:r>
              <a:rPr lang="en-US" dirty="0">
                <a:latin typeface="Times New Roman" panose="02020603050405020304" pitchFamily="18" charset="0"/>
                <a:cs typeface="Times New Roman" panose="02020603050405020304" pitchFamily="18" charset="0"/>
              </a:rPr>
              <a:t>Dataset  </a:t>
            </a:r>
            <a:endParaRPr lang="en-US" sz="1600"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dataset used for this research paper was taken from Kaggle and uploaded by Niharika Pandit.</a:t>
            </a:r>
          </a:p>
          <a:p>
            <a:pPr lvl="1"/>
            <a:r>
              <a:rPr lang="en-US" dirty="0">
                <a:latin typeface="Times New Roman" panose="02020603050405020304" pitchFamily="18" charset="0"/>
                <a:cs typeface="Times New Roman" panose="02020603050405020304" pitchFamily="18" charset="0"/>
              </a:rPr>
              <a:t>The dataset used consists of 1551 images of 5 different yoga asanas.</a:t>
            </a:r>
          </a:p>
          <a:p>
            <a:pPr lvl="1"/>
            <a:r>
              <a:rPr lang="en-US" dirty="0">
                <a:latin typeface="Times New Roman" panose="02020603050405020304" pitchFamily="18" charset="0"/>
                <a:cs typeface="Times New Roman" panose="02020603050405020304" pitchFamily="18" charset="0"/>
              </a:rPr>
              <a:t>The 5 asanas are the ‘downward dog pose’, the ‘goddess pose’, the ‘plank pose’, the ‘tree pose’, and the ‘warrior pose’.</a:t>
            </a:r>
          </a:p>
          <a:p>
            <a:pPr lvl="1"/>
            <a:r>
              <a:rPr lang="en-US" dirty="0">
                <a:latin typeface="Times New Roman" panose="02020603050405020304" pitchFamily="18" charset="0"/>
                <a:cs typeface="Times New Roman" panose="02020603050405020304" pitchFamily="18" charset="0"/>
              </a:rPr>
              <a:t>The images were resized from 1280x720 pixels to 100x100 pixels for ease of computing using the PIL library in python.</a:t>
            </a:r>
          </a:p>
          <a:p>
            <a:pPr lvl="1"/>
            <a:r>
              <a:rPr lang="en-US" dirty="0">
                <a:latin typeface="Times New Roman" panose="02020603050405020304" pitchFamily="18" charset="0"/>
                <a:cs typeface="Times New Roman" panose="02020603050405020304" pitchFamily="18" charset="0"/>
              </a:rPr>
              <a:t>A dataset of 1000 images of 100x100 pixels was also generated using the ‘</a:t>
            </a:r>
            <a:r>
              <a:rPr lang="en-US" dirty="0" err="1">
                <a:latin typeface="Times New Roman" panose="02020603050405020304" pitchFamily="18" charset="0"/>
                <a:cs typeface="Times New Roman" panose="02020603050405020304" pitchFamily="18" charset="0"/>
              </a:rPr>
              <a:t>ImageDataGenerator</a:t>
            </a:r>
            <a:r>
              <a:rPr lang="en-US" dirty="0">
                <a:latin typeface="Times New Roman" panose="02020603050405020304" pitchFamily="18" charset="0"/>
                <a:cs typeface="Times New Roman" panose="02020603050405020304" pitchFamily="18" charset="0"/>
              </a:rPr>
              <a:t>’ from the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library. </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6</a:t>
            </a:fld>
            <a:endParaRPr lang="en-IN">
              <a:solidFill>
                <a:schemeClr val="bg1"/>
              </a:solidFill>
            </a:endParaRPr>
          </a:p>
        </p:txBody>
      </p:sp>
      <p:sp>
        <p:nvSpPr>
          <p:cNvPr id="8" name="Date Placeholder 8">
            <a:extLst>
              <a:ext uri="{FF2B5EF4-FFF2-40B4-BE49-F238E27FC236}">
                <a16:creationId xmlns:a16="http://schemas.microsoft.com/office/drawing/2014/main" id="{9153C4F5-0A3F-44FA-8D14-93442E86B036}"/>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9" name="Footer Placeholder 9">
            <a:extLst>
              <a:ext uri="{FF2B5EF4-FFF2-40B4-BE49-F238E27FC236}">
                <a16:creationId xmlns:a16="http://schemas.microsoft.com/office/drawing/2014/main" id="{09FFD5F2-A91E-435B-B7D1-D512F7A8ED9D}"/>
              </a:ext>
            </a:extLst>
          </p:cNvPr>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855" y="-21590"/>
            <a:ext cx="10515600" cy="1014095"/>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1600" dirty="0">
              <a:solidFill>
                <a:schemeClr val="bg1"/>
              </a:solidFill>
            </a:endParaRPr>
          </a:p>
        </p:txBody>
      </p:sp>
      <p:sp>
        <p:nvSpPr>
          <p:cNvPr id="3" name="Content Placeholder 2"/>
          <p:cNvSpPr>
            <a:spLocks noGrp="1"/>
          </p:cNvSpPr>
          <p:nvPr>
            <p:ph idx="1"/>
          </p:nvPr>
        </p:nvSpPr>
        <p:spPr>
          <a:xfrm>
            <a:off x="838200" y="1499870"/>
            <a:ext cx="10973435" cy="5039360"/>
          </a:xfrm>
        </p:spPr>
        <p:txBody>
          <a:bodyPr/>
          <a:lstStyle/>
          <a:p>
            <a:r>
              <a:rPr lang="en-US" b="1" u="sng" dirty="0">
                <a:latin typeface="Times New Roman" panose="02020603050405020304" pitchFamily="18" charset="0"/>
                <a:cs typeface="Times New Roman" panose="02020603050405020304" pitchFamily="18" charset="0"/>
              </a:rPr>
              <a:t>Layers</a:t>
            </a:r>
          </a:p>
          <a:p>
            <a:r>
              <a:rPr lang="en-US" u="sng" dirty="0"/>
              <a:t>Input Layer</a:t>
            </a:r>
            <a:r>
              <a:rPr lang="en-US" dirty="0"/>
              <a:t>: </a:t>
            </a:r>
          </a:p>
          <a:p>
            <a:r>
              <a:rPr lang="en-US" dirty="0"/>
              <a:t>A simple preprocessing step normalized the input image (100 × 100 × 3 pixels) to the interval [0, 1]. </a:t>
            </a:r>
          </a:p>
          <a:p>
            <a:r>
              <a:rPr lang="en-US" dirty="0"/>
              <a:t>Next, split the 5-class image dataset into categories for training and testing. The training images were the input to the pretrained model layers and features were extracted. </a:t>
            </a:r>
          </a:p>
          <a:p>
            <a:r>
              <a:rPr lang="en-US" dirty="0"/>
              <a:t>The pretrained models were able to classify yoga poses based on the class labels assigned to the training data set.</a:t>
            </a:r>
          </a:p>
        </p:txBody>
      </p:sp>
      <p:sp>
        <p:nvSpPr>
          <p:cNvPr id="6" name="Slide Number Placeholder 5"/>
          <p:cNvSpPr>
            <a:spLocks noGrp="1"/>
          </p:cNvSpPr>
          <p:nvPr>
            <p:ph type="sldNum" sz="quarter" idx="12"/>
          </p:nvPr>
        </p:nvSpPr>
        <p:spPr>
          <a:xfrm>
            <a:off x="10582910" y="6414770"/>
            <a:ext cx="1260475" cy="365125"/>
          </a:xfrm>
        </p:spPr>
        <p:txBody>
          <a:bodyPr/>
          <a:lstStyle/>
          <a:p>
            <a:fld id="{4EB0308A-1E47-4741-91F8-10EF230A20F5}" type="slidenum">
              <a:rPr lang="en-IN" smtClean="0">
                <a:solidFill>
                  <a:schemeClr val="bg1"/>
                </a:solidFill>
              </a:rPr>
              <a:t>7</a:t>
            </a:fld>
            <a:endParaRPr lang="en-IN">
              <a:solidFill>
                <a:schemeClr val="bg1"/>
              </a:solidFill>
            </a:endParaRPr>
          </a:p>
        </p:txBody>
      </p:sp>
      <p:sp>
        <p:nvSpPr>
          <p:cNvPr id="9" name="Date Placeholder 8">
            <a:extLst>
              <a:ext uri="{FF2B5EF4-FFF2-40B4-BE49-F238E27FC236}">
                <a16:creationId xmlns:a16="http://schemas.microsoft.com/office/drawing/2014/main" id="{F684EB01-1B25-43A7-AACE-8FDA1F302F49}"/>
              </a:ext>
            </a:extLst>
          </p:cNvPr>
          <p:cNvSpPr>
            <a:spLocks noGrp="1"/>
          </p:cNvSpPr>
          <p:nvPr>
            <p:ph type="dt" sz="half" idx="10"/>
          </p:nvPr>
        </p:nvSpPr>
        <p:spPr>
          <a:xfrm>
            <a:off x="180975" y="6414770"/>
            <a:ext cx="1631315" cy="365125"/>
          </a:xfrm>
        </p:spPr>
        <p:txBody>
          <a:bodyPr/>
          <a:lstStyle/>
          <a:p>
            <a:r>
              <a:rPr lang="en-US">
                <a:solidFill>
                  <a:schemeClr val="bg1"/>
                </a:solidFill>
              </a:rPr>
              <a:t>21-02-2023</a:t>
            </a:r>
            <a:endParaRPr lang="en-IN" dirty="0">
              <a:solidFill>
                <a:schemeClr val="bg1"/>
              </a:solidFill>
            </a:endParaRPr>
          </a:p>
        </p:txBody>
      </p:sp>
      <p:sp>
        <p:nvSpPr>
          <p:cNvPr id="10" name="Footer Placeholder 9">
            <a:extLst>
              <a:ext uri="{FF2B5EF4-FFF2-40B4-BE49-F238E27FC236}">
                <a16:creationId xmlns:a16="http://schemas.microsoft.com/office/drawing/2014/main" id="{3BBEAB97-C91D-4490-93EC-7D39CE2D9B71}"/>
              </a:ext>
            </a:extLst>
          </p:cNvPr>
          <p:cNvSpPr>
            <a:spLocks noGrp="1"/>
          </p:cNvSpPr>
          <p:nvPr>
            <p:ph type="ftr" sz="quarter" idx="11"/>
          </p:nvPr>
        </p:nvSpPr>
        <p:spPr>
          <a:xfrm>
            <a:off x="2164715" y="6429375"/>
            <a:ext cx="8169275" cy="365125"/>
          </a:xfrm>
        </p:spPr>
        <p:txBody>
          <a:bodyPr/>
          <a:lstStyle/>
          <a:p>
            <a:r>
              <a:rPr lang="en-IN">
                <a:solidFill>
                  <a:schemeClr val="bg1"/>
                </a:solidFill>
              </a:rPr>
              <a:t>International Conference on Emerging Trends in Digital Technologies-2023</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B2FE-8B88-333C-13EB-AE48172DB819}"/>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3600" dirty="0"/>
          </a:p>
        </p:txBody>
      </p:sp>
      <p:sp>
        <p:nvSpPr>
          <p:cNvPr id="3" name="Content Placeholder 2">
            <a:extLst>
              <a:ext uri="{FF2B5EF4-FFF2-40B4-BE49-F238E27FC236}">
                <a16:creationId xmlns:a16="http://schemas.microsoft.com/office/drawing/2014/main" id="{D07986B2-0774-0113-12B8-01483C686093}"/>
              </a:ext>
            </a:extLst>
          </p:cNvPr>
          <p:cNvSpPr>
            <a:spLocks noGrp="1"/>
          </p:cNvSpPr>
          <p:nvPr>
            <p:ph idx="1"/>
          </p:nvPr>
        </p:nvSpPr>
        <p:spPr>
          <a:xfrm>
            <a:off x="998855" y="1514475"/>
            <a:ext cx="10390804" cy="4677410"/>
          </a:xfrm>
        </p:spPr>
        <p:txBody>
          <a:bodyPr>
            <a:normAutofit/>
          </a:bodyPr>
          <a:lstStyle/>
          <a:p>
            <a:r>
              <a:rPr lang="en-US" u="sng" dirty="0"/>
              <a:t>Pre-trained model layers</a:t>
            </a:r>
            <a:r>
              <a:rPr lang="en-US" dirty="0"/>
              <a:t>: </a:t>
            </a:r>
          </a:p>
          <a:p>
            <a:r>
              <a:rPr lang="en-US" dirty="0"/>
              <a:t>Each pre-trained model is constructed using two parts: a convolutional basis and a classifier. The convolutional foundation consists of convolutional layers and pooling layers. </a:t>
            </a:r>
          </a:p>
          <a:p>
            <a:r>
              <a:rPr lang="en-US" dirty="0"/>
              <a:t>The convolutional layers transform the image and extract features from it and the pooling layers reduce the dimensions of the features without losing any important information. </a:t>
            </a:r>
          </a:p>
          <a:p>
            <a:r>
              <a:rPr lang="en-US" dirty="0"/>
              <a:t>Classifiers are responsible for classifying images based on their characteristics. </a:t>
            </a:r>
          </a:p>
        </p:txBody>
      </p:sp>
      <p:sp>
        <p:nvSpPr>
          <p:cNvPr id="4" name="Date Placeholder 3">
            <a:extLst>
              <a:ext uri="{FF2B5EF4-FFF2-40B4-BE49-F238E27FC236}">
                <a16:creationId xmlns:a16="http://schemas.microsoft.com/office/drawing/2014/main" id="{0901E71D-B5F3-C9D3-C23D-6309DFF566B5}"/>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6950B4EB-E209-F6B1-61A2-4B2019EDBDB7}"/>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AE66D3BA-D972-FF80-0FF1-B689231014BA}"/>
              </a:ext>
            </a:extLst>
          </p:cNvPr>
          <p:cNvSpPr>
            <a:spLocks noGrp="1"/>
          </p:cNvSpPr>
          <p:nvPr>
            <p:ph type="sldNum" sz="quarter" idx="12"/>
          </p:nvPr>
        </p:nvSpPr>
        <p:spPr/>
        <p:txBody>
          <a:bodyPr/>
          <a:lstStyle/>
          <a:p>
            <a:fld id="{4EB0308A-1E47-4741-91F8-10EF230A20F5}" type="slidenum">
              <a:rPr lang="en-IN" smtClean="0"/>
              <a:t>8</a:t>
            </a:fld>
            <a:endParaRPr lang="en-IN"/>
          </a:p>
        </p:txBody>
      </p:sp>
    </p:spTree>
    <p:extLst>
      <p:ext uri="{BB962C8B-B14F-4D97-AF65-F5344CB8AC3E}">
        <p14:creationId xmlns:p14="http://schemas.microsoft.com/office/powerpoint/2010/main" val="308407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FADE-3B31-29FC-FEEC-2BB898653867}"/>
              </a:ext>
            </a:extLst>
          </p:cNvPr>
          <p:cNvSpPr>
            <a:spLocks noGrp="1"/>
          </p:cNvSpPr>
          <p:nvPr>
            <p:ph type="title"/>
          </p:nvPr>
        </p:nvSpPr>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METHODOLOGY/PROCESS-FLOW</a:t>
            </a:r>
            <a:endParaRPr lang="en-IN" sz="3600" dirty="0"/>
          </a:p>
        </p:txBody>
      </p:sp>
      <p:sp>
        <p:nvSpPr>
          <p:cNvPr id="3" name="Content Placeholder 2">
            <a:extLst>
              <a:ext uri="{FF2B5EF4-FFF2-40B4-BE49-F238E27FC236}">
                <a16:creationId xmlns:a16="http://schemas.microsoft.com/office/drawing/2014/main" id="{35E99E52-8855-B9E7-CEA2-0A2D187A6420}"/>
              </a:ext>
            </a:extLst>
          </p:cNvPr>
          <p:cNvSpPr>
            <a:spLocks noGrp="1"/>
          </p:cNvSpPr>
          <p:nvPr>
            <p:ph idx="1"/>
          </p:nvPr>
        </p:nvSpPr>
        <p:spPr/>
        <p:txBody>
          <a:bodyPr/>
          <a:lstStyle/>
          <a:p>
            <a:endParaRPr lang="en-US" dirty="0"/>
          </a:p>
          <a:p>
            <a:endParaRPr lang="en-US" dirty="0"/>
          </a:p>
          <a:p>
            <a:r>
              <a:rPr lang="en-US" dirty="0"/>
              <a:t>In the pre-trained model layers, the convolution base used the weights/bias from the ImageNet dataset and the classifier was removed.</a:t>
            </a:r>
          </a:p>
          <a:p>
            <a:endParaRPr lang="en-US" dirty="0"/>
          </a:p>
          <a:p>
            <a:r>
              <a:rPr lang="en-US" dirty="0"/>
              <a:t>Extra layers were added to the model and the classifier was replaced with another for yoga pose image classification.</a:t>
            </a:r>
            <a:endParaRPr lang="en-IN" dirty="0"/>
          </a:p>
          <a:p>
            <a:endParaRPr lang="en-IN" dirty="0"/>
          </a:p>
        </p:txBody>
      </p:sp>
      <p:sp>
        <p:nvSpPr>
          <p:cNvPr id="4" name="Date Placeholder 3">
            <a:extLst>
              <a:ext uri="{FF2B5EF4-FFF2-40B4-BE49-F238E27FC236}">
                <a16:creationId xmlns:a16="http://schemas.microsoft.com/office/drawing/2014/main" id="{025E9645-8368-2221-F242-35DD5ED3F754}"/>
              </a:ext>
            </a:extLst>
          </p:cNvPr>
          <p:cNvSpPr>
            <a:spLocks noGrp="1"/>
          </p:cNvSpPr>
          <p:nvPr>
            <p:ph type="dt" sz="half" idx="10"/>
          </p:nvPr>
        </p:nvSpPr>
        <p:spPr/>
        <p:txBody>
          <a:bodyPr/>
          <a:lstStyle/>
          <a:p>
            <a:r>
              <a:rPr lang="en-US"/>
              <a:t>21-02-2023</a:t>
            </a:r>
            <a:endParaRPr lang="en-IN" dirty="0"/>
          </a:p>
        </p:txBody>
      </p:sp>
      <p:sp>
        <p:nvSpPr>
          <p:cNvPr id="5" name="Footer Placeholder 4">
            <a:extLst>
              <a:ext uri="{FF2B5EF4-FFF2-40B4-BE49-F238E27FC236}">
                <a16:creationId xmlns:a16="http://schemas.microsoft.com/office/drawing/2014/main" id="{6D277942-737B-B691-0DC0-DC082C16F2B4}"/>
              </a:ext>
            </a:extLst>
          </p:cNvPr>
          <p:cNvSpPr>
            <a:spLocks noGrp="1"/>
          </p:cNvSpPr>
          <p:nvPr>
            <p:ph type="ftr" sz="quarter" idx="11"/>
          </p:nvPr>
        </p:nvSpPr>
        <p:spPr/>
        <p:txBody>
          <a:bodyPr/>
          <a:lstStyle/>
          <a:p>
            <a:r>
              <a:rPr lang="en-IN"/>
              <a:t>International Conference on Emerging Trends in Digital Technologies-2023</a:t>
            </a:r>
            <a:endParaRPr lang="en-US" altLang="en-IN" dirty="0"/>
          </a:p>
        </p:txBody>
      </p:sp>
      <p:sp>
        <p:nvSpPr>
          <p:cNvPr id="6" name="Slide Number Placeholder 5">
            <a:extLst>
              <a:ext uri="{FF2B5EF4-FFF2-40B4-BE49-F238E27FC236}">
                <a16:creationId xmlns:a16="http://schemas.microsoft.com/office/drawing/2014/main" id="{EB2A5E18-8137-C34C-F64C-CAB392E3CF86}"/>
              </a:ext>
            </a:extLst>
          </p:cNvPr>
          <p:cNvSpPr>
            <a:spLocks noGrp="1"/>
          </p:cNvSpPr>
          <p:nvPr>
            <p:ph type="sldNum" sz="quarter" idx="12"/>
          </p:nvPr>
        </p:nvSpPr>
        <p:spPr/>
        <p:txBody>
          <a:bodyPr/>
          <a:lstStyle/>
          <a:p>
            <a:fld id="{4EB0308A-1E47-4741-91F8-10EF230A20F5}" type="slidenum">
              <a:rPr lang="en-IN" smtClean="0"/>
              <a:t>9</a:t>
            </a:fld>
            <a:endParaRPr lang="en-IN"/>
          </a:p>
        </p:txBody>
      </p:sp>
    </p:spTree>
    <p:extLst>
      <p:ext uri="{BB962C8B-B14F-4D97-AF65-F5344CB8AC3E}">
        <p14:creationId xmlns:p14="http://schemas.microsoft.com/office/powerpoint/2010/main" val="342156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2293</Words>
  <Application>Microsoft Office PowerPoint</Application>
  <PresentationFormat>Widescreen</PresentationFormat>
  <Paragraphs>349</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Yoga pose classification from images using transfer learning approach. Presented by  (Sumon Singh, Deepali Handgar) Co-Authors – (Dr. Harshali Patil, Dr. Jyotshna Dongardive) </vt:lpstr>
      <vt:lpstr>INTRODUCTION</vt:lpstr>
      <vt:lpstr>PROBLEM STATEMENT                   </vt:lpstr>
      <vt:lpstr>LITERATURE REVIEW</vt:lpstr>
      <vt:lpstr>LITERATURE REVIEW</vt:lpstr>
      <vt:lpstr>METHODOLOGY/PROCESS-FLOW</vt:lpstr>
      <vt:lpstr>METHODOLOGY/PROCESS-FLOW</vt:lpstr>
      <vt:lpstr>METHODOLOGY/PROCESS-FLOW</vt:lpstr>
      <vt:lpstr>METHODOLOGY/PROCESS-FLOW</vt:lpstr>
      <vt:lpstr>METHODOLOGY/PROCESS-FLOW</vt:lpstr>
      <vt:lpstr>METHODOLOGY/PROCESS-FLOW</vt:lpstr>
      <vt:lpstr>ARCHITECHTURE OF MODEL</vt:lpstr>
      <vt:lpstr> RESULTS AND DISCUSSION</vt:lpstr>
      <vt:lpstr>RESULTS AND DISCUSSION</vt:lpstr>
      <vt:lpstr>RESULTS AND DISCUSSION</vt:lpstr>
      <vt:lpstr>RESULTS AND DISCUSSION</vt:lpstr>
      <vt:lpstr>RESULTS AND DISCUSSION</vt:lpstr>
      <vt:lpstr>RESULTS AND DISCUSSION</vt:lpstr>
      <vt:lpstr>CONCLUSION  </vt:lpstr>
      <vt:lpstr>FUTURE ENHANCEMENT</vt:lpstr>
      <vt:lpstr>REFERENCES</vt:lpstr>
      <vt:lpstr>REFERENCES</vt:lpstr>
      <vt:lpstr>REFERENCES</vt:lpstr>
      <vt:lpstr>REFERENCES</vt:lpstr>
      <vt:lpstr>REFERENCES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Sumon singh</cp:lastModifiedBy>
  <cp:revision>129</cp:revision>
  <dcterms:created xsi:type="dcterms:W3CDTF">2020-02-20T07:17:00Z</dcterms:created>
  <dcterms:modified xsi:type="dcterms:W3CDTF">2023-02-21T11:19:39Z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y fmtid="{D5CDD505-2E9C-101B-9397-08002B2CF9AE}" pid="3" name="NXPowerLiteLastOptimized">
    <vt:lpwstr>71039</vt:lpwstr>
  </property>
  <property fmtid="{D5CDD505-2E9C-101B-9397-08002B2CF9AE}" pid="4" name="NXPowerLiteSettings">
    <vt:lpwstr>C7000400038000</vt:lpwstr>
  </property>
  <property fmtid="{D5CDD505-2E9C-101B-9397-08002B2CF9AE}" pid="5" name="NXPowerLiteVersion">
    <vt:lpwstr>S9.0.3</vt:lpwstr>
  </property>
</Properties>
</file>