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9696-227B-401D-861F-64C7D7F0A86D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2108-A9A0-4B7C-ADA3-DD45CA49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2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72108-A9A0-4B7C-ADA3-DD45CA49F9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9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7914E-F01A-8194-8997-20ED0197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BB6BE8-3CE4-4B3C-13FF-7DAE16E3B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CCFCB-8B4D-4920-483C-D45F18A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AA7B-FFCB-A552-2D1F-E6DEE9F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5233A-01A8-8F70-9C03-45CE06C0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814E-7BBD-D299-B583-D61D9E5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8CF6C-A7F7-D3A9-1C45-8A8522C9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5D10B-5D6A-BC41-AC6E-DCD2773C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F2C56-7DAF-E803-E46C-5E491B87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FB532-DACF-4338-C680-17BFBFF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9E4688-2E39-6E7D-588A-DA6AC78C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1DF5A-F229-453C-B128-A8E0C3F1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96E97-7C95-571B-AA96-E6D0363B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D9B4E-CA9A-D6A8-AAFA-A5B60ED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3040-D0FC-4C14-0741-0BAF47A5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4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2893-21AB-3ED2-417D-84E27987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021AB-6100-66AC-D3AC-FEC4E1AC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057B-2AA5-9D61-496B-207A206D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E133-8400-3F9F-15B5-A915752C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C63C-AE9E-4EFD-47F2-B9D0D44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5B2AE-8EE0-0B5B-7BCD-F262117E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A1F82-B288-1700-64CF-EF438EE0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2CF4-56FF-1442-0641-B0B33A41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0F891-1595-0FA5-0B37-74490930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04518-0345-9F1E-F2F8-C1A69B80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FBA8-0129-3A73-1C1C-E5A50FD3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0888C-718B-55D4-B653-5CF88CF82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CF7ED-2A97-5D27-BB5E-EDEB233B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12287-F2D3-FF43-C357-234C8E5A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3C460-F14A-6500-88D7-825CB762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98DB-8073-2123-CC16-DCED952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A8C7A-FC59-6E75-7373-6013A047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6570C-6BB0-AB6A-F1E6-C8E8B1CA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176E5-6AAF-61B9-3F61-C828107F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66367C-DC3D-189D-72BD-2DBDA759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4796F-6641-09A1-D5C1-D77EC09AB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B5618-D4C5-BCAF-F12B-CD49CD2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C4D8D-98B3-EEBC-0389-1A7DCAF7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600F7E-4EB6-71A2-C4B1-E726ACBE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D7883-5862-B0B8-9275-E5E612D3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810D3-476D-5012-9431-593ED9F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0F4A4-1C3B-DD1C-8575-AB5C0626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CAC82-D1C1-17BC-BC7B-18F2E67C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B8750B-B74F-3B6E-D319-D44C546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FD7BE-0F62-71E7-83F7-FA253C4C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5DB4F-FE9B-2138-7FD9-FA92F0C6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9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566E-5C24-D509-925F-BFBACA9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C4DE-5C21-0ADD-6A39-8FCE78A7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93127-241E-B7AA-3310-471C886A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E62CA-3491-47E5-251F-C67CAA8D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F3A12-A297-91CD-18AA-352AD839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BE23C-AD7D-F892-B491-3CC5AF4E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B6289-93B5-FE1E-AF45-2DC015D4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D12E3-84CB-833A-581A-71763E5F8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A167B-2EC0-CD56-5120-EA9464A2F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A585D-B19F-5822-C53E-58190719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ED642-BFC3-5970-9BE5-78DEE708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40674-C182-5555-6AF3-3FB83BD8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33872-C9F3-1F60-225A-66B5879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29310-4328-4EBF-5E30-8EF980BD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92CC3-A1A9-E6C9-B3F6-9D2B4A86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DBDE-C285-4703-88CD-83A4DD2C19C7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927C9-6209-873A-388C-695BEEF0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C2187-9633-C476-C59E-8A34D5C4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9743-7F5A-4E28-BF36-8BA38706B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88F2952-0938-C19E-1C20-C0E5A70C0EDB}"/>
              </a:ext>
            </a:extLst>
          </p:cNvPr>
          <p:cNvSpPr txBox="1"/>
          <p:nvPr/>
        </p:nvSpPr>
        <p:spPr>
          <a:xfrm>
            <a:off x="223752" y="921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A</a:t>
            </a:r>
            <a:endParaRPr lang="zh-CN" altLang="en-US" sz="1400" b="1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7933FA8-6CD8-DD95-B747-ECF9049A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75" y="224599"/>
            <a:ext cx="3341695" cy="3368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36DFACB-43B6-5D02-B132-F0B6B806F134}"/>
              </a:ext>
            </a:extLst>
          </p:cNvPr>
          <p:cNvSpPr txBox="1"/>
          <p:nvPr/>
        </p:nvSpPr>
        <p:spPr>
          <a:xfrm>
            <a:off x="223752" y="21308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B</a:t>
            </a:r>
            <a:endParaRPr lang="zh-CN" altLang="en-US" sz="1400" b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5C68C83-E9AB-9E79-E936-9F6945CB793C}"/>
              </a:ext>
            </a:extLst>
          </p:cNvPr>
          <p:cNvGrpSpPr/>
          <p:nvPr/>
        </p:nvGrpSpPr>
        <p:grpSpPr>
          <a:xfrm>
            <a:off x="797987" y="399888"/>
            <a:ext cx="4650275" cy="1615894"/>
            <a:chOff x="818768" y="734392"/>
            <a:chExt cx="4650275" cy="161589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34C71A-5E5A-8DFC-81F1-3B9BC199D62F}"/>
                </a:ext>
              </a:extLst>
            </p:cNvPr>
            <p:cNvSpPr txBox="1"/>
            <p:nvPr/>
          </p:nvSpPr>
          <p:spPr>
            <a:xfrm>
              <a:off x="1038393" y="1434048"/>
              <a:ext cx="692728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71BFA60-C2A4-ADA9-210F-8A7C2F7FD7AE}"/>
                </a:ext>
              </a:extLst>
            </p:cNvPr>
            <p:cNvSpPr txBox="1"/>
            <p:nvPr/>
          </p:nvSpPr>
          <p:spPr>
            <a:xfrm>
              <a:off x="1623749" y="1434048"/>
              <a:ext cx="21474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7DBAE9-8E08-74FA-C9D8-37A4852A95F9}"/>
                </a:ext>
              </a:extLst>
            </p:cNvPr>
            <p:cNvSpPr txBox="1"/>
            <p:nvPr/>
          </p:nvSpPr>
          <p:spPr>
            <a:xfrm>
              <a:off x="1886985" y="1160420"/>
              <a:ext cx="214744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6FBD5C-24A3-75E1-229E-36AD36E4E73D}"/>
                </a:ext>
              </a:extLst>
            </p:cNvPr>
            <p:cNvSpPr txBox="1"/>
            <p:nvPr/>
          </p:nvSpPr>
          <p:spPr>
            <a:xfrm>
              <a:off x="2264520" y="1160420"/>
              <a:ext cx="98020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[o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,…,o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D2259D-E9E0-EA16-380E-8BD4AAC91442}"/>
                </a:ext>
              </a:extLst>
            </p:cNvPr>
            <p:cNvSpPr txBox="1"/>
            <p:nvPr/>
          </p:nvSpPr>
          <p:spPr>
            <a:xfrm>
              <a:off x="2075753" y="1160420"/>
              <a:ext cx="214744" cy="3810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C8EF006-3585-9796-F3CF-18F1153F0CB1}"/>
                </a:ext>
              </a:extLst>
            </p:cNvPr>
            <p:cNvSpPr txBox="1"/>
            <p:nvPr/>
          </p:nvSpPr>
          <p:spPr>
            <a:xfrm>
              <a:off x="1886985" y="1630382"/>
              <a:ext cx="214744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BAA126-E1AB-0365-9C9E-A5F84161B0CC}"/>
                </a:ext>
              </a:extLst>
            </p:cNvPr>
            <p:cNvSpPr txBox="1"/>
            <p:nvPr/>
          </p:nvSpPr>
          <p:spPr>
            <a:xfrm>
              <a:off x="2264520" y="1630382"/>
              <a:ext cx="98020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,…,a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24A657-35D7-47A9-D145-598058737E18}"/>
                </a:ext>
              </a:extLst>
            </p:cNvPr>
            <p:cNvSpPr txBox="1"/>
            <p:nvPr/>
          </p:nvSpPr>
          <p:spPr>
            <a:xfrm>
              <a:off x="2075753" y="1630382"/>
              <a:ext cx="214744" cy="3810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3D8788-7A5E-F7F4-A24E-937F0A8B3DDC}"/>
                </a:ext>
              </a:extLst>
            </p:cNvPr>
            <p:cNvSpPr txBox="1"/>
            <p:nvPr/>
          </p:nvSpPr>
          <p:spPr>
            <a:xfrm>
              <a:off x="2264519" y="734392"/>
              <a:ext cx="98020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(o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,…,o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A98B61-01D1-A7F5-9F57-2EC745014396}"/>
                </a:ext>
              </a:extLst>
            </p:cNvPr>
            <p:cNvSpPr txBox="1"/>
            <p:nvPr/>
          </p:nvSpPr>
          <p:spPr>
            <a:xfrm>
              <a:off x="3383664" y="799225"/>
              <a:ext cx="208537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o: output size list</a:t>
              </a:r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：</a:t>
              </a:r>
              <a:endPara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[ ] for sequence(seq)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structrue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 ) for layout(lay)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structrue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8F7461AD-9227-3A79-194E-8874C1E4822D}"/>
                </a:ext>
              </a:extLst>
            </p:cNvPr>
            <p:cNvSpPr/>
            <p:nvPr/>
          </p:nvSpPr>
          <p:spPr>
            <a:xfrm>
              <a:off x="3241581" y="911062"/>
              <a:ext cx="151768" cy="5149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08A962-B111-5C48-C7DC-C4CBC47E5D0D}"/>
                </a:ext>
              </a:extLst>
            </p:cNvPr>
            <p:cNvSpPr txBox="1"/>
            <p:nvPr/>
          </p:nvSpPr>
          <p:spPr>
            <a:xfrm>
              <a:off x="3383664" y="1553438"/>
              <a:ext cx="1980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a: </a:t>
              </a:r>
              <a:r>
                <a:rPr lang="en-US" altLang="zh-CN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args</a:t>
              </a:r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of </a:t>
              </a:r>
              <a:r>
                <a:rPr lang="en-US" altLang="zh-CN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func</a:t>
              </a:r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：</a:t>
              </a:r>
              <a:endPara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ai is blank for setting default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2C20C8-1B2A-6ABF-0D3C-F60BC7D2E80F}"/>
                </a:ext>
              </a:extLst>
            </p:cNvPr>
            <p:cNvSpPr txBox="1"/>
            <p:nvPr/>
          </p:nvSpPr>
          <p:spPr>
            <a:xfrm>
              <a:off x="2264519" y="2088676"/>
              <a:ext cx="919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l: label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CDB8C4E-0B64-E2E7-ADDF-DAC9E151839C}"/>
                </a:ext>
              </a:extLst>
            </p:cNvPr>
            <p:cNvSpPr txBox="1"/>
            <p:nvPr/>
          </p:nvSpPr>
          <p:spPr>
            <a:xfrm>
              <a:off x="818768" y="919058"/>
              <a:ext cx="919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i: input size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834960-7652-7822-8225-1B69A98985A3}"/>
                </a:ext>
              </a:extLst>
            </p:cNvPr>
            <p:cNvSpPr txBox="1"/>
            <p:nvPr/>
          </p:nvSpPr>
          <p:spPr>
            <a:xfrm>
              <a:off x="897075" y="1907389"/>
              <a:ext cx="62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N: dim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E9F6DD6C-4C97-C14F-D64A-D61AE5C4F0FB}"/>
                </a:ext>
              </a:extLst>
            </p:cNvPr>
            <p:cNvCxnSpPr>
              <a:cxnSpLocks/>
              <a:stCxn id="20" idx="3"/>
              <a:endCxn id="6" idx="2"/>
            </p:cNvCxnSpPr>
            <p:nvPr/>
          </p:nvCxnSpPr>
          <p:spPr>
            <a:xfrm flipV="1">
              <a:off x="1522240" y="1815048"/>
              <a:ext cx="208881" cy="22314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8551BDCE-F656-0904-CE2E-56CD42457D3D}"/>
                </a:ext>
              </a:extLst>
            </p:cNvPr>
            <p:cNvCxnSpPr>
              <a:cxnSpLocks/>
              <a:stCxn id="7" idx="0"/>
              <a:endCxn id="19" idx="3"/>
            </p:cNvCxnSpPr>
            <p:nvPr/>
          </p:nvCxnSpPr>
          <p:spPr>
            <a:xfrm rot="16200000" flipV="1">
              <a:off x="1811083" y="977146"/>
              <a:ext cx="110557" cy="25599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5B5F3CB7-B602-8CDF-DE21-B932CC5C5CAD}"/>
                </a:ext>
              </a:extLst>
            </p:cNvPr>
            <p:cNvCxnSpPr>
              <a:cxnSpLocks/>
              <a:stCxn id="18" idx="1"/>
              <a:endCxn id="10" idx="2"/>
            </p:cNvCxnSpPr>
            <p:nvPr/>
          </p:nvCxnSpPr>
          <p:spPr>
            <a:xfrm rot="10800000">
              <a:off x="1994357" y="2011383"/>
              <a:ext cx="270162" cy="20809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2E6D729-843D-50EC-254A-88DB319B6F28}"/>
              </a:ext>
            </a:extLst>
          </p:cNvPr>
          <p:cNvGrpSpPr/>
          <p:nvPr/>
        </p:nvGrpSpPr>
        <p:grpSpPr>
          <a:xfrm>
            <a:off x="466298" y="2437034"/>
            <a:ext cx="4805402" cy="1107265"/>
            <a:chOff x="466298" y="2437034"/>
            <a:chExt cx="4805402" cy="11072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0EFD87B-3F21-D87B-2014-C21196E21760}"/>
                    </a:ext>
                  </a:extLst>
                </p:cNvPr>
                <p:cNvSpPr txBox="1"/>
                <p:nvPr/>
              </p:nvSpPr>
              <p:spPr>
                <a:xfrm>
                  <a:off x="753356" y="2437034"/>
                  <a:ext cx="4146071" cy="394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𝑀𝑙𝑝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𝐹𝑐𝑅𝑒𝐿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10,10</m:t>
                                </m:r>
                              </m:e>
                            </m:d>
                          </m:sup>
                        </m:sSup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0EFD87B-3F21-D87B-2014-C21196E21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56" y="2437034"/>
                  <a:ext cx="4146071" cy="3948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6F8FAB4-AD84-7E8E-8356-249EE227504E}"/>
                </a:ext>
              </a:extLst>
            </p:cNvPr>
            <p:cNvSpPr txBox="1"/>
            <p:nvPr/>
          </p:nvSpPr>
          <p:spPr>
            <a:xfrm>
              <a:off x="466298" y="2897968"/>
              <a:ext cx="4805402" cy="64633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1BAE1B"/>
                  </a:solidFill>
                  <a:effectLst/>
                  <a:latin typeface="JetBrains Mono" panose="02000009000000000000" pitchFamily="49" charset="0"/>
                </a:rPr>
                <a:t>from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macronet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1" dirty="0">
                  <a:solidFill>
                    <a:srgbClr val="1BAE1B"/>
                  </a:solidFill>
                  <a:effectLst/>
                  <a:latin typeface="JetBrains Mono" panose="02000009000000000000" pitchFamily="49" charset="0"/>
                </a:rPr>
                <a:t>import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m</a:t>
              </a:r>
            </a:p>
            <a:p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m</a:t>
              </a:r>
              <a:r>
                <a:rPr lang="en-US" altLang="zh-CN" sz="1200" b="0" dirty="0" err="1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.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FcR</a:t>
              </a:r>
              <a:r>
                <a:rPr lang="en-US" altLang="zh-CN" sz="12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Mlp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latin typeface="JetBrains Mono" panose="02000009000000000000" pitchFamily="49" charset="0"/>
                </a:rPr>
                <a:t>=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m</a:t>
              </a:r>
              <a:r>
                <a:rPr lang="en-US" altLang="zh-CN" sz="1200" b="0" dirty="0" err="1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.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Fc</a:t>
              </a:r>
              <a:r>
                <a:rPr lang="en-US" altLang="zh-CN" sz="1200" dirty="0" err="1">
                  <a:solidFill>
                    <a:srgbClr val="333333"/>
                  </a:solidFill>
                  <a:highlight>
                    <a:srgbClr val="F5F5F5"/>
                  </a:highlight>
                  <a:latin typeface="JetBrains Mono" panose="02000009000000000000" pitchFamily="49" charset="0"/>
                </a:rPr>
                <a:t>R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eLU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**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(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,[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,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])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*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m</a:t>
              </a:r>
              <a:r>
                <a:rPr lang="en-US" altLang="zh-CN" sz="1200" b="0" dirty="0" err="1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.</a:t>
              </a:r>
              <a:r>
                <a:rPr lang="en-US" altLang="zh-CN" sz="1200" b="0" dirty="0" err="1">
                  <a:solidFill>
                    <a:srgbClr val="333333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Fc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**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[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1</a:t>
              </a:r>
              <a:r>
                <a:rPr lang="en-US" altLang="zh-CN" sz="1200" b="0" dirty="0">
                  <a:solidFill>
                    <a:srgbClr val="252525"/>
                  </a:solidFill>
                  <a:effectLst/>
                  <a:highlight>
                    <a:srgbClr val="F5F5F5"/>
                  </a:highlight>
                  <a:latin typeface="JetBrains Mono" panose="02000009000000000000" pitchFamily="49" charset="0"/>
                </a:rPr>
                <a:t>]</a:t>
              </a:r>
              <a:endPara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JetBrains Mono" panose="02000009000000000000" pitchFamily="49" charset="0"/>
              </a:endParaRPr>
            </a:p>
            <a:p>
              <a:r>
                <a:rPr lang="en-US" altLang="zh-CN" sz="12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Mlp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latin typeface="JetBrains Mono" panose="02000009000000000000" pitchFamily="49" charset="0"/>
                </a:rPr>
                <a:t>=</a:t>
              </a:r>
              <a:r>
                <a:rPr lang="en-US" altLang="zh-CN" sz="1200" b="0" dirty="0">
                  <a:solidFill>
                    <a:srgbClr val="DBD9D9"/>
                  </a:solidFill>
                  <a:effectLst/>
                  <a:latin typeface="JetBrains Mono" panose="02000009000000000000" pitchFamily="49" charset="0"/>
                </a:rPr>
                <a:t> 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m.net(</a:t>
              </a:r>
              <a:r>
                <a:rPr lang="en-US" altLang="zh-CN" sz="1200" b="0" dirty="0" err="1">
                  <a:solidFill>
                    <a:srgbClr val="72B6FB"/>
                  </a:solidFill>
                  <a:effectLst/>
                  <a:latin typeface="JetBrains Mono" panose="02000009000000000000" pitchFamily="49" charset="0"/>
                </a:rPr>
                <a:t>i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latin typeface="JetBrains Mono" panose="02000009000000000000" pitchFamily="49" charset="0"/>
                </a:rPr>
                <a:t>=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rgbClr val="DFD5D5"/>
                  </a:solidFill>
                  <a:effectLst/>
                  <a:latin typeface="JetBrains Mono" panose="02000009000000000000" pitchFamily="49" charset="0"/>
                </a:rPr>
                <a:t>,</a:t>
              </a:r>
              <a:r>
                <a:rPr lang="en-US" altLang="zh-CN" sz="1200" b="0" dirty="0">
                  <a:solidFill>
                    <a:srgbClr val="72B6FB"/>
                  </a:solidFill>
                  <a:effectLst/>
                  <a:latin typeface="JetBrains Mono" panose="02000009000000000000" pitchFamily="49" charset="0"/>
                </a:rPr>
                <a:t>o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latin typeface="JetBrains Mono" panose="02000009000000000000" pitchFamily="49" charset="0"/>
                </a:rPr>
                <a:t>=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[[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,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latin typeface="JetBrains Mono" panose="02000009000000000000" pitchFamily="49" charset="0"/>
                </a:rPr>
                <a:t>10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],</a:t>
              </a:r>
              <a:r>
                <a:rPr lang="en-US" altLang="zh-CN" sz="1200" b="0" dirty="0">
                  <a:solidFill>
                    <a:srgbClr val="AB6526"/>
                  </a:solidFill>
                  <a:effectLst/>
                  <a:latin typeface="JetBrains Mono" panose="02000009000000000000" pitchFamily="49" charset="0"/>
                </a:rPr>
                <a:t>1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],</a:t>
              </a:r>
              <a:r>
                <a:rPr lang="en-US" altLang="zh-CN" sz="1200" b="0" dirty="0">
                  <a:solidFill>
                    <a:srgbClr val="72B6FB"/>
                  </a:solidFill>
                  <a:effectLst/>
                  <a:latin typeface="JetBrains Mono" panose="02000009000000000000" pitchFamily="49" charset="0"/>
                </a:rPr>
                <a:t>net</a:t>
              </a:r>
              <a:r>
                <a:rPr lang="en-US" altLang="zh-CN" sz="1200" b="1" dirty="0">
                  <a:solidFill>
                    <a:srgbClr val="AD3EFE"/>
                  </a:solidFill>
                  <a:effectLst/>
                  <a:latin typeface="JetBrains Mono" panose="02000009000000000000" pitchFamily="49" charset="0"/>
                </a:rPr>
                <a:t>=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[</a:t>
              </a:r>
              <a:r>
                <a:rPr lang="en-US" altLang="zh-CN" sz="1200" b="0" dirty="0">
                  <a:solidFill>
                    <a:srgbClr val="C44445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altLang="zh-CN" sz="1200" b="0" dirty="0" err="1">
                  <a:solidFill>
                    <a:srgbClr val="C44445"/>
                  </a:solidFill>
                  <a:effectLst/>
                  <a:latin typeface="JetBrains Mono" panose="02000009000000000000" pitchFamily="49" charset="0"/>
                </a:rPr>
                <a:t>FcReLU</a:t>
              </a:r>
              <a:r>
                <a:rPr lang="en-US" altLang="zh-CN" sz="1200" b="0" dirty="0">
                  <a:solidFill>
                    <a:srgbClr val="C44445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,</a:t>
              </a:r>
              <a:r>
                <a:rPr lang="en-US" altLang="zh-CN" sz="1200" b="0" dirty="0">
                  <a:solidFill>
                    <a:srgbClr val="C44445"/>
                  </a:solidFill>
                  <a:effectLst/>
                  <a:latin typeface="JetBrains Mono" panose="02000009000000000000" pitchFamily="49" charset="0"/>
                </a:rPr>
                <a:t>"Fc</a:t>
              </a:r>
              <a:r>
                <a: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JetBrains Mono" panose="02000009000000000000" pitchFamily="49" charset="0"/>
                </a:rPr>
                <a:t>"])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A8D8DA1-058A-510B-745C-7CBF1CC823AC}"/>
              </a:ext>
            </a:extLst>
          </p:cNvPr>
          <p:cNvSpPr txBox="1"/>
          <p:nvPr/>
        </p:nvSpPr>
        <p:spPr>
          <a:xfrm>
            <a:off x="5555369" y="923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表格 64">
                <a:extLst>
                  <a:ext uri="{FF2B5EF4-FFF2-40B4-BE49-F238E27FC236}">
                    <a16:creationId xmlns:a16="http://schemas.microsoft.com/office/drawing/2014/main" id="{32B70305-A0A8-749C-4935-9EFB9B0E9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88705"/>
                  </p:ext>
                </p:extLst>
              </p:nvPr>
            </p:nvGraphicFramePr>
            <p:xfrm>
              <a:off x="3828232" y="3737329"/>
              <a:ext cx="4757207" cy="21102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98991">
                      <a:extLst>
                        <a:ext uri="{9D8B030D-6E8A-4147-A177-3AD203B41FA5}">
                          <a16:colId xmlns:a16="http://schemas.microsoft.com/office/drawing/2014/main" val="2669947390"/>
                        </a:ext>
                      </a:extLst>
                    </a:gridCol>
                    <a:gridCol w="398991">
                      <a:extLst>
                        <a:ext uri="{9D8B030D-6E8A-4147-A177-3AD203B41FA5}">
                          <a16:colId xmlns:a16="http://schemas.microsoft.com/office/drawing/2014/main" val="2077145043"/>
                        </a:ext>
                      </a:extLst>
                    </a:gridCol>
                    <a:gridCol w="1214120">
                      <a:extLst>
                        <a:ext uri="{9D8B030D-6E8A-4147-A177-3AD203B41FA5}">
                          <a16:colId xmlns:a16="http://schemas.microsoft.com/office/drawing/2014/main" val="3159576312"/>
                        </a:ext>
                      </a:extLst>
                    </a:gridCol>
                    <a:gridCol w="1341755">
                      <a:extLst>
                        <a:ext uri="{9D8B030D-6E8A-4147-A177-3AD203B41FA5}">
                          <a16:colId xmlns:a16="http://schemas.microsoft.com/office/drawing/2014/main" val="2691748885"/>
                        </a:ext>
                      </a:extLst>
                    </a:gridCol>
                    <a:gridCol w="1403350">
                      <a:extLst>
                        <a:ext uri="{9D8B030D-6E8A-4147-A177-3AD203B41FA5}">
                          <a16:colId xmlns:a16="http://schemas.microsoft.com/office/drawing/2014/main" val="2715104410"/>
                        </a:ext>
                      </a:extLst>
                    </a:gridCol>
                  </a:tblGrid>
                  <a:tr h="2006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Content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Function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Sequential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Larout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Net IO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5220974"/>
                      </a:ext>
                    </a:extLst>
                  </a:tr>
                  <a:tr h="39814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Formula 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𝐹𝑢𝑛𝑐𝑁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𝑙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𝐹</m:t>
                                </m:r>
                                <m:r>
                                  <a:rPr lang="en-US" sz="800" kern="100">
                                    <a:effectLst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,[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𝐹</m:t>
                                </m:r>
                                <m:r>
                                  <a:rPr lang="en-US" sz="800" kern="100">
                                    <a:effectLst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sz="800" kern="100">
                                    <a:effectLst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𝐹</m:t>
                                </m:r>
                                <m:r>
                                  <a:rPr lang="en-US" sz="800" kern="100">
                                    <a:effectLst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800" kern="100">
                                        <a:effectLst/>
                                      </a:rPr>
                                      <m:t>2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′</m:t>
                                        </m:r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sz="800" kern="100">
                                    <a:effectLst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zh-CN" sz="8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′</m:t>
                                            </m:r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r>
                                      <a:rPr lang="en-US" sz="800" kern="100">
                                        <a:effectLst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zh-CN" sz="8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′</m:t>
                                            </m:r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sz="1050" kern="10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effectLst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sz="8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effectLst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800" kern="100">
                                        <a:effectLst/>
                                      </a:rPr>
                                      <m:t>,[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kern="100">
                                        <a:effectLst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zh-CN" sz="8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8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800" kern="100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sz="8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kern="100">
                                                <a:effectLst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800" kern="100">
                                        <a:effectLst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5051657"/>
                      </a:ext>
                    </a:extLst>
                  </a:tr>
                  <a:tr h="25781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Code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Func(i,o, N, dim, args)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(F1*F2)**(i,[o1,o2])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(F1+F2)**(i,(o1,o2))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m.net(i, [o1,o2,(o3,o4)],[F1,F2,(F3,F4)])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749194"/>
                      </a:ext>
                    </a:extLst>
                  </a:tr>
                  <a:tr h="6432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50" kern="100">
                              <a:effectLst/>
                            </a:rPr>
                            <a:t>Output 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 = F(x)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y1 = F1(i,o1)(x)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 = F2(o1,o2)(y1)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y1 = F1(i,o1)(x)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y2 = F2(i,o2)(x)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y=(y1, y2)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y1 = F1(i,o1)(x)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y2 = F2(o1,o2)(y1)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y3 = F1(o2,o3)(y2)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y4 = F2(o2,o4)(y2)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y=(y3, y4)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78711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" name="表格 64">
                <a:extLst>
                  <a:ext uri="{FF2B5EF4-FFF2-40B4-BE49-F238E27FC236}">
                    <a16:creationId xmlns:a16="http://schemas.microsoft.com/office/drawing/2014/main" id="{32B70305-A0A8-749C-4935-9EFB9B0E9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88705"/>
                  </p:ext>
                </p:extLst>
              </p:nvPr>
            </p:nvGraphicFramePr>
            <p:xfrm>
              <a:off x="3828232" y="3737329"/>
              <a:ext cx="4757207" cy="21102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98991">
                      <a:extLst>
                        <a:ext uri="{9D8B030D-6E8A-4147-A177-3AD203B41FA5}">
                          <a16:colId xmlns:a16="http://schemas.microsoft.com/office/drawing/2014/main" val="2669947390"/>
                        </a:ext>
                      </a:extLst>
                    </a:gridCol>
                    <a:gridCol w="398991">
                      <a:extLst>
                        <a:ext uri="{9D8B030D-6E8A-4147-A177-3AD203B41FA5}">
                          <a16:colId xmlns:a16="http://schemas.microsoft.com/office/drawing/2014/main" val="2077145043"/>
                        </a:ext>
                      </a:extLst>
                    </a:gridCol>
                    <a:gridCol w="1214120">
                      <a:extLst>
                        <a:ext uri="{9D8B030D-6E8A-4147-A177-3AD203B41FA5}">
                          <a16:colId xmlns:a16="http://schemas.microsoft.com/office/drawing/2014/main" val="3159576312"/>
                        </a:ext>
                      </a:extLst>
                    </a:gridCol>
                    <a:gridCol w="1341755">
                      <a:extLst>
                        <a:ext uri="{9D8B030D-6E8A-4147-A177-3AD203B41FA5}">
                          <a16:colId xmlns:a16="http://schemas.microsoft.com/office/drawing/2014/main" val="2691748885"/>
                        </a:ext>
                      </a:extLst>
                    </a:gridCol>
                    <a:gridCol w="1403350">
                      <a:extLst>
                        <a:ext uri="{9D8B030D-6E8A-4147-A177-3AD203B41FA5}">
                          <a16:colId xmlns:a16="http://schemas.microsoft.com/office/drawing/2014/main" val="2715104410"/>
                        </a:ext>
                      </a:extLst>
                    </a:gridCol>
                  </a:tblGrid>
                  <a:tr h="2006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Content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Function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Sequential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Larout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50" kern="100">
                              <a:effectLst/>
                            </a:rPr>
                            <a:t>Net IO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5220974"/>
                      </a:ext>
                    </a:extLst>
                  </a:tr>
                  <a:tr h="39814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Formula 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3077" t="-58462" r="-1007692" b="-3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6000" t="-58462" r="-227500" b="-3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909" t="-58462" r="-106818" b="-3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8961" t="-58462" r="-1732" b="-3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051657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650" kern="100">
                              <a:effectLst/>
                            </a:rPr>
                            <a:t>Code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Func(i,o, N, dim, args)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(F1*F2)**(i,[o1,o2])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(F1+F2)**(i,(o1,o2))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F = m.net(i, [o1,o2,(o3,o4)],[F1,F2,(F3,F4)])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749194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50" kern="100">
                              <a:effectLst/>
                            </a:rPr>
                            <a:t>Output 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 = F(x)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y1 = F1(i,o1)(x)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 = F2(o1,o2)(y1)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y1 = F1(i,o1)(x)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y2 = F2(i,o2)(x)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>
                              <a:effectLst/>
                            </a:rPr>
                            <a:t>y=(y1, y2)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y1 = F1(i,o1)(x)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y2 = F2(o1,o2)(y1)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y3 = F1(o2,o3)(y2)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y4 = F2(o2,o4)(y2)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y=(y3, y4)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000"/>
                            </a:lnSpc>
                          </a:pPr>
                          <a:r>
                            <a:rPr lang="en-US" sz="750" kern="100" dirty="0">
                              <a:effectLst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78711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46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312</Words>
  <Application>Microsoft Office PowerPoint</Application>
  <PresentationFormat>宽屏</PresentationFormat>
  <Paragraphs>57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JetBrains Mono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Mingyongfan</dc:creator>
  <cp:lastModifiedBy>Mingyongfan</cp:lastModifiedBy>
  <cp:revision>39</cp:revision>
  <dcterms:created xsi:type="dcterms:W3CDTF">2024-05-07T17:18:32Z</dcterms:created>
  <dcterms:modified xsi:type="dcterms:W3CDTF">2024-05-09T13:45:34Z</dcterms:modified>
</cp:coreProperties>
</file>