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2245-0BDF-4F6D-BD6D-02E02FA29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6BAD8-4982-4E79-A0DE-503D00A89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55DEB-DE4F-486C-B1A4-471A624C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D7C14-5637-4DC9-B477-BC33C12B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2606-64BE-4968-A2B6-F26A519A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06BB-4ED3-4654-8ADC-78DF512D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0FAF7-70E7-4E47-91B9-76B2FFB37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DB51-2510-4613-AAC2-4DFD4323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FAA8-0AB5-48EF-9A82-A5132B9D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4182-FE13-4120-A2E8-872082AB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1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DCEC4-DD69-48E3-96D7-C8753EF33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F70A4-B79E-4456-BE45-18D28D4DF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3B95F-91FD-406D-A74D-16FDF980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6FFC-D0A6-431B-A71B-2D8B261E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25D4-BFEE-45D2-9663-ADE10D4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203B-0451-40E6-BE9C-6722DCEE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3403-FB12-4097-BCD4-EB219226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DA34-8175-4FA6-8661-5612714F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74AF-DE56-47CF-91AC-825254E9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3CE9-0A37-4E38-BA5B-16F1BDFB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3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B405-C360-4635-A0CA-9C7D7553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8E363-FA17-45F6-BA5A-AF566361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1C2A-3622-4A1C-8DD2-83E073D5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FFD33-33F8-4FAF-96DD-142E994C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5CEA-83F4-4A01-BD2D-2CEAF95F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58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2E4F-4A10-47B6-97A4-18FE8DDB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A969-3F7A-4C9A-A75F-AD949D332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599A9-8565-42D2-B14F-D0A6AF1C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15104-3062-4F98-8A4B-0223AD94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1E66C-1B11-42F2-ABC1-64FD6294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BD695-7919-4A15-AA40-699D49E6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7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E185-F2D4-4A6C-88CF-9FD09598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E093-AF7C-46CD-98EE-848D60F8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74348-1608-4393-9102-4AC9B2C7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DD101-162E-4F05-84CF-BE7B7C0AB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895C-2E30-4095-8061-9F9A33EDF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CBD76-20FF-4DC3-BCF0-385D5720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98E9-6A36-45A9-90CD-414E892F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51393-0C21-4124-8BB1-FB3671EF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FED6-CF22-4AC9-BA60-4A0ABF1B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601C9-1D02-42A3-8FA9-01B1CE7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AF5C7-AC05-489F-AA9D-20D5393F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F9CB8-E584-4282-A5E5-A7CAAF8D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C8ABF-3784-4874-BAE4-EB804222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45738-DBCF-4E01-BD37-4B9C71E2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9E280-C523-4728-BFDA-ED15D30C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72D6-7802-4111-B4B3-24270362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F54E-FD37-4596-ABCE-277E8501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A2D44-6CAC-400D-8795-CE883BFD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F137-2130-41E1-98AA-0E850057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4F552-2D23-494B-9B55-AB8A0832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4012-8E4B-4F03-B60C-87522A8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0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1B6B-A2CA-4A02-86D3-AEDB2DF7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C0894-C13A-42FB-9698-8B78D2BB9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DB59C-14A9-4EB0-B760-5F5E6DF17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67117-F4DB-4304-87C5-C54A66F3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A314-3B68-474A-B328-79B513F7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CF2F9-3018-446B-BFBC-40413049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0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C41C1-8BF1-443B-BDAB-66186888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42B3D-F265-4199-B8FB-3A0CDB50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45AC-A3FD-4308-9DD2-4DD50004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CDB5-C2A8-44FE-88C7-9D5A5A21A95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66423-EB76-4AD9-A219-B3A3B04CC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23DA-6484-4027-8832-7E166E531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2565-306F-4344-8A71-56E920FAF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how-to-install-git-window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E703-EB40-4561-A204-B482C18A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6DA3-C558-4208-A4A5-71FAC463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  <a:p>
            <a:r>
              <a:rPr lang="en-IN" dirty="0"/>
              <a:t>Overview</a:t>
            </a:r>
          </a:p>
          <a:p>
            <a:r>
              <a:rPr lang="en-IN" dirty="0"/>
              <a:t>Steps, terminologies</a:t>
            </a:r>
          </a:p>
          <a:p>
            <a:r>
              <a:rPr lang="en-IN" dirty="0"/>
              <a:t>Git commands, flow</a:t>
            </a:r>
          </a:p>
        </p:txBody>
      </p:sp>
    </p:spTree>
    <p:extLst>
      <p:ext uri="{BB962C8B-B14F-4D97-AF65-F5344CB8AC3E}">
        <p14:creationId xmlns:p14="http://schemas.microsoft.com/office/powerpoint/2010/main" val="260003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234-F136-4296-83E6-8A5D769E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113"/>
            <a:ext cx="9144000" cy="715315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solidFill>
                  <a:srgbClr val="002060"/>
                </a:solidFill>
              </a:rPr>
              <a:t>Other general git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82D6-C6AE-498E-93B1-48CF1DA9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735"/>
            <a:ext cx="9144000" cy="453715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800" dirty="0"/>
              <a:t>git status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800" dirty="0"/>
              <a:t>git branch -a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800" dirty="0"/>
              <a:t>git log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9721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ADE43C10-C36A-44A7-B6B4-CD4EA33D4DB0}"/>
              </a:ext>
            </a:extLst>
          </p:cNvPr>
          <p:cNvGrpSpPr/>
          <p:nvPr/>
        </p:nvGrpSpPr>
        <p:grpSpPr>
          <a:xfrm>
            <a:off x="923925" y="528488"/>
            <a:ext cx="9915525" cy="5872312"/>
            <a:chOff x="619125" y="623738"/>
            <a:chExt cx="9915525" cy="5872312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EB99CDD-B9F4-4F4C-9082-0A36624D2599}"/>
                </a:ext>
              </a:extLst>
            </p:cNvPr>
            <p:cNvSpPr/>
            <p:nvPr/>
          </p:nvSpPr>
          <p:spPr>
            <a:xfrm>
              <a:off x="619125" y="1185390"/>
              <a:ext cx="9915525" cy="53106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EBF7E1-94AE-4BEB-8F12-54503CE1E1C3}"/>
                </a:ext>
              </a:extLst>
            </p:cNvPr>
            <p:cNvSpPr/>
            <p:nvPr/>
          </p:nvSpPr>
          <p:spPr>
            <a:xfrm>
              <a:off x="3632536" y="1178170"/>
              <a:ext cx="1748901" cy="5415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retail_app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CD64BD7-F176-4E8D-A4A2-835C2CD42900}"/>
                </a:ext>
              </a:extLst>
            </p:cNvPr>
            <p:cNvGrpSpPr/>
            <p:nvPr/>
          </p:nvGrpSpPr>
          <p:grpSpPr>
            <a:xfrm>
              <a:off x="1968159" y="2375448"/>
              <a:ext cx="6979327" cy="3630537"/>
              <a:chOff x="3486797" y="2992460"/>
              <a:chExt cx="6979327" cy="3630537"/>
            </a:xfrm>
            <a:solidFill>
              <a:schemeClr val="bg1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B66613-011B-4EBB-8E67-4221A9E2F233}"/>
                  </a:ext>
                </a:extLst>
              </p:cNvPr>
              <p:cNvSpPr/>
              <p:nvPr/>
            </p:nvSpPr>
            <p:spPr>
              <a:xfrm>
                <a:off x="3486797" y="3575392"/>
                <a:ext cx="1748901" cy="5415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master/release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1E6A03-79F0-4D49-82B0-309BF01D9158}"/>
                  </a:ext>
                </a:extLst>
              </p:cNvPr>
              <p:cNvSpPr/>
              <p:nvPr/>
            </p:nvSpPr>
            <p:spPr>
              <a:xfrm>
                <a:off x="5773999" y="3575392"/>
                <a:ext cx="1748901" cy="5415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develop</a:t>
                </a:r>
              </a:p>
            </p:txBody>
          </p:sp>
          <p:sp>
            <p:nvSpPr>
              <p:cNvPr id="17" name="Arrow: Curved Down 16">
                <a:extLst>
                  <a:ext uri="{FF2B5EF4-FFF2-40B4-BE49-F238E27FC236}">
                    <a16:creationId xmlns:a16="http://schemas.microsoft.com/office/drawing/2014/main" id="{9DC8BA4B-2E6C-4644-8F44-CED619AC0193}"/>
                  </a:ext>
                </a:extLst>
              </p:cNvPr>
              <p:cNvSpPr/>
              <p:nvPr/>
            </p:nvSpPr>
            <p:spPr>
              <a:xfrm>
                <a:off x="4278576" y="3091558"/>
                <a:ext cx="2217474" cy="483834"/>
              </a:xfrm>
              <a:prstGeom prst="curvedDownArrow">
                <a:avLst>
                  <a:gd name="adj1" fmla="val 25000"/>
                  <a:gd name="adj2" fmla="val 50000"/>
                  <a:gd name="adj3" fmla="val 26759"/>
                </a:avLst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Curved Down 17">
                <a:extLst>
                  <a:ext uri="{FF2B5EF4-FFF2-40B4-BE49-F238E27FC236}">
                    <a16:creationId xmlns:a16="http://schemas.microsoft.com/office/drawing/2014/main" id="{67322CC1-A528-43C3-B688-AC87494F0A67}"/>
                  </a:ext>
                </a:extLst>
              </p:cNvPr>
              <p:cNvSpPr/>
              <p:nvPr/>
            </p:nvSpPr>
            <p:spPr>
              <a:xfrm rot="10800000">
                <a:off x="4124325" y="4124150"/>
                <a:ext cx="2293674" cy="691068"/>
              </a:xfrm>
              <a:prstGeom prst="curvedDownArrow">
                <a:avLst>
                  <a:gd name="adj1" fmla="val 25000"/>
                  <a:gd name="adj2" fmla="val 50000"/>
                  <a:gd name="adj3" fmla="val 32036"/>
                </a:avLst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5BEA04C-344D-4644-9E30-3ABDFC629FF9}"/>
                  </a:ext>
                </a:extLst>
              </p:cNvPr>
              <p:cNvSpPr/>
              <p:nvPr/>
            </p:nvSpPr>
            <p:spPr>
              <a:xfrm>
                <a:off x="8717222" y="2992460"/>
                <a:ext cx="1748901" cy="541538"/>
              </a:xfrm>
              <a:prstGeom prst="rect">
                <a:avLst/>
              </a:prstGeom>
              <a:grpFill/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new_design1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8B9FA0-037B-4FED-8F14-E8CF3C6622C8}"/>
                  </a:ext>
                </a:extLst>
              </p:cNvPr>
              <p:cNvSpPr/>
              <p:nvPr/>
            </p:nvSpPr>
            <p:spPr>
              <a:xfrm>
                <a:off x="8717221" y="4058624"/>
                <a:ext cx="1748901" cy="541538"/>
              </a:xfrm>
              <a:prstGeom prst="rect">
                <a:avLst/>
              </a:prstGeom>
              <a:grpFill/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update_design1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444FAD9-1DAF-4984-B3D7-848C898D6414}"/>
                  </a:ext>
                </a:extLst>
              </p:cNvPr>
              <p:cNvSpPr/>
              <p:nvPr/>
            </p:nvSpPr>
            <p:spPr>
              <a:xfrm>
                <a:off x="8717221" y="5124789"/>
                <a:ext cx="1748901" cy="541538"/>
              </a:xfrm>
              <a:prstGeom prst="rect">
                <a:avLst/>
              </a:prstGeom>
              <a:grpFill/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bugfix_design1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721AC-6A1D-4FE2-B860-E1BCD717E4B4}"/>
                  </a:ext>
                </a:extLst>
              </p:cNvPr>
              <p:cNvSpPr/>
              <p:nvPr/>
            </p:nvSpPr>
            <p:spPr>
              <a:xfrm>
                <a:off x="8717223" y="6081459"/>
                <a:ext cx="1748901" cy="541538"/>
              </a:xfrm>
              <a:prstGeom prst="rect">
                <a:avLst/>
              </a:prstGeom>
              <a:grpFill/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new_design2</a:t>
                </a:r>
              </a:p>
            </p:txBody>
          </p: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2ECD3736-5086-41BB-A6B8-F2FBA9DF545C}"/>
                  </a:ext>
                </a:extLst>
              </p:cNvPr>
              <p:cNvCxnSpPr>
                <a:cxnSpLocks/>
                <a:stCxn id="6" idx="0"/>
                <a:endCxn id="19" idx="0"/>
              </p:cNvCxnSpPr>
              <p:nvPr/>
            </p:nvCxnSpPr>
            <p:spPr>
              <a:xfrm rot="5400000" flipH="1" flipV="1">
                <a:off x="7828595" y="1812315"/>
                <a:ext cx="582932" cy="2943223"/>
              </a:xfrm>
              <a:prstGeom prst="curvedConnector3">
                <a:avLst>
                  <a:gd name="adj1" fmla="val 139216"/>
                </a:avLst>
              </a:prstGeom>
              <a:grpFill/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2DADD762-B994-43F0-94E4-334525F9C0A9}"/>
                  </a:ext>
                </a:extLst>
              </p:cNvPr>
              <p:cNvCxnSpPr>
                <a:cxnSpLocks/>
                <a:stCxn id="6" idx="0"/>
                <a:endCxn id="20" idx="0"/>
              </p:cNvCxnSpPr>
              <p:nvPr/>
            </p:nvCxnSpPr>
            <p:spPr>
              <a:xfrm rot="16200000" flipH="1">
                <a:off x="7878445" y="2345397"/>
                <a:ext cx="483232" cy="2943222"/>
              </a:xfrm>
              <a:prstGeom prst="curvedConnector3">
                <a:avLst>
                  <a:gd name="adj1" fmla="val -47306"/>
                </a:avLst>
              </a:prstGeom>
              <a:grpFill/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322F0817-2F60-44D1-9A0E-7454BBA50795}"/>
                  </a:ext>
                </a:extLst>
              </p:cNvPr>
              <p:cNvCxnSpPr>
                <a:cxnSpLocks/>
                <a:stCxn id="6" idx="0"/>
                <a:endCxn id="21" idx="0"/>
              </p:cNvCxnSpPr>
              <p:nvPr/>
            </p:nvCxnSpPr>
            <p:spPr>
              <a:xfrm rot="16200000" flipH="1">
                <a:off x="7345362" y="2878479"/>
                <a:ext cx="1549397" cy="2943222"/>
              </a:xfrm>
              <a:prstGeom prst="curvedConnector3">
                <a:avLst>
                  <a:gd name="adj1" fmla="val -14754"/>
                </a:avLst>
              </a:prstGeom>
              <a:grpFill/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Curved 45">
                <a:extLst>
                  <a:ext uri="{FF2B5EF4-FFF2-40B4-BE49-F238E27FC236}">
                    <a16:creationId xmlns:a16="http://schemas.microsoft.com/office/drawing/2014/main" id="{D08DD181-D98A-435B-920B-CC5ACF42BF3C}"/>
                  </a:ext>
                </a:extLst>
              </p:cNvPr>
              <p:cNvCxnSpPr>
                <a:cxnSpLocks/>
                <a:stCxn id="6" idx="0"/>
                <a:endCxn id="22" idx="0"/>
              </p:cNvCxnSpPr>
              <p:nvPr/>
            </p:nvCxnSpPr>
            <p:spPr>
              <a:xfrm rot="16200000" flipH="1">
                <a:off x="6867028" y="3356813"/>
                <a:ext cx="2506067" cy="2943224"/>
              </a:xfrm>
              <a:prstGeom prst="curvedConnector3">
                <a:avLst>
                  <a:gd name="adj1" fmla="val -9122"/>
                </a:avLst>
              </a:prstGeom>
              <a:grpFill/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Curved 51">
                <a:extLst>
                  <a:ext uri="{FF2B5EF4-FFF2-40B4-BE49-F238E27FC236}">
                    <a16:creationId xmlns:a16="http://schemas.microsoft.com/office/drawing/2014/main" id="{6FC89D80-6E18-40D3-BAF5-2EFC37E62B86}"/>
                  </a:ext>
                </a:extLst>
              </p:cNvPr>
              <p:cNvCxnSpPr>
                <a:cxnSpLocks/>
                <a:stCxn id="19" idx="2"/>
                <a:endCxn id="6" idx="2"/>
              </p:cNvCxnSpPr>
              <p:nvPr/>
            </p:nvCxnSpPr>
            <p:spPr>
              <a:xfrm rot="5400000">
                <a:off x="7828596" y="2353853"/>
                <a:ext cx="582932" cy="2943223"/>
              </a:xfrm>
              <a:prstGeom prst="curvedConnector3">
                <a:avLst>
                  <a:gd name="adj1" fmla="val 139216"/>
                </a:avLst>
              </a:prstGeom>
              <a:grpFill/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Curved 64">
                <a:extLst>
                  <a:ext uri="{FF2B5EF4-FFF2-40B4-BE49-F238E27FC236}">
                    <a16:creationId xmlns:a16="http://schemas.microsoft.com/office/drawing/2014/main" id="{51920628-0907-4949-96E5-B2CDA6467F87}"/>
                  </a:ext>
                </a:extLst>
              </p:cNvPr>
              <p:cNvCxnSpPr>
                <a:cxnSpLocks/>
                <a:stCxn id="20" idx="2"/>
                <a:endCxn id="6" idx="2"/>
              </p:cNvCxnSpPr>
              <p:nvPr/>
            </p:nvCxnSpPr>
            <p:spPr>
              <a:xfrm rot="5400000" flipH="1">
                <a:off x="7878445" y="2886935"/>
                <a:ext cx="483232" cy="2943222"/>
              </a:xfrm>
              <a:prstGeom prst="curvedConnector3">
                <a:avLst>
                  <a:gd name="adj1" fmla="val -47306"/>
                </a:avLst>
              </a:prstGeom>
              <a:grpFill/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Curved 70">
                <a:extLst>
                  <a:ext uri="{FF2B5EF4-FFF2-40B4-BE49-F238E27FC236}">
                    <a16:creationId xmlns:a16="http://schemas.microsoft.com/office/drawing/2014/main" id="{A985AC19-539B-4794-98B8-EADF72551AF3}"/>
                  </a:ext>
                </a:extLst>
              </p:cNvPr>
              <p:cNvCxnSpPr>
                <a:cxnSpLocks/>
                <a:stCxn id="21" idx="2"/>
                <a:endCxn id="6" idx="2"/>
              </p:cNvCxnSpPr>
              <p:nvPr/>
            </p:nvCxnSpPr>
            <p:spPr>
              <a:xfrm rot="5400000" flipH="1">
                <a:off x="7345362" y="3420018"/>
                <a:ext cx="1549397" cy="2943222"/>
              </a:xfrm>
              <a:prstGeom prst="curvedConnector3">
                <a:avLst>
                  <a:gd name="adj1" fmla="val -14754"/>
                </a:avLst>
              </a:prstGeom>
              <a:grpFill/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Curved 75">
                <a:extLst>
                  <a:ext uri="{FF2B5EF4-FFF2-40B4-BE49-F238E27FC236}">
                    <a16:creationId xmlns:a16="http://schemas.microsoft.com/office/drawing/2014/main" id="{9A0DF8B9-E5E0-4195-A94F-A7338B28A3EF}"/>
                  </a:ext>
                </a:extLst>
              </p:cNvPr>
              <p:cNvCxnSpPr>
                <a:cxnSpLocks/>
                <a:stCxn id="22" idx="2"/>
                <a:endCxn id="6" idx="2"/>
              </p:cNvCxnSpPr>
              <p:nvPr/>
            </p:nvCxnSpPr>
            <p:spPr>
              <a:xfrm rot="5400000" flipH="1">
                <a:off x="6867028" y="3898352"/>
                <a:ext cx="2506067" cy="2943224"/>
              </a:xfrm>
              <a:prstGeom prst="curvedConnector3">
                <a:avLst>
                  <a:gd name="adj1" fmla="val -9122"/>
                </a:avLst>
              </a:prstGeom>
              <a:grpFill/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D39C3DE-3BFF-4B9F-9CDC-724A26C9377B}"/>
                </a:ext>
              </a:extLst>
            </p:cNvPr>
            <p:cNvSpPr txBox="1"/>
            <p:nvPr/>
          </p:nvSpPr>
          <p:spPr>
            <a:xfrm>
              <a:off x="4361974" y="623738"/>
              <a:ext cx="3410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7030A0"/>
                  </a:solidFill>
                </a:rPr>
                <a:t>SAMPLE GIT REPOSITORY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07EF430-D549-4D37-9F5C-BCB565CCDC86}"/>
                </a:ext>
              </a:extLst>
            </p:cNvPr>
            <p:cNvSpPr txBox="1"/>
            <p:nvPr/>
          </p:nvSpPr>
          <p:spPr>
            <a:xfrm>
              <a:off x="8985028" y="2464459"/>
              <a:ext cx="1457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</a:rPr>
                <a:t>Gowtham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D3745F-BCB5-4B01-9862-747CA32A63ED}"/>
                </a:ext>
              </a:extLst>
            </p:cNvPr>
            <p:cNvSpPr txBox="1"/>
            <p:nvPr/>
          </p:nvSpPr>
          <p:spPr>
            <a:xfrm>
              <a:off x="9012404" y="3527715"/>
              <a:ext cx="1457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</a:rPr>
                <a:t>Arun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38243B1-2307-4698-BF06-F747B5F166F3}"/>
                </a:ext>
              </a:extLst>
            </p:cNvPr>
            <p:cNvSpPr txBox="1"/>
            <p:nvPr/>
          </p:nvSpPr>
          <p:spPr>
            <a:xfrm>
              <a:off x="9012404" y="4593880"/>
              <a:ext cx="1457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</a:rPr>
                <a:t>Deepak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8E298E9-BC07-4D4E-961E-8274144161B9}"/>
                </a:ext>
              </a:extLst>
            </p:cNvPr>
            <p:cNvSpPr txBox="1"/>
            <p:nvPr/>
          </p:nvSpPr>
          <p:spPr>
            <a:xfrm>
              <a:off x="9012404" y="5525626"/>
              <a:ext cx="1457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</a:rPr>
                <a:t>Guru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98376EE-5CF3-4B13-B47E-775D981ECBAC}"/>
                </a:ext>
              </a:extLst>
            </p:cNvPr>
            <p:cNvSpPr/>
            <p:nvPr/>
          </p:nvSpPr>
          <p:spPr>
            <a:xfrm>
              <a:off x="6810565" y="1337027"/>
              <a:ext cx="2552700" cy="77610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Feature branches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91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234-F136-4296-83E6-8A5D769E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113"/>
            <a:ext cx="9144000" cy="715315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solidFill>
                  <a:srgbClr val="002060"/>
                </a:solidFill>
              </a:rPr>
              <a:t>Git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82D6-C6AE-498E-93B1-48CF1DA9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736"/>
            <a:ext cx="9144000" cy="364206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GitHub, GitLab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1 Project – 1 Repository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1 Repository can have many branches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Master branch/release branch – main branch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Other branches – develop branch, feature branch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Feature branch cloned from develop branch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After implementation, develop branch merged to feature branch to keep it up to date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Then feature branch merged to develop branch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When release, develop branch merged to master/release branch</a:t>
            </a:r>
          </a:p>
        </p:txBody>
      </p:sp>
    </p:spTree>
    <p:extLst>
      <p:ext uri="{BB962C8B-B14F-4D97-AF65-F5344CB8AC3E}">
        <p14:creationId xmlns:p14="http://schemas.microsoft.com/office/powerpoint/2010/main" val="38092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234-F136-4296-83E6-8A5D769E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113"/>
            <a:ext cx="9144000" cy="715315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solidFill>
                  <a:srgbClr val="002060"/>
                </a:solidFill>
              </a:rPr>
              <a:t>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82D6-C6AE-498E-93B1-48CF1DA9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736"/>
            <a:ext cx="9144000" cy="3642064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GitHub </a:t>
            </a:r>
            <a:r>
              <a:rPr lang="en-IN" sz="1800" dirty="0" err="1"/>
              <a:t>SignUp</a:t>
            </a: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Install git on windows: </a:t>
            </a:r>
            <a:r>
              <a:rPr lang="en-IN" sz="1400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https://phoenixnap.com/kb/how-to-install-git-windows</a:t>
            </a: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GitHub Windows App download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Create repository in website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Default branch in GitHub website – main branch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terms – local repository (PC), remote repository (web)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commands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Merge conflict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Visual studio code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Invite collaborators using repo Settings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Seeing different commits</a:t>
            </a:r>
          </a:p>
        </p:txBody>
      </p:sp>
    </p:spTree>
    <p:extLst>
      <p:ext uri="{BB962C8B-B14F-4D97-AF65-F5344CB8AC3E}">
        <p14:creationId xmlns:p14="http://schemas.microsoft.com/office/powerpoint/2010/main" val="283292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234-F136-4296-83E6-8A5D769E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113"/>
            <a:ext cx="9144000" cy="715315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solidFill>
                  <a:srgbClr val="002060"/>
                </a:solidFill>
              </a:rPr>
              <a:t>Git Commands </a:t>
            </a:r>
            <a:r>
              <a:rPr lang="en-IN" sz="2400" dirty="0">
                <a:solidFill>
                  <a:srgbClr val="002060"/>
                </a:solidFill>
              </a:rPr>
              <a:t>–</a:t>
            </a:r>
            <a:r>
              <a:rPr lang="en-IN" sz="3000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rgbClr val="002060"/>
                </a:solidFill>
              </a:rPr>
              <a:t>beginning phase</a:t>
            </a:r>
            <a:endParaRPr lang="en-IN" sz="3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82D6-C6AE-498E-93B1-48CF1DA9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735"/>
            <a:ext cx="9144000" cy="453715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clone &lt;git repo </a:t>
            </a:r>
            <a:r>
              <a:rPr lang="en-IN" sz="1800" dirty="0" err="1"/>
              <a:t>url</a:t>
            </a:r>
            <a:r>
              <a:rPr lang="en-IN" sz="1800" dirty="0"/>
              <a:t>&gt; (do this in desired directory)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status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checkout -b develop (to create a branch locally and switch to it)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push -u origin develop (to create a remote branch from local branch)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checkout -b new_design1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5135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234-F136-4296-83E6-8A5D769E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113"/>
            <a:ext cx="9144000" cy="715315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solidFill>
                  <a:srgbClr val="002060"/>
                </a:solidFill>
              </a:rPr>
              <a:t>Git Commands </a:t>
            </a:r>
            <a:r>
              <a:rPr lang="en-IN" sz="2400" dirty="0">
                <a:solidFill>
                  <a:srgbClr val="002060"/>
                </a:solidFill>
              </a:rPr>
              <a:t>–</a:t>
            </a:r>
            <a:r>
              <a:rPr lang="en-IN" sz="3000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rgbClr val="002060"/>
                </a:solidFill>
              </a:rPr>
              <a:t>development phase</a:t>
            </a:r>
            <a:endParaRPr lang="en-IN" sz="3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82D6-C6AE-498E-93B1-48CF1DA9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735"/>
            <a:ext cx="9144000" cy="453715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add &lt;path to new files added or updated files&gt;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commit -m “&lt;commit message&gt;”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push -u origin new_design1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914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234-F136-4296-83E6-8A5D769E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113"/>
            <a:ext cx="9144000" cy="715315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solidFill>
                  <a:srgbClr val="002060"/>
                </a:solidFill>
              </a:rPr>
              <a:t>Git Commands </a:t>
            </a:r>
            <a:r>
              <a:rPr lang="en-IN" sz="2400" dirty="0">
                <a:solidFill>
                  <a:srgbClr val="002060"/>
                </a:solidFill>
              </a:rPr>
              <a:t>– update feature branch</a:t>
            </a:r>
            <a:endParaRPr lang="en-IN" sz="3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82D6-C6AE-498E-93B1-48CF1DA9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735"/>
            <a:ext cx="9144000" cy="453715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checkout develop (to switch to develop branch)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pull (to update the local develop branch from remote develop branch if any change)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checkout new_design1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merge origin/develop (merging the new changes of develop into local feature branch)</a:t>
            </a:r>
          </a:p>
          <a:p>
            <a:pPr algn="just"/>
            <a:r>
              <a:rPr lang="en-IN" sz="1800" dirty="0"/>
              <a:t>If merge conflict -&gt; Fix manually (preferably using IDE like Visual Studio code)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git add &lt;path to changed files&gt;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git commit –m “&lt;commit message&gt;”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800" dirty="0"/>
              <a:t>git push (to update the remote feature branch from local feature branch)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865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234-F136-4296-83E6-8A5D769E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113"/>
            <a:ext cx="9144000" cy="715315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solidFill>
                  <a:srgbClr val="002060"/>
                </a:solidFill>
              </a:rPr>
              <a:t>Git Commands </a:t>
            </a:r>
            <a:r>
              <a:rPr lang="en-IN" sz="2400" dirty="0">
                <a:solidFill>
                  <a:srgbClr val="002060"/>
                </a:solidFill>
              </a:rPr>
              <a:t>– merging into develop</a:t>
            </a:r>
            <a:endParaRPr lang="en-IN" sz="3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82D6-C6AE-498E-93B1-48CF1DA9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735"/>
            <a:ext cx="9144000" cy="453715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checkout develop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merge origin/new_design1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push</a:t>
            </a:r>
          </a:p>
          <a:p>
            <a:pPr algn="just"/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0102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234-F136-4296-83E6-8A5D769E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113"/>
            <a:ext cx="9144000" cy="715315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solidFill>
                  <a:srgbClr val="002060"/>
                </a:solidFill>
              </a:rPr>
              <a:t>Git Commands </a:t>
            </a:r>
            <a:r>
              <a:rPr lang="en-IN" sz="2400" dirty="0">
                <a:solidFill>
                  <a:srgbClr val="002060"/>
                </a:solidFill>
              </a:rPr>
              <a:t>– pushing local to remote first time (alternative)</a:t>
            </a:r>
            <a:endParaRPr lang="en-IN" sz="3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82D6-C6AE-498E-93B1-48CF1DA9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735"/>
            <a:ext cx="9144000" cy="4537151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Go to the specific directory and folder in PC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</a:t>
            </a:r>
            <a:r>
              <a:rPr lang="en-IN" sz="1800" dirty="0" err="1"/>
              <a:t>init</a:t>
            </a:r>
            <a:r>
              <a:rPr lang="en-IN" sz="1800" dirty="0"/>
              <a:t> (when a folder is changed into git repo for the first time, the default branch locally is the master branch)</a:t>
            </a:r>
          </a:p>
          <a:p>
            <a:pPr algn="just"/>
            <a:r>
              <a:rPr lang="en-IN" sz="1800" dirty="0"/>
              <a:t>Create repository in GitHub website with same folder name (not mandatory, but recommended)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remote add origin &lt;git repo </a:t>
            </a:r>
            <a:r>
              <a:rPr lang="en-IN" sz="1800" dirty="0" err="1"/>
              <a:t>url</a:t>
            </a:r>
            <a:r>
              <a:rPr lang="en-IN" sz="1800" dirty="0"/>
              <a:t>&gt;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add &lt;paths to added/updated files&gt; (./file1 ./file2)</a:t>
            </a:r>
          </a:p>
          <a:p>
            <a:pPr algn="just"/>
            <a:r>
              <a:rPr lang="en-IN" sz="1800" dirty="0"/>
              <a:t>Add user email &amp; user name in git config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800" dirty="0"/>
              <a:t>git commit -m “&lt;commit message&gt;”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dirty="0"/>
              <a:t>git push -u origin &lt;branch name&gt;</a:t>
            </a:r>
          </a:p>
          <a:p>
            <a:pPr algn="just"/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4480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506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Wingdings</vt:lpstr>
      <vt:lpstr>Office Theme</vt:lpstr>
      <vt:lpstr>Git Basics</vt:lpstr>
      <vt:lpstr>PowerPoint Presentation</vt:lpstr>
      <vt:lpstr>Git Overview</vt:lpstr>
      <vt:lpstr>Steps</vt:lpstr>
      <vt:lpstr>Git Commands – beginning phase</vt:lpstr>
      <vt:lpstr>Git Commands – development phase</vt:lpstr>
      <vt:lpstr>Git Commands – update feature branch</vt:lpstr>
      <vt:lpstr>Git Commands – merging into develop</vt:lpstr>
      <vt:lpstr>Git Commands – pushing local to remote first time (alternative)</vt:lpstr>
      <vt:lpstr>Other general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mr</dc:creator>
  <cp:lastModifiedBy>anand mr</cp:lastModifiedBy>
  <cp:revision>50</cp:revision>
  <dcterms:created xsi:type="dcterms:W3CDTF">2022-02-26T22:27:34Z</dcterms:created>
  <dcterms:modified xsi:type="dcterms:W3CDTF">2022-02-27T12:55:20Z</dcterms:modified>
</cp:coreProperties>
</file>