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FBBC06-0125-49A0-89F5-C50C9B6A750E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26/10/24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980C25-60F6-47C2-A5BC-AAE2E3D7A57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2425E7-177E-49DA-8370-D69E16AA0A70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26/10/24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8DED63-0941-406C-AF3B-A20A21C976B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hoenixnap.com/kb/how-to-install-git-windows" TargetMode="External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2060"/>
                </a:solidFill>
                <a:latin typeface="Calibri Light"/>
              </a:rPr>
              <a:t>Git 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Illustration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Overview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Steps, terminologies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Git commands, 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Other general git commands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1615680"/>
            <a:ext cx="9143640" cy="45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status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branch -a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log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923760" y="528480"/>
            <a:ext cx="9915120" cy="5871960"/>
            <a:chOff x="923760" y="528480"/>
            <a:chExt cx="9915120" cy="5871960"/>
          </a:xfrm>
        </p:grpSpPr>
        <p:sp>
          <p:nvSpPr>
            <p:cNvPr id="85" name="CustomShape 2"/>
            <p:cNvSpPr/>
            <p:nvPr/>
          </p:nvSpPr>
          <p:spPr>
            <a:xfrm>
              <a:off x="923760" y="1090080"/>
              <a:ext cx="9915120" cy="5310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3"/>
            <p:cNvSpPr/>
            <p:nvPr/>
          </p:nvSpPr>
          <p:spPr>
            <a:xfrm>
              <a:off x="3937320" y="1082880"/>
              <a:ext cx="1748520" cy="541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retail_app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87" name="Group 4"/>
            <p:cNvGrpSpPr/>
            <p:nvPr/>
          </p:nvGrpSpPr>
          <p:grpSpPr>
            <a:xfrm>
              <a:off x="2273040" y="2280240"/>
              <a:ext cx="6978960" cy="3630600"/>
              <a:chOff x="2273040" y="2280240"/>
              <a:chExt cx="6978960" cy="3630600"/>
            </a:xfrm>
          </p:grpSpPr>
          <p:sp>
            <p:nvSpPr>
              <p:cNvPr id="88" name="CustomShape 5"/>
              <p:cNvSpPr/>
              <p:nvPr/>
            </p:nvSpPr>
            <p:spPr>
              <a:xfrm>
                <a:off x="2273040" y="2863080"/>
                <a:ext cx="1748520" cy="541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master/release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89" name="CustomShape 6"/>
              <p:cNvSpPr/>
              <p:nvPr/>
            </p:nvSpPr>
            <p:spPr>
              <a:xfrm>
                <a:off x="4560120" y="2863080"/>
                <a:ext cx="1748520" cy="541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develop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0" name="CustomShape 7"/>
              <p:cNvSpPr/>
              <p:nvPr/>
            </p:nvSpPr>
            <p:spPr>
              <a:xfrm>
                <a:off x="3064680" y="2379240"/>
                <a:ext cx="2217240" cy="483480"/>
              </a:xfrm>
              <a:prstGeom prst="curvedDownArrow">
                <a:avLst>
                  <a:gd name="adj1" fmla="val 25000"/>
                  <a:gd name="adj2" fmla="val 50000"/>
                  <a:gd name="adj3" fmla="val 26759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91" name="CustomShape 8"/>
              <p:cNvSpPr/>
              <p:nvPr/>
            </p:nvSpPr>
            <p:spPr>
              <a:xfrm rot="10800000">
                <a:off x="2910960" y="3411720"/>
                <a:ext cx="2293200" cy="690840"/>
              </a:xfrm>
              <a:prstGeom prst="curvedDownArrow">
                <a:avLst>
                  <a:gd name="adj1" fmla="val 25000"/>
                  <a:gd name="adj2" fmla="val 50000"/>
                  <a:gd name="adj3" fmla="val 32036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92" name="CustomShape 9"/>
              <p:cNvSpPr/>
              <p:nvPr/>
            </p:nvSpPr>
            <p:spPr>
              <a:xfrm>
                <a:off x="7503480" y="2280240"/>
                <a:ext cx="1748520" cy="541080"/>
              </a:xfrm>
              <a:prstGeom prst="rect">
                <a:avLst/>
              </a:prstGeom>
              <a:solidFill>
                <a:schemeClr val="bg1"/>
              </a:solidFill>
              <a:ln w="1908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new_design1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3" name="CustomShape 10"/>
              <p:cNvSpPr/>
              <p:nvPr/>
            </p:nvSpPr>
            <p:spPr>
              <a:xfrm>
                <a:off x="7503480" y="3346200"/>
                <a:ext cx="1748520" cy="541080"/>
              </a:xfrm>
              <a:prstGeom prst="rect">
                <a:avLst/>
              </a:prstGeom>
              <a:solidFill>
                <a:schemeClr val="bg1"/>
              </a:solidFill>
              <a:ln w="1908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update_design1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4" name="CustomShape 11"/>
              <p:cNvSpPr/>
              <p:nvPr/>
            </p:nvSpPr>
            <p:spPr>
              <a:xfrm>
                <a:off x="7503480" y="4412520"/>
                <a:ext cx="1748520" cy="541080"/>
              </a:xfrm>
              <a:prstGeom prst="rect">
                <a:avLst/>
              </a:prstGeom>
              <a:solidFill>
                <a:schemeClr val="bg1"/>
              </a:solidFill>
              <a:ln w="1908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bugfix_design1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5" name="CustomShape 12"/>
              <p:cNvSpPr/>
              <p:nvPr/>
            </p:nvSpPr>
            <p:spPr>
              <a:xfrm>
                <a:off x="7503480" y="5369040"/>
                <a:ext cx="1748520" cy="541080"/>
              </a:xfrm>
              <a:prstGeom prst="rect">
                <a:avLst/>
              </a:prstGeom>
              <a:solidFill>
                <a:schemeClr val="bg1"/>
              </a:solidFill>
              <a:ln w="1908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Calibri"/>
                  </a:rPr>
                  <a:t>new_design2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6" name="CustomShape 13"/>
              <p:cNvSpPr/>
              <p:nvPr/>
            </p:nvSpPr>
            <p:spPr>
              <a:xfrm flipH="1" flipV="1" rot="5400000">
                <a:off x="6614280" y="1099800"/>
                <a:ext cx="582480" cy="2943000"/>
              </a:xfrm>
              <a:prstGeom prst="curvedConnector3">
                <a:avLst>
                  <a:gd name="adj1" fmla="val 139216"/>
                </a:avLst>
              </a:prstGeom>
              <a:solidFill>
                <a:schemeClr val="bg1"/>
              </a:solidFill>
              <a:ln w="28440">
                <a:solidFill>
                  <a:schemeClr val="accent6">
                    <a:lumMod val="7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CustomShape 14"/>
              <p:cNvSpPr/>
              <p:nvPr/>
            </p:nvSpPr>
            <p:spPr>
              <a:xfrm flipH="1" rot="16200000">
                <a:off x="6664320" y="1632960"/>
                <a:ext cx="482760" cy="2943000"/>
              </a:xfrm>
              <a:prstGeom prst="curvedConnector3">
                <a:avLst>
                  <a:gd name="adj1" fmla="val -47306"/>
                </a:avLst>
              </a:prstGeom>
              <a:solidFill>
                <a:schemeClr val="bg1"/>
              </a:solidFill>
              <a:ln w="28440">
                <a:solidFill>
                  <a:schemeClr val="accent6">
                    <a:lumMod val="7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CustomShape 15"/>
              <p:cNvSpPr/>
              <p:nvPr/>
            </p:nvSpPr>
            <p:spPr>
              <a:xfrm flipH="1" rot="16200000">
                <a:off x="6131160" y="2166120"/>
                <a:ext cx="1549080" cy="2943000"/>
              </a:xfrm>
              <a:prstGeom prst="curvedConnector3">
                <a:avLst>
                  <a:gd name="adj1" fmla="val -14754"/>
                </a:avLst>
              </a:prstGeom>
              <a:solidFill>
                <a:schemeClr val="bg1"/>
              </a:solidFill>
              <a:ln w="28440">
                <a:solidFill>
                  <a:schemeClr val="accent6">
                    <a:lumMod val="7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CustomShape 16"/>
              <p:cNvSpPr/>
              <p:nvPr/>
            </p:nvSpPr>
            <p:spPr>
              <a:xfrm flipH="1" rot="16200000">
                <a:off x="5652720" y="2644200"/>
                <a:ext cx="2505600" cy="2943000"/>
              </a:xfrm>
              <a:prstGeom prst="curvedConnector3">
                <a:avLst>
                  <a:gd name="adj1" fmla="val -9122"/>
                </a:avLst>
              </a:prstGeom>
              <a:solidFill>
                <a:schemeClr val="bg1"/>
              </a:solidFill>
              <a:ln w="28440">
                <a:solidFill>
                  <a:schemeClr val="accent6">
                    <a:lumMod val="7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CustomShape 17"/>
              <p:cNvSpPr/>
              <p:nvPr/>
            </p:nvSpPr>
            <p:spPr>
              <a:xfrm rot="5400000">
                <a:off x="6615000" y="1641240"/>
                <a:ext cx="582480" cy="2943000"/>
              </a:xfrm>
              <a:prstGeom prst="curvedConnector3">
                <a:avLst>
                  <a:gd name="adj1" fmla="val 139216"/>
                </a:avLst>
              </a:prstGeom>
              <a:solidFill>
                <a:schemeClr val="bg1"/>
              </a:solidFill>
              <a:ln w="2844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CustomShape 18"/>
              <p:cNvSpPr/>
              <p:nvPr/>
            </p:nvSpPr>
            <p:spPr>
              <a:xfrm flipH="1" rot="5400000">
                <a:off x="6663960" y="2174760"/>
                <a:ext cx="482760" cy="2943000"/>
              </a:xfrm>
              <a:prstGeom prst="curvedConnector3">
                <a:avLst>
                  <a:gd name="adj1" fmla="val -47306"/>
                </a:avLst>
              </a:prstGeom>
              <a:solidFill>
                <a:schemeClr val="bg1"/>
              </a:solidFill>
              <a:ln w="2844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CustomShape 19"/>
              <p:cNvSpPr/>
              <p:nvPr/>
            </p:nvSpPr>
            <p:spPr>
              <a:xfrm flipH="1" rot="5400000">
                <a:off x="6130800" y="2707560"/>
                <a:ext cx="1549080" cy="2943000"/>
              </a:xfrm>
              <a:prstGeom prst="curvedConnector3">
                <a:avLst>
                  <a:gd name="adj1" fmla="val -14754"/>
                </a:avLst>
              </a:prstGeom>
              <a:solidFill>
                <a:schemeClr val="bg1"/>
              </a:solidFill>
              <a:ln w="2844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CustomShape 20"/>
              <p:cNvSpPr/>
              <p:nvPr/>
            </p:nvSpPr>
            <p:spPr>
              <a:xfrm flipH="1" rot="5400000">
                <a:off x="5652360" y="3186360"/>
                <a:ext cx="2505600" cy="2943000"/>
              </a:xfrm>
              <a:prstGeom prst="curvedConnector3">
                <a:avLst>
                  <a:gd name="adj1" fmla="val -9122"/>
                </a:avLst>
              </a:prstGeom>
              <a:solidFill>
                <a:schemeClr val="bg1"/>
              </a:solidFill>
              <a:ln w="2844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4" name="CustomShape 21"/>
            <p:cNvSpPr/>
            <p:nvPr/>
          </p:nvSpPr>
          <p:spPr>
            <a:xfrm>
              <a:off x="4666680" y="528480"/>
              <a:ext cx="340992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7030a0"/>
                  </a:solidFill>
                  <a:latin typeface="Calibri"/>
                </a:rPr>
                <a:t>SAMPLE GIT REPOSITORY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5" name="CustomShape 22"/>
            <p:cNvSpPr/>
            <p:nvPr/>
          </p:nvSpPr>
          <p:spPr>
            <a:xfrm>
              <a:off x="9289800" y="2369160"/>
              <a:ext cx="145692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0000"/>
                  </a:solidFill>
                  <a:latin typeface="Calibri"/>
                </a:rPr>
                <a:t>Gowtham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" name="CustomShape 23"/>
            <p:cNvSpPr/>
            <p:nvPr/>
          </p:nvSpPr>
          <p:spPr>
            <a:xfrm>
              <a:off x="9317160" y="3432600"/>
              <a:ext cx="1456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0000"/>
                  </a:solidFill>
                  <a:latin typeface="Calibri"/>
                </a:rPr>
                <a:t>Arun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7" name="CustomShape 24"/>
            <p:cNvSpPr/>
            <p:nvPr/>
          </p:nvSpPr>
          <p:spPr>
            <a:xfrm>
              <a:off x="9317160" y="4498560"/>
              <a:ext cx="1456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0000"/>
                  </a:solidFill>
                  <a:latin typeface="Calibri"/>
                </a:rPr>
                <a:t>Deepak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8" name="CustomShape 25"/>
            <p:cNvSpPr/>
            <p:nvPr/>
          </p:nvSpPr>
          <p:spPr>
            <a:xfrm>
              <a:off x="9317160" y="5430240"/>
              <a:ext cx="1456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0000"/>
                  </a:solidFill>
                  <a:latin typeface="Calibri"/>
                </a:rPr>
                <a:t>Guru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" name="CustomShape 26"/>
            <p:cNvSpPr/>
            <p:nvPr/>
          </p:nvSpPr>
          <p:spPr>
            <a:xfrm>
              <a:off x="7115400" y="1241640"/>
              <a:ext cx="2552400" cy="775800"/>
            </a:xfrm>
            <a:prstGeom prst="ellipse">
              <a:avLst/>
            </a:prstGeom>
            <a:solidFill>
              <a:schemeClr val="bg1"/>
            </a:solidFill>
            <a:ln w="2556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Feature branches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Git Overview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523880" y="1615680"/>
            <a:ext cx="9143640" cy="364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GitHub, GitLab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 Project – 1 Repository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 Repository can have many branches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Master branch/release branch – main branch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Other branches – develop branch, feature branch 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Feature branch cloned from develop branch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After implementation, develop branch merged to feature branch to keep it up to date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Then feature branch merged to develop branch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When release, develop branch merged to master/release branch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Steps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23880" y="1615680"/>
            <a:ext cx="9143640" cy="364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GitHub SignUp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Install git on windows: </a:t>
            </a:r>
            <a:r>
              <a:rPr b="0" lang="en-IN" sz="1400" spc="-1" strike="noStrike" u="sng">
                <a:solidFill>
                  <a:srgbClr val="0563c1"/>
                </a:solidFill>
                <a:uFillTx/>
                <a:latin typeface="Roboto"/>
                <a:hlinkClick r:id="rId1"/>
              </a:rPr>
              <a:t>https://phoenixnap.com/kb/how-to-install-git-windows</a:t>
            </a:r>
            <a:endParaRPr b="0" lang="en-US" sz="1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GitHub Windows App download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Create repository in website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Default branch in GitHub website – main branch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terms – local repository (PC), remote repository (web)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commands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Merge conflict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Visual studio code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Invite collaborators using repo Settings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Seeing different commits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Git </a:t>
            </a: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Comma</a:t>
            </a: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nds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–</a:t>
            </a: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beginning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phase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523880" y="1615680"/>
            <a:ext cx="9143640" cy="45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clone &lt;git repo url&gt;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(do this in desired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directory)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status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checkout -b develop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(to create a branch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locally and switch to it)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push -u origin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develop (to create a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remote branch from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local branch)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checkout -b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new_design1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Git </a:t>
            </a: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Comm</a:t>
            </a: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ands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–</a:t>
            </a: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develop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ment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phase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523880" y="1615680"/>
            <a:ext cx="9143640" cy="45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add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&lt;path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 new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files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added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update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 files&gt;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commit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-m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“&lt;com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mit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messag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e&gt;”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push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-u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origin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new_de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sign1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Git Commands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– update feature branch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1615680"/>
            <a:ext cx="9143640" cy="45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checkout develop (to switch to develop branch)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pull (to update the local develop branch from remote develop branch if any change)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checkout new_design1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merge origin/develop (merging the new changes of develop into local feature branch)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If merge conflict -&gt; Fix manually (preferably using IDE like Visual Studio code)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add &lt;path to changed files&gt;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commit –m “&lt;commit message&gt;”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push (to update the remote feature branch from local feature branch)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Git Commands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– merging into develop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523880" y="1615680"/>
            <a:ext cx="9143640" cy="45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checkout develop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merge origin/new_design1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push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705240"/>
            <a:ext cx="9143640" cy="714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0000"/>
          </a:bodyPr>
          <a:p>
            <a:pPr>
              <a:lnSpc>
                <a:spcPct val="90000"/>
              </a:lnSpc>
            </a:pPr>
            <a:r>
              <a:rPr b="0" lang="en-IN" sz="3000" spc="-1" strike="noStrike">
                <a:solidFill>
                  <a:srgbClr val="002060"/>
                </a:solidFill>
                <a:latin typeface="Calibri Light"/>
              </a:rPr>
              <a:t>Git Commands </a:t>
            </a:r>
            <a:r>
              <a:rPr b="0" lang="en-IN" sz="2400" spc="-1" strike="noStrike">
                <a:solidFill>
                  <a:srgbClr val="002060"/>
                </a:solidFill>
                <a:latin typeface="Calibri Light"/>
              </a:rPr>
              <a:t>– pushing local to remote first time (alternative)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523880" y="1615680"/>
            <a:ext cx="9143640" cy="45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Go to the specific directory and folder in PC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init (when a folder is changed into git repo for the first time, the default branch locally is the master branch)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Create repository in GitHub website with same folder name (not mandatory, but recommended)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remote add origin &lt;git repo url&gt;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pull &lt;remote&gt; &lt;branch&gt; (If Readme was created in remote URL/repo)</a:t>
            </a:r>
            <a:endParaRPr b="0" lang="en-US" sz="18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Ex: git pull origin master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add &lt;paths to added/updated files&gt; (./file1 ./file2)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Add user email &amp; user name in git config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commit -m “&lt;commit message&gt;”</a:t>
            </a: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git push -u origin &lt;branch name&gt;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Application>LibreOffice/6.4.7.2$Linux_X86_64 LibreOffice_project/40$Build-2</Application>
  <Words>506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2022-02-26T22:27:34Z</dcterms:created>
  <dc:creator>anand mr</dc:creator>
  <dc:description/>
  <dc:language>en-US</dc:language>
  <cp:lastModifiedBy/>
  <dcterms:modified xsi:type="dcterms:W3CDTF">2024-10-26T22:09:32Z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