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boto Bold" charset="1" panose="02000000000000000000"/>
      <p:regular r:id="rId17"/>
    </p:embeddedFont>
    <p:embeddedFont>
      <p:font typeface="Glacial Indifference Bold" charset="1" panose="00000800000000000000"/>
      <p:regular r:id="rId18"/>
    </p:embeddedFont>
    <p:embeddedFont>
      <p:font typeface="Glacial Indifference" charset="1" panose="00000000000000000000"/>
      <p:regular r:id="rId19"/>
    </p:embeddedFont>
    <p:embeddedFont>
      <p:font typeface="Roboto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02893" y="102870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757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1204577"/>
            <a:ext cx="7947386" cy="7877846"/>
          </a:xfrm>
          <a:custGeom>
            <a:avLst/>
            <a:gdLst/>
            <a:ahLst/>
            <a:cxnLst/>
            <a:rect r="r" b="b" t="t" l="l"/>
            <a:pathLst>
              <a:path h="7877846" w="7947386">
                <a:moveTo>
                  <a:pt x="0" y="0"/>
                </a:moveTo>
                <a:lnTo>
                  <a:pt x="7947386" y="0"/>
                </a:lnTo>
                <a:lnTo>
                  <a:pt x="7947386" y="7877846"/>
                </a:lnTo>
                <a:lnTo>
                  <a:pt x="0" y="7877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6609" y="8009369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2" y="0"/>
                </a:lnTo>
                <a:lnTo>
                  <a:pt x="45627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4757755" y="-466907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456278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562783" y="0"/>
                </a:lnTo>
                <a:lnTo>
                  <a:pt x="456278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7285614"/>
            <a:ext cx="6195533" cy="1324088"/>
            <a:chOff x="0" y="0"/>
            <a:chExt cx="1631745" cy="3487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1745" cy="348731"/>
            </a:xfrm>
            <a:custGeom>
              <a:avLst/>
              <a:gdLst/>
              <a:ahLst/>
              <a:cxnLst/>
              <a:rect r="r" b="b" t="t" l="l"/>
              <a:pathLst>
                <a:path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FD921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3558919"/>
            <a:ext cx="7567540" cy="342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1"/>
              </a:lnSpc>
            </a:pPr>
            <a:r>
              <a:rPr lang="en-US" sz="81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Multi-Threaded Lightweight HTTP Server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4559" y="7516367"/>
            <a:ext cx="5223815" cy="843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8"/>
              </a:lnSpc>
            </a:pPr>
            <a:r>
              <a:rPr lang="en-US" sz="27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Bilal Jawed, M. Maaz, Zeeshan Ahmed &amp; Muhammad Hamza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183984" cy="10287000"/>
            <a:chOff x="0" y="0"/>
            <a:chExt cx="110195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19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1955">
                  <a:moveTo>
                    <a:pt x="0" y="0"/>
                  </a:moveTo>
                  <a:lnTo>
                    <a:pt x="1101955" y="0"/>
                  </a:lnTo>
                  <a:lnTo>
                    <a:pt x="11019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A4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0195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883291">
            <a:off x="239494" y="0"/>
            <a:ext cx="1335505" cy="2057400"/>
          </a:xfrm>
          <a:custGeom>
            <a:avLst/>
            <a:gdLst/>
            <a:ahLst/>
            <a:cxnLst/>
            <a:rect r="r" b="b" t="t" l="l"/>
            <a:pathLst>
              <a:path h="2057400" w="1335505">
                <a:moveTo>
                  <a:pt x="0" y="0"/>
                </a:moveTo>
                <a:lnTo>
                  <a:pt x="1335505" y="0"/>
                </a:lnTo>
                <a:lnTo>
                  <a:pt x="133550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60156" y="4348481"/>
            <a:ext cx="10650042" cy="168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45"/>
              </a:lnSpc>
            </a:pPr>
            <a:r>
              <a:rPr lang="en-US" sz="1175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Any Questions?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00784" y="1249062"/>
            <a:ext cx="518745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</a:pPr>
            <a:r>
              <a:rPr lang="en-US" sz="4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50303" y="1899439"/>
            <a:ext cx="1883378" cy="2057400"/>
          </a:xfrm>
          <a:custGeom>
            <a:avLst/>
            <a:gdLst/>
            <a:ahLst/>
            <a:cxnLst/>
            <a:rect r="r" b="b" t="t" l="l"/>
            <a:pathLst>
              <a:path h="2057400" w="1883378">
                <a:moveTo>
                  <a:pt x="0" y="0"/>
                </a:moveTo>
                <a:lnTo>
                  <a:pt x="1883378" y="0"/>
                </a:lnTo>
                <a:lnTo>
                  <a:pt x="188337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3956839"/>
            <a:ext cx="1779820" cy="1806924"/>
          </a:xfrm>
          <a:custGeom>
            <a:avLst/>
            <a:gdLst/>
            <a:ahLst/>
            <a:cxnLst/>
            <a:rect r="r" b="b" t="t" l="l"/>
            <a:pathLst>
              <a:path h="1806924" w="1779820">
                <a:moveTo>
                  <a:pt x="0" y="0"/>
                </a:moveTo>
                <a:lnTo>
                  <a:pt x="1779820" y="0"/>
                </a:lnTo>
                <a:lnTo>
                  <a:pt x="1779820" y="1806924"/>
                </a:lnTo>
                <a:lnTo>
                  <a:pt x="0" y="1806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091992" y="386397"/>
            <a:ext cx="1779820" cy="1806924"/>
          </a:xfrm>
          <a:custGeom>
            <a:avLst/>
            <a:gdLst/>
            <a:ahLst/>
            <a:cxnLst/>
            <a:rect r="r" b="b" t="t" l="l"/>
            <a:pathLst>
              <a:path h="1806924" w="1779820">
                <a:moveTo>
                  <a:pt x="1779820" y="0"/>
                </a:moveTo>
                <a:lnTo>
                  <a:pt x="0" y="0"/>
                </a:lnTo>
                <a:lnTo>
                  <a:pt x="0" y="1806923"/>
                </a:lnTo>
                <a:lnTo>
                  <a:pt x="1779820" y="1806923"/>
                </a:lnTo>
                <a:lnTo>
                  <a:pt x="17798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461325">
            <a:off x="2626549" y="4220972"/>
            <a:ext cx="1335505" cy="2057400"/>
          </a:xfrm>
          <a:custGeom>
            <a:avLst/>
            <a:gdLst/>
            <a:ahLst/>
            <a:cxnLst/>
            <a:rect r="r" b="b" t="t" l="l"/>
            <a:pathLst>
              <a:path h="2057400" w="1335505">
                <a:moveTo>
                  <a:pt x="0" y="0"/>
                </a:moveTo>
                <a:lnTo>
                  <a:pt x="1335505" y="0"/>
                </a:lnTo>
                <a:lnTo>
                  <a:pt x="133550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5159" y="5763763"/>
            <a:ext cx="1883378" cy="2057400"/>
          </a:xfrm>
          <a:custGeom>
            <a:avLst/>
            <a:gdLst/>
            <a:ahLst/>
            <a:cxnLst/>
            <a:rect r="r" b="b" t="t" l="l"/>
            <a:pathLst>
              <a:path h="2057400" w="1883378">
                <a:moveTo>
                  <a:pt x="0" y="0"/>
                </a:moveTo>
                <a:lnTo>
                  <a:pt x="1883378" y="0"/>
                </a:lnTo>
                <a:lnTo>
                  <a:pt x="188337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88784">
            <a:off x="2254675" y="7565676"/>
            <a:ext cx="1779820" cy="1806924"/>
          </a:xfrm>
          <a:custGeom>
            <a:avLst/>
            <a:gdLst/>
            <a:ahLst/>
            <a:cxnLst/>
            <a:rect r="r" b="b" t="t" l="l"/>
            <a:pathLst>
              <a:path h="1806924" w="1779820">
                <a:moveTo>
                  <a:pt x="0" y="0"/>
                </a:moveTo>
                <a:lnTo>
                  <a:pt x="1779820" y="0"/>
                </a:lnTo>
                <a:lnTo>
                  <a:pt x="1779820" y="1806924"/>
                </a:lnTo>
                <a:lnTo>
                  <a:pt x="0" y="1806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941436">
            <a:off x="412297" y="8229600"/>
            <a:ext cx="1335505" cy="2057400"/>
          </a:xfrm>
          <a:custGeom>
            <a:avLst/>
            <a:gdLst/>
            <a:ahLst/>
            <a:cxnLst/>
            <a:rect r="r" b="b" t="t" l="l"/>
            <a:pathLst>
              <a:path h="2057400" w="1335505">
                <a:moveTo>
                  <a:pt x="0" y="0"/>
                </a:moveTo>
                <a:lnTo>
                  <a:pt x="1335505" y="0"/>
                </a:lnTo>
                <a:lnTo>
                  <a:pt x="133550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4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7219" y="3941159"/>
            <a:ext cx="10783787" cy="253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40"/>
              </a:lnSpc>
            </a:pPr>
            <a:r>
              <a:rPr lang="en-US" sz="17604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3507295" y="-336627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507295" y="6177754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60" y="0"/>
                </a:moveTo>
                <a:lnTo>
                  <a:pt x="0" y="0"/>
                </a:lnTo>
                <a:lnTo>
                  <a:pt x="0" y="6162788"/>
                </a:lnTo>
                <a:lnTo>
                  <a:pt x="6227660" y="6162788"/>
                </a:lnTo>
                <a:lnTo>
                  <a:pt x="62276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7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059739" y="-472130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59" y="0"/>
                </a:moveTo>
                <a:lnTo>
                  <a:pt x="0" y="0"/>
                </a:lnTo>
                <a:lnTo>
                  <a:pt x="0" y="6162789"/>
                </a:lnTo>
                <a:lnTo>
                  <a:pt x="6227659" y="6162789"/>
                </a:lnTo>
                <a:lnTo>
                  <a:pt x="62276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98686" y="2871793"/>
            <a:ext cx="11449332" cy="466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72"/>
              </a:lnSpc>
            </a:pPr>
            <a:r>
              <a:rPr lang="en-US" sz="16371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About Our Project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059739" y="6042252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59" y="0"/>
                </a:moveTo>
                <a:lnTo>
                  <a:pt x="0" y="0"/>
                </a:lnTo>
                <a:lnTo>
                  <a:pt x="0" y="6162788"/>
                </a:lnTo>
                <a:lnTo>
                  <a:pt x="6227659" y="6162788"/>
                </a:lnTo>
                <a:lnTo>
                  <a:pt x="62276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090" y="3819412"/>
            <a:ext cx="6195533" cy="1324088"/>
            <a:chOff x="0" y="0"/>
            <a:chExt cx="1631745" cy="348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1745" cy="348731"/>
            </a:xfrm>
            <a:custGeom>
              <a:avLst/>
              <a:gdLst/>
              <a:ahLst/>
              <a:cxnLst/>
              <a:rect r="r" b="b" t="t" l="l"/>
              <a:pathLst>
                <a:path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5757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36299" y="3819412"/>
            <a:ext cx="6195533" cy="1324088"/>
            <a:chOff x="0" y="0"/>
            <a:chExt cx="1631745" cy="3487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1745" cy="348731"/>
            </a:xfrm>
            <a:custGeom>
              <a:avLst/>
              <a:gdLst/>
              <a:ahLst/>
              <a:cxnLst/>
              <a:rect r="r" b="b" t="t" l="l"/>
              <a:pathLst>
                <a:path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FD921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4090" y="5866455"/>
            <a:ext cx="6195533" cy="1324088"/>
            <a:chOff x="0" y="0"/>
            <a:chExt cx="1631745" cy="3487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1745" cy="348731"/>
            </a:xfrm>
            <a:custGeom>
              <a:avLst/>
              <a:gdLst/>
              <a:ahLst/>
              <a:cxnLst/>
              <a:rect r="r" b="b" t="t" l="l"/>
              <a:pathLst>
                <a:path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EB3F3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36299" y="5866455"/>
            <a:ext cx="6195533" cy="1324088"/>
            <a:chOff x="0" y="0"/>
            <a:chExt cx="1631745" cy="3487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31745" cy="348731"/>
            </a:xfrm>
            <a:custGeom>
              <a:avLst/>
              <a:gdLst/>
              <a:ahLst/>
              <a:cxnLst/>
              <a:rect r="r" b="b" t="t" l="l"/>
              <a:pathLst>
                <a:path h="348731" w="1631745">
                  <a:moveTo>
                    <a:pt x="83723" y="0"/>
                  </a:moveTo>
                  <a:lnTo>
                    <a:pt x="1548022" y="0"/>
                  </a:lnTo>
                  <a:cubicBezTo>
                    <a:pt x="1570227" y="0"/>
                    <a:pt x="1591522" y="8821"/>
                    <a:pt x="1607223" y="24522"/>
                  </a:cubicBezTo>
                  <a:cubicBezTo>
                    <a:pt x="1622924" y="40223"/>
                    <a:pt x="1631745" y="61518"/>
                    <a:pt x="1631745" y="83723"/>
                  </a:cubicBezTo>
                  <a:lnTo>
                    <a:pt x="1631745" y="265008"/>
                  </a:lnTo>
                  <a:cubicBezTo>
                    <a:pt x="1631745" y="287213"/>
                    <a:pt x="1622924" y="308508"/>
                    <a:pt x="1607223" y="324209"/>
                  </a:cubicBezTo>
                  <a:cubicBezTo>
                    <a:pt x="1591522" y="339910"/>
                    <a:pt x="1570227" y="348731"/>
                    <a:pt x="1548022" y="348731"/>
                  </a:cubicBezTo>
                  <a:lnTo>
                    <a:pt x="83723" y="348731"/>
                  </a:lnTo>
                  <a:cubicBezTo>
                    <a:pt x="61518" y="348731"/>
                    <a:pt x="40223" y="339910"/>
                    <a:pt x="24522" y="324209"/>
                  </a:cubicBezTo>
                  <a:cubicBezTo>
                    <a:pt x="8821" y="308508"/>
                    <a:pt x="0" y="287213"/>
                    <a:pt x="0" y="265008"/>
                  </a:cubicBezTo>
                  <a:lnTo>
                    <a:pt x="0" y="83723"/>
                  </a:lnTo>
                  <a:cubicBezTo>
                    <a:pt x="0" y="61518"/>
                    <a:pt x="8821" y="40223"/>
                    <a:pt x="24522" y="24522"/>
                  </a:cubicBezTo>
                  <a:cubicBezTo>
                    <a:pt x="40223" y="8821"/>
                    <a:pt x="61518" y="0"/>
                    <a:pt x="83723" y="0"/>
                  </a:cubicBezTo>
                  <a:close/>
                </a:path>
              </a:pathLst>
            </a:custGeom>
            <a:solidFill>
              <a:srgbClr val="04A4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31745" cy="38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4417607" y="-336627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59" y="0"/>
                </a:moveTo>
                <a:lnTo>
                  <a:pt x="0" y="0"/>
                </a:lnTo>
                <a:lnTo>
                  <a:pt x="0" y="6162788"/>
                </a:lnTo>
                <a:lnTo>
                  <a:pt x="6227659" y="6162788"/>
                </a:lnTo>
                <a:lnTo>
                  <a:pt x="62276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92128" y="4147192"/>
            <a:ext cx="6319456" cy="54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sz="350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HTTP GET handling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95300" y="4075310"/>
            <a:ext cx="4412548" cy="68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6"/>
              </a:lnSpc>
            </a:pPr>
            <a:r>
              <a:rPr lang="en-US" sz="444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static file serving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9949" y="6149658"/>
            <a:ext cx="5223815" cy="72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3"/>
              </a:lnSpc>
            </a:pPr>
            <a:r>
              <a:rPr lang="en-US" sz="4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multithreading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21707" y="5984685"/>
            <a:ext cx="5223815" cy="1068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5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caching, and request queuing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4090" y="1729627"/>
            <a:ext cx="8774608" cy="136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44"/>
              </a:lnSpc>
            </a:pPr>
            <a:r>
              <a:rPr lang="en-US" sz="9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Features</a:t>
            </a:r>
          </a:p>
        </p:txBody>
      </p:sp>
      <p:sp>
        <p:nvSpPr>
          <p:cNvPr name="Freeform 20" id="20"/>
          <p:cNvSpPr/>
          <p:nvPr/>
        </p:nvSpPr>
        <p:spPr>
          <a:xfrm flipH="true" flipV="false" rot="0">
            <a:off x="14417607" y="6177754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59" y="0"/>
                </a:moveTo>
                <a:lnTo>
                  <a:pt x="0" y="0"/>
                </a:lnTo>
                <a:lnTo>
                  <a:pt x="0" y="6162788"/>
                </a:lnTo>
                <a:lnTo>
                  <a:pt x="6227659" y="6162788"/>
                </a:lnTo>
                <a:lnTo>
                  <a:pt x="62276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6907" y="1896995"/>
            <a:ext cx="6493011" cy="649301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3F3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9949" y="1785350"/>
            <a:ext cx="9006958" cy="136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44"/>
              </a:lnSpc>
            </a:pPr>
            <a:r>
              <a:rPr lang="en-US" sz="94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9138" y="3927415"/>
            <a:ext cx="9081484" cy="360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6597" indent="-348299" lvl="1">
              <a:lnSpc>
                <a:spcPts val="4807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 a lightweight HTTP server for concurrent requests</a:t>
            </a:r>
          </a:p>
          <a:p>
            <a:pPr algn="l" marL="696597" indent="-348299" lvl="1">
              <a:lnSpc>
                <a:spcPts val="4807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 caching, metrics logging, and queuing</a:t>
            </a:r>
          </a:p>
          <a:p>
            <a:pPr algn="l" marL="696597" indent="-348299" lvl="1">
              <a:lnSpc>
                <a:spcPts val="4807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Test performance with stress-testing tools</a:t>
            </a:r>
          </a:p>
          <a:p>
            <a:pPr algn="l" marL="696597" indent="-348299" lvl="1">
              <a:lnSpc>
                <a:spcPts val="4807"/>
              </a:lnSpc>
              <a:buFont typeface="Arial"/>
              <a:buChar char="•"/>
            </a:pPr>
            <a:r>
              <a:rPr lang="en-US" sz="322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Learn OS concepts: threads, mutexes, sockets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96577">
            <a:off x="11852994" y="2679798"/>
            <a:ext cx="3880838" cy="4720735"/>
          </a:xfrm>
          <a:custGeom>
            <a:avLst/>
            <a:gdLst/>
            <a:ahLst/>
            <a:cxnLst/>
            <a:rect r="r" b="b" t="t" l="l"/>
            <a:pathLst>
              <a:path h="4720735" w="3880838">
                <a:moveTo>
                  <a:pt x="0" y="0"/>
                </a:moveTo>
                <a:lnTo>
                  <a:pt x="3880838" y="0"/>
                </a:lnTo>
                <a:lnTo>
                  <a:pt x="3880838" y="4720735"/>
                </a:lnTo>
                <a:lnTo>
                  <a:pt x="0" y="472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9144000" y="7954765"/>
            <a:ext cx="5172295" cy="4664470"/>
          </a:xfrm>
          <a:custGeom>
            <a:avLst/>
            <a:gdLst/>
            <a:ahLst/>
            <a:cxnLst/>
            <a:rect r="r" b="b" t="t" l="l"/>
            <a:pathLst>
              <a:path h="4664470" w="5172295">
                <a:moveTo>
                  <a:pt x="5172295" y="4664470"/>
                </a:moveTo>
                <a:lnTo>
                  <a:pt x="0" y="4664470"/>
                </a:lnTo>
                <a:lnTo>
                  <a:pt x="0" y="0"/>
                </a:lnTo>
                <a:lnTo>
                  <a:pt x="5172295" y="0"/>
                </a:lnTo>
                <a:lnTo>
                  <a:pt x="5172295" y="46644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15438439" y="-2332235"/>
            <a:ext cx="5172295" cy="4664470"/>
          </a:xfrm>
          <a:custGeom>
            <a:avLst/>
            <a:gdLst/>
            <a:ahLst/>
            <a:cxnLst/>
            <a:rect r="r" b="b" t="t" l="l"/>
            <a:pathLst>
              <a:path h="4664470" w="5172295">
                <a:moveTo>
                  <a:pt x="5172296" y="0"/>
                </a:moveTo>
                <a:lnTo>
                  <a:pt x="0" y="0"/>
                </a:lnTo>
                <a:lnTo>
                  <a:pt x="0" y="4664470"/>
                </a:lnTo>
                <a:lnTo>
                  <a:pt x="5172296" y="4664470"/>
                </a:lnTo>
                <a:lnTo>
                  <a:pt x="51722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A4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3850" y="2505786"/>
            <a:ext cx="7732588" cy="590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375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Components:</a:t>
            </a:r>
          </a:p>
          <a:p>
            <a:pPr algn="l" marL="810550" indent="-405275" lvl="1">
              <a:lnSpc>
                <a:spcPts val="4655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Main Server Loop: Accepts and queues client requests.</a:t>
            </a:r>
          </a:p>
          <a:p>
            <a:pPr algn="l" marL="810550" indent="-405275" lvl="1">
              <a:lnSpc>
                <a:spcPts val="4655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Worker Threads: Process requests efficiently.</a:t>
            </a:r>
          </a:p>
          <a:p>
            <a:pPr algn="l" marL="810550" indent="-405275" lvl="1">
              <a:lnSpc>
                <a:spcPts val="4655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Cache Module: Stores frequently accessed files in memory.</a:t>
            </a:r>
          </a:p>
          <a:p>
            <a:pPr algn="l" marL="810550" indent="-405275" lvl="1">
              <a:lnSpc>
                <a:spcPts val="4655"/>
              </a:lnSpc>
              <a:buFont typeface="Arial"/>
              <a:buChar char="•"/>
            </a:pPr>
            <a:r>
              <a:rPr lang="en-US" sz="375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Metrics and Logging: Tracks server activity and logs errors.</a:t>
            </a:r>
          </a:p>
          <a:p>
            <a:pPr algn="l">
              <a:lnSpc>
                <a:spcPts val="465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03566" y="2466486"/>
            <a:ext cx="4902109" cy="233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2"/>
              </a:lnSpc>
            </a:pPr>
            <a:r>
              <a:rPr lang="en-US" sz="82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System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13601" y="5660935"/>
            <a:ext cx="5331981" cy="1912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40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Modular Architecture</a:t>
            </a:r>
            <a:r>
              <a:rPr lang="en-US" sz="40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ensures scalability and efficiency.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678" y="336403"/>
            <a:ext cx="1433711" cy="1456160"/>
          </a:xfrm>
          <a:custGeom>
            <a:avLst/>
            <a:gdLst/>
            <a:ahLst/>
            <a:cxnLst/>
            <a:rect r="r" b="b" t="t" l="l"/>
            <a:pathLst>
              <a:path h="1456160" w="1433711">
                <a:moveTo>
                  <a:pt x="0" y="0"/>
                </a:moveTo>
                <a:lnTo>
                  <a:pt x="1433711" y="0"/>
                </a:lnTo>
                <a:lnTo>
                  <a:pt x="1433711" y="1456160"/>
                </a:lnTo>
                <a:lnTo>
                  <a:pt x="0" y="1456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315661" y="8293388"/>
            <a:ext cx="1575919" cy="1600595"/>
          </a:xfrm>
          <a:custGeom>
            <a:avLst/>
            <a:gdLst/>
            <a:ahLst/>
            <a:cxnLst/>
            <a:rect r="r" b="b" t="t" l="l"/>
            <a:pathLst>
              <a:path h="1600595" w="1575919">
                <a:moveTo>
                  <a:pt x="1575919" y="0"/>
                </a:moveTo>
                <a:lnTo>
                  <a:pt x="0" y="0"/>
                </a:lnTo>
                <a:lnTo>
                  <a:pt x="0" y="1600595"/>
                </a:lnTo>
                <a:lnTo>
                  <a:pt x="1575919" y="1600595"/>
                </a:lnTo>
                <a:lnTo>
                  <a:pt x="157591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291250" y="279253"/>
            <a:ext cx="1664085" cy="1751669"/>
          </a:xfrm>
          <a:custGeom>
            <a:avLst/>
            <a:gdLst/>
            <a:ahLst/>
            <a:cxnLst/>
            <a:rect r="r" b="b" t="t" l="l"/>
            <a:pathLst>
              <a:path h="1751669" w="1664085">
                <a:moveTo>
                  <a:pt x="1664085" y="0"/>
                </a:moveTo>
                <a:lnTo>
                  <a:pt x="0" y="0"/>
                </a:lnTo>
                <a:lnTo>
                  <a:pt x="0" y="1751668"/>
                </a:lnTo>
                <a:lnTo>
                  <a:pt x="1664085" y="1751668"/>
                </a:lnTo>
                <a:lnTo>
                  <a:pt x="166408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5979" y="8245763"/>
            <a:ext cx="1664085" cy="1751669"/>
          </a:xfrm>
          <a:custGeom>
            <a:avLst/>
            <a:gdLst/>
            <a:ahLst/>
            <a:cxnLst/>
            <a:rect r="r" b="b" t="t" l="l"/>
            <a:pathLst>
              <a:path h="1751669" w="1664085">
                <a:moveTo>
                  <a:pt x="0" y="0"/>
                </a:moveTo>
                <a:lnTo>
                  <a:pt x="1664085" y="0"/>
                </a:lnTo>
                <a:lnTo>
                  <a:pt x="1664085" y="1751668"/>
                </a:lnTo>
                <a:lnTo>
                  <a:pt x="0" y="1751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9167" y="6626833"/>
            <a:ext cx="1459067" cy="1481286"/>
          </a:xfrm>
          <a:custGeom>
            <a:avLst/>
            <a:gdLst/>
            <a:ahLst/>
            <a:cxnLst/>
            <a:rect r="r" b="b" t="t" l="l"/>
            <a:pathLst>
              <a:path h="1481286" w="1459067">
                <a:moveTo>
                  <a:pt x="0" y="0"/>
                </a:moveTo>
                <a:lnTo>
                  <a:pt x="1459066" y="0"/>
                </a:lnTo>
                <a:lnTo>
                  <a:pt x="1459066" y="1481286"/>
                </a:lnTo>
                <a:lnTo>
                  <a:pt x="0" y="14812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32643" y="2399811"/>
            <a:ext cx="1458938" cy="1481155"/>
          </a:xfrm>
          <a:custGeom>
            <a:avLst/>
            <a:gdLst/>
            <a:ahLst/>
            <a:cxnLst/>
            <a:rect r="r" b="b" t="t" l="l"/>
            <a:pathLst>
              <a:path h="1481155" w="1458938">
                <a:moveTo>
                  <a:pt x="1458937" y="0"/>
                </a:moveTo>
                <a:lnTo>
                  <a:pt x="0" y="0"/>
                </a:lnTo>
                <a:lnTo>
                  <a:pt x="0" y="1481155"/>
                </a:lnTo>
                <a:lnTo>
                  <a:pt x="1458937" y="1481155"/>
                </a:lnTo>
                <a:lnTo>
                  <a:pt x="145893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7635" y="2134581"/>
            <a:ext cx="1760773" cy="1774078"/>
          </a:xfrm>
          <a:custGeom>
            <a:avLst/>
            <a:gdLst/>
            <a:ahLst/>
            <a:cxnLst/>
            <a:rect r="r" b="b" t="t" l="l"/>
            <a:pathLst>
              <a:path h="1774078" w="1760773">
                <a:moveTo>
                  <a:pt x="0" y="0"/>
                </a:moveTo>
                <a:lnTo>
                  <a:pt x="1760773" y="0"/>
                </a:lnTo>
                <a:lnTo>
                  <a:pt x="1760773" y="1774078"/>
                </a:lnTo>
                <a:lnTo>
                  <a:pt x="0" y="1774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281725" y="6069930"/>
            <a:ext cx="1760773" cy="1774078"/>
          </a:xfrm>
          <a:custGeom>
            <a:avLst/>
            <a:gdLst/>
            <a:ahLst/>
            <a:cxnLst/>
            <a:rect r="r" b="b" t="t" l="l"/>
            <a:pathLst>
              <a:path h="1774078" w="1760773">
                <a:moveTo>
                  <a:pt x="1760773" y="0"/>
                </a:moveTo>
                <a:lnTo>
                  <a:pt x="0" y="0"/>
                </a:lnTo>
                <a:lnTo>
                  <a:pt x="0" y="1774078"/>
                </a:lnTo>
                <a:lnTo>
                  <a:pt x="1760773" y="1774078"/>
                </a:lnTo>
                <a:lnTo>
                  <a:pt x="176077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299167" y="4309591"/>
            <a:ext cx="2017428" cy="1872005"/>
          </a:xfrm>
          <a:custGeom>
            <a:avLst/>
            <a:gdLst/>
            <a:ahLst/>
            <a:cxnLst/>
            <a:rect r="r" b="b" t="t" l="l"/>
            <a:pathLst>
              <a:path h="1872005" w="2017428">
                <a:moveTo>
                  <a:pt x="2017427" y="0"/>
                </a:moveTo>
                <a:lnTo>
                  <a:pt x="0" y="0"/>
                </a:lnTo>
                <a:lnTo>
                  <a:pt x="0" y="1872005"/>
                </a:lnTo>
                <a:lnTo>
                  <a:pt x="2017427" y="1872005"/>
                </a:lnTo>
                <a:lnTo>
                  <a:pt x="201742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74031" y="3995266"/>
            <a:ext cx="2017428" cy="1872005"/>
          </a:xfrm>
          <a:custGeom>
            <a:avLst/>
            <a:gdLst/>
            <a:ahLst/>
            <a:cxnLst/>
            <a:rect r="r" b="b" t="t" l="l"/>
            <a:pathLst>
              <a:path h="1872005" w="2017428">
                <a:moveTo>
                  <a:pt x="0" y="0"/>
                </a:moveTo>
                <a:lnTo>
                  <a:pt x="2017428" y="0"/>
                </a:lnTo>
                <a:lnTo>
                  <a:pt x="2017428" y="1872005"/>
                </a:lnTo>
                <a:lnTo>
                  <a:pt x="0" y="18720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600950" y="2134581"/>
            <a:ext cx="47625" cy="6235700"/>
            <a:chOff x="0" y="0"/>
            <a:chExt cx="12543" cy="164232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43" cy="1642324"/>
            </a:xfrm>
            <a:custGeom>
              <a:avLst/>
              <a:gdLst/>
              <a:ahLst/>
              <a:cxnLst/>
              <a:rect r="r" b="b" t="t" l="l"/>
              <a:pathLst>
                <a:path h="1642324" w="12543">
                  <a:moveTo>
                    <a:pt x="0" y="0"/>
                  </a:moveTo>
                  <a:lnTo>
                    <a:pt x="12543" y="0"/>
                  </a:lnTo>
                  <a:lnTo>
                    <a:pt x="12543" y="1642324"/>
                  </a:lnTo>
                  <a:lnTo>
                    <a:pt x="0" y="16423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543" cy="1680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2392" y="302594"/>
            <a:ext cx="4392249" cy="43922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92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4491" y="2565394"/>
            <a:ext cx="6592657" cy="130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7"/>
              </a:lnSpc>
            </a:pPr>
            <a:r>
              <a:rPr lang="en-US" sz="90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04491" y="3867365"/>
            <a:ext cx="8396123" cy="1727073"/>
            <a:chOff x="0" y="0"/>
            <a:chExt cx="2211325" cy="4548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11325" cy="454867"/>
            </a:xfrm>
            <a:custGeom>
              <a:avLst/>
              <a:gdLst/>
              <a:ahLst/>
              <a:cxnLst/>
              <a:rect r="r" b="b" t="t" l="l"/>
              <a:pathLst>
                <a:path h="454867" w="2211325">
                  <a:moveTo>
                    <a:pt x="61780" y="0"/>
                  </a:moveTo>
                  <a:lnTo>
                    <a:pt x="2149545" y="0"/>
                  </a:lnTo>
                  <a:cubicBezTo>
                    <a:pt x="2165930" y="0"/>
                    <a:pt x="2181644" y="6509"/>
                    <a:pt x="2193230" y="18095"/>
                  </a:cubicBezTo>
                  <a:cubicBezTo>
                    <a:pt x="2204816" y="29681"/>
                    <a:pt x="2211325" y="45395"/>
                    <a:pt x="2211325" y="61780"/>
                  </a:cubicBezTo>
                  <a:lnTo>
                    <a:pt x="2211325" y="393088"/>
                  </a:lnTo>
                  <a:cubicBezTo>
                    <a:pt x="2211325" y="409473"/>
                    <a:pt x="2204816" y="425186"/>
                    <a:pt x="2193230" y="436772"/>
                  </a:cubicBezTo>
                  <a:cubicBezTo>
                    <a:pt x="2181644" y="448358"/>
                    <a:pt x="2165930" y="454867"/>
                    <a:pt x="2149545" y="454867"/>
                  </a:cubicBezTo>
                  <a:lnTo>
                    <a:pt x="61780" y="454867"/>
                  </a:lnTo>
                  <a:cubicBezTo>
                    <a:pt x="45395" y="454867"/>
                    <a:pt x="29681" y="448358"/>
                    <a:pt x="18095" y="436772"/>
                  </a:cubicBezTo>
                  <a:cubicBezTo>
                    <a:pt x="6509" y="425186"/>
                    <a:pt x="0" y="409473"/>
                    <a:pt x="0" y="393088"/>
                  </a:cubicBezTo>
                  <a:lnTo>
                    <a:pt x="0" y="61780"/>
                  </a:lnTo>
                  <a:cubicBezTo>
                    <a:pt x="0" y="45395"/>
                    <a:pt x="6509" y="29681"/>
                    <a:pt x="18095" y="18095"/>
                  </a:cubicBezTo>
                  <a:cubicBezTo>
                    <a:pt x="29681" y="6509"/>
                    <a:pt x="45395" y="0"/>
                    <a:pt x="61780" y="0"/>
                  </a:cubicBezTo>
                  <a:close/>
                </a:path>
              </a:pathLst>
            </a:custGeom>
            <a:solidFill>
              <a:srgbClr val="5757B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11325" cy="492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true" rot="-5400000">
            <a:off x="13497126" y="8680609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456278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562782" y="0"/>
                </a:lnTo>
                <a:lnTo>
                  <a:pt x="4562782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18561">
            <a:off x="14487754" y="977468"/>
            <a:ext cx="2596315" cy="3131234"/>
          </a:xfrm>
          <a:custGeom>
            <a:avLst/>
            <a:gdLst/>
            <a:ahLst/>
            <a:cxnLst/>
            <a:rect r="r" b="b" t="t" l="l"/>
            <a:pathLst>
              <a:path h="3131234" w="2596315">
                <a:moveTo>
                  <a:pt x="0" y="0"/>
                </a:moveTo>
                <a:lnTo>
                  <a:pt x="2596315" y="0"/>
                </a:lnTo>
                <a:lnTo>
                  <a:pt x="2596315" y="3131234"/>
                </a:lnTo>
                <a:lnTo>
                  <a:pt x="0" y="3131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48314" y="302594"/>
            <a:ext cx="3485530" cy="9749734"/>
          </a:xfrm>
          <a:custGeom>
            <a:avLst/>
            <a:gdLst/>
            <a:ahLst/>
            <a:cxnLst/>
            <a:rect r="r" b="b" t="t" l="l"/>
            <a:pathLst>
              <a:path h="9749734" w="3485530">
                <a:moveTo>
                  <a:pt x="0" y="0"/>
                </a:moveTo>
                <a:lnTo>
                  <a:pt x="3485530" y="0"/>
                </a:lnTo>
                <a:lnTo>
                  <a:pt x="3485530" y="9749734"/>
                </a:lnTo>
                <a:lnTo>
                  <a:pt x="0" y="97497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232" y="4012897"/>
            <a:ext cx="8445382" cy="177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481" indent="-311241" lvl="1">
              <a:lnSpc>
                <a:spcPts val="3575"/>
              </a:lnSpc>
              <a:buFont typeface="Arial"/>
              <a:buChar char="•"/>
            </a:pPr>
            <a:r>
              <a:rPr lang="en-US" b="true" sz="288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Flow of Operations:</a:t>
            </a:r>
          </a:p>
          <a:p>
            <a:pPr algn="l" marL="1244963" indent="-414988" lvl="2">
              <a:lnSpc>
                <a:spcPts val="3575"/>
              </a:lnSpc>
              <a:buFont typeface="Arial"/>
              <a:buChar char="⚬"/>
            </a:pPr>
            <a:r>
              <a:rPr lang="en-US" b="true" sz="288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Client → Server Loop → Request Queue → Worker Threads → Cache/Response.</a:t>
            </a:r>
          </a:p>
          <a:p>
            <a:pPr algn="l">
              <a:lnSpc>
                <a:spcPts val="357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7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059739" y="-472130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59" y="0"/>
                </a:moveTo>
                <a:lnTo>
                  <a:pt x="0" y="0"/>
                </a:lnTo>
                <a:lnTo>
                  <a:pt x="0" y="6162789"/>
                </a:lnTo>
                <a:lnTo>
                  <a:pt x="6227659" y="6162789"/>
                </a:lnTo>
                <a:lnTo>
                  <a:pt x="62276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83507" y="539176"/>
            <a:ext cx="8097362" cy="166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1"/>
              </a:lnSpc>
            </a:pPr>
            <a:r>
              <a:rPr lang="en-US" sz="11578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Testing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059739" y="6042252"/>
            <a:ext cx="6227660" cy="6162788"/>
          </a:xfrm>
          <a:custGeom>
            <a:avLst/>
            <a:gdLst/>
            <a:ahLst/>
            <a:cxnLst/>
            <a:rect r="r" b="b" t="t" l="l"/>
            <a:pathLst>
              <a:path h="6162788" w="6227660">
                <a:moveTo>
                  <a:pt x="6227659" y="0"/>
                </a:moveTo>
                <a:lnTo>
                  <a:pt x="0" y="0"/>
                </a:lnTo>
                <a:lnTo>
                  <a:pt x="0" y="6162788"/>
                </a:lnTo>
                <a:lnTo>
                  <a:pt x="6227659" y="6162788"/>
                </a:lnTo>
                <a:lnTo>
                  <a:pt x="62276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43886" y="2533064"/>
            <a:ext cx="13331989" cy="719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Scenarios: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Normal Loa</a:t>
            </a:r>
            <a:r>
              <a:rPr lang="en-US" sz="33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d: 100 requests; focus on success rate and response time.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Load: 500 requests; tested queuing and rejection rates.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Failure Simulation: Handled timeouts and connection errors effectively.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Results: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Multithreading minimized latency.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Caching significantly improved response time.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Queuing prevented crashes under high loads.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27621"/>
            <a:ext cx="5195171" cy="5397752"/>
            <a:chOff x="0" y="0"/>
            <a:chExt cx="1368276" cy="1421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8276" cy="1421630"/>
            </a:xfrm>
            <a:custGeom>
              <a:avLst/>
              <a:gdLst/>
              <a:ahLst/>
              <a:cxnLst/>
              <a:rect r="r" b="b" t="t" l="l"/>
              <a:pathLst>
                <a:path h="1421630" w="1368276">
                  <a:moveTo>
                    <a:pt x="76001" y="0"/>
                  </a:moveTo>
                  <a:lnTo>
                    <a:pt x="1292275" y="0"/>
                  </a:lnTo>
                  <a:cubicBezTo>
                    <a:pt x="1334249" y="0"/>
                    <a:pt x="1368276" y="34027"/>
                    <a:pt x="1368276" y="76001"/>
                  </a:cubicBezTo>
                  <a:lnTo>
                    <a:pt x="1368276" y="1345629"/>
                  </a:lnTo>
                  <a:cubicBezTo>
                    <a:pt x="1368276" y="1387603"/>
                    <a:pt x="1334249" y="1421630"/>
                    <a:pt x="1292275" y="1421630"/>
                  </a:cubicBezTo>
                  <a:lnTo>
                    <a:pt x="76001" y="1421630"/>
                  </a:lnTo>
                  <a:cubicBezTo>
                    <a:pt x="34027" y="1421630"/>
                    <a:pt x="0" y="1387603"/>
                    <a:pt x="0" y="1345629"/>
                  </a:cubicBezTo>
                  <a:lnTo>
                    <a:pt x="0" y="76001"/>
                  </a:lnTo>
                  <a:cubicBezTo>
                    <a:pt x="0" y="34027"/>
                    <a:pt x="34027" y="0"/>
                    <a:pt x="76001" y="0"/>
                  </a:cubicBezTo>
                  <a:close/>
                </a:path>
              </a:pathLst>
            </a:custGeom>
            <a:solidFill>
              <a:srgbClr val="04A4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8276" cy="1459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46414" y="4217960"/>
            <a:ext cx="5195171" cy="3558702"/>
            <a:chOff x="0" y="0"/>
            <a:chExt cx="1368276" cy="9372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8276" cy="937271"/>
            </a:xfrm>
            <a:custGeom>
              <a:avLst/>
              <a:gdLst/>
              <a:ahLst/>
              <a:cxnLst/>
              <a:rect r="r" b="b" t="t" l="l"/>
              <a:pathLst>
                <a:path h="937271" w="1368276">
                  <a:moveTo>
                    <a:pt x="76001" y="0"/>
                  </a:moveTo>
                  <a:lnTo>
                    <a:pt x="1292275" y="0"/>
                  </a:lnTo>
                  <a:cubicBezTo>
                    <a:pt x="1334249" y="0"/>
                    <a:pt x="1368276" y="34027"/>
                    <a:pt x="1368276" y="76001"/>
                  </a:cubicBezTo>
                  <a:lnTo>
                    <a:pt x="1368276" y="861270"/>
                  </a:lnTo>
                  <a:cubicBezTo>
                    <a:pt x="1368276" y="903244"/>
                    <a:pt x="1334249" y="937271"/>
                    <a:pt x="1292275" y="937271"/>
                  </a:cubicBezTo>
                  <a:lnTo>
                    <a:pt x="76001" y="937271"/>
                  </a:lnTo>
                  <a:cubicBezTo>
                    <a:pt x="34027" y="937271"/>
                    <a:pt x="0" y="903244"/>
                    <a:pt x="0" y="861270"/>
                  </a:cubicBezTo>
                  <a:lnTo>
                    <a:pt x="0" y="76001"/>
                  </a:lnTo>
                  <a:cubicBezTo>
                    <a:pt x="0" y="34027"/>
                    <a:pt x="34027" y="0"/>
                    <a:pt x="76001" y="0"/>
                  </a:cubicBezTo>
                  <a:close/>
                </a:path>
              </a:pathLst>
            </a:custGeom>
            <a:solidFill>
              <a:srgbClr val="04A4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68276" cy="97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64129" y="3427621"/>
            <a:ext cx="5195171" cy="5397752"/>
            <a:chOff x="0" y="0"/>
            <a:chExt cx="1368276" cy="1421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8276" cy="1421630"/>
            </a:xfrm>
            <a:custGeom>
              <a:avLst/>
              <a:gdLst/>
              <a:ahLst/>
              <a:cxnLst/>
              <a:rect r="r" b="b" t="t" l="l"/>
              <a:pathLst>
                <a:path h="1421630" w="1368276">
                  <a:moveTo>
                    <a:pt x="76001" y="0"/>
                  </a:moveTo>
                  <a:lnTo>
                    <a:pt x="1292275" y="0"/>
                  </a:lnTo>
                  <a:cubicBezTo>
                    <a:pt x="1334249" y="0"/>
                    <a:pt x="1368276" y="34027"/>
                    <a:pt x="1368276" y="76001"/>
                  </a:cubicBezTo>
                  <a:lnTo>
                    <a:pt x="1368276" y="1345629"/>
                  </a:lnTo>
                  <a:cubicBezTo>
                    <a:pt x="1368276" y="1387603"/>
                    <a:pt x="1334249" y="1421630"/>
                    <a:pt x="1292275" y="1421630"/>
                  </a:cubicBezTo>
                  <a:lnTo>
                    <a:pt x="76001" y="1421630"/>
                  </a:lnTo>
                  <a:cubicBezTo>
                    <a:pt x="34027" y="1421630"/>
                    <a:pt x="0" y="1387603"/>
                    <a:pt x="0" y="1345629"/>
                  </a:cubicBezTo>
                  <a:lnTo>
                    <a:pt x="0" y="76001"/>
                  </a:lnTo>
                  <a:cubicBezTo>
                    <a:pt x="0" y="34027"/>
                    <a:pt x="34027" y="0"/>
                    <a:pt x="76001" y="0"/>
                  </a:cubicBezTo>
                  <a:close/>
                </a:path>
              </a:pathLst>
            </a:custGeom>
            <a:solidFill>
              <a:srgbClr val="04A4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68276" cy="1459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2480995">
            <a:off x="4275047" y="7779459"/>
            <a:ext cx="3303486" cy="2502391"/>
          </a:xfrm>
          <a:custGeom>
            <a:avLst/>
            <a:gdLst/>
            <a:ahLst/>
            <a:cxnLst/>
            <a:rect r="r" b="b" t="t" l="l"/>
            <a:pathLst>
              <a:path h="2502391" w="3303486">
                <a:moveTo>
                  <a:pt x="0" y="0"/>
                </a:moveTo>
                <a:lnTo>
                  <a:pt x="3303487" y="0"/>
                </a:lnTo>
                <a:lnTo>
                  <a:pt x="3303487" y="2502391"/>
                </a:lnTo>
                <a:lnTo>
                  <a:pt x="0" y="2502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47750"/>
            <a:ext cx="13878647" cy="131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01"/>
              </a:lnSpc>
            </a:pPr>
            <a:r>
              <a:rPr lang="en-US" sz="91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Observations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6152" y="4110248"/>
            <a:ext cx="4900266" cy="366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3"/>
              </a:lnSpc>
            </a:pPr>
            <a:r>
              <a:rPr lang="en-US" sz="389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Efficiency: </a:t>
            </a:r>
          </a:p>
          <a:p>
            <a:pPr algn="ctr">
              <a:lnSpc>
                <a:spcPts val="4823"/>
              </a:lnSpc>
            </a:pPr>
          </a:p>
          <a:p>
            <a:pPr algn="ctr">
              <a:lnSpc>
                <a:spcPts val="4823"/>
              </a:lnSpc>
            </a:pPr>
            <a:r>
              <a:rPr lang="en-US" sz="389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Thread pool managed concurrent requests effectively.</a:t>
            </a:r>
          </a:p>
          <a:p>
            <a:pPr algn="ctr">
              <a:lnSpc>
                <a:spcPts val="482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607895" y="4438898"/>
            <a:ext cx="5133691" cy="336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4"/>
              </a:lnSpc>
            </a:pPr>
            <a:r>
              <a:rPr lang="en-US" sz="36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Performance: </a:t>
            </a:r>
          </a:p>
          <a:p>
            <a:pPr algn="ctr">
              <a:lnSpc>
                <a:spcPts val="4464"/>
              </a:lnSpc>
            </a:pPr>
          </a:p>
          <a:p>
            <a:pPr algn="ctr">
              <a:lnSpc>
                <a:spcPts val="4464"/>
              </a:lnSpc>
            </a:pPr>
            <a:r>
              <a:rPr lang="en-US" sz="36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Caching reduced file I/O, enhancing response times.</a:t>
            </a:r>
          </a:p>
          <a:p>
            <a:pPr algn="ctr">
              <a:lnSpc>
                <a:spcPts val="446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568534" y="4247712"/>
            <a:ext cx="4186360" cy="3556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795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Reliability: </a:t>
            </a:r>
          </a:p>
          <a:p>
            <a:pPr algn="ctr">
              <a:lnSpc>
                <a:spcPts val="4706"/>
              </a:lnSpc>
            </a:pPr>
          </a:p>
          <a:p>
            <a:pPr algn="ctr">
              <a:lnSpc>
                <a:spcPts val="4706"/>
              </a:lnSpc>
            </a:pPr>
            <a:r>
              <a:rPr lang="en-US" sz="3795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Request queuing and error handling ensured stability under stress.</a:t>
            </a:r>
          </a:p>
        </p:txBody>
      </p:sp>
      <p:sp>
        <p:nvSpPr>
          <p:cNvPr name="Freeform 16" id="16"/>
          <p:cNvSpPr/>
          <p:nvPr/>
        </p:nvSpPr>
        <p:spPr>
          <a:xfrm flipH="false" flipV="true" rot="1162100">
            <a:off x="9346754" y="2014501"/>
            <a:ext cx="3303486" cy="2502391"/>
          </a:xfrm>
          <a:custGeom>
            <a:avLst/>
            <a:gdLst/>
            <a:ahLst/>
            <a:cxnLst/>
            <a:rect r="r" b="b" t="t" l="l"/>
            <a:pathLst>
              <a:path h="2502391" w="3303486">
                <a:moveTo>
                  <a:pt x="0" y="2502391"/>
                </a:moveTo>
                <a:lnTo>
                  <a:pt x="3303486" y="2502391"/>
                </a:lnTo>
                <a:lnTo>
                  <a:pt x="3303486" y="0"/>
                </a:lnTo>
                <a:lnTo>
                  <a:pt x="0" y="0"/>
                </a:lnTo>
                <a:lnTo>
                  <a:pt x="0" y="250239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4785539" y="471545"/>
            <a:ext cx="2437741" cy="2474864"/>
          </a:xfrm>
          <a:custGeom>
            <a:avLst/>
            <a:gdLst/>
            <a:ahLst/>
            <a:cxnLst/>
            <a:rect r="r" b="b" t="t" l="l"/>
            <a:pathLst>
              <a:path h="2474864" w="2437741">
                <a:moveTo>
                  <a:pt x="2437741" y="0"/>
                </a:moveTo>
                <a:lnTo>
                  <a:pt x="0" y="0"/>
                </a:lnTo>
                <a:lnTo>
                  <a:pt x="0" y="2474864"/>
                </a:lnTo>
                <a:lnTo>
                  <a:pt x="2437741" y="2474864"/>
                </a:lnTo>
                <a:lnTo>
                  <a:pt x="243774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7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93577" y="2027199"/>
            <a:ext cx="10329754" cy="1438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872134" y="5472262"/>
            <a:ext cx="3535522" cy="1882666"/>
          </a:xfrm>
          <a:custGeom>
            <a:avLst/>
            <a:gdLst/>
            <a:ahLst/>
            <a:cxnLst/>
            <a:rect r="r" b="b" t="t" l="l"/>
            <a:pathLst>
              <a:path h="1882666" w="3535522">
                <a:moveTo>
                  <a:pt x="0" y="0"/>
                </a:moveTo>
                <a:lnTo>
                  <a:pt x="3535522" y="0"/>
                </a:lnTo>
                <a:lnTo>
                  <a:pt x="3535522" y="1882666"/>
                </a:lnTo>
                <a:lnTo>
                  <a:pt x="0" y="1882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86774" y="2932072"/>
            <a:ext cx="2106241" cy="2540190"/>
          </a:xfrm>
          <a:custGeom>
            <a:avLst/>
            <a:gdLst/>
            <a:ahLst/>
            <a:cxnLst/>
            <a:rect r="r" b="b" t="t" l="l"/>
            <a:pathLst>
              <a:path h="2540190" w="2106241">
                <a:moveTo>
                  <a:pt x="0" y="0"/>
                </a:moveTo>
                <a:lnTo>
                  <a:pt x="2106241" y="0"/>
                </a:lnTo>
                <a:lnTo>
                  <a:pt x="2106241" y="2540190"/>
                </a:lnTo>
                <a:lnTo>
                  <a:pt x="0" y="254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33966" y="4173592"/>
            <a:ext cx="12831087" cy="3719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8176" indent="-429088" lvl="1">
              <a:lnSpc>
                <a:spcPts val="4928"/>
              </a:lnSpc>
              <a:buFont typeface="Arial"/>
              <a:buChar char="•"/>
            </a:pPr>
            <a:r>
              <a:rPr lang="en-US" sz="397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Successfully implemented a robust multi-threaded HTTP server.</a:t>
            </a:r>
          </a:p>
          <a:p>
            <a:pPr algn="l" marL="858176" indent="-429088" lvl="1">
              <a:lnSpc>
                <a:spcPts val="4928"/>
              </a:lnSpc>
              <a:buFont typeface="Arial"/>
              <a:buChar char="•"/>
            </a:pPr>
            <a:r>
              <a:rPr lang="en-US" sz="397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Applied OS concepts in real-world scenarios.</a:t>
            </a:r>
          </a:p>
          <a:p>
            <a:pPr algn="l" marL="858176" indent="-429088" lvl="1">
              <a:lnSpc>
                <a:spcPts val="4928"/>
              </a:lnSpc>
              <a:buFont typeface="Arial"/>
              <a:buChar char="•"/>
            </a:pPr>
            <a:r>
              <a:rPr lang="en-US" sz="397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Demonstrated performance improvements with caching and queuing mechanisms.</a:t>
            </a:r>
          </a:p>
          <a:p>
            <a:pPr algn="l">
              <a:lnSpc>
                <a:spcPts val="492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DAGXitBptw4</dc:identifier>
  <dcterms:modified xsi:type="dcterms:W3CDTF">2011-08-01T06:04:30Z</dcterms:modified>
  <cp:revision>1</cp:revision>
  <dc:title>Systems Thinking Education Presentation in Blue Orange and Green Lined Graphic Style</dc:title>
</cp:coreProperties>
</file>