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7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306" r:id="rId2"/>
    <p:sldId id="691" r:id="rId3"/>
    <p:sldId id="692"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693"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71" r:id="rId34"/>
    <p:sldId id="335" r:id="rId35"/>
    <p:sldId id="336" r:id="rId36"/>
    <p:sldId id="337" r:id="rId37"/>
    <p:sldId id="338" r:id="rId38"/>
    <p:sldId id="339" r:id="rId39"/>
    <p:sldId id="340" r:id="rId40"/>
    <p:sldId id="694" r:id="rId41"/>
    <p:sldId id="695" r:id="rId42"/>
    <p:sldId id="341" r:id="rId43"/>
    <p:sldId id="696" r:id="rId44"/>
    <p:sldId id="697" r:id="rId45"/>
    <p:sldId id="342" r:id="rId46"/>
    <p:sldId id="698" r:id="rId47"/>
    <p:sldId id="699" r:id="rId48"/>
    <p:sldId id="343" r:id="rId49"/>
    <p:sldId id="700" r:id="rId50"/>
    <p:sldId id="701" r:id="rId51"/>
    <p:sldId id="702" r:id="rId52"/>
    <p:sldId id="344" r:id="rId53"/>
    <p:sldId id="345" r:id="rId54"/>
    <p:sldId id="346" r:id="rId55"/>
    <p:sldId id="347" r:id="rId56"/>
    <p:sldId id="349" r:id="rId57"/>
    <p:sldId id="352" r:id="rId58"/>
    <p:sldId id="350" r:id="rId59"/>
    <p:sldId id="677" r:id="rId60"/>
    <p:sldId id="689" r:id="rId61"/>
    <p:sldId id="671" r:id="rId62"/>
    <p:sldId id="703" r:id="rId63"/>
    <p:sldId id="704" r:id="rId64"/>
    <p:sldId id="353" r:id="rId65"/>
    <p:sldId id="354" r:id="rId66"/>
    <p:sldId id="355" r:id="rId67"/>
    <p:sldId id="356" r:id="rId68"/>
    <p:sldId id="390" r:id="rId69"/>
    <p:sldId id="388" r:id="rId70"/>
    <p:sldId id="384" r:id="rId71"/>
    <p:sldId id="706" r:id="rId72"/>
    <p:sldId id="385" r:id="rId73"/>
    <p:sldId id="386" r:id="rId74"/>
    <p:sldId id="387" r:id="rId75"/>
    <p:sldId id="705"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 id="369" r:id="rId89"/>
    <p:sldId id="370" r:id="rId9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60"/>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80C45F1-D533-4F2B-AA93-FF0063DC1C3E}" type="datetimeFigureOut">
              <a:rPr lang="en-GB" smtClean="0"/>
              <a:t>13/03/2023</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14101AF-C3E7-4546-97EB-C252176C459D}" type="slidenum">
              <a:rPr lang="en-GB" smtClean="0"/>
              <a:t>‹#›</a:t>
            </a:fld>
            <a:endParaRPr lang="en-GB"/>
          </a:p>
        </p:txBody>
      </p:sp>
    </p:spTree>
    <p:extLst>
      <p:ext uri="{BB962C8B-B14F-4D97-AF65-F5344CB8AC3E}">
        <p14:creationId xmlns:p14="http://schemas.microsoft.com/office/powerpoint/2010/main" val="1795475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34050" y="1011174"/>
            <a:ext cx="8523900" cy="696594"/>
          </a:xfrm>
          <a:prstGeom prst="rect">
            <a:avLst/>
          </a:prstGeom>
        </p:spPr>
        <p:txBody>
          <a:bodyPr wrap="square" lIns="0" tIns="0" rIns="0" bIns="0">
            <a:spAutoFit/>
          </a:bodyPr>
          <a:lstStyle>
            <a:lvl1pPr>
              <a:defRPr sz="4400" b="0" i="0">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Virtualization-Module 2</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D3E5770-DF93-48BE-9265-41826C25E955}" type="datetime1">
              <a:rPr lang="en-US" smtClean="0"/>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GB"/>
              <a:t>Virtualization-Module 2</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576DDBB-478E-4F00-9913-F3D182A9C8EE}" type="datetime1">
              <a:rPr lang="en-US" smtClean="0"/>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714587" y="1520626"/>
            <a:ext cx="4750647" cy="430887"/>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GB"/>
              <a:t>Virtualization-Module 2</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AB26C0E-5863-4CDE-88CA-8692D5135A92}" type="datetime1">
              <a:rPr lang="en-US" smtClean="0"/>
              <a:t>3/13/2023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GB"/>
              <a:t>Virtualization-Module 2</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7A31C35-B3EC-4EB1-8AFC-2F1CC25E2235}" type="datetime1">
              <a:rPr lang="en-US" smtClean="0"/>
              <a:t>3/13/2023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GB"/>
              <a:t>Virtualization-Module 2</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D9F5EFD-C8F9-4D3D-937F-DB3F8BF0DC72}" type="datetime1">
              <a:rPr lang="en-US" smtClean="0"/>
              <a:t>3/13/2023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615553"/>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49244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8787581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38487" y="189992"/>
            <a:ext cx="10115024" cy="615553"/>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715468" y="1616786"/>
            <a:ext cx="10761065" cy="492443"/>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GB"/>
              <a:t>Virtualization-Module 2</a:t>
            </a:r>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0F2372C1-6C47-434E-8FC1-CF8D3035D23F}" type="datetime1">
              <a:rPr lang="en-US" smtClean="0"/>
              <a:t>3/13/2023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9" Type="http://schemas.openxmlformats.org/officeDocument/2006/relationships/image" Target="../media/image61.png"/><Relationship Id="rId21" Type="http://schemas.openxmlformats.org/officeDocument/2006/relationships/image" Target="../media/image43.png"/><Relationship Id="rId34" Type="http://schemas.openxmlformats.org/officeDocument/2006/relationships/image" Target="../media/image56.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38" Type="http://schemas.openxmlformats.org/officeDocument/2006/relationships/image" Target="../media/image60.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4.png"/><Relationship Id="rId37" Type="http://schemas.openxmlformats.org/officeDocument/2006/relationships/image" Target="../media/image59.png"/><Relationship Id="rId40" Type="http://schemas.openxmlformats.org/officeDocument/2006/relationships/image" Target="../media/image62.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 Id="rId8" Type="http://schemas.openxmlformats.org/officeDocument/2006/relationships/image" Target="../media/image30.png"/><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virtual-lan-vla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7.xml.rels><?xml version="1.0" encoding="UTF-8" standalone="yes"?>
<Relationships xmlns="http://schemas.openxmlformats.org/package/2006/relationships"><Relationship Id="rId2" Type="http://schemas.openxmlformats.org/officeDocument/2006/relationships/hyperlink" Target="http://www.xenproject.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jpg"/></Relationships>
</file>

<file path=ppt/slides/_rels/slide87.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1677" y="2211704"/>
            <a:ext cx="5164455" cy="635000"/>
          </a:xfrm>
          <a:prstGeom prst="rect">
            <a:avLst/>
          </a:prstGeom>
        </p:spPr>
        <p:txBody>
          <a:bodyPr vert="horz" wrap="square" lIns="0" tIns="12065" rIns="0" bIns="0" rtlCol="0">
            <a:spAutoFit/>
          </a:bodyPr>
          <a:lstStyle/>
          <a:p>
            <a:pPr marL="12700">
              <a:spcBef>
                <a:spcPts val="95"/>
              </a:spcBef>
            </a:pPr>
            <a:r>
              <a:rPr lang="en-US" spc="-15" dirty="0">
                <a:solidFill>
                  <a:srgbClr val="006FC0"/>
                </a:solidFill>
              </a:rPr>
              <a:t>Module 2</a:t>
            </a:r>
            <a:r>
              <a:rPr spc="-5" dirty="0">
                <a:solidFill>
                  <a:srgbClr val="006FC0"/>
                </a:solidFill>
              </a:rPr>
              <a:t>-</a:t>
            </a:r>
            <a:r>
              <a:rPr spc="-15" dirty="0">
                <a:solidFill>
                  <a:srgbClr val="006FC0"/>
                </a:solidFill>
              </a:rPr>
              <a:t> Virtualization</a:t>
            </a:r>
          </a:p>
        </p:txBody>
      </p:sp>
      <p:sp>
        <p:nvSpPr>
          <p:cNvPr id="3" name="Rectangle 2">
            <a:extLst>
              <a:ext uri="{FF2B5EF4-FFF2-40B4-BE49-F238E27FC236}">
                <a16:creationId xmlns:a16="http://schemas.microsoft.com/office/drawing/2014/main" id="{8B61D504-0CF8-4989-8C2D-51A01D6CF965}"/>
              </a:ext>
            </a:extLst>
          </p:cNvPr>
          <p:cNvSpPr/>
          <p:nvPr/>
        </p:nvSpPr>
        <p:spPr>
          <a:xfrm>
            <a:off x="1600200" y="3429000"/>
            <a:ext cx="9372599" cy="927433"/>
          </a:xfrm>
          <a:prstGeom prst="rect">
            <a:avLst/>
          </a:prstGeom>
        </p:spPr>
        <p:txBody>
          <a:bodyPr wrap="square">
            <a:spAutoFit/>
          </a:bodyPr>
          <a:lstStyle/>
          <a:p>
            <a:pPr algn="just">
              <a:lnSpc>
                <a:spcPct val="107000"/>
              </a:lnSpc>
              <a:spcAft>
                <a:spcPts val="800"/>
              </a:spcAft>
            </a:pPr>
            <a:r>
              <a:rPr lang="en-US" sz="2600" dirty="0">
                <a:latin typeface="Times New Roman" panose="02020603050405020304" pitchFamily="18" charset="0"/>
                <a:ea typeface="Calibri" panose="020F0502020204030204" pitchFamily="34" charset="0"/>
                <a:cs typeface="Mangal" panose="02040503050203030202" pitchFamily="18" charset="0"/>
              </a:rPr>
              <a:t>Basics of Virtualization - Types of Virtualizations, Taxonomy of Virtualization Techniques, Implementation Levels of Virtualization </a:t>
            </a:r>
            <a:endParaRPr lang="en-GB" sz="2600" dirty="0">
              <a:latin typeface="Calibri" panose="020F0502020204030204" pitchFamily="34" charset="0"/>
              <a:ea typeface="Calibri" panose="020F0502020204030204" pitchFamily="34" charset="0"/>
              <a:cs typeface="Mangal" panose="02040503050203030202" pitchFamily="18" charset="0"/>
            </a:endParaRPr>
          </a:p>
        </p:txBody>
      </p:sp>
      <p:sp>
        <p:nvSpPr>
          <p:cNvPr id="4" name="Date Placeholder 3">
            <a:extLst>
              <a:ext uri="{FF2B5EF4-FFF2-40B4-BE49-F238E27FC236}">
                <a16:creationId xmlns:a16="http://schemas.microsoft.com/office/drawing/2014/main" id="{E5AA6438-9D6A-47CD-BF52-D7389F0DC01D}"/>
              </a:ext>
            </a:extLst>
          </p:cNvPr>
          <p:cNvSpPr>
            <a:spLocks noGrp="1"/>
          </p:cNvSpPr>
          <p:nvPr>
            <p:ph type="dt" sz="half" idx="6"/>
          </p:nvPr>
        </p:nvSpPr>
        <p:spPr/>
        <p:txBody>
          <a:bodyPr/>
          <a:lstStyle/>
          <a:p>
            <a:fld id="{69B5E014-53C4-40DB-BF9C-DB55966C1B46}" type="datetime1">
              <a:rPr lang="en-US" smtClean="0"/>
              <a:t>3/13/2023</a:t>
            </a:fld>
            <a:endParaRPr lang="en-US"/>
          </a:p>
        </p:txBody>
      </p:sp>
      <p:sp>
        <p:nvSpPr>
          <p:cNvPr id="5" name="Footer Placeholder 4">
            <a:extLst>
              <a:ext uri="{FF2B5EF4-FFF2-40B4-BE49-F238E27FC236}">
                <a16:creationId xmlns:a16="http://schemas.microsoft.com/office/drawing/2014/main" id="{53E088BC-44FC-40B1-8578-4185AAAE2145}"/>
              </a:ext>
            </a:extLst>
          </p:cNvPr>
          <p:cNvSpPr>
            <a:spLocks noGrp="1"/>
          </p:cNvSpPr>
          <p:nvPr>
            <p:ph type="ftr" sz="quarter" idx="5"/>
          </p:nvPr>
        </p:nvSpPr>
        <p:spPr/>
        <p:txBody>
          <a:bodyPr/>
          <a:lstStyle/>
          <a:p>
            <a:r>
              <a:rPr lang="en-GB"/>
              <a:t>Virtualization-Module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0740" y="762001"/>
            <a:ext cx="7970520" cy="5118709"/>
          </a:xfrm>
          <a:prstGeom prst="rect">
            <a:avLst/>
          </a:prstGeom>
        </p:spPr>
        <p:txBody>
          <a:bodyPr vert="horz" wrap="square" lIns="0" tIns="65405" rIns="0" bIns="0" rtlCol="0">
            <a:spAutoFit/>
          </a:bodyPr>
          <a:lstStyle/>
          <a:p>
            <a:pPr marL="335915" marR="874394" indent="-323850">
              <a:lnSpc>
                <a:spcPts val="3350"/>
              </a:lnSpc>
              <a:spcBef>
                <a:spcPts val="515"/>
              </a:spcBef>
              <a:buSzPct val="45161"/>
              <a:buChar char="●"/>
              <a:tabLst>
                <a:tab pos="335915" algn="l"/>
                <a:tab pos="336550" algn="l"/>
              </a:tabLst>
            </a:pPr>
            <a:r>
              <a:rPr sz="3100" spc="-5" dirty="0">
                <a:latin typeface="Arial MT"/>
                <a:cs typeface="Arial MT"/>
              </a:rPr>
              <a:t>Three</a:t>
            </a:r>
            <a:r>
              <a:rPr sz="3100" spc="5" dirty="0">
                <a:latin typeface="Arial MT"/>
                <a:cs typeface="Arial MT"/>
              </a:rPr>
              <a:t> </a:t>
            </a:r>
            <a:r>
              <a:rPr sz="3100" spc="-10" dirty="0">
                <a:latin typeface="Arial MT"/>
                <a:cs typeface="Arial MT"/>
              </a:rPr>
              <a:t>major</a:t>
            </a:r>
            <a:r>
              <a:rPr sz="3100" spc="35" dirty="0">
                <a:latin typeface="Arial MT"/>
                <a:cs typeface="Arial MT"/>
              </a:rPr>
              <a:t> </a:t>
            </a:r>
            <a:r>
              <a:rPr sz="3100" spc="-10" dirty="0">
                <a:latin typeface="Arial MT"/>
                <a:cs typeface="Arial MT"/>
              </a:rPr>
              <a:t>components</a:t>
            </a:r>
            <a:r>
              <a:rPr sz="3100" spc="55" dirty="0">
                <a:latin typeface="Arial MT"/>
                <a:cs typeface="Arial MT"/>
              </a:rPr>
              <a:t> </a:t>
            </a:r>
            <a:r>
              <a:rPr sz="3100" spc="-5" dirty="0">
                <a:latin typeface="Arial MT"/>
                <a:cs typeface="Arial MT"/>
              </a:rPr>
              <a:t>of </a:t>
            </a:r>
            <a:r>
              <a:rPr sz="3100" spc="-10" dirty="0">
                <a:latin typeface="Arial MT"/>
                <a:cs typeface="Arial MT"/>
              </a:rPr>
              <a:t>Virtualized </a:t>
            </a:r>
            <a:r>
              <a:rPr sz="3100" spc="-844" dirty="0">
                <a:latin typeface="Arial MT"/>
                <a:cs typeface="Arial MT"/>
              </a:rPr>
              <a:t> </a:t>
            </a:r>
            <a:r>
              <a:rPr sz="3100" spc="-5" dirty="0">
                <a:latin typeface="Arial MT"/>
                <a:cs typeface="Arial MT"/>
              </a:rPr>
              <a:t>Environments</a:t>
            </a:r>
            <a:endParaRPr sz="3100" dirty="0">
              <a:latin typeface="Arial MT"/>
              <a:cs typeface="Arial MT"/>
            </a:endParaRPr>
          </a:p>
          <a:p>
            <a:pPr marL="768350" marR="441325" lvl="1" indent="-325120">
              <a:lnSpc>
                <a:spcPts val="3130"/>
              </a:lnSpc>
              <a:spcBef>
                <a:spcPts val="1410"/>
              </a:spcBef>
              <a:buSzPct val="74137"/>
              <a:buFont typeface="Arial MT"/>
              <a:buChar char="–"/>
              <a:tabLst>
                <a:tab pos="768350" algn="l"/>
                <a:tab pos="768985" algn="l"/>
              </a:tabLst>
            </a:pPr>
            <a:r>
              <a:rPr sz="2900" b="1" u="heavy" dirty="0">
                <a:uFill>
                  <a:solidFill>
                    <a:srgbClr val="000000"/>
                  </a:solidFill>
                </a:uFill>
                <a:latin typeface="Arial"/>
                <a:cs typeface="Arial"/>
              </a:rPr>
              <a:t>Guest</a:t>
            </a:r>
            <a:r>
              <a:rPr sz="2900" b="1" spc="-30" dirty="0">
                <a:latin typeface="Arial"/>
                <a:cs typeface="Arial"/>
              </a:rPr>
              <a:t> </a:t>
            </a:r>
            <a:r>
              <a:rPr sz="2900" dirty="0">
                <a:latin typeface="Arial MT"/>
                <a:cs typeface="Arial MT"/>
              </a:rPr>
              <a:t>–</a:t>
            </a:r>
            <a:r>
              <a:rPr sz="2900" spc="-10" dirty="0">
                <a:latin typeface="Arial MT"/>
                <a:cs typeface="Arial MT"/>
              </a:rPr>
              <a:t> </a:t>
            </a:r>
            <a:r>
              <a:rPr sz="2900" dirty="0">
                <a:latin typeface="Arial MT"/>
                <a:cs typeface="Arial MT"/>
              </a:rPr>
              <a:t>system</a:t>
            </a:r>
            <a:r>
              <a:rPr sz="2900" spc="-35" dirty="0">
                <a:latin typeface="Arial MT"/>
                <a:cs typeface="Arial MT"/>
              </a:rPr>
              <a:t> </a:t>
            </a:r>
            <a:r>
              <a:rPr sz="2900" dirty="0">
                <a:latin typeface="Arial MT"/>
                <a:cs typeface="Arial MT"/>
              </a:rPr>
              <a:t>component</a:t>
            </a:r>
            <a:r>
              <a:rPr sz="2900" spc="-55" dirty="0">
                <a:latin typeface="Arial MT"/>
                <a:cs typeface="Arial MT"/>
              </a:rPr>
              <a:t> </a:t>
            </a:r>
            <a:r>
              <a:rPr sz="2900" dirty="0">
                <a:latin typeface="Arial MT"/>
                <a:cs typeface="Arial MT"/>
              </a:rPr>
              <a:t>that</a:t>
            </a:r>
            <a:r>
              <a:rPr sz="2900" spc="-35" dirty="0">
                <a:latin typeface="Arial MT"/>
                <a:cs typeface="Arial MT"/>
              </a:rPr>
              <a:t> </a:t>
            </a:r>
            <a:r>
              <a:rPr sz="2900" dirty="0">
                <a:latin typeface="Arial MT"/>
                <a:cs typeface="Arial MT"/>
              </a:rPr>
              <a:t>interacts </a:t>
            </a:r>
            <a:r>
              <a:rPr sz="2900" spc="-790" dirty="0">
                <a:latin typeface="Arial MT"/>
                <a:cs typeface="Arial MT"/>
              </a:rPr>
              <a:t> </a:t>
            </a:r>
            <a:r>
              <a:rPr sz="2900" dirty="0">
                <a:latin typeface="Arial MT"/>
                <a:cs typeface="Arial MT"/>
              </a:rPr>
              <a:t>with</a:t>
            </a:r>
            <a:r>
              <a:rPr sz="2900" spc="-5" dirty="0">
                <a:latin typeface="Arial MT"/>
                <a:cs typeface="Arial MT"/>
              </a:rPr>
              <a:t> Virtualization</a:t>
            </a:r>
            <a:r>
              <a:rPr sz="2900" spc="-45" dirty="0">
                <a:latin typeface="Arial MT"/>
                <a:cs typeface="Arial MT"/>
              </a:rPr>
              <a:t> </a:t>
            </a:r>
            <a:r>
              <a:rPr sz="2900" spc="-25" dirty="0">
                <a:latin typeface="Arial MT"/>
                <a:cs typeface="Arial MT"/>
              </a:rPr>
              <a:t>Layer.</a:t>
            </a:r>
            <a:endParaRPr sz="2900" dirty="0">
              <a:latin typeface="Arial MT"/>
              <a:cs typeface="Arial MT"/>
            </a:endParaRPr>
          </a:p>
          <a:p>
            <a:pPr marL="768350" marR="542290" lvl="1" indent="-325120">
              <a:lnSpc>
                <a:spcPts val="3130"/>
              </a:lnSpc>
              <a:spcBef>
                <a:spcPts val="1095"/>
              </a:spcBef>
              <a:buSzPct val="74137"/>
              <a:buFont typeface="Arial MT"/>
              <a:buChar char="–"/>
              <a:tabLst>
                <a:tab pos="768350" algn="l"/>
                <a:tab pos="768985" algn="l"/>
              </a:tabLst>
            </a:pPr>
            <a:r>
              <a:rPr sz="2900" b="1" u="heavy" dirty="0">
                <a:uFill>
                  <a:solidFill>
                    <a:srgbClr val="000000"/>
                  </a:solidFill>
                </a:uFill>
                <a:latin typeface="Arial"/>
                <a:cs typeface="Arial"/>
              </a:rPr>
              <a:t>Host</a:t>
            </a:r>
            <a:r>
              <a:rPr sz="2900" b="1" spc="-20" dirty="0">
                <a:latin typeface="Arial"/>
                <a:cs typeface="Arial"/>
              </a:rPr>
              <a:t> </a:t>
            </a:r>
            <a:r>
              <a:rPr sz="2900" dirty="0">
                <a:latin typeface="Arial MT"/>
                <a:cs typeface="Arial MT"/>
              </a:rPr>
              <a:t>–</a:t>
            </a:r>
            <a:r>
              <a:rPr sz="2900" spc="-10" dirty="0">
                <a:latin typeface="Arial MT"/>
                <a:cs typeface="Arial MT"/>
              </a:rPr>
              <a:t> </a:t>
            </a:r>
            <a:r>
              <a:rPr lang="en-US" sz="2900" spc="-10" dirty="0">
                <a:latin typeface="Arial MT"/>
                <a:cs typeface="Arial MT"/>
              </a:rPr>
              <a:t>The host represents the original environment where the guest is supposed to be managed.</a:t>
            </a:r>
            <a:endParaRPr sz="2900" dirty="0">
              <a:latin typeface="Arial MT"/>
              <a:cs typeface="Arial MT"/>
            </a:endParaRPr>
          </a:p>
          <a:p>
            <a:pPr marL="768350" marR="5080" lvl="1" indent="-325120">
              <a:lnSpc>
                <a:spcPts val="3130"/>
              </a:lnSpc>
              <a:spcBef>
                <a:spcPts val="1110"/>
              </a:spcBef>
              <a:buSzPct val="74137"/>
              <a:buFont typeface="Arial MT"/>
              <a:buChar char="–"/>
              <a:tabLst>
                <a:tab pos="768350" algn="l"/>
                <a:tab pos="768985" algn="l"/>
              </a:tabLst>
            </a:pPr>
            <a:r>
              <a:rPr sz="2900" b="1" u="heavy" spc="-5" dirty="0">
                <a:uFill>
                  <a:solidFill>
                    <a:srgbClr val="000000"/>
                  </a:solidFill>
                </a:uFill>
                <a:latin typeface="Arial"/>
                <a:cs typeface="Arial"/>
              </a:rPr>
              <a:t>Virtualization</a:t>
            </a:r>
            <a:r>
              <a:rPr sz="2900" b="1" u="heavy" spc="-40" dirty="0">
                <a:uFill>
                  <a:solidFill>
                    <a:srgbClr val="000000"/>
                  </a:solidFill>
                </a:uFill>
                <a:latin typeface="Arial"/>
                <a:cs typeface="Arial"/>
              </a:rPr>
              <a:t> </a:t>
            </a:r>
            <a:r>
              <a:rPr sz="2900" b="1" u="heavy" spc="-10" dirty="0">
                <a:uFill>
                  <a:solidFill>
                    <a:srgbClr val="000000"/>
                  </a:solidFill>
                </a:uFill>
                <a:latin typeface="Arial"/>
                <a:cs typeface="Arial"/>
              </a:rPr>
              <a:t>Layer</a:t>
            </a:r>
            <a:r>
              <a:rPr sz="2900" b="1" spc="10" dirty="0">
                <a:latin typeface="Arial"/>
                <a:cs typeface="Arial"/>
              </a:rPr>
              <a:t> </a:t>
            </a:r>
            <a:r>
              <a:rPr sz="2900" dirty="0">
                <a:latin typeface="Arial MT"/>
                <a:cs typeface="Arial MT"/>
              </a:rPr>
              <a:t>–</a:t>
            </a:r>
            <a:r>
              <a:rPr lang="en-GB" sz="2900" dirty="0">
                <a:latin typeface="Arial MT"/>
                <a:cs typeface="Arial MT"/>
              </a:rPr>
              <a:t>T</a:t>
            </a:r>
            <a:r>
              <a:rPr lang="en-US" sz="2900" spc="-10" dirty="0">
                <a:latin typeface="Arial MT"/>
                <a:cs typeface="Arial MT"/>
              </a:rPr>
              <a:t>he virtualization layer is responsible for recreating the same or a different environment where the guest will operate. </a:t>
            </a:r>
            <a:endParaRPr sz="2900" dirty="0">
              <a:latin typeface="Arial MT"/>
              <a:cs typeface="Arial MT"/>
            </a:endParaRPr>
          </a:p>
        </p:txBody>
      </p:sp>
      <p:sp>
        <p:nvSpPr>
          <p:cNvPr id="3" name="Date Placeholder 2">
            <a:extLst>
              <a:ext uri="{FF2B5EF4-FFF2-40B4-BE49-F238E27FC236}">
                <a16:creationId xmlns:a16="http://schemas.microsoft.com/office/drawing/2014/main" id="{660C48FB-EACE-40F1-BC4B-D6C61FFD1D6B}"/>
              </a:ext>
            </a:extLst>
          </p:cNvPr>
          <p:cNvSpPr>
            <a:spLocks noGrp="1"/>
          </p:cNvSpPr>
          <p:nvPr>
            <p:ph type="dt" sz="half" idx="6"/>
          </p:nvPr>
        </p:nvSpPr>
        <p:spPr/>
        <p:txBody>
          <a:bodyPr/>
          <a:lstStyle/>
          <a:p>
            <a:fld id="{BBC5E29E-BB7E-499A-9709-F16C4BE88523}" type="datetime1">
              <a:rPr lang="en-US" smtClean="0"/>
              <a:t>3/13/2023</a:t>
            </a:fld>
            <a:endParaRPr lang="en-US"/>
          </a:p>
        </p:txBody>
      </p:sp>
      <p:sp>
        <p:nvSpPr>
          <p:cNvPr id="4" name="Footer Placeholder 3">
            <a:extLst>
              <a:ext uri="{FF2B5EF4-FFF2-40B4-BE49-F238E27FC236}">
                <a16:creationId xmlns:a16="http://schemas.microsoft.com/office/drawing/2014/main" id="{AB1AFDA8-06F9-48CD-B5A2-8C0777CF1B3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823972" y="3258311"/>
            <a:ext cx="6520180" cy="800100"/>
            <a:chOff x="1299972" y="3258311"/>
            <a:chExt cx="6520180" cy="800100"/>
          </a:xfrm>
        </p:grpSpPr>
        <p:pic>
          <p:nvPicPr>
            <p:cNvPr id="3" name="object 3"/>
            <p:cNvPicPr/>
            <p:nvPr/>
          </p:nvPicPr>
          <p:blipFill>
            <a:blip r:embed="rId2" cstate="print"/>
            <a:stretch>
              <a:fillRect/>
            </a:stretch>
          </p:blipFill>
          <p:spPr>
            <a:xfrm>
              <a:off x="1299972" y="3258311"/>
              <a:ext cx="6519672" cy="800100"/>
            </a:xfrm>
            <a:prstGeom prst="rect">
              <a:avLst/>
            </a:prstGeom>
          </p:spPr>
        </p:pic>
        <p:pic>
          <p:nvPicPr>
            <p:cNvPr id="4" name="object 4"/>
            <p:cNvPicPr/>
            <p:nvPr/>
          </p:nvPicPr>
          <p:blipFill>
            <a:blip r:embed="rId3" cstate="print"/>
            <a:stretch>
              <a:fillRect/>
            </a:stretch>
          </p:blipFill>
          <p:spPr>
            <a:xfrm>
              <a:off x="1405128" y="3563111"/>
              <a:ext cx="1714500" cy="480060"/>
            </a:xfrm>
            <a:prstGeom prst="rect">
              <a:avLst/>
            </a:prstGeom>
          </p:spPr>
        </p:pic>
        <p:sp>
          <p:nvSpPr>
            <p:cNvPr id="5" name="object 5"/>
            <p:cNvSpPr/>
            <p:nvPr/>
          </p:nvSpPr>
          <p:spPr>
            <a:xfrm>
              <a:off x="1331976" y="3290315"/>
              <a:ext cx="6400800" cy="681355"/>
            </a:xfrm>
            <a:custGeom>
              <a:avLst/>
              <a:gdLst/>
              <a:ahLst/>
              <a:cxnLst/>
              <a:rect l="l" t="t" r="r" b="b"/>
              <a:pathLst>
                <a:path w="6400800" h="681354">
                  <a:moveTo>
                    <a:pt x="6322059" y="0"/>
                  </a:moveTo>
                  <a:lnTo>
                    <a:pt x="78740" y="0"/>
                  </a:lnTo>
                  <a:lnTo>
                    <a:pt x="48059" y="6177"/>
                  </a:lnTo>
                  <a:lnTo>
                    <a:pt x="23034" y="23034"/>
                  </a:lnTo>
                  <a:lnTo>
                    <a:pt x="6177" y="48059"/>
                  </a:lnTo>
                  <a:lnTo>
                    <a:pt x="0" y="78739"/>
                  </a:lnTo>
                  <a:lnTo>
                    <a:pt x="0" y="602488"/>
                  </a:lnTo>
                  <a:lnTo>
                    <a:pt x="6177" y="633168"/>
                  </a:lnTo>
                  <a:lnTo>
                    <a:pt x="23034" y="658193"/>
                  </a:lnTo>
                  <a:lnTo>
                    <a:pt x="48059" y="675050"/>
                  </a:lnTo>
                  <a:lnTo>
                    <a:pt x="78740" y="681228"/>
                  </a:lnTo>
                  <a:lnTo>
                    <a:pt x="6322059" y="681228"/>
                  </a:lnTo>
                  <a:lnTo>
                    <a:pt x="6352740" y="675050"/>
                  </a:lnTo>
                  <a:lnTo>
                    <a:pt x="6377765" y="658193"/>
                  </a:lnTo>
                  <a:lnTo>
                    <a:pt x="6394622" y="633168"/>
                  </a:lnTo>
                  <a:lnTo>
                    <a:pt x="6400800" y="602488"/>
                  </a:lnTo>
                  <a:lnTo>
                    <a:pt x="6400800" y="78739"/>
                  </a:lnTo>
                  <a:lnTo>
                    <a:pt x="6394622" y="48059"/>
                  </a:lnTo>
                  <a:lnTo>
                    <a:pt x="6377765" y="23034"/>
                  </a:lnTo>
                  <a:lnTo>
                    <a:pt x="6352740" y="6177"/>
                  </a:lnTo>
                  <a:lnTo>
                    <a:pt x="6322059" y="0"/>
                  </a:lnTo>
                  <a:close/>
                </a:path>
              </a:pathLst>
            </a:custGeom>
            <a:solidFill>
              <a:srgbClr val="FFFFFF"/>
            </a:solidFill>
          </p:spPr>
          <p:txBody>
            <a:bodyPr wrap="square" lIns="0" tIns="0" rIns="0" bIns="0" rtlCol="0"/>
            <a:lstStyle/>
            <a:p>
              <a:endParaRPr/>
            </a:p>
          </p:txBody>
        </p:sp>
        <p:sp>
          <p:nvSpPr>
            <p:cNvPr id="6" name="object 6"/>
            <p:cNvSpPr/>
            <p:nvPr/>
          </p:nvSpPr>
          <p:spPr>
            <a:xfrm>
              <a:off x="1331976" y="3290315"/>
              <a:ext cx="6400800" cy="681355"/>
            </a:xfrm>
            <a:custGeom>
              <a:avLst/>
              <a:gdLst/>
              <a:ahLst/>
              <a:cxnLst/>
              <a:rect l="l" t="t" r="r" b="b"/>
              <a:pathLst>
                <a:path w="6400800" h="681354">
                  <a:moveTo>
                    <a:pt x="0" y="78739"/>
                  </a:moveTo>
                  <a:lnTo>
                    <a:pt x="6177" y="48059"/>
                  </a:lnTo>
                  <a:lnTo>
                    <a:pt x="23034" y="23034"/>
                  </a:lnTo>
                  <a:lnTo>
                    <a:pt x="48059" y="6177"/>
                  </a:lnTo>
                  <a:lnTo>
                    <a:pt x="78740" y="0"/>
                  </a:lnTo>
                  <a:lnTo>
                    <a:pt x="6322059" y="0"/>
                  </a:lnTo>
                  <a:lnTo>
                    <a:pt x="6352740" y="6177"/>
                  </a:lnTo>
                  <a:lnTo>
                    <a:pt x="6377765" y="23034"/>
                  </a:lnTo>
                  <a:lnTo>
                    <a:pt x="6394622" y="48059"/>
                  </a:lnTo>
                  <a:lnTo>
                    <a:pt x="6400800" y="78739"/>
                  </a:lnTo>
                  <a:lnTo>
                    <a:pt x="6400800" y="602488"/>
                  </a:lnTo>
                  <a:lnTo>
                    <a:pt x="6394622" y="633168"/>
                  </a:lnTo>
                  <a:lnTo>
                    <a:pt x="6377765" y="658193"/>
                  </a:lnTo>
                  <a:lnTo>
                    <a:pt x="6352740" y="675050"/>
                  </a:lnTo>
                  <a:lnTo>
                    <a:pt x="6322059" y="681228"/>
                  </a:lnTo>
                  <a:lnTo>
                    <a:pt x="78740" y="681228"/>
                  </a:lnTo>
                  <a:lnTo>
                    <a:pt x="48059" y="675050"/>
                  </a:lnTo>
                  <a:lnTo>
                    <a:pt x="23034" y="658193"/>
                  </a:lnTo>
                  <a:lnTo>
                    <a:pt x="6177" y="633168"/>
                  </a:lnTo>
                  <a:lnTo>
                    <a:pt x="0" y="602488"/>
                  </a:lnTo>
                  <a:lnTo>
                    <a:pt x="0" y="78739"/>
                  </a:lnTo>
                  <a:close/>
                </a:path>
              </a:pathLst>
            </a:custGeom>
            <a:ln w="12192">
              <a:solidFill>
                <a:srgbClr val="000000"/>
              </a:solidFill>
            </a:ln>
          </p:spPr>
          <p:txBody>
            <a:bodyPr wrap="square" lIns="0" tIns="0" rIns="0" bIns="0" rtlCol="0"/>
            <a:lstStyle/>
            <a:p>
              <a:endParaRPr/>
            </a:p>
          </p:txBody>
        </p:sp>
      </p:grpSp>
      <p:sp>
        <p:nvSpPr>
          <p:cNvPr id="7" name="object 7"/>
          <p:cNvSpPr txBox="1"/>
          <p:nvPr/>
        </p:nvSpPr>
        <p:spPr>
          <a:xfrm>
            <a:off x="3049651" y="3618991"/>
            <a:ext cx="1419225" cy="228268"/>
          </a:xfrm>
          <a:prstGeom prst="rect">
            <a:avLst/>
          </a:prstGeom>
        </p:spPr>
        <p:txBody>
          <a:bodyPr vert="horz" wrap="square" lIns="0" tIns="12700" rIns="0" bIns="0" rtlCol="0">
            <a:spAutoFit/>
          </a:bodyPr>
          <a:lstStyle/>
          <a:p>
            <a:pPr marL="12700">
              <a:spcBef>
                <a:spcPts val="100"/>
              </a:spcBef>
            </a:pPr>
            <a:r>
              <a:rPr sz="1400" spc="-5" dirty="0">
                <a:latin typeface="Calibri"/>
                <a:cs typeface="Calibri"/>
              </a:rPr>
              <a:t>Virtualization</a:t>
            </a:r>
            <a:r>
              <a:rPr sz="1400" spc="-30" dirty="0">
                <a:latin typeface="Calibri"/>
                <a:cs typeface="Calibri"/>
              </a:rPr>
              <a:t> </a:t>
            </a:r>
            <a:r>
              <a:rPr sz="1400" spc="-10" dirty="0">
                <a:latin typeface="Calibri"/>
                <a:cs typeface="Calibri"/>
              </a:rPr>
              <a:t>Layer</a:t>
            </a:r>
            <a:endParaRPr sz="1400">
              <a:latin typeface="Calibri"/>
              <a:cs typeface="Calibri"/>
            </a:endParaRPr>
          </a:p>
        </p:txBody>
      </p:sp>
      <p:grpSp>
        <p:nvGrpSpPr>
          <p:cNvPr id="8" name="object 8"/>
          <p:cNvGrpSpPr/>
          <p:nvPr/>
        </p:nvGrpSpPr>
        <p:grpSpPr>
          <a:xfrm>
            <a:off x="4645151" y="2686621"/>
            <a:ext cx="4516120" cy="1102360"/>
            <a:chOff x="3121151" y="2686621"/>
            <a:chExt cx="4516120" cy="1102360"/>
          </a:xfrm>
        </p:grpSpPr>
        <p:sp>
          <p:nvSpPr>
            <p:cNvPr id="9" name="object 9"/>
            <p:cNvSpPr/>
            <p:nvPr/>
          </p:nvSpPr>
          <p:spPr>
            <a:xfrm>
              <a:off x="3214115" y="2691383"/>
              <a:ext cx="1036319" cy="931544"/>
            </a:xfrm>
            <a:custGeom>
              <a:avLst/>
              <a:gdLst/>
              <a:ahLst/>
              <a:cxnLst/>
              <a:rect l="l" t="t" r="r" b="b"/>
              <a:pathLst>
                <a:path w="1036320" h="931545">
                  <a:moveTo>
                    <a:pt x="881125" y="0"/>
                  </a:moveTo>
                  <a:lnTo>
                    <a:pt x="155194" y="0"/>
                  </a:lnTo>
                  <a:lnTo>
                    <a:pt x="106135" y="7910"/>
                  </a:lnTo>
                  <a:lnTo>
                    <a:pt x="63532" y="29939"/>
                  </a:lnTo>
                  <a:lnTo>
                    <a:pt x="29939" y="63532"/>
                  </a:lnTo>
                  <a:lnTo>
                    <a:pt x="7910" y="106135"/>
                  </a:lnTo>
                  <a:lnTo>
                    <a:pt x="0" y="155193"/>
                  </a:lnTo>
                  <a:lnTo>
                    <a:pt x="0" y="775969"/>
                  </a:lnTo>
                  <a:lnTo>
                    <a:pt x="7910" y="825028"/>
                  </a:lnTo>
                  <a:lnTo>
                    <a:pt x="29939" y="867631"/>
                  </a:lnTo>
                  <a:lnTo>
                    <a:pt x="63532" y="901224"/>
                  </a:lnTo>
                  <a:lnTo>
                    <a:pt x="106135" y="923253"/>
                  </a:lnTo>
                  <a:lnTo>
                    <a:pt x="155194" y="931163"/>
                  </a:lnTo>
                  <a:lnTo>
                    <a:pt x="881125" y="931163"/>
                  </a:lnTo>
                  <a:lnTo>
                    <a:pt x="930184" y="923253"/>
                  </a:lnTo>
                  <a:lnTo>
                    <a:pt x="972787" y="901224"/>
                  </a:lnTo>
                  <a:lnTo>
                    <a:pt x="1006380" y="867631"/>
                  </a:lnTo>
                  <a:lnTo>
                    <a:pt x="1028409" y="825028"/>
                  </a:lnTo>
                  <a:lnTo>
                    <a:pt x="1036319" y="775969"/>
                  </a:lnTo>
                  <a:lnTo>
                    <a:pt x="1036319" y="155193"/>
                  </a:lnTo>
                  <a:lnTo>
                    <a:pt x="1028409" y="106135"/>
                  </a:lnTo>
                  <a:lnTo>
                    <a:pt x="1006380" y="63532"/>
                  </a:lnTo>
                  <a:lnTo>
                    <a:pt x="972787" y="29939"/>
                  </a:lnTo>
                  <a:lnTo>
                    <a:pt x="930184" y="7910"/>
                  </a:lnTo>
                  <a:lnTo>
                    <a:pt x="881125" y="0"/>
                  </a:lnTo>
                  <a:close/>
                </a:path>
              </a:pathLst>
            </a:custGeom>
            <a:solidFill>
              <a:srgbClr val="F1F1F1"/>
            </a:solidFill>
          </p:spPr>
          <p:txBody>
            <a:bodyPr wrap="square" lIns="0" tIns="0" rIns="0" bIns="0" rtlCol="0"/>
            <a:lstStyle/>
            <a:p>
              <a:endParaRPr/>
            </a:p>
          </p:txBody>
        </p:sp>
        <p:sp>
          <p:nvSpPr>
            <p:cNvPr id="10" name="object 10"/>
            <p:cNvSpPr/>
            <p:nvPr/>
          </p:nvSpPr>
          <p:spPr>
            <a:xfrm>
              <a:off x="3214115" y="2691383"/>
              <a:ext cx="1036319" cy="931544"/>
            </a:xfrm>
            <a:custGeom>
              <a:avLst/>
              <a:gdLst/>
              <a:ahLst/>
              <a:cxnLst/>
              <a:rect l="l" t="t" r="r" b="b"/>
              <a:pathLst>
                <a:path w="1036320" h="931545">
                  <a:moveTo>
                    <a:pt x="0" y="155193"/>
                  </a:moveTo>
                  <a:lnTo>
                    <a:pt x="7910" y="106135"/>
                  </a:lnTo>
                  <a:lnTo>
                    <a:pt x="29939" y="63532"/>
                  </a:lnTo>
                  <a:lnTo>
                    <a:pt x="63532" y="29939"/>
                  </a:lnTo>
                  <a:lnTo>
                    <a:pt x="106135" y="7910"/>
                  </a:lnTo>
                  <a:lnTo>
                    <a:pt x="155194" y="0"/>
                  </a:lnTo>
                  <a:lnTo>
                    <a:pt x="881125" y="0"/>
                  </a:lnTo>
                  <a:lnTo>
                    <a:pt x="930184" y="7910"/>
                  </a:lnTo>
                  <a:lnTo>
                    <a:pt x="972787" y="29939"/>
                  </a:lnTo>
                  <a:lnTo>
                    <a:pt x="1006380" y="63532"/>
                  </a:lnTo>
                  <a:lnTo>
                    <a:pt x="1028409" y="106135"/>
                  </a:lnTo>
                  <a:lnTo>
                    <a:pt x="1036319" y="155193"/>
                  </a:lnTo>
                  <a:lnTo>
                    <a:pt x="1036319" y="775969"/>
                  </a:lnTo>
                  <a:lnTo>
                    <a:pt x="1028409" y="825028"/>
                  </a:lnTo>
                  <a:lnTo>
                    <a:pt x="1006380" y="867631"/>
                  </a:lnTo>
                  <a:lnTo>
                    <a:pt x="972787" y="901224"/>
                  </a:lnTo>
                  <a:lnTo>
                    <a:pt x="930184" y="923253"/>
                  </a:lnTo>
                  <a:lnTo>
                    <a:pt x="881125" y="931163"/>
                  </a:lnTo>
                  <a:lnTo>
                    <a:pt x="155194" y="931163"/>
                  </a:lnTo>
                  <a:lnTo>
                    <a:pt x="106135" y="923253"/>
                  </a:lnTo>
                  <a:lnTo>
                    <a:pt x="63532" y="901224"/>
                  </a:lnTo>
                  <a:lnTo>
                    <a:pt x="29939" y="867631"/>
                  </a:lnTo>
                  <a:lnTo>
                    <a:pt x="7910" y="825028"/>
                  </a:lnTo>
                  <a:lnTo>
                    <a:pt x="0" y="775969"/>
                  </a:lnTo>
                  <a:lnTo>
                    <a:pt x="0" y="155193"/>
                  </a:lnTo>
                  <a:close/>
                </a:path>
              </a:pathLst>
            </a:custGeom>
            <a:ln w="9144">
              <a:solidFill>
                <a:srgbClr val="000000"/>
              </a:solidFill>
              <a:prstDash val="sysDash"/>
            </a:ln>
          </p:spPr>
          <p:txBody>
            <a:bodyPr wrap="square" lIns="0" tIns="0" rIns="0" bIns="0" rtlCol="0"/>
            <a:lstStyle/>
            <a:p>
              <a:endParaRPr/>
            </a:p>
          </p:txBody>
        </p:sp>
        <p:pic>
          <p:nvPicPr>
            <p:cNvPr id="11" name="object 11"/>
            <p:cNvPicPr/>
            <p:nvPr/>
          </p:nvPicPr>
          <p:blipFill>
            <a:blip r:embed="rId4" cstate="print"/>
            <a:stretch>
              <a:fillRect/>
            </a:stretch>
          </p:blipFill>
          <p:spPr>
            <a:xfrm>
              <a:off x="3121151" y="3395471"/>
              <a:ext cx="1267968" cy="368807"/>
            </a:xfrm>
            <a:prstGeom prst="rect">
              <a:avLst/>
            </a:prstGeom>
          </p:spPr>
        </p:pic>
        <p:pic>
          <p:nvPicPr>
            <p:cNvPr id="12" name="object 12"/>
            <p:cNvPicPr/>
            <p:nvPr/>
          </p:nvPicPr>
          <p:blipFill>
            <a:blip r:embed="rId5" cstate="print"/>
            <a:stretch>
              <a:fillRect/>
            </a:stretch>
          </p:blipFill>
          <p:spPr>
            <a:xfrm>
              <a:off x="3183635" y="3412235"/>
              <a:ext cx="1139952" cy="373380"/>
            </a:xfrm>
            <a:prstGeom prst="rect">
              <a:avLst/>
            </a:prstGeom>
          </p:spPr>
        </p:pic>
        <p:sp>
          <p:nvSpPr>
            <p:cNvPr id="13" name="object 13"/>
            <p:cNvSpPr/>
            <p:nvPr/>
          </p:nvSpPr>
          <p:spPr>
            <a:xfrm>
              <a:off x="3153155" y="3427475"/>
              <a:ext cx="1149350" cy="250190"/>
            </a:xfrm>
            <a:custGeom>
              <a:avLst/>
              <a:gdLst/>
              <a:ahLst/>
              <a:cxnLst/>
              <a:rect l="l" t="t" r="r" b="b"/>
              <a:pathLst>
                <a:path w="1149350" h="250189">
                  <a:moveTo>
                    <a:pt x="1149095" y="0"/>
                  </a:moveTo>
                  <a:lnTo>
                    <a:pt x="0" y="0"/>
                  </a:lnTo>
                  <a:lnTo>
                    <a:pt x="0" y="249936"/>
                  </a:lnTo>
                  <a:lnTo>
                    <a:pt x="1149095" y="249936"/>
                  </a:lnTo>
                  <a:lnTo>
                    <a:pt x="1149095" y="0"/>
                  </a:lnTo>
                  <a:close/>
                </a:path>
              </a:pathLst>
            </a:custGeom>
            <a:solidFill>
              <a:srgbClr val="FFFFFF"/>
            </a:solidFill>
          </p:spPr>
          <p:txBody>
            <a:bodyPr wrap="square" lIns="0" tIns="0" rIns="0" bIns="0" rtlCol="0"/>
            <a:lstStyle/>
            <a:p>
              <a:endParaRPr/>
            </a:p>
          </p:txBody>
        </p:sp>
        <p:sp>
          <p:nvSpPr>
            <p:cNvPr id="14" name="object 14"/>
            <p:cNvSpPr/>
            <p:nvPr/>
          </p:nvSpPr>
          <p:spPr>
            <a:xfrm>
              <a:off x="3153155" y="3427475"/>
              <a:ext cx="1149350" cy="250190"/>
            </a:xfrm>
            <a:custGeom>
              <a:avLst/>
              <a:gdLst/>
              <a:ahLst/>
              <a:cxnLst/>
              <a:rect l="l" t="t" r="r" b="b"/>
              <a:pathLst>
                <a:path w="1149350" h="250189">
                  <a:moveTo>
                    <a:pt x="0" y="249936"/>
                  </a:moveTo>
                  <a:lnTo>
                    <a:pt x="1149095" y="249936"/>
                  </a:lnTo>
                  <a:lnTo>
                    <a:pt x="1149095" y="0"/>
                  </a:lnTo>
                  <a:lnTo>
                    <a:pt x="0" y="0"/>
                  </a:lnTo>
                  <a:lnTo>
                    <a:pt x="0" y="249936"/>
                  </a:lnTo>
                  <a:close/>
                </a:path>
              </a:pathLst>
            </a:custGeom>
            <a:ln w="12192">
              <a:solidFill>
                <a:srgbClr val="000000"/>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3317747" y="2691383"/>
              <a:ext cx="778763" cy="783336"/>
            </a:xfrm>
            <a:prstGeom prst="rect">
              <a:avLst/>
            </a:prstGeom>
          </p:spPr>
        </p:pic>
        <p:pic>
          <p:nvPicPr>
            <p:cNvPr id="16" name="object 16"/>
            <p:cNvPicPr/>
            <p:nvPr/>
          </p:nvPicPr>
          <p:blipFill>
            <a:blip r:embed="rId7" cstate="print"/>
            <a:stretch>
              <a:fillRect/>
            </a:stretch>
          </p:blipFill>
          <p:spPr>
            <a:xfrm>
              <a:off x="3624071" y="3003803"/>
              <a:ext cx="472439" cy="470915"/>
            </a:xfrm>
            <a:prstGeom prst="rect">
              <a:avLst/>
            </a:prstGeom>
          </p:spPr>
        </p:pic>
        <p:sp>
          <p:nvSpPr>
            <p:cNvPr id="17" name="object 17"/>
            <p:cNvSpPr/>
            <p:nvPr/>
          </p:nvSpPr>
          <p:spPr>
            <a:xfrm>
              <a:off x="6326123" y="2697479"/>
              <a:ext cx="1165860" cy="931544"/>
            </a:xfrm>
            <a:custGeom>
              <a:avLst/>
              <a:gdLst/>
              <a:ahLst/>
              <a:cxnLst/>
              <a:rect l="l" t="t" r="r" b="b"/>
              <a:pathLst>
                <a:path w="1165859" h="931545">
                  <a:moveTo>
                    <a:pt x="1010666" y="0"/>
                  </a:moveTo>
                  <a:lnTo>
                    <a:pt x="155193" y="0"/>
                  </a:lnTo>
                  <a:lnTo>
                    <a:pt x="106135" y="7910"/>
                  </a:lnTo>
                  <a:lnTo>
                    <a:pt x="63532" y="29939"/>
                  </a:lnTo>
                  <a:lnTo>
                    <a:pt x="29939" y="63532"/>
                  </a:lnTo>
                  <a:lnTo>
                    <a:pt x="7910" y="106135"/>
                  </a:lnTo>
                  <a:lnTo>
                    <a:pt x="0" y="155194"/>
                  </a:lnTo>
                  <a:lnTo>
                    <a:pt x="0" y="775970"/>
                  </a:lnTo>
                  <a:lnTo>
                    <a:pt x="7910" y="825028"/>
                  </a:lnTo>
                  <a:lnTo>
                    <a:pt x="29939" y="867631"/>
                  </a:lnTo>
                  <a:lnTo>
                    <a:pt x="63532" y="901224"/>
                  </a:lnTo>
                  <a:lnTo>
                    <a:pt x="106135" y="923253"/>
                  </a:lnTo>
                  <a:lnTo>
                    <a:pt x="155193" y="931164"/>
                  </a:lnTo>
                  <a:lnTo>
                    <a:pt x="1010666" y="931164"/>
                  </a:lnTo>
                  <a:lnTo>
                    <a:pt x="1059724" y="923253"/>
                  </a:lnTo>
                  <a:lnTo>
                    <a:pt x="1102327" y="901224"/>
                  </a:lnTo>
                  <a:lnTo>
                    <a:pt x="1135920" y="867631"/>
                  </a:lnTo>
                  <a:lnTo>
                    <a:pt x="1157949" y="825028"/>
                  </a:lnTo>
                  <a:lnTo>
                    <a:pt x="1165859" y="775970"/>
                  </a:lnTo>
                  <a:lnTo>
                    <a:pt x="1165859" y="155194"/>
                  </a:lnTo>
                  <a:lnTo>
                    <a:pt x="1157949" y="106135"/>
                  </a:lnTo>
                  <a:lnTo>
                    <a:pt x="1135920" y="63532"/>
                  </a:lnTo>
                  <a:lnTo>
                    <a:pt x="1102327" y="29939"/>
                  </a:lnTo>
                  <a:lnTo>
                    <a:pt x="1059724" y="7910"/>
                  </a:lnTo>
                  <a:lnTo>
                    <a:pt x="1010666" y="0"/>
                  </a:lnTo>
                  <a:close/>
                </a:path>
              </a:pathLst>
            </a:custGeom>
            <a:solidFill>
              <a:srgbClr val="F1F1F1"/>
            </a:solidFill>
          </p:spPr>
          <p:txBody>
            <a:bodyPr wrap="square" lIns="0" tIns="0" rIns="0" bIns="0" rtlCol="0"/>
            <a:lstStyle/>
            <a:p>
              <a:endParaRPr/>
            </a:p>
          </p:txBody>
        </p:sp>
        <p:sp>
          <p:nvSpPr>
            <p:cNvPr id="18" name="object 18"/>
            <p:cNvSpPr/>
            <p:nvPr/>
          </p:nvSpPr>
          <p:spPr>
            <a:xfrm>
              <a:off x="6326123" y="2697479"/>
              <a:ext cx="1165860" cy="931544"/>
            </a:xfrm>
            <a:custGeom>
              <a:avLst/>
              <a:gdLst/>
              <a:ahLst/>
              <a:cxnLst/>
              <a:rect l="l" t="t" r="r" b="b"/>
              <a:pathLst>
                <a:path w="1165859" h="931545">
                  <a:moveTo>
                    <a:pt x="0" y="155194"/>
                  </a:moveTo>
                  <a:lnTo>
                    <a:pt x="7910" y="106135"/>
                  </a:lnTo>
                  <a:lnTo>
                    <a:pt x="29939" y="63532"/>
                  </a:lnTo>
                  <a:lnTo>
                    <a:pt x="63532" y="29939"/>
                  </a:lnTo>
                  <a:lnTo>
                    <a:pt x="106135" y="7910"/>
                  </a:lnTo>
                  <a:lnTo>
                    <a:pt x="155193" y="0"/>
                  </a:lnTo>
                  <a:lnTo>
                    <a:pt x="1010666" y="0"/>
                  </a:lnTo>
                  <a:lnTo>
                    <a:pt x="1059724" y="7910"/>
                  </a:lnTo>
                  <a:lnTo>
                    <a:pt x="1102327" y="29939"/>
                  </a:lnTo>
                  <a:lnTo>
                    <a:pt x="1135920" y="63532"/>
                  </a:lnTo>
                  <a:lnTo>
                    <a:pt x="1157949" y="106135"/>
                  </a:lnTo>
                  <a:lnTo>
                    <a:pt x="1165859" y="155194"/>
                  </a:lnTo>
                  <a:lnTo>
                    <a:pt x="1165859" y="775970"/>
                  </a:lnTo>
                  <a:lnTo>
                    <a:pt x="1157949" y="825028"/>
                  </a:lnTo>
                  <a:lnTo>
                    <a:pt x="1135920" y="867631"/>
                  </a:lnTo>
                  <a:lnTo>
                    <a:pt x="1102327" y="901224"/>
                  </a:lnTo>
                  <a:lnTo>
                    <a:pt x="1059724" y="923253"/>
                  </a:lnTo>
                  <a:lnTo>
                    <a:pt x="1010666" y="931164"/>
                  </a:lnTo>
                  <a:lnTo>
                    <a:pt x="155193" y="931164"/>
                  </a:lnTo>
                  <a:lnTo>
                    <a:pt x="106135" y="923253"/>
                  </a:lnTo>
                  <a:lnTo>
                    <a:pt x="63532" y="901224"/>
                  </a:lnTo>
                  <a:lnTo>
                    <a:pt x="29939" y="867631"/>
                  </a:lnTo>
                  <a:lnTo>
                    <a:pt x="7910" y="825028"/>
                  </a:lnTo>
                  <a:lnTo>
                    <a:pt x="0" y="775970"/>
                  </a:lnTo>
                  <a:lnTo>
                    <a:pt x="0" y="155194"/>
                  </a:lnTo>
                  <a:close/>
                </a:path>
              </a:pathLst>
            </a:custGeom>
            <a:ln w="9144">
              <a:solidFill>
                <a:srgbClr val="000000"/>
              </a:solidFill>
              <a:prstDash val="sysDash"/>
            </a:ln>
          </p:spPr>
          <p:txBody>
            <a:bodyPr wrap="square" lIns="0" tIns="0" rIns="0" bIns="0" rtlCol="0"/>
            <a:lstStyle/>
            <a:p>
              <a:endParaRPr/>
            </a:p>
          </p:txBody>
        </p:sp>
        <p:pic>
          <p:nvPicPr>
            <p:cNvPr id="19" name="object 19"/>
            <p:cNvPicPr/>
            <p:nvPr/>
          </p:nvPicPr>
          <p:blipFill>
            <a:blip r:embed="rId8" cstate="print"/>
            <a:stretch>
              <a:fillRect/>
            </a:stretch>
          </p:blipFill>
          <p:spPr>
            <a:xfrm>
              <a:off x="6225539" y="3401567"/>
              <a:ext cx="1411223" cy="362711"/>
            </a:xfrm>
            <a:prstGeom prst="rect">
              <a:avLst/>
            </a:prstGeom>
          </p:spPr>
        </p:pic>
        <p:pic>
          <p:nvPicPr>
            <p:cNvPr id="20" name="object 20"/>
            <p:cNvPicPr/>
            <p:nvPr/>
          </p:nvPicPr>
          <p:blipFill>
            <a:blip r:embed="rId9" cstate="print"/>
            <a:stretch>
              <a:fillRect/>
            </a:stretch>
          </p:blipFill>
          <p:spPr>
            <a:xfrm>
              <a:off x="6313931" y="3415283"/>
              <a:ext cx="1232915" cy="373379"/>
            </a:xfrm>
            <a:prstGeom prst="rect">
              <a:avLst/>
            </a:prstGeom>
          </p:spPr>
        </p:pic>
        <p:sp>
          <p:nvSpPr>
            <p:cNvPr id="21" name="object 21"/>
            <p:cNvSpPr/>
            <p:nvPr/>
          </p:nvSpPr>
          <p:spPr>
            <a:xfrm>
              <a:off x="6257544" y="3433571"/>
              <a:ext cx="1292860" cy="243840"/>
            </a:xfrm>
            <a:custGeom>
              <a:avLst/>
              <a:gdLst/>
              <a:ahLst/>
              <a:cxnLst/>
              <a:rect l="l" t="t" r="r" b="b"/>
              <a:pathLst>
                <a:path w="1292859" h="243839">
                  <a:moveTo>
                    <a:pt x="1292352" y="0"/>
                  </a:moveTo>
                  <a:lnTo>
                    <a:pt x="0" y="0"/>
                  </a:lnTo>
                  <a:lnTo>
                    <a:pt x="0" y="243839"/>
                  </a:lnTo>
                  <a:lnTo>
                    <a:pt x="1292352" y="243839"/>
                  </a:lnTo>
                  <a:lnTo>
                    <a:pt x="1292352" y="0"/>
                  </a:lnTo>
                  <a:close/>
                </a:path>
              </a:pathLst>
            </a:custGeom>
            <a:solidFill>
              <a:srgbClr val="FFFFFF"/>
            </a:solidFill>
          </p:spPr>
          <p:txBody>
            <a:bodyPr wrap="square" lIns="0" tIns="0" rIns="0" bIns="0" rtlCol="0"/>
            <a:lstStyle/>
            <a:p>
              <a:endParaRPr/>
            </a:p>
          </p:txBody>
        </p:sp>
      </p:grpSp>
      <p:sp>
        <p:nvSpPr>
          <p:cNvPr id="22" name="object 22"/>
          <p:cNvSpPr txBox="1"/>
          <p:nvPr/>
        </p:nvSpPr>
        <p:spPr>
          <a:xfrm>
            <a:off x="7781544" y="3433571"/>
            <a:ext cx="1292860" cy="192360"/>
          </a:xfrm>
          <a:prstGeom prst="rect">
            <a:avLst/>
          </a:prstGeom>
          <a:ln w="12192">
            <a:solidFill>
              <a:srgbClr val="000000"/>
            </a:solidFill>
          </a:ln>
        </p:spPr>
        <p:txBody>
          <a:bodyPr vert="horz" wrap="square" lIns="0" tIns="38100" rIns="0" bIns="0" rtlCol="0">
            <a:spAutoFit/>
          </a:bodyPr>
          <a:lstStyle/>
          <a:p>
            <a:pPr marL="158750">
              <a:spcBef>
                <a:spcPts val="300"/>
              </a:spcBef>
            </a:pPr>
            <a:r>
              <a:rPr sz="1000" spc="-5" dirty="0">
                <a:latin typeface="Calibri"/>
                <a:cs typeface="Calibri"/>
              </a:rPr>
              <a:t>Virtual</a:t>
            </a:r>
            <a:r>
              <a:rPr sz="1000" spc="-40" dirty="0">
                <a:latin typeface="Calibri"/>
                <a:cs typeface="Calibri"/>
              </a:rPr>
              <a:t> </a:t>
            </a:r>
            <a:r>
              <a:rPr sz="1000" spc="-5" dirty="0">
                <a:latin typeface="Calibri"/>
                <a:cs typeface="Calibri"/>
              </a:rPr>
              <a:t>Networking</a:t>
            </a:r>
            <a:endParaRPr sz="1000">
              <a:latin typeface="Calibri"/>
              <a:cs typeface="Calibri"/>
            </a:endParaRPr>
          </a:p>
        </p:txBody>
      </p:sp>
      <p:grpSp>
        <p:nvGrpSpPr>
          <p:cNvPr id="23" name="object 23"/>
          <p:cNvGrpSpPr/>
          <p:nvPr/>
        </p:nvGrpSpPr>
        <p:grpSpPr>
          <a:xfrm>
            <a:off x="5867400" y="2686622"/>
            <a:ext cx="3025140" cy="1099185"/>
            <a:chOff x="4343400" y="2686621"/>
            <a:chExt cx="3025140" cy="1099185"/>
          </a:xfrm>
        </p:grpSpPr>
        <p:pic>
          <p:nvPicPr>
            <p:cNvPr id="24" name="object 24"/>
            <p:cNvPicPr/>
            <p:nvPr/>
          </p:nvPicPr>
          <p:blipFill>
            <a:blip r:embed="rId10" cstate="print"/>
            <a:stretch>
              <a:fillRect/>
            </a:stretch>
          </p:blipFill>
          <p:spPr>
            <a:xfrm>
              <a:off x="6310502" y="2835909"/>
              <a:ext cx="1057455" cy="845705"/>
            </a:xfrm>
            <a:prstGeom prst="rect">
              <a:avLst/>
            </a:prstGeom>
          </p:spPr>
        </p:pic>
        <p:pic>
          <p:nvPicPr>
            <p:cNvPr id="25" name="object 25"/>
            <p:cNvPicPr/>
            <p:nvPr/>
          </p:nvPicPr>
          <p:blipFill>
            <a:blip r:embed="rId11" cstate="print"/>
            <a:stretch>
              <a:fillRect/>
            </a:stretch>
          </p:blipFill>
          <p:spPr>
            <a:xfrm>
              <a:off x="6835139" y="2916935"/>
              <a:ext cx="481583" cy="480060"/>
            </a:xfrm>
            <a:prstGeom prst="rect">
              <a:avLst/>
            </a:prstGeom>
          </p:spPr>
        </p:pic>
        <p:pic>
          <p:nvPicPr>
            <p:cNvPr id="26" name="object 26"/>
            <p:cNvPicPr/>
            <p:nvPr/>
          </p:nvPicPr>
          <p:blipFill>
            <a:blip r:embed="rId11" cstate="print"/>
            <a:stretch>
              <a:fillRect/>
            </a:stretch>
          </p:blipFill>
          <p:spPr>
            <a:xfrm>
              <a:off x="6598920" y="2778251"/>
              <a:ext cx="481583" cy="481584"/>
            </a:xfrm>
            <a:prstGeom prst="rect">
              <a:avLst/>
            </a:prstGeom>
          </p:spPr>
        </p:pic>
        <p:sp>
          <p:nvSpPr>
            <p:cNvPr id="27" name="object 27"/>
            <p:cNvSpPr/>
            <p:nvPr/>
          </p:nvSpPr>
          <p:spPr>
            <a:xfrm>
              <a:off x="4436364" y="2691383"/>
              <a:ext cx="1036319" cy="931544"/>
            </a:xfrm>
            <a:custGeom>
              <a:avLst/>
              <a:gdLst/>
              <a:ahLst/>
              <a:cxnLst/>
              <a:rect l="l" t="t" r="r" b="b"/>
              <a:pathLst>
                <a:path w="1036320" h="931545">
                  <a:moveTo>
                    <a:pt x="881126" y="0"/>
                  </a:moveTo>
                  <a:lnTo>
                    <a:pt x="155194" y="0"/>
                  </a:lnTo>
                  <a:lnTo>
                    <a:pt x="106135" y="7910"/>
                  </a:lnTo>
                  <a:lnTo>
                    <a:pt x="63532" y="29939"/>
                  </a:lnTo>
                  <a:lnTo>
                    <a:pt x="29939" y="63532"/>
                  </a:lnTo>
                  <a:lnTo>
                    <a:pt x="7910" y="106135"/>
                  </a:lnTo>
                  <a:lnTo>
                    <a:pt x="0" y="155193"/>
                  </a:lnTo>
                  <a:lnTo>
                    <a:pt x="0" y="775969"/>
                  </a:lnTo>
                  <a:lnTo>
                    <a:pt x="7910" y="825028"/>
                  </a:lnTo>
                  <a:lnTo>
                    <a:pt x="29939" y="867631"/>
                  </a:lnTo>
                  <a:lnTo>
                    <a:pt x="63532" y="901224"/>
                  </a:lnTo>
                  <a:lnTo>
                    <a:pt x="106135" y="923253"/>
                  </a:lnTo>
                  <a:lnTo>
                    <a:pt x="155194" y="931163"/>
                  </a:lnTo>
                  <a:lnTo>
                    <a:pt x="881126" y="931163"/>
                  </a:lnTo>
                  <a:lnTo>
                    <a:pt x="930184" y="923253"/>
                  </a:lnTo>
                  <a:lnTo>
                    <a:pt x="972787" y="901224"/>
                  </a:lnTo>
                  <a:lnTo>
                    <a:pt x="1006380" y="867631"/>
                  </a:lnTo>
                  <a:lnTo>
                    <a:pt x="1028409" y="825028"/>
                  </a:lnTo>
                  <a:lnTo>
                    <a:pt x="1036320" y="775969"/>
                  </a:lnTo>
                  <a:lnTo>
                    <a:pt x="1036320" y="155193"/>
                  </a:lnTo>
                  <a:lnTo>
                    <a:pt x="1028409" y="106135"/>
                  </a:lnTo>
                  <a:lnTo>
                    <a:pt x="1006380" y="63532"/>
                  </a:lnTo>
                  <a:lnTo>
                    <a:pt x="972787" y="29939"/>
                  </a:lnTo>
                  <a:lnTo>
                    <a:pt x="930184" y="7910"/>
                  </a:lnTo>
                  <a:lnTo>
                    <a:pt x="881126" y="0"/>
                  </a:lnTo>
                  <a:close/>
                </a:path>
              </a:pathLst>
            </a:custGeom>
            <a:solidFill>
              <a:srgbClr val="F1F1F1"/>
            </a:solidFill>
          </p:spPr>
          <p:txBody>
            <a:bodyPr wrap="square" lIns="0" tIns="0" rIns="0" bIns="0" rtlCol="0"/>
            <a:lstStyle/>
            <a:p>
              <a:endParaRPr/>
            </a:p>
          </p:txBody>
        </p:sp>
        <p:sp>
          <p:nvSpPr>
            <p:cNvPr id="28" name="object 28"/>
            <p:cNvSpPr/>
            <p:nvPr/>
          </p:nvSpPr>
          <p:spPr>
            <a:xfrm>
              <a:off x="4436364" y="2691383"/>
              <a:ext cx="1036319" cy="931544"/>
            </a:xfrm>
            <a:custGeom>
              <a:avLst/>
              <a:gdLst/>
              <a:ahLst/>
              <a:cxnLst/>
              <a:rect l="l" t="t" r="r" b="b"/>
              <a:pathLst>
                <a:path w="1036320" h="931545">
                  <a:moveTo>
                    <a:pt x="0" y="155193"/>
                  </a:moveTo>
                  <a:lnTo>
                    <a:pt x="7910" y="106135"/>
                  </a:lnTo>
                  <a:lnTo>
                    <a:pt x="29939" y="63532"/>
                  </a:lnTo>
                  <a:lnTo>
                    <a:pt x="63532" y="29939"/>
                  </a:lnTo>
                  <a:lnTo>
                    <a:pt x="106135" y="7910"/>
                  </a:lnTo>
                  <a:lnTo>
                    <a:pt x="155194" y="0"/>
                  </a:lnTo>
                  <a:lnTo>
                    <a:pt x="881126" y="0"/>
                  </a:lnTo>
                  <a:lnTo>
                    <a:pt x="930184" y="7910"/>
                  </a:lnTo>
                  <a:lnTo>
                    <a:pt x="972787" y="29939"/>
                  </a:lnTo>
                  <a:lnTo>
                    <a:pt x="1006380" y="63532"/>
                  </a:lnTo>
                  <a:lnTo>
                    <a:pt x="1028409" y="106135"/>
                  </a:lnTo>
                  <a:lnTo>
                    <a:pt x="1036320" y="155193"/>
                  </a:lnTo>
                  <a:lnTo>
                    <a:pt x="1036320" y="775969"/>
                  </a:lnTo>
                  <a:lnTo>
                    <a:pt x="1028409" y="825028"/>
                  </a:lnTo>
                  <a:lnTo>
                    <a:pt x="1006380" y="867631"/>
                  </a:lnTo>
                  <a:lnTo>
                    <a:pt x="972787" y="901224"/>
                  </a:lnTo>
                  <a:lnTo>
                    <a:pt x="930184" y="923253"/>
                  </a:lnTo>
                  <a:lnTo>
                    <a:pt x="881126" y="931163"/>
                  </a:lnTo>
                  <a:lnTo>
                    <a:pt x="155194" y="931163"/>
                  </a:lnTo>
                  <a:lnTo>
                    <a:pt x="106135" y="923253"/>
                  </a:lnTo>
                  <a:lnTo>
                    <a:pt x="63532" y="901224"/>
                  </a:lnTo>
                  <a:lnTo>
                    <a:pt x="29939" y="867631"/>
                  </a:lnTo>
                  <a:lnTo>
                    <a:pt x="7910" y="825028"/>
                  </a:lnTo>
                  <a:lnTo>
                    <a:pt x="0" y="775969"/>
                  </a:lnTo>
                  <a:lnTo>
                    <a:pt x="0" y="155193"/>
                  </a:lnTo>
                  <a:close/>
                </a:path>
              </a:pathLst>
            </a:custGeom>
            <a:ln w="9144">
              <a:solidFill>
                <a:srgbClr val="000000"/>
              </a:solidFill>
              <a:prstDash val="sysDash"/>
            </a:ln>
          </p:spPr>
          <p:txBody>
            <a:bodyPr wrap="square" lIns="0" tIns="0" rIns="0" bIns="0" rtlCol="0"/>
            <a:lstStyle/>
            <a:p>
              <a:endParaRPr/>
            </a:p>
          </p:txBody>
        </p:sp>
        <p:pic>
          <p:nvPicPr>
            <p:cNvPr id="29" name="object 29"/>
            <p:cNvPicPr/>
            <p:nvPr/>
          </p:nvPicPr>
          <p:blipFill>
            <a:blip r:embed="rId4" cstate="print"/>
            <a:stretch>
              <a:fillRect/>
            </a:stretch>
          </p:blipFill>
          <p:spPr>
            <a:xfrm>
              <a:off x="4343400" y="3395471"/>
              <a:ext cx="1269491" cy="368807"/>
            </a:xfrm>
            <a:prstGeom prst="rect">
              <a:avLst/>
            </a:prstGeom>
          </p:spPr>
        </p:pic>
        <p:pic>
          <p:nvPicPr>
            <p:cNvPr id="30" name="object 30"/>
            <p:cNvPicPr/>
            <p:nvPr/>
          </p:nvPicPr>
          <p:blipFill>
            <a:blip r:embed="rId12" cstate="print"/>
            <a:stretch>
              <a:fillRect/>
            </a:stretch>
          </p:blipFill>
          <p:spPr>
            <a:xfrm>
              <a:off x="4465320" y="3412235"/>
              <a:ext cx="1025651" cy="373380"/>
            </a:xfrm>
            <a:prstGeom prst="rect">
              <a:avLst/>
            </a:prstGeom>
          </p:spPr>
        </p:pic>
        <p:sp>
          <p:nvSpPr>
            <p:cNvPr id="31" name="object 31"/>
            <p:cNvSpPr/>
            <p:nvPr/>
          </p:nvSpPr>
          <p:spPr>
            <a:xfrm>
              <a:off x="4375403" y="3427475"/>
              <a:ext cx="1150620" cy="250190"/>
            </a:xfrm>
            <a:custGeom>
              <a:avLst/>
              <a:gdLst/>
              <a:ahLst/>
              <a:cxnLst/>
              <a:rect l="l" t="t" r="r" b="b"/>
              <a:pathLst>
                <a:path w="1150620" h="250189">
                  <a:moveTo>
                    <a:pt x="1150620" y="0"/>
                  </a:moveTo>
                  <a:lnTo>
                    <a:pt x="0" y="0"/>
                  </a:lnTo>
                  <a:lnTo>
                    <a:pt x="0" y="249936"/>
                  </a:lnTo>
                  <a:lnTo>
                    <a:pt x="1150620" y="249936"/>
                  </a:lnTo>
                  <a:lnTo>
                    <a:pt x="1150620" y="0"/>
                  </a:lnTo>
                  <a:close/>
                </a:path>
              </a:pathLst>
            </a:custGeom>
            <a:solidFill>
              <a:srgbClr val="FFFFFF"/>
            </a:solidFill>
          </p:spPr>
          <p:txBody>
            <a:bodyPr wrap="square" lIns="0" tIns="0" rIns="0" bIns="0" rtlCol="0"/>
            <a:lstStyle/>
            <a:p>
              <a:endParaRPr/>
            </a:p>
          </p:txBody>
        </p:sp>
        <p:sp>
          <p:nvSpPr>
            <p:cNvPr id="32" name="object 32"/>
            <p:cNvSpPr/>
            <p:nvPr/>
          </p:nvSpPr>
          <p:spPr>
            <a:xfrm>
              <a:off x="4375403" y="3427475"/>
              <a:ext cx="1150620" cy="250190"/>
            </a:xfrm>
            <a:custGeom>
              <a:avLst/>
              <a:gdLst/>
              <a:ahLst/>
              <a:cxnLst/>
              <a:rect l="l" t="t" r="r" b="b"/>
              <a:pathLst>
                <a:path w="1150620" h="250189">
                  <a:moveTo>
                    <a:pt x="0" y="249936"/>
                  </a:moveTo>
                  <a:lnTo>
                    <a:pt x="1150620" y="249936"/>
                  </a:lnTo>
                  <a:lnTo>
                    <a:pt x="1150620" y="0"/>
                  </a:lnTo>
                  <a:lnTo>
                    <a:pt x="0" y="0"/>
                  </a:lnTo>
                  <a:lnTo>
                    <a:pt x="0" y="249936"/>
                  </a:lnTo>
                  <a:close/>
                </a:path>
              </a:pathLst>
            </a:custGeom>
            <a:ln w="12192">
              <a:solidFill>
                <a:srgbClr val="000000"/>
              </a:solidFill>
            </a:ln>
          </p:spPr>
          <p:txBody>
            <a:bodyPr wrap="square" lIns="0" tIns="0" rIns="0" bIns="0" rtlCol="0"/>
            <a:lstStyle/>
            <a:p>
              <a:endParaRPr/>
            </a:p>
          </p:txBody>
        </p:sp>
        <p:pic>
          <p:nvPicPr>
            <p:cNvPr id="33" name="object 33"/>
            <p:cNvPicPr/>
            <p:nvPr/>
          </p:nvPicPr>
          <p:blipFill>
            <a:blip r:embed="rId13" cstate="print"/>
            <a:stretch>
              <a:fillRect/>
            </a:stretch>
          </p:blipFill>
          <p:spPr>
            <a:xfrm>
              <a:off x="4514087" y="2836163"/>
              <a:ext cx="640079" cy="638555"/>
            </a:xfrm>
            <a:prstGeom prst="rect">
              <a:avLst/>
            </a:prstGeom>
          </p:spPr>
        </p:pic>
      </p:grpSp>
      <p:sp>
        <p:nvSpPr>
          <p:cNvPr id="34" name="object 34"/>
          <p:cNvSpPr txBox="1"/>
          <p:nvPr/>
        </p:nvSpPr>
        <p:spPr>
          <a:xfrm>
            <a:off x="4797678" y="3459303"/>
            <a:ext cx="2956560" cy="166071"/>
          </a:xfrm>
          <a:prstGeom prst="rect">
            <a:avLst/>
          </a:prstGeom>
        </p:spPr>
        <p:txBody>
          <a:bodyPr vert="horz" wrap="square" lIns="0" tIns="12065" rIns="0" bIns="0" rtlCol="0">
            <a:spAutoFit/>
          </a:bodyPr>
          <a:lstStyle/>
          <a:p>
            <a:pPr marL="12700">
              <a:spcBef>
                <a:spcPts val="95"/>
              </a:spcBef>
              <a:tabLst>
                <a:tab pos="1294130" algn="l"/>
                <a:tab pos="2360295" algn="l"/>
                <a:tab pos="2943225" algn="l"/>
              </a:tabLst>
            </a:pPr>
            <a:r>
              <a:rPr sz="1500" spc="-7" baseline="2777" dirty="0">
                <a:latin typeface="Calibri"/>
                <a:cs typeface="Calibri"/>
              </a:rPr>
              <a:t>Virtual Hardware	Virtual</a:t>
            </a:r>
            <a:r>
              <a:rPr sz="1500" spc="-67" baseline="2777" dirty="0">
                <a:latin typeface="Calibri"/>
                <a:cs typeface="Calibri"/>
              </a:rPr>
              <a:t> </a:t>
            </a:r>
            <a:r>
              <a:rPr sz="1500" spc="-7" baseline="2777" dirty="0">
                <a:latin typeface="Calibri"/>
                <a:cs typeface="Calibri"/>
              </a:rPr>
              <a:t>Storage	</a:t>
            </a:r>
            <a:r>
              <a:rPr sz="1500" spc="-352" baseline="2777" dirty="0">
                <a:latin typeface="Calibri"/>
                <a:cs typeface="Calibri"/>
              </a:rPr>
              <a:t> </a:t>
            </a:r>
            <a:r>
              <a:rPr sz="1000" spc="-5" dirty="0">
                <a:latin typeface="Calibri"/>
                <a:cs typeface="Calibri"/>
              </a:rPr>
              <a:t> </a:t>
            </a:r>
            <a:r>
              <a:rPr sz="1000" dirty="0">
                <a:latin typeface="Calibri"/>
                <a:cs typeface="Calibri"/>
              </a:rPr>
              <a:t>	</a:t>
            </a:r>
            <a:endParaRPr sz="1000">
              <a:latin typeface="Calibri"/>
              <a:cs typeface="Calibri"/>
            </a:endParaRPr>
          </a:p>
        </p:txBody>
      </p:sp>
      <p:grpSp>
        <p:nvGrpSpPr>
          <p:cNvPr id="35" name="object 35"/>
          <p:cNvGrpSpPr/>
          <p:nvPr/>
        </p:nvGrpSpPr>
        <p:grpSpPr>
          <a:xfrm>
            <a:off x="4645151" y="2974849"/>
            <a:ext cx="4516120" cy="1289685"/>
            <a:chOff x="3121151" y="2974848"/>
            <a:chExt cx="4516120" cy="1289685"/>
          </a:xfrm>
        </p:grpSpPr>
        <p:pic>
          <p:nvPicPr>
            <p:cNvPr id="36" name="object 36"/>
            <p:cNvPicPr/>
            <p:nvPr/>
          </p:nvPicPr>
          <p:blipFill>
            <a:blip r:embed="rId14" cstate="print"/>
            <a:stretch>
              <a:fillRect/>
            </a:stretch>
          </p:blipFill>
          <p:spPr>
            <a:xfrm>
              <a:off x="4911851" y="2974848"/>
              <a:ext cx="512063" cy="513588"/>
            </a:xfrm>
            <a:prstGeom prst="rect">
              <a:avLst/>
            </a:prstGeom>
          </p:spPr>
        </p:pic>
        <p:sp>
          <p:nvSpPr>
            <p:cNvPr id="37" name="object 37"/>
            <p:cNvSpPr/>
            <p:nvPr/>
          </p:nvSpPr>
          <p:spPr>
            <a:xfrm>
              <a:off x="5634227" y="3552444"/>
              <a:ext cx="557530" cy="0"/>
            </a:xfrm>
            <a:custGeom>
              <a:avLst/>
              <a:gdLst/>
              <a:ahLst/>
              <a:cxnLst/>
              <a:rect l="l" t="t" r="r" b="b"/>
              <a:pathLst>
                <a:path w="557529">
                  <a:moveTo>
                    <a:pt x="0" y="0"/>
                  </a:moveTo>
                  <a:lnTo>
                    <a:pt x="557402" y="0"/>
                  </a:lnTo>
                </a:path>
              </a:pathLst>
            </a:custGeom>
            <a:ln w="9144">
              <a:solidFill>
                <a:srgbClr val="000000"/>
              </a:solidFill>
              <a:prstDash val="sysDash"/>
            </a:ln>
          </p:spPr>
          <p:txBody>
            <a:bodyPr wrap="square" lIns="0" tIns="0" rIns="0" bIns="0" rtlCol="0"/>
            <a:lstStyle/>
            <a:p>
              <a:endParaRPr/>
            </a:p>
          </p:txBody>
        </p:sp>
        <p:pic>
          <p:nvPicPr>
            <p:cNvPr id="38" name="object 38"/>
            <p:cNvPicPr/>
            <p:nvPr/>
          </p:nvPicPr>
          <p:blipFill>
            <a:blip r:embed="rId15" cstate="print"/>
            <a:stretch>
              <a:fillRect/>
            </a:stretch>
          </p:blipFill>
          <p:spPr>
            <a:xfrm>
              <a:off x="3121151" y="3733800"/>
              <a:ext cx="4515611" cy="528827"/>
            </a:xfrm>
            <a:prstGeom prst="rect">
              <a:avLst/>
            </a:prstGeom>
          </p:spPr>
        </p:pic>
        <p:pic>
          <p:nvPicPr>
            <p:cNvPr id="39" name="object 39"/>
            <p:cNvPicPr/>
            <p:nvPr/>
          </p:nvPicPr>
          <p:blipFill>
            <a:blip r:embed="rId16" cstate="print"/>
            <a:stretch>
              <a:fillRect/>
            </a:stretch>
          </p:blipFill>
          <p:spPr>
            <a:xfrm>
              <a:off x="4506467" y="3784092"/>
              <a:ext cx="1741932" cy="480060"/>
            </a:xfrm>
            <a:prstGeom prst="rect">
              <a:avLst/>
            </a:prstGeom>
          </p:spPr>
        </p:pic>
      </p:grpSp>
      <p:sp>
        <p:nvSpPr>
          <p:cNvPr id="40" name="object 40"/>
          <p:cNvSpPr txBox="1"/>
          <p:nvPr/>
        </p:nvSpPr>
        <p:spPr>
          <a:xfrm>
            <a:off x="4677155" y="3765804"/>
            <a:ext cx="4396740" cy="303929"/>
          </a:xfrm>
          <a:prstGeom prst="rect">
            <a:avLst/>
          </a:prstGeom>
          <a:solidFill>
            <a:srgbClr val="FFFFFF"/>
          </a:solidFill>
          <a:ln w="12192">
            <a:solidFill>
              <a:srgbClr val="000000"/>
            </a:solidFill>
          </a:ln>
        </p:spPr>
        <p:txBody>
          <a:bodyPr vert="horz" wrap="square" lIns="0" tIns="87630" rIns="0" bIns="0" rtlCol="0">
            <a:spAutoFit/>
          </a:bodyPr>
          <a:lstStyle/>
          <a:p>
            <a:pPr algn="ctr">
              <a:spcBef>
                <a:spcPts val="690"/>
              </a:spcBef>
            </a:pPr>
            <a:r>
              <a:rPr sz="1400" spc="-5" dirty="0">
                <a:latin typeface="Calibri"/>
                <a:cs typeface="Calibri"/>
              </a:rPr>
              <a:t>Software</a:t>
            </a:r>
            <a:r>
              <a:rPr sz="1400" spc="-65" dirty="0">
                <a:latin typeface="Calibri"/>
                <a:cs typeface="Calibri"/>
              </a:rPr>
              <a:t> </a:t>
            </a:r>
            <a:r>
              <a:rPr sz="1400" spc="-5" dirty="0">
                <a:latin typeface="Calibri"/>
                <a:cs typeface="Calibri"/>
              </a:rPr>
              <a:t>Emulation</a:t>
            </a:r>
            <a:endParaRPr sz="1400">
              <a:latin typeface="Calibri"/>
              <a:cs typeface="Calibri"/>
            </a:endParaRPr>
          </a:p>
        </p:txBody>
      </p:sp>
      <p:grpSp>
        <p:nvGrpSpPr>
          <p:cNvPr id="41" name="object 41"/>
          <p:cNvGrpSpPr/>
          <p:nvPr/>
        </p:nvGrpSpPr>
        <p:grpSpPr>
          <a:xfrm>
            <a:off x="2823972" y="5100828"/>
            <a:ext cx="6520180" cy="800100"/>
            <a:chOff x="1299972" y="5100828"/>
            <a:chExt cx="6520180" cy="800100"/>
          </a:xfrm>
        </p:grpSpPr>
        <p:pic>
          <p:nvPicPr>
            <p:cNvPr id="42" name="object 42"/>
            <p:cNvPicPr/>
            <p:nvPr/>
          </p:nvPicPr>
          <p:blipFill>
            <a:blip r:embed="rId2" cstate="print"/>
            <a:stretch>
              <a:fillRect/>
            </a:stretch>
          </p:blipFill>
          <p:spPr>
            <a:xfrm>
              <a:off x="1299972" y="5100828"/>
              <a:ext cx="6519672" cy="800100"/>
            </a:xfrm>
            <a:prstGeom prst="rect">
              <a:avLst/>
            </a:prstGeom>
          </p:spPr>
        </p:pic>
        <p:pic>
          <p:nvPicPr>
            <p:cNvPr id="43" name="object 43"/>
            <p:cNvPicPr/>
            <p:nvPr/>
          </p:nvPicPr>
          <p:blipFill>
            <a:blip r:embed="rId17" cstate="print"/>
            <a:stretch>
              <a:fillRect/>
            </a:stretch>
          </p:blipFill>
          <p:spPr>
            <a:xfrm>
              <a:off x="1405128" y="5405628"/>
              <a:ext cx="653796" cy="480059"/>
            </a:xfrm>
            <a:prstGeom prst="rect">
              <a:avLst/>
            </a:prstGeom>
          </p:spPr>
        </p:pic>
        <p:sp>
          <p:nvSpPr>
            <p:cNvPr id="44" name="object 44"/>
            <p:cNvSpPr/>
            <p:nvPr/>
          </p:nvSpPr>
          <p:spPr>
            <a:xfrm>
              <a:off x="1331976" y="5132832"/>
              <a:ext cx="6400800" cy="681355"/>
            </a:xfrm>
            <a:custGeom>
              <a:avLst/>
              <a:gdLst/>
              <a:ahLst/>
              <a:cxnLst/>
              <a:rect l="l" t="t" r="r" b="b"/>
              <a:pathLst>
                <a:path w="6400800" h="681354">
                  <a:moveTo>
                    <a:pt x="6322059" y="0"/>
                  </a:moveTo>
                  <a:lnTo>
                    <a:pt x="78740" y="0"/>
                  </a:lnTo>
                  <a:lnTo>
                    <a:pt x="48059" y="6177"/>
                  </a:lnTo>
                  <a:lnTo>
                    <a:pt x="23034" y="23034"/>
                  </a:lnTo>
                  <a:lnTo>
                    <a:pt x="6177" y="48059"/>
                  </a:lnTo>
                  <a:lnTo>
                    <a:pt x="0" y="78740"/>
                  </a:lnTo>
                  <a:lnTo>
                    <a:pt x="0" y="602526"/>
                  </a:lnTo>
                  <a:lnTo>
                    <a:pt x="6177" y="633163"/>
                  </a:lnTo>
                  <a:lnTo>
                    <a:pt x="23034" y="658179"/>
                  </a:lnTo>
                  <a:lnTo>
                    <a:pt x="48059" y="675044"/>
                  </a:lnTo>
                  <a:lnTo>
                    <a:pt x="78740" y="681228"/>
                  </a:lnTo>
                  <a:lnTo>
                    <a:pt x="6322059" y="681228"/>
                  </a:lnTo>
                  <a:lnTo>
                    <a:pt x="6352740" y="675044"/>
                  </a:lnTo>
                  <a:lnTo>
                    <a:pt x="6377765" y="658179"/>
                  </a:lnTo>
                  <a:lnTo>
                    <a:pt x="6394622" y="633163"/>
                  </a:lnTo>
                  <a:lnTo>
                    <a:pt x="6400800" y="602526"/>
                  </a:lnTo>
                  <a:lnTo>
                    <a:pt x="6400800" y="78740"/>
                  </a:lnTo>
                  <a:lnTo>
                    <a:pt x="6394622" y="48059"/>
                  </a:lnTo>
                  <a:lnTo>
                    <a:pt x="6377765" y="23034"/>
                  </a:lnTo>
                  <a:lnTo>
                    <a:pt x="6352740" y="6177"/>
                  </a:lnTo>
                  <a:lnTo>
                    <a:pt x="6322059" y="0"/>
                  </a:lnTo>
                  <a:close/>
                </a:path>
              </a:pathLst>
            </a:custGeom>
            <a:solidFill>
              <a:srgbClr val="FFFFFF"/>
            </a:solidFill>
          </p:spPr>
          <p:txBody>
            <a:bodyPr wrap="square" lIns="0" tIns="0" rIns="0" bIns="0" rtlCol="0"/>
            <a:lstStyle/>
            <a:p>
              <a:endParaRPr/>
            </a:p>
          </p:txBody>
        </p:sp>
        <p:sp>
          <p:nvSpPr>
            <p:cNvPr id="45" name="object 45"/>
            <p:cNvSpPr/>
            <p:nvPr/>
          </p:nvSpPr>
          <p:spPr>
            <a:xfrm>
              <a:off x="1331976" y="5132832"/>
              <a:ext cx="6400800" cy="681355"/>
            </a:xfrm>
            <a:custGeom>
              <a:avLst/>
              <a:gdLst/>
              <a:ahLst/>
              <a:cxnLst/>
              <a:rect l="l" t="t" r="r" b="b"/>
              <a:pathLst>
                <a:path w="6400800" h="681354">
                  <a:moveTo>
                    <a:pt x="0" y="78740"/>
                  </a:moveTo>
                  <a:lnTo>
                    <a:pt x="6177" y="48059"/>
                  </a:lnTo>
                  <a:lnTo>
                    <a:pt x="23034" y="23034"/>
                  </a:lnTo>
                  <a:lnTo>
                    <a:pt x="48059" y="6177"/>
                  </a:lnTo>
                  <a:lnTo>
                    <a:pt x="78740" y="0"/>
                  </a:lnTo>
                  <a:lnTo>
                    <a:pt x="6322059" y="0"/>
                  </a:lnTo>
                  <a:lnTo>
                    <a:pt x="6352740" y="6177"/>
                  </a:lnTo>
                  <a:lnTo>
                    <a:pt x="6377765" y="23034"/>
                  </a:lnTo>
                  <a:lnTo>
                    <a:pt x="6394622" y="48059"/>
                  </a:lnTo>
                  <a:lnTo>
                    <a:pt x="6400800" y="78740"/>
                  </a:lnTo>
                  <a:lnTo>
                    <a:pt x="6400800" y="602526"/>
                  </a:lnTo>
                  <a:lnTo>
                    <a:pt x="6394622" y="633163"/>
                  </a:lnTo>
                  <a:lnTo>
                    <a:pt x="6377765" y="658179"/>
                  </a:lnTo>
                  <a:lnTo>
                    <a:pt x="6352740" y="675044"/>
                  </a:lnTo>
                  <a:lnTo>
                    <a:pt x="6322059" y="681228"/>
                  </a:lnTo>
                  <a:lnTo>
                    <a:pt x="78740" y="681228"/>
                  </a:lnTo>
                  <a:lnTo>
                    <a:pt x="48059" y="675044"/>
                  </a:lnTo>
                  <a:lnTo>
                    <a:pt x="23034" y="658179"/>
                  </a:lnTo>
                  <a:lnTo>
                    <a:pt x="6177" y="633163"/>
                  </a:lnTo>
                  <a:lnTo>
                    <a:pt x="0" y="602526"/>
                  </a:lnTo>
                  <a:lnTo>
                    <a:pt x="0" y="78740"/>
                  </a:lnTo>
                  <a:close/>
                </a:path>
              </a:pathLst>
            </a:custGeom>
            <a:ln w="12192">
              <a:solidFill>
                <a:srgbClr val="000000"/>
              </a:solidFill>
            </a:ln>
          </p:spPr>
          <p:txBody>
            <a:bodyPr wrap="square" lIns="0" tIns="0" rIns="0" bIns="0" rtlCol="0"/>
            <a:lstStyle/>
            <a:p>
              <a:endParaRPr/>
            </a:p>
          </p:txBody>
        </p:sp>
      </p:grpSp>
      <p:sp>
        <p:nvSpPr>
          <p:cNvPr id="46" name="object 46"/>
          <p:cNvSpPr txBox="1"/>
          <p:nvPr/>
        </p:nvSpPr>
        <p:spPr>
          <a:xfrm>
            <a:off x="3049651" y="5461812"/>
            <a:ext cx="360045" cy="228268"/>
          </a:xfrm>
          <a:prstGeom prst="rect">
            <a:avLst/>
          </a:prstGeom>
        </p:spPr>
        <p:txBody>
          <a:bodyPr vert="horz" wrap="square" lIns="0" tIns="12700" rIns="0" bIns="0" rtlCol="0">
            <a:spAutoFit/>
          </a:bodyPr>
          <a:lstStyle/>
          <a:p>
            <a:pPr marL="12700">
              <a:spcBef>
                <a:spcPts val="100"/>
              </a:spcBef>
            </a:pPr>
            <a:r>
              <a:rPr sz="1400" spc="-5" dirty="0">
                <a:latin typeface="Calibri"/>
                <a:cs typeface="Calibri"/>
              </a:rPr>
              <a:t>H</a:t>
            </a:r>
            <a:r>
              <a:rPr sz="1400" dirty="0">
                <a:latin typeface="Calibri"/>
                <a:cs typeface="Calibri"/>
              </a:rPr>
              <a:t>o</a:t>
            </a:r>
            <a:r>
              <a:rPr sz="1400" spc="-10" dirty="0">
                <a:latin typeface="Calibri"/>
                <a:cs typeface="Calibri"/>
              </a:rPr>
              <a:t>s</a:t>
            </a:r>
            <a:r>
              <a:rPr sz="1400" dirty="0">
                <a:latin typeface="Calibri"/>
                <a:cs typeface="Calibri"/>
              </a:rPr>
              <a:t>t</a:t>
            </a:r>
            <a:endParaRPr sz="1400">
              <a:latin typeface="Calibri"/>
              <a:cs typeface="Calibri"/>
            </a:endParaRPr>
          </a:p>
        </p:txBody>
      </p:sp>
      <p:grpSp>
        <p:nvGrpSpPr>
          <p:cNvPr id="47" name="object 47"/>
          <p:cNvGrpSpPr/>
          <p:nvPr/>
        </p:nvGrpSpPr>
        <p:grpSpPr>
          <a:xfrm>
            <a:off x="4648200" y="4721162"/>
            <a:ext cx="1270000" cy="1099185"/>
            <a:chOff x="3124200" y="4721161"/>
            <a:chExt cx="1270000" cy="1099185"/>
          </a:xfrm>
        </p:grpSpPr>
        <p:sp>
          <p:nvSpPr>
            <p:cNvPr id="48" name="object 48"/>
            <p:cNvSpPr/>
            <p:nvPr/>
          </p:nvSpPr>
          <p:spPr>
            <a:xfrm>
              <a:off x="3217164" y="4725923"/>
              <a:ext cx="1036319" cy="932815"/>
            </a:xfrm>
            <a:custGeom>
              <a:avLst/>
              <a:gdLst/>
              <a:ahLst/>
              <a:cxnLst/>
              <a:rect l="l" t="t" r="r" b="b"/>
              <a:pathLst>
                <a:path w="1036320" h="932814">
                  <a:moveTo>
                    <a:pt x="880872" y="0"/>
                  </a:moveTo>
                  <a:lnTo>
                    <a:pt x="155448" y="0"/>
                  </a:lnTo>
                  <a:lnTo>
                    <a:pt x="106314" y="7924"/>
                  </a:lnTo>
                  <a:lnTo>
                    <a:pt x="63642" y="29992"/>
                  </a:lnTo>
                  <a:lnTo>
                    <a:pt x="29992" y="63642"/>
                  </a:lnTo>
                  <a:lnTo>
                    <a:pt x="7924" y="106314"/>
                  </a:lnTo>
                  <a:lnTo>
                    <a:pt x="0" y="155448"/>
                  </a:lnTo>
                  <a:lnTo>
                    <a:pt x="0" y="777239"/>
                  </a:lnTo>
                  <a:lnTo>
                    <a:pt x="7924" y="826373"/>
                  </a:lnTo>
                  <a:lnTo>
                    <a:pt x="29992" y="869045"/>
                  </a:lnTo>
                  <a:lnTo>
                    <a:pt x="63642" y="902695"/>
                  </a:lnTo>
                  <a:lnTo>
                    <a:pt x="106314" y="924763"/>
                  </a:lnTo>
                  <a:lnTo>
                    <a:pt x="155448" y="932688"/>
                  </a:lnTo>
                  <a:lnTo>
                    <a:pt x="880872" y="932688"/>
                  </a:lnTo>
                  <a:lnTo>
                    <a:pt x="930005" y="924763"/>
                  </a:lnTo>
                  <a:lnTo>
                    <a:pt x="972677" y="902695"/>
                  </a:lnTo>
                  <a:lnTo>
                    <a:pt x="1006327" y="869045"/>
                  </a:lnTo>
                  <a:lnTo>
                    <a:pt x="1028395" y="826373"/>
                  </a:lnTo>
                  <a:lnTo>
                    <a:pt x="1036320" y="777239"/>
                  </a:lnTo>
                  <a:lnTo>
                    <a:pt x="1036320" y="155448"/>
                  </a:lnTo>
                  <a:lnTo>
                    <a:pt x="1028395" y="106314"/>
                  </a:lnTo>
                  <a:lnTo>
                    <a:pt x="1006327" y="63642"/>
                  </a:lnTo>
                  <a:lnTo>
                    <a:pt x="972677" y="29992"/>
                  </a:lnTo>
                  <a:lnTo>
                    <a:pt x="930005" y="7924"/>
                  </a:lnTo>
                  <a:lnTo>
                    <a:pt x="880872" y="0"/>
                  </a:lnTo>
                  <a:close/>
                </a:path>
              </a:pathLst>
            </a:custGeom>
            <a:solidFill>
              <a:srgbClr val="F1F1F1"/>
            </a:solidFill>
          </p:spPr>
          <p:txBody>
            <a:bodyPr wrap="square" lIns="0" tIns="0" rIns="0" bIns="0" rtlCol="0"/>
            <a:lstStyle/>
            <a:p>
              <a:endParaRPr/>
            </a:p>
          </p:txBody>
        </p:sp>
        <p:sp>
          <p:nvSpPr>
            <p:cNvPr id="49" name="object 49"/>
            <p:cNvSpPr/>
            <p:nvPr/>
          </p:nvSpPr>
          <p:spPr>
            <a:xfrm>
              <a:off x="3217164" y="4725923"/>
              <a:ext cx="1036319" cy="932815"/>
            </a:xfrm>
            <a:custGeom>
              <a:avLst/>
              <a:gdLst/>
              <a:ahLst/>
              <a:cxnLst/>
              <a:rect l="l" t="t" r="r" b="b"/>
              <a:pathLst>
                <a:path w="1036320" h="932814">
                  <a:moveTo>
                    <a:pt x="0" y="155448"/>
                  </a:moveTo>
                  <a:lnTo>
                    <a:pt x="7924" y="106314"/>
                  </a:lnTo>
                  <a:lnTo>
                    <a:pt x="29992" y="63642"/>
                  </a:lnTo>
                  <a:lnTo>
                    <a:pt x="63642" y="29992"/>
                  </a:lnTo>
                  <a:lnTo>
                    <a:pt x="106314" y="7924"/>
                  </a:lnTo>
                  <a:lnTo>
                    <a:pt x="155448" y="0"/>
                  </a:lnTo>
                  <a:lnTo>
                    <a:pt x="880872" y="0"/>
                  </a:lnTo>
                  <a:lnTo>
                    <a:pt x="930005" y="7924"/>
                  </a:lnTo>
                  <a:lnTo>
                    <a:pt x="972677" y="29992"/>
                  </a:lnTo>
                  <a:lnTo>
                    <a:pt x="1006327" y="63642"/>
                  </a:lnTo>
                  <a:lnTo>
                    <a:pt x="1028395" y="106314"/>
                  </a:lnTo>
                  <a:lnTo>
                    <a:pt x="1036320" y="155448"/>
                  </a:lnTo>
                  <a:lnTo>
                    <a:pt x="1036320" y="777239"/>
                  </a:lnTo>
                  <a:lnTo>
                    <a:pt x="1028395" y="826373"/>
                  </a:lnTo>
                  <a:lnTo>
                    <a:pt x="1006327" y="869045"/>
                  </a:lnTo>
                  <a:lnTo>
                    <a:pt x="972677" y="902695"/>
                  </a:lnTo>
                  <a:lnTo>
                    <a:pt x="930005" y="924763"/>
                  </a:lnTo>
                  <a:lnTo>
                    <a:pt x="880872" y="932688"/>
                  </a:lnTo>
                  <a:lnTo>
                    <a:pt x="155448" y="932688"/>
                  </a:lnTo>
                  <a:lnTo>
                    <a:pt x="106314" y="924763"/>
                  </a:lnTo>
                  <a:lnTo>
                    <a:pt x="63642" y="902695"/>
                  </a:lnTo>
                  <a:lnTo>
                    <a:pt x="29992" y="869045"/>
                  </a:lnTo>
                  <a:lnTo>
                    <a:pt x="7924" y="826373"/>
                  </a:lnTo>
                  <a:lnTo>
                    <a:pt x="0" y="777239"/>
                  </a:lnTo>
                  <a:lnTo>
                    <a:pt x="0" y="155448"/>
                  </a:lnTo>
                  <a:close/>
                </a:path>
              </a:pathLst>
            </a:custGeom>
            <a:ln w="9144">
              <a:solidFill>
                <a:srgbClr val="000000"/>
              </a:solidFill>
              <a:prstDash val="sysDash"/>
            </a:ln>
          </p:spPr>
          <p:txBody>
            <a:bodyPr wrap="square" lIns="0" tIns="0" rIns="0" bIns="0" rtlCol="0"/>
            <a:lstStyle/>
            <a:p>
              <a:endParaRPr/>
            </a:p>
          </p:txBody>
        </p:sp>
        <p:pic>
          <p:nvPicPr>
            <p:cNvPr id="50" name="object 50"/>
            <p:cNvPicPr/>
            <p:nvPr/>
          </p:nvPicPr>
          <p:blipFill>
            <a:blip r:embed="rId4" cstate="print"/>
            <a:stretch>
              <a:fillRect/>
            </a:stretch>
          </p:blipFill>
          <p:spPr>
            <a:xfrm>
              <a:off x="3124200" y="5430011"/>
              <a:ext cx="1269491" cy="368807"/>
            </a:xfrm>
            <a:prstGeom prst="rect">
              <a:avLst/>
            </a:prstGeom>
          </p:spPr>
        </p:pic>
        <p:pic>
          <p:nvPicPr>
            <p:cNvPr id="51" name="object 51"/>
            <p:cNvPicPr/>
            <p:nvPr/>
          </p:nvPicPr>
          <p:blipFill>
            <a:blip r:embed="rId18" cstate="print"/>
            <a:stretch>
              <a:fillRect/>
            </a:stretch>
          </p:blipFill>
          <p:spPr>
            <a:xfrm>
              <a:off x="3156203" y="5446775"/>
              <a:ext cx="1205483" cy="373380"/>
            </a:xfrm>
            <a:prstGeom prst="rect">
              <a:avLst/>
            </a:prstGeom>
          </p:spPr>
        </p:pic>
        <p:sp>
          <p:nvSpPr>
            <p:cNvPr id="52" name="object 52"/>
            <p:cNvSpPr/>
            <p:nvPr/>
          </p:nvSpPr>
          <p:spPr>
            <a:xfrm>
              <a:off x="3156203" y="5462015"/>
              <a:ext cx="1150620" cy="250190"/>
            </a:xfrm>
            <a:custGeom>
              <a:avLst/>
              <a:gdLst/>
              <a:ahLst/>
              <a:cxnLst/>
              <a:rect l="l" t="t" r="r" b="b"/>
              <a:pathLst>
                <a:path w="1150620" h="250189">
                  <a:moveTo>
                    <a:pt x="1150620" y="0"/>
                  </a:moveTo>
                  <a:lnTo>
                    <a:pt x="0" y="0"/>
                  </a:lnTo>
                  <a:lnTo>
                    <a:pt x="0" y="249935"/>
                  </a:lnTo>
                  <a:lnTo>
                    <a:pt x="1150620" y="249935"/>
                  </a:lnTo>
                  <a:lnTo>
                    <a:pt x="1150620" y="0"/>
                  </a:lnTo>
                  <a:close/>
                </a:path>
              </a:pathLst>
            </a:custGeom>
            <a:solidFill>
              <a:srgbClr val="FFFFFF"/>
            </a:solidFill>
          </p:spPr>
          <p:txBody>
            <a:bodyPr wrap="square" lIns="0" tIns="0" rIns="0" bIns="0" rtlCol="0"/>
            <a:lstStyle/>
            <a:p>
              <a:endParaRPr/>
            </a:p>
          </p:txBody>
        </p:sp>
        <p:sp>
          <p:nvSpPr>
            <p:cNvPr id="53" name="object 53"/>
            <p:cNvSpPr/>
            <p:nvPr/>
          </p:nvSpPr>
          <p:spPr>
            <a:xfrm>
              <a:off x="3156203" y="5462015"/>
              <a:ext cx="1150620" cy="250190"/>
            </a:xfrm>
            <a:custGeom>
              <a:avLst/>
              <a:gdLst/>
              <a:ahLst/>
              <a:cxnLst/>
              <a:rect l="l" t="t" r="r" b="b"/>
              <a:pathLst>
                <a:path w="1150620" h="250189">
                  <a:moveTo>
                    <a:pt x="0" y="249935"/>
                  </a:moveTo>
                  <a:lnTo>
                    <a:pt x="1150620" y="249935"/>
                  </a:lnTo>
                  <a:lnTo>
                    <a:pt x="1150620" y="0"/>
                  </a:lnTo>
                  <a:lnTo>
                    <a:pt x="0" y="0"/>
                  </a:lnTo>
                  <a:lnTo>
                    <a:pt x="0" y="249935"/>
                  </a:lnTo>
                  <a:close/>
                </a:path>
              </a:pathLst>
            </a:custGeom>
            <a:ln w="12192">
              <a:solidFill>
                <a:srgbClr val="000000"/>
              </a:solidFill>
            </a:ln>
          </p:spPr>
          <p:txBody>
            <a:bodyPr wrap="square" lIns="0" tIns="0" rIns="0" bIns="0" rtlCol="0"/>
            <a:lstStyle/>
            <a:p>
              <a:endParaRPr/>
            </a:p>
          </p:txBody>
        </p:sp>
      </p:grpSp>
      <p:sp>
        <p:nvSpPr>
          <p:cNvPr id="54" name="object 54"/>
          <p:cNvSpPr txBox="1"/>
          <p:nvPr/>
        </p:nvSpPr>
        <p:spPr>
          <a:xfrm>
            <a:off x="4769867" y="5492293"/>
            <a:ext cx="972185" cy="166071"/>
          </a:xfrm>
          <a:prstGeom prst="rect">
            <a:avLst/>
          </a:prstGeom>
        </p:spPr>
        <p:txBody>
          <a:bodyPr vert="horz" wrap="square" lIns="0" tIns="12065" rIns="0" bIns="0" rtlCol="0">
            <a:spAutoFit/>
          </a:bodyPr>
          <a:lstStyle/>
          <a:p>
            <a:pPr marL="12700">
              <a:spcBef>
                <a:spcPts val="95"/>
              </a:spcBef>
            </a:pPr>
            <a:r>
              <a:rPr sz="1000" spc="-5" dirty="0">
                <a:latin typeface="Calibri"/>
                <a:cs typeface="Calibri"/>
              </a:rPr>
              <a:t>P</a:t>
            </a:r>
            <a:r>
              <a:rPr sz="1000" dirty="0">
                <a:latin typeface="Calibri"/>
                <a:cs typeface="Calibri"/>
              </a:rPr>
              <a:t>h</a:t>
            </a:r>
            <a:r>
              <a:rPr sz="1000" spc="-5" dirty="0">
                <a:latin typeface="Calibri"/>
                <a:cs typeface="Calibri"/>
              </a:rPr>
              <a:t>y</a:t>
            </a:r>
            <a:r>
              <a:rPr sz="1000" spc="-15" dirty="0">
                <a:latin typeface="Calibri"/>
                <a:cs typeface="Calibri"/>
              </a:rPr>
              <a:t>s</a:t>
            </a:r>
            <a:r>
              <a:rPr sz="1000" spc="-5" dirty="0">
                <a:latin typeface="Calibri"/>
                <a:cs typeface="Calibri"/>
              </a:rPr>
              <a:t>ical</a:t>
            </a:r>
            <a:r>
              <a:rPr sz="1000" spc="-25" dirty="0">
                <a:latin typeface="Calibri"/>
                <a:cs typeface="Calibri"/>
              </a:rPr>
              <a:t> </a:t>
            </a:r>
            <a:r>
              <a:rPr sz="1000" spc="-5" dirty="0">
                <a:latin typeface="Calibri"/>
                <a:cs typeface="Calibri"/>
              </a:rPr>
              <a:t>Hard</a:t>
            </a:r>
            <a:r>
              <a:rPr sz="1000" spc="-10" dirty="0">
                <a:latin typeface="Calibri"/>
                <a:cs typeface="Calibri"/>
              </a:rPr>
              <a:t>w</a:t>
            </a:r>
            <a:r>
              <a:rPr sz="1000" spc="-5" dirty="0">
                <a:latin typeface="Calibri"/>
                <a:cs typeface="Calibri"/>
              </a:rPr>
              <a:t>are</a:t>
            </a:r>
            <a:endParaRPr sz="1000">
              <a:latin typeface="Calibri"/>
              <a:cs typeface="Calibri"/>
            </a:endParaRPr>
          </a:p>
        </p:txBody>
      </p:sp>
      <p:grpSp>
        <p:nvGrpSpPr>
          <p:cNvPr id="55" name="object 55"/>
          <p:cNvGrpSpPr/>
          <p:nvPr/>
        </p:nvGrpSpPr>
        <p:grpSpPr>
          <a:xfrm>
            <a:off x="4898136" y="4718114"/>
            <a:ext cx="2243455" cy="1099185"/>
            <a:chOff x="3374135" y="4718113"/>
            <a:chExt cx="2243455" cy="1099185"/>
          </a:xfrm>
        </p:grpSpPr>
        <p:pic>
          <p:nvPicPr>
            <p:cNvPr id="56" name="object 56"/>
            <p:cNvPicPr/>
            <p:nvPr/>
          </p:nvPicPr>
          <p:blipFill>
            <a:blip r:embed="rId19" cstate="print"/>
            <a:stretch>
              <a:fillRect/>
            </a:stretch>
          </p:blipFill>
          <p:spPr>
            <a:xfrm>
              <a:off x="3683507" y="4850892"/>
              <a:ext cx="441960" cy="873252"/>
            </a:xfrm>
            <a:prstGeom prst="rect">
              <a:avLst/>
            </a:prstGeom>
          </p:spPr>
        </p:pic>
        <p:pic>
          <p:nvPicPr>
            <p:cNvPr id="57" name="object 57"/>
            <p:cNvPicPr/>
            <p:nvPr/>
          </p:nvPicPr>
          <p:blipFill>
            <a:blip r:embed="rId19" cstate="print"/>
            <a:stretch>
              <a:fillRect/>
            </a:stretch>
          </p:blipFill>
          <p:spPr>
            <a:xfrm>
              <a:off x="3374135" y="4853940"/>
              <a:ext cx="441960" cy="873252"/>
            </a:xfrm>
            <a:prstGeom prst="rect">
              <a:avLst/>
            </a:prstGeom>
          </p:spPr>
        </p:pic>
        <p:sp>
          <p:nvSpPr>
            <p:cNvPr id="58" name="object 58"/>
            <p:cNvSpPr/>
            <p:nvPr/>
          </p:nvSpPr>
          <p:spPr>
            <a:xfrm>
              <a:off x="4440935" y="4722876"/>
              <a:ext cx="1036319" cy="932815"/>
            </a:xfrm>
            <a:custGeom>
              <a:avLst/>
              <a:gdLst/>
              <a:ahLst/>
              <a:cxnLst/>
              <a:rect l="l" t="t" r="r" b="b"/>
              <a:pathLst>
                <a:path w="1036320" h="932814">
                  <a:moveTo>
                    <a:pt x="880872" y="0"/>
                  </a:moveTo>
                  <a:lnTo>
                    <a:pt x="155448" y="0"/>
                  </a:lnTo>
                  <a:lnTo>
                    <a:pt x="106314" y="7924"/>
                  </a:lnTo>
                  <a:lnTo>
                    <a:pt x="63642" y="29992"/>
                  </a:lnTo>
                  <a:lnTo>
                    <a:pt x="29992" y="63642"/>
                  </a:lnTo>
                  <a:lnTo>
                    <a:pt x="7924" y="106314"/>
                  </a:lnTo>
                  <a:lnTo>
                    <a:pt x="0" y="155448"/>
                  </a:lnTo>
                  <a:lnTo>
                    <a:pt x="0" y="777240"/>
                  </a:lnTo>
                  <a:lnTo>
                    <a:pt x="7924" y="826373"/>
                  </a:lnTo>
                  <a:lnTo>
                    <a:pt x="29992" y="869045"/>
                  </a:lnTo>
                  <a:lnTo>
                    <a:pt x="63642" y="902695"/>
                  </a:lnTo>
                  <a:lnTo>
                    <a:pt x="106314" y="924763"/>
                  </a:lnTo>
                  <a:lnTo>
                    <a:pt x="155448" y="932688"/>
                  </a:lnTo>
                  <a:lnTo>
                    <a:pt x="880872" y="932688"/>
                  </a:lnTo>
                  <a:lnTo>
                    <a:pt x="930005" y="924763"/>
                  </a:lnTo>
                  <a:lnTo>
                    <a:pt x="972677" y="902695"/>
                  </a:lnTo>
                  <a:lnTo>
                    <a:pt x="1006327" y="869045"/>
                  </a:lnTo>
                  <a:lnTo>
                    <a:pt x="1028395" y="826373"/>
                  </a:lnTo>
                  <a:lnTo>
                    <a:pt x="1036319" y="777240"/>
                  </a:lnTo>
                  <a:lnTo>
                    <a:pt x="1036319" y="155448"/>
                  </a:lnTo>
                  <a:lnTo>
                    <a:pt x="1028395" y="106314"/>
                  </a:lnTo>
                  <a:lnTo>
                    <a:pt x="1006327" y="63642"/>
                  </a:lnTo>
                  <a:lnTo>
                    <a:pt x="972677" y="29992"/>
                  </a:lnTo>
                  <a:lnTo>
                    <a:pt x="930005" y="7924"/>
                  </a:lnTo>
                  <a:lnTo>
                    <a:pt x="880872" y="0"/>
                  </a:lnTo>
                  <a:close/>
                </a:path>
              </a:pathLst>
            </a:custGeom>
            <a:solidFill>
              <a:srgbClr val="F1F1F1"/>
            </a:solidFill>
          </p:spPr>
          <p:txBody>
            <a:bodyPr wrap="square" lIns="0" tIns="0" rIns="0" bIns="0" rtlCol="0"/>
            <a:lstStyle/>
            <a:p>
              <a:endParaRPr/>
            </a:p>
          </p:txBody>
        </p:sp>
        <p:sp>
          <p:nvSpPr>
            <p:cNvPr id="59" name="object 59"/>
            <p:cNvSpPr/>
            <p:nvPr/>
          </p:nvSpPr>
          <p:spPr>
            <a:xfrm>
              <a:off x="4440935" y="4722876"/>
              <a:ext cx="1036319" cy="932815"/>
            </a:xfrm>
            <a:custGeom>
              <a:avLst/>
              <a:gdLst/>
              <a:ahLst/>
              <a:cxnLst/>
              <a:rect l="l" t="t" r="r" b="b"/>
              <a:pathLst>
                <a:path w="1036320" h="932814">
                  <a:moveTo>
                    <a:pt x="0" y="155448"/>
                  </a:moveTo>
                  <a:lnTo>
                    <a:pt x="7924" y="106314"/>
                  </a:lnTo>
                  <a:lnTo>
                    <a:pt x="29992" y="63642"/>
                  </a:lnTo>
                  <a:lnTo>
                    <a:pt x="63642" y="29992"/>
                  </a:lnTo>
                  <a:lnTo>
                    <a:pt x="106314" y="7924"/>
                  </a:lnTo>
                  <a:lnTo>
                    <a:pt x="155448" y="0"/>
                  </a:lnTo>
                  <a:lnTo>
                    <a:pt x="880872" y="0"/>
                  </a:lnTo>
                  <a:lnTo>
                    <a:pt x="930005" y="7924"/>
                  </a:lnTo>
                  <a:lnTo>
                    <a:pt x="972677" y="29992"/>
                  </a:lnTo>
                  <a:lnTo>
                    <a:pt x="1006327" y="63642"/>
                  </a:lnTo>
                  <a:lnTo>
                    <a:pt x="1028395" y="106314"/>
                  </a:lnTo>
                  <a:lnTo>
                    <a:pt x="1036319" y="155448"/>
                  </a:lnTo>
                  <a:lnTo>
                    <a:pt x="1036319" y="777240"/>
                  </a:lnTo>
                  <a:lnTo>
                    <a:pt x="1028395" y="826373"/>
                  </a:lnTo>
                  <a:lnTo>
                    <a:pt x="1006327" y="869045"/>
                  </a:lnTo>
                  <a:lnTo>
                    <a:pt x="972677" y="902695"/>
                  </a:lnTo>
                  <a:lnTo>
                    <a:pt x="930005" y="924763"/>
                  </a:lnTo>
                  <a:lnTo>
                    <a:pt x="880872" y="932688"/>
                  </a:lnTo>
                  <a:lnTo>
                    <a:pt x="155448" y="932688"/>
                  </a:lnTo>
                  <a:lnTo>
                    <a:pt x="106314" y="924763"/>
                  </a:lnTo>
                  <a:lnTo>
                    <a:pt x="63642" y="902695"/>
                  </a:lnTo>
                  <a:lnTo>
                    <a:pt x="29992" y="869045"/>
                  </a:lnTo>
                  <a:lnTo>
                    <a:pt x="7924" y="826373"/>
                  </a:lnTo>
                  <a:lnTo>
                    <a:pt x="0" y="777240"/>
                  </a:lnTo>
                  <a:lnTo>
                    <a:pt x="0" y="155448"/>
                  </a:lnTo>
                  <a:close/>
                </a:path>
              </a:pathLst>
            </a:custGeom>
            <a:ln w="9144">
              <a:solidFill>
                <a:srgbClr val="000000"/>
              </a:solidFill>
              <a:prstDash val="sysDash"/>
            </a:ln>
          </p:spPr>
          <p:txBody>
            <a:bodyPr wrap="square" lIns="0" tIns="0" rIns="0" bIns="0" rtlCol="0"/>
            <a:lstStyle/>
            <a:p>
              <a:endParaRPr/>
            </a:p>
          </p:txBody>
        </p:sp>
        <p:pic>
          <p:nvPicPr>
            <p:cNvPr id="60" name="object 60"/>
            <p:cNvPicPr/>
            <p:nvPr/>
          </p:nvPicPr>
          <p:blipFill>
            <a:blip r:embed="rId4" cstate="print"/>
            <a:stretch>
              <a:fillRect/>
            </a:stretch>
          </p:blipFill>
          <p:spPr>
            <a:xfrm>
              <a:off x="4347971" y="5426964"/>
              <a:ext cx="1269491" cy="368808"/>
            </a:xfrm>
            <a:prstGeom prst="rect">
              <a:avLst/>
            </a:prstGeom>
          </p:spPr>
        </p:pic>
        <p:pic>
          <p:nvPicPr>
            <p:cNvPr id="61" name="object 61"/>
            <p:cNvPicPr/>
            <p:nvPr/>
          </p:nvPicPr>
          <p:blipFill>
            <a:blip r:embed="rId20" cstate="print"/>
            <a:stretch>
              <a:fillRect/>
            </a:stretch>
          </p:blipFill>
          <p:spPr>
            <a:xfrm>
              <a:off x="4434839" y="5443728"/>
              <a:ext cx="1091184" cy="373379"/>
            </a:xfrm>
            <a:prstGeom prst="rect">
              <a:avLst/>
            </a:prstGeom>
          </p:spPr>
        </p:pic>
        <p:sp>
          <p:nvSpPr>
            <p:cNvPr id="62" name="object 62"/>
            <p:cNvSpPr/>
            <p:nvPr/>
          </p:nvSpPr>
          <p:spPr>
            <a:xfrm>
              <a:off x="4379975" y="5458968"/>
              <a:ext cx="1150620" cy="250190"/>
            </a:xfrm>
            <a:custGeom>
              <a:avLst/>
              <a:gdLst/>
              <a:ahLst/>
              <a:cxnLst/>
              <a:rect l="l" t="t" r="r" b="b"/>
              <a:pathLst>
                <a:path w="1150620" h="250189">
                  <a:moveTo>
                    <a:pt x="1150620" y="0"/>
                  </a:moveTo>
                  <a:lnTo>
                    <a:pt x="0" y="0"/>
                  </a:lnTo>
                  <a:lnTo>
                    <a:pt x="0" y="249935"/>
                  </a:lnTo>
                  <a:lnTo>
                    <a:pt x="1150620" y="249935"/>
                  </a:lnTo>
                  <a:lnTo>
                    <a:pt x="1150620" y="0"/>
                  </a:lnTo>
                  <a:close/>
                </a:path>
              </a:pathLst>
            </a:custGeom>
            <a:solidFill>
              <a:srgbClr val="FFFFFF"/>
            </a:solidFill>
          </p:spPr>
          <p:txBody>
            <a:bodyPr wrap="square" lIns="0" tIns="0" rIns="0" bIns="0" rtlCol="0"/>
            <a:lstStyle/>
            <a:p>
              <a:endParaRPr/>
            </a:p>
          </p:txBody>
        </p:sp>
        <p:sp>
          <p:nvSpPr>
            <p:cNvPr id="63" name="object 63"/>
            <p:cNvSpPr/>
            <p:nvPr/>
          </p:nvSpPr>
          <p:spPr>
            <a:xfrm>
              <a:off x="4379975" y="5458968"/>
              <a:ext cx="1150620" cy="250190"/>
            </a:xfrm>
            <a:custGeom>
              <a:avLst/>
              <a:gdLst/>
              <a:ahLst/>
              <a:cxnLst/>
              <a:rect l="l" t="t" r="r" b="b"/>
              <a:pathLst>
                <a:path w="1150620" h="250189">
                  <a:moveTo>
                    <a:pt x="0" y="249935"/>
                  </a:moveTo>
                  <a:lnTo>
                    <a:pt x="1150620" y="249935"/>
                  </a:lnTo>
                  <a:lnTo>
                    <a:pt x="1150620" y="0"/>
                  </a:lnTo>
                  <a:lnTo>
                    <a:pt x="0" y="0"/>
                  </a:lnTo>
                  <a:lnTo>
                    <a:pt x="0" y="249935"/>
                  </a:lnTo>
                  <a:close/>
                </a:path>
              </a:pathLst>
            </a:custGeom>
            <a:ln w="12191">
              <a:solidFill>
                <a:srgbClr val="000000"/>
              </a:solidFill>
            </a:ln>
          </p:spPr>
          <p:txBody>
            <a:bodyPr wrap="square" lIns="0" tIns="0" rIns="0" bIns="0" rtlCol="0"/>
            <a:lstStyle/>
            <a:p>
              <a:endParaRPr/>
            </a:p>
          </p:txBody>
        </p:sp>
      </p:grpSp>
      <p:sp>
        <p:nvSpPr>
          <p:cNvPr id="64" name="object 64"/>
          <p:cNvSpPr txBox="1"/>
          <p:nvPr/>
        </p:nvSpPr>
        <p:spPr>
          <a:xfrm>
            <a:off x="6050027" y="5489245"/>
            <a:ext cx="858519" cy="166071"/>
          </a:xfrm>
          <a:prstGeom prst="rect">
            <a:avLst/>
          </a:prstGeom>
        </p:spPr>
        <p:txBody>
          <a:bodyPr vert="horz" wrap="square" lIns="0" tIns="12065" rIns="0" bIns="0" rtlCol="0">
            <a:spAutoFit/>
          </a:bodyPr>
          <a:lstStyle/>
          <a:p>
            <a:pPr marL="12700">
              <a:spcBef>
                <a:spcPts val="95"/>
              </a:spcBef>
            </a:pPr>
            <a:r>
              <a:rPr sz="1000" spc="-5" dirty="0">
                <a:latin typeface="Calibri"/>
                <a:cs typeface="Calibri"/>
              </a:rPr>
              <a:t>P</a:t>
            </a:r>
            <a:r>
              <a:rPr sz="1000" dirty="0">
                <a:latin typeface="Calibri"/>
                <a:cs typeface="Calibri"/>
              </a:rPr>
              <a:t>h</a:t>
            </a:r>
            <a:r>
              <a:rPr sz="1000" spc="-5" dirty="0">
                <a:latin typeface="Calibri"/>
                <a:cs typeface="Calibri"/>
              </a:rPr>
              <a:t>y</a:t>
            </a:r>
            <a:r>
              <a:rPr sz="1000" spc="-15" dirty="0">
                <a:latin typeface="Calibri"/>
                <a:cs typeface="Calibri"/>
              </a:rPr>
              <a:t>s</a:t>
            </a:r>
            <a:r>
              <a:rPr sz="1000" spc="-5" dirty="0">
                <a:latin typeface="Calibri"/>
                <a:cs typeface="Calibri"/>
              </a:rPr>
              <a:t>ical</a:t>
            </a:r>
            <a:r>
              <a:rPr sz="1000" spc="-25" dirty="0">
                <a:latin typeface="Calibri"/>
                <a:cs typeface="Calibri"/>
              </a:rPr>
              <a:t> </a:t>
            </a:r>
            <a:r>
              <a:rPr sz="1000" spc="-10" dirty="0">
                <a:latin typeface="Calibri"/>
                <a:cs typeface="Calibri"/>
              </a:rPr>
              <a:t>St</a:t>
            </a:r>
            <a:r>
              <a:rPr sz="1000" spc="-5" dirty="0">
                <a:latin typeface="Calibri"/>
                <a:cs typeface="Calibri"/>
              </a:rPr>
              <a:t>orage</a:t>
            </a:r>
            <a:endParaRPr sz="1000">
              <a:latin typeface="Calibri"/>
              <a:cs typeface="Calibri"/>
            </a:endParaRPr>
          </a:p>
        </p:txBody>
      </p:sp>
      <p:grpSp>
        <p:nvGrpSpPr>
          <p:cNvPr id="65" name="object 65"/>
          <p:cNvGrpSpPr/>
          <p:nvPr/>
        </p:nvGrpSpPr>
        <p:grpSpPr>
          <a:xfrm>
            <a:off x="6088380" y="4725733"/>
            <a:ext cx="3072765" cy="1094740"/>
            <a:chOff x="4564379" y="4725733"/>
            <a:chExt cx="3072765" cy="1094740"/>
          </a:xfrm>
        </p:grpSpPr>
        <p:pic>
          <p:nvPicPr>
            <p:cNvPr id="66" name="object 66"/>
            <p:cNvPicPr/>
            <p:nvPr/>
          </p:nvPicPr>
          <p:blipFill>
            <a:blip r:embed="rId19" cstate="print"/>
            <a:stretch>
              <a:fillRect/>
            </a:stretch>
          </p:blipFill>
          <p:spPr>
            <a:xfrm>
              <a:off x="4942331" y="4864608"/>
              <a:ext cx="440436" cy="873252"/>
            </a:xfrm>
            <a:prstGeom prst="rect">
              <a:avLst/>
            </a:prstGeom>
          </p:spPr>
        </p:pic>
        <p:pic>
          <p:nvPicPr>
            <p:cNvPr id="67" name="object 67"/>
            <p:cNvPicPr/>
            <p:nvPr/>
          </p:nvPicPr>
          <p:blipFill>
            <a:blip r:embed="rId21" cstate="print"/>
            <a:stretch>
              <a:fillRect/>
            </a:stretch>
          </p:blipFill>
          <p:spPr>
            <a:xfrm>
              <a:off x="4661915" y="5105400"/>
              <a:ext cx="431291" cy="431291"/>
            </a:xfrm>
            <a:prstGeom prst="rect">
              <a:avLst/>
            </a:prstGeom>
          </p:spPr>
        </p:pic>
        <p:pic>
          <p:nvPicPr>
            <p:cNvPr id="68" name="object 68"/>
            <p:cNvPicPr/>
            <p:nvPr/>
          </p:nvPicPr>
          <p:blipFill>
            <a:blip r:embed="rId22" cstate="print"/>
            <a:stretch>
              <a:fillRect/>
            </a:stretch>
          </p:blipFill>
          <p:spPr>
            <a:xfrm>
              <a:off x="4564379" y="4887468"/>
              <a:ext cx="304800" cy="304800"/>
            </a:xfrm>
            <a:prstGeom prst="rect">
              <a:avLst/>
            </a:prstGeom>
          </p:spPr>
        </p:pic>
        <p:pic>
          <p:nvPicPr>
            <p:cNvPr id="69" name="object 69"/>
            <p:cNvPicPr/>
            <p:nvPr/>
          </p:nvPicPr>
          <p:blipFill>
            <a:blip r:embed="rId22" cstate="print"/>
            <a:stretch>
              <a:fillRect/>
            </a:stretch>
          </p:blipFill>
          <p:spPr>
            <a:xfrm>
              <a:off x="4684775" y="4951476"/>
              <a:ext cx="304800" cy="306324"/>
            </a:xfrm>
            <a:prstGeom prst="rect">
              <a:avLst/>
            </a:prstGeom>
          </p:spPr>
        </p:pic>
        <p:sp>
          <p:nvSpPr>
            <p:cNvPr id="70" name="object 70"/>
            <p:cNvSpPr/>
            <p:nvPr/>
          </p:nvSpPr>
          <p:spPr>
            <a:xfrm>
              <a:off x="6326123" y="4730496"/>
              <a:ext cx="1165860" cy="931544"/>
            </a:xfrm>
            <a:custGeom>
              <a:avLst/>
              <a:gdLst/>
              <a:ahLst/>
              <a:cxnLst/>
              <a:rect l="l" t="t" r="r" b="b"/>
              <a:pathLst>
                <a:path w="1165859" h="931545">
                  <a:moveTo>
                    <a:pt x="1010666" y="0"/>
                  </a:moveTo>
                  <a:lnTo>
                    <a:pt x="155193" y="0"/>
                  </a:lnTo>
                  <a:lnTo>
                    <a:pt x="106135" y="7910"/>
                  </a:lnTo>
                  <a:lnTo>
                    <a:pt x="63532" y="29939"/>
                  </a:lnTo>
                  <a:lnTo>
                    <a:pt x="29939" y="63532"/>
                  </a:lnTo>
                  <a:lnTo>
                    <a:pt x="7910" y="106135"/>
                  </a:lnTo>
                  <a:lnTo>
                    <a:pt x="0" y="155193"/>
                  </a:lnTo>
                  <a:lnTo>
                    <a:pt x="0" y="775969"/>
                  </a:lnTo>
                  <a:lnTo>
                    <a:pt x="7910" y="825023"/>
                  </a:lnTo>
                  <a:lnTo>
                    <a:pt x="29939" y="867626"/>
                  </a:lnTo>
                  <a:lnTo>
                    <a:pt x="63532" y="901220"/>
                  </a:lnTo>
                  <a:lnTo>
                    <a:pt x="106135" y="923252"/>
                  </a:lnTo>
                  <a:lnTo>
                    <a:pt x="155193" y="931163"/>
                  </a:lnTo>
                  <a:lnTo>
                    <a:pt x="1010666" y="931163"/>
                  </a:lnTo>
                  <a:lnTo>
                    <a:pt x="1059724" y="923252"/>
                  </a:lnTo>
                  <a:lnTo>
                    <a:pt x="1102327" y="901220"/>
                  </a:lnTo>
                  <a:lnTo>
                    <a:pt x="1135920" y="867626"/>
                  </a:lnTo>
                  <a:lnTo>
                    <a:pt x="1157949" y="825023"/>
                  </a:lnTo>
                  <a:lnTo>
                    <a:pt x="1165859" y="775969"/>
                  </a:lnTo>
                  <a:lnTo>
                    <a:pt x="1165859" y="155193"/>
                  </a:lnTo>
                  <a:lnTo>
                    <a:pt x="1157949" y="106135"/>
                  </a:lnTo>
                  <a:lnTo>
                    <a:pt x="1135920" y="63532"/>
                  </a:lnTo>
                  <a:lnTo>
                    <a:pt x="1102327" y="29939"/>
                  </a:lnTo>
                  <a:lnTo>
                    <a:pt x="1059724" y="7910"/>
                  </a:lnTo>
                  <a:lnTo>
                    <a:pt x="1010666" y="0"/>
                  </a:lnTo>
                  <a:close/>
                </a:path>
              </a:pathLst>
            </a:custGeom>
            <a:solidFill>
              <a:srgbClr val="F1F1F1"/>
            </a:solidFill>
          </p:spPr>
          <p:txBody>
            <a:bodyPr wrap="square" lIns="0" tIns="0" rIns="0" bIns="0" rtlCol="0"/>
            <a:lstStyle/>
            <a:p>
              <a:endParaRPr/>
            </a:p>
          </p:txBody>
        </p:sp>
        <p:sp>
          <p:nvSpPr>
            <p:cNvPr id="71" name="object 71"/>
            <p:cNvSpPr/>
            <p:nvPr/>
          </p:nvSpPr>
          <p:spPr>
            <a:xfrm>
              <a:off x="6326123" y="4730496"/>
              <a:ext cx="1165860" cy="931544"/>
            </a:xfrm>
            <a:custGeom>
              <a:avLst/>
              <a:gdLst/>
              <a:ahLst/>
              <a:cxnLst/>
              <a:rect l="l" t="t" r="r" b="b"/>
              <a:pathLst>
                <a:path w="1165859" h="931545">
                  <a:moveTo>
                    <a:pt x="0" y="155193"/>
                  </a:moveTo>
                  <a:lnTo>
                    <a:pt x="7910" y="106135"/>
                  </a:lnTo>
                  <a:lnTo>
                    <a:pt x="29939" y="63532"/>
                  </a:lnTo>
                  <a:lnTo>
                    <a:pt x="63532" y="29939"/>
                  </a:lnTo>
                  <a:lnTo>
                    <a:pt x="106135" y="7910"/>
                  </a:lnTo>
                  <a:lnTo>
                    <a:pt x="155193" y="0"/>
                  </a:lnTo>
                  <a:lnTo>
                    <a:pt x="1010666" y="0"/>
                  </a:lnTo>
                  <a:lnTo>
                    <a:pt x="1059724" y="7910"/>
                  </a:lnTo>
                  <a:lnTo>
                    <a:pt x="1102327" y="29939"/>
                  </a:lnTo>
                  <a:lnTo>
                    <a:pt x="1135920" y="63532"/>
                  </a:lnTo>
                  <a:lnTo>
                    <a:pt x="1157949" y="106135"/>
                  </a:lnTo>
                  <a:lnTo>
                    <a:pt x="1165859" y="155193"/>
                  </a:lnTo>
                  <a:lnTo>
                    <a:pt x="1165859" y="775969"/>
                  </a:lnTo>
                  <a:lnTo>
                    <a:pt x="1157949" y="825023"/>
                  </a:lnTo>
                  <a:lnTo>
                    <a:pt x="1135920" y="867626"/>
                  </a:lnTo>
                  <a:lnTo>
                    <a:pt x="1102327" y="901220"/>
                  </a:lnTo>
                  <a:lnTo>
                    <a:pt x="1059724" y="923252"/>
                  </a:lnTo>
                  <a:lnTo>
                    <a:pt x="1010666" y="931163"/>
                  </a:lnTo>
                  <a:lnTo>
                    <a:pt x="155193" y="931163"/>
                  </a:lnTo>
                  <a:lnTo>
                    <a:pt x="106135" y="923252"/>
                  </a:lnTo>
                  <a:lnTo>
                    <a:pt x="63532" y="901220"/>
                  </a:lnTo>
                  <a:lnTo>
                    <a:pt x="29939" y="867626"/>
                  </a:lnTo>
                  <a:lnTo>
                    <a:pt x="7910" y="825023"/>
                  </a:lnTo>
                  <a:lnTo>
                    <a:pt x="0" y="775969"/>
                  </a:lnTo>
                  <a:lnTo>
                    <a:pt x="0" y="155193"/>
                  </a:lnTo>
                  <a:close/>
                </a:path>
              </a:pathLst>
            </a:custGeom>
            <a:ln w="9144">
              <a:solidFill>
                <a:srgbClr val="000000"/>
              </a:solidFill>
              <a:prstDash val="sysDash"/>
            </a:ln>
          </p:spPr>
          <p:txBody>
            <a:bodyPr wrap="square" lIns="0" tIns="0" rIns="0" bIns="0" rtlCol="0"/>
            <a:lstStyle/>
            <a:p>
              <a:endParaRPr/>
            </a:p>
          </p:txBody>
        </p:sp>
        <p:pic>
          <p:nvPicPr>
            <p:cNvPr id="72" name="object 72"/>
            <p:cNvPicPr/>
            <p:nvPr/>
          </p:nvPicPr>
          <p:blipFill>
            <a:blip r:embed="rId8" cstate="print"/>
            <a:stretch>
              <a:fillRect/>
            </a:stretch>
          </p:blipFill>
          <p:spPr>
            <a:xfrm>
              <a:off x="6225539" y="5434584"/>
              <a:ext cx="1411223" cy="362712"/>
            </a:xfrm>
            <a:prstGeom prst="rect">
              <a:avLst/>
            </a:prstGeom>
          </p:spPr>
        </p:pic>
        <p:pic>
          <p:nvPicPr>
            <p:cNvPr id="73" name="object 73"/>
            <p:cNvPicPr/>
            <p:nvPr/>
          </p:nvPicPr>
          <p:blipFill>
            <a:blip r:embed="rId23" cstate="print"/>
            <a:stretch>
              <a:fillRect/>
            </a:stretch>
          </p:blipFill>
          <p:spPr>
            <a:xfrm>
              <a:off x="6281927" y="5446776"/>
              <a:ext cx="1298448" cy="373380"/>
            </a:xfrm>
            <a:prstGeom prst="rect">
              <a:avLst/>
            </a:prstGeom>
          </p:spPr>
        </p:pic>
        <p:sp>
          <p:nvSpPr>
            <p:cNvPr id="74" name="object 74"/>
            <p:cNvSpPr/>
            <p:nvPr/>
          </p:nvSpPr>
          <p:spPr>
            <a:xfrm>
              <a:off x="6257544" y="5466588"/>
              <a:ext cx="1292860" cy="243840"/>
            </a:xfrm>
            <a:custGeom>
              <a:avLst/>
              <a:gdLst/>
              <a:ahLst/>
              <a:cxnLst/>
              <a:rect l="l" t="t" r="r" b="b"/>
              <a:pathLst>
                <a:path w="1292859" h="243839">
                  <a:moveTo>
                    <a:pt x="1292352" y="0"/>
                  </a:moveTo>
                  <a:lnTo>
                    <a:pt x="0" y="0"/>
                  </a:lnTo>
                  <a:lnTo>
                    <a:pt x="0" y="243840"/>
                  </a:lnTo>
                  <a:lnTo>
                    <a:pt x="1292352" y="243840"/>
                  </a:lnTo>
                  <a:lnTo>
                    <a:pt x="1292352" y="0"/>
                  </a:lnTo>
                  <a:close/>
                </a:path>
              </a:pathLst>
            </a:custGeom>
            <a:solidFill>
              <a:srgbClr val="FFFFFF"/>
            </a:solidFill>
          </p:spPr>
          <p:txBody>
            <a:bodyPr wrap="square" lIns="0" tIns="0" rIns="0" bIns="0" rtlCol="0"/>
            <a:lstStyle/>
            <a:p>
              <a:endParaRPr/>
            </a:p>
          </p:txBody>
        </p:sp>
        <p:sp>
          <p:nvSpPr>
            <p:cNvPr id="75" name="object 75"/>
            <p:cNvSpPr/>
            <p:nvPr/>
          </p:nvSpPr>
          <p:spPr>
            <a:xfrm>
              <a:off x="6257544" y="5466588"/>
              <a:ext cx="1292860" cy="243840"/>
            </a:xfrm>
            <a:custGeom>
              <a:avLst/>
              <a:gdLst/>
              <a:ahLst/>
              <a:cxnLst/>
              <a:rect l="l" t="t" r="r" b="b"/>
              <a:pathLst>
                <a:path w="1292859" h="243839">
                  <a:moveTo>
                    <a:pt x="0" y="243840"/>
                  </a:moveTo>
                  <a:lnTo>
                    <a:pt x="1292352" y="243840"/>
                  </a:lnTo>
                  <a:lnTo>
                    <a:pt x="1292352" y="0"/>
                  </a:lnTo>
                  <a:lnTo>
                    <a:pt x="0" y="0"/>
                  </a:lnTo>
                  <a:lnTo>
                    <a:pt x="0" y="243840"/>
                  </a:lnTo>
                  <a:close/>
                </a:path>
              </a:pathLst>
            </a:custGeom>
            <a:ln w="12192">
              <a:solidFill>
                <a:srgbClr val="000000"/>
              </a:solidFill>
            </a:ln>
          </p:spPr>
          <p:txBody>
            <a:bodyPr wrap="square" lIns="0" tIns="0" rIns="0" bIns="0" rtlCol="0"/>
            <a:lstStyle/>
            <a:p>
              <a:endParaRPr/>
            </a:p>
          </p:txBody>
        </p:sp>
      </p:grpSp>
      <p:sp>
        <p:nvSpPr>
          <p:cNvPr id="76" name="object 76"/>
          <p:cNvSpPr txBox="1"/>
          <p:nvPr/>
        </p:nvSpPr>
        <p:spPr>
          <a:xfrm>
            <a:off x="7896226" y="5492598"/>
            <a:ext cx="1064895" cy="166071"/>
          </a:xfrm>
          <a:prstGeom prst="rect">
            <a:avLst/>
          </a:prstGeom>
        </p:spPr>
        <p:txBody>
          <a:bodyPr vert="horz" wrap="square" lIns="0" tIns="12065" rIns="0" bIns="0" rtlCol="0">
            <a:spAutoFit/>
          </a:bodyPr>
          <a:lstStyle/>
          <a:p>
            <a:pPr marL="12700">
              <a:spcBef>
                <a:spcPts val="95"/>
              </a:spcBef>
            </a:pPr>
            <a:r>
              <a:rPr sz="1000" spc="-5" dirty="0">
                <a:latin typeface="Calibri"/>
                <a:cs typeface="Calibri"/>
              </a:rPr>
              <a:t>P</a:t>
            </a:r>
            <a:r>
              <a:rPr sz="1000" dirty="0">
                <a:latin typeface="Calibri"/>
                <a:cs typeface="Calibri"/>
              </a:rPr>
              <a:t>h</a:t>
            </a:r>
            <a:r>
              <a:rPr sz="1000" spc="-5" dirty="0">
                <a:latin typeface="Calibri"/>
                <a:cs typeface="Calibri"/>
              </a:rPr>
              <a:t>y</a:t>
            </a:r>
            <a:r>
              <a:rPr sz="1000" spc="-15" dirty="0">
                <a:latin typeface="Calibri"/>
                <a:cs typeface="Calibri"/>
              </a:rPr>
              <a:t>s</a:t>
            </a:r>
            <a:r>
              <a:rPr sz="1000" spc="-5" dirty="0">
                <a:latin typeface="Calibri"/>
                <a:cs typeface="Calibri"/>
              </a:rPr>
              <a:t>ical</a:t>
            </a:r>
            <a:r>
              <a:rPr sz="1000" spc="-25" dirty="0">
                <a:latin typeface="Calibri"/>
                <a:cs typeface="Calibri"/>
              </a:rPr>
              <a:t> </a:t>
            </a:r>
            <a:r>
              <a:rPr sz="1000" spc="-5" dirty="0">
                <a:latin typeface="Calibri"/>
                <a:cs typeface="Calibri"/>
              </a:rPr>
              <a:t>N</a:t>
            </a:r>
            <a:r>
              <a:rPr sz="1000" spc="-10" dirty="0">
                <a:latin typeface="Calibri"/>
                <a:cs typeface="Calibri"/>
              </a:rPr>
              <a:t>e</a:t>
            </a:r>
            <a:r>
              <a:rPr sz="1000" spc="-5" dirty="0">
                <a:latin typeface="Calibri"/>
                <a:cs typeface="Calibri"/>
              </a:rPr>
              <a:t>tworking</a:t>
            </a:r>
            <a:endParaRPr sz="1000">
              <a:latin typeface="Calibri"/>
              <a:cs typeface="Calibri"/>
            </a:endParaRPr>
          </a:p>
        </p:txBody>
      </p:sp>
      <p:grpSp>
        <p:nvGrpSpPr>
          <p:cNvPr id="77" name="object 77"/>
          <p:cNvGrpSpPr/>
          <p:nvPr/>
        </p:nvGrpSpPr>
        <p:grpSpPr>
          <a:xfrm>
            <a:off x="2819400" y="1371601"/>
            <a:ext cx="6521450" cy="4313555"/>
            <a:chOff x="1295400" y="1371600"/>
            <a:chExt cx="6521450" cy="4313555"/>
          </a:xfrm>
        </p:grpSpPr>
        <p:pic>
          <p:nvPicPr>
            <p:cNvPr id="78" name="object 78"/>
            <p:cNvPicPr/>
            <p:nvPr/>
          </p:nvPicPr>
          <p:blipFill>
            <a:blip r:embed="rId19" cstate="print"/>
            <a:stretch>
              <a:fillRect/>
            </a:stretch>
          </p:blipFill>
          <p:spPr>
            <a:xfrm>
              <a:off x="6449567" y="4788408"/>
              <a:ext cx="440436" cy="873252"/>
            </a:xfrm>
            <a:prstGeom prst="rect">
              <a:avLst/>
            </a:prstGeom>
          </p:spPr>
        </p:pic>
        <p:pic>
          <p:nvPicPr>
            <p:cNvPr id="79" name="object 79"/>
            <p:cNvPicPr/>
            <p:nvPr/>
          </p:nvPicPr>
          <p:blipFill>
            <a:blip r:embed="rId24" cstate="print"/>
            <a:stretch>
              <a:fillRect/>
            </a:stretch>
          </p:blipFill>
          <p:spPr>
            <a:xfrm>
              <a:off x="6265417" y="4956898"/>
              <a:ext cx="808469" cy="727760"/>
            </a:xfrm>
            <a:prstGeom prst="rect">
              <a:avLst/>
            </a:prstGeom>
          </p:spPr>
        </p:pic>
        <p:pic>
          <p:nvPicPr>
            <p:cNvPr id="80" name="object 80"/>
            <p:cNvPicPr/>
            <p:nvPr/>
          </p:nvPicPr>
          <p:blipFill>
            <a:blip r:embed="rId19" cstate="print"/>
            <a:stretch>
              <a:fillRect/>
            </a:stretch>
          </p:blipFill>
          <p:spPr>
            <a:xfrm>
              <a:off x="7060691" y="4788408"/>
              <a:ext cx="298703" cy="591312"/>
            </a:xfrm>
            <a:prstGeom prst="rect">
              <a:avLst/>
            </a:prstGeom>
          </p:spPr>
        </p:pic>
        <p:pic>
          <p:nvPicPr>
            <p:cNvPr id="81" name="object 81"/>
            <p:cNvPicPr/>
            <p:nvPr/>
          </p:nvPicPr>
          <p:blipFill>
            <a:blip r:embed="rId25" cstate="print"/>
            <a:stretch>
              <a:fillRect/>
            </a:stretch>
          </p:blipFill>
          <p:spPr>
            <a:xfrm>
              <a:off x="6947661" y="4956886"/>
              <a:ext cx="547801" cy="493115"/>
            </a:xfrm>
            <a:prstGeom prst="rect">
              <a:avLst/>
            </a:prstGeom>
          </p:spPr>
        </p:pic>
        <p:sp>
          <p:nvSpPr>
            <p:cNvPr id="82" name="object 82"/>
            <p:cNvSpPr/>
            <p:nvPr/>
          </p:nvSpPr>
          <p:spPr>
            <a:xfrm>
              <a:off x="6861555" y="5249164"/>
              <a:ext cx="259079" cy="107314"/>
            </a:xfrm>
            <a:custGeom>
              <a:avLst/>
              <a:gdLst/>
              <a:ahLst/>
              <a:cxnLst/>
              <a:rect l="l" t="t" r="r" b="b"/>
              <a:pathLst>
                <a:path w="259079" h="107314">
                  <a:moveTo>
                    <a:pt x="30988" y="32131"/>
                  </a:moveTo>
                  <a:lnTo>
                    <a:pt x="16912" y="37661"/>
                  </a:lnTo>
                  <a:lnTo>
                    <a:pt x="6397" y="47799"/>
                  </a:lnTo>
                  <a:lnTo>
                    <a:pt x="430" y="61152"/>
                  </a:lnTo>
                  <a:lnTo>
                    <a:pt x="0" y="76327"/>
                  </a:lnTo>
                  <a:lnTo>
                    <a:pt x="5530" y="90402"/>
                  </a:lnTo>
                  <a:lnTo>
                    <a:pt x="15668" y="100917"/>
                  </a:lnTo>
                  <a:lnTo>
                    <a:pt x="29021" y="106884"/>
                  </a:lnTo>
                  <a:lnTo>
                    <a:pt x="44196" y="107315"/>
                  </a:lnTo>
                  <a:lnTo>
                    <a:pt x="58269" y="101766"/>
                  </a:lnTo>
                  <a:lnTo>
                    <a:pt x="68770" y="91598"/>
                  </a:lnTo>
                  <a:lnTo>
                    <a:pt x="74699" y="78239"/>
                  </a:lnTo>
                  <a:lnTo>
                    <a:pt x="74754" y="75946"/>
                  </a:lnTo>
                  <a:lnTo>
                    <a:pt x="38735" y="75946"/>
                  </a:lnTo>
                  <a:lnTo>
                    <a:pt x="36449" y="63500"/>
                  </a:lnTo>
                  <a:lnTo>
                    <a:pt x="72735" y="57151"/>
                  </a:lnTo>
                  <a:lnTo>
                    <a:pt x="69582" y="49043"/>
                  </a:lnTo>
                  <a:lnTo>
                    <a:pt x="59451" y="38528"/>
                  </a:lnTo>
                  <a:lnTo>
                    <a:pt x="46106" y="32561"/>
                  </a:lnTo>
                  <a:lnTo>
                    <a:pt x="30988" y="32131"/>
                  </a:lnTo>
                  <a:close/>
                </a:path>
                <a:path w="259079" h="107314">
                  <a:moveTo>
                    <a:pt x="72735" y="57151"/>
                  </a:moveTo>
                  <a:lnTo>
                    <a:pt x="36449" y="63500"/>
                  </a:lnTo>
                  <a:lnTo>
                    <a:pt x="38735" y="75946"/>
                  </a:lnTo>
                  <a:lnTo>
                    <a:pt x="74903" y="69617"/>
                  </a:lnTo>
                  <a:lnTo>
                    <a:pt x="75057" y="63119"/>
                  </a:lnTo>
                  <a:lnTo>
                    <a:pt x="72735" y="57151"/>
                  </a:lnTo>
                  <a:close/>
                </a:path>
                <a:path w="259079" h="107314">
                  <a:moveTo>
                    <a:pt x="74903" y="69617"/>
                  </a:moveTo>
                  <a:lnTo>
                    <a:pt x="38735" y="75946"/>
                  </a:lnTo>
                  <a:lnTo>
                    <a:pt x="74754" y="75946"/>
                  </a:lnTo>
                  <a:lnTo>
                    <a:pt x="74903" y="69617"/>
                  </a:lnTo>
                  <a:close/>
                </a:path>
                <a:path w="259079" h="107314">
                  <a:moveTo>
                    <a:pt x="258815" y="31369"/>
                  </a:moveTo>
                  <a:lnTo>
                    <a:pt x="220091" y="31369"/>
                  </a:lnTo>
                  <a:lnTo>
                    <a:pt x="222376" y="43815"/>
                  </a:lnTo>
                  <a:lnTo>
                    <a:pt x="185993" y="50180"/>
                  </a:lnTo>
                  <a:lnTo>
                    <a:pt x="189172" y="58271"/>
                  </a:lnTo>
                  <a:lnTo>
                    <a:pt x="199310" y="68786"/>
                  </a:lnTo>
                  <a:lnTo>
                    <a:pt x="212663" y="74753"/>
                  </a:lnTo>
                  <a:lnTo>
                    <a:pt x="227838" y="75184"/>
                  </a:lnTo>
                  <a:lnTo>
                    <a:pt x="241913" y="69653"/>
                  </a:lnTo>
                  <a:lnTo>
                    <a:pt x="252428" y="59515"/>
                  </a:lnTo>
                  <a:lnTo>
                    <a:pt x="258395" y="46162"/>
                  </a:lnTo>
                  <a:lnTo>
                    <a:pt x="258815" y="31369"/>
                  </a:lnTo>
                  <a:close/>
                </a:path>
                <a:path w="259079" h="107314">
                  <a:moveTo>
                    <a:pt x="183825" y="37714"/>
                  </a:moveTo>
                  <a:lnTo>
                    <a:pt x="72735" y="57151"/>
                  </a:lnTo>
                  <a:lnTo>
                    <a:pt x="75057" y="63119"/>
                  </a:lnTo>
                  <a:lnTo>
                    <a:pt x="74903" y="69617"/>
                  </a:lnTo>
                  <a:lnTo>
                    <a:pt x="185993" y="50180"/>
                  </a:lnTo>
                  <a:lnTo>
                    <a:pt x="183642" y="44196"/>
                  </a:lnTo>
                  <a:lnTo>
                    <a:pt x="183825" y="37714"/>
                  </a:lnTo>
                  <a:close/>
                </a:path>
                <a:path w="259079" h="107314">
                  <a:moveTo>
                    <a:pt x="220091" y="31369"/>
                  </a:moveTo>
                  <a:lnTo>
                    <a:pt x="183825" y="37714"/>
                  </a:lnTo>
                  <a:lnTo>
                    <a:pt x="183642" y="44196"/>
                  </a:lnTo>
                  <a:lnTo>
                    <a:pt x="185993" y="50180"/>
                  </a:lnTo>
                  <a:lnTo>
                    <a:pt x="222376" y="43815"/>
                  </a:lnTo>
                  <a:lnTo>
                    <a:pt x="220091" y="31369"/>
                  </a:lnTo>
                  <a:close/>
                </a:path>
                <a:path w="259079" h="107314">
                  <a:moveTo>
                    <a:pt x="214629" y="0"/>
                  </a:moveTo>
                  <a:lnTo>
                    <a:pt x="200554" y="5530"/>
                  </a:lnTo>
                  <a:lnTo>
                    <a:pt x="190039" y="15668"/>
                  </a:lnTo>
                  <a:lnTo>
                    <a:pt x="184072" y="29021"/>
                  </a:lnTo>
                  <a:lnTo>
                    <a:pt x="183825" y="37714"/>
                  </a:lnTo>
                  <a:lnTo>
                    <a:pt x="220091" y="31369"/>
                  </a:lnTo>
                  <a:lnTo>
                    <a:pt x="258815" y="31369"/>
                  </a:lnTo>
                  <a:lnTo>
                    <a:pt x="258825" y="30988"/>
                  </a:lnTo>
                  <a:lnTo>
                    <a:pt x="253295" y="16912"/>
                  </a:lnTo>
                  <a:lnTo>
                    <a:pt x="243157" y="6397"/>
                  </a:lnTo>
                  <a:lnTo>
                    <a:pt x="229804" y="430"/>
                  </a:lnTo>
                  <a:lnTo>
                    <a:pt x="214629" y="0"/>
                  </a:lnTo>
                  <a:close/>
                </a:path>
              </a:pathLst>
            </a:custGeom>
            <a:solidFill>
              <a:srgbClr val="000000"/>
            </a:solidFill>
          </p:spPr>
          <p:txBody>
            <a:bodyPr wrap="square" lIns="0" tIns="0" rIns="0" bIns="0" rtlCol="0"/>
            <a:lstStyle/>
            <a:p>
              <a:endParaRPr/>
            </a:p>
          </p:txBody>
        </p:sp>
        <p:pic>
          <p:nvPicPr>
            <p:cNvPr id="83" name="object 83"/>
            <p:cNvPicPr/>
            <p:nvPr/>
          </p:nvPicPr>
          <p:blipFill>
            <a:blip r:embed="rId26" cstate="print"/>
            <a:stretch>
              <a:fillRect/>
            </a:stretch>
          </p:blipFill>
          <p:spPr>
            <a:xfrm>
              <a:off x="3598164" y="4191000"/>
              <a:ext cx="330708" cy="569976"/>
            </a:xfrm>
            <a:prstGeom prst="rect">
              <a:avLst/>
            </a:prstGeom>
          </p:spPr>
        </p:pic>
        <p:pic>
          <p:nvPicPr>
            <p:cNvPr id="84" name="object 84"/>
            <p:cNvPicPr/>
            <p:nvPr/>
          </p:nvPicPr>
          <p:blipFill>
            <a:blip r:embed="rId27" cstate="print"/>
            <a:stretch>
              <a:fillRect/>
            </a:stretch>
          </p:blipFill>
          <p:spPr>
            <a:xfrm>
              <a:off x="3630167" y="4223004"/>
              <a:ext cx="211836" cy="451103"/>
            </a:xfrm>
            <a:prstGeom prst="rect">
              <a:avLst/>
            </a:prstGeom>
          </p:spPr>
        </p:pic>
        <p:sp>
          <p:nvSpPr>
            <p:cNvPr id="85" name="object 85"/>
            <p:cNvSpPr/>
            <p:nvPr/>
          </p:nvSpPr>
          <p:spPr>
            <a:xfrm>
              <a:off x="3630167" y="4223004"/>
              <a:ext cx="212090" cy="451484"/>
            </a:xfrm>
            <a:custGeom>
              <a:avLst/>
              <a:gdLst/>
              <a:ahLst/>
              <a:cxnLst/>
              <a:rect l="l" t="t" r="r" b="b"/>
              <a:pathLst>
                <a:path w="212089" h="451485">
                  <a:moveTo>
                    <a:pt x="105918" y="451104"/>
                  </a:moveTo>
                  <a:lnTo>
                    <a:pt x="211836" y="345186"/>
                  </a:lnTo>
                  <a:lnTo>
                    <a:pt x="158877" y="345186"/>
                  </a:lnTo>
                  <a:lnTo>
                    <a:pt x="158877" y="105918"/>
                  </a:lnTo>
                  <a:lnTo>
                    <a:pt x="211836" y="105918"/>
                  </a:lnTo>
                  <a:lnTo>
                    <a:pt x="105918" y="0"/>
                  </a:lnTo>
                  <a:lnTo>
                    <a:pt x="0" y="105918"/>
                  </a:lnTo>
                  <a:lnTo>
                    <a:pt x="52959" y="105918"/>
                  </a:lnTo>
                  <a:lnTo>
                    <a:pt x="52959" y="345186"/>
                  </a:lnTo>
                  <a:lnTo>
                    <a:pt x="0" y="345186"/>
                  </a:lnTo>
                  <a:lnTo>
                    <a:pt x="105918" y="451104"/>
                  </a:lnTo>
                  <a:close/>
                </a:path>
              </a:pathLst>
            </a:custGeom>
            <a:ln w="12192">
              <a:solidFill>
                <a:srgbClr val="D5A200"/>
              </a:solidFill>
            </a:ln>
          </p:spPr>
          <p:txBody>
            <a:bodyPr wrap="square" lIns="0" tIns="0" rIns="0" bIns="0" rtlCol="0"/>
            <a:lstStyle/>
            <a:p>
              <a:endParaRPr/>
            </a:p>
          </p:txBody>
        </p:sp>
        <p:pic>
          <p:nvPicPr>
            <p:cNvPr id="86" name="object 86"/>
            <p:cNvPicPr/>
            <p:nvPr/>
          </p:nvPicPr>
          <p:blipFill>
            <a:blip r:embed="rId26" cstate="print"/>
            <a:stretch>
              <a:fillRect/>
            </a:stretch>
          </p:blipFill>
          <p:spPr>
            <a:xfrm>
              <a:off x="4821935" y="4191000"/>
              <a:ext cx="330708" cy="569976"/>
            </a:xfrm>
            <a:prstGeom prst="rect">
              <a:avLst/>
            </a:prstGeom>
          </p:spPr>
        </p:pic>
        <p:pic>
          <p:nvPicPr>
            <p:cNvPr id="87" name="object 87"/>
            <p:cNvPicPr/>
            <p:nvPr/>
          </p:nvPicPr>
          <p:blipFill>
            <a:blip r:embed="rId28" cstate="print"/>
            <a:stretch>
              <a:fillRect/>
            </a:stretch>
          </p:blipFill>
          <p:spPr>
            <a:xfrm>
              <a:off x="4853940" y="4223004"/>
              <a:ext cx="211836" cy="451103"/>
            </a:xfrm>
            <a:prstGeom prst="rect">
              <a:avLst/>
            </a:prstGeom>
          </p:spPr>
        </p:pic>
        <p:sp>
          <p:nvSpPr>
            <p:cNvPr id="88" name="object 88"/>
            <p:cNvSpPr/>
            <p:nvPr/>
          </p:nvSpPr>
          <p:spPr>
            <a:xfrm>
              <a:off x="4853940" y="4223004"/>
              <a:ext cx="212090" cy="451484"/>
            </a:xfrm>
            <a:custGeom>
              <a:avLst/>
              <a:gdLst/>
              <a:ahLst/>
              <a:cxnLst/>
              <a:rect l="l" t="t" r="r" b="b"/>
              <a:pathLst>
                <a:path w="212089" h="451485">
                  <a:moveTo>
                    <a:pt x="105918" y="451104"/>
                  </a:moveTo>
                  <a:lnTo>
                    <a:pt x="211836" y="345186"/>
                  </a:lnTo>
                  <a:lnTo>
                    <a:pt x="158876" y="345186"/>
                  </a:lnTo>
                  <a:lnTo>
                    <a:pt x="158876" y="105918"/>
                  </a:lnTo>
                  <a:lnTo>
                    <a:pt x="211836" y="105918"/>
                  </a:lnTo>
                  <a:lnTo>
                    <a:pt x="105918" y="0"/>
                  </a:lnTo>
                  <a:lnTo>
                    <a:pt x="0" y="105918"/>
                  </a:lnTo>
                  <a:lnTo>
                    <a:pt x="52959" y="105918"/>
                  </a:lnTo>
                  <a:lnTo>
                    <a:pt x="52959" y="345186"/>
                  </a:lnTo>
                  <a:lnTo>
                    <a:pt x="0" y="345186"/>
                  </a:lnTo>
                  <a:lnTo>
                    <a:pt x="105918" y="451104"/>
                  </a:lnTo>
                  <a:close/>
                </a:path>
              </a:pathLst>
            </a:custGeom>
            <a:ln w="12192">
              <a:solidFill>
                <a:srgbClr val="D5A200"/>
              </a:solidFill>
            </a:ln>
          </p:spPr>
          <p:txBody>
            <a:bodyPr wrap="square" lIns="0" tIns="0" rIns="0" bIns="0" rtlCol="0"/>
            <a:lstStyle/>
            <a:p>
              <a:endParaRPr/>
            </a:p>
          </p:txBody>
        </p:sp>
        <p:pic>
          <p:nvPicPr>
            <p:cNvPr id="89" name="object 89"/>
            <p:cNvPicPr/>
            <p:nvPr/>
          </p:nvPicPr>
          <p:blipFill>
            <a:blip r:embed="rId29" cstate="print"/>
            <a:stretch>
              <a:fillRect/>
            </a:stretch>
          </p:blipFill>
          <p:spPr>
            <a:xfrm>
              <a:off x="6766559" y="4191000"/>
              <a:ext cx="329183" cy="569976"/>
            </a:xfrm>
            <a:prstGeom prst="rect">
              <a:avLst/>
            </a:prstGeom>
          </p:spPr>
        </p:pic>
        <p:pic>
          <p:nvPicPr>
            <p:cNvPr id="90" name="object 90"/>
            <p:cNvPicPr/>
            <p:nvPr/>
          </p:nvPicPr>
          <p:blipFill>
            <a:blip r:embed="rId30" cstate="print"/>
            <a:stretch>
              <a:fillRect/>
            </a:stretch>
          </p:blipFill>
          <p:spPr>
            <a:xfrm>
              <a:off x="6798564" y="4223004"/>
              <a:ext cx="210311" cy="451103"/>
            </a:xfrm>
            <a:prstGeom prst="rect">
              <a:avLst/>
            </a:prstGeom>
          </p:spPr>
        </p:pic>
        <p:sp>
          <p:nvSpPr>
            <p:cNvPr id="91" name="object 91"/>
            <p:cNvSpPr/>
            <p:nvPr/>
          </p:nvSpPr>
          <p:spPr>
            <a:xfrm>
              <a:off x="6798564" y="4223004"/>
              <a:ext cx="210820" cy="451484"/>
            </a:xfrm>
            <a:custGeom>
              <a:avLst/>
              <a:gdLst/>
              <a:ahLst/>
              <a:cxnLst/>
              <a:rect l="l" t="t" r="r" b="b"/>
              <a:pathLst>
                <a:path w="210820" h="451485">
                  <a:moveTo>
                    <a:pt x="105155" y="451104"/>
                  </a:moveTo>
                  <a:lnTo>
                    <a:pt x="210311" y="345948"/>
                  </a:lnTo>
                  <a:lnTo>
                    <a:pt x="157733" y="345948"/>
                  </a:lnTo>
                  <a:lnTo>
                    <a:pt x="157733" y="105156"/>
                  </a:lnTo>
                  <a:lnTo>
                    <a:pt x="210311" y="105156"/>
                  </a:lnTo>
                  <a:lnTo>
                    <a:pt x="105155" y="0"/>
                  </a:lnTo>
                  <a:lnTo>
                    <a:pt x="0" y="105156"/>
                  </a:lnTo>
                  <a:lnTo>
                    <a:pt x="52577" y="105156"/>
                  </a:lnTo>
                  <a:lnTo>
                    <a:pt x="52577" y="345948"/>
                  </a:lnTo>
                  <a:lnTo>
                    <a:pt x="0" y="345948"/>
                  </a:lnTo>
                  <a:lnTo>
                    <a:pt x="105155" y="451104"/>
                  </a:lnTo>
                  <a:close/>
                </a:path>
              </a:pathLst>
            </a:custGeom>
            <a:ln w="12192">
              <a:solidFill>
                <a:srgbClr val="D5A200"/>
              </a:solidFill>
            </a:ln>
          </p:spPr>
          <p:txBody>
            <a:bodyPr wrap="square" lIns="0" tIns="0" rIns="0" bIns="0" rtlCol="0"/>
            <a:lstStyle/>
            <a:p>
              <a:endParaRPr/>
            </a:p>
          </p:txBody>
        </p:sp>
        <p:pic>
          <p:nvPicPr>
            <p:cNvPr id="92" name="object 92"/>
            <p:cNvPicPr/>
            <p:nvPr/>
          </p:nvPicPr>
          <p:blipFill>
            <a:blip r:embed="rId31" cstate="print"/>
            <a:stretch>
              <a:fillRect/>
            </a:stretch>
          </p:blipFill>
          <p:spPr>
            <a:xfrm>
              <a:off x="1295400" y="1371600"/>
              <a:ext cx="6521196" cy="800100"/>
            </a:xfrm>
            <a:prstGeom prst="rect">
              <a:avLst/>
            </a:prstGeom>
          </p:spPr>
        </p:pic>
        <p:pic>
          <p:nvPicPr>
            <p:cNvPr id="93" name="object 93"/>
            <p:cNvPicPr/>
            <p:nvPr/>
          </p:nvPicPr>
          <p:blipFill>
            <a:blip r:embed="rId32" cstate="print"/>
            <a:stretch>
              <a:fillRect/>
            </a:stretch>
          </p:blipFill>
          <p:spPr>
            <a:xfrm>
              <a:off x="1400555" y="1677924"/>
              <a:ext cx="742188" cy="480060"/>
            </a:xfrm>
            <a:prstGeom prst="rect">
              <a:avLst/>
            </a:prstGeom>
          </p:spPr>
        </p:pic>
        <p:sp>
          <p:nvSpPr>
            <p:cNvPr id="94" name="object 94"/>
            <p:cNvSpPr/>
            <p:nvPr/>
          </p:nvSpPr>
          <p:spPr>
            <a:xfrm>
              <a:off x="1327403" y="1403603"/>
              <a:ext cx="6402705" cy="681355"/>
            </a:xfrm>
            <a:custGeom>
              <a:avLst/>
              <a:gdLst/>
              <a:ahLst/>
              <a:cxnLst/>
              <a:rect l="l" t="t" r="r" b="b"/>
              <a:pathLst>
                <a:path w="6402705" h="681355">
                  <a:moveTo>
                    <a:pt x="6323584" y="0"/>
                  </a:moveTo>
                  <a:lnTo>
                    <a:pt x="78740" y="0"/>
                  </a:lnTo>
                  <a:lnTo>
                    <a:pt x="48059" y="6177"/>
                  </a:lnTo>
                  <a:lnTo>
                    <a:pt x="23034" y="23034"/>
                  </a:lnTo>
                  <a:lnTo>
                    <a:pt x="6177" y="48059"/>
                  </a:lnTo>
                  <a:lnTo>
                    <a:pt x="0" y="78740"/>
                  </a:lnTo>
                  <a:lnTo>
                    <a:pt x="0" y="602488"/>
                  </a:lnTo>
                  <a:lnTo>
                    <a:pt x="6177" y="633168"/>
                  </a:lnTo>
                  <a:lnTo>
                    <a:pt x="23034" y="658193"/>
                  </a:lnTo>
                  <a:lnTo>
                    <a:pt x="48059" y="675050"/>
                  </a:lnTo>
                  <a:lnTo>
                    <a:pt x="78740" y="681228"/>
                  </a:lnTo>
                  <a:lnTo>
                    <a:pt x="6323584" y="681228"/>
                  </a:lnTo>
                  <a:lnTo>
                    <a:pt x="6354264" y="675050"/>
                  </a:lnTo>
                  <a:lnTo>
                    <a:pt x="6379289" y="658193"/>
                  </a:lnTo>
                  <a:lnTo>
                    <a:pt x="6396146" y="633168"/>
                  </a:lnTo>
                  <a:lnTo>
                    <a:pt x="6402324" y="602488"/>
                  </a:lnTo>
                  <a:lnTo>
                    <a:pt x="6402324" y="78740"/>
                  </a:lnTo>
                  <a:lnTo>
                    <a:pt x="6396146" y="48059"/>
                  </a:lnTo>
                  <a:lnTo>
                    <a:pt x="6379289" y="23034"/>
                  </a:lnTo>
                  <a:lnTo>
                    <a:pt x="6354264" y="6177"/>
                  </a:lnTo>
                  <a:lnTo>
                    <a:pt x="6323584" y="0"/>
                  </a:lnTo>
                  <a:close/>
                </a:path>
              </a:pathLst>
            </a:custGeom>
            <a:solidFill>
              <a:srgbClr val="FFFFFF"/>
            </a:solidFill>
          </p:spPr>
          <p:txBody>
            <a:bodyPr wrap="square" lIns="0" tIns="0" rIns="0" bIns="0" rtlCol="0"/>
            <a:lstStyle/>
            <a:p>
              <a:endParaRPr/>
            </a:p>
          </p:txBody>
        </p:sp>
        <p:sp>
          <p:nvSpPr>
            <p:cNvPr id="95" name="object 95"/>
            <p:cNvSpPr/>
            <p:nvPr/>
          </p:nvSpPr>
          <p:spPr>
            <a:xfrm>
              <a:off x="1327403" y="1403603"/>
              <a:ext cx="6402705" cy="681355"/>
            </a:xfrm>
            <a:custGeom>
              <a:avLst/>
              <a:gdLst/>
              <a:ahLst/>
              <a:cxnLst/>
              <a:rect l="l" t="t" r="r" b="b"/>
              <a:pathLst>
                <a:path w="6402705" h="681355">
                  <a:moveTo>
                    <a:pt x="0" y="78740"/>
                  </a:moveTo>
                  <a:lnTo>
                    <a:pt x="6177" y="48059"/>
                  </a:lnTo>
                  <a:lnTo>
                    <a:pt x="23034" y="23034"/>
                  </a:lnTo>
                  <a:lnTo>
                    <a:pt x="48059" y="6177"/>
                  </a:lnTo>
                  <a:lnTo>
                    <a:pt x="78740" y="0"/>
                  </a:lnTo>
                  <a:lnTo>
                    <a:pt x="6323584" y="0"/>
                  </a:lnTo>
                  <a:lnTo>
                    <a:pt x="6354264" y="6177"/>
                  </a:lnTo>
                  <a:lnTo>
                    <a:pt x="6379289" y="23034"/>
                  </a:lnTo>
                  <a:lnTo>
                    <a:pt x="6396146" y="48059"/>
                  </a:lnTo>
                  <a:lnTo>
                    <a:pt x="6402324" y="78740"/>
                  </a:lnTo>
                  <a:lnTo>
                    <a:pt x="6402324" y="602488"/>
                  </a:lnTo>
                  <a:lnTo>
                    <a:pt x="6396146" y="633168"/>
                  </a:lnTo>
                  <a:lnTo>
                    <a:pt x="6379289" y="658193"/>
                  </a:lnTo>
                  <a:lnTo>
                    <a:pt x="6354264" y="675050"/>
                  </a:lnTo>
                  <a:lnTo>
                    <a:pt x="6323584" y="681228"/>
                  </a:lnTo>
                  <a:lnTo>
                    <a:pt x="78740" y="681228"/>
                  </a:lnTo>
                  <a:lnTo>
                    <a:pt x="48059" y="675050"/>
                  </a:lnTo>
                  <a:lnTo>
                    <a:pt x="23034" y="658193"/>
                  </a:lnTo>
                  <a:lnTo>
                    <a:pt x="6177" y="633168"/>
                  </a:lnTo>
                  <a:lnTo>
                    <a:pt x="0" y="602488"/>
                  </a:lnTo>
                  <a:lnTo>
                    <a:pt x="0" y="78740"/>
                  </a:lnTo>
                  <a:close/>
                </a:path>
              </a:pathLst>
            </a:custGeom>
            <a:ln w="12191">
              <a:solidFill>
                <a:srgbClr val="000000"/>
              </a:solidFill>
            </a:ln>
          </p:spPr>
          <p:txBody>
            <a:bodyPr wrap="square" lIns="0" tIns="0" rIns="0" bIns="0" rtlCol="0"/>
            <a:lstStyle/>
            <a:p>
              <a:endParaRPr/>
            </a:p>
          </p:txBody>
        </p:sp>
      </p:grpSp>
      <p:sp>
        <p:nvSpPr>
          <p:cNvPr id="96" name="object 96"/>
          <p:cNvSpPr txBox="1"/>
          <p:nvPr/>
        </p:nvSpPr>
        <p:spPr>
          <a:xfrm>
            <a:off x="3045334" y="1732915"/>
            <a:ext cx="448309" cy="228909"/>
          </a:xfrm>
          <a:prstGeom prst="rect">
            <a:avLst/>
          </a:prstGeom>
        </p:spPr>
        <p:txBody>
          <a:bodyPr vert="horz" wrap="square" lIns="0" tIns="13335" rIns="0" bIns="0" rtlCol="0">
            <a:spAutoFit/>
          </a:bodyPr>
          <a:lstStyle/>
          <a:p>
            <a:pPr marL="12700">
              <a:spcBef>
                <a:spcPts val="105"/>
              </a:spcBef>
            </a:pPr>
            <a:r>
              <a:rPr sz="1400" dirty="0">
                <a:latin typeface="Calibri"/>
                <a:cs typeface="Calibri"/>
              </a:rPr>
              <a:t>Gu</a:t>
            </a:r>
            <a:r>
              <a:rPr sz="1400" spc="-10" dirty="0">
                <a:latin typeface="Calibri"/>
                <a:cs typeface="Calibri"/>
              </a:rPr>
              <a:t>es</a:t>
            </a:r>
            <a:r>
              <a:rPr sz="1400" dirty="0">
                <a:latin typeface="Calibri"/>
                <a:cs typeface="Calibri"/>
              </a:rPr>
              <a:t>t</a:t>
            </a:r>
            <a:endParaRPr sz="1400">
              <a:latin typeface="Calibri"/>
              <a:cs typeface="Calibri"/>
            </a:endParaRPr>
          </a:p>
        </p:txBody>
      </p:sp>
      <p:grpSp>
        <p:nvGrpSpPr>
          <p:cNvPr id="97" name="object 97"/>
          <p:cNvGrpSpPr/>
          <p:nvPr/>
        </p:nvGrpSpPr>
        <p:grpSpPr>
          <a:xfrm>
            <a:off x="7744968" y="955357"/>
            <a:ext cx="1412875" cy="1096010"/>
            <a:chOff x="6220967" y="955357"/>
            <a:chExt cx="1412875" cy="1096010"/>
          </a:xfrm>
        </p:grpSpPr>
        <p:sp>
          <p:nvSpPr>
            <p:cNvPr id="98" name="object 98"/>
            <p:cNvSpPr/>
            <p:nvPr/>
          </p:nvSpPr>
          <p:spPr>
            <a:xfrm>
              <a:off x="6321551" y="960119"/>
              <a:ext cx="1165860" cy="932815"/>
            </a:xfrm>
            <a:custGeom>
              <a:avLst/>
              <a:gdLst/>
              <a:ahLst/>
              <a:cxnLst/>
              <a:rect l="l" t="t" r="r" b="b"/>
              <a:pathLst>
                <a:path w="1165859" h="932814">
                  <a:moveTo>
                    <a:pt x="1010412" y="0"/>
                  </a:moveTo>
                  <a:lnTo>
                    <a:pt x="155448" y="0"/>
                  </a:lnTo>
                  <a:lnTo>
                    <a:pt x="106314" y="7924"/>
                  </a:lnTo>
                  <a:lnTo>
                    <a:pt x="63642" y="29992"/>
                  </a:lnTo>
                  <a:lnTo>
                    <a:pt x="29992" y="63642"/>
                  </a:lnTo>
                  <a:lnTo>
                    <a:pt x="7924" y="106314"/>
                  </a:lnTo>
                  <a:lnTo>
                    <a:pt x="0" y="155447"/>
                  </a:lnTo>
                  <a:lnTo>
                    <a:pt x="0" y="777239"/>
                  </a:lnTo>
                  <a:lnTo>
                    <a:pt x="7924" y="826373"/>
                  </a:lnTo>
                  <a:lnTo>
                    <a:pt x="29992" y="869045"/>
                  </a:lnTo>
                  <a:lnTo>
                    <a:pt x="63642" y="902695"/>
                  </a:lnTo>
                  <a:lnTo>
                    <a:pt x="106314" y="924763"/>
                  </a:lnTo>
                  <a:lnTo>
                    <a:pt x="155448" y="932688"/>
                  </a:lnTo>
                  <a:lnTo>
                    <a:pt x="1010412" y="932688"/>
                  </a:lnTo>
                  <a:lnTo>
                    <a:pt x="1059545" y="924763"/>
                  </a:lnTo>
                  <a:lnTo>
                    <a:pt x="1102217" y="902695"/>
                  </a:lnTo>
                  <a:lnTo>
                    <a:pt x="1135867" y="869045"/>
                  </a:lnTo>
                  <a:lnTo>
                    <a:pt x="1157935" y="826373"/>
                  </a:lnTo>
                  <a:lnTo>
                    <a:pt x="1165859" y="777239"/>
                  </a:lnTo>
                  <a:lnTo>
                    <a:pt x="1165859" y="155447"/>
                  </a:lnTo>
                  <a:lnTo>
                    <a:pt x="1157935" y="106314"/>
                  </a:lnTo>
                  <a:lnTo>
                    <a:pt x="1135867" y="63642"/>
                  </a:lnTo>
                  <a:lnTo>
                    <a:pt x="1102217" y="29992"/>
                  </a:lnTo>
                  <a:lnTo>
                    <a:pt x="1059545" y="7924"/>
                  </a:lnTo>
                  <a:lnTo>
                    <a:pt x="1010412" y="0"/>
                  </a:lnTo>
                  <a:close/>
                </a:path>
              </a:pathLst>
            </a:custGeom>
            <a:solidFill>
              <a:srgbClr val="F1F1F1"/>
            </a:solidFill>
          </p:spPr>
          <p:txBody>
            <a:bodyPr wrap="square" lIns="0" tIns="0" rIns="0" bIns="0" rtlCol="0"/>
            <a:lstStyle/>
            <a:p>
              <a:endParaRPr/>
            </a:p>
          </p:txBody>
        </p:sp>
        <p:sp>
          <p:nvSpPr>
            <p:cNvPr id="99" name="object 99"/>
            <p:cNvSpPr/>
            <p:nvPr/>
          </p:nvSpPr>
          <p:spPr>
            <a:xfrm>
              <a:off x="6321551" y="960119"/>
              <a:ext cx="1165860" cy="932815"/>
            </a:xfrm>
            <a:custGeom>
              <a:avLst/>
              <a:gdLst/>
              <a:ahLst/>
              <a:cxnLst/>
              <a:rect l="l" t="t" r="r" b="b"/>
              <a:pathLst>
                <a:path w="1165859" h="932814">
                  <a:moveTo>
                    <a:pt x="0" y="155447"/>
                  </a:moveTo>
                  <a:lnTo>
                    <a:pt x="7924" y="106314"/>
                  </a:lnTo>
                  <a:lnTo>
                    <a:pt x="29992" y="63642"/>
                  </a:lnTo>
                  <a:lnTo>
                    <a:pt x="63642" y="29992"/>
                  </a:lnTo>
                  <a:lnTo>
                    <a:pt x="106314" y="7924"/>
                  </a:lnTo>
                  <a:lnTo>
                    <a:pt x="155448" y="0"/>
                  </a:lnTo>
                  <a:lnTo>
                    <a:pt x="1010412" y="0"/>
                  </a:lnTo>
                  <a:lnTo>
                    <a:pt x="1059545" y="7924"/>
                  </a:lnTo>
                  <a:lnTo>
                    <a:pt x="1102217" y="29992"/>
                  </a:lnTo>
                  <a:lnTo>
                    <a:pt x="1135867" y="63642"/>
                  </a:lnTo>
                  <a:lnTo>
                    <a:pt x="1157935" y="106314"/>
                  </a:lnTo>
                  <a:lnTo>
                    <a:pt x="1165859" y="155447"/>
                  </a:lnTo>
                  <a:lnTo>
                    <a:pt x="1165859" y="777239"/>
                  </a:lnTo>
                  <a:lnTo>
                    <a:pt x="1157935" y="826373"/>
                  </a:lnTo>
                  <a:lnTo>
                    <a:pt x="1135867" y="869045"/>
                  </a:lnTo>
                  <a:lnTo>
                    <a:pt x="1102217" y="902695"/>
                  </a:lnTo>
                  <a:lnTo>
                    <a:pt x="1059545" y="924763"/>
                  </a:lnTo>
                  <a:lnTo>
                    <a:pt x="1010412" y="932688"/>
                  </a:lnTo>
                  <a:lnTo>
                    <a:pt x="155448" y="932688"/>
                  </a:lnTo>
                  <a:lnTo>
                    <a:pt x="106314" y="924763"/>
                  </a:lnTo>
                  <a:lnTo>
                    <a:pt x="63642" y="902695"/>
                  </a:lnTo>
                  <a:lnTo>
                    <a:pt x="29992" y="869045"/>
                  </a:lnTo>
                  <a:lnTo>
                    <a:pt x="7924" y="826373"/>
                  </a:lnTo>
                  <a:lnTo>
                    <a:pt x="0" y="777239"/>
                  </a:lnTo>
                  <a:lnTo>
                    <a:pt x="0" y="155447"/>
                  </a:lnTo>
                  <a:close/>
                </a:path>
              </a:pathLst>
            </a:custGeom>
            <a:ln w="9144">
              <a:solidFill>
                <a:srgbClr val="000000"/>
              </a:solidFill>
              <a:prstDash val="sysDash"/>
            </a:ln>
          </p:spPr>
          <p:txBody>
            <a:bodyPr wrap="square" lIns="0" tIns="0" rIns="0" bIns="0" rtlCol="0"/>
            <a:lstStyle/>
            <a:p>
              <a:endParaRPr/>
            </a:p>
          </p:txBody>
        </p:sp>
        <p:pic>
          <p:nvPicPr>
            <p:cNvPr id="100" name="object 100"/>
            <p:cNvPicPr/>
            <p:nvPr/>
          </p:nvPicPr>
          <p:blipFill>
            <a:blip r:embed="rId8" cstate="print"/>
            <a:stretch>
              <a:fillRect/>
            </a:stretch>
          </p:blipFill>
          <p:spPr>
            <a:xfrm>
              <a:off x="6220967" y="1664207"/>
              <a:ext cx="1412747" cy="362712"/>
            </a:xfrm>
            <a:prstGeom prst="rect">
              <a:avLst/>
            </a:prstGeom>
          </p:spPr>
        </p:pic>
        <p:pic>
          <p:nvPicPr>
            <p:cNvPr id="101" name="object 101"/>
            <p:cNvPicPr/>
            <p:nvPr/>
          </p:nvPicPr>
          <p:blipFill>
            <a:blip r:embed="rId33" cstate="print"/>
            <a:stretch>
              <a:fillRect/>
            </a:stretch>
          </p:blipFill>
          <p:spPr>
            <a:xfrm>
              <a:off x="6480047" y="1677923"/>
              <a:ext cx="893063" cy="373379"/>
            </a:xfrm>
            <a:prstGeom prst="rect">
              <a:avLst/>
            </a:prstGeom>
          </p:spPr>
        </p:pic>
        <p:sp>
          <p:nvSpPr>
            <p:cNvPr id="102" name="object 102"/>
            <p:cNvSpPr/>
            <p:nvPr/>
          </p:nvSpPr>
          <p:spPr>
            <a:xfrm>
              <a:off x="6252971" y="1696211"/>
              <a:ext cx="1294130" cy="243840"/>
            </a:xfrm>
            <a:custGeom>
              <a:avLst/>
              <a:gdLst/>
              <a:ahLst/>
              <a:cxnLst/>
              <a:rect l="l" t="t" r="r" b="b"/>
              <a:pathLst>
                <a:path w="1294129" h="243839">
                  <a:moveTo>
                    <a:pt x="1293876" y="0"/>
                  </a:moveTo>
                  <a:lnTo>
                    <a:pt x="0" y="0"/>
                  </a:lnTo>
                  <a:lnTo>
                    <a:pt x="0" y="243839"/>
                  </a:lnTo>
                  <a:lnTo>
                    <a:pt x="1293876" y="243839"/>
                  </a:lnTo>
                  <a:lnTo>
                    <a:pt x="1293876" y="0"/>
                  </a:lnTo>
                  <a:close/>
                </a:path>
              </a:pathLst>
            </a:custGeom>
            <a:solidFill>
              <a:srgbClr val="FFFFFF"/>
            </a:solidFill>
          </p:spPr>
          <p:txBody>
            <a:bodyPr wrap="square" lIns="0" tIns="0" rIns="0" bIns="0" rtlCol="0"/>
            <a:lstStyle/>
            <a:p>
              <a:endParaRPr/>
            </a:p>
          </p:txBody>
        </p:sp>
        <p:sp>
          <p:nvSpPr>
            <p:cNvPr id="103" name="object 103"/>
            <p:cNvSpPr/>
            <p:nvPr/>
          </p:nvSpPr>
          <p:spPr>
            <a:xfrm>
              <a:off x="6252971" y="1696211"/>
              <a:ext cx="1294130" cy="243840"/>
            </a:xfrm>
            <a:custGeom>
              <a:avLst/>
              <a:gdLst/>
              <a:ahLst/>
              <a:cxnLst/>
              <a:rect l="l" t="t" r="r" b="b"/>
              <a:pathLst>
                <a:path w="1294129" h="243839">
                  <a:moveTo>
                    <a:pt x="0" y="243839"/>
                  </a:moveTo>
                  <a:lnTo>
                    <a:pt x="1293876" y="243839"/>
                  </a:lnTo>
                  <a:lnTo>
                    <a:pt x="1293876" y="0"/>
                  </a:lnTo>
                  <a:lnTo>
                    <a:pt x="0" y="0"/>
                  </a:lnTo>
                  <a:lnTo>
                    <a:pt x="0" y="243839"/>
                  </a:lnTo>
                  <a:close/>
                </a:path>
              </a:pathLst>
            </a:custGeom>
            <a:ln w="12192">
              <a:solidFill>
                <a:srgbClr val="000000"/>
              </a:solidFill>
            </a:ln>
          </p:spPr>
          <p:txBody>
            <a:bodyPr wrap="square" lIns="0" tIns="0" rIns="0" bIns="0" rtlCol="0"/>
            <a:lstStyle/>
            <a:p>
              <a:endParaRPr/>
            </a:p>
          </p:txBody>
        </p:sp>
      </p:grpSp>
      <p:sp>
        <p:nvSpPr>
          <p:cNvPr id="104" name="object 104"/>
          <p:cNvSpPr txBox="1"/>
          <p:nvPr/>
        </p:nvSpPr>
        <p:spPr>
          <a:xfrm>
            <a:off x="8094726" y="1722248"/>
            <a:ext cx="660400" cy="166071"/>
          </a:xfrm>
          <a:prstGeom prst="rect">
            <a:avLst/>
          </a:prstGeom>
        </p:spPr>
        <p:txBody>
          <a:bodyPr vert="horz" wrap="square" lIns="0" tIns="12065" rIns="0" bIns="0" rtlCol="0">
            <a:spAutoFit/>
          </a:bodyPr>
          <a:lstStyle/>
          <a:p>
            <a:pPr marL="12700">
              <a:spcBef>
                <a:spcPts val="95"/>
              </a:spcBef>
            </a:pPr>
            <a:r>
              <a:rPr sz="1000" spc="-5" dirty="0">
                <a:latin typeface="Calibri"/>
                <a:cs typeface="Calibri"/>
              </a:rPr>
              <a:t>Applications</a:t>
            </a:r>
            <a:endParaRPr sz="1000">
              <a:latin typeface="Calibri"/>
              <a:cs typeface="Calibri"/>
            </a:endParaRPr>
          </a:p>
        </p:txBody>
      </p:sp>
      <p:grpSp>
        <p:nvGrpSpPr>
          <p:cNvPr id="105" name="object 105"/>
          <p:cNvGrpSpPr/>
          <p:nvPr/>
        </p:nvGrpSpPr>
        <p:grpSpPr>
          <a:xfrm>
            <a:off x="5864353" y="949262"/>
            <a:ext cx="1268095" cy="1099185"/>
            <a:chOff x="4340352" y="949261"/>
            <a:chExt cx="1268095" cy="1099185"/>
          </a:xfrm>
        </p:grpSpPr>
        <p:sp>
          <p:nvSpPr>
            <p:cNvPr id="106" name="object 106"/>
            <p:cNvSpPr/>
            <p:nvPr/>
          </p:nvSpPr>
          <p:spPr>
            <a:xfrm>
              <a:off x="4433316" y="954024"/>
              <a:ext cx="1036319" cy="931544"/>
            </a:xfrm>
            <a:custGeom>
              <a:avLst/>
              <a:gdLst/>
              <a:ahLst/>
              <a:cxnLst/>
              <a:rect l="l" t="t" r="r" b="b"/>
              <a:pathLst>
                <a:path w="1036320" h="931544">
                  <a:moveTo>
                    <a:pt x="881126" y="0"/>
                  </a:moveTo>
                  <a:lnTo>
                    <a:pt x="155194" y="0"/>
                  </a:lnTo>
                  <a:lnTo>
                    <a:pt x="106135" y="7910"/>
                  </a:lnTo>
                  <a:lnTo>
                    <a:pt x="63532" y="29939"/>
                  </a:lnTo>
                  <a:lnTo>
                    <a:pt x="29939" y="63532"/>
                  </a:lnTo>
                  <a:lnTo>
                    <a:pt x="7910" y="106135"/>
                  </a:lnTo>
                  <a:lnTo>
                    <a:pt x="0" y="155193"/>
                  </a:lnTo>
                  <a:lnTo>
                    <a:pt x="0" y="775970"/>
                  </a:lnTo>
                  <a:lnTo>
                    <a:pt x="7910" y="825028"/>
                  </a:lnTo>
                  <a:lnTo>
                    <a:pt x="29939" y="867631"/>
                  </a:lnTo>
                  <a:lnTo>
                    <a:pt x="63532" y="901224"/>
                  </a:lnTo>
                  <a:lnTo>
                    <a:pt x="106135" y="923253"/>
                  </a:lnTo>
                  <a:lnTo>
                    <a:pt x="155194" y="931163"/>
                  </a:lnTo>
                  <a:lnTo>
                    <a:pt x="881126" y="931163"/>
                  </a:lnTo>
                  <a:lnTo>
                    <a:pt x="930184" y="923253"/>
                  </a:lnTo>
                  <a:lnTo>
                    <a:pt x="972787" y="901224"/>
                  </a:lnTo>
                  <a:lnTo>
                    <a:pt x="1006380" y="867631"/>
                  </a:lnTo>
                  <a:lnTo>
                    <a:pt x="1028409" y="825028"/>
                  </a:lnTo>
                  <a:lnTo>
                    <a:pt x="1036320" y="775970"/>
                  </a:lnTo>
                  <a:lnTo>
                    <a:pt x="1036320" y="155193"/>
                  </a:lnTo>
                  <a:lnTo>
                    <a:pt x="1028409" y="106135"/>
                  </a:lnTo>
                  <a:lnTo>
                    <a:pt x="1006380" y="63532"/>
                  </a:lnTo>
                  <a:lnTo>
                    <a:pt x="972787" y="29939"/>
                  </a:lnTo>
                  <a:lnTo>
                    <a:pt x="930184" y="7910"/>
                  </a:lnTo>
                  <a:lnTo>
                    <a:pt x="881126" y="0"/>
                  </a:lnTo>
                  <a:close/>
                </a:path>
              </a:pathLst>
            </a:custGeom>
            <a:solidFill>
              <a:srgbClr val="F1F1F1"/>
            </a:solidFill>
          </p:spPr>
          <p:txBody>
            <a:bodyPr wrap="square" lIns="0" tIns="0" rIns="0" bIns="0" rtlCol="0"/>
            <a:lstStyle/>
            <a:p>
              <a:endParaRPr/>
            </a:p>
          </p:txBody>
        </p:sp>
        <p:sp>
          <p:nvSpPr>
            <p:cNvPr id="107" name="object 107"/>
            <p:cNvSpPr/>
            <p:nvPr/>
          </p:nvSpPr>
          <p:spPr>
            <a:xfrm>
              <a:off x="4433316" y="954024"/>
              <a:ext cx="1036319" cy="931544"/>
            </a:xfrm>
            <a:custGeom>
              <a:avLst/>
              <a:gdLst/>
              <a:ahLst/>
              <a:cxnLst/>
              <a:rect l="l" t="t" r="r" b="b"/>
              <a:pathLst>
                <a:path w="1036320" h="931544">
                  <a:moveTo>
                    <a:pt x="0" y="155193"/>
                  </a:moveTo>
                  <a:lnTo>
                    <a:pt x="7910" y="106135"/>
                  </a:lnTo>
                  <a:lnTo>
                    <a:pt x="29939" y="63532"/>
                  </a:lnTo>
                  <a:lnTo>
                    <a:pt x="63532" y="29939"/>
                  </a:lnTo>
                  <a:lnTo>
                    <a:pt x="106135" y="7910"/>
                  </a:lnTo>
                  <a:lnTo>
                    <a:pt x="155194" y="0"/>
                  </a:lnTo>
                  <a:lnTo>
                    <a:pt x="881126" y="0"/>
                  </a:lnTo>
                  <a:lnTo>
                    <a:pt x="930184" y="7910"/>
                  </a:lnTo>
                  <a:lnTo>
                    <a:pt x="972787" y="29939"/>
                  </a:lnTo>
                  <a:lnTo>
                    <a:pt x="1006380" y="63532"/>
                  </a:lnTo>
                  <a:lnTo>
                    <a:pt x="1028409" y="106135"/>
                  </a:lnTo>
                  <a:lnTo>
                    <a:pt x="1036320" y="155193"/>
                  </a:lnTo>
                  <a:lnTo>
                    <a:pt x="1036320" y="775970"/>
                  </a:lnTo>
                  <a:lnTo>
                    <a:pt x="1028409" y="825028"/>
                  </a:lnTo>
                  <a:lnTo>
                    <a:pt x="1006380" y="867631"/>
                  </a:lnTo>
                  <a:lnTo>
                    <a:pt x="972787" y="901224"/>
                  </a:lnTo>
                  <a:lnTo>
                    <a:pt x="930184" y="923253"/>
                  </a:lnTo>
                  <a:lnTo>
                    <a:pt x="881126" y="931163"/>
                  </a:lnTo>
                  <a:lnTo>
                    <a:pt x="155194" y="931163"/>
                  </a:lnTo>
                  <a:lnTo>
                    <a:pt x="106135" y="923253"/>
                  </a:lnTo>
                  <a:lnTo>
                    <a:pt x="63532" y="901224"/>
                  </a:lnTo>
                  <a:lnTo>
                    <a:pt x="29939" y="867631"/>
                  </a:lnTo>
                  <a:lnTo>
                    <a:pt x="7910" y="825028"/>
                  </a:lnTo>
                  <a:lnTo>
                    <a:pt x="0" y="775970"/>
                  </a:lnTo>
                  <a:lnTo>
                    <a:pt x="0" y="155193"/>
                  </a:lnTo>
                  <a:close/>
                </a:path>
              </a:pathLst>
            </a:custGeom>
            <a:ln w="9144">
              <a:solidFill>
                <a:srgbClr val="000000"/>
              </a:solidFill>
              <a:prstDash val="sysDash"/>
            </a:ln>
          </p:spPr>
          <p:txBody>
            <a:bodyPr wrap="square" lIns="0" tIns="0" rIns="0" bIns="0" rtlCol="0"/>
            <a:lstStyle/>
            <a:p>
              <a:endParaRPr/>
            </a:p>
          </p:txBody>
        </p:sp>
        <p:pic>
          <p:nvPicPr>
            <p:cNvPr id="108" name="object 108"/>
            <p:cNvPicPr/>
            <p:nvPr/>
          </p:nvPicPr>
          <p:blipFill>
            <a:blip r:embed="rId4" cstate="print"/>
            <a:stretch>
              <a:fillRect/>
            </a:stretch>
          </p:blipFill>
          <p:spPr>
            <a:xfrm>
              <a:off x="4340352" y="1658112"/>
              <a:ext cx="1267968" cy="368808"/>
            </a:xfrm>
            <a:prstGeom prst="rect">
              <a:avLst/>
            </a:prstGeom>
          </p:spPr>
        </p:pic>
        <p:pic>
          <p:nvPicPr>
            <p:cNvPr id="109" name="object 109"/>
            <p:cNvPicPr/>
            <p:nvPr/>
          </p:nvPicPr>
          <p:blipFill>
            <a:blip r:embed="rId34" cstate="print"/>
            <a:stretch>
              <a:fillRect/>
            </a:stretch>
          </p:blipFill>
          <p:spPr>
            <a:xfrm>
              <a:off x="4526280" y="1674876"/>
              <a:ext cx="893063" cy="373379"/>
            </a:xfrm>
            <a:prstGeom prst="rect">
              <a:avLst/>
            </a:prstGeom>
          </p:spPr>
        </p:pic>
        <p:sp>
          <p:nvSpPr>
            <p:cNvPr id="110" name="object 110"/>
            <p:cNvSpPr/>
            <p:nvPr/>
          </p:nvSpPr>
          <p:spPr>
            <a:xfrm>
              <a:off x="4372356" y="1690116"/>
              <a:ext cx="1149350" cy="250190"/>
            </a:xfrm>
            <a:custGeom>
              <a:avLst/>
              <a:gdLst/>
              <a:ahLst/>
              <a:cxnLst/>
              <a:rect l="l" t="t" r="r" b="b"/>
              <a:pathLst>
                <a:path w="1149350" h="250189">
                  <a:moveTo>
                    <a:pt x="1149096" y="0"/>
                  </a:moveTo>
                  <a:lnTo>
                    <a:pt x="0" y="0"/>
                  </a:lnTo>
                  <a:lnTo>
                    <a:pt x="0" y="249936"/>
                  </a:lnTo>
                  <a:lnTo>
                    <a:pt x="1149096" y="249936"/>
                  </a:lnTo>
                  <a:lnTo>
                    <a:pt x="1149096" y="0"/>
                  </a:lnTo>
                  <a:close/>
                </a:path>
              </a:pathLst>
            </a:custGeom>
            <a:solidFill>
              <a:srgbClr val="FFFFFF"/>
            </a:solidFill>
          </p:spPr>
          <p:txBody>
            <a:bodyPr wrap="square" lIns="0" tIns="0" rIns="0" bIns="0" rtlCol="0"/>
            <a:lstStyle/>
            <a:p>
              <a:endParaRPr/>
            </a:p>
          </p:txBody>
        </p:sp>
      </p:grpSp>
      <p:sp>
        <p:nvSpPr>
          <p:cNvPr id="111" name="object 111"/>
          <p:cNvSpPr txBox="1"/>
          <p:nvPr/>
        </p:nvSpPr>
        <p:spPr>
          <a:xfrm>
            <a:off x="5896355" y="1690116"/>
            <a:ext cx="1149350" cy="195566"/>
          </a:xfrm>
          <a:prstGeom prst="rect">
            <a:avLst/>
          </a:prstGeom>
          <a:ln w="12192">
            <a:solidFill>
              <a:srgbClr val="000000"/>
            </a:solidFill>
          </a:ln>
        </p:spPr>
        <p:txBody>
          <a:bodyPr vert="horz" wrap="square" lIns="0" tIns="41275" rIns="0" bIns="0" rtlCol="0">
            <a:spAutoFit/>
          </a:bodyPr>
          <a:lstStyle/>
          <a:p>
            <a:pPr marL="256540">
              <a:spcBef>
                <a:spcPts val="325"/>
              </a:spcBef>
            </a:pPr>
            <a:r>
              <a:rPr sz="1000" spc="-5" dirty="0">
                <a:latin typeface="Calibri"/>
                <a:cs typeface="Calibri"/>
              </a:rPr>
              <a:t>Applications</a:t>
            </a:r>
            <a:endParaRPr sz="1000">
              <a:latin typeface="Calibri"/>
              <a:cs typeface="Calibri"/>
            </a:endParaRPr>
          </a:p>
        </p:txBody>
      </p:sp>
      <p:grpSp>
        <p:nvGrpSpPr>
          <p:cNvPr id="112" name="object 112"/>
          <p:cNvGrpSpPr/>
          <p:nvPr/>
        </p:nvGrpSpPr>
        <p:grpSpPr>
          <a:xfrm>
            <a:off x="4640580" y="949262"/>
            <a:ext cx="3075305" cy="1099185"/>
            <a:chOff x="3116579" y="949261"/>
            <a:chExt cx="3075305" cy="1099185"/>
          </a:xfrm>
        </p:grpSpPr>
        <p:sp>
          <p:nvSpPr>
            <p:cNvPr id="113" name="object 113"/>
            <p:cNvSpPr/>
            <p:nvPr/>
          </p:nvSpPr>
          <p:spPr>
            <a:xfrm>
              <a:off x="5629655" y="1815084"/>
              <a:ext cx="557530" cy="0"/>
            </a:xfrm>
            <a:custGeom>
              <a:avLst/>
              <a:gdLst/>
              <a:ahLst/>
              <a:cxnLst/>
              <a:rect l="l" t="t" r="r" b="b"/>
              <a:pathLst>
                <a:path w="557529">
                  <a:moveTo>
                    <a:pt x="0" y="0"/>
                  </a:moveTo>
                  <a:lnTo>
                    <a:pt x="557403" y="0"/>
                  </a:lnTo>
                </a:path>
              </a:pathLst>
            </a:custGeom>
            <a:ln w="9144">
              <a:solidFill>
                <a:srgbClr val="000000"/>
              </a:solidFill>
              <a:prstDash val="sysDash"/>
            </a:ln>
          </p:spPr>
          <p:txBody>
            <a:bodyPr wrap="square" lIns="0" tIns="0" rIns="0" bIns="0" rtlCol="0"/>
            <a:lstStyle/>
            <a:p>
              <a:endParaRPr/>
            </a:p>
          </p:txBody>
        </p:sp>
        <p:sp>
          <p:nvSpPr>
            <p:cNvPr id="114" name="object 114"/>
            <p:cNvSpPr/>
            <p:nvPr/>
          </p:nvSpPr>
          <p:spPr>
            <a:xfrm>
              <a:off x="3209543" y="954024"/>
              <a:ext cx="1036319" cy="931544"/>
            </a:xfrm>
            <a:custGeom>
              <a:avLst/>
              <a:gdLst/>
              <a:ahLst/>
              <a:cxnLst/>
              <a:rect l="l" t="t" r="r" b="b"/>
              <a:pathLst>
                <a:path w="1036320" h="931544">
                  <a:moveTo>
                    <a:pt x="881126" y="0"/>
                  </a:moveTo>
                  <a:lnTo>
                    <a:pt x="155194" y="0"/>
                  </a:lnTo>
                  <a:lnTo>
                    <a:pt x="106135" y="7910"/>
                  </a:lnTo>
                  <a:lnTo>
                    <a:pt x="63532" y="29939"/>
                  </a:lnTo>
                  <a:lnTo>
                    <a:pt x="29939" y="63532"/>
                  </a:lnTo>
                  <a:lnTo>
                    <a:pt x="7910" y="106135"/>
                  </a:lnTo>
                  <a:lnTo>
                    <a:pt x="0" y="155193"/>
                  </a:lnTo>
                  <a:lnTo>
                    <a:pt x="0" y="775970"/>
                  </a:lnTo>
                  <a:lnTo>
                    <a:pt x="7910" y="825028"/>
                  </a:lnTo>
                  <a:lnTo>
                    <a:pt x="29939" y="867631"/>
                  </a:lnTo>
                  <a:lnTo>
                    <a:pt x="63532" y="901224"/>
                  </a:lnTo>
                  <a:lnTo>
                    <a:pt x="106135" y="923253"/>
                  </a:lnTo>
                  <a:lnTo>
                    <a:pt x="155194" y="931163"/>
                  </a:lnTo>
                  <a:lnTo>
                    <a:pt x="881126" y="931163"/>
                  </a:lnTo>
                  <a:lnTo>
                    <a:pt x="930184" y="923253"/>
                  </a:lnTo>
                  <a:lnTo>
                    <a:pt x="972787" y="901224"/>
                  </a:lnTo>
                  <a:lnTo>
                    <a:pt x="1006380" y="867631"/>
                  </a:lnTo>
                  <a:lnTo>
                    <a:pt x="1028409" y="825028"/>
                  </a:lnTo>
                  <a:lnTo>
                    <a:pt x="1036319" y="775970"/>
                  </a:lnTo>
                  <a:lnTo>
                    <a:pt x="1036319" y="155193"/>
                  </a:lnTo>
                  <a:lnTo>
                    <a:pt x="1028409" y="106135"/>
                  </a:lnTo>
                  <a:lnTo>
                    <a:pt x="1006380" y="63532"/>
                  </a:lnTo>
                  <a:lnTo>
                    <a:pt x="972787" y="29939"/>
                  </a:lnTo>
                  <a:lnTo>
                    <a:pt x="930184" y="7910"/>
                  </a:lnTo>
                  <a:lnTo>
                    <a:pt x="881126" y="0"/>
                  </a:lnTo>
                  <a:close/>
                </a:path>
              </a:pathLst>
            </a:custGeom>
            <a:solidFill>
              <a:srgbClr val="F1F1F1"/>
            </a:solidFill>
          </p:spPr>
          <p:txBody>
            <a:bodyPr wrap="square" lIns="0" tIns="0" rIns="0" bIns="0" rtlCol="0"/>
            <a:lstStyle/>
            <a:p>
              <a:endParaRPr/>
            </a:p>
          </p:txBody>
        </p:sp>
        <p:sp>
          <p:nvSpPr>
            <p:cNvPr id="115" name="object 115"/>
            <p:cNvSpPr/>
            <p:nvPr/>
          </p:nvSpPr>
          <p:spPr>
            <a:xfrm>
              <a:off x="3209543" y="954024"/>
              <a:ext cx="1036319" cy="931544"/>
            </a:xfrm>
            <a:custGeom>
              <a:avLst/>
              <a:gdLst/>
              <a:ahLst/>
              <a:cxnLst/>
              <a:rect l="l" t="t" r="r" b="b"/>
              <a:pathLst>
                <a:path w="1036320" h="931544">
                  <a:moveTo>
                    <a:pt x="0" y="155193"/>
                  </a:moveTo>
                  <a:lnTo>
                    <a:pt x="7910" y="106135"/>
                  </a:lnTo>
                  <a:lnTo>
                    <a:pt x="29939" y="63532"/>
                  </a:lnTo>
                  <a:lnTo>
                    <a:pt x="63532" y="29939"/>
                  </a:lnTo>
                  <a:lnTo>
                    <a:pt x="106135" y="7910"/>
                  </a:lnTo>
                  <a:lnTo>
                    <a:pt x="155194" y="0"/>
                  </a:lnTo>
                  <a:lnTo>
                    <a:pt x="881126" y="0"/>
                  </a:lnTo>
                  <a:lnTo>
                    <a:pt x="930184" y="7910"/>
                  </a:lnTo>
                  <a:lnTo>
                    <a:pt x="972787" y="29939"/>
                  </a:lnTo>
                  <a:lnTo>
                    <a:pt x="1006380" y="63532"/>
                  </a:lnTo>
                  <a:lnTo>
                    <a:pt x="1028409" y="106135"/>
                  </a:lnTo>
                  <a:lnTo>
                    <a:pt x="1036319" y="155193"/>
                  </a:lnTo>
                  <a:lnTo>
                    <a:pt x="1036319" y="775970"/>
                  </a:lnTo>
                  <a:lnTo>
                    <a:pt x="1028409" y="825028"/>
                  </a:lnTo>
                  <a:lnTo>
                    <a:pt x="1006380" y="867631"/>
                  </a:lnTo>
                  <a:lnTo>
                    <a:pt x="972787" y="901224"/>
                  </a:lnTo>
                  <a:lnTo>
                    <a:pt x="930184" y="923253"/>
                  </a:lnTo>
                  <a:lnTo>
                    <a:pt x="881126" y="931163"/>
                  </a:lnTo>
                  <a:lnTo>
                    <a:pt x="155194" y="931163"/>
                  </a:lnTo>
                  <a:lnTo>
                    <a:pt x="106135" y="923253"/>
                  </a:lnTo>
                  <a:lnTo>
                    <a:pt x="63532" y="901224"/>
                  </a:lnTo>
                  <a:lnTo>
                    <a:pt x="29939" y="867631"/>
                  </a:lnTo>
                  <a:lnTo>
                    <a:pt x="7910" y="825028"/>
                  </a:lnTo>
                  <a:lnTo>
                    <a:pt x="0" y="775970"/>
                  </a:lnTo>
                  <a:lnTo>
                    <a:pt x="0" y="155193"/>
                  </a:lnTo>
                  <a:close/>
                </a:path>
              </a:pathLst>
            </a:custGeom>
            <a:ln w="9144">
              <a:solidFill>
                <a:srgbClr val="000000"/>
              </a:solidFill>
              <a:prstDash val="sysDash"/>
            </a:ln>
          </p:spPr>
          <p:txBody>
            <a:bodyPr wrap="square" lIns="0" tIns="0" rIns="0" bIns="0" rtlCol="0"/>
            <a:lstStyle/>
            <a:p>
              <a:endParaRPr/>
            </a:p>
          </p:txBody>
        </p:sp>
        <p:pic>
          <p:nvPicPr>
            <p:cNvPr id="116" name="object 116"/>
            <p:cNvPicPr/>
            <p:nvPr/>
          </p:nvPicPr>
          <p:blipFill>
            <a:blip r:embed="rId4" cstate="print"/>
            <a:stretch>
              <a:fillRect/>
            </a:stretch>
          </p:blipFill>
          <p:spPr>
            <a:xfrm>
              <a:off x="3116579" y="1658112"/>
              <a:ext cx="1267968" cy="368808"/>
            </a:xfrm>
            <a:prstGeom prst="rect">
              <a:avLst/>
            </a:prstGeom>
          </p:spPr>
        </p:pic>
        <p:pic>
          <p:nvPicPr>
            <p:cNvPr id="117" name="object 117"/>
            <p:cNvPicPr/>
            <p:nvPr/>
          </p:nvPicPr>
          <p:blipFill>
            <a:blip r:embed="rId35" cstate="print"/>
            <a:stretch>
              <a:fillRect/>
            </a:stretch>
          </p:blipFill>
          <p:spPr>
            <a:xfrm>
              <a:off x="3276599" y="1674876"/>
              <a:ext cx="946403" cy="373379"/>
            </a:xfrm>
            <a:prstGeom prst="rect">
              <a:avLst/>
            </a:prstGeom>
          </p:spPr>
        </p:pic>
      </p:grpSp>
      <p:sp>
        <p:nvSpPr>
          <p:cNvPr id="118" name="object 118"/>
          <p:cNvSpPr txBox="1"/>
          <p:nvPr/>
        </p:nvSpPr>
        <p:spPr>
          <a:xfrm>
            <a:off x="7140956" y="1719199"/>
            <a:ext cx="608965" cy="166071"/>
          </a:xfrm>
          <a:prstGeom prst="rect">
            <a:avLst/>
          </a:prstGeom>
        </p:spPr>
        <p:txBody>
          <a:bodyPr vert="horz" wrap="square" lIns="0" tIns="12065" rIns="0" bIns="0" rtlCol="0">
            <a:spAutoFit/>
          </a:bodyPr>
          <a:lstStyle/>
          <a:p>
            <a:pPr marL="12700">
              <a:spcBef>
                <a:spcPts val="95"/>
              </a:spcBef>
              <a:tabLst>
                <a:tab pos="595630" algn="l"/>
              </a:tabLst>
            </a:pPr>
            <a:r>
              <a:rPr sz="1000" spc="-5" dirty="0">
                <a:latin typeface="Calibri"/>
                <a:cs typeface="Calibri"/>
              </a:rPr>
              <a:t> 	</a:t>
            </a:r>
            <a:endParaRPr sz="1000">
              <a:latin typeface="Calibri"/>
              <a:cs typeface="Calibri"/>
            </a:endParaRPr>
          </a:p>
        </p:txBody>
      </p:sp>
      <p:sp>
        <p:nvSpPr>
          <p:cNvPr id="119" name="object 119"/>
          <p:cNvSpPr txBox="1"/>
          <p:nvPr/>
        </p:nvSpPr>
        <p:spPr>
          <a:xfrm>
            <a:off x="4672583" y="1690116"/>
            <a:ext cx="1149350" cy="195566"/>
          </a:xfrm>
          <a:prstGeom prst="rect">
            <a:avLst/>
          </a:prstGeom>
          <a:solidFill>
            <a:srgbClr val="FFFFFF"/>
          </a:solidFill>
          <a:ln w="12192">
            <a:solidFill>
              <a:srgbClr val="000000"/>
            </a:solidFill>
          </a:ln>
        </p:spPr>
        <p:txBody>
          <a:bodyPr vert="horz" wrap="square" lIns="0" tIns="41275" rIns="0" bIns="0" rtlCol="0">
            <a:spAutoFit/>
          </a:bodyPr>
          <a:lstStyle/>
          <a:p>
            <a:pPr marL="230504">
              <a:spcBef>
                <a:spcPts val="325"/>
              </a:spcBef>
            </a:pPr>
            <a:r>
              <a:rPr sz="1000" spc="-5" dirty="0">
                <a:latin typeface="Calibri"/>
                <a:cs typeface="Calibri"/>
              </a:rPr>
              <a:t>Virtual</a:t>
            </a:r>
            <a:r>
              <a:rPr sz="1000" spc="-45" dirty="0">
                <a:latin typeface="Calibri"/>
                <a:cs typeface="Calibri"/>
              </a:rPr>
              <a:t> </a:t>
            </a:r>
            <a:r>
              <a:rPr sz="1000" spc="-5" dirty="0">
                <a:latin typeface="Calibri"/>
                <a:cs typeface="Calibri"/>
              </a:rPr>
              <a:t>Image</a:t>
            </a:r>
            <a:endParaRPr sz="1000">
              <a:latin typeface="Calibri"/>
              <a:cs typeface="Calibri"/>
            </a:endParaRPr>
          </a:p>
        </p:txBody>
      </p:sp>
      <p:grpSp>
        <p:nvGrpSpPr>
          <p:cNvPr id="120" name="object 120"/>
          <p:cNvGrpSpPr/>
          <p:nvPr/>
        </p:nvGrpSpPr>
        <p:grpSpPr>
          <a:xfrm>
            <a:off x="4861559" y="1008889"/>
            <a:ext cx="4061460" cy="1671955"/>
            <a:chOff x="3337559" y="1008888"/>
            <a:chExt cx="4061460" cy="1671955"/>
          </a:xfrm>
        </p:grpSpPr>
        <p:pic>
          <p:nvPicPr>
            <p:cNvPr id="121" name="object 121"/>
            <p:cNvPicPr/>
            <p:nvPr/>
          </p:nvPicPr>
          <p:blipFill>
            <a:blip r:embed="rId36" cstate="print"/>
            <a:stretch>
              <a:fillRect/>
            </a:stretch>
          </p:blipFill>
          <p:spPr>
            <a:xfrm>
              <a:off x="3337559" y="1013460"/>
              <a:ext cx="585215" cy="585215"/>
            </a:xfrm>
            <a:prstGeom prst="rect">
              <a:avLst/>
            </a:prstGeom>
          </p:spPr>
        </p:pic>
        <p:pic>
          <p:nvPicPr>
            <p:cNvPr id="122" name="object 122"/>
            <p:cNvPicPr/>
            <p:nvPr/>
          </p:nvPicPr>
          <p:blipFill>
            <a:blip r:embed="rId36" cstate="print"/>
            <a:stretch>
              <a:fillRect/>
            </a:stretch>
          </p:blipFill>
          <p:spPr>
            <a:xfrm>
              <a:off x="3541775" y="1013460"/>
              <a:ext cx="583691" cy="585215"/>
            </a:xfrm>
            <a:prstGeom prst="rect">
              <a:avLst/>
            </a:prstGeom>
          </p:spPr>
        </p:pic>
        <p:pic>
          <p:nvPicPr>
            <p:cNvPr id="123" name="object 123"/>
            <p:cNvPicPr/>
            <p:nvPr/>
          </p:nvPicPr>
          <p:blipFill>
            <a:blip r:embed="rId37" cstate="print"/>
            <a:stretch>
              <a:fillRect/>
            </a:stretch>
          </p:blipFill>
          <p:spPr>
            <a:xfrm>
              <a:off x="6592823" y="1013460"/>
              <a:ext cx="806196" cy="780288"/>
            </a:xfrm>
            <a:prstGeom prst="rect">
              <a:avLst/>
            </a:prstGeom>
          </p:spPr>
        </p:pic>
        <p:pic>
          <p:nvPicPr>
            <p:cNvPr id="124" name="object 124"/>
            <p:cNvPicPr/>
            <p:nvPr/>
          </p:nvPicPr>
          <p:blipFill>
            <a:blip r:embed="rId38" cstate="print"/>
            <a:stretch>
              <a:fillRect/>
            </a:stretch>
          </p:blipFill>
          <p:spPr>
            <a:xfrm>
              <a:off x="6476999" y="1161288"/>
              <a:ext cx="576072" cy="574548"/>
            </a:xfrm>
            <a:prstGeom prst="rect">
              <a:avLst/>
            </a:prstGeom>
          </p:spPr>
        </p:pic>
        <p:pic>
          <p:nvPicPr>
            <p:cNvPr id="125" name="object 125"/>
            <p:cNvPicPr/>
            <p:nvPr/>
          </p:nvPicPr>
          <p:blipFill>
            <a:blip r:embed="rId37" cstate="print"/>
            <a:stretch>
              <a:fillRect/>
            </a:stretch>
          </p:blipFill>
          <p:spPr>
            <a:xfrm>
              <a:off x="4661915" y="1008888"/>
              <a:ext cx="787908" cy="763524"/>
            </a:xfrm>
            <a:prstGeom prst="rect">
              <a:avLst/>
            </a:prstGeom>
          </p:spPr>
        </p:pic>
        <p:pic>
          <p:nvPicPr>
            <p:cNvPr id="126" name="object 126"/>
            <p:cNvPicPr/>
            <p:nvPr/>
          </p:nvPicPr>
          <p:blipFill>
            <a:blip r:embed="rId38" cstate="print"/>
            <a:stretch>
              <a:fillRect/>
            </a:stretch>
          </p:blipFill>
          <p:spPr>
            <a:xfrm>
              <a:off x="4527803" y="1138428"/>
              <a:ext cx="576072" cy="576072"/>
            </a:xfrm>
            <a:prstGeom prst="rect">
              <a:avLst/>
            </a:prstGeom>
          </p:spPr>
        </p:pic>
        <p:pic>
          <p:nvPicPr>
            <p:cNvPr id="127" name="object 127"/>
            <p:cNvPicPr/>
            <p:nvPr/>
          </p:nvPicPr>
          <p:blipFill>
            <a:blip r:embed="rId26" cstate="print"/>
            <a:stretch>
              <a:fillRect/>
            </a:stretch>
          </p:blipFill>
          <p:spPr>
            <a:xfrm>
              <a:off x="3569207" y="2110740"/>
              <a:ext cx="330708" cy="569976"/>
            </a:xfrm>
            <a:prstGeom prst="rect">
              <a:avLst/>
            </a:prstGeom>
          </p:spPr>
        </p:pic>
        <p:pic>
          <p:nvPicPr>
            <p:cNvPr id="128" name="object 128"/>
            <p:cNvPicPr/>
            <p:nvPr/>
          </p:nvPicPr>
          <p:blipFill>
            <a:blip r:embed="rId39" cstate="print"/>
            <a:stretch>
              <a:fillRect/>
            </a:stretch>
          </p:blipFill>
          <p:spPr>
            <a:xfrm>
              <a:off x="3601211" y="2142744"/>
              <a:ext cx="211836" cy="451103"/>
            </a:xfrm>
            <a:prstGeom prst="rect">
              <a:avLst/>
            </a:prstGeom>
          </p:spPr>
        </p:pic>
        <p:sp>
          <p:nvSpPr>
            <p:cNvPr id="129" name="object 129"/>
            <p:cNvSpPr/>
            <p:nvPr/>
          </p:nvSpPr>
          <p:spPr>
            <a:xfrm>
              <a:off x="3601211" y="2142744"/>
              <a:ext cx="212090" cy="451484"/>
            </a:xfrm>
            <a:custGeom>
              <a:avLst/>
              <a:gdLst/>
              <a:ahLst/>
              <a:cxnLst/>
              <a:rect l="l" t="t" r="r" b="b"/>
              <a:pathLst>
                <a:path w="212089" h="451485">
                  <a:moveTo>
                    <a:pt x="105917" y="451103"/>
                  </a:moveTo>
                  <a:lnTo>
                    <a:pt x="211836" y="345185"/>
                  </a:lnTo>
                  <a:lnTo>
                    <a:pt x="158876" y="345185"/>
                  </a:lnTo>
                  <a:lnTo>
                    <a:pt x="158876" y="105917"/>
                  </a:lnTo>
                  <a:lnTo>
                    <a:pt x="211836" y="105917"/>
                  </a:lnTo>
                  <a:lnTo>
                    <a:pt x="105917" y="0"/>
                  </a:lnTo>
                  <a:lnTo>
                    <a:pt x="0" y="105917"/>
                  </a:lnTo>
                  <a:lnTo>
                    <a:pt x="52959" y="105917"/>
                  </a:lnTo>
                  <a:lnTo>
                    <a:pt x="52959" y="345185"/>
                  </a:lnTo>
                  <a:lnTo>
                    <a:pt x="0" y="345185"/>
                  </a:lnTo>
                  <a:lnTo>
                    <a:pt x="105917" y="451103"/>
                  </a:lnTo>
                  <a:close/>
                </a:path>
              </a:pathLst>
            </a:custGeom>
            <a:ln w="12192">
              <a:solidFill>
                <a:srgbClr val="D5A200"/>
              </a:solidFill>
            </a:ln>
          </p:spPr>
          <p:txBody>
            <a:bodyPr wrap="square" lIns="0" tIns="0" rIns="0" bIns="0" rtlCol="0"/>
            <a:lstStyle/>
            <a:p>
              <a:endParaRPr/>
            </a:p>
          </p:txBody>
        </p:sp>
        <p:pic>
          <p:nvPicPr>
            <p:cNvPr id="130" name="object 130"/>
            <p:cNvPicPr/>
            <p:nvPr/>
          </p:nvPicPr>
          <p:blipFill>
            <a:blip r:embed="rId26" cstate="print"/>
            <a:stretch>
              <a:fillRect/>
            </a:stretch>
          </p:blipFill>
          <p:spPr>
            <a:xfrm>
              <a:off x="4837175" y="2110740"/>
              <a:ext cx="330708" cy="569976"/>
            </a:xfrm>
            <a:prstGeom prst="rect">
              <a:avLst/>
            </a:prstGeom>
          </p:spPr>
        </p:pic>
        <p:pic>
          <p:nvPicPr>
            <p:cNvPr id="131" name="object 131"/>
            <p:cNvPicPr/>
            <p:nvPr/>
          </p:nvPicPr>
          <p:blipFill>
            <a:blip r:embed="rId39" cstate="print"/>
            <a:stretch>
              <a:fillRect/>
            </a:stretch>
          </p:blipFill>
          <p:spPr>
            <a:xfrm>
              <a:off x="4869179" y="2142744"/>
              <a:ext cx="211836" cy="451103"/>
            </a:xfrm>
            <a:prstGeom prst="rect">
              <a:avLst/>
            </a:prstGeom>
          </p:spPr>
        </p:pic>
        <p:sp>
          <p:nvSpPr>
            <p:cNvPr id="132" name="object 132"/>
            <p:cNvSpPr/>
            <p:nvPr/>
          </p:nvSpPr>
          <p:spPr>
            <a:xfrm>
              <a:off x="4869179" y="2142744"/>
              <a:ext cx="212090" cy="451484"/>
            </a:xfrm>
            <a:custGeom>
              <a:avLst/>
              <a:gdLst/>
              <a:ahLst/>
              <a:cxnLst/>
              <a:rect l="l" t="t" r="r" b="b"/>
              <a:pathLst>
                <a:path w="212089" h="451485">
                  <a:moveTo>
                    <a:pt x="105918" y="451103"/>
                  </a:moveTo>
                  <a:lnTo>
                    <a:pt x="211836" y="345185"/>
                  </a:lnTo>
                  <a:lnTo>
                    <a:pt x="158877" y="345185"/>
                  </a:lnTo>
                  <a:lnTo>
                    <a:pt x="158877" y="105917"/>
                  </a:lnTo>
                  <a:lnTo>
                    <a:pt x="211836" y="105917"/>
                  </a:lnTo>
                  <a:lnTo>
                    <a:pt x="105918" y="0"/>
                  </a:lnTo>
                  <a:lnTo>
                    <a:pt x="0" y="105917"/>
                  </a:lnTo>
                  <a:lnTo>
                    <a:pt x="52959" y="105917"/>
                  </a:lnTo>
                  <a:lnTo>
                    <a:pt x="52959" y="345185"/>
                  </a:lnTo>
                  <a:lnTo>
                    <a:pt x="0" y="345185"/>
                  </a:lnTo>
                  <a:lnTo>
                    <a:pt x="105918" y="451103"/>
                  </a:lnTo>
                  <a:close/>
                </a:path>
              </a:pathLst>
            </a:custGeom>
            <a:ln w="12192">
              <a:solidFill>
                <a:srgbClr val="D5A200"/>
              </a:solidFill>
            </a:ln>
          </p:spPr>
          <p:txBody>
            <a:bodyPr wrap="square" lIns="0" tIns="0" rIns="0" bIns="0" rtlCol="0"/>
            <a:lstStyle/>
            <a:p>
              <a:endParaRPr/>
            </a:p>
          </p:txBody>
        </p:sp>
        <p:pic>
          <p:nvPicPr>
            <p:cNvPr id="133" name="object 133"/>
            <p:cNvPicPr/>
            <p:nvPr/>
          </p:nvPicPr>
          <p:blipFill>
            <a:blip r:embed="rId29" cstate="print"/>
            <a:stretch>
              <a:fillRect/>
            </a:stretch>
          </p:blipFill>
          <p:spPr>
            <a:xfrm>
              <a:off x="6771131" y="2110740"/>
              <a:ext cx="329183" cy="569976"/>
            </a:xfrm>
            <a:prstGeom prst="rect">
              <a:avLst/>
            </a:prstGeom>
          </p:spPr>
        </p:pic>
        <p:pic>
          <p:nvPicPr>
            <p:cNvPr id="134" name="object 134"/>
            <p:cNvPicPr/>
            <p:nvPr/>
          </p:nvPicPr>
          <p:blipFill>
            <a:blip r:embed="rId40" cstate="print"/>
            <a:stretch>
              <a:fillRect/>
            </a:stretch>
          </p:blipFill>
          <p:spPr>
            <a:xfrm>
              <a:off x="6803135" y="2142744"/>
              <a:ext cx="210312" cy="451103"/>
            </a:xfrm>
            <a:prstGeom prst="rect">
              <a:avLst/>
            </a:prstGeom>
          </p:spPr>
        </p:pic>
        <p:sp>
          <p:nvSpPr>
            <p:cNvPr id="135" name="object 135"/>
            <p:cNvSpPr/>
            <p:nvPr/>
          </p:nvSpPr>
          <p:spPr>
            <a:xfrm>
              <a:off x="6803135" y="2142744"/>
              <a:ext cx="210820" cy="451484"/>
            </a:xfrm>
            <a:custGeom>
              <a:avLst/>
              <a:gdLst/>
              <a:ahLst/>
              <a:cxnLst/>
              <a:rect l="l" t="t" r="r" b="b"/>
              <a:pathLst>
                <a:path w="210820" h="451485">
                  <a:moveTo>
                    <a:pt x="105156" y="451103"/>
                  </a:moveTo>
                  <a:lnTo>
                    <a:pt x="210312" y="345947"/>
                  </a:lnTo>
                  <a:lnTo>
                    <a:pt x="157734" y="345947"/>
                  </a:lnTo>
                  <a:lnTo>
                    <a:pt x="157734" y="105155"/>
                  </a:lnTo>
                  <a:lnTo>
                    <a:pt x="210312" y="105155"/>
                  </a:lnTo>
                  <a:lnTo>
                    <a:pt x="105156" y="0"/>
                  </a:lnTo>
                  <a:lnTo>
                    <a:pt x="0" y="105155"/>
                  </a:lnTo>
                  <a:lnTo>
                    <a:pt x="52578" y="105155"/>
                  </a:lnTo>
                  <a:lnTo>
                    <a:pt x="52578" y="345947"/>
                  </a:lnTo>
                  <a:lnTo>
                    <a:pt x="0" y="345947"/>
                  </a:lnTo>
                  <a:lnTo>
                    <a:pt x="105156" y="451103"/>
                  </a:lnTo>
                  <a:close/>
                </a:path>
              </a:pathLst>
            </a:custGeom>
            <a:ln w="12192">
              <a:solidFill>
                <a:srgbClr val="D5A200"/>
              </a:solidFill>
            </a:ln>
          </p:spPr>
          <p:txBody>
            <a:bodyPr wrap="square" lIns="0" tIns="0" rIns="0" bIns="0" rtlCol="0"/>
            <a:lstStyle/>
            <a:p>
              <a:endParaRPr/>
            </a:p>
          </p:txBody>
        </p:sp>
      </p:grpSp>
      <p:sp>
        <p:nvSpPr>
          <p:cNvPr id="136" name="object 136"/>
          <p:cNvSpPr txBox="1"/>
          <p:nvPr/>
        </p:nvSpPr>
        <p:spPr>
          <a:xfrm>
            <a:off x="4566920" y="6019800"/>
            <a:ext cx="2901950" cy="299720"/>
          </a:xfrm>
          <a:prstGeom prst="rect">
            <a:avLst/>
          </a:prstGeom>
        </p:spPr>
        <p:txBody>
          <a:bodyPr vert="horz" wrap="square" lIns="0" tIns="12700" rIns="0" bIns="0" rtlCol="0">
            <a:spAutoFit/>
          </a:bodyPr>
          <a:lstStyle/>
          <a:p>
            <a:pPr marL="12700">
              <a:spcBef>
                <a:spcPts val="100"/>
              </a:spcBef>
            </a:pPr>
            <a:r>
              <a:rPr spc="-10" dirty="0">
                <a:latin typeface="Calibri"/>
                <a:cs typeface="Calibri"/>
              </a:rPr>
              <a:t>Virtualization </a:t>
            </a:r>
            <a:r>
              <a:rPr spc="-15" dirty="0">
                <a:latin typeface="Calibri"/>
                <a:cs typeface="Calibri"/>
              </a:rPr>
              <a:t>Reference</a:t>
            </a:r>
            <a:r>
              <a:rPr spc="-5" dirty="0">
                <a:latin typeface="Calibri"/>
                <a:cs typeface="Calibri"/>
              </a:rPr>
              <a:t> </a:t>
            </a:r>
            <a:r>
              <a:rPr dirty="0">
                <a:latin typeface="Calibri"/>
                <a:cs typeface="Calibri"/>
              </a:rPr>
              <a:t>Model</a:t>
            </a:r>
          </a:p>
        </p:txBody>
      </p:sp>
      <p:sp>
        <p:nvSpPr>
          <p:cNvPr id="137" name="Date Placeholder 136">
            <a:extLst>
              <a:ext uri="{FF2B5EF4-FFF2-40B4-BE49-F238E27FC236}">
                <a16:creationId xmlns:a16="http://schemas.microsoft.com/office/drawing/2014/main" id="{8FFD01A2-F7E2-4279-9AEC-7DF7CE2CF069}"/>
              </a:ext>
            </a:extLst>
          </p:cNvPr>
          <p:cNvSpPr>
            <a:spLocks noGrp="1"/>
          </p:cNvSpPr>
          <p:nvPr>
            <p:ph type="dt" sz="half" idx="6"/>
          </p:nvPr>
        </p:nvSpPr>
        <p:spPr/>
        <p:txBody>
          <a:bodyPr/>
          <a:lstStyle/>
          <a:p>
            <a:fld id="{8569C568-4817-4505-A084-2F75AD653DEB}" type="datetime1">
              <a:rPr lang="en-US" smtClean="0"/>
              <a:t>3/13/2023</a:t>
            </a:fld>
            <a:endParaRPr lang="en-US"/>
          </a:p>
        </p:txBody>
      </p:sp>
      <p:sp>
        <p:nvSpPr>
          <p:cNvPr id="138" name="Footer Placeholder 137">
            <a:extLst>
              <a:ext uri="{FF2B5EF4-FFF2-40B4-BE49-F238E27FC236}">
                <a16:creationId xmlns:a16="http://schemas.microsoft.com/office/drawing/2014/main" id="{8AC182F3-D9B2-47C4-9BCE-A0D031E3F24E}"/>
              </a:ext>
            </a:extLst>
          </p:cNvPr>
          <p:cNvSpPr>
            <a:spLocks noGrp="1"/>
          </p:cNvSpPr>
          <p:nvPr>
            <p:ph type="ftr" sz="quarter" idx="5"/>
          </p:nvPr>
        </p:nvSpPr>
        <p:spPr>
          <a:xfrm>
            <a:off x="4145280" y="6400800"/>
            <a:ext cx="3901440" cy="276999"/>
          </a:xfrm>
        </p:spPr>
        <p:txBody>
          <a:bodyPr/>
          <a:lstStyle/>
          <a:p>
            <a:r>
              <a:rPr lang="en-GB" dirty="0"/>
              <a:t>Virtualization-Module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1778" y="533400"/>
            <a:ext cx="6191822" cy="690574"/>
          </a:xfrm>
          <a:prstGeom prst="rect">
            <a:avLst/>
          </a:prstGeom>
        </p:spPr>
        <p:txBody>
          <a:bodyPr vert="horz" wrap="square" lIns="0" tIns="13335" rIns="0" bIns="0" rtlCol="0">
            <a:spAutoFit/>
          </a:bodyPr>
          <a:lstStyle/>
          <a:p>
            <a:pPr marL="12700">
              <a:spcBef>
                <a:spcPts val="105"/>
              </a:spcBef>
            </a:pPr>
            <a:r>
              <a:rPr lang="en-GB" sz="4400" b="1" spc="-15" dirty="0"/>
              <a:t>3.1.2 </a:t>
            </a:r>
            <a:r>
              <a:rPr sz="4400" b="1" spc="-15" dirty="0"/>
              <a:t>Characteristics </a:t>
            </a:r>
            <a:r>
              <a:rPr sz="4400" b="1" spc="-5" dirty="0"/>
              <a:t>of</a:t>
            </a:r>
            <a:r>
              <a:rPr sz="4400" b="1" spc="-20" dirty="0"/>
              <a:t> </a:t>
            </a:r>
            <a:r>
              <a:rPr sz="4400" b="1" spc="-5" dirty="0"/>
              <a:t>VE</a:t>
            </a:r>
            <a:endParaRPr sz="4400" b="1" dirty="0"/>
          </a:p>
        </p:txBody>
      </p:sp>
      <p:sp>
        <p:nvSpPr>
          <p:cNvPr id="3" name="object 3"/>
          <p:cNvSpPr txBox="1"/>
          <p:nvPr/>
        </p:nvSpPr>
        <p:spPr>
          <a:xfrm>
            <a:off x="2059940" y="1509941"/>
            <a:ext cx="3627120" cy="3538220"/>
          </a:xfrm>
          <a:prstGeom prst="rect">
            <a:avLst/>
          </a:prstGeom>
        </p:spPr>
        <p:txBody>
          <a:bodyPr vert="horz" wrap="square" lIns="0" tIns="110489" rIns="0" bIns="0" rtlCol="0">
            <a:spAutoFit/>
          </a:bodyPr>
          <a:lstStyle/>
          <a:p>
            <a:pPr marL="355600" indent="-342900">
              <a:spcBef>
                <a:spcPts val="869"/>
              </a:spcBef>
              <a:buFont typeface="Arial MT"/>
              <a:buChar char="•"/>
              <a:tabLst>
                <a:tab pos="354965" algn="l"/>
                <a:tab pos="355600" algn="l"/>
              </a:tabLst>
            </a:pPr>
            <a:r>
              <a:rPr sz="3200" spc="-5" dirty="0">
                <a:latin typeface="Calibri"/>
                <a:cs typeface="Calibri"/>
              </a:rPr>
              <a:t>Increased</a:t>
            </a:r>
            <a:r>
              <a:rPr sz="3200" spc="-60" dirty="0">
                <a:latin typeface="Calibri"/>
                <a:cs typeface="Calibri"/>
              </a:rPr>
              <a:t> </a:t>
            </a:r>
            <a:r>
              <a:rPr sz="3200" spc="-5" dirty="0">
                <a:solidFill>
                  <a:srgbClr val="FF0000"/>
                </a:solidFill>
                <a:latin typeface="Calibri"/>
                <a:cs typeface="Calibri"/>
              </a:rPr>
              <a:t>Security</a:t>
            </a:r>
            <a:endParaRPr sz="3200" dirty="0">
              <a:latin typeface="Calibri"/>
              <a:cs typeface="Calibri"/>
            </a:endParaRPr>
          </a:p>
          <a:p>
            <a:pPr marL="355600" indent="-342900">
              <a:spcBef>
                <a:spcPts val="770"/>
              </a:spcBef>
              <a:buFont typeface="Arial MT"/>
              <a:buChar char="•"/>
              <a:tabLst>
                <a:tab pos="354965" algn="l"/>
                <a:tab pos="355600" algn="l"/>
              </a:tabLst>
            </a:pPr>
            <a:r>
              <a:rPr sz="3200" dirty="0">
                <a:latin typeface="Calibri"/>
                <a:cs typeface="Calibri"/>
              </a:rPr>
              <a:t>Managed</a:t>
            </a:r>
            <a:r>
              <a:rPr sz="3200" spc="-65" dirty="0">
                <a:latin typeface="Calibri"/>
                <a:cs typeface="Calibri"/>
              </a:rPr>
              <a:t> </a:t>
            </a:r>
            <a:r>
              <a:rPr sz="3200" spc="-15" dirty="0">
                <a:solidFill>
                  <a:srgbClr val="FF0000"/>
                </a:solidFill>
                <a:latin typeface="Calibri"/>
                <a:cs typeface="Calibri"/>
              </a:rPr>
              <a:t>Execution</a:t>
            </a:r>
            <a:endParaRPr sz="3200" dirty="0">
              <a:latin typeface="Calibri"/>
              <a:cs typeface="Calibri"/>
            </a:endParaRPr>
          </a:p>
          <a:p>
            <a:pPr marL="355600" indent="-342900">
              <a:spcBef>
                <a:spcPts val="620"/>
              </a:spcBef>
              <a:buFont typeface="Wingdings"/>
              <a:buChar char=""/>
              <a:tabLst>
                <a:tab pos="355600" algn="l"/>
              </a:tabLst>
            </a:pPr>
            <a:r>
              <a:rPr sz="2400" dirty="0">
                <a:latin typeface="Calibri"/>
                <a:cs typeface="Calibri"/>
              </a:rPr>
              <a:t>-</a:t>
            </a:r>
            <a:r>
              <a:rPr sz="2400" spc="-40" dirty="0">
                <a:latin typeface="Calibri"/>
                <a:cs typeface="Calibri"/>
              </a:rPr>
              <a:t> </a:t>
            </a:r>
            <a:r>
              <a:rPr sz="2400" spc="-5" dirty="0">
                <a:latin typeface="Calibri"/>
                <a:cs typeface="Calibri"/>
              </a:rPr>
              <a:t>Sharing</a:t>
            </a:r>
            <a:endParaRPr sz="2400" dirty="0">
              <a:latin typeface="Calibri"/>
              <a:cs typeface="Calibri"/>
            </a:endParaRPr>
          </a:p>
          <a:p>
            <a:pPr marL="355600" indent="-342900">
              <a:spcBef>
                <a:spcPts val="580"/>
              </a:spcBef>
              <a:buFont typeface="Wingdings"/>
              <a:buChar char=""/>
              <a:tabLst>
                <a:tab pos="355600" algn="l"/>
              </a:tabLst>
            </a:pPr>
            <a:r>
              <a:rPr sz="2400" dirty="0">
                <a:latin typeface="Calibri"/>
                <a:cs typeface="Calibri"/>
              </a:rPr>
              <a:t>-</a:t>
            </a:r>
            <a:r>
              <a:rPr sz="2400" spc="-40" dirty="0">
                <a:latin typeface="Calibri"/>
                <a:cs typeface="Calibri"/>
              </a:rPr>
              <a:t> </a:t>
            </a:r>
            <a:r>
              <a:rPr sz="2400" spc="-10" dirty="0">
                <a:latin typeface="Calibri"/>
                <a:cs typeface="Calibri"/>
              </a:rPr>
              <a:t>Aggregation</a:t>
            </a:r>
            <a:endParaRPr sz="2400" dirty="0">
              <a:latin typeface="Calibri"/>
              <a:cs typeface="Calibri"/>
            </a:endParaRPr>
          </a:p>
          <a:p>
            <a:pPr marL="355600" indent="-342900">
              <a:spcBef>
                <a:spcPts val="575"/>
              </a:spcBef>
              <a:buFont typeface="Wingdings"/>
              <a:buChar char=""/>
              <a:tabLst>
                <a:tab pos="355600" algn="l"/>
              </a:tabLst>
            </a:pPr>
            <a:r>
              <a:rPr sz="2400" dirty="0">
                <a:latin typeface="Calibri"/>
                <a:cs typeface="Calibri"/>
              </a:rPr>
              <a:t>-</a:t>
            </a:r>
            <a:r>
              <a:rPr sz="2400" spc="-45" dirty="0">
                <a:latin typeface="Calibri"/>
                <a:cs typeface="Calibri"/>
              </a:rPr>
              <a:t> </a:t>
            </a:r>
            <a:r>
              <a:rPr sz="2400" spc="-5" dirty="0">
                <a:latin typeface="Calibri"/>
                <a:cs typeface="Calibri"/>
              </a:rPr>
              <a:t>Emulation</a:t>
            </a:r>
            <a:endParaRPr sz="2400" dirty="0">
              <a:latin typeface="Calibri"/>
              <a:cs typeface="Calibri"/>
            </a:endParaRPr>
          </a:p>
          <a:p>
            <a:pPr marL="355600" indent="-342900">
              <a:spcBef>
                <a:spcPts val="575"/>
              </a:spcBef>
              <a:buFont typeface="Wingdings"/>
              <a:buChar char=""/>
              <a:tabLst>
                <a:tab pos="355600" algn="l"/>
              </a:tabLst>
            </a:pPr>
            <a:r>
              <a:rPr sz="2400" dirty="0">
                <a:latin typeface="Calibri"/>
                <a:cs typeface="Calibri"/>
              </a:rPr>
              <a:t>-</a:t>
            </a:r>
            <a:r>
              <a:rPr sz="2400" spc="-30" dirty="0">
                <a:latin typeface="Calibri"/>
                <a:cs typeface="Calibri"/>
              </a:rPr>
              <a:t> </a:t>
            </a:r>
            <a:r>
              <a:rPr sz="2400" spc="-10" dirty="0">
                <a:latin typeface="Calibri"/>
                <a:cs typeface="Calibri"/>
              </a:rPr>
              <a:t>Isolation</a:t>
            </a:r>
            <a:endParaRPr sz="2400" dirty="0">
              <a:latin typeface="Calibri"/>
              <a:cs typeface="Calibri"/>
            </a:endParaRPr>
          </a:p>
          <a:p>
            <a:pPr marL="355600" indent="-342900">
              <a:spcBef>
                <a:spcPts val="725"/>
              </a:spcBef>
              <a:buFont typeface="Arial MT"/>
              <a:buChar char="•"/>
              <a:tabLst>
                <a:tab pos="354965" algn="l"/>
                <a:tab pos="355600" algn="l"/>
              </a:tabLst>
            </a:pPr>
            <a:r>
              <a:rPr sz="3200" spc="-10" dirty="0">
                <a:solidFill>
                  <a:srgbClr val="FF0000"/>
                </a:solidFill>
                <a:latin typeface="Calibri"/>
                <a:cs typeface="Calibri"/>
              </a:rPr>
              <a:t>Portability</a:t>
            </a:r>
            <a:endParaRPr sz="3200" dirty="0">
              <a:latin typeface="Calibri"/>
              <a:cs typeface="Calibri"/>
            </a:endParaRPr>
          </a:p>
        </p:txBody>
      </p:sp>
      <p:sp>
        <p:nvSpPr>
          <p:cNvPr id="4" name="Date Placeholder 3">
            <a:extLst>
              <a:ext uri="{FF2B5EF4-FFF2-40B4-BE49-F238E27FC236}">
                <a16:creationId xmlns:a16="http://schemas.microsoft.com/office/drawing/2014/main" id="{084BD9EC-F126-4BD2-82A7-A6C71846671E}"/>
              </a:ext>
            </a:extLst>
          </p:cNvPr>
          <p:cNvSpPr>
            <a:spLocks noGrp="1"/>
          </p:cNvSpPr>
          <p:nvPr>
            <p:ph type="dt" sz="half" idx="6"/>
          </p:nvPr>
        </p:nvSpPr>
        <p:spPr/>
        <p:txBody>
          <a:bodyPr/>
          <a:lstStyle/>
          <a:p>
            <a:fld id="{B41F9249-395E-41DA-B9BD-E3BF4A57D3FF}" type="datetime1">
              <a:rPr lang="en-US" smtClean="0"/>
              <a:t>3/13/2023</a:t>
            </a:fld>
            <a:endParaRPr lang="en-US"/>
          </a:p>
        </p:txBody>
      </p:sp>
      <p:sp>
        <p:nvSpPr>
          <p:cNvPr id="5" name="Footer Placeholder 4">
            <a:extLst>
              <a:ext uri="{FF2B5EF4-FFF2-40B4-BE49-F238E27FC236}">
                <a16:creationId xmlns:a16="http://schemas.microsoft.com/office/drawing/2014/main" id="{BB2B7093-AC5A-4CB5-8CDC-A43EA36D4AD8}"/>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6977" y="461900"/>
            <a:ext cx="4176395" cy="696595"/>
          </a:xfrm>
          <a:prstGeom prst="rect">
            <a:avLst/>
          </a:prstGeom>
        </p:spPr>
        <p:txBody>
          <a:bodyPr vert="horz" wrap="square" lIns="0" tIns="13335" rIns="0" bIns="0" rtlCol="0">
            <a:spAutoFit/>
          </a:bodyPr>
          <a:lstStyle/>
          <a:p>
            <a:pPr marL="12700">
              <a:spcBef>
                <a:spcPts val="105"/>
              </a:spcBef>
            </a:pPr>
            <a:r>
              <a:rPr sz="4400" spc="-5" dirty="0"/>
              <a:t>Increased</a:t>
            </a:r>
            <a:r>
              <a:rPr sz="4400" spc="-85" dirty="0"/>
              <a:t> </a:t>
            </a:r>
            <a:r>
              <a:rPr sz="4400" spc="-5" dirty="0"/>
              <a:t>Security</a:t>
            </a:r>
            <a:endParaRPr sz="4400"/>
          </a:p>
        </p:txBody>
      </p:sp>
      <p:sp>
        <p:nvSpPr>
          <p:cNvPr id="3" name="object 3"/>
          <p:cNvSpPr txBox="1"/>
          <p:nvPr/>
        </p:nvSpPr>
        <p:spPr>
          <a:xfrm>
            <a:off x="2517444" y="1524280"/>
            <a:ext cx="7049134" cy="3474669"/>
          </a:xfrm>
          <a:prstGeom prst="rect">
            <a:avLst/>
          </a:prstGeom>
        </p:spPr>
        <p:txBody>
          <a:bodyPr vert="horz" wrap="square" lIns="0" tIns="98425" rIns="0" bIns="0" rtlCol="0">
            <a:spAutoFit/>
          </a:bodyPr>
          <a:lstStyle/>
          <a:p>
            <a:pPr marL="299085" indent="-287020">
              <a:spcBef>
                <a:spcPts val="775"/>
              </a:spcBef>
              <a:buFont typeface="Arial MT"/>
              <a:buChar char="–"/>
              <a:tabLst>
                <a:tab pos="299720" algn="l"/>
              </a:tabLst>
            </a:pPr>
            <a:r>
              <a:rPr sz="2800" spc="-10" dirty="0">
                <a:latin typeface="Calibri"/>
                <a:cs typeface="Calibri"/>
              </a:rPr>
              <a:t>Ability</a:t>
            </a:r>
            <a:r>
              <a:rPr sz="2800" spc="15" dirty="0">
                <a:latin typeface="Calibri"/>
                <a:cs typeface="Calibri"/>
              </a:rPr>
              <a:t> </a:t>
            </a:r>
            <a:r>
              <a:rPr sz="2800" spc="-20" dirty="0">
                <a:latin typeface="Calibri"/>
                <a:cs typeface="Calibri"/>
              </a:rPr>
              <a:t>to</a:t>
            </a:r>
            <a:r>
              <a:rPr sz="2800" dirty="0">
                <a:latin typeface="Calibri"/>
                <a:cs typeface="Calibri"/>
              </a:rPr>
              <a:t> </a:t>
            </a:r>
            <a:r>
              <a:rPr sz="2800" spc="-20" dirty="0">
                <a:latin typeface="Calibri"/>
                <a:cs typeface="Calibri"/>
              </a:rPr>
              <a:t>control</a:t>
            </a:r>
            <a:r>
              <a:rPr sz="2800" spc="15"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execution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a:t>
            </a:r>
            <a:r>
              <a:rPr sz="2800" spc="5" dirty="0">
                <a:latin typeface="Calibri"/>
                <a:cs typeface="Calibri"/>
              </a:rPr>
              <a:t> </a:t>
            </a:r>
            <a:r>
              <a:rPr sz="2800" spc="-15" dirty="0">
                <a:latin typeface="Calibri"/>
                <a:cs typeface="Calibri"/>
              </a:rPr>
              <a:t>guest</a:t>
            </a:r>
            <a:endParaRPr sz="2800">
              <a:latin typeface="Calibri"/>
              <a:cs typeface="Calibri"/>
            </a:endParaRPr>
          </a:p>
          <a:p>
            <a:pPr marL="299085" indent="-287020">
              <a:spcBef>
                <a:spcPts val="675"/>
              </a:spcBef>
              <a:buFont typeface="Arial MT"/>
              <a:buChar char="–"/>
              <a:tabLst>
                <a:tab pos="299720" algn="l"/>
              </a:tabLst>
            </a:pPr>
            <a:r>
              <a:rPr sz="2800" spc="-15" dirty="0">
                <a:latin typeface="Calibri"/>
                <a:cs typeface="Calibri"/>
              </a:rPr>
              <a:t>Guest</a:t>
            </a:r>
            <a:r>
              <a:rPr sz="2800" spc="20" dirty="0">
                <a:latin typeface="Calibri"/>
                <a:cs typeface="Calibri"/>
              </a:rPr>
              <a:t> </a:t>
            </a:r>
            <a:r>
              <a:rPr sz="2800" spc="-5" dirty="0">
                <a:latin typeface="Calibri"/>
                <a:cs typeface="Calibri"/>
              </a:rPr>
              <a:t>is</a:t>
            </a:r>
            <a:r>
              <a:rPr sz="2800" dirty="0">
                <a:latin typeface="Calibri"/>
                <a:cs typeface="Calibri"/>
              </a:rPr>
              <a:t> </a:t>
            </a:r>
            <a:r>
              <a:rPr sz="2800" spc="-20" dirty="0">
                <a:latin typeface="Calibri"/>
                <a:cs typeface="Calibri"/>
              </a:rPr>
              <a:t>executed</a:t>
            </a:r>
            <a:r>
              <a:rPr sz="2800" spc="5" dirty="0">
                <a:latin typeface="Calibri"/>
                <a:cs typeface="Calibri"/>
              </a:rPr>
              <a:t> </a:t>
            </a:r>
            <a:r>
              <a:rPr sz="2800" spc="-5" dirty="0">
                <a:latin typeface="Calibri"/>
                <a:cs typeface="Calibri"/>
              </a:rPr>
              <a:t>in</a:t>
            </a:r>
            <a:r>
              <a:rPr sz="2800" spc="10" dirty="0">
                <a:latin typeface="Calibri"/>
                <a:cs typeface="Calibri"/>
              </a:rPr>
              <a:t> </a:t>
            </a:r>
            <a:r>
              <a:rPr sz="2800" spc="-15" dirty="0">
                <a:latin typeface="Calibri"/>
                <a:cs typeface="Calibri"/>
              </a:rPr>
              <a:t>emulated</a:t>
            </a:r>
            <a:r>
              <a:rPr sz="2800" dirty="0">
                <a:latin typeface="Calibri"/>
                <a:cs typeface="Calibri"/>
              </a:rPr>
              <a:t> </a:t>
            </a:r>
            <a:r>
              <a:rPr sz="2800" spc="-20" dirty="0">
                <a:latin typeface="Calibri"/>
                <a:cs typeface="Calibri"/>
              </a:rPr>
              <a:t>environment.</a:t>
            </a:r>
            <a:endParaRPr sz="2800">
              <a:latin typeface="Calibri"/>
              <a:cs typeface="Calibri"/>
            </a:endParaRPr>
          </a:p>
          <a:p>
            <a:pPr marL="299085" marR="5080" indent="-287020">
              <a:spcBef>
                <a:spcPts val="670"/>
              </a:spcBef>
              <a:buFont typeface="Arial MT"/>
              <a:buChar char="–"/>
              <a:tabLst>
                <a:tab pos="299720" algn="l"/>
              </a:tabLst>
            </a:pPr>
            <a:r>
              <a:rPr sz="2800" spc="-5" dirty="0">
                <a:latin typeface="Calibri"/>
                <a:cs typeface="Calibri"/>
              </a:rPr>
              <a:t>Virtual Machine</a:t>
            </a:r>
            <a:r>
              <a:rPr sz="2800" spc="25" dirty="0">
                <a:latin typeface="Calibri"/>
                <a:cs typeface="Calibri"/>
              </a:rPr>
              <a:t> </a:t>
            </a:r>
            <a:r>
              <a:rPr sz="2800" spc="-5" dirty="0">
                <a:latin typeface="Calibri"/>
                <a:cs typeface="Calibri"/>
              </a:rPr>
              <a:t>Manager </a:t>
            </a:r>
            <a:r>
              <a:rPr sz="2800" spc="-20" dirty="0">
                <a:latin typeface="Calibri"/>
                <a:cs typeface="Calibri"/>
              </a:rPr>
              <a:t>control</a:t>
            </a:r>
            <a:r>
              <a:rPr sz="2800" spc="5" dirty="0">
                <a:latin typeface="Calibri"/>
                <a:cs typeface="Calibri"/>
              </a:rPr>
              <a:t> </a:t>
            </a:r>
            <a:r>
              <a:rPr sz="2800" spc="-5" dirty="0">
                <a:latin typeface="Calibri"/>
                <a:cs typeface="Calibri"/>
              </a:rPr>
              <a:t>and</a:t>
            </a:r>
            <a:r>
              <a:rPr sz="2800" spc="20" dirty="0">
                <a:latin typeface="Calibri"/>
                <a:cs typeface="Calibri"/>
              </a:rPr>
              <a:t> </a:t>
            </a:r>
            <a:r>
              <a:rPr sz="2800" spc="-15" dirty="0">
                <a:latin typeface="Calibri"/>
                <a:cs typeface="Calibri"/>
              </a:rPr>
              <a:t>filter </a:t>
            </a:r>
            <a:r>
              <a:rPr sz="2800" spc="-5" dirty="0">
                <a:latin typeface="Calibri"/>
                <a:cs typeface="Calibri"/>
              </a:rPr>
              <a:t>the </a:t>
            </a:r>
            <a:r>
              <a:rPr sz="2800" spc="-615" dirty="0">
                <a:latin typeface="Calibri"/>
                <a:cs typeface="Calibri"/>
              </a:rPr>
              <a:t> </a:t>
            </a:r>
            <a:r>
              <a:rPr sz="2800" spc="-5" dirty="0">
                <a:latin typeface="Calibri"/>
                <a:cs typeface="Calibri"/>
              </a:rPr>
              <a:t>activity</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guest.</a:t>
            </a:r>
            <a:endParaRPr sz="2800">
              <a:latin typeface="Calibri"/>
              <a:cs typeface="Calibri"/>
            </a:endParaRPr>
          </a:p>
          <a:p>
            <a:pPr marL="299085" indent="-287020">
              <a:spcBef>
                <a:spcPts val="675"/>
              </a:spcBef>
              <a:buFont typeface="Arial MT"/>
              <a:buChar char="–"/>
              <a:tabLst>
                <a:tab pos="299720" algn="l"/>
              </a:tabLst>
            </a:pPr>
            <a:r>
              <a:rPr sz="2800" spc="-10" dirty="0">
                <a:latin typeface="Calibri"/>
                <a:cs typeface="Calibri"/>
              </a:rPr>
              <a:t>Hiding</a:t>
            </a:r>
            <a:r>
              <a:rPr sz="2800" dirty="0">
                <a:latin typeface="Calibri"/>
                <a:cs typeface="Calibri"/>
              </a:rPr>
              <a:t> </a:t>
            </a:r>
            <a:r>
              <a:rPr sz="2800" spc="-5" dirty="0">
                <a:latin typeface="Calibri"/>
                <a:cs typeface="Calibri"/>
              </a:rPr>
              <a:t>of</a:t>
            </a:r>
            <a:r>
              <a:rPr sz="2800" spc="-25" dirty="0">
                <a:latin typeface="Calibri"/>
                <a:cs typeface="Calibri"/>
              </a:rPr>
              <a:t> </a:t>
            </a:r>
            <a:r>
              <a:rPr sz="2800" spc="-10" dirty="0">
                <a:latin typeface="Calibri"/>
                <a:cs typeface="Calibri"/>
              </a:rPr>
              <a:t>resources.</a:t>
            </a:r>
            <a:endParaRPr sz="2800">
              <a:latin typeface="Calibri"/>
              <a:cs typeface="Calibri"/>
            </a:endParaRPr>
          </a:p>
          <a:p>
            <a:pPr marL="299085" marR="1321435" indent="-287020">
              <a:spcBef>
                <a:spcPts val="670"/>
              </a:spcBef>
              <a:buFont typeface="Arial MT"/>
              <a:buChar char="–"/>
              <a:tabLst>
                <a:tab pos="299720" algn="l"/>
              </a:tabLst>
            </a:pPr>
            <a:r>
              <a:rPr sz="2800" spc="-15" dirty="0">
                <a:latin typeface="Calibri"/>
                <a:cs typeface="Calibri"/>
              </a:rPr>
              <a:t>Having</a:t>
            </a:r>
            <a:r>
              <a:rPr sz="2800" spc="-5" dirty="0">
                <a:latin typeface="Calibri"/>
                <a:cs typeface="Calibri"/>
              </a:rPr>
              <a:t> no</a:t>
            </a:r>
            <a:r>
              <a:rPr sz="2800" dirty="0">
                <a:latin typeface="Calibri"/>
                <a:cs typeface="Calibri"/>
              </a:rPr>
              <a:t> </a:t>
            </a:r>
            <a:r>
              <a:rPr sz="2800" spc="-25" dirty="0">
                <a:latin typeface="Calibri"/>
                <a:cs typeface="Calibri"/>
              </a:rPr>
              <a:t>effect</a:t>
            </a:r>
            <a:r>
              <a:rPr sz="2800" spc="-5" dirty="0">
                <a:latin typeface="Calibri"/>
                <a:cs typeface="Calibri"/>
              </a:rPr>
              <a:t> on</a:t>
            </a:r>
            <a:r>
              <a:rPr sz="2800" dirty="0">
                <a:latin typeface="Calibri"/>
                <a:cs typeface="Calibri"/>
              </a:rPr>
              <a:t> </a:t>
            </a:r>
            <a:r>
              <a:rPr sz="2800" spc="-10" dirty="0">
                <a:latin typeface="Calibri"/>
                <a:cs typeface="Calibri"/>
              </a:rPr>
              <a:t>other</a:t>
            </a:r>
            <a:r>
              <a:rPr sz="2800" dirty="0">
                <a:latin typeface="Calibri"/>
                <a:cs typeface="Calibri"/>
              </a:rPr>
              <a:t> </a:t>
            </a:r>
            <a:r>
              <a:rPr sz="2800" spc="-20" dirty="0">
                <a:latin typeface="Calibri"/>
                <a:cs typeface="Calibri"/>
              </a:rPr>
              <a:t>users/guest </a:t>
            </a:r>
            <a:r>
              <a:rPr sz="2800" spc="-615" dirty="0">
                <a:latin typeface="Calibri"/>
                <a:cs typeface="Calibri"/>
              </a:rPr>
              <a:t> </a:t>
            </a:r>
            <a:r>
              <a:rPr sz="2800" spc="-20" dirty="0">
                <a:latin typeface="Calibri"/>
                <a:cs typeface="Calibri"/>
              </a:rPr>
              <a:t>environment.</a:t>
            </a:r>
            <a:endParaRPr sz="2800">
              <a:latin typeface="Calibri"/>
              <a:cs typeface="Calibri"/>
            </a:endParaRPr>
          </a:p>
        </p:txBody>
      </p:sp>
      <p:sp>
        <p:nvSpPr>
          <p:cNvPr id="4" name="Date Placeholder 3">
            <a:extLst>
              <a:ext uri="{FF2B5EF4-FFF2-40B4-BE49-F238E27FC236}">
                <a16:creationId xmlns:a16="http://schemas.microsoft.com/office/drawing/2014/main" id="{06AF80FC-F996-4967-9CBC-D52DEF80CE22}"/>
              </a:ext>
            </a:extLst>
          </p:cNvPr>
          <p:cNvSpPr>
            <a:spLocks noGrp="1"/>
          </p:cNvSpPr>
          <p:nvPr>
            <p:ph type="dt" sz="half" idx="6"/>
          </p:nvPr>
        </p:nvSpPr>
        <p:spPr/>
        <p:txBody>
          <a:bodyPr/>
          <a:lstStyle/>
          <a:p>
            <a:fld id="{EA473511-E0B5-46B2-9819-6938BDC95334}" type="datetime1">
              <a:rPr lang="en-US" smtClean="0"/>
              <a:t>3/13/2023</a:t>
            </a:fld>
            <a:endParaRPr lang="en-US"/>
          </a:p>
        </p:txBody>
      </p:sp>
      <p:sp>
        <p:nvSpPr>
          <p:cNvPr id="5" name="Footer Placeholder 4">
            <a:extLst>
              <a:ext uri="{FF2B5EF4-FFF2-40B4-BE49-F238E27FC236}">
                <a16:creationId xmlns:a16="http://schemas.microsoft.com/office/drawing/2014/main" id="{8398E66F-19FE-4435-8C07-0A267813BD64}"/>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204" y="461900"/>
            <a:ext cx="5867400" cy="696595"/>
          </a:xfrm>
          <a:prstGeom prst="rect">
            <a:avLst/>
          </a:prstGeom>
        </p:spPr>
        <p:txBody>
          <a:bodyPr vert="horz" wrap="square" lIns="0" tIns="13335" rIns="0" bIns="0" rtlCol="0">
            <a:spAutoFit/>
          </a:bodyPr>
          <a:lstStyle/>
          <a:p>
            <a:pPr marL="12700">
              <a:spcBef>
                <a:spcPts val="105"/>
              </a:spcBef>
            </a:pPr>
            <a:r>
              <a:rPr sz="4400" spc="-5" dirty="0"/>
              <a:t>Managed</a:t>
            </a:r>
            <a:r>
              <a:rPr sz="4400" spc="-25" dirty="0"/>
              <a:t> </a:t>
            </a:r>
            <a:r>
              <a:rPr sz="4400" spc="-15" dirty="0"/>
              <a:t>Execution</a:t>
            </a:r>
            <a:r>
              <a:rPr sz="4400" spc="-20" dirty="0"/>
              <a:t> </a:t>
            </a:r>
            <a:r>
              <a:rPr sz="4400" dirty="0"/>
              <a:t>types</a:t>
            </a:r>
            <a:endParaRPr sz="4400"/>
          </a:p>
        </p:txBody>
      </p:sp>
      <p:sp>
        <p:nvSpPr>
          <p:cNvPr id="3" name="object 3"/>
          <p:cNvSpPr txBox="1"/>
          <p:nvPr/>
        </p:nvSpPr>
        <p:spPr>
          <a:xfrm>
            <a:off x="2591206" y="1440589"/>
            <a:ext cx="7245984" cy="4679999"/>
          </a:xfrm>
          <a:prstGeom prst="rect">
            <a:avLst/>
          </a:prstGeom>
        </p:spPr>
        <p:txBody>
          <a:bodyPr vert="horz" wrap="square" lIns="0" tIns="102870" rIns="0" bIns="0" rtlCol="0">
            <a:spAutoFit/>
          </a:bodyPr>
          <a:lstStyle/>
          <a:p>
            <a:pPr marL="337185" indent="-325120">
              <a:spcBef>
                <a:spcPts val="810"/>
              </a:spcBef>
              <a:buSzPct val="75000"/>
              <a:buFont typeface="Arial MT"/>
              <a:buChar char="–"/>
              <a:tabLst>
                <a:tab pos="337185" algn="l"/>
                <a:tab pos="337820" algn="l"/>
              </a:tabLst>
            </a:pPr>
            <a:r>
              <a:rPr sz="2600" b="1" dirty="0">
                <a:latin typeface="Arial"/>
                <a:cs typeface="Arial"/>
              </a:rPr>
              <a:t>Sharing</a:t>
            </a:r>
            <a:endParaRPr sz="2600">
              <a:latin typeface="Arial"/>
              <a:cs typeface="Arial"/>
            </a:endParaRPr>
          </a:p>
          <a:p>
            <a:pPr marL="768350" lvl="1" indent="-288925">
              <a:lnSpc>
                <a:spcPts val="2375"/>
              </a:lnSpc>
              <a:spcBef>
                <a:spcPts val="590"/>
              </a:spcBef>
              <a:buSzPct val="45454"/>
              <a:buChar char="●"/>
              <a:tabLst>
                <a:tab pos="768350" algn="l"/>
                <a:tab pos="768985" algn="l"/>
              </a:tabLst>
            </a:pPr>
            <a:r>
              <a:rPr sz="2200" spc="-5" dirty="0">
                <a:latin typeface="Arial MT"/>
                <a:cs typeface="Arial MT"/>
              </a:rPr>
              <a:t>Creating</a:t>
            </a:r>
            <a:r>
              <a:rPr sz="2200" spc="15" dirty="0">
                <a:latin typeface="Arial MT"/>
                <a:cs typeface="Arial MT"/>
              </a:rPr>
              <a:t> </a:t>
            </a:r>
            <a:r>
              <a:rPr sz="2200" spc="-5" dirty="0">
                <a:latin typeface="Arial MT"/>
                <a:cs typeface="Arial MT"/>
              </a:rPr>
              <a:t>separate</a:t>
            </a:r>
            <a:r>
              <a:rPr sz="2200" spc="10" dirty="0">
                <a:latin typeface="Arial MT"/>
                <a:cs typeface="Arial MT"/>
              </a:rPr>
              <a:t> </a:t>
            </a:r>
            <a:r>
              <a:rPr sz="2200" spc="-5" dirty="0">
                <a:latin typeface="Arial MT"/>
                <a:cs typeface="Arial MT"/>
              </a:rPr>
              <a:t>computing</a:t>
            </a:r>
            <a:r>
              <a:rPr sz="2200" spc="25" dirty="0">
                <a:latin typeface="Arial MT"/>
                <a:cs typeface="Arial MT"/>
              </a:rPr>
              <a:t> </a:t>
            </a:r>
            <a:r>
              <a:rPr sz="2200" spc="-5" dirty="0">
                <a:latin typeface="Arial MT"/>
                <a:cs typeface="Arial MT"/>
              </a:rPr>
              <a:t>environment</a:t>
            </a:r>
            <a:r>
              <a:rPr sz="2200" spc="45" dirty="0">
                <a:latin typeface="Arial MT"/>
                <a:cs typeface="Arial MT"/>
              </a:rPr>
              <a:t> </a:t>
            </a:r>
            <a:r>
              <a:rPr sz="2200" spc="-5" dirty="0">
                <a:latin typeface="Arial MT"/>
                <a:cs typeface="Arial MT"/>
              </a:rPr>
              <a:t>within</a:t>
            </a:r>
            <a:r>
              <a:rPr sz="2200" spc="10" dirty="0">
                <a:latin typeface="Arial MT"/>
                <a:cs typeface="Arial MT"/>
              </a:rPr>
              <a:t> </a:t>
            </a:r>
            <a:r>
              <a:rPr sz="2200" spc="-5" dirty="0">
                <a:latin typeface="Arial MT"/>
                <a:cs typeface="Arial MT"/>
              </a:rPr>
              <a:t>the</a:t>
            </a:r>
            <a:endParaRPr sz="2200">
              <a:latin typeface="Arial MT"/>
              <a:cs typeface="Arial MT"/>
            </a:endParaRPr>
          </a:p>
          <a:p>
            <a:pPr marL="768350">
              <a:lnSpc>
                <a:spcPts val="2375"/>
              </a:lnSpc>
            </a:pPr>
            <a:r>
              <a:rPr sz="2200" spc="-5" dirty="0">
                <a:latin typeface="Arial MT"/>
                <a:cs typeface="Arial MT"/>
              </a:rPr>
              <a:t>same</a:t>
            </a:r>
            <a:r>
              <a:rPr sz="2200" spc="-30" dirty="0">
                <a:latin typeface="Arial MT"/>
                <a:cs typeface="Arial MT"/>
              </a:rPr>
              <a:t> </a:t>
            </a:r>
            <a:r>
              <a:rPr sz="2200" dirty="0">
                <a:latin typeface="Arial MT"/>
                <a:cs typeface="Arial MT"/>
              </a:rPr>
              <a:t>host.</a:t>
            </a:r>
            <a:endParaRPr sz="2200">
              <a:latin typeface="Arial MT"/>
              <a:cs typeface="Arial MT"/>
            </a:endParaRPr>
          </a:p>
          <a:p>
            <a:pPr marL="768350" lvl="1" indent="-288925">
              <a:spcBef>
                <a:spcPts val="375"/>
              </a:spcBef>
              <a:buSzPct val="45454"/>
              <a:buChar char="●"/>
              <a:tabLst>
                <a:tab pos="768350" algn="l"/>
                <a:tab pos="768985" algn="l"/>
              </a:tabLst>
            </a:pPr>
            <a:r>
              <a:rPr sz="2200" spc="-5" dirty="0">
                <a:latin typeface="Arial MT"/>
                <a:cs typeface="Arial MT"/>
              </a:rPr>
              <a:t>Underline host</a:t>
            </a:r>
            <a:r>
              <a:rPr sz="2200" spc="-10" dirty="0">
                <a:latin typeface="Arial MT"/>
                <a:cs typeface="Arial MT"/>
              </a:rPr>
              <a:t> </a:t>
            </a:r>
            <a:r>
              <a:rPr sz="2200" spc="-5" dirty="0">
                <a:latin typeface="Arial MT"/>
                <a:cs typeface="Arial MT"/>
              </a:rPr>
              <a:t>is fully</a:t>
            </a:r>
            <a:r>
              <a:rPr sz="2200" spc="-10" dirty="0">
                <a:latin typeface="Arial MT"/>
                <a:cs typeface="Arial MT"/>
              </a:rPr>
              <a:t> </a:t>
            </a:r>
            <a:r>
              <a:rPr sz="2200" dirty="0">
                <a:latin typeface="Arial MT"/>
                <a:cs typeface="Arial MT"/>
              </a:rPr>
              <a:t>utilized.</a:t>
            </a:r>
            <a:endParaRPr sz="2200">
              <a:latin typeface="Arial MT"/>
              <a:cs typeface="Arial MT"/>
            </a:endParaRPr>
          </a:p>
          <a:p>
            <a:pPr marL="337185" indent="-325120">
              <a:spcBef>
                <a:spcPts val="260"/>
              </a:spcBef>
              <a:buSzPct val="75000"/>
              <a:buFont typeface="Arial MT"/>
              <a:buChar char="–"/>
              <a:tabLst>
                <a:tab pos="337185" algn="l"/>
                <a:tab pos="337820" algn="l"/>
              </a:tabLst>
            </a:pPr>
            <a:r>
              <a:rPr sz="2600" b="1" dirty="0">
                <a:latin typeface="Arial"/>
                <a:cs typeface="Arial"/>
              </a:rPr>
              <a:t>Aggregation</a:t>
            </a:r>
            <a:endParaRPr sz="2600">
              <a:latin typeface="Arial"/>
              <a:cs typeface="Arial"/>
            </a:endParaRPr>
          </a:p>
          <a:p>
            <a:pPr marL="768350" marR="191770" lvl="1" indent="-288290">
              <a:lnSpc>
                <a:spcPct val="80000"/>
              </a:lnSpc>
              <a:spcBef>
                <a:spcPts val="1105"/>
              </a:spcBef>
              <a:buSzPct val="45454"/>
              <a:buChar char="●"/>
              <a:tabLst>
                <a:tab pos="768350" algn="l"/>
                <a:tab pos="768985" algn="l"/>
              </a:tabLst>
            </a:pPr>
            <a:r>
              <a:rPr sz="2200" spc="-5" dirty="0">
                <a:latin typeface="Arial MT"/>
                <a:cs typeface="Arial MT"/>
              </a:rPr>
              <a:t>A group of separate hosts can be tied together and </a:t>
            </a:r>
            <a:r>
              <a:rPr sz="2200" spc="-600" dirty="0">
                <a:latin typeface="Arial MT"/>
                <a:cs typeface="Arial MT"/>
              </a:rPr>
              <a:t> </a:t>
            </a:r>
            <a:r>
              <a:rPr sz="2200" spc="-5" dirty="0">
                <a:latin typeface="Arial MT"/>
                <a:cs typeface="Arial MT"/>
              </a:rPr>
              <a:t>represented</a:t>
            </a:r>
            <a:r>
              <a:rPr sz="2200" spc="15" dirty="0">
                <a:latin typeface="Arial MT"/>
                <a:cs typeface="Arial MT"/>
              </a:rPr>
              <a:t> </a:t>
            </a:r>
            <a:r>
              <a:rPr sz="2200" spc="-5" dirty="0">
                <a:latin typeface="Arial MT"/>
                <a:cs typeface="Arial MT"/>
              </a:rPr>
              <a:t>as</a:t>
            </a:r>
            <a:r>
              <a:rPr sz="2200" spc="5" dirty="0">
                <a:latin typeface="Arial MT"/>
                <a:cs typeface="Arial MT"/>
              </a:rPr>
              <a:t> </a:t>
            </a:r>
            <a:r>
              <a:rPr sz="2200" spc="-5" dirty="0">
                <a:latin typeface="Arial MT"/>
                <a:cs typeface="Arial MT"/>
              </a:rPr>
              <a:t>single</a:t>
            </a:r>
            <a:r>
              <a:rPr sz="2200" spc="-10" dirty="0">
                <a:latin typeface="Arial MT"/>
                <a:cs typeface="Arial MT"/>
              </a:rPr>
              <a:t> </a:t>
            </a:r>
            <a:r>
              <a:rPr sz="2200" spc="-5" dirty="0">
                <a:latin typeface="Arial MT"/>
                <a:cs typeface="Arial MT"/>
              </a:rPr>
              <a:t>virtual</a:t>
            </a:r>
            <a:r>
              <a:rPr sz="2200" spc="10" dirty="0">
                <a:latin typeface="Arial MT"/>
                <a:cs typeface="Arial MT"/>
              </a:rPr>
              <a:t> </a:t>
            </a:r>
            <a:r>
              <a:rPr sz="2200" spc="-5" dirty="0">
                <a:latin typeface="Arial MT"/>
                <a:cs typeface="Arial MT"/>
              </a:rPr>
              <a:t>host.</a:t>
            </a:r>
            <a:endParaRPr sz="2200">
              <a:latin typeface="Arial MT"/>
              <a:cs typeface="Arial MT"/>
            </a:endParaRPr>
          </a:p>
          <a:p>
            <a:pPr marL="337185" indent="-325120">
              <a:spcBef>
                <a:spcPts val="275"/>
              </a:spcBef>
              <a:buSzPct val="75000"/>
              <a:buFont typeface="Arial MT"/>
              <a:buChar char="–"/>
              <a:tabLst>
                <a:tab pos="337185" algn="l"/>
                <a:tab pos="337820" algn="l"/>
              </a:tabLst>
            </a:pPr>
            <a:r>
              <a:rPr sz="2600" b="1" dirty="0">
                <a:latin typeface="Arial"/>
                <a:cs typeface="Arial"/>
              </a:rPr>
              <a:t>Emulation</a:t>
            </a:r>
            <a:endParaRPr sz="2600">
              <a:latin typeface="Arial"/>
              <a:cs typeface="Arial"/>
            </a:endParaRPr>
          </a:p>
          <a:p>
            <a:pPr marL="768350" marR="425450" lvl="1" indent="-288290">
              <a:lnSpc>
                <a:spcPts val="2110"/>
              </a:lnSpc>
              <a:spcBef>
                <a:spcPts val="1095"/>
              </a:spcBef>
              <a:buSzPct val="45454"/>
              <a:buChar char="●"/>
              <a:tabLst>
                <a:tab pos="768350" algn="l"/>
                <a:tab pos="768985" algn="l"/>
              </a:tabLst>
            </a:pPr>
            <a:r>
              <a:rPr sz="2200" spc="-5" dirty="0">
                <a:latin typeface="Arial MT"/>
                <a:cs typeface="Arial MT"/>
              </a:rPr>
              <a:t>Controlling</a:t>
            </a:r>
            <a:r>
              <a:rPr sz="2200" spc="5" dirty="0">
                <a:latin typeface="Arial MT"/>
                <a:cs typeface="Arial MT"/>
              </a:rPr>
              <a:t> </a:t>
            </a:r>
            <a:r>
              <a:rPr sz="2200" spc="-5" dirty="0">
                <a:latin typeface="Arial MT"/>
                <a:cs typeface="Arial MT"/>
              </a:rPr>
              <a:t>&amp;</a:t>
            </a:r>
            <a:r>
              <a:rPr sz="2200" spc="-35" dirty="0">
                <a:latin typeface="Arial MT"/>
                <a:cs typeface="Arial MT"/>
              </a:rPr>
              <a:t> </a:t>
            </a:r>
            <a:r>
              <a:rPr sz="2200" spc="-20" dirty="0">
                <a:latin typeface="Arial MT"/>
                <a:cs typeface="Arial MT"/>
              </a:rPr>
              <a:t>Tuning</a:t>
            </a:r>
            <a:r>
              <a:rPr sz="2200" spc="10" dirty="0">
                <a:latin typeface="Arial MT"/>
                <a:cs typeface="Arial MT"/>
              </a:rPr>
              <a:t> </a:t>
            </a:r>
            <a:r>
              <a:rPr sz="2200" spc="-5" dirty="0">
                <a:latin typeface="Arial MT"/>
                <a:cs typeface="Arial MT"/>
              </a:rPr>
              <a:t>the</a:t>
            </a:r>
            <a:r>
              <a:rPr sz="2200" spc="15" dirty="0">
                <a:latin typeface="Arial MT"/>
                <a:cs typeface="Arial MT"/>
              </a:rPr>
              <a:t> </a:t>
            </a:r>
            <a:r>
              <a:rPr sz="2200" spc="-5" dirty="0">
                <a:latin typeface="Arial MT"/>
                <a:cs typeface="Arial MT"/>
              </a:rPr>
              <a:t>environment</a:t>
            </a:r>
            <a:r>
              <a:rPr sz="2200" spc="30" dirty="0">
                <a:latin typeface="Arial MT"/>
                <a:cs typeface="Arial MT"/>
              </a:rPr>
              <a:t> </a:t>
            </a:r>
            <a:r>
              <a:rPr sz="2200" spc="-5" dirty="0">
                <a:latin typeface="Arial MT"/>
                <a:cs typeface="Arial MT"/>
              </a:rPr>
              <a:t>exposed</a:t>
            </a:r>
            <a:r>
              <a:rPr sz="2200" spc="25" dirty="0">
                <a:latin typeface="Arial MT"/>
                <a:cs typeface="Arial MT"/>
              </a:rPr>
              <a:t> </a:t>
            </a:r>
            <a:r>
              <a:rPr sz="2200" spc="-5" dirty="0">
                <a:latin typeface="Arial MT"/>
                <a:cs typeface="Arial MT"/>
              </a:rPr>
              <a:t>to </a:t>
            </a:r>
            <a:r>
              <a:rPr sz="2200" spc="-600" dirty="0">
                <a:latin typeface="Arial MT"/>
                <a:cs typeface="Arial MT"/>
              </a:rPr>
              <a:t> </a:t>
            </a:r>
            <a:r>
              <a:rPr sz="2200" spc="-5" dirty="0">
                <a:latin typeface="Arial MT"/>
                <a:cs typeface="Arial MT"/>
              </a:rPr>
              <a:t>guest.</a:t>
            </a:r>
            <a:endParaRPr sz="2200">
              <a:latin typeface="Arial MT"/>
              <a:cs typeface="Arial MT"/>
            </a:endParaRPr>
          </a:p>
          <a:p>
            <a:pPr marL="337185" indent="-325120">
              <a:spcBef>
                <a:spcPts val="280"/>
              </a:spcBef>
              <a:buSzPct val="75000"/>
              <a:buFont typeface="Arial MT"/>
              <a:buChar char="–"/>
              <a:tabLst>
                <a:tab pos="337185" algn="l"/>
                <a:tab pos="337820" algn="l"/>
              </a:tabLst>
            </a:pPr>
            <a:r>
              <a:rPr sz="2600" b="1" dirty="0">
                <a:latin typeface="Arial"/>
                <a:cs typeface="Arial"/>
              </a:rPr>
              <a:t>Isolation</a:t>
            </a:r>
            <a:endParaRPr sz="2600">
              <a:latin typeface="Arial"/>
              <a:cs typeface="Arial"/>
            </a:endParaRPr>
          </a:p>
          <a:p>
            <a:pPr marL="768350" lvl="1" indent="-288925">
              <a:spcBef>
                <a:spcPts val="595"/>
              </a:spcBef>
              <a:buSzPct val="45454"/>
              <a:buChar char="●"/>
              <a:tabLst>
                <a:tab pos="768350" algn="l"/>
                <a:tab pos="768985" algn="l"/>
              </a:tabLst>
            </a:pPr>
            <a:r>
              <a:rPr sz="2200" spc="-5" dirty="0">
                <a:latin typeface="Arial MT"/>
                <a:cs typeface="Arial MT"/>
              </a:rPr>
              <a:t>Complete</a:t>
            </a:r>
            <a:r>
              <a:rPr sz="2200" spc="10" dirty="0">
                <a:latin typeface="Arial MT"/>
                <a:cs typeface="Arial MT"/>
              </a:rPr>
              <a:t> </a:t>
            </a:r>
            <a:r>
              <a:rPr sz="2200" spc="-5" dirty="0">
                <a:latin typeface="Arial MT"/>
                <a:cs typeface="Arial MT"/>
              </a:rPr>
              <a:t>separate</a:t>
            </a:r>
            <a:r>
              <a:rPr sz="2200" spc="15" dirty="0">
                <a:latin typeface="Arial MT"/>
                <a:cs typeface="Arial MT"/>
              </a:rPr>
              <a:t> </a:t>
            </a:r>
            <a:r>
              <a:rPr sz="2200" spc="-5" dirty="0">
                <a:latin typeface="Arial MT"/>
                <a:cs typeface="Arial MT"/>
              </a:rPr>
              <a:t>environment</a:t>
            </a:r>
            <a:r>
              <a:rPr sz="2200" spc="45" dirty="0">
                <a:latin typeface="Arial MT"/>
                <a:cs typeface="Arial MT"/>
              </a:rPr>
              <a:t> </a:t>
            </a:r>
            <a:r>
              <a:rPr sz="2200" spc="-5" dirty="0">
                <a:latin typeface="Arial MT"/>
                <a:cs typeface="Arial MT"/>
              </a:rPr>
              <a:t>for</a:t>
            </a:r>
            <a:r>
              <a:rPr sz="2200" spc="5" dirty="0">
                <a:latin typeface="Arial MT"/>
                <a:cs typeface="Arial MT"/>
              </a:rPr>
              <a:t> </a:t>
            </a:r>
            <a:r>
              <a:rPr sz="2200" spc="-5" dirty="0">
                <a:latin typeface="Arial MT"/>
                <a:cs typeface="Arial MT"/>
              </a:rPr>
              <a:t>guests.</a:t>
            </a:r>
            <a:endParaRPr sz="2200">
              <a:latin typeface="Arial MT"/>
              <a:cs typeface="Arial MT"/>
            </a:endParaRPr>
          </a:p>
        </p:txBody>
      </p:sp>
      <p:sp>
        <p:nvSpPr>
          <p:cNvPr id="4" name="Date Placeholder 3">
            <a:extLst>
              <a:ext uri="{FF2B5EF4-FFF2-40B4-BE49-F238E27FC236}">
                <a16:creationId xmlns:a16="http://schemas.microsoft.com/office/drawing/2014/main" id="{5BE92509-AD91-4C45-9754-351C47816E0C}"/>
              </a:ext>
            </a:extLst>
          </p:cNvPr>
          <p:cNvSpPr>
            <a:spLocks noGrp="1"/>
          </p:cNvSpPr>
          <p:nvPr>
            <p:ph type="dt" sz="half" idx="6"/>
          </p:nvPr>
        </p:nvSpPr>
        <p:spPr/>
        <p:txBody>
          <a:bodyPr/>
          <a:lstStyle/>
          <a:p>
            <a:fld id="{3997B08E-6683-4525-9D6D-A147DE5E6F05}" type="datetime1">
              <a:rPr lang="en-US" smtClean="0"/>
              <a:t>3/13/2023</a:t>
            </a:fld>
            <a:endParaRPr lang="en-US"/>
          </a:p>
        </p:txBody>
      </p:sp>
      <p:sp>
        <p:nvSpPr>
          <p:cNvPr id="5" name="Footer Placeholder 4">
            <a:extLst>
              <a:ext uri="{FF2B5EF4-FFF2-40B4-BE49-F238E27FC236}">
                <a16:creationId xmlns:a16="http://schemas.microsoft.com/office/drawing/2014/main" id="{DC759437-2B27-491C-B9AA-E329308BB08D}"/>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2386" y="461900"/>
            <a:ext cx="4507865" cy="696595"/>
          </a:xfrm>
          <a:prstGeom prst="rect">
            <a:avLst/>
          </a:prstGeom>
        </p:spPr>
        <p:txBody>
          <a:bodyPr vert="horz" wrap="square" lIns="0" tIns="13335" rIns="0" bIns="0" rtlCol="0">
            <a:spAutoFit/>
          </a:bodyPr>
          <a:lstStyle/>
          <a:p>
            <a:pPr marL="12700">
              <a:spcBef>
                <a:spcPts val="105"/>
              </a:spcBef>
            </a:pPr>
            <a:r>
              <a:rPr sz="4400" spc="-5" dirty="0"/>
              <a:t>Managed</a:t>
            </a:r>
            <a:r>
              <a:rPr sz="4400" spc="-50" dirty="0"/>
              <a:t> </a:t>
            </a:r>
            <a:r>
              <a:rPr sz="4400" spc="-15" dirty="0"/>
              <a:t>Execution</a:t>
            </a:r>
            <a:endParaRPr sz="4400"/>
          </a:p>
        </p:txBody>
      </p:sp>
      <p:pic>
        <p:nvPicPr>
          <p:cNvPr id="3" name="object 3"/>
          <p:cNvPicPr/>
          <p:nvPr/>
        </p:nvPicPr>
        <p:blipFill>
          <a:blip r:embed="rId2" cstate="print"/>
          <a:stretch>
            <a:fillRect/>
          </a:stretch>
        </p:blipFill>
        <p:spPr>
          <a:xfrm>
            <a:off x="2199318" y="2335563"/>
            <a:ext cx="7416042" cy="2824700"/>
          </a:xfrm>
          <a:prstGeom prst="rect">
            <a:avLst/>
          </a:prstGeom>
        </p:spPr>
      </p:pic>
      <p:sp>
        <p:nvSpPr>
          <p:cNvPr id="4" name="Date Placeholder 3">
            <a:extLst>
              <a:ext uri="{FF2B5EF4-FFF2-40B4-BE49-F238E27FC236}">
                <a16:creationId xmlns:a16="http://schemas.microsoft.com/office/drawing/2014/main" id="{F77FB431-0750-4F8E-AFE2-46EA42C86B10}"/>
              </a:ext>
            </a:extLst>
          </p:cNvPr>
          <p:cNvSpPr>
            <a:spLocks noGrp="1"/>
          </p:cNvSpPr>
          <p:nvPr>
            <p:ph type="dt" sz="half" idx="6"/>
          </p:nvPr>
        </p:nvSpPr>
        <p:spPr/>
        <p:txBody>
          <a:bodyPr/>
          <a:lstStyle/>
          <a:p>
            <a:fld id="{538C0A92-5BB1-450A-8EC0-69EDF81412B3}" type="datetime1">
              <a:rPr lang="en-US" smtClean="0"/>
              <a:t>3/13/2023</a:t>
            </a:fld>
            <a:endParaRPr lang="en-US"/>
          </a:p>
        </p:txBody>
      </p:sp>
      <p:sp>
        <p:nvSpPr>
          <p:cNvPr id="5" name="Footer Placeholder 4">
            <a:extLst>
              <a:ext uri="{FF2B5EF4-FFF2-40B4-BE49-F238E27FC236}">
                <a16:creationId xmlns:a16="http://schemas.microsoft.com/office/drawing/2014/main" id="{6C92B76A-B51D-403A-AEC6-8EEF0A36FB94}"/>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139" y="461900"/>
            <a:ext cx="2364105" cy="696595"/>
          </a:xfrm>
          <a:prstGeom prst="rect">
            <a:avLst/>
          </a:prstGeom>
        </p:spPr>
        <p:txBody>
          <a:bodyPr vert="horz" wrap="square" lIns="0" tIns="13335" rIns="0" bIns="0" rtlCol="0">
            <a:spAutoFit/>
          </a:bodyPr>
          <a:lstStyle/>
          <a:p>
            <a:pPr marL="12700">
              <a:spcBef>
                <a:spcPts val="105"/>
              </a:spcBef>
            </a:pPr>
            <a:r>
              <a:rPr sz="4400" spc="-15" dirty="0"/>
              <a:t>Portability</a:t>
            </a:r>
            <a:endParaRPr sz="4400"/>
          </a:p>
        </p:txBody>
      </p:sp>
      <p:sp>
        <p:nvSpPr>
          <p:cNvPr id="3" name="object 3"/>
          <p:cNvSpPr txBox="1"/>
          <p:nvPr/>
        </p:nvSpPr>
        <p:spPr>
          <a:xfrm>
            <a:off x="2517444" y="2184019"/>
            <a:ext cx="7396480" cy="2329815"/>
          </a:xfrm>
          <a:prstGeom prst="rect">
            <a:avLst/>
          </a:prstGeom>
        </p:spPr>
        <p:txBody>
          <a:bodyPr vert="horz" wrap="square" lIns="0" tIns="12065" rIns="0" bIns="0" rtlCol="0">
            <a:spAutoFit/>
          </a:bodyPr>
          <a:lstStyle/>
          <a:p>
            <a:pPr marL="299085" marR="449580" indent="-287020">
              <a:spcBef>
                <a:spcPts val="95"/>
              </a:spcBef>
              <a:buFont typeface="Arial MT"/>
              <a:buChar char="–"/>
              <a:tabLst>
                <a:tab pos="299720" algn="l"/>
              </a:tabLst>
            </a:pPr>
            <a:r>
              <a:rPr sz="2800" spc="-20" dirty="0">
                <a:latin typeface="Calibri"/>
                <a:cs typeface="Calibri"/>
              </a:rPr>
              <a:t>safely</a:t>
            </a:r>
            <a:r>
              <a:rPr sz="2800" spc="-15" dirty="0">
                <a:latin typeface="Calibri"/>
                <a:cs typeface="Calibri"/>
              </a:rPr>
              <a:t> moved</a:t>
            </a:r>
            <a:r>
              <a:rPr sz="2800" spc="5" dirty="0">
                <a:latin typeface="Calibri"/>
                <a:cs typeface="Calibri"/>
              </a:rPr>
              <a:t> </a:t>
            </a:r>
            <a:r>
              <a:rPr sz="2800" spc="-5" dirty="0">
                <a:latin typeface="Calibri"/>
                <a:cs typeface="Calibri"/>
              </a:rPr>
              <a:t>and</a:t>
            </a:r>
            <a:r>
              <a:rPr sz="2800" spc="15" dirty="0">
                <a:latin typeface="Calibri"/>
                <a:cs typeface="Calibri"/>
              </a:rPr>
              <a:t> </a:t>
            </a:r>
            <a:r>
              <a:rPr sz="2800" spc="-25" dirty="0">
                <a:latin typeface="Calibri"/>
                <a:cs typeface="Calibri"/>
              </a:rPr>
              <a:t>executed</a:t>
            </a:r>
            <a:r>
              <a:rPr sz="2800" spc="5"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top</a:t>
            </a:r>
            <a:r>
              <a:rPr sz="2800" spc="5" dirty="0">
                <a:latin typeface="Calibri"/>
                <a:cs typeface="Calibri"/>
              </a:rPr>
              <a:t> </a:t>
            </a:r>
            <a:r>
              <a:rPr sz="2800" spc="-5" dirty="0">
                <a:latin typeface="Calibri"/>
                <a:cs typeface="Calibri"/>
              </a:rPr>
              <a:t>of</a:t>
            </a:r>
            <a:r>
              <a:rPr sz="2800" dirty="0">
                <a:latin typeface="Calibri"/>
                <a:cs typeface="Calibri"/>
              </a:rPr>
              <a:t> </a:t>
            </a:r>
            <a:r>
              <a:rPr sz="2800" spc="-25" dirty="0">
                <a:latin typeface="Calibri"/>
                <a:cs typeface="Calibri"/>
              </a:rPr>
              <a:t>different </a:t>
            </a:r>
            <a:r>
              <a:rPr sz="2800" spc="-620" dirty="0">
                <a:latin typeface="Calibri"/>
                <a:cs typeface="Calibri"/>
              </a:rPr>
              <a:t> </a:t>
            </a:r>
            <a:r>
              <a:rPr sz="2800" spc="-5" dirty="0">
                <a:latin typeface="Calibri"/>
                <a:cs typeface="Calibri"/>
              </a:rPr>
              <a:t>virtual machine.</a:t>
            </a:r>
            <a:endParaRPr sz="2800">
              <a:latin typeface="Calibri"/>
              <a:cs typeface="Calibri"/>
            </a:endParaRPr>
          </a:p>
          <a:p>
            <a:pPr marL="299085" marR="5080" indent="-287020">
              <a:spcBef>
                <a:spcPts val="670"/>
              </a:spcBef>
              <a:buFont typeface="Arial MT"/>
              <a:buChar char="–"/>
              <a:tabLst>
                <a:tab pos="299720" algn="l"/>
              </a:tabLst>
            </a:pPr>
            <a:r>
              <a:rPr sz="2800" spc="-10" dirty="0">
                <a:latin typeface="Calibri"/>
                <a:cs typeface="Calibri"/>
              </a:rPr>
              <a:t>Application</a:t>
            </a:r>
            <a:r>
              <a:rPr sz="2800" spc="30" dirty="0">
                <a:latin typeface="Calibri"/>
                <a:cs typeface="Calibri"/>
              </a:rPr>
              <a:t> </a:t>
            </a:r>
            <a:r>
              <a:rPr sz="2800" spc="-15" dirty="0">
                <a:latin typeface="Calibri"/>
                <a:cs typeface="Calibri"/>
              </a:rPr>
              <a:t>Development</a:t>
            </a:r>
            <a:r>
              <a:rPr sz="2800" spc="25" dirty="0">
                <a:latin typeface="Calibri"/>
                <a:cs typeface="Calibri"/>
              </a:rPr>
              <a:t> </a:t>
            </a:r>
            <a:r>
              <a:rPr sz="2800" spc="-15" dirty="0">
                <a:latin typeface="Calibri"/>
                <a:cs typeface="Calibri"/>
              </a:rPr>
              <a:t>Cycle</a:t>
            </a:r>
            <a:r>
              <a:rPr sz="2800" dirty="0">
                <a:latin typeface="Calibri"/>
                <a:cs typeface="Calibri"/>
              </a:rPr>
              <a:t> </a:t>
            </a:r>
            <a:r>
              <a:rPr sz="2800" spc="-15" dirty="0">
                <a:latin typeface="Calibri"/>
                <a:cs typeface="Calibri"/>
              </a:rPr>
              <a:t>more</a:t>
            </a:r>
            <a:r>
              <a:rPr sz="2800" spc="5" dirty="0">
                <a:latin typeface="Calibri"/>
                <a:cs typeface="Calibri"/>
              </a:rPr>
              <a:t> </a:t>
            </a:r>
            <a:r>
              <a:rPr sz="2800" spc="-15" dirty="0">
                <a:latin typeface="Calibri"/>
                <a:cs typeface="Calibri"/>
              </a:rPr>
              <a:t>flexible</a:t>
            </a:r>
            <a:r>
              <a:rPr sz="2800" spc="10" dirty="0">
                <a:latin typeface="Calibri"/>
                <a:cs typeface="Calibri"/>
              </a:rPr>
              <a:t> </a:t>
            </a:r>
            <a:r>
              <a:rPr sz="2800" spc="-5" dirty="0">
                <a:latin typeface="Calibri"/>
                <a:cs typeface="Calibri"/>
              </a:rPr>
              <a:t>and </a:t>
            </a:r>
            <a:r>
              <a:rPr sz="2800" spc="-615" dirty="0">
                <a:latin typeface="Calibri"/>
                <a:cs typeface="Calibri"/>
              </a:rPr>
              <a:t> </a:t>
            </a:r>
            <a:r>
              <a:rPr sz="2800" spc="-10" dirty="0">
                <a:latin typeface="Calibri"/>
                <a:cs typeface="Calibri"/>
              </a:rPr>
              <a:t>application</a:t>
            </a:r>
            <a:r>
              <a:rPr sz="2800" spc="15" dirty="0">
                <a:latin typeface="Calibri"/>
                <a:cs typeface="Calibri"/>
              </a:rPr>
              <a:t> </a:t>
            </a:r>
            <a:r>
              <a:rPr sz="2800" spc="-15" dirty="0">
                <a:latin typeface="Calibri"/>
                <a:cs typeface="Calibri"/>
              </a:rPr>
              <a:t>deployment</a:t>
            </a:r>
            <a:r>
              <a:rPr sz="2800" spc="35" dirty="0">
                <a:latin typeface="Calibri"/>
                <a:cs typeface="Calibri"/>
              </a:rPr>
              <a:t> </a:t>
            </a:r>
            <a:r>
              <a:rPr sz="2800" spc="-10" dirty="0">
                <a:latin typeface="Calibri"/>
                <a:cs typeface="Calibri"/>
              </a:rPr>
              <a:t>very</a:t>
            </a:r>
            <a:r>
              <a:rPr sz="2800" spc="5" dirty="0">
                <a:latin typeface="Calibri"/>
                <a:cs typeface="Calibri"/>
              </a:rPr>
              <a:t> </a:t>
            </a:r>
            <a:r>
              <a:rPr sz="2800" spc="-20" dirty="0">
                <a:latin typeface="Calibri"/>
                <a:cs typeface="Calibri"/>
              </a:rPr>
              <a:t>straight</a:t>
            </a:r>
            <a:r>
              <a:rPr sz="2800" spc="10" dirty="0">
                <a:latin typeface="Calibri"/>
                <a:cs typeface="Calibri"/>
              </a:rPr>
              <a:t> </a:t>
            </a:r>
            <a:r>
              <a:rPr sz="2800" spc="-25" dirty="0">
                <a:latin typeface="Calibri"/>
                <a:cs typeface="Calibri"/>
              </a:rPr>
              <a:t>forward</a:t>
            </a:r>
            <a:endParaRPr sz="2800">
              <a:latin typeface="Calibri"/>
              <a:cs typeface="Calibri"/>
            </a:endParaRPr>
          </a:p>
          <a:p>
            <a:pPr marL="299085" indent="-287020">
              <a:spcBef>
                <a:spcPts val="675"/>
              </a:spcBef>
              <a:buFont typeface="Arial MT"/>
              <a:buChar char="–"/>
              <a:tabLst>
                <a:tab pos="299720" algn="l"/>
              </a:tabLst>
            </a:pPr>
            <a:r>
              <a:rPr sz="2800" spc="-15" dirty="0">
                <a:latin typeface="Calibri"/>
                <a:cs typeface="Calibri"/>
              </a:rPr>
              <a:t>Availability</a:t>
            </a:r>
            <a:r>
              <a:rPr sz="2800" spc="-5" dirty="0">
                <a:latin typeface="Calibri"/>
                <a:cs typeface="Calibri"/>
              </a:rPr>
              <a:t> of </a:t>
            </a:r>
            <a:r>
              <a:rPr sz="2800" spc="-30" dirty="0">
                <a:latin typeface="Calibri"/>
                <a:cs typeface="Calibri"/>
              </a:rPr>
              <a:t>system</a:t>
            </a:r>
            <a:r>
              <a:rPr sz="2800" spc="10" dirty="0">
                <a:latin typeface="Calibri"/>
                <a:cs typeface="Calibri"/>
              </a:rPr>
              <a:t> </a:t>
            </a:r>
            <a:r>
              <a:rPr sz="2800" spc="-5" dirty="0">
                <a:latin typeface="Calibri"/>
                <a:cs typeface="Calibri"/>
              </a:rPr>
              <a:t>is </a:t>
            </a:r>
            <a:r>
              <a:rPr sz="2800" dirty="0">
                <a:latin typeface="Calibri"/>
                <a:cs typeface="Calibri"/>
              </a:rPr>
              <a:t>with </a:t>
            </a:r>
            <a:r>
              <a:rPr sz="2800" spc="-20" dirty="0">
                <a:latin typeface="Calibri"/>
                <a:cs typeface="Calibri"/>
              </a:rPr>
              <a:t>you.</a:t>
            </a:r>
            <a:endParaRPr sz="2800">
              <a:latin typeface="Calibri"/>
              <a:cs typeface="Calibri"/>
            </a:endParaRPr>
          </a:p>
        </p:txBody>
      </p:sp>
      <p:sp>
        <p:nvSpPr>
          <p:cNvPr id="4" name="Date Placeholder 3">
            <a:extLst>
              <a:ext uri="{FF2B5EF4-FFF2-40B4-BE49-F238E27FC236}">
                <a16:creationId xmlns:a16="http://schemas.microsoft.com/office/drawing/2014/main" id="{2C5BA3C4-ECA4-461A-AAB7-A13F89CCDF0B}"/>
              </a:ext>
            </a:extLst>
          </p:cNvPr>
          <p:cNvSpPr>
            <a:spLocks noGrp="1"/>
          </p:cNvSpPr>
          <p:nvPr>
            <p:ph type="dt" sz="half" idx="6"/>
          </p:nvPr>
        </p:nvSpPr>
        <p:spPr/>
        <p:txBody>
          <a:bodyPr/>
          <a:lstStyle/>
          <a:p>
            <a:fld id="{789BB029-7FE0-4883-BA8D-AFF7A07C060A}" type="datetime1">
              <a:rPr lang="en-US" smtClean="0"/>
              <a:t>3/13/2023</a:t>
            </a:fld>
            <a:endParaRPr lang="en-US"/>
          </a:p>
        </p:txBody>
      </p:sp>
      <p:sp>
        <p:nvSpPr>
          <p:cNvPr id="5" name="Footer Placeholder 4">
            <a:extLst>
              <a:ext uri="{FF2B5EF4-FFF2-40B4-BE49-F238E27FC236}">
                <a16:creationId xmlns:a16="http://schemas.microsoft.com/office/drawing/2014/main" id="{FEECD3F5-1270-442E-A049-FCBA8B121907}"/>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C16322-9BCD-4DB4-A045-E21D44E32490}"/>
              </a:ext>
            </a:extLst>
          </p:cNvPr>
          <p:cNvSpPr>
            <a:spLocks noGrp="1"/>
          </p:cNvSpPr>
          <p:nvPr>
            <p:ph type="body" idx="1"/>
          </p:nvPr>
        </p:nvSpPr>
        <p:spPr>
          <a:xfrm>
            <a:off x="2209801" y="2362200"/>
            <a:ext cx="8153400" cy="492443"/>
          </a:xfrm>
        </p:spPr>
        <p:txBody>
          <a:bodyPr/>
          <a:lstStyle/>
          <a:p>
            <a:r>
              <a:rPr lang="en-US" b="1" spc="-70" dirty="0"/>
              <a:t>3.3 Taxonomy</a:t>
            </a:r>
            <a:r>
              <a:rPr lang="en-US" b="1" spc="-10" dirty="0"/>
              <a:t> </a:t>
            </a:r>
            <a:r>
              <a:rPr lang="en-US" b="1" dirty="0"/>
              <a:t>of</a:t>
            </a:r>
            <a:r>
              <a:rPr lang="en-US" b="1" spc="-15" dirty="0"/>
              <a:t> Virtualization</a:t>
            </a:r>
            <a:r>
              <a:rPr lang="en-US" b="1" spc="-10" dirty="0"/>
              <a:t> </a:t>
            </a:r>
            <a:r>
              <a:rPr lang="en-US" b="1" spc="-40" dirty="0"/>
              <a:t>Techniques</a:t>
            </a:r>
            <a:endParaRPr lang="en-GB" dirty="0"/>
          </a:p>
        </p:txBody>
      </p:sp>
      <p:sp>
        <p:nvSpPr>
          <p:cNvPr id="2" name="Date Placeholder 1">
            <a:extLst>
              <a:ext uri="{FF2B5EF4-FFF2-40B4-BE49-F238E27FC236}">
                <a16:creationId xmlns:a16="http://schemas.microsoft.com/office/drawing/2014/main" id="{9D6C2593-9DF9-40D2-BF12-78BCC1063C54}"/>
              </a:ext>
            </a:extLst>
          </p:cNvPr>
          <p:cNvSpPr>
            <a:spLocks noGrp="1"/>
          </p:cNvSpPr>
          <p:nvPr>
            <p:ph type="dt" sz="half" idx="6"/>
          </p:nvPr>
        </p:nvSpPr>
        <p:spPr/>
        <p:txBody>
          <a:bodyPr/>
          <a:lstStyle/>
          <a:p>
            <a:fld id="{F6A3FF9F-98FC-4BD1-92A4-65C39E358257}" type="datetime1">
              <a:rPr lang="en-US" smtClean="0"/>
              <a:t>3/13/2023</a:t>
            </a:fld>
            <a:endParaRPr lang="en-US"/>
          </a:p>
        </p:txBody>
      </p:sp>
      <p:sp>
        <p:nvSpPr>
          <p:cNvPr id="4" name="Footer Placeholder 3">
            <a:extLst>
              <a:ext uri="{FF2B5EF4-FFF2-40B4-BE49-F238E27FC236}">
                <a16:creationId xmlns:a16="http://schemas.microsoft.com/office/drawing/2014/main" id="{8613FE16-F710-461E-8C32-89A52EDA3284}"/>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42891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565803"/>
            <a:ext cx="8839098" cy="627736"/>
          </a:xfrm>
          <a:prstGeom prst="rect">
            <a:avLst/>
          </a:prstGeom>
        </p:spPr>
        <p:txBody>
          <a:bodyPr vert="horz" wrap="square" lIns="0" tIns="12065" rIns="0" bIns="0" rtlCol="0">
            <a:spAutoFit/>
          </a:bodyPr>
          <a:lstStyle/>
          <a:p>
            <a:pPr marL="12700">
              <a:spcBef>
                <a:spcPts val="95"/>
              </a:spcBef>
            </a:pPr>
            <a:r>
              <a:rPr b="1" spc="-70" dirty="0"/>
              <a:t>Taxonomy</a:t>
            </a:r>
            <a:r>
              <a:rPr b="1" spc="-10" dirty="0"/>
              <a:t> </a:t>
            </a:r>
            <a:r>
              <a:rPr b="1" dirty="0"/>
              <a:t>of</a:t>
            </a:r>
            <a:r>
              <a:rPr b="1" spc="-15" dirty="0"/>
              <a:t> Virtualization</a:t>
            </a:r>
            <a:r>
              <a:rPr b="1" spc="-10" dirty="0"/>
              <a:t> </a:t>
            </a:r>
            <a:r>
              <a:rPr b="1" spc="-40" dirty="0"/>
              <a:t>Techniques</a:t>
            </a:r>
          </a:p>
        </p:txBody>
      </p:sp>
      <p:sp>
        <p:nvSpPr>
          <p:cNvPr id="3" name="object 3"/>
          <p:cNvSpPr txBox="1"/>
          <p:nvPr/>
        </p:nvSpPr>
        <p:spPr>
          <a:xfrm>
            <a:off x="2059940" y="1607261"/>
            <a:ext cx="9065260" cy="4371068"/>
          </a:xfrm>
          <a:prstGeom prst="rect">
            <a:avLst/>
          </a:prstGeom>
        </p:spPr>
        <p:txBody>
          <a:bodyPr vert="horz" wrap="square" lIns="0" tIns="13335" rIns="0" bIns="0" rtlCol="0">
            <a:spAutoFit/>
          </a:bodyPr>
          <a:lstStyle/>
          <a:p>
            <a:pPr marL="355600" marR="1087755" indent="-342900">
              <a:spcBef>
                <a:spcPts val="105"/>
              </a:spcBef>
              <a:buFont typeface="Arial MT"/>
              <a:buChar char="•"/>
              <a:tabLst>
                <a:tab pos="354965" algn="l"/>
                <a:tab pos="355600" algn="l"/>
              </a:tabLst>
            </a:pPr>
            <a:r>
              <a:rPr lang="en-US" sz="2400" spc="-10" dirty="0">
                <a:cs typeface="Calibri"/>
              </a:rPr>
              <a:t>Virtualization covers a wide range of emulation techniques that are applied to different areas of computing. </a:t>
            </a:r>
          </a:p>
          <a:p>
            <a:pPr marL="355600" marR="1087755" indent="-342900">
              <a:spcBef>
                <a:spcPts val="105"/>
              </a:spcBef>
              <a:buFont typeface="Arial MT"/>
              <a:buChar char="•"/>
              <a:tabLst>
                <a:tab pos="354965" algn="l"/>
                <a:tab pos="355600" algn="l"/>
              </a:tabLst>
            </a:pPr>
            <a:r>
              <a:rPr lang="en-US" sz="2400" spc="-10" dirty="0">
                <a:cs typeface="Calibri"/>
              </a:rPr>
              <a:t>A classiﬁcation of these techniques helps to better understand their characteristics and use.</a:t>
            </a:r>
            <a:endParaRPr lang="en-GB" sz="2400" spc="-10" dirty="0">
              <a:latin typeface="Calibri"/>
              <a:cs typeface="Calibri"/>
            </a:endParaRPr>
          </a:p>
          <a:p>
            <a:pPr marL="355600" marR="1087755" indent="-342900">
              <a:spcBef>
                <a:spcPts val="105"/>
              </a:spcBef>
              <a:buFont typeface="Arial MT"/>
              <a:buChar char="•"/>
              <a:tabLst>
                <a:tab pos="354965" algn="l"/>
                <a:tab pos="355600" algn="l"/>
              </a:tabLst>
            </a:pPr>
            <a:r>
              <a:rPr sz="2400" spc="-10" dirty="0">
                <a:latin typeface="Calibri"/>
                <a:cs typeface="Calibri"/>
              </a:rPr>
              <a:t>Virtualization</a:t>
            </a:r>
            <a:r>
              <a:rPr sz="2400" spc="35" dirty="0">
                <a:latin typeface="Calibri"/>
                <a:cs typeface="Calibri"/>
              </a:rPr>
              <a:t> </a:t>
            </a:r>
            <a:r>
              <a:rPr sz="2400" dirty="0">
                <a:latin typeface="Calibri"/>
                <a:cs typeface="Calibri"/>
              </a:rPr>
              <a:t>is mainly</a:t>
            </a:r>
            <a:r>
              <a:rPr sz="2400" spc="20" dirty="0">
                <a:latin typeface="Calibri"/>
                <a:cs typeface="Calibri"/>
              </a:rPr>
              <a:t> </a:t>
            </a:r>
            <a:r>
              <a:rPr sz="2400" spc="-5" dirty="0">
                <a:latin typeface="Calibri"/>
                <a:cs typeface="Calibri"/>
              </a:rPr>
              <a:t>used </a:t>
            </a:r>
            <a:r>
              <a:rPr sz="2400" spc="-20" dirty="0">
                <a:latin typeface="Calibri"/>
                <a:cs typeface="Calibri"/>
              </a:rPr>
              <a:t>to</a:t>
            </a:r>
            <a:r>
              <a:rPr sz="2400" spc="10" dirty="0">
                <a:latin typeface="Calibri"/>
                <a:cs typeface="Calibri"/>
              </a:rPr>
              <a:t> </a:t>
            </a:r>
            <a:r>
              <a:rPr sz="2400" spc="-10" dirty="0">
                <a:latin typeface="Calibri"/>
                <a:cs typeface="Calibri"/>
              </a:rPr>
              <a:t>emulate </a:t>
            </a:r>
            <a:r>
              <a:rPr sz="2400" spc="-710" dirty="0">
                <a:solidFill>
                  <a:srgbClr val="FF0000"/>
                </a:solidFill>
                <a:latin typeface="Calibri"/>
                <a:cs typeface="Calibri"/>
              </a:rPr>
              <a:t> </a:t>
            </a:r>
            <a:r>
              <a:rPr sz="2400" b="1" i="1" u="heavy" spc="-15" dirty="0">
                <a:solidFill>
                  <a:srgbClr val="FF0000"/>
                </a:solidFill>
                <a:uFill>
                  <a:solidFill>
                    <a:srgbClr val="FF0000"/>
                  </a:solidFill>
                </a:uFill>
                <a:latin typeface="Calibri"/>
                <a:cs typeface="Calibri"/>
              </a:rPr>
              <a:t>execution </a:t>
            </a:r>
            <a:r>
              <a:rPr sz="2400" b="1" i="1" u="heavy" spc="-10" dirty="0">
                <a:solidFill>
                  <a:srgbClr val="FF0000"/>
                </a:solidFill>
                <a:uFill>
                  <a:solidFill>
                    <a:srgbClr val="FF0000"/>
                  </a:solidFill>
                </a:uFill>
                <a:latin typeface="Calibri"/>
                <a:cs typeface="Calibri"/>
              </a:rPr>
              <a:t>environment</a:t>
            </a:r>
            <a:r>
              <a:rPr sz="2400" b="1" i="1" spc="-10" dirty="0">
                <a:solidFill>
                  <a:srgbClr val="FF0000"/>
                </a:solidFill>
                <a:latin typeface="Calibri"/>
                <a:cs typeface="Calibri"/>
              </a:rPr>
              <a:t> </a:t>
            </a:r>
            <a:r>
              <a:rPr sz="2400" dirty="0">
                <a:latin typeface="Calibri"/>
                <a:cs typeface="Calibri"/>
              </a:rPr>
              <a:t>,</a:t>
            </a:r>
            <a:r>
              <a:rPr sz="2400" dirty="0">
                <a:solidFill>
                  <a:srgbClr val="FF0000"/>
                </a:solidFill>
                <a:latin typeface="Calibri"/>
                <a:cs typeface="Calibri"/>
              </a:rPr>
              <a:t> </a:t>
            </a:r>
            <a:r>
              <a:rPr sz="2400" b="1" i="1" u="heavy" spc="-10" dirty="0">
                <a:solidFill>
                  <a:srgbClr val="FF0000"/>
                </a:solidFill>
                <a:uFill>
                  <a:solidFill>
                    <a:srgbClr val="FF0000"/>
                  </a:solidFill>
                </a:uFill>
                <a:latin typeface="Calibri"/>
                <a:cs typeface="Calibri"/>
              </a:rPr>
              <a:t>storage</a:t>
            </a:r>
            <a:r>
              <a:rPr sz="2400" b="1" i="1" spc="-10" dirty="0">
                <a:solidFill>
                  <a:srgbClr val="FF0000"/>
                </a:solidFill>
                <a:latin typeface="Calibri"/>
                <a:cs typeface="Calibri"/>
              </a:rPr>
              <a:t> </a:t>
            </a:r>
            <a:r>
              <a:rPr sz="2400" dirty="0">
                <a:latin typeface="Calibri"/>
                <a:cs typeface="Calibri"/>
              </a:rPr>
              <a:t>and </a:t>
            </a:r>
            <a:r>
              <a:rPr sz="2400" spc="5" dirty="0">
                <a:solidFill>
                  <a:srgbClr val="FF0000"/>
                </a:solidFill>
                <a:latin typeface="Calibri"/>
                <a:cs typeface="Calibri"/>
              </a:rPr>
              <a:t> </a:t>
            </a:r>
            <a:r>
              <a:rPr sz="2400" b="1" i="1" u="heavy" spc="-10" dirty="0">
                <a:solidFill>
                  <a:srgbClr val="FF0000"/>
                </a:solidFill>
                <a:uFill>
                  <a:solidFill>
                    <a:srgbClr val="FF0000"/>
                  </a:solidFill>
                </a:uFill>
                <a:latin typeface="Calibri"/>
                <a:cs typeface="Calibri"/>
              </a:rPr>
              <a:t>networks</a:t>
            </a:r>
            <a:r>
              <a:rPr sz="2400" spc="-10" dirty="0">
                <a:latin typeface="Calibri"/>
                <a:cs typeface="Calibri"/>
              </a:rPr>
              <a:t>.</a:t>
            </a:r>
            <a:endParaRPr sz="2400" dirty="0">
              <a:latin typeface="Calibri"/>
              <a:cs typeface="Calibri"/>
            </a:endParaRPr>
          </a:p>
          <a:p>
            <a:pPr marL="355600" indent="-342900">
              <a:spcBef>
                <a:spcPts val="770"/>
              </a:spcBef>
              <a:buFont typeface="Arial MT"/>
              <a:buChar char="•"/>
              <a:tabLst>
                <a:tab pos="354965" algn="l"/>
                <a:tab pos="355600" algn="l"/>
              </a:tabLst>
            </a:pPr>
            <a:r>
              <a:rPr sz="2400" spc="-10" dirty="0">
                <a:latin typeface="Calibri"/>
                <a:cs typeface="Calibri"/>
              </a:rPr>
              <a:t>Execution</a:t>
            </a:r>
            <a:r>
              <a:rPr sz="2400" spc="-5" dirty="0">
                <a:latin typeface="Calibri"/>
                <a:cs typeface="Calibri"/>
              </a:rPr>
              <a:t> </a:t>
            </a:r>
            <a:r>
              <a:rPr sz="2400" spc="-15" dirty="0">
                <a:latin typeface="Calibri"/>
                <a:cs typeface="Calibri"/>
              </a:rPr>
              <a:t>Environment</a:t>
            </a:r>
            <a:r>
              <a:rPr sz="2400" dirty="0">
                <a:latin typeface="Calibri"/>
                <a:cs typeface="Calibri"/>
              </a:rPr>
              <a:t> classified</a:t>
            </a:r>
            <a:r>
              <a:rPr sz="2400" spc="15" dirty="0">
                <a:latin typeface="Calibri"/>
                <a:cs typeface="Calibri"/>
              </a:rPr>
              <a:t> </a:t>
            </a:r>
            <a:r>
              <a:rPr sz="2400" spc="-15" dirty="0">
                <a:latin typeface="Calibri"/>
                <a:cs typeface="Calibri"/>
              </a:rPr>
              <a:t>into</a:t>
            </a:r>
            <a:r>
              <a:rPr sz="2400" spc="15" dirty="0">
                <a:latin typeface="Calibri"/>
                <a:cs typeface="Calibri"/>
              </a:rPr>
              <a:t> </a:t>
            </a:r>
            <a:r>
              <a:rPr sz="2400" spc="-10" dirty="0">
                <a:latin typeface="Calibri"/>
                <a:cs typeface="Calibri"/>
              </a:rPr>
              <a:t>two </a:t>
            </a:r>
            <a:r>
              <a:rPr sz="2400" spc="-45" dirty="0">
                <a:latin typeface="Calibri"/>
                <a:cs typeface="Calibri"/>
              </a:rPr>
              <a:t>:-</a:t>
            </a:r>
            <a:endParaRPr sz="2400" dirty="0">
              <a:latin typeface="Calibri"/>
              <a:cs typeface="Calibri"/>
            </a:endParaRPr>
          </a:p>
          <a:p>
            <a:pPr marL="756285" marR="5080" lvl="1" indent="-287020">
              <a:spcBef>
                <a:spcPts val="690"/>
              </a:spcBef>
              <a:buFont typeface="Arial MT"/>
              <a:buChar char="–"/>
              <a:tabLst>
                <a:tab pos="756920" algn="l"/>
              </a:tabLst>
            </a:pPr>
            <a:r>
              <a:rPr sz="2400" b="1" u="heavy" spc="-15" dirty="0">
                <a:solidFill>
                  <a:srgbClr val="FF0000"/>
                </a:solidFill>
                <a:uFill>
                  <a:solidFill>
                    <a:srgbClr val="FF0000"/>
                  </a:solidFill>
                </a:uFill>
                <a:latin typeface="Calibri"/>
                <a:cs typeface="Calibri"/>
              </a:rPr>
              <a:t>Process-level</a:t>
            </a:r>
            <a:r>
              <a:rPr sz="2400" b="1" spc="50" dirty="0">
                <a:solidFill>
                  <a:srgbClr val="FF0000"/>
                </a:solidFill>
                <a:latin typeface="Calibri"/>
                <a:cs typeface="Calibri"/>
              </a:rPr>
              <a:t> </a:t>
            </a:r>
            <a:r>
              <a:rPr sz="2400" spc="-5" dirty="0">
                <a:latin typeface="Calibri"/>
                <a:cs typeface="Calibri"/>
              </a:rPr>
              <a:t>–</a:t>
            </a:r>
            <a:r>
              <a:rPr sz="2400" spc="10" dirty="0">
                <a:latin typeface="Calibri"/>
                <a:cs typeface="Calibri"/>
              </a:rPr>
              <a:t> </a:t>
            </a:r>
            <a:r>
              <a:rPr sz="2400" spc="-15" dirty="0">
                <a:latin typeface="Calibri"/>
                <a:cs typeface="Calibri"/>
              </a:rPr>
              <a:t>implemented</a:t>
            </a:r>
            <a:r>
              <a:rPr sz="2400" spc="40" dirty="0">
                <a:latin typeface="Calibri"/>
                <a:cs typeface="Calibri"/>
              </a:rPr>
              <a:t> </a:t>
            </a:r>
            <a:r>
              <a:rPr sz="2400" spc="-5" dirty="0">
                <a:latin typeface="Calibri"/>
                <a:cs typeface="Calibri"/>
              </a:rPr>
              <a:t>on</a:t>
            </a:r>
            <a:r>
              <a:rPr sz="2400" spc="10" dirty="0">
                <a:latin typeface="Calibri"/>
                <a:cs typeface="Calibri"/>
              </a:rPr>
              <a:t> </a:t>
            </a:r>
            <a:r>
              <a:rPr sz="2400" spc="-15" dirty="0">
                <a:latin typeface="Calibri"/>
                <a:cs typeface="Calibri"/>
              </a:rPr>
              <a:t>top</a:t>
            </a:r>
            <a:r>
              <a:rPr sz="2400" spc="15" dirty="0">
                <a:latin typeface="Calibri"/>
                <a:cs typeface="Calibri"/>
              </a:rPr>
              <a:t> </a:t>
            </a:r>
            <a:r>
              <a:rPr sz="2400" spc="-5" dirty="0">
                <a:latin typeface="Calibri"/>
                <a:cs typeface="Calibri"/>
              </a:rPr>
              <a:t>of</a:t>
            </a:r>
            <a:r>
              <a:rPr sz="2400" spc="5" dirty="0">
                <a:latin typeface="Calibri"/>
                <a:cs typeface="Calibri"/>
              </a:rPr>
              <a:t> </a:t>
            </a:r>
            <a:r>
              <a:rPr sz="2400" spc="-5" dirty="0">
                <a:latin typeface="Calibri"/>
                <a:cs typeface="Calibri"/>
              </a:rPr>
              <a:t>an</a:t>
            </a:r>
            <a:r>
              <a:rPr sz="2400" spc="10" dirty="0">
                <a:latin typeface="Calibri"/>
                <a:cs typeface="Calibri"/>
              </a:rPr>
              <a:t> </a:t>
            </a:r>
            <a:r>
              <a:rPr sz="2400" spc="-20" dirty="0">
                <a:latin typeface="Calibri"/>
                <a:cs typeface="Calibri"/>
              </a:rPr>
              <a:t>existing </a:t>
            </a:r>
            <a:r>
              <a:rPr sz="2400" spc="-615" dirty="0">
                <a:latin typeface="Calibri"/>
                <a:cs typeface="Calibri"/>
              </a:rPr>
              <a:t> </a:t>
            </a:r>
            <a:r>
              <a:rPr sz="2400" spc="-20" dirty="0">
                <a:latin typeface="Calibri"/>
                <a:cs typeface="Calibri"/>
              </a:rPr>
              <a:t>operating</a:t>
            </a:r>
            <a:r>
              <a:rPr sz="2400" spc="10" dirty="0">
                <a:latin typeface="Calibri"/>
                <a:cs typeface="Calibri"/>
              </a:rPr>
              <a:t> </a:t>
            </a:r>
            <a:r>
              <a:rPr sz="2400" spc="-25" dirty="0">
                <a:latin typeface="Calibri"/>
                <a:cs typeface="Calibri"/>
              </a:rPr>
              <a:t>system.</a:t>
            </a:r>
            <a:endParaRPr sz="2400" dirty="0">
              <a:latin typeface="Calibri"/>
              <a:cs typeface="Calibri"/>
            </a:endParaRPr>
          </a:p>
          <a:p>
            <a:pPr marL="756285" marR="9525" lvl="1" indent="-287020">
              <a:spcBef>
                <a:spcPts val="675"/>
              </a:spcBef>
              <a:buFont typeface="Arial MT"/>
              <a:buChar char="–"/>
              <a:tabLst>
                <a:tab pos="756920" algn="l"/>
              </a:tabLst>
            </a:pPr>
            <a:r>
              <a:rPr sz="2400" b="1" u="heavy" spc="-20" dirty="0">
                <a:solidFill>
                  <a:srgbClr val="FF0000"/>
                </a:solidFill>
                <a:uFill>
                  <a:solidFill>
                    <a:srgbClr val="FF0000"/>
                  </a:solidFill>
                </a:uFill>
                <a:latin typeface="Calibri"/>
                <a:cs typeface="Calibri"/>
              </a:rPr>
              <a:t>System-level</a:t>
            </a:r>
            <a:r>
              <a:rPr sz="2400" b="1" spc="40" dirty="0">
                <a:solidFill>
                  <a:srgbClr val="FF0000"/>
                </a:solidFill>
                <a:latin typeface="Calibri"/>
                <a:cs typeface="Calibri"/>
              </a:rPr>
              <a:t> </a:t>
            </a:r>
            <a:r>
              <a:rPr sz="2400" spc="-5" dirty="0">
                <a:latin typeface="Calibri"/>
                <a:cs typeface="Calibri"/>
              </a:rPr>
              <a:t>–</a:t>
            </a:r>
            <a:r>
              <a:rPr sz="2400" spc="10" dirty="0">
                <a:latin typeface="Calibri"/>
                <a:cs typeface="Calibri"/>
              </a:rPr>
              <a:t> </a:t>
            </a:r>
            <a:r>
              <a:rPr sz="2400" spc="-15" dirty="0">
                <a:latin typeface="Calibri"/>
                <a:cs typeface="Calibri"/>
              </a:rPr>
              <a:t>implemented</a:t>
            </a:r>
            <a:r>
              <a:rPr sz="2400" spc="20" dirty="0">
                <a:latin typeface="Calibri"/>
                <a:cs typeface="Calibri"/>
              </a:rPr>
              <a:t> </a:t>
            </a:r>
            <a:r>
              <a:rPr sz="2400" spc="-10" dirty="0">
                <a:latin typeface="Calibri"/>
                <a:cs typeface="Calibri"/>
              </a:rPr>
              <a:t>directly</a:t>
            </a:r>
            <a:r>
              <a:rPr sz="2400" spc="10" dirty="0">
                <a:latin typeface="Calibri"/>
                <a:cs typeface="Calibri"/>
              </a:rPr>
              <a:t> </a:t>
            </a:r>
            <a:r>
              <a:rPr sz="2400" spc="-5" dirty="0">
                <a:latin typeface="Calibri"/>
                <a:cs typeface="Calibri"/>
              </a:rPr>
              <a:t>on </a:t>
            </a:r>
            <a:r>
              <a:rPr sz="2400" spc="-20" dirty="0">
                <a:latin typeface="Calibri"/>
                <a:cs typeface="Calibri"/>
              </a:rPr>
              <a:t>hardware </a:t>
            </a:r>
            <a:r>
              <a:rPr sz="2400" spc="-615" dirty="0">
                <a:latin typeface="Calibri"/>
                <a:cs typeface="Calibri"/>
              </a:rPr>
              <a:t> </a:t>
            </a:r>
            <a:r>
              <a:rPr sz="2400" spc="-5" dirty="0">
                <a:latin typeface="Calibri"/>
                <a:cs typeface="Calibri"/>
              </a:rPr>
              <a:t>and</a:t>
            </a:r>
            <a:r>
              <a:rPr sz="2400" spc="10" dirty="0">
                <a:latin typeface="Calibri"/>
                <a:cs typeface="Calibri"/>
              </a:rPr>
              <a:t> </a:t>
            </a:r>
            <a:r>
              <a:rPr sz="2400" spc="-5" dirty="0">
                <a:latin typeface="Calibri"/>
                <a:cs typeface="Calibri"/>
              </a:rPr>
              <a:t>do</a:t>
            </a:r>
            <a:r>
              <a:rPr sz="2400" spc="5" dirty="0">
                <a:latin typeface="Calibri"/>
                <a:cs typeface="Calibri"/>
              </a:rPr>
              <a:t> </a:t>
            </a:r>
            <a:r>
              <a:rPr sz="2400" spc="-10" dirty="0">
                <a:latin typeface="Calibri"/>
                <a:cs typeface="Calibri"/>
              </a:rPr>
              <a:t>not</a:t>
            </a:r>
            <a:r>
              <a:rPr sz="2400" spc="5" dirty="0">
                <a:latin typeface="Calibri"/>
                <a:cs typeface="Calibri"/>
              </a:rPr>
              <a:t> </a:t>
            </a:r>
            <a:r>
              <a:rPr sz="2400" spc="-5" dirty="0">
                <a:latin typeface="Calibri"/>
                <a:cs typeface="Calibri"/>
              </a:rPr>
              <a:t>or</a:t>
            </a:r>
            <a:r>
              <a:rPr sz="2400" spc="5" dirty="0">
                <a:latin typeface="Calibri"/>
                <a:cs typeface="Calibri"/>
              </a:rPr>
              <a:t> </a:t>
            </a:r>
            <a:r>
              <a:rPr sz="2400" spc="-10" dirty="0">
                <a:latin typeface="Calibri"/>
                <a:cs typeface="Calibri"/>
              </a:rPr>
              <a:t>minimum</a:t>
            </a:r>
            <a:r>
              <a:rPr sz="2400" spc="30" dirty="0">
                <a:latin typeface="Calibri"/>
                <a:cs typeface="Calibri"/>
              </a:rPr>
              <a:t> </a:t>
            </a:r>
            <a:r>
              <a:rPr sz="2400" spc="-15" dirty="0">
                <a:latin typeface="Calibri"/>
                <a:cs typeface="Calibri"/>
              </a:rPr>
              <a:t>requirement</a:t>
            </a:r>
            <a:r>
              <a:rPr sz="2400" spc="35" dirty="0">
                <a:latin typeface="Calibri"/>
                <a:cs typeface="Calibri"/>
              </a:rPr>
              <a:t> </a:t>
            </a:r>
            <a:r>
              <a:rPr sz="2400" spc="-5" dirty="0">
                <a:latin typeface="Calibri"/>
                <a:cs typeface="Calibri"/>
              </a:rPr>
              <a:t>of </a:t>
            </a:r>
            <a:r>
              <a:rPr sz="2400" spc="-20" dirty="0">
                <a:latin typeface="Calibri"/>
                <a:cs typeface="Calibri"/>
              </a:rPr>
              <a:t>existing </a:t>
            </a:r>
            <a:r>
              <a:rPr sz="2400" spc="-15" dirty="0">
                <a:latin typeface="Calibri"/>
                <a:cs typeface="Calibri"/>
              </a:rPr>
              <a:t> </a:t>
            </a:r>
            <a:r>
              <a:rPr sz="2400" spc="-20" dirty="0">
                <a:latin typeface="Calibri"/>
                <a:cs typeface="Calibri"/>
              </a:rPr>
              <a:t>operating</a:t>
            </a:r>
            <a:r>
              <a:rPr sz="2400" spc="10" dirty="0">
                <a:latin typeface="Calibri"/>
                <a:cs typeface="Calibri"/>
              </a:rPr>
              <a:t> </a:t>
            </a:r>
            <a:r>
              <a:rPr sz="2400" spc="-30" dirty="0">
                <a:latin typeface="Calibri"/>
                <a:cs typeface="Calibri"/>
              </a:rPr>
              <a:t>system</a:t>
            </a:r>
            <a:endParaRPr sz="2400" dirty="0">
              <a:latin typeface="Calibri"/>
              <a:cs typeface="Calibri"/>
            </a:endParaRPr>
          </a:p>
        </p:txBody>
      </p:sp>
      <p:sp>
        <p:nvSpPr>
          <p:cNvPr id="4" name="Date Placeholder 3">
            <a:extLst>
              <a:ext uri="{FF2B5EF4-FFF2-40B4-BE49-F238E27FC236}">
                <a16:creationId xmlns:a16="http://schemas.microsoft.com/office/drawing/2014/main" id="{588A1EC5-1CAF-425D-ACE4-BD53F9D34411}"/>
              </a:ext>
            </a:extLst>
          </p:cNvPr>
          <p:cNvSpPr>
            <a:spLocks noGrp="1"/>
          </p:cNvSpPr>
          <p:nvPr>
            <p:ph type="dt" sz="half" idx="6"/>
          </p:nvPr>
        </p:nvSpPr>
        <p:spPr/>
        <p:txBody>
          <a:bodyPr/>
          <a:lstStyle/>
          <a:p>
            <a:fld id="{0393EF2F-3984-4CC5-9D6C-2542F40170E9}" type="datetime1">
              <a:rPr lang="en-US" smtClean="0"/>
              <a:t>3/13/2023</a:t>
            </a:fld>
            <a:endParaRPr lang="en-US"/>
          </a:p>
        </p:txBody>
      </p:sp>
      <p:sp>
        <p:nvSpPr>
          <p:cNvPr id="5" name="Footer Placeholder 4">
            <a:extLst>
              <a:ext uri="{FF2B5EF4-FFF2-40B4-BE49-F238E27FC236}">
                <a16:creationId xmlns:a16="http://schemas.microsoft.com/office/drawing/2014/main" id="{1B12693E-2FB4-4CB8-BE6A-3F88CDA37C87}"/>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150" y="304800"/>
            <a:ext cx="6351651" cy="690574"/>
          </a:xfrm>
          <a:prstGeom prst="rect">
            <a:avLst/>
          </a:prstGeom>
        </p:spPr>
        <p:txBody>
          <a:bodyPr vert="horz" wrap="square" lIns="0" tIns="13335" rIns="0" bIns="0" rtlCol="0">
            <a:spAutoFit/>
          </a:bodyPr>
          <a:lstStyle/>
          <a:p>
            <a:pPr marL="12700">
              <a:spcBef>
                <a:spcPts val="105"/>
              </a:spcBef>
            </a:pPr>
            <a:r>
              <a:rPr sz="4400" b="1" spc="-75" dirty="0"/>
              <a:t>Taxonomy</a:t>
            </a:r>
            <a:r>
              <a:rPr sz="4400" b="1" spc="-30" dirty="0"/>
              <a:t> </a:t>
            </a:r>
            <a:r>
              <a:rPr sz="4400" b="1" spc="-5" dirty="0"/>
              <a:t>of</a:t>
            </a:r>
            <a:r>
              <a:rPr sz="4400" b="1" spc="-20" dirty="0"/>
              <a:t> </a:t>
            </a:r>
            <a:r>
              <a:rPr sz="4400" b="1" spc="-10" dirty="0"/>
              <a:t>virtualization</a:t>
            </a:r>
            <a:endParaRPr sz="4400" b="1" dirty="0"/>
          </a:p>
        </p:txBody>
      </p:sp>
      <p:pic>
        <p:nvPicPr>
          <p:cNvPr id="3" name="object 3"/>
          <p:cNvPicPr/>
          <p:nvPr/>
        </p:nvPicPr>
        <p:blipFill>
          <a:blip r:embed="rId2" cstate="print"/>
          <a:stretch>
            <a:fillRect/>
          </a:stretch>
        </p:blipFill>
        <p:spPr>
          <a:xfrm>
            <a:off x="2133441" y="1143000"/>
            <a:ext cx="7507383" cy="5170670"/>
          </a:xfrm>
          <a:prstGeom prst="rect">
            <a:avLst/>
          </a:prstGeom>
        </p:spPr>
      </p:pic>
      <p:sp>
        <p:nvSpPr>
          <p:cNvPr id="4" name="Date Placeholder 3">
            <a:extLst>
              <a:ext uri="{FF2B5EF4-FFF2-40B4-BE49-F238E27FC236}">
                <a16:creationId xmlns:a16="http://schemas.microsoft.com/office/drawing/2014/main" id="{350718CF-0815-47C8-B2EA-F24B19A19A9D}"/>
              </a:ext>
            </a:extLst>
          </p:cNvPr>
          <p:cNvSpPr>
            <a:spLocks noGrp="1"/>
          </p:cNvSpPr>
          <p:nvPr>
            <p:ph type="dt" sz="half" idx="6"/>
          </p:nvPr>
        </p:nvSpPr>
        <p:spPr/>
        <p:txBody>
          <a:bodyPr/>
          <a:lstStyle/>
          <a:p>
            <a:fld id="{31D92BC4-C1B5-4BD0-9408-547502A92F4B}" type="datetime1">
              <a:rPr lang="en-US" smtClean="0"/>
              <a:t>3/13/2023</a:t>
            </a:fld>
            <a:endParaRPr lang="en-US"/>
          </a:p>
        </p:txBody>
      </p:sp>
      <p:sp>
        <p:nvSpPr>
          <p:cNvPr id="5" name="Footer Placeholder 4">
            <a:extLst>
              <a:ext uri="{FF2B5EF4-FFF2-40B4-BE49-F238E27FC236}">
                <a16:creationId xmlns:a16="http://schemas.microsoft.com/office/drawing/2014/main" id="{3C390C98-2A0F-4B3D-9B1F-8754EC30F963}"/>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D938-FEBD-4F47-8E5D-3BC0D8C1D3B6}"/>
              </a:ext>
            </a:extLst>
          </p:cNvPr>
          <p:cNvSpPr>
            <a:spLocks noGrp="1"/>
          </p:cNvSpPr>
          <p:nvPr>
            <p:ph type="title"/>
          </p:nvPr>
        </p:nvSpPr>
        <p:spPr>
          <a:xfrm>
            <a:off x="1162576" y="-152400"/>
            <a:ext cx="10115024" cy="615553"/>
          </a:xfrm>
        </p:spPr>
        <p:txBody>
          <a:bodyPr/>
          <a:lstStyle/>
          <a:p>
            <a:pPr algn="ctr"/>
            <a:r>
              <a:rPr lang="en-GB" b="1" dirty="0"/>
              <a:t>Contents</a:t>
            </a:r>
          </a:p>
        </p:txBody>
      </p:sp>
      <p:sp>
        <p:nvSpPr>
          <p:cNvPr id="3" name="Rectangle 2">
            <a:extLst>
              <a:ext uri="{FF2B5EF4-FFF2-40B4-BE49-F238E27FC236}">
                <a16:creationId xmlns:a16="http://schemas.microsoft.com/office/drawing/2014/main" id="{4F9F809D-5C5B-4343-ADD9-DCB62CA428B4}"/>
              </a:ext>
            </a:extLst>
          </p:cNvPr>
          <p:cNvSpPr/>
          <p:nvPr/>
        </p:nvSpPr>
        <p:spPr>
          <a:xfrm>
            <a:off x="1143000" y="381000"/>
            <a:ext cx="8991600" cy="5940088"/>
          </a:xfrm>
          <a:prstGeom prst="rect">
            <a:avLst/>
          </a:prstGeom>
        </p:spPr>
        <p:txBody>
          <a:bodyPr wrap="square">
            <a:spAutoFit/>
          </a:bodyPr>
          <a:lstStyle/>
          <a:p>
            <a:r>
              <a:rPr lang="en-GB" sz="2000" b="1" dirty="0">
                <a:latin typeface="Arial MT"/>
              </a:rPr>
              <a:t>3.1 Basics of Virtualization</a:t>
            </a:r>
          </a:p>
          <a:p>
            <a:pPr lvl="1"/>
            <a:r>
              <a:rPr lang="en-GB" sz="2000" dirty="0">
                <a:latin typeface="Arial MT"/>
              </a:rPr>
              <a:t>3.1.1 Introduction</a:t>
            </a:r>
          </a:p>
          <a:p>
            <a:pPr lvl="1"/>
            <a:r>
              <a:rPr lang="en-GB" sz="2000" dirty="0">
                <a:latin typeface="Arial MT"/>
              </a:rPr>
              <a:t>3.1.2 Characteristic of  Virtualized Environments</a:t>
            </a:r>
          </a:p>
          <a:p>
            <a:r>
              <a:rPr lang="en-US" sz="2000" b="1" dirty="0">
                <a:latin typeface="Arial MT"/>
                <a:ea typeface="Calibri" panose="020F0502020204030204" pitchFamily="34" charset="0"/>
                <a:cs typeface="Mangal" panose="02040503050203030202" pitchFamily="18" charset="0"/>
              </a:rPr>
              <a:t>3.3 Taxonomy of Virtualization Techniques</a:t>
            </a:r>
          </a:p>
          <a:p>
            <a:r>
              <a:rPr lang="en-US" sz="2000" dirty="0">
                <a:latin typeface="Arial MT"/>
                <a:cs typeface="Mangal" panose="02040503050203030202" pitchFamily="18" charset="0"/>
              </a:rPr>
              <a:t>     3.3.1 </a:t>
            </a:r>
            <a:r>
              <a:rPr lang="en-US" sz="2000" dirty="0">
                <a:latin typeface="Arial MT"/>
              </a:rPr>
              <a:t>Execution Environment</a:t>
            </a:r>
          </a:p>
          <a:p>
            <a:pPr marL="914400" lvl="1" indent="-457200">
              <a:buAutoNum type="arabicPeriod"/>
            </a:pPr>
            <a:r>
              <a:rPr lang="en-US" sz="2000" dirty="0">
                <a:latin typeface="Arial MT"/>
              </a:rPr>
              <a:t>Machine Reference Model</a:t>
            </a:r>
          </a:p>
          <a:p>
            <a:pPr marL="914400" lvl="1" indent="-457200">
              <a:buAutoNum type="arabicPeriod"/>
            </a:pPr>
            <a:r>
              <a:rPr lang="en-US" sz="2000" dirty="0">
                <a:latin typeface="Arial MT"/>
              </a:rPr>
              <a:t>Hardware Level Virtualization</a:t>
            </a:r>
          </a:p>
          <a:p>
            <a:pPr marL="914400" lvl="1" indent="-457200">
              <a:buAutoNum type="arabicPeriod"/>
            </a:pPr>
            <a:r>
              <a:rPr lang="en-US" sz="2000" dirty="0">
                <a:latin typeface="Arial MT"/>
              </a:rPr>
              <a:t>Hardware Virtualization Techniques</a:t>
            </a:r>
          </a:p>
          <a:p>
            <a:pPr marL="914400" lvl="1" indent="-457200">
              <a:buAutoNum type="arabicPeriod"/>
            </a:pPr>
            <a:r>
              <a:rPr lang="en-GB" sz="2000" spc="-20" dirty="0">
                <a:latin typeface="Arial MT"/>
              </a:rPr>
              <a:t>Operating</a:t>
            </a:r>
            <a:r>
              <a:rPr lang="en-GB" sz="2000" spc="-10" dirty="0">
                <a:latin typeface="Arial MT"/>
              </a:rPr>
              <a:t> </a:t>
            </a:r>
            <a:r>
              <a:rPr lang="en-GB" sz="2000" spc="-25" dirty="0">
                <a:latin typeface="Arial MT"/>
              </a:rPr>
              <a:t>system-level</a:t>
            </a:r>
            <a:r>
              <a:rPr lang="en-GB" sz="2000" spc="10" dirty="0">
                <a:latin typeface="Arial MT"/>
              </a:rPr>
              <a:t> </a:t>
            </a:r>
            <a:r>
              <a:rPr lang="en-GB" sz="2000" spc="-15" dirty="0">
                <a:latin typeface="Arial MT"/>
              </a:rPr>
              <a:t>virtualization</a:t>
            </a:r>
          </a:p>
          <a:p>
            <a:pPr marL="914400" lvl="1" indent="-457200">
              <a:buAutoNum type="arabicPeriod"/>
            </a:pPr>
            <a:r>
              <a:rPr lang="en-GB" sz="2000" spc="-20" dirty="0">
                <a:latin typeface="Arial MT"/>
              </a:rPr>
              <a:t>Programming </a:t>
            </a:r>
            <a:r>
              <a:rPr lang="en-GB" sz="2000" spc="-10" dirty="0">
                <a:latin typeface="Arial MT"/>
              </a:rPr>
              <a:t>language-level </a:t>
            </a:r>
            <a:r>
              <a:rPr lang="en-GB" sz="2000" spc="-890" dirty="0">
                <a:latin typeface="Arial MT"/>
              </a:rPr>
              <a:t> </a:t>
            </a:r>
            <a:r>
              <a:rPr lang="en-GB" sz="2000" spc="-15" dirty="0">
                <a:latin typeface="Arial MT"/>
              </a:rPr>
              <a:t>virtualization</a:t>
            </a:r>
          </a:p>
          <a:p>
            <a:pPr marL="914400" lvl="1" indent="-457200">
              <a:buAutoNum type="arabicPeriod"/>
            </a:pPr>
            <a:r>
              <a:rPr lang="en-GB" sz="2000" spc="-10" dirty="0">
                <a:latin typeface="Arial MT"/>
              </a:rPr>
              <a:t>Application-level</a:t>
            </a:r>
            <a:r>
              <a:rPr lang="en-GB" sz="2000" spc="-20" dirty="0">
                <a:latin typeface="Arial MT"/>
              </a:rPr>
              <a:t> </a:t>
            </a:r>
            <a:r>
              <a:rPr lang="en-GB" sz="2000" spc="-10" dirty="0">
                <a:latin typeface="Arial MT"/>
              </a:rPr>
              <a:t>virtualization</a:t>
            </a:r>
          </a:p>
          <a:p>
            <a:r>
              <a:rPr lang="en-US" sz="2000" b="1" dirty="0">
                <a:latin typeface="Arial MT"/>
              </a:rPr>
              <a:t>    3.3.2 Types of Virtualization</a:t>
            </a:r>
          </a:p>
          <a:p>
            <a:pPr lvl="1"/>
            <a:r>
              <a:rPr lang="en-US" sz="2000" dirty="0">
                <a:latin typeface="Arial MT"/>
              </a:rPr>
              <a:t> </a:t>
            </a:r>
            <a:r>
              <a:rPr lang="en-US" altLang="en-US" sz="2000" dirty="0">
                <a:latin typeface="Arial MT"/>
              </a:rPr>
              <a:t>1.Application Virtualization. </a:t>
            </a:r>
          </a:p>
          <a:p>
            <a:pPr lvl="1"/>
            <a:r>
              <a:rPr lang="en-US" altLang="en-US" sz="2000" dirty="0">
                <a:latin typeface="Arial MT"/>
              </a:rPr>
              <a:t>  2.Network Virtualization. </a:t>
            </a:r>
          </a:p>
          <a:p>
            <a:pPr lvl="1"/>
            <a:r>
              <a:rPr lang="en-US" altLang="en-US" sz="2000" dirty="0">
                <a:latin typeface="Arial MT"/>
              </a:rPr>
              <a:t>  3.Desktop Virtualization. </a:t>
            </a:r>
          </a:p>
          <a:p>
            <a:pPr lvl="1"/>
            <a:r>
              <a:rPr lang="en-US" altLang="en-US" sz="2000" dirty="0">
                <a:latin typeface="Arial MT"/>
              </a:rPr>
              <a:t>  4.Storage Virtualization.</a:t>
            </a:r>
          </a:p>
          <a:p>
            <a:pPr lvl="1"/>
            <a:r>
              <a:rPr lang="en-US" altLang="en-US" sz="2000" dirty="0">
                <a:latin typeface="Arial MT"/>
              </a:rPr>
              <a:t>  5.Server Virtualization.</a:t>
            </a:r>
          </a:p>
          <a:p>
            <a:pPr lvl="1"/>
            <a:r>
              <a:rPr lang="en-US" altLang="en-US" sz="2000" dirty="0">
                <a:latin typeface="Arial MT"/>
              </a:rPr>
              <a:t>  6.Data virtualization.</a:t>
            </a:r>
            <a:endParaRPr lang="en-US" sz="2000" dirty="0">
              <a:latin typeface="Arial MT"/>
            </a:endParaRPr>
          </a:p>
          <a:p>
            <a:r>
              <a:rPr lang="en-US" sz="2000" b="1" dirty="0">
                <a:latin typeface="Arial MT"/>
              </a:rPr>
              <a:t>3.4 Implementation Level of Virtualization</a:t>
            </a:r>
            <a:endParaRPr lang="en-US" sz="2000" b="1" dirty="0">
              <a:latin typeface="Arial MT"/>
              <a:ea typeface="Calibri" panose="020F0502020204030204" pitchFamily="34" charset="0"/>
              <a:cs typeface="Mangal" panose="02040503050203030202" pitchFamily="18" charset="0"/>
            </a:endParaRPr>
          </a:p>
        </p:txBody>
      </p:sp>
      <p:sp>
        <p:nvSpPr>
          <p:cNvPr id="6" name="Date Placeholder 5">
            <a:extLst>
              <a:ext uri="{FF2B5EF4-FFF2-40B4-BE49-F238E27FC236}">
                <a16:creationId xmlns:a16="http://schemas.microsoft.com/office/drawing/2014/main" id="{A472D641-2831-4BB5-BB98-6E402641AEA0}"/>
              </a:ext>
            </a:extLst>
          </p:cNvPr>
          <p:cNvSpPr>
            <a:spLocks noGrp="1"/>
          </p:cNvSpPr>
          <p:nvPr>
            <p:ph type="dt" sz="half" idx="6"/>
          </p:nvPr>
        </p:nvSpPr>
        <p:spPr/>
        <p:txBody>
          <a:bodyPr/>
          <a:lstStyle/>
          <a:p>
            <a:fld id="{9B0A359F-33A0-480E-989B-3AB84625B16C}" type="datetime1">
              <a:rPr lang="en-US" smtClean="0"/>
              <a:t>3/13/2023</a:t>
            </a:fld>
            <a:endParaRPr lang="en-US"/>
          </a:p>
        </p:txBody>
      </p:sp>
      <p:sp>
        <p:nvSpPr>
          <p:cNvPr id="7" name="Footer Placeholder 6">
            <a:extLst>
              <a:ext uri="{FF2B5EF4-FFF2-40B4-BE49-F238E27FC236}">
                <a16:creationId xmlns:a16="http://schemas.microsoft.com/office/drawing/2014/main" id="{DDDE227B-730D-46E2-9E8D-736E339D57BD}"/>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553612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0426" y="461900"/>
            <a:ext cx="6962774" cy="690574"/>
          </a:xfrm>
          <a:prstGeom prst="rect">
            <a:avLst/>
          </a:prstGeom>
        </p:spPr>
        <p:txBody>
          <a:bodyPr vert="horz" wrap="square" lIns="0" tIns="13335" rIns="0" bIns="0" rtlCol="0">
            <a:spAutoFit/>
          </a:bodyPr>
          <a:lstStyle/>
          <a:p>
            <a:pPr marL="12700">
              <a:spcBef>
                <a:spcPts val="105"/>
              </a:spcBef>
            </a:pPr>
            <a:r>
              <a:rPr lang="en-US" sz="4400" b="1" spc="-15" dirty="0"/>
              <a:t>3.3.1 </a:t>
            </a:r>
            <a:r>
              <a:rPr sz="4400" b="1" spc="-15" dirty="0"/>
              <a:t>Execution Virtualization</a:t>
            </a:r>
            <a:endParaRPr sz="4400" b="1" dirty="0"/>
          </a:p>
        </p:txBody>
      </p:sp>
      <p:sp>
        <p:nvSpPr>
          <p:cNvPr id="3" name="object 3"/>
          <p:cNvSpPr txBox="1"/>
          <p:nvPr/>
        </p:nvSpPr>
        <p:spPr>
          <a:xfrm>
            <a:off x="2159609" y="1616786"/>
            <a:ext cx="7766684" cy="3131820"/>
          </a:xfrm>
          <a:prstGeom prst="rect">
            <a:avLst/>
          </a:prstGeom>
        </p:spPr>
        <p:txBody>
          <a:bodyPr vert="horz" wrap="square" lIns="0" tIns="13335" rIns="0" bIns="0" rtlCol="0">
            <a:spAutoFit/>
          </a:bodyPr>
          <a:lstStyle/>
          <a:p>
            <a:pPr marL="335915" marR="612140" indent="-323850">
              <a:spcBef>
                <a:spcPts val="105"/>
              </a:spcBef>
              <a:buSzPct val="45312"/>
              <a:buChar char="●"/>
              <a:tabLst>
                <a:tab pos="335915" algn="l"/>
                <a:tab pos="336550" algn="l"/>
              </a:tabLst>
            </a:pPr>
            <a:r>
              <a:rPr sz="3200" dirty="0">
                <a:latin typeface="Arial MT"/>
                <a:cs typeface="Arial MT"/>
              </a:rPr>
              <a:t>It</a:t>
            </a:r>
            <a:r>
              <a:rPr sz="3200" spc="-10" dirty="0">
                <a:latin typeface="Arial MT"/>
                <a:cs typeface="Arial MT"/>
              </a:rPr>
              <a:t> </a:t>
            </a:r>
            <a:r>
              <a:rPr sz="3200" spc="-5" dirty="0">
                <a:latin typeface="Arial MT"/>
                <a:cs typeface="Arial MT"/>
              </a:rPr>
              <a:t>defines</a:t>
            </a:r>
            <a:r>
              <a:rPr sz="3200" spc="-15" dirty="0">
                <a:latin typeface="Arial MT"/>
                <a:cs typeface="Arial MT"/>
              </a:rPr>
              <a:t> </a:t>
            </a:r>
            <a:r>
              <a:rPr sz="3200" spc="-5" dirty="0">
                <a:latin typeface="Arial MT"/>
                <a:cs typeface="Arial MT"/>
              </a:rPr>
              <a:t>the</a:t>
            </a:r>
            <a:r>
              <a:rPr sz="3200" spc="-10" dirty="0">
                <a:solidFill>
                  <a:srgbClr val="FF0000"/>
                </a:solidFill>
                <a:latin typeface="Arial MT"/>
                <a:cs typeface="Arial MT"/>
              </a:rPr>
              <a:t> </a:t>
            </a:r>
            <a:r>
              <a:rPr sz="3200" b="1" i="1" u="heavy" spc="-5" dirty="0">
                <a:solidFill>
                  <a:srgbClr val="FF0000"/>
                </a:solidFill>
                <a:uFill>
                  <a:solidFill>
                    <a:srgbClr val="FF0000"/>
                  </a:solidFill>
                </a:uFill>
                <a:latin typeface="Arial"/>
                <a:cs typeface="Arial"/>
              </a:rPr>
              <a:t>interfaces</a:t>
            </a:r>
            <a:r>
              <a:rPr sz="3200" b="1" i="1" u="heavy" spc="-40" dirty="0">
                <a:solidFill>
                  <a:srgbClr val="FF0000"/>
                </a:solidFill>
                <a:uFill>
                  <a:solidFill>
                    <a:srgbClr val="FF0000"/>
                  </a:solidFill>
                </a:uFill>
                <a:latin typeface="Arial"/>
                <a:cs typeface="Arial"/>
              </a:rPr>
              <a:t> </a:t>
            </a:r>
            <a:r>
              <a:rPr sz="3200" b="1" i="1" u="heavy" dirty="0">
                <a:solidFill>
                  <a:srgbClr val="FF0000"/>
                </a:solidFill>
                <a:uFill>
                  <a:solidFill>
                    <a:srgbClr val="FF0000"/>
                  </a:solidFill>
                </a:uFill>
                <a:latin typeface="Arial"/>
                <a:cs typeface="Arial"/>
              </a:rPr>
              <a:t>between</a:t>
            </a:r>
            <a:r>
              <a:rPr sz="3200" b="1" i="1" u="heavy" spc="-30" dirty="0">
                <a:solidFill>
                  <a:srgbClr val="FF0000"/>
                </a:solidFill>
                <a:uFill>
                  <a:solidFill>
                    <a:srgbClr val="FF0000"/>
                  </a:solidFill>
                </a:uFill>
                <a:latin typeface="Arial"/>
                <a:cs typeface="Arial"/>
              </a:rPr>
              <a:t> </a:t>
            </a:r>
            <a:r>
              <a:rPr sz="3200" b="1" i="1" u="heavy" dirty="0">
                <a:solidFill>
                  <a:srgbClr val="FF0000"/>
                </a:solidFill>
                <a:uFill>
                  <a:solidFill>
                    <a:srgbClr val="FF0000"/>
                  </a:solidFill>
                </a:uFill>
                <a:latin typeface="Arial"/>
                <a:cs typeface="Arial"/>
              </a:rPr>
              <a:t>the </a:t>
            </a:r>
            <a:r>
              <a:rPr sz="3200" b="1" i="1" spc="-875" dirty="0">
                <a:solidFill>
                  <a:srgbClr val="FF0000"/>
                </a:solidFill>
                <a:latin typeface="Arial"/>
                <a:cs typeface="Arial"/>
              </a:rPr>
              <a:t> </a:t>
            </a:r>
            <a:r>
              <a:rPr sz="3200" b="1" i="1" u="heavy" spc="-5" dirty="0">
                <a:solidFill>
                  <a:srgbClr val="FF0000"/>
                </a:solidFill>
                <a:uFill>
                  <a:solidFill>
                    <a:srgbClr val="FF0000"/>
                  </a:solidFill>
                </a:uFill>
                <a:latin typeface="Arial"/>
                <a:cs typeface="Arial"/>
              </a:rPr>
              <a:t>levels</a:t>
            </a:r>
            <a:r>
              <a:rPr sz="3200" b="1" i="1" spc="-5" dirty="0">
                <a:solidFill>
                  <a:srgbClr val="FF0000"/>
                </a:solidFill>
                <a:latin typeface="Arial"/>
                <a:cs typeface="Arial"/>
              </a:rPr>
              <a:t> </a:t>
            </a:r>
            <a:r>
              <a:rPr sz="3200" dirty="0">
                <a:latin typeface="Arial MT"/>
                <a:cs typeface="Arial MT"/>
              </a:rPr>
              <a:t>of </a:t>
            </a:r>
            <a:r>
              <a:rPr sz="3200" spc="-5" dirty="0">
                <a:latin typeface="Arial MT"/>
                <a:cs typeface="Arial MT"/>
              </a:rPr>
              <a:t>abstractions, </a:t>
            </a:r>
            <a:r>
              <a:rPr sz="3200" dirty="0">
                <a:latin typeface="Arial MT"/>
                <a:cs typeface="Arial MT"/>
              </a:rPr>
              <a:t>which</a:t>
            </a:r>
            <a:r>
              <a:rPr sz="3200" dirty="0">
                <a:solidFill>
                  <a:srgbClr val="FF0000"/>
                </a:solidFill>
                <a:latin typeface="Arial MT"/>
                <a:cs typeface="Arial MT"/>
              </a:rPr>
              <a:t> </a:t>
            </a:r>
            <a:r>
              <a:rPr sz="3200" b="1" i="1" u="heavy" dirty="0">
                <a:solidFill>
                  <a:srgbClr val="FF0000"/>
                </a:solidFill>
                <a:uFill>
                  <a:solidFill>
                    <a:srgbClr val="FF0000"/>
                  </a:solidFill>
                </a:uFill>
                <a:latin typeface="Arial"/>
                <a:cs typeface="Arial"/>
              </a:rPr>
              <a:t>hide </a:t>
            </a:r>
            <a:r>
              <a:rPr sz="3200" b="1" i="1" spc="5" dirty="0">
                <a:solidFill>
                  <a:srgbClr val="FF0000"/>
                </a:solidFill>
                <a:latin typeface="Arial"/>
                <a:cs typeface="Arial"/>
              </a:rPr>
              <a:t> </a:t>
            </a:r>
            <a:r>
              <a:rPr sz="3200" b="1" i="1" u="heavy" spc="-5" dirty="0">
                <a:solidFill>
                  <a:srgbClr val="FF0000"/>
                </a:solidFill>
                <a:uFill>
                  <a:solidFill>
                    <a:srgbClr val="FF0000"/>
                  </a:solidFill>
                </a:uFill>
                <a:latin typeface="Arial"/>
                <a:cs typeface="Arial"/>
              </a:rPr>
              <a:t>implementation</a:t>
            </a:r>
            <a:r>
              <a:rPr sz="3200" b="1" i="1" u="heavy" spc="-40" dirty="0">
                <a:solidFill>
                  <a:srgbClr val="FF0000"/>
                </a:solidFill>
                <a:uFill>
                  <a:solidFill>
                    <a:srgbClr val="FF0000"/>
                  </a:solidFill>
                </a:uFill>
                <a:latin typeface="Arial"/>
                <a:cs typeface="Arial"/>
              </a:rPr>
              <a:t> </a:t>
            </a:r>
            <a:r>
              <a:rPr sz="3200" b="1" i="1" u="heavy" spc="-5" dirty="0">
                <a:solidFill>
                  <a:srgbClr val="FF0000"/>
                </a:solidFill>
                <a:uFill>
                  <a:solidFill>
                    <a:srgbClr val="FF0000"/>
                  </a:solidFill>
                </a:uFill>
                <a:latin typeface="Arial"/>
                <a:cs typeface="Arial"/>
              </a:rPr>
              <a:t>details</a:t>
            </a:r>
            <a:r>
              <a:rPr sz="3200" spc="-5" dirty="0">
                <a:solidFill>
                  <a:srgbClr val="FF0000"/>
                </a:solidFill>
                <a:latin typeface="Arial MT"/>
                <a:cs typeface="Arial MT"/>
              </a:rPr>
              <a:t>.</a:t>
            </a:r>
            <a:endParaRPr sz="3200">
              <a:latin typeface="Arial MT"/>
              <a:cs typeface="Arial MT"/>
            </a:endParaRPr>
          </a:p>
          <a:p>
            <a:pPr marL="335915" marR="5080" indent="-323850">
              <a:spcBef>
                <a:spcPts val="1405"/>
              </a:spcBef>
              <a:buSzPct val="45312"/>
              <a:buChar char="●"/>
              <a:tabLst>
                <a:tab pos="335915" algn="l"/>
                <a:tab pos="336550" algn="l"/>
              </a:tabLst>
            </a:pPr>
            <a:r>
              <a:rPr sz="3200" spc="-10" dirty="0">
                <a:latin typeface="Arial MT"/>
                <a:cs typeface="Arial MT"/>
              </a:rPr>
              <a:t>Virtualization</a:t>
            </a:r>
            <a:r>
              <a:rPr sz="3200" spc="5" dirty="0">
                <a:latin typeface="Arial MT"/>
                <a:cs typeface="Arial MT"/>
              </a:rPr>
              <a:t> </a:t>
            </a:r>
            <a:r>
              <a:rPr sz="3200" spc="-5" dirty="0">
                <a:latin typeface="Arial MT"/>
                <a:cs typeface="Arial MT"/>
              </a:rPr>
              <a:t>techniques</a:t>
            </a:r>
            <a:r>
              <a:rPr sz="3200" spc="5" dirty="0">
                <a:latin typeface="Arial MT"/>
                <a:cs typeface="Arial MT"/>
              </a:rPr>
              <a:t> </a:t>
            </a:r>
            <a:r>
              <a:rPr sz="3200" spc="-5" dirty="0">
                <a:latin typeface="Arial MT"/>
                <a:cs typeface="Arial MT"/>
              </a:rPr>
              <a:t>actually</a:t>
            </a:r>
            <a:r>
              <a:rPr sz="3200" spc="10" dirty="0">
                <a:solidFill>
                  <a:srgbClr val="FF0000"/>
                </a:solidFill>
                <a:latin typeface="Arial MT"/>
                <a:cs typeface="Arial MT"/>
              </a:rPr>
              <a:t> </a:t>
            </a:r>
            <a:r>
              <a:rPr sz="3200" b="1" i="1" u="heavy" spc="-5" dirty="0">
                <a:solidFill>
                  <a:srgbClr val="FF0000"/>
                </a:solidFill>
                <a:uFill>
                  <a:solidFill>
                    <a:srgbClr val="FF0000"/>
                  </a:solidFill>
                </a:uFill>
                <a:latin typeface="Arial"/>
                <a:cs typeface="Arial"/>
              </a:rPr>
              <a:t>replace </a:t>
            </a:r>
            <a:r>
              <a:rPr sz="3200" b="1" i="1" spc="-875" dirty="0">
                <a:solidFill>
                  <a:srgbClr val="FF0000"/>
                </a:solidFill>
                <a:latin typeface="Arial"/>
                <a:cs typeface="Arial"/>
              </a:rPr>
              <a:t> </a:t>
            </a:r>
            <a:r>
              <a:rPr sz="3200" b="1" i="1" u="heavy" dirty="0">
                <a:solidFill>
                  <a:srgbClr val="FF0000"/>
                </a:solidFill>
                <a:uFill>
                  <a:solidFill>
                    <a:srgbClr val="FF0000"/>
                  </a:solidFill>
                </a:uFill>
                <a:latin typeface="Arial"/>
                <a:cs typeface="Arial"/>
              </a:rPr>
              <a:t>one of the </a:t>
            </a:r>
            <a:r>
              <a:rPr sz="3200" b="1" i="1" u="heavy" spc="-5" dirty="0">
                <a:solidFill>
                  <a:srgbClr val="FF0000"/>
                </a:solidFill>
                <a:uFill>
                  <a:solidFill>
                    <a:srgbClr val="FF0000"/>
                  </a:solidFill>
                </a:uFill>
                <a:latin typeface="Arial"/>
                <a:cs typeface="Arial"/>
              </a:rPr>
              <a:t>layers</a:t>
            </a:r>
            <a:r>
              <a:rPr sz="3200" b="1" i="1" spc="-5" dirty="0">
                <a:solidFill>
                  <a:srgbClr val="FF0000"/>
                </a:solidFill>
                <a:latin typeface="Arial"/>
                <a:cs typeface="Arial"/>
              </a:rPr>
              <a:t> </a:t>
            </a:r>
            <a:r>
              <a:rPr sz="3200" spc="-5" dirty="0">
                <a:latin typeface="Arial MT"/>
                <a:cs typeface="Arial MT"/>
              </a:rPr>
              <a:t>and intercept </a:t>
            </a:r>
            <a:r>
              <a:rPr sz="3200" dirty="0">
                <a:latin typeface="Arial MT"/>
                <a:cs typeface="Arial MT"/>
              </a:rPr>
              <a:t>the calls </a:t>
            </a:r>
            <a:r>
              <a:rPr sz="3200" spc="5" dirty="0">
                <a:latin typeface="Arial MT"/>
                <a:cs typeface="Arial MT"/>
              </a:rPr>
              <a:t> </a:t>
            </a:r>
            <a:r>
              <a:rPr sz="3200" spc="-5" dirty="0">
                <a:latin typeface="Arial MT"/>
                <a:cs typeface="Arial MT"/>
              </a:rPr>
              <a:t>that are</a:t>
            </a:r>
            <a:r>
              <a:rPr sz="3200" spc="-20" dirty="0">
                <a:latin typeface="Arial MT"/>
                <a:cs typeface="Arial MT"/>
              </a:rPr>
              <a:t> </a:t>
            </a:r>
            <a:r>
              <a:rPr sz="3200" spc="-5" dirty="0">
                <a:latin typeface="Arial MT"/>
                <a:cs typeface="Arial MT"/>
              </a:rPr>
              <a:t>directed</a:t>
            </a:r>
            <a:r>
              <a:rPr sz="3200" spc="-25" dirty="0">
                <a:latin typeface="Arial MT"/>
                <a:cs typeface="Arial MT"/>
              </a:rPr>
              <a:t> </a:t>
            </a:r>
            <a:r>
              <a:rPr sz="3200" dirty="0">
                <a:latin typeface="Arial MT"/>
                <a:cs typeface="Arial MT"/>
              </a:rPr>
              <a:t>towards</a:t>
            </a:r>
            <a:r>
              <a:rPr sz="3200" spc="-30" dirty="0">
                <a:latin typeface="Arial MT"/>
                <a:cs typeface="Arial MT"/>
              </a:rPr>
              <a:t> </a:t>
            </a:r>
            <a:r>
              <a:rPr sz="3200" dirty="0">
                <a:latin typeface="Arial MT"/>
                <a:cs typeface="Arial MT"/>
              </a:rPr>
              <a:t>it.</a:t>
            </a:r>
            <a:endParaRPr sz="3200">
              <a:latin typeface="Arial MT"/>
              <a:cs typeface="Arial MT"/>
            </a:endParaRPr>
          </a:p>
        </p:txBody>
      </p:sp>
      <p:sp>
        <p:nvSpPr>
          <p:cNvPr id="4" name="Date Placeholder 3">
            <a:extLst>
              <a:ext uri="{FF2B5EF4-FFF2-40B4-BE49-F238E27FC236}">
                <a16:creationId xmlns:a16="http://schemas.microsoft.com/office/drawing/2014/main" id="{2B6004E6-61FD-4765-B21C-C367C93079E0}"/>
              </a:ext>
            </a:extLst>
          </p:cNvPr>
          <p:cNvSpPr>
            <a:spLocks noGrp="1"/>
          </p:cNvSpPr>
          <p:nvPr>
            <p:ph type="dt" sz="half" idx="6"/>
          </p:nvPr>
        </p:nvSpPr>
        <p:spPr/>
        <p:txBody>
          <a:bodyPr/>
          <a:lstStyle/>
          <a:p>
            <a:fld id="{DC61396A-0A9B-4C30-BA19-0BEE96593FFE}" type="datetime1">
              <a:rPr lang="en-US" smtClean="0"/>
              <a:t>3/13/2023</a:t>
            </a:fld>
            <a:endParaRPr lang="en-US"/>
          </a:p>
        </p:txBody>
      </p:sp>
      <p:sp>
        <p:nvSpPr>
          <p:cNvPr id="5" name="Footer Placeholder 4">
            <a:extLst>
              <a:ext uri="{FF2B5EF4-FFF2-40B4-BE49-F238E27FC236}">
                <a16:creationId xmlns:a16="http://schemas.microsoft.com/office/drawing/2014/main" id="{B7A80E15-A307-43CB-BB90-8570572BEDD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5182" y="348489"/>
            <a:ext cx="7476618" cy="689932"/>
          </a:xfrm>
          <a:prstGeom prst="rect">
            <a:avLst/>
          </a:prstGeom>
        </p:spPr>
        <p:txBody>
          <a:bodyPr vert="horz" wrap="square" lIns="0" tIns="12700" rIns="0" bIns="0" rtlCol="0">
            <a:spAutoFit/>
          </a:bodyPr>
          <a:lstStyle/>
          <a:p>
            <a:pPr marL="12700">
              <a:spcBef>
                <a:spcPts val="100"/>
              </a:spcBef>
            </a:pPr>
            <a:r>
              <a:rPr lang="en-US" sz="4400" dirty="0"/>
              <a:t>1. </a:t>
            </a:r>
            <a:r>
              <a:rPr sz="4400" dirty="0"/>
              <a:t>Machine</a:t>
            </a:r>
            <a:r>
              <a:rPr sz="4400" spc="-35" dirty="0"/>
              <a:t> </a:t>
            </a:r>
            <a:r>
              <a:rPr sz="4400" spc="-30" dirty="0"/>
              <a:t>Reference</a:t>
            </a:r>
            <a:r>
              <a:rPr sz="4400" spc="-35" dirty="0"/>
              <a:t> </a:t>
            </a:r>
            <a:r>
              <a:rPr sz="4400" dirty="0"/>
              <a:t>Model</a:t>
            </a:r>
          </a:p>
        </p:txBody>
      </p:sp>
      <p:sp>
        <p:nvSpPr>
          <p:cNvPr id="3" name="object 3"/>
          <p:cNvSpPr txBox="1"/>
          <p:nvPr/>
        </p:nvSpPr>
        <p:spPr>
          <a:xfrm>
            <a:off x="1898396" y="3581400"/>
            <a:ext cx="7922895" cy="2601994"/>
          </a:xfrm>
          <a:prstGeom prst="rect">
            <a:avLst/>
          </a:prstGeom>
        </p:spPr>
        <p:txBody>
          <a:bodyPr vert="horz" wrap="square" lIns="0" tIns="163830" rIns="0" bIns="0" rtlCol="0">
            <a:spAutoFit/>
          </a:bodyPr>
          <a:lstStyle/>
          <a:p>
            <a:pPr marL="335280" indent="-323215">
              <a:spcBef>
                <a:spcPts val="1290"/>
              </a:spcBef>
              <a:buSzPct val="44444"/>
              <a:buChar char="●"/>
              <a:tabLst>
                <a:tab pos="335280" algn="l"/>
                <a:tab pos="335915" algn="l"/>
              </a:tabLst>
            </a:pPr>
            <a:r>
              <a:rPr lang="en-GB" spc="-10" dirty="0">
                <a:latin typeface="Arial MT"/>
                <a:cs typeface="Arial MT"/>
              </a:rPr>
              <a:t>The model for </a:t>
            </a:r>
            <a:r>
              <a:rPr spc="-10" dirty="0">
                <a:latin typeface="Arial MT"/>
                <a:cs typeface="Arial MT"/>
              </a:rPr>
              <a:t>Hardware</a:t>
            </a:r>
            <a:r>
              <a:rPr spc="55" dirty="0">
                <a:latin typeface="Arial MT"/>
                <a:cs typeface="Arial MT"/>
              </a:rPr>
              <a:t> </a:t>
            </a:r>
            <a:r>
              <a:rPr dirty="0">
                <a:latin typeface="Arial MT"/>
                <a:cs typeface="Arial MT"/>
              </a:rPr>
              <a:t>is</a:t>
            </a:r>
            <a:r>
              <a:rPr spc="5" dirty="0">
                <a:latin typeface="Arial MT"/>
                <a:cs typeface="Arial MT"/>
              </a:rPr>
              <a:t> </a:t>
            </a:r>
            <a:r>
              <a:rPr spc="-5" dirty="0">
                <a:latin typeface="Arial MT"/>
                <a:cs typeface="Arial MT"/>
              </a:rPr>
              <a:t>expressed</a:t>
            </a:r>
            <a:r>
              <a:rPr spc="20" dirty="0">
                <a:latin typeface="Arial MT"/>
                <a:cs typeface="Arial MT"/>
              </a:rPr>
              <a:t> </a:t>
            </a:r>
            <a:r>
              <a:rPr dirty="0">
                <a:latin typeface="Arial MT"/>
                <a:cs typeface="Arial MT"/>
              </a:rPr>
              <a:t>in</a:t>
            </a:r>
            <a:r>
              <a:rPr spc="-5" dirty="0">
                <a:latin typeface="Arial MT"/>
                <a:cs typeface="Arial MT"/>
              </a:rPr>
              <a:t> terms</a:t>
            </a:r>
            <a:r>
              <a:rPr dirty="0">
                <a:latin typeface="Arial MT"/>
                <a:cs typeface="Arial MT"/>
              </a:rPr>
              <a:t> </a:t>
            </a:r>
            <a:r>
              <a:rPr spc="-5" dirty="0">
                <a:latin typeface="Arial MT"/>
                <a:cs typeface="Arial MT"/>
              </a:rPr>
              <a:t>of</a:t>
            </a:r>
            <a:r>
              <a:rPr spc="5" dirty="0">
                <a:latin typeface="Arial MT"/>
                <a:cs typeface="Arial MT"/>
              </a:rPr>
              <a:t> </a:t>
            </a:r>
            <a:r>
              <a:rPr dirty="0">
                <a:latin typeface="Arial MT"/>
                <a:cs typeface="Arial MT"/>
              </a:rPr>
              <a:t>the</a:t>
            </a:r>
            <a:r>
              <a:rPr spc="5" dirty="0">
                <a:solidFill>
                  <a:srgbClr val="FF0000"/>
                </a:solidFill>
                <a:latin typeface="Arial MT"/>
                <a:cs typeface="Arial MT"/>
              </a:rPr>
              <a:t> </a:t>
            </a:r>
            <a:r>
              <a:rPr b="1" i="1" u="heavy" spc="-5" dirty="0">
                <a:solidFill>
                  <a:srgbClr val="FF0000"/>
                </a:solidFill>
                <a:uFill>
                  <a:solidFill>
                    <a:srgbClr val="FF0000"/>
                  </a:solidFill>
                </a:uFill>
                <a:latin typeface="Arial"/>
                <a:cs typeface="Arial"/>
              </a:rPr>
              <a:t>Instruction</a:t>
            </a:r>
            <a:r>
              <a:rPr b="1" i="1" u="heavy" spc="-15" dirty="0">
                <a:solidFill>
                  <a:srgbClr val="FF0000"/>
                </a:solidFill>
                <a:uFill>
                  <a:solidFill>
                    <a:srgbClr val="FF0000"/>
                  </a:solidFill>
                </a:uFill>
                <a:latin typeface="Arial"/>
                <a:cs typeface="Arial"/>
              </a:rPr>
              <a:t> </a:t>
            </a:r>
            <a:r>
              <a:rPr b="1" i="1" u="heavy" spc="-5" dirty="0">
                <a:solidFill>
                  <a:srgbClr val="FF0000"/>
                </a:solidFill>
                <a:uFill>
                  <a:solidFill>
                    <a:srgbClr val="FF0000"/>
                  </a:solidFill>
                </a:uFill>
                <a:latin typeface="Arial"/>
                <a:cs typeface="Arial"/>
              </a:rPr>
              <a:t>Set</a:t>
            </a:r>
            <a:r>
              <a:rPr b="1" i="1" u="heavy" spc="-60" dirty="0">
                <a:solidFill>
                  <a:srgbClr val="FF0000"/>
                </a:solidFill>
                <a:uFill>
                  <a:solidFill>
                    <a:srgbClr val="FF0000"/>
                  </a:solidFill>
                </a:uFill>
                <a:latin typeface="Arial"/>
                <a:cs typeface="Arial"/>
              </a:rPr>
              <a:t> </a:t>
            </a:r>
            <a:r>
              <a:rPr b="1" i="1" u="heavy" spc="-5" dirty="0">
                <a:solidFill>
                  <a:srgbClr val="FF0000"/>
                </a:solidFill>
                <a:uFill>
                  <a:solidFill>
                    <a:srgbClr val="FF0000"/>
                  </a:solidFill>
                </a:uFill>
                <a:latin typeface="Arial"/>
                <a:cs typeface="Arial"/>
              </a:rPr>
              <a:t>Architecture</a:t>
            </a:r>
            <a:r>
              <a:rPr b="1" i="1" u="heavy" spc="5" dirty="0">
                <a:solidFill>
                  <a:srgbClr val="FF0000"/>
                </a:solidFill>
                <a:uFill>
                  <a:solidFill>
                    <a:srgbClr val="FF0000"/>
                  </a:solidFill>
                </a:uFill>
                <a:latin typeface="Arial"/>
                <a:cs typeface="Arial"/>
              </a:rPr>
              <a:t> </a:t>
            </a:r>
            <a:r>
              <a:rPr b="1" i="1" u="heavy" dirty="0">
                <a:solidFill>
                  <a:srgbClr val="FF0000"/>
                </a:solidFill>
                <a:uFill>
                  <a:solidFill>
                    <a:srgbClr val="FF0000"/>
                  </a:solidFill>
                </a:uFill>
                <a:latin typeface="Arial"/>
                <a:cs typeface="Arial"/>
              </a:rPr>
              <a:t>(ISA).</a:t>
            </a:r>
            <a:endParaRPr dirty="0">
              <a:latin typeface="Arial"/>
              <a:cs typeface="Arial"/>
            </a:endParaRPr>
          </a:p>
          <a:p>
            <a:pPr marL="768350" lvl="1" indent="-325120">
              <a:spcBef>
                <a:spcPts val="1190"/>
              </a:spcBef>
              <a:buSzPct val="75000"/>
              <a:buFont typeface="Arial MT"/>
              <a:buChar char="–"/>
              <a:tabLst>
                <a:tab pos="768350" algn="l"/>
                <a:tab pos="768985" algn="l"/>
              </a:tabLst>
            </a:pPr>
            <a:r>
              <a:rPr i="1" dirty="0">
                <a:latin typeface="Arial"/>
                <a:cs typeface="Arial"/>
              </a:rPr>
              <a:t>ISA</a:t>
            </a:r>
            <a:r>
              <a:rPr i="1" spc="-65" dirty="0">
                <a:latin typeface="Arial"/>
                <a:cs typeface="Arial"/>
              </a:rPr>
              <a:t> </a:t>
            </a:r>
            <a:r>
              <a:rPr i="1" dirty="0">
                <a:latin typeface="Arial"/>
                <a:cs typeface="Arial"/>
              </a:rPr>
              <a:t>for</a:t>
            </a:r>
            <a:r>
              <a:rPr i="1" spc="-5" dirty="0">
                <a:latin typeface="Arial"/>
                <a:cs typeface="Arial"/>
              </a:rPr>
              <a:t> </a:t>
            </a:r>
            <a:r>
              <a:rPr i="1" spc="-15" dirty="0">
                <a:latin typeface="Arial"/>
                <a:cs typeface="Arial"/>
              </a:rPr>
              <a:t>processor,</a:t>
            </a:r>
            <a:r>
              <a:rPr i="1" spc="20" dirty="0">
                <a:latin typeface="Arial"/>
                <a:cs typeface="Arial"/>
              </a:rPr>
              <a:t> </a:t>
            </a:r>
            <a:r>
              <a:rPr i="1" spc="-5" dirty="0">
                <a:latin typeface="Arial"/>
                <a:cs typeface="Arial"/>
              </a:rPr>
              <a:t>registers,</a:t>
            </a:r>
            <a:r>
              <a:rPr i="1" spc="10" dirty="0">
                <a:latin typeface="Arial"/>
                <a:cs typeface="Arial"/>
              </a:rPr>
              <a:t> </a:t>
            </a:r>
            <a:r>
              <a:rPr i="1" spc="-10" dirty="0">
                <a:latin typeface="Arial"/>
                <a:cs typeface="Arial"/>
              </a:rPr>
              <a:t>memory</a:t>
            </a:r>
            <a:r>
              <a:rPr i="1" spc="30" dirty="0">
                <a:latin typeface="Arial"/>
                <a:cs typeface="Arial"/>
              </a:rPr>
              <a:t> </a:t>
            </a:r>
            <a:r>
              <a:rPr i="1" spc="-5" dirty="0">
                <a:latin typeface="Arial"/>
                <a:cs typeface="Arial"/>
              </a:rPr>
              <a:t>and</a:t>
            </a:r>
            <a:r>
              <a:rPr i="1" spc="10" dirty="0">
                <a:latin typeface="Arial"/>
                <a:cs typeface="Arial"/>
              </a:rPr>
              <a:t> </a:t>
            </a:r>
            <a:r>
              <a:rPr i="1" dirty="0">
                <a:latin typeface="Arial"/>
                <a:cs typeface="Arial"/>
              </a:rPr>
              <a:t>the </a:t>
            </a:r>
            <a:r>
              <a:rPr i="1" spc="-5" dirty="0">
                <a:latin typeface="Arial"/>
                <a:cs typeface="Arial"/>
              </a:rPr>
              <a:t>interrupt</a:t>
            </a:r>
            <a:r>
              <a:rPr i="1" spc="25" dirty="0">
                <a:latin typeface="Arial"/>
                <a:cs typeface="Arial"/>
              </a:rPr>
              <a:t> </a:t>
            </a:r>
            <a:r>
              <a:rPr i="1" spc="-10" dirty="0">
                <a:latin typeface="Arial"/>
                <a:cs typeface="Arial"/>
              </a:rPr>
              <a:t>management.</a:t>
            </a:r>
            <a:endParaRPr dirty="0">
              <a:latin typeface="Arial"/>
              <a:cs typeface="Arial"/>
            </a:endParaRPr>
          </a:p>
          <a:p>
            <a:pPr marL="335280" marR="631190" indent="-323215">
              <a:lnSpc>
                <a:spcPts val="1939"/>
              </a:lnSpc>
              <a:spcBef>
                <a:spcPts val="1125"/>
              </a:spcBef>
              <a:buSzPct val="44444"/>
              <a:buFont typeface="Arial MT"/>
              <a:buChar char="●"/>
              <a:tabLst>
                <a:tab pos="335280" algn="l"/>
                <a:tab pos="335915" algn="l"/>
              </a:tabLst>
            </a:pPr>
            <a:r>
              <a:rPr b="1" i="1" u="heavy" dirty="0">
                <a:solidFill>
                  <a:srgbClr val="FF0000"/>
                </a:solidFill>
                <a:uFill>
                  <a:solidFill>
                    <a:srgbClr val="FF0000"/>
                  </a:solidFill>
                </a:uFill>
                <a:latin typeface="Arial"/>
                <a:cs typeface="Arial"/>
              </a:rPr>
              <a:t>Application</a:t>
            </a:r>
            <a:r>
              <a:rPr b="1" i="1" u="heavy" spc="-20" dirty="0">
                <a:solidFill>
                  <a:srgbClr val="FF0000"/>
                </a:solidFill>
                <a:uFill>
                  <a:solidFill>
                    <a:srgbClr val="FF0000"/>
                  </a:solidFill>
                </a:uFill>
                <a:latin typeface="Arial"/>
                <a:cs typeface="Arial"/>
              </a:rPr>
              <a:t> </a:t>
            </a:r>
            <a:r>
              <a:rPr b="1" i="1" u="heavy" dirty="0">
                <a:solidFill>
                  <a:srgbClr val="FF0000"/>
                </a:solidFill>
                <a:uFill>
                  <a:solidFill>
                    <a:srgbClr val="FF0000"/>
                  </a:solidFill>
                </a:uFill>
                <a:latin typeface="Arial"/>
                <a:cs typeface="Arial"/>
              </a:rPr>
              <a:t>Binary</a:t>
            </a:r>
            <a:r>
              <a:rPr b="1" i="1" u="heavy" spc="5" dirty="0">
                <a:solidFill>
                  <a:srgbClr val="FF0000"/>
                </a:solidFill>
                <a:uFill>
                  <a:solidFill>
                    <a:srgbClr val="FF0000"/>
                  </a:solidFill>
                </a:uFill>
                <a:latin typeface="Arial"/>
                <a:cs typeface="Arial"/>
              </a:rPr>
              <a:t> </a:t>
            </a:r>
            <a:r>
              <a:rPr b="1" i="1" u="heavy" spc="-5" dirty="0">
                <a:solidFill>
                  <a:srgbClr val="FF0000"/>
                </a:solidFill>
                <a:uFill>
                  <a:solidFill>
                    <a:srgbClr val="FF0000"/>
                  </a:solidFill>
                </a:uFill>
                <a:latin typeface="Arial"/>
                <a:cs typeface="Arial"/>
              </a:rPr>
              <a:t>Interface</a:t>
            </a:r>
            <a:r>
              <a:rPr b="1" i="1" u="heavy" spc="5" dirty="0">
                <a:solidFill>
                  <a:srgbClr val="FF0000"/>
                </a:solidFill>
                <a:uFill>
                  <a:solidFill>
                    <a:srgbClr val="FF0000"/>
                  </a:solidFill>
                </a:uFill>
                <a:latin typeface="Arial"/>
                <a:cs typeface="Arial"/>
              </a:rPr>
              <a:t> </a:t>
            </a:r>
            <a:r>
              <a:rPr b="1" i="1" u="heavy" spc="-5" dirty="0">
                <a:solidFill>
                  <a:srgbClr val="FF0000"/>
                </a:solidFill>
                <a:uFill>
                  <a:solidFill>
                    <a:srgbClr val="FF0000"/>
                  </a:solidFill>
                </a:uFill>
                <a:latin typeface="Arial"/>
                <a:cs typeface="Arial"/>
              </a:rPr>
              <a:t>(ABI</a:t>
            </a:r>
            <a:r>
              <a:rPr spc="-5" dirty="0">
                <a:solidFill>
                  <a:srgbClr val="FF0000"/>
                </a:solidFill>
                <a:latin typeface="Arial MT"/>
                <a:cs typeface="Arial MT"/>
              </a:rPr>
              <a:t>)</a:t>
            </a:r>
            <a:r>
              <a:rPr dirty="0">
                <a:solidFill>
                  <a:srgbClr val="FF0000"/>
                </a:solidFill>
                <a:latin typeface="Arial MT"/>
                <a:cs typeface="Arial MT"/>
              </a:rPr>
              <a:t> </a:t>
            </a:r>
            <a:r>
              <a:rPr spc="-5" dirty="0">
                <a:latin typeface="Arial MT"/>
                <a:cs typeface="Arial MT"/>
              </a:rPr>
              <a:t>separates</a:t>
            </a:r>
            <a:r>
              <a:rPr spc="10" dirty="0">
                <a:latin typeface="Arial MT"/>
                <a:cs typeface="Arial MT"/>
              </a:rPr>
              <a:t> </a:t>
            </a:r>
            <a:r>
              <a:rPr spc="-5" dirty="0">
                <a:latin typeface="Arial MT"/>
                <a:cs typeface="Arial MT"/>
              </a:rPr>
              <a:t>the </a:t>
            </a:r>
            <a:r>
              <a:rPr dirty="0">
                <a:latin typeface="Arial MT"/>
                <a:cs typeface="Arial MT"/>
              </a:rPr>
              <a:t>OS </a:t>
            </a:r>
            <a:r>
              <a:rPr spc="-10" dirty="0">
                <a:latin typeface="Arial MT"/>
                <a:cs typeface="Arial MT"/>
              </a:rPr>
              <a:t>layer</a:t>
            </a:r>
            <a:r>
              <a:rPr spc="25" dirty="0">
                <a:latin typeface="Arial MT"/>
                <a:cs typeface="Arial MT"/>
              </a:rPr>
              <a:t> </a:t>
            </a:r>
            <a:r>
              <a:rPr dirty="0">
                <a:latin typeface="Arial MT"/>
                <a:cs typeface="Arial MT"/>
              </a:rPr>
              <a:t>from the </a:t>
            </a:r>
            <a:r>
              <a:rPr spc="-484" dirty="0">
                <a:latin typeface="Arial MT"/>
                <a:cs typeface="Arial MT"/>
              </a:rPr>
              <a:t> </a:t>
            </a:r>
            <a:r>
              <a:rPr spc="-5" dirty="0">
                <a:latin typeface="Arial MT"/>
                <a:cs typeface="Arial MT"/>
              </a:rPr>
              <a:t>application</a:t>
            </a:r>
            <a:r>
              <a:rPr spc="15" dirty="0">
                <a:latin typeface="Arial MT"/>
                <a:cs typeface="Arial MT"/>
              </a:rPr>
              <a:t> </a:t>
            </a:r>
            <a:r>
              <a:rPr spc="-5" dirty="0">
                <a:latin typeface="Arial MT"/>
                <a:cs typeface="Arial MT"/>
              </a:rPr>
              <a:t>and</a:t>
            </a:r>
            <a:r>
              <a:rPr spc="5" dirty="0">
                <a:latin typeface="Arial MT"/>
                <a:cs typeface="Arial MT"/>
              </a:rPr>
              <a:t> </a:t>
            </a:r>
            <a:r>
              <a:rPr spc="-5" dirty="0">
                <a:latin typeface="Arial MT"/>
                <a:cs typeface="Arial MT"/>
              </a:rPr>
              <a:t>libraries</a:t>
            </a:r>
            <a:r>
              <a:rPr spc="25" dirty="0">
                <a:latin typeface="Arial MT"/>
                <a:cs typeface="Arial MT"/>
              </a:rPr>
              <a:t> </a:t>
            </a:r>
            <a:r>
              <a:rPr spc="-15" dirty="0">
                <a:latin typeface="Arial MT"/>
                <a:cs typeface="Arial MT"/>
              </a:rPr>
              <a:t>which</a:t>
            </a:r>
            <a:r>
              <a:rPr spc="45" dirty="0">
                <a:latin typeface="Arial MT"/>
                <a:cs typeface="Arial MT"/>
              </a:rPr>
              <a:t> </a:t>
            </a:r>
            <a:r>
              <a:rPr spc="-5" dirty="0">
                <a:latin typeface="Arial MT"/>
                <a:cs typeface="Arial MT"/>
              </a:rPr>
              <a:t>are</a:t>
            </a:r>
            <a:r>
              <a:rPr spc="-10" dirty="0">
                <a:latin typeface="Arial MT"/>
                <a:cs typeface="Arial MT"/>
              </a:rPr>
              <a:t> </a:t>
            </a:r>
            <a:r>
              <a:rPr spc="-5" dirty="0">
                <a:latin typeface="Arial MT"/>
                <a:cs typeface="Arial MT"/>
              </a:rPr>
              <a:t>managed</a:t>
            </a:r>
            <a:r>
              <a:rPr spc="15" dirty="0">
                <a:latin typeface="Arial MT"/>
                <a:cs typeface="Arial MT"/>
              </a:rPr>
              <a:t> </a:t>
            </a:r>
            <a:r>
              <a:rPr spc="-5" dirty="0">
                <a:latin typeface="Arial MT"/>
                <a:cs typeface="Arial MT"/>
              </a:rPr>
              <a:t>by </a:t>
            </a:r>
            <a:r>
              <a:rPr dirty="0">
                <a:latin typeface="Arial MT"/>
                <a:cs typeface="Arial MT"/>
              </a:rPr>
              <a:t>the</a:t>
            </a:r>
            <a:r>
              <a:rPr spc="-10" dirty="0">
                <a:latin typeface="Arial MT"/>
                <a:cs typeface="Arial MT"/>
              </a:rPr>
              <a:t> </a:t>
            </a:r>
            <a:r>
              <a:rPr dirty="0">
                <a:latin typeface="Arial MT"/>
                <a:cs typeface="Arial MT"/>
              </a:rPr>
              <a:t>OS.</a:t>
            </a:r>
          </a:p>
          <a:p>
            <a:pPr marL="768350" lvl="1" indent="-325120">
              <a:spcBef>
                <a:spcPts val="1165"/>
              </a:spcBef>
              <a:buSzPct val="75000"/>
              <a:buChar char="–"/>
              <a:tabLst>
                <a:tab pos="768350" algn="l"/>
                <a:tab pos="768985" algn="l"/>
              </a:tabLst>
            </a:pPr>
            <a:r>
              <a:rPr spc="-5" dirty="0">
                <a:latin typeface="Arial MT"/>
                <a:cs typeface="Arial MT"/>
              </a:rPr>
              <a:t>System</a:t>
            </a:r>
            <a:r>
              <a:rPr spc="-10" dirty="0">
                <a:latin typeface="Arial MT"/>
                <a:cs typeface="Arial MT"/>
              </a:rPr>
              <a:t> </a:t>
            </a:r>
            <a:r>
              <a:rPr spc="-5" dirty="0">
                <a:latin typeface="Arial MT"/>
                <a:cs typeface="Arial MT"/>
              </a:rPr>
              <a:t>Calls</a:t>
            </a:r>
            <a:r>
              <a:rPr spc="-15" dirty="0">
                <a:latin typeface="Arial MT"/>
                <a:cs typeface="Arial MT"/>
              </a:rPr>
              <a:t> </a:t>
            </a:r>
            <a:r>
              <a:rPr spc="-5" dirty="0">
                <a:latin typeface="Arial MT"/>
                <a:cs typeface="Arial MT"/>
              </a:rPr>
              <a:t>defined</a:t>
            </a:r>
            <a:endParaRPr dirty="0">
              <a:latin typeface="Arial MT"/>
              <a:cs typeface="Arial MT"/>
            </a:endParaRPr>
          </a:p>
          <a:p>
            <a:pPr marL="768350" lvl="1" indent="-325120">
              <a:spcBef>
                <a:spcPts val="890"/>
              </a:spcBef>
              <a:buSzPct val="75000"/>
              <a:buChar char="–"/>
              <a:tabLst>
                <a:tab pos="768350" algn="l"/>
                <a:tab pos="768985" algn="l"/>
              </a:tabLst>
            </a:pPr>
            <a:r>
              <a:rPr spc="-10" dirty="0">
                <a:latin typeface="Arial MT"/>
                <a:cs typeface="Arial MT"/>
              </a:rPr>
              <a:t>Allows</a:t>
            </a:r>
            <a:r>
              <a:rPr spc="45" dirty="0">
                <a:latin typeface="Arial MT"/>
                <a:cs typeface="Arial MT"/>
              </a:rPr>
              <a:t> </a:t>
            </a:r>
            <a:r>
              <a:rPr spc="-5" dirty="0">
                <a:latin typeface="Arial MT"/>
                <a:cs typeface="Arial MT"/>
              </a:rPr>
              <a:t>probabilities</a:t>
            </a:r>
            <a:r>
              <a:rPr spc="35" dirty="0">
                <a:latin typeface="Arial MT"/>
                <a:cs typeface="Arial MT"/>
              </a:rPr>
              <a:t> </a:t>
            </a:r>
            <a:r>
              <a:rPr dirty="0">
                <a:latin typeface="Arial MT"/>
                <a:cs typeface="Arial MT"/>
              </a:rPr>
              <a:t>of</a:t>
            </a:r>
            <a:r>
              <a:rPr spc="-10" dirty="0">
                <a:latin typeface="Arial MT"/>
                <a:cs typeface="Arial MT"/>
              </a:rPr>
              <a:t> </a:t>
            </a:r>
            <a:r>
              <a:rPr spc="-5" dirty="0">
                <a:latin typeface="Arial MT"/>
                <a:cs typeface="Arial MT"/>
              </a:rPr>
              <a:t>applications</a:t>
            </a:r>
            <a:r>
              <a:rPr spc="30" dirty="0">
                <a:latin typeface="Arial MT"/>
                <a:cs typeface="Arial MT"/>
              </a:rPr>
              <a:t> </a:t>
            </a:r>
            <a:r>
              <a:rPr spc="-5" dirty="0">
                <a:latin typeface="Arial MT"/>
                <a:cs typeface="Arial MT"/>
              </a:rPr>
              <a:t>and</a:t>
            </a:r>
            <a:r>
              <a:rPr dirty="0">
                <a:latin typeface="Arial MT"/>
                <a:cs typeface="Arial MT"/>
              </a:rPr>
              <a:t> </a:t>
            </a:r>
            <a:r>
              <a:rPr spc="-5" dirty="0">
                <a:latin typeface="Arial MT"/>
                <a:cs typeface="Arial MT"/>
              </a:rPr>
              <a:t>libraries</a:t>
            </a:r>
            <a:r>
              <a:rPr spc="25" dirty="0">
                <a:latin typeface="Arial MT"/>
                <a:cs typeface="Arial MT"/>
              </a:rPr>
              <a:t> </a:t>
            </a:r>
            <a:r>
              <a:rPr spc="-5" dirty="0">
                <a:latin typeface="Arial MT"/>
                <a:cs typeface="Arial MT"/>
              </a:rPr>
              <a:t>across </a:t>
            </a:r>
            <a:r>
              <a:rPr dirty="0">
                <a:latin typeface="Arial MT"/>
                <a:cs typeface="Arial MT"/>
              </a:rPr>
              <a:t>OS.</a:t>
            </a:r>
          </a:p>
        </p:txBody>
      </p:sp>
      <p:pic>
        <p:nvPicPr>
          <p:cNvPr id="4" name="object 4"/>
          <p:cNvPicPr/>
          <p:nvPr/>
        </p:nvPicPr>
        <p:blipFill>
          <a:blip r:embed="rId2" cstate="print"/>
          <a:stretch>
            <a:fillRect/>
          </a:stretch>
        </p:blipFill>
        <p:spPr>
          <a:xfrm>
            <a:off x="1992759" y="1143000"/>
            <a:ext cx="8335343" cy="2486405"/>
          </a:xfrm>
          <a:prstGeom prst="rect">
            <a:avLst/>
          </a:prstGeom>
        </p:spPr>
      </p:pic>
      <p:sp>
        <p:nvSpPr>
          <p:cNvPr id="5" name="Date Placeholder 4">
            <a:extLst>
              <a:ext uri="{FF2B5EF4-FFF2-40B4-BE49-F238E27FC236}">
                <a16:creationId xmlns:a16="http://schemas.microsoft.com/office/drawing/2014/main" id="{5B244067-F895-4644-A7A7-1055C73EDD3E}"/>
              </a:ext>
            </a:extLst>
          </p:cNvPr>
          <p:cNvSpPr>
            <a:spLocks noGrp="1"/>
          </p:cNvSpPr>
          <p:nvPr>
            <p:ph type="dt" sz="half" idx="6"/>
          </p:nvPr>
        </p:nvSpPr>
        <p:spPr/>
        <p:txBody>
          <a:bodyPr/>
          <a:lstStyle/>
          <a:p>
            <a:fld id="{A7B66FE9-984C-41BC-A102-17931F4D3765}" type="datetime1">
              <a:rPr lang="en-US" smtClean="0"/>
              <a:t>3/13/2023</a:t>
            </a:fld>
            <a:endParaRPr lang="en-US"/>
          </a:p>
        </p:txBody>
      </p:sp>
      <p:sp>
        <p:nvSpPr>
          <p:cNvPr id="6" name="Footer Placeholder 5">
            <a:extLst>
              <a:ext uri="{FF2B5EF4-FFF2-40B4-BE49-F238E27FC236}">
                <a16:creationId xmlns:a16="http://schemas.microsoft.com/office/drawing/2014/main" id="{15F5D4C5-46FE-499D-AAE5-109104C70D1B}"/>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921" y="445771"/>
            <a:ext cx="6710680" cy="696595"/>
          </a:xfrm>
          <a:prstGeom prst="rect">
            <a:avLst/>
          </a:prstGeom>
        </p:spPr>
        <p:txBody>
          <a:bodyPr vert="horz" wrap="square" lIns="0" tIns="13335" rIns="0" bIns="0" rtlCol="0">
            <a:spAutoFit/>
          </a:bodyPr>
          <a:lstStyle/>
          <a:p>
            <a:pPr marL="12700">
              <a:spcBef>
                <a:spcPts val="105"/>
              </a:spcBef>
            </a:pPr>
            <a:r>
              <a:rPr sz="4400" dirty="0"/>
              <a:t>Machine</a:t>
            </a:r>
            <a:r>
              <a:rPr sz="4400" spc="-15" dirty="0"/>
              <a:t> </a:t>
            </a:r>
            <a:r>
              <a:rPr sz="4400" spc="-30" dirty="0"/>
              <a:t>Reference</a:t>
            </a:r>
            <a:r>
              <a:rPr sz="4400" spc="-15" dirty="0"/>
              <a:t> </a:t>
            </a:r>
            <a:r>
              <a:rPr sz="4400" dirty="0"/>
              <a:t>Model</a:t>
            </a:r>
            <a:r>
              <a:rPr sz="4400" spc="-50" dirty="0"/>
              <a:t> </a:t>
            </a:r>
            <a:r>
              <a:rPr sz="1600" b="1" spc="-10" dirty="0"/>
              <a:t>[Cont.]</a:t>
            </a:r>
            <a:endParaRPr sz="1600"/>
          </a:p>
        </p:txBody>
      </p:sp>
      <p:sp>
        <p:nvSpPr>
          <p:cNvPr id="3" name="object 3"/>
          <p:cNvSpPr txBox="1"/>
          <p:nvPr/>
        </p:nvSpPr>
        <p:spPr>
          <a:xfrm>
            <a:off x="2169972" y="1601471"/>
            <a:ext cx="7311390" cy="4340225"/>
          </a:xfrm>
          <a:prstGeom prst="rect">
            <a:avLst/>
          </a:prstGeom>
        </p:spPr>
        <p:txBody>
          <a:bodyPr vert="horz" wrap="square" lIns="0" tIns="64135" rIns="0" bIns="0" rtlCol="0">
            <a:spAutoFit/>
          </a:bodyPr>
          <a:lstStyle/>
          <a:p>
            <a:pPr marL="335915" marR="5080" indent="-323850">
              <a:lnSpc>
                <a:spcPts val="3240"/>
              </a:lnSpc>
              <a:spcBef>
                <a:spcPts val="505"/>
              </a:spcBef>
              <a:buSzPct val="45000"/>
              <a:buChar char="●"/>
              <a:tabLst>
                <a:tab pos="335915" algn="l"/>
                <a:tab pos="336550" algn="l"/>
              </a:tabLst>
            </a:pPr>
            <a:r>
              <a:rPr sz="3000" dirty="0">
                <a:latin typeface="Arial MT"/>
                <a:cs typeface="Arial MT"/>
              </a:rPr>
              <a:t>API –</a:t>
            </a:r>
            <a:r>
              <a:rPr sz="3000" spc="-10" dirty="0">
                <a:latin typeface="Arial MT"/>
                <a:cs typeface="Arial MT"/>
              </a:rPr>
              <a:t> </a:t>
            </a:r>
            <a:r>
              <a:rPr sz="3000" dirty="0">
                <a:latin typeface="Arial MT"/>
                <a:cs typeface="Arial MT"/>
              </a:rPr>
              <a:t>it </a:t>
            </a:r>
            <a:r>
              <a:rPr sz="3000" spc="-5" dirty="0">
                <a:latin typeface="Arial MT"/>
                <a:cs typeface="Arial MT"/>
              </a:rPr>
              <a:t>interfaces</a:t>
            </a:r>
            <a:r>
              <a:rPr sz="3000" spc="-20" dirty="0">
                <a:latin typeface="Arial MT"/>
                <a:cs typeface="Arial MT"/>
              </a:rPr>
              <a:t> </a:t>
            </a:r>
            <a:r>
              <a:rPr sz="3000" spc="-5" dirty="0">
                <a:latin typeface="Arial MT"/>
                <a:cs typeface="Arial MT"/>
              </a:rPr>
              <a:t>applications</a:t>
            </a:r>
            <a:r>
              <a:rPr sz="3000" spc="-30" dirty="0">
                <a:latin typeface="Arial MT"/>
                <a:cs typeface="Arial MT"/>
              </a:rPr>
              <a:t> </a:t>
            </a:r>
            <a:r>
              <a:rPr sz="3000" dirty="0">
                <a:latin typeface="Arial MT"/>
                <a:cs typeface="Arial MT"/>
              </a:rPr>
              <a:t>to libraries </a:t>
            </a:r>
            <a:r>
              <a:rPr sz="3000" spc="-819" dirty="0">
                <a:latin typeface="Arial MT"/>
                <a:cs typeface="Arial MT"/>
              </a:rPr>
              <a:t> </a:t>
            </a:r>
            <a:r>
              <a:rPr sz="3000" spc="-5" dirty="0">
                <a:latin typeface="Arial MT"/>
                <a:cs typeface="Arial MT"/>
              </a:rPr>
              <a:t>and/or</a:t>
            </a:r>
            <a:r>
              <a:rPr sz="3000" spc="-20" dirty="0">
                <a:latin typeface="Arial MT"/>
                <a:cs typeface="Arial MT"/>
              </a:rPr>
              <a:t> </a:t>
            </a:r>
            <a:r>
              <a:rPr sz="3000" dirty="0">
                <a:latin typeface="Arial MT"/>
                <a:cs typeface="Arial MT"/>
              </a:rPr>
              <a:t>the</a:t>
            </a:r>
            <a:r>
              <a:rPr sz="3000" spc="-10" dirty="0">
                <a:latin typeface="Arial MT"/>
                <a:cs typeface="Arial MT"/>
              </a:rPr>
              <a:t> </a:t>
            </a:r>
            <a:r>
              <a:rPr sz="3000" dirty="0">
                <a:latin typeface="Arial MT"/>
                <a:cs typeface="Arial MT"/>
              </a:rPr>
              <a:t>underlying</a:t>
            </a:r>
            <a:r>
              <a:rPr sz="3000" spc="-45" dirty="0">
                <a:latin typeface="Arial MT"/>
                <a:cs typeface="Arial MT"/>
              </a:rPr>
              <a:t> </a:t>
            </a:r>
            <a:r>
              <a:rPr sz="3000" dirty="0">
                <a:latin typeface="Arial MT"/>
                <a:cs typeface="Arial MT"/>
              </a:rPr>
              <a:t>OS.</a:t>
            </a:r>
            <a:endParaRPr sz="3000">
              <a:latin typeface="Arial MT"/>
              <a:cs typeface="Arial MT"/>
            </a:endParaRPr>
          </a:p>
          <a:p>
            <a:pPr marL="335915" marR="942340" indent="-323850">
              <a:lnSpc>
                <a:spcPts val="3240"/>
              </a:lnSpc>
              <a:spcBef>
                <a:spcPts val="1410"/>
              </a:spcBef>
              <a:buSzPct val="45000"/>
              <a:buChar char="●"/>
              <a:tabLst>
                <a:tab pos="335915" algn="l"/>
                <a:tab pos="336550" algn="l"/>
              </a:tabLst>
            </a:pPr>
            <a:r>
              <a:rPr sz="3000" spc="-5" dirty="0">
                <a:latin typeface="Arial MT"/>
                <a:cs typeface="Arial MT"/>
              </a:rPr>
              <a:t>Layered approach </a:t>
            </a:r>
            <a:r>
              <a:rPr sz="3000" dirty="0">
                <a:latin typeface="Arial MT"/>
                <a:cs typeface="Arial MT"/>
              </a:rPr>
              <a:t>simplifies the </a:t>
            </a:r>
            <a:r>
              <a:rPr sz="3000" spc="5" dirty="0">
                <a:latin typeface="Arial MT"/>
                <a:cs typeface="Arial MT"/>
              </a:rPr>
              <a:t> </a:t>
            </a:r>
            <a:r>
              <a:rPr sz="3000" spc="-5" dirty="0">
                <a:latin typeface="Arial MT"/>
                <a:cs typeface="Arial MT"/>
              </a:rPr>
              <a:t>development</a:t>
            </a:r>
            <a:r>
              <a:rPr sz="3000" spc="-30" dirty="0">
                <a:latin typeface="Arial MT"/>
                <a:cs typeface="Arial MT"/>
              </a:rPr>
              <a:t> </a:t>
            </a:r>
            <a:r>
              <a:rPr sz="3000" spc="-5" dirty="0">
                <a:latin typeface="Arial MT"/>
                <a:cs typeface="Arial MT"/>
              </a:rPr>
              <a:t>and</a:t>
            </a:r>
            <a:r>
              <a:rPr sz="3000" spc="-10" dirty="0">
                <a:latin typeface="Arial MT"/>
                <a:cs typeface="Arial MT"/>
              </a:rPr>
              <a:t> </a:t>
            </a:r>
            <a:r>
              <a:rPr sz="3000" spc="-5" dirty="0">
                <a:latin typeface="Arial MT"/>
                <a:cs typeface="Arial MT"/>
              </a:rPr>
              <a:t>implementation</a:t>
            </a:r>
            <a:r>
              <a:rPr sz="3000" spc="-20" dirty="0">
                <a:latin typeface="Arial MT"/>
                <a:cs typeface="Arial MT"/>
              </a:rPr>
              <a:t> </a:t>
            </a:r>
            <a:r>
              <a:rPr sz="3000" dirty="0">
                <a:latin typeface="Arial MT"/>
                <a:cs typeface="Arial MT"/>
              </a:rPr>
              <a:t>of </a:t>
            </a:r>
            <a:r>
              <a:rPr sz="3000" spc="-819" dirty="0">
                <a:latin typeface="Arial MT"/>
                <a:cs typeface="Arial MT"/>
              </a:rPr>
              <a:t> </a:t>
            </a:r>
            <a:r>
              <a:rPr sz="3000" spc="-5" dirty="0">
                <a:latin typeface="Arial MT"/>
                <a:cs typeface="Arial MT"/>
              </a:rPr>
              <a:t>computing</a:t>
            </a:r>
            <a:r>
              <a:rPr sz="3000" spc="-30" dirty="0">
                <a:latin typeface="Arial MT"/>
                <a:cs typeface="Arial MT"/>
              </a:rPr>
              <a:t> </a:t>
            </a:r>
            <a:r>
              <a:rPr sz="3000" spc="-5" dirty="0">
                <a:latin typeface="Arial MT"/>
                <a:cs typeface="Arial MT"/>
              </a:rPr>
              <a:t>system.</a:t>
            </a:r>
            <a:endParaRPr sz="3000">
              <a:latin typeface="Arial MT"/>
              <a:cs typeface="Arial MT"/>
            </a:endParaRPr>
          </a:p>
          <a:p>
            <a:pPr marL="335915" marR="557530" indent="-323850">
              <a:lnSpc>
                <a:spcPts val="3240"/>
              </a:lnSpc>
              <a:spcBef>
                <a:spcPts val="1390"/>
              </a:spcBef>
              <a:buSzPct val="45000"/>
              <a:buChar char="●"/>
              <a:tabLst>
                <a:tab pos="335915" algn="l"/>
                <a:tab pos="336550" algn="l"/>
              </a:tabLst>
            </a:pPr>
            <a:r>
              <a:rPr sz="3000" dirty="0">
                <a:latin typeface="Arial MT"/>
                <a:cs typeface="Arial MT"/>
              </a:rPr>
              <a:t>ISA</a:t>
            </a:r>
            <a:r>
              <a:rPr sz="3000" spc="-175" dirty="0">
                <a:latin typeface="Arial MT"/>
                <a:cs typeface="Arial MT"/>
              </a:rPr>
              <a:t> </a:t>
            </a:r>
            <a:r>
              <a:rPr sz="3000" spc="-5" dirty="0">
                <a:latin typeface="Arial MT"/>
                <a:cs typeface="Arial MT"/>
              </a:rPr>
              <a:t>has been</a:t>
            </a:r>
            <a:r>
              <a:rPr sz="3000" spc="-30" dirty="0">
                <a:latin typeface="Arial MT"/>
                <a:cs typeface="Arial MT"/>
              </a:rPr>
              <a:t> </a:t>
            </a:r>
            <a:r>
              <a:rPr sz="3000" dirty="0">
                <a:latin typeface="Arial MT"/>
                <a:cs typeface="Arial MT"/>
              </a:rPr>
              <a:t>divided</a:t>
            </a:r>
            <a:r>
              <a:rPr sz="3000" spc="-50" dirty="0">
                <a:latin typeface="Arial MT"/>
                <a:cs typeface="Arial MT"/>
              </a:rPr>
              <a:t> </a:t>
            </a:r>
            <a:r>
              <a:rPr sz="3000" spc="-5" dirty="0">
                <a:latin typeface="Arial MT"/>
                <a:cs typeface="Arial MT"/>
              </a:rPr>
              <a:t>into </a:t>
            </a:r>
            <a:r>
              <a:rPr sz="3000" spc="-10" dirty="0">
                <a:latin typeface="Arial MT"/>
                <a:cs typeface="Arial MT"/>
              </a:rPr>
              <a:t>two</a:t>
            </a:r>
            <a:r>
              <a:rPr sz="3000" dirty="0">
                <a:latin typeface="Arial MT"/>
                <a:cs typeface="Arial MT"/>
              </a:rPr>
              <a:t> security </a:t>
            </a:r>
            <a:r>
              <a:rPr sz="3000" spc="-815" dirty="0">
                <a:latin typeface="Arial MT"/>
                <a:cs typeface="Arial MT"/>
              </a:rPr>
              <a:t> </a:t>
            </a:r>
            <a:r>
              <a:rPr sz="3000" dirty="0">
                <a:latin typeface="Arial MT"/>
                <a:cs typeface="Arial MT"/>
              </a:rPr>
              <a:t>classes:-</a:t>
            </a:r>
            <a:endParaRPr sz="3000">
              <a:latin typeface="Arial MT"/>
              <a:cs typeface="Arial MT"/>
            </a:endParaRPr>
          </a:p>
          <a:p>
            <a:pPr marL="768350" lvl="1" indent="-325120">
              <a:spcBef>
                <a:spcPts val="1060"/>
              </a:spcBef>
              <a:buSzPct val="75000"/>
              <a:buFont typeface="Arial MT"/>
              <a:buChar char="–"/>
              <a:tabLst>
                <a:tab pos="768350" algn="l"/>
                <a:tab pos="768985" algn="l"/>
              </a:tabLst>
            </a:pPr>
            <a:r>
              <a:rPr sz="2600" b="1" i="1" u="heavy" dirty="0">
                <a:uFill>
                  <a:solidFill>
                    <a:srgbClr val="000000"/>
                  </a:solidFill>
                </a:uFill>
                <a:latin typeface="Arial"/>
                <a:cs typeface="Arial"/>
              </a:rPr>
              <a:t>Privileged</a:t>
            </a:r>
            <a:r>
              <a:rPr sz="2600" b="1" i="1" u="heavy" spc="-25" dirty="0">
                <a:uFill>
                  <a:solidFill>
                    <a:srgbClr val="000000"/>
                  </a:solidFill>
                </a:uFill>
                <a:latin typeface="Arial"/>
                <a:cs typeface="Arial"/>
              </a:rPr>
              <a:t> </a:t>
            </a:r>
            <a:r>
              <a:rPr sz="2600" b="1" i="1" u="heavy" dirty="0">
                <a:uFill>
                  <a:solidFill>
                    <a:srgbClr val="000000"/>
                  </a:solidFill>
                </a:uFill>
                <a:latin typeface="Arial"/>
                <a:cs typeface="Arial"/>
              </a:rPr>
              <a:t>Instructions</a:t>
            </a:r>
            <a:endParaRPr sz="2600">
              <a:latin typeface="Arial"/>
              <a:cs typeface="Arial"/>
            </a:endParaRPr>
          </a:p>
          <a:p>
            <a:pPr marL="768350" lvl="1" indent="-325120">
              <a:spcBef>
                <a:spcPts val="785"/>
              </a:spcBef>
              <a:buSzPct val="75000"/>
              <a:buFont typeface="Arial MT"/>
              <a:buChar char="–"/>
              <a:tabLst>
                <a:tab pos="768350" algn="l"/>
                <a:tab pos="768985" algn="l"/>
              </a:tabLst>
            </a:pPr>
            <a:r>
              <a:rPr sz="2600" b="1" i="1" u="heavy" dirty="0">
                <a:uFill>
                  <a:solidFill>
                    <a:srgbClr val="000000"/>
                  </a:solidFill>
                </a:uFill>
                <a:latin typeface="Arial"/>
                <a:cs typeface="Arial"/>
              </a:rPr>
              <a:t>Nonprivileged</a:t>
            </a:r>
            <a:r>
              <a:rPr sz="2600" b="1" i="1" u="heavy" spc="-45" dirty="0">
                <a:uFill>
                  <a:solidFill>
                    <a:srgbClr val="000000"/>
                  </a:solidFill>
                </a:uFill>
                <a:latin typeface="Arial"/>
                <a:cs typeface="Arial"/>
              </a:rPr>
              <a:t> </a:t>
            </a:r>
            <a:r>
              <a:rPr sz="2600" b="1" i="1" u="heavy" dirty="0">
                <a:uFill>
                  <a:solidFill>
                    <a:srgbClr val="000000"/>
                  </a:solidFill>
                </a:uFill>
                <a:latin typeface="Arial"/>
                <a:cs typeface="Arial"/>
              </a:rPr>
              <a:t>Instructions</a:t>
            </a:r>
            <a:endParaRPr sz="2600">
              <a:latin typeface="Arial"/>
              <a:cs typeface="Arial"/>
            </a:endParaRPr>
          </a:p>
        </p:txBody>
      </p:sp>
      <p:sp>
        <p:nvSpPr>
          <p:cNvPr id="4" name="Date Placeholder 3">
            <a:extLst>
              <a:ext uri="{FF2B5EF4-FFF2-40B4-BE49-F238E27FC236}">
                <a16:creationId xmlns:a16="http://schemas.microsoft.com/office/drawing/2014/main" id="{6E45978F-2FB3-47A2-8DB4-5CC5EF70D96B}"/>
              </a:ext>
            </a:extLst>
          </p:cNvPr>
          <p:cNvSpPr>
            <a:spLocks noGrp="1"/>
          </p:cNvSpPr>
          <p:nvPr>
            <p:ph type="dt" sz="half" idx="6"/>
          </p:nvPr>
        </p:nvSpPr>
        <p:spPr/>
        <p:txBody>
          <a:bodyPr/>
          <a:lstStyle/>
          <a:p>
            <a:fld id="{7D252FE0-1CDD-4DAC-B145-0BAD573D6224}" type="datetime1">
              <a:rPr lang="en-US" smtClean="0"/>
              <a:t>3/13/2023</a:t>
            </a:fld>
            <a:endParaRPr lang="en-US"/>
          </a:p>
        </p:txBody>
      </p:sp>
      <p:sp>
        <p:nvSpPr>
          <p:cNvPr id="5" name="Footer Placeholder 4">
            <a:extLst>
              <a:ext uri="{FF2B5EF4-FFF2-40B4-BE49-F238E27FC236}">
                <a16:creationId xmlns:a16="http://schemas.microsoft.com/office/drawing/2014/main" id="{8D19A58A-65E3-408C-9620-777FBAF68B8C}"/>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4390" y="373762"/>
            <a:ext cx="4610735" cy="696595"/>
          </a:xfrm>
          <a:prstGeom prst="rect">
            <a:avLst/>
          </a:prstGeom>
        </p:spPr>
        <p:txBody>
          <a:bodyPr vert="horz" wrap="square" lIns="0" tIns="13335" rIns="0" bIns="0" rtlCol="0">
            <a:spAutoFit/>
          </a:bodyPr>
          <a:lstStyle/>
          <a:p>
            <a:pPr marL="12700">
              <a:spcBef>
                <a:spcPts val="105"/>
              </a:spcBef>
            </a:pPr>
            <a:r>
              <a:rPr sz="4400" spc="-10" dirty="0"/>
              <a:t>ISA:</a:t>
            </a:r>
            <a:r>
              <a:rPr sz="4400" spc="-15" dirty="0"/>
              <a:t> </a:t>
            </a:r>
            <a:r>
              <a:rPr sz="4400" dirty="0"/>
              <a:t>Security</a:t>
            </a:r>
            <a:r>
              <a:rPr sz="4400" spc="-35" dirty="0"/>
              <a:t> </a:t>
            </a:r>
            <a:r>
              <a:rPr sz="4400" dirty="0"/>
              <a:t>Classes</a:t>
            </a:r>
            <a:endParaRPr sz="4400"/>
          </a:p>
        </p:txBody>
      </p:sp>
      <p:sp>
        <p:nvSpPr>
          <p:cNvPr id="3" name="object 3"/>
          <p:cNvSpPr/>
          <p:nvPr/>
        </p:nvSpPr>
        <p:spPr>
          <a:xfrm>
            <a:off x="2495411" y="3598546"/>
            <a:ext cx="4107815" cy="40005"/>
          </a:xfrm>
          <a:custGeom>
            <a:avLst/>
            <a:gdLst/>
            <a:ahLst/>
            <a:cxnLst/>
            <a:rect l="l" t="t" r="r" b="b"/>
            <a:pathLst>
              <a:path w="4107815" h="40004">
                <a:moveTo>
                  <a:pt x="4107192" y="0"/>
                </a:moveTo>
                <a:lnTo>
                  <a:pt x="0" y="0"/>
                </a:lnTo>
                <a:lnTo>
                  <a:pt x="0" y="39623"/>
                </a:lnTo>
                <a:lnTo>
                  <a:pt x="4107192" y="39623"/>
                </a:lnTo>
                <a:lnTo>
                  <a:pt x="4107192" y="0"/>
                </a:lnTo>
                <a:close/>
              </a:path>
            </a:pathLst>
          </a:custGeom>
          <a:solidFill>
            <a:srgbClr val="000000"/>
          </a:solidFill>
        </p:spPr>
        <p:txBody>
          <a:bodyPr wrap="square" lIns="0" tIns="0" rIns="0" bIns="0" rtlCol="0"/>
          <a:lstStyle/>
          <a:p>
            <a:endParaRPr/>
          </a:p>
        </p:txBody>
      </p:sp>
      <p:sp>
        <p:nvSpPr>
          <p:cNvPr id="4" name="object 4"/>
          <p:cNvSpPr/>
          <p:nvPr/>
        </p:nvSpPr>
        <p:spPr>
          <a:xfrm>
            <a:off x="6625464" y="4101465"/>
            <a:ext cx="3126105" cy="35560"/>
          </a:xfrm>
          <a:custGeom>
            <a:avLst/>
            <a:gdLst/>
            <a:ahLst/>
            <a:cxnLst/>
            <a:rect l="l" t="t" r="r" b="b"/>
            <a:pathLst>
              <a:path w="3126104" h="35560">
                <a:moveTo>
                  <a:pt x="3125723" y="0"/>
                </a:moveTo>
                <a:lnTo>
                  <a:pt x="0" y="0"/>
                </a:lnTo>
                <a:lnTo>
                  <a:pt x="0" y="35052"/>
                </a:lnTo>
                <a:lnTo>
                  <a:pt x="3125723" y="35052"/>
                </a:lnTo>
                <a:lnTo>
                  <a:pt x="3125723" y="0"/>
                </a:lnTo>
                <a:close/>
              </a:path>
            </a:pathLst>
          </a:custGeom>
          <a:solidFill>
            <a:srgbClr val="000000"/>
          </a:solidFill>
        </p:spPr>
        <p:txBody>
          <a:bodyPr wrap="square" lIns="0" tIns="0" rIns="0" bIns="0" rtlCol="0"/>
          <a:lstStyle/>
          <a:p>
            <a:endParaRPr/>
          </a:p>
        </p:txBody>
      </p:sp>
      <p:sp>
        <p:nvSpPr>
          <p:cNvPr id="5" name="object 5"/>
          <p:cNvSpPr txBox="1"/>
          <p:nvPr/>
        </p:nvSpPr>
        <p:spPr>
          <a:xfrm>
            <a:off x="2159610" y="1417877"/>
            <a:ext cx="7915275" cy="4739005"/>
          </a:xfrm>
          <a:prstGeom prst="rect">
            <a:avLst/>
          </a:prstGeom>
        </p:spPr>
        <p:txBody>
          <a:bodyPr vert="horz" wrap="square" lIns="0" tIns="126364" rIns="0" bIns="0" rtlCol="0">
            <a:spAutoFit/>
          </a:bodyPr>
          <a:lstStyle/>
          <a:p>
            <a:pPr marL="335915" indent="-323850">
              <a:spcBef>
                <a:spcPts val="994"/>
              </a:spcBef>
              <a:buSzPct val="45000"/>
              <a:buFont typeface="Arial MT"/>
              <a:buChar char="●"/>
              <a:tabLst>
                <a:tab pos="335915" algn="l"/>
                <a:tab pos="336550" algn="l"/>
              </a:tabLst>
            </a:pPr>
            <a:r>
              <a:rPr sz="3000" b="1" u="heavy" spc="-5" dirty="0">
                <a:uFill>
                  <a:solidFill>
                    <a:srgbClr val="000000"/>
                  </a:solidFill>
                </a:uFill>
                <a:latin typeface="Arial"/>
                <a:cs typeface="Arial"/>
              </a:rPr>
              <a:t>Nonprivileged</a:t>
            </a:r>
            <a:r>
              <a:rPr sz="3000" b="1" u="heavy" spc="20" dirty="0">
                <a:uFill>
                  <a:solidFill>
                    <a:srgbClr val="000000"/>
                  </a:solidFill>
                </a:uFill>
                <a:latin typeface="Arial"/>
                <a:cs typeface="Arial"/>
              </a:rPr>
              <a:t> </a:t>
            </a:r>
            <a:r>
              <a:rPr sz="3000" b="1" u="heavy" spc="-5" dirty="0">
                <a:uFill>
                  <a:solidFill>
                    <a:srgbClr val="000000"/>
                  </a:solidFill>
                </a:uFill>
                <a:latin typeface="Arial"/>
                <a:cs typeface="Arial"/>
              </a:rPr>
              <a:t>instructions</a:t>
            </a:r>
            <a:endParaRPr sz="3000">
              <a:latin typeface="Arial"/>
              <a:cs typeface="Arial"/>
            </a:endParaRPr>
          </a:p>
          <a:p>
            <a:pPr marL="768350" marR="5080" lvl="1" indent="-325120">
              <a:lnSpc>
                <a:spcPts val="2500"/>
              </a:lnSpc>
              <a:spcBef>
                <a:spcPts val="1385"/>
              </a:spcBef>
              <a:buSzPct val="75000"/>
              <a:buChar char="–"/>
              <a:tabLst>
                <a:tab pos="768350" algn="l"/>
                <a:tab pos="768985" algn="l"/>
              </a:tabLst>
            </a:pPr>
            <a:r>
              <a:rPr sz="2600" dirty="0">
                <a:latin typeface="Arial MT"/>
                <a:cs typeface="Arial MT"/>
              </a:rPr>
              <a:t>That can be used without interfering with other </a:t>
            </a:r>
            <a:r>
              <a:rPr sz="2600" spc="5" dirty="0">
                <a:latin typeface="Arial MT"/>
                <a:cs typeface="Arial MT"/>
              </a:rPr>
              <a:t> </a:t>
            </a:r>
            <a:r>
              <a:rPr sz="2600" dirty="0">
                <a:latin typeface="Arial MT"/>
                <a:cs typeface="Arial MT"/>
              </a:rPr>
              <a:t>tasks because they </a:t>
            </a:r>
            <a:r>
              <a:rPr sz="2600" b="1" i="1" u="heavy" dirty="0">
                <a:uFill>
                  <a:solidFill>
                    <a:srgbClr val="000000"/>
                  </a:solidFill>
                </a:uFill>
                <a:latin typeface="Arial"/>
                <a:cs typeface="Arial"/>
              </a:rPr>
              <a:t>do not access shared </a:t>
            </a:r>
            <a:r>
              <a:rPr sz="2600" b="1" i="1" spc="5" dirty="0">
                <a:latin typeface="Arial"/>
                <a:cs typeface="Arial"/>
              </a:rPr>
              <a:t> </a:t>
            </a:r>
            <a:r>
              <a:rPr sz="2600" b="1" i="1" u="heavy" dirty="0">
                <a:uFill>
                  <a:solidFill>
                    <a:srgbClr val="000000"/>
                  </a:solidFill>
                </a:uFill>
                <a:latin typeface="Arial"/>
                <a:cs typeface="Arial"/>
              </a:rPr>
              <a:t>resources</a:t>
            </a:r>
            <a:r>
              <a:rPr sz="2600" dirty="0">
                <a:latin typeface="Arial MT"/>
                <a:cs typeface="Arial MT"/>
              </a:rPr>
              <a:t>.</a:t>
            </a:r>
            <a:r>
              <a:rPr sz="2600" spc="-20" dirty="0">
                <a:latin typeface="Arial MT"/>
                <a:cs typeface="Arial MT"/>
              </a:rPr>
              <a:t> </a:t>
            </a:r>
            <a:r>
              <a:rPr sz="2600" dirty="0">
                <a:latin typeface="Arial MT"/>
                <a:cs typeface="Arial MT"/>
              </a:rPr>
              <a:t>Ex.</a:t>
            </a:r>
            <a:r>
              <a:rPr sz="2600" spc="-150" dirty="0">
                <a:latin typeface="Arial MT"/>
                <a:cs typeface="Arial MT"/>
              </a:rPr>
              <a:t> </a:t>
            </a:r>
            <a:r>
              <a:rPr sz="2600" dirty="0">
                <a:latin typeface="Arial MT"/>
                <a:cs typeface="Arial MT"/>
              </a:rPr>
              <a:t>Arithmetic</a:t>
            </a:r>
            <a:r>
              <a:rPr sz="2600" spc="-10" dirty="0">
                <a:latin typeface="Arial MT"/>
                <a:cs typeface="Arial MT"/>
              </a:rPr>
              <a:t> </a:t>
            </a:r>
            <a:r>
              <a:rPr sz="2600" dirty="0">
                <a:latin typeface="Arial MT"/>
                <a:cs typeface="Arial MT"/>
              </a:rPr>
              <a:t>, floating</a:t>
            </a:r>
            <a:r>
              <a:rPr sz="2600" spc="10" dirty="0">
                <a:latin typeface="Arial MT"/>
                <a:cs typeface="Arial MT"/>
              </a:rPr>
              <a:t> </a:t>
            </a:r>
            <a:r>
              <a:rPr sz="2600" dirty="0">
                <a:latin typeface="Arial MT"/>
                <a:cs typeface="Arial MT"/>
              </a:rPr>
              <a:t>&amp; fixed point.</a:t>
            </a:r>
            <a:endParaRPr sz="2600">
              <a:latin typeface="Arial MT"/>
              <a:cs typeface="Arial MT"/>
            </a:endParaRPr>
          </a:p>
          <a:p>
            <a:pPr marL="335915" indent="-323850">
              <a:spcBef>
                <a:spcPts val="385"/>
              </a:spcBef>
              <a:buSzPct val="45000"/>
              <a:buFont typeface="Arial MT"/>
              <a:buChar char="●"/>
              <a:tabLst>
                <a:tab pos="335915" algn="l"/>
                <a:tab pos="336550" algn="l"/>
              </a:tabLst>
            </a:pPr>
            <a:r>
              <a:rPr sz="3000" b="1" spc="-5" dirty="0">
                <a:latin typeface="Arial"/>
                <a:cs typeface="Arial"/>
              </a:rPr>
              <a:t>Privileged</a:t>
            </a:r>
            <a:r>
              <a:rPr sz="3000" b="1" spc="5" dirty="0">
                <a:latin typeface="Arial"/>
                <a:cs typeface="Arial"/>
              </a:rPr>
              <a:t> </a:t>
            </a:r>
            <a:r>
              <a:rPr sz="3000" b="1" spc="-5" dirty="0">
                <a:latin typeface="Arial"/>
                <a:cs typeface="Arial"/>
              </a:rPr>
              <a:t>instructions</a:t>
            </a:r>
            <a:endParaRPr sz="3000">
              <a:latin typeface="Arial"/>
              <a:cs typeface="Arial"/>
            </a:endParaRPr>
          </a:p>
          <a:p>
            <a:pPr marL="768350" marR="295275" lvl="1" indent="-325120">
              <a:lnSpc>
                <a:spcPct val="80000"/>
              </a:lnSpc>
              <a:spcBef>
                <a:spcPts val="1420"/>
              </a:spcBef>
              <a:buSzPct val="75000"/>
              <a:buChar char="–"/>
              <a:tabLst>
                <a:tab pos="768350" algn="l"/>
                <a:tab pos="768985" algn="l"/>
              </a:tabLst>
            </a:pPr>
            <a:r>
              <a:rPr sz="2600" dirty="0">
                <a:latin typeface="Arial MT"/>
                <a:cs typeface="Arial MT"/>
              </a:rPr>
              <a:t>That are executed under </a:t>
            </a:r>
            <a:r>
              <a:rPr sz="2600" b="1" i="1" dirty="0">
                <a:latin typeface="Arial"/>
                <a:cs typeface="Arial"/>
              </a:rPr>
              <a:t>specific restrictions </a:t>
            </a:r>
            <a:r>
              <a:rPr sz="2600" b="1" i="1" spc="-710" dirty="0">
                <a:latin typeface="Arial"/>
                <a:cs typeface="Arial"/>
              </a:rPr>
              <a:t> </a:t>
            </a:r>
            <a:r>
              <a:rPr sz="2600" dirty="0">
                <a:latin typeface="Arial MT"/>
                <a:cs typeface="Arial MT"/>
              </a:rPr>
              <a:t>and are mostly</a:t>
            </a:r>
            <a:r>
              <a:rPr sz="2600" spc="-20" dirty="0">
                <a:latin typeface="Arial MT"/>
                <a:cs typeface="Arial MT"/>
              </a:rPr>
              <a:t> </a:t>
            </a:r>
            <a:r>
              <a:rPr sz="2600" dirty="0">
                <a:latin typeface="Arial MT"/>
                <a:cs typeface="Arial MT"/>
              </a:rPr>
              <a:t>used</a:t>
            </a:r>
            <a:r>
              <a:rPr sz="2600" spc="10" dirty="0">
                <a:latin typeface="Arial MT"/>
                <a:cs typeface="Arial MT"/>
              </a:rPr>
              <a:t> </a:t>
            </a:r>
            <a:r>
              <a:rPr sz="2600" spc="-5" dirty="0">
                <a:latin typeface="Arial MT"/>
                <a:cs typeface="Arial MT"/>
              </a:rPr>
              <a:t>for</a:t>
            </a:r>
            <a:r>
              <a:rPr sz="2600" spc="10" dirty="0">
                <a:latin typeface="Arial MT"/>
                <a:cs typeface="Arial MT"/>
              </a:rPr>
              <a:t> </a:t>
            </a:r>
            <a:r>
              <a:rPr sz="2600" b="1" i="1" u="heavy" dirty="0">
                <a:uFill>
                  <a:solidFill>
                    <a:srgbClr val="000000"/>
                  </a:solidFill>
                </a:uFill>
                <a:latin typeface="Arial"/>
                <a:cs typeface="Arial"/>
              </a:rPr>
              <a:t>sensitive</a:t>
            </a:r>
            <a:r>
              <a:rPr sz="2600" b="1" i="1" u="heavy" spc="10" dirty="0">
                <a:uFill>
                  <a:solidFill>
                    <a:srgbClr val="000000"/>
                  </a:solidFill>
                </a:uFill>
                <a:latin typeface="Arial"/>
                <a:cs typeface="Arial"/>
              </a:rPr>
              <a:t> </a:t>
            </a:r>
            <a:r>
              <a:rPr sz="2600" b="1" i="1" u="heavy" dirty="0">
                <a:uFill>
                  <a:solidFill>
                    <a:srgbClr val="000000"/>
                  </a:solidFill>
                </a:uFill>
                <a:latin typeface="Arial"/>
                <a:cs typeface="Arial"/>
              </a:rPr>
              <a:t>operations</a:t>
            </a:r>
            <a:r>
              <a:rPr sz="2600" dirty="0">
                <a:latin typeface="Arial MT"/>
                <a:cs typeface="Arial MT"/>
              </a:rPr>
              <a:t>, </a:t>
            </a:r>
            <a:r>
              <a:rPr sz="2600" spc="-705" dirty="0">
                <a:latin typeface="Arial MT"/>
                <a:cs typeface="Arial MT"/>
              </a:rPr>
              <a:t> </a:t>
            </a:r>
            <a:r>
              <a:rPr sz="2600" dirty="0">
                <a:latin typeface="Arial MT"/>
                <a:cs typeface="Arial MT"/>
              </a:rPr>
              <a:t>which expose (</a:t>
            </a:r>
            <a:r>
              <a:rPr sz="2600" i="1" u="heavy" dirty="0">
                <a:uFill>
                  <a:solidFill>
                    <a:srgbClr val="000000"/>
                  </a:solidFill>
                </a:uFill>
                <a:latin typeface="Arial"/>
                <a:cs typeface="Arial"/>
              </a:rPr>
              <a:t>behavior-sensitive</a:t>
            </a:r>
            <a:r>
              <a:rPr sz="2600" dirty="0">
                <a:latin typeface="Arial MT"/>
                <a:cs typeface="Arial MT"/>
              </a:rPr>
              <a:t>) or modify </a:t>
            </a:r>
            <a:r>
              <a:rPr sz="2600" spc="5" dirty="0">
                <a:latin typeface="Arial MT"/>
                <a:cs typeface="Arial MT"/>
              </a:rPr>
              <a:t> </a:t>
            </a:r>
            <a:r>
              <a:rPr sz="2600" dirty="0">
                <a:latin typeface="Arial MT"/>
                <a:cs typeface="Arial MT"/>
              </a:rPr>
              <a:t>(</a:t>
            </a:r>
            <a:r>
              <a:rPr sz="2600" i="1" u="heavy" dirty="0">
                <a:uFill>
                  <a:solidFill>
                    <a:srgbClr val="000000"/>
                  </a:solidFill>
                </a:uFill>
                <a:latin typeface="Arial"/>
                <a:cs typeface="Arial"/>
              </a:rPr>
              <a:t>control-sensitive</a:t>
            </a:r>
            <a:r>
              <a:rPr sz="2600" dirty="0">
                <a:latin typeface="Arial MT"/>
                <a:cs typeface="Arial MT"/>
              </a:rPr>
              <a:t>)</a:t>
            </a:r>
            <a:r>
              <a:rPr sz="2600" spc="-20" dirty="0">
                <a:latin typeface="Arial MT"/>
                <a:cs typeface="Arial MT"/>
              </a:rPr>
              <a:t> </a:t>
            </a:r>
            <a:r>
              <a:rPr sz="2600" spc="-5" dirty="0">
                <a:latin typeface="Arial MT"/>
                <a:cs typeface="Arial MT"/>
              </a:rPr>
              <a:t>the</a:t>
            </a:r>
            <a:r>
              <a:rPr sz="2600" spc="-25" dirty="0">
                <a:latin typeface="Arial MT"/>
                <a:cs typeface="Arial MT"/>
              </a:rPr>
              <a:t> </a:t>
            </a:r>
            <a:r>
              <a:rPr sz="2600" dirty="0">
                <a:latin typeface="Arial MT"/>
                <a:cs typeface="Arial MT"/>
              </a:rPr>
              <a:t>privileged</a:t>
            </a:r>
            <a:r>
              <a:rPr sz="2600" spc="-10" dirty="0">
                <a:latin typeface="Arial MT"/>
                <a:cs typeface="Arial MT"/>
              </a:rPr>
              <a:t> </a:t>
            </a:r>
            <a:r>
              <a:rPr sz="2600" dirty="0">
                <a:latin typeface="Arial MT"/>
                <a:cs typeface="Arial MT"/>
              </a:rPr>
              <a:t>state.</a:t>
            </a:r>
            <a:endParaRPr sz="2600">
              <a:latin typeface="Arial MT"/>
              <a:cs typeface="Arial MT"/>
            </a:endParaRPr>
          </a:p>
          <a:p>
            <a:pPr marL="1200150" lvl="2" indent="-288925">
              <a:spcBef>
                <a:spcPts val="580"/>
              </a:spcBef>
              <a:buSzPct val="45454"/>
              <a:buFont typeface="Arial MT"/>
              <a:buChar char="●"/>
              <a:tabLst>
                <a:tab pos="1199515" algn="l"/>
                <a:tab pos="1200785" algn="l"/>
              </a:tabLst>
            </a:pPr>
            <a:r>
              <a:rPr sz="2200" b="1" u="heavy" spc="-5" dirty="0">
                <a:uFill>
                  <a:solidFill>
                    <a:srgbClr val="000000"/>
                  </a:solidFill>
                </a:uFill>
                <a:latin typeface="Arial"/>
                <a:cs typeface="Arial"/>
              </a:rPr>
              <a:t>Behavior-sensitive</a:t>
            </a:r>
            <a:r>
              <a:rPr sz="2200" b="1" spc="45" dirty="0">
                <a:latin typeface="Arial"/>
                <a:cs typeface="Arial"/>
              </a:rPr>
              <a:t> </a:t>
            </a:r>
            <a:r>
              <a:rPr sz="2200" spc="-5" dirty="0">
                <a:latin typeface="Arial MT"/>
                <a:cs typeface="Arial MT"/>
              </a:rPr>
              <a:t>–</a:t>
            </a:r>
            <a:r>
              <a:rPr sz="2200" spc="20" dirty="0">
                <a:latin typeface="Arial MT"/>
                <a:cs typeface="Arial MT"/>
              </a:rPr>
              <a:t> </a:t>
            </a:r>
            <a:r>
              <a:rPr sz="2200" spc="-5" dirty="0">
                <a:latin typeface="Arial MT"/>
                <a:cs typeface="Arial MT"/>
              </a:rPr>
              <a:t>operate</a:t>
            </a:r>
            <a:r>
              <a:rPr sz="2200" spc="5" dirty="0">
                <a:latin typeface="Arial MT"/>
                <a:cs typeface="Arial MT"/>
              </a:rPr>
              <a:t> </a:t>
            </a:r>
            <a:r>
              <a:rPr sz="2200" spc="-5" dirty="0">
                <a:latin typeface="Arial MT"/>
                <a:cs typeface="Arial MT"/>
              </a:rPr>
              <a:t>on</a:t>
            </a:r>
            <a:r>
              <a:rPr sz="2200" spc="15" dirty="0">
                <a:latin typeface="Arial MT"/>
                <a:cs typeface="Arial MT"/>
              </a:rPr>
              <a:t> </a:t>
            </a:r>
            <a:r>
              <a:rPr sz="2200" spc="-5" dirty="0">
                <a:latin typeface="Arial MT"/>
                <a:cs typeface="Arial MT"/>
              </a:rPr>
              <a:t>the</a:t>
            </a:r>
            <a:r>
              <a:rPr sz="2200" dirty="0">
                <a:latin typeface="Arial MT"/>
                <a:cs typeface="Arial MT"/>
              </a:rPr>
              <a:t> </a:t>
            </a:r>
            <a:r>
              <a:rPr sz="2200" spc="-5" dirty="0">
                <a:latin typeface="Arial MT"/>
                <a:cs typeface="Arial MT"/>
              </a:rPr>
              <a:t>I/O</a:t>
            </a:r>
            <a:endParaRPr sz="2200">
              <a:latin typeface="Arial MT"/>
              <a:cs typeface="Arial MT"/>
            </a:endParaRPr>
          </a:p>
          <a:p>
            <a:pPr marL="1200150" marR="970280" lvl="2" indent="-288290">
              <a:lnSpc>
                <a:spcPts val="2110"/>
              </a:lnSpc>
              <a:spcBef>
                <a:spcPts val="885"/>
              </a:spcBef>
              <a:buSzPct val="45454"/>
              <a:buFont typeface="Arial MT"/>
              <a:buChar char="●"/>
              <a:tabLst>
                <a:tab pos="1199515" algn="l"/>
                <a:tab pos="1200785" algn="l"/>
              </a:tabLst>
            </a:pPr>
            <a:r>
              <a:rPr sz="2200" b="1" u="heavy" spc="-5" dirty="0">
                <a:uFill>
                  <a:solidFill>
                    <a:srgbClr val="000000"/>
                  </a:solidFill>
                </a:uFill>
                <a:latin typeface="Arial"/>
                <a:cs typeface="Arial"/>
              </a:rPr>
              <a:t>Control-sensitive</a:t>
            </a:r>
            <a:r>
              <a:rPr sz="2200" b="1" spc="50" dirty="0">
                <a:latin typeface="Arial"/>
                <a:cs typeface="Arial"/>
              </a:rPr>
              <a:t> </a:t>
            </a:r>
            <a:r>
              <a:rPr sz="2200" spc="-5" dirty="0">
                <a:latin typeface="Arial MT"/>
                <a:cs typeface="Arial MT"/>
              </a:rPr>
              <a:t>–</a:t>
            </a:r>
            <a:r>
              <a:rPr sz="2200" spc="5" dirty="0">
                <a:latin typeface="Arial MT"/>
                <a:cs typeface="Arial MT"/>
              </a:rPr>
              <a:t> </a:t>
            </a:r>
            <a:r>
              <a:rPr sz="2200" spc="-5" dirty="0">
                <a:latin typeface="Arial MT"/>
                <a:cs typeface="Arial MT"/>
              </a:rPr>
              <a:t>alter</a:t>
            </a:r>
            <a:r>
              <a:rPr sz="2200" spc="20"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state</a:t>
            </a:r>
            <a:r>
              <a:rPr sz="2200" spc="10" dirty="0">
                <a:latin typeface="Arial MT"/>
                <a:cs typeface="Arial MT"/>
              </a:rPr>
              <a:t> </a:t>
            </a:r>
            <a:r>
              <a:rPr sz="2200" spc="-5" dirty="0">
                <a:latin typeface="Arial MT"/>
                <a:cs typeface="Arial MT"/>
              </a:rPr>
              <a:t>of</a:t>
            </a:r>
            <a:r>
              <a:rPr sz="2200" spc="5"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CPU </a:t>
            </a:r>
            <a:r>
              <a:rPr sz="2200" spc="-595" dirty="0">
                <a:latin typeface="Arial MT"/>
                <a:cs typeface="Arial MT"/>
              </a:rPr>
              <a:t> </a:t>
            </a:r>
            <a:r>
              <a:rPr sz="2200" spc="-15" dirty="0">
                <a:latin typeface="Arial MT"/>
                <a:cs typeface="Arial MT"/>
              </a:rPr>
              <a:t>register.</a:t>
            </a:r>
            <a:endParaRPr sz="2200">
              <a:latin typeface="Arial MT"/>
              <a:cs typeface="Arial MT"/>
            </a:endParaRPr>
          </a:p>
        </p:txBody>
      </p:sp>
      <p:sp>
        <p:nvSpPr>
          <p:cNvPr id="6" name="Date Placeholder 5">
            <a:extLst>
              <a:ext uri="{FF2B5EF4-FFF2-40B4-BE49-F238E27FC236}">
                <a16:creationId xmlns:a16="http://schemas.microsoft.com/office/drawing/2014/main" id="{FCE69DA3-AAD0-4CF0-8E73-2A590D99E646}"/>
              </a:ext>
            </a:extLst>
          </p:cNvPr>
          <p:cNvSpPr>
            <a:spLocks noGrp="1"/>
          </p:cNvSpPr>
          <p:nvPr>
            <p:ph type="dt" sz="half" idx="6"/>
          </p:nvPr>
        </p:nvSpPr>
        <p:spPr/>
        <p:txBody>
          <a:bodyPr/>
          <a:lstStyle/>
          <a:p>
            <a:fld id="{295153A1-C7AA-4145-B9EC-89C572423C06}" type="datetime1">
              <a:rPr lang="en-US" smtClean="0"/>
              <a:t>3/13/2023</a:t>
            </a:fld>
            <a:endParaRPr lang="en-US"/>
          </a:p>
        </p:txBody>
      </p:sp>
      <p:sp>
        <p:nvSpPr>
          <p:cNvPr id="7" name="Footer Placeholder 6">
            <a:extLst>
              <a:ext uri="{FF2B5EF4-FFF2-40B4-BE49-F238E27FC236}">
                <a16:creationId xmlns:a16="http://schemas.microsoft.com/office/drawing/2014/main" id="{96A82833-89C5-4C10-B9A5-329DDD185EF8}"/>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196" y="339979"/>
            <a:ext cx="4267835" cy="1244600"/>
          </a:xfrm>
          <a:prstGeom prst="rect">
            <a:avLst/>
          </a:prstGeom>
        </p:spPr>
        <p:txBody>
          <a:bodyPr vert="horz" wrap="square" lIns="0" tIns="12065" rIns="0" bIns="0" rtlCol="0">
            <a:spAutoFit/>
          </a:bodyPr>
          <a:lstStyle/>
          <a:p>
            <a:pPr marL="796290" marR="5080" indent="-783590">
              <a:spcBef>
                <a:spcPts val="95"/>
              </a:spcBef>
            </a:pPr>
            <a:r>
              <a:rPr spc="-10" dirty="0"/>
              <a:t>Privileged </a:t>
            </a:r>
            <a:r>
              <a:rPr spc="-30" dirty="0"/>
              <a:t>Hierarchy: </a:t>
            </a:r>
            <a:r>
              <a:rPr spc="-890" dirty="0"/>
              <a:t> </a:t>
            </a:r>
            <a:r>
              <a:rPr spc="-10" dirty="0"/>
              <a:t>Security</a:t>
            </a:r>
            <a:r>
              <a:rPr spc="-15" dirty="0"/>
              <a:t> </a:t>
            </a:r>
            <a:r>
              <a:rPr spc="-5" dirty="0"/>
              <a:t>Ring</a:t>
            </a:r>
          </a:p>
        </p:txBody>
      </p:sp>
      <p:sp>
        <p:nvSpPr>
          <p:cNvPr id="3" name="object 3"/>
          <p:cNvSpPr txBox="1"/>
          <p:nvPr/>
        </p:nvSpPr>
        <p:spPr>
          <a:xfrm>
            <a:off x="2159609" y="1626490"/>
            <a:ext cx="4721860" cy="4534535"/>
          </a:xfrm>
          <a:prstGeom prst="rect">
            <a:avLst/>
          </a:prstGeom>
        </p:spPr>
        <p:txBody>
          <a:bodyPr vert="horz" wrap="square" lIns="0" tIns="12700" rIns="0" bIns="0" rtlCol="0">
            <a:spAutoFit/>
          </a:bodyPr>
          <a:lstStyle/>
          <a:p>
            <a:pPr marL="335915" indent="-323850">
              <a:spcBef>
                <a:spcPts val="100"/>
              </a:spcBef>
              <a:buSzPct val="43750"/>
              <a:buFont typeface="Arial MT"/>
              <a:buChar char="●"/>
              <a:tabLst>
                <a:tab pos="335915" algn="l"/>
                <a:tab pos="336550" algn="l"/>
              </a:tabLst>
            </a:pPr>
            <a:r>
              <a:rPr sz="2400" i="1" u="heavy" spc="-5" dirty="0">
                <a:uFill>
                  <a:solidFill>
                    <a:srgbClr val="000000"/>
                  </a:solidFill>
                </a:uFill>
                <a:latin typeface="Arial"/>
                <a:cs typeface="Arial"/>
              </a:rPr>
              <a:t>Ring-0</a:t>
            </a:r>
            <a:r>
              <a:rPr sz="2400" i="1" spc="15" dirty="0">
                <a:latin typeface="Arial"/>
                <a:cs typeface="Arial"/>
              </a:rPr>
              <a:t> </a:t>
            </a:r>
            <a:r>
              <a:rPr sz="2400" spc="-5" dirty="0">
                <a:latin typeface="Arial MT"/>
                <a:cs typeface="Arial MT"/>
              </a:rPr>
              <a:t>is in </a:t>
            </a:r>
            <a:r>
              <a:rPr sz="2400" dirty="0">
                <a:latin typeface="Arial MT"/>
                <a:cs typeface="Arial MT"/>
              </a:rPr>
              <a:t>most</a:t>
            </a:r>
            <a:r>
              <a:rPr sz="2400" spc="-5" dirty="0">
                <a:latin typeface="Arial MT"/>
                <a:cs typeface="Arial MT"/>
              </a:rPr>
              <a:t> privileged</a:t>
            </a:r>
            <a:r>
              <a:rPr sz="2400" spc="25" dirty="0">
                <a:latin typeface="Arial MT"/>
                <a:cs typeface="Arial MT"/>
              </a:rPr>
              <a:t> </a:t>
            </a:r>
            <a:r>
              <a:rPr sz="2400" spc="-5" dirty="0">
                <a:latin typeface="Arial MT"/>
                <a:cs typeface="Arial MT"/>
              </a:rPr>
              <a:t>level</a:t>
            </a:r>
            <a:endParaRPr sz="2400">
              <a:latin typeface="Arial MT"/>
              <a:cs typeface="Arial MT"/>
            </a:endParaRPr>
          </a:p>
          <a:p>
            <a:pPr marL="335915"/>
            <a:r>
              <a:rPr sz="2400" dirty="0">
                <a:latin typeface="Arial MT"/>
                <a:cs typeface="Arial MT"/>
              </a:rPr>
              <a:t>,</a:t>
            </a:r>
            <a:r>
              <a:rPr sz="2400" spc="-20" dirty="0">
                <a:latin typeface="Arial MT"/>
                <a:cs typeface="Arial MT"/>
              </a:rPr>
              <a:t> </a:t>
            </a:r>
            <a:r>
              <a:rPr sz="2400" spc="-5" dirty="0">
                <a:latin typeface="Arial MT"/>
                <a:cs typeface="Arial MT"/>
              </a:rPr>
              <a:t>used</a:t>
            </a:r>
            <a:r>
              <a:rPr sz="2400" dirty="0">
                <a:latin typeface="Arial MT"/>
                <a:cs typeface="Arial MT"/>
              </a:rPr>
              <a:t> </a:t>
            </a:r>
            <a:r>
              <a:rPr sz="2400" spc="-5" dirty="0">
                <a:latin typeface="Arial MT"/>
                <a:cs typeface="Arial MT"/>
              </a:rPr>
              <a:t>by the</a:t>
            </a:r>
            <a:r>
              <a:rPr sz="2400" spc="-20" dirty="0">
                <a:latin typeface="Arial MT"/>
                <a:cs typeface="Arial MT"/>
              </a:rPr>
              <a:t> </a:t>
            </a:r>
            <a:r>
              <a:rPr sz="2400" spc="-5" dirty="0">
                <a:latin typeface="Arial MT"/>
                <a:cs typeface="Arial MT"/>
              </a:rPr>
              <a:t>kernel.</a:t>
            </a:r>
            <a:endParaRPr sz="2400">
              <a:latin typeface="Arial MT"/>
              <a:cs typeface="Arial MT"/>
            </a:endParaRPr>
          </a:p>
          <a:p>
            <a:pPr marL="335915" marR="22225" indent="-323850">
              <a:spcBef>
                <a:spcPts val="1390"/>
              </a:spcBef>
              <a:buSzPct val="43750"/>
              <a:buFont typeface="Arial MT"/>
              <a:buChar char="●"/>
              <a:tabLst>
                <a:tab pos="335915" algn="l"/>
                <a:tab pos="336550" algn="l"/>
              </a:tabLst>
            </a:pPr>
            <a:r>
              <a:rPr sz="2400" i="1" u="heavy" spc="-5" dirty="0">
                <a:uFill>
                  <a:solidFill>
                    <a:srgbClr val="000000"/>
                  </a:solidFill>
                </a:uFill>
                <a:latin typeface="Arial"/>
                <a:cs typeface="Arial"/>
              </a:rPr>
              <a:t>Ring-1</a:t>
            </a:r>
            <a:r>
              <a:rPr sz="2400" i="1" u="heavy" spc="15" dirty="0">
                <a:uFill>
                  <a:solidFill>
                    <a:srgbClr val="000000"/>
                  </a:solidFill>
                </a:uFill>
                <a:latin typeface="Arial"/>
                <a:cs typeface="Arial"/>
              </a:rPr>
              <a:t> </a:t>
            </a:r>
            <a:r>
              <a:rPr sz="2400" i="1" u="heavy" dirty="0">
                <a:uFill>
                  <a:solidFill>
                    <a:srgbClr val="000000"/>
                  </a:solidFill>
                </a:uFill>
                <a:latin typeface="Arial"/>
                <a:cs typeface="Arial"/>
              </a:rPr>
              <a:t>&amp;</a:t>
            </a:r>
            <a:r>
              <a:rPr sz="2400" i="1" u="heavy" spc="-20" dirty="0">
                <a:uFill>
                  <a:solidFill>
                    <a:srgbClr val="000000"/>
                  </a:solidFill>
                </a:uFill>
                <a:latin typeface="Arial"/>
                <a:cs typeface="Arial"/>
              </a:rPr>
              <a:t> </a:t>
            </a:r>
            <a:r>
              <a:rPr sz="2400" i="1" u="heavy" spc="-5" dirty="0">
                <a:uFill>
                  <a:solidFill>
                    <a:srgbClr val="000000"/>
                  </a:solidFill>
                </a:uFill>
                <a:latin typeface="Arial"/>
                <a:cs typeface="Arial"/>
              </a:rPr>
              <a:t>2</a:t>
            </a:r>
            <a:r>
              <a:rPr sz="2400" i="1" spc="5" dirty="0">
                <a:latin typeface="Arial"/>
                <a:cs typeface="Arial"/>
              </a:rPr>
              <a:t> </a:t>
            </a:r>
            <a:r>
              <a:rPr sz="2400" spc="-5" dirty="0">
                <a:latin typeface="Arial MT"/>
                <a:cs typeface="Arial MT"/>
              </a:rPr>
              <a:t>used</a:t>
            </a:r>
            <a:r>
              <a:rPr sz="2400" dirty="0">
                <a:latin typeface="Arial MT"/>
                <a:cs typeface="Arial MT"/>
              </a:rPr>
              <a:t> </a:t>
            </a:r>
            <a:r>
              <a:rPr sz="2400" spc="-5" dirty="0">
                <a:latin typeface="Arial MT"/>
                <a:cs typeface="Arial MT"/>
              </a:rPr>
              <a:t>by</a:t>
            </a:r>
            <a:r>
              <a:rPr sz="2400" spc="-15" dirty="0">
                <a:latin typeface="Arial MT"/>
                <a:cs typeface="Arial MT"/>
              </a:rPr>
              <a:t> </a:t>
            </a:r>
            <a:r>
              <a:rPr sz="2400" dirty="0">
                <a:latin typeface="Arial MT"/>
                <a:cs typeface="Arial MT"/>
              </a:rPr>
              <a:t>the </a:t>
            </a:r>
            <a:r>
              <a:rPr sz="2400" spc="-5" dirty="0">
                <a:latin typeface="Arial MT"/>
                <a:cs typeface="Arial MT"/>
              </a:rPr>
              <a:t>OS-level </a:t>
            </a:r>
            <a:r>
              <a:rPr sz="2400" spc="-655" dirty="0">
                <a:latin typeface="Arial MT"/>
                <a:cs typeface="Arial MT"/>
              </a:rPr>
              <a:t> </a:t>
            </a:r>
            <a:r>
              <a:rPr sz="2400" spc="-5" dirty="0">
                <a:latin typeface="Arial MT"/>
                <a:cs typeface="Arial MT"/>
              </a:rPr>
              <a:t>services</a:t>
            </a:r>
            <a:endParaRPr sz="2400">
              <a:latin typeface="Arial MT"/>
              <a:cs typeface="Arial MT"/>
            </a:endParaRPr>
          </a:p>
          <a:p>
            <a:pPr marL="335915" marR="280670" indent="-323850">
              <a:spcBef>
                <a:spcPts val="1405"/>
              </a:spcBef>
              <a:buSzPct val="43750"/>
              <a:buChar char="●"/>
              <a:tabLst>
                <a:tab pos="335915" algn="l"/>
                <a:tab pos="336550" algn="l"/>
              </a:tabLst>
            </a:pPr>
            <a:r>
              <a:rPr sz="2400" spc="-5" dirty="0">
                <a:latin typeface="Arial MT"/>
                <a:cs typeface="Arial MT"/>
              </a:rPr>
              <a:t>and </a:t>
            </a:r>
            <a:r>
              <a:rPr sz="2400" dirty="0">
                <a:latin typeface="Arial MT"/>
                <a:cs typeface="Arial MT"/>
              </a:rPr>
              <a:t>, </a:t>
            </a:r>
            <a:r>
              <a:rPr sz="2400" i="1" u="heavy" spc="-5" dirty="0">
                <a:uFill>
                  <a:solidFill>
                    <a:srgbClr val="000000"/>
                  </a:solidFill>
                </a:uFill>
                <a:latin typeface="Arial"/>
                <a:cs typeface="Arial"/>
              </a:rPr>
              <a:t>R3</a:t>
            </a:r>
            <a:r>
              <a:rPr sz="2400" i="1" spc="-5" dirty="0">
                <a:latin typeface="Arial"/>
                <a:cs typeface="Arial"/>
              </a:rPr>
              <a:t> </a:t>
            </a:r>
            <a:r>
              <a:rPr sz="2400" spc="-5" dirty="0">
                <a:latin typeface="Arial MT"/>
                <a:cs typeface="Arial MT"/>
              </a:rPr>
              <a:t>in </a:t>
            </a:r>
            <a:r>
              <a:rPr sz="2400" dirty="0">
                <a:latin typeface="Arial MT"/>
                <a:cs typeface="Arial MT"/>
              </a:rPr>
              <a:t>the </a:t>
            </a:r>
            <a:r>
              <a:rPr sz="2400" spc="-5" dirty="0">
                <a:latin typeface="Arial MT"/>
                <a:cs typeface="Arial MT"/>
              </a:rPr>
              <a:t>least privileged </a:t>
            </a:r>
            <a:r>
              <a:rPr sz="2400" spc="-655" dirty="0">
                <a:latin typeface="Arial MT"/>
                <a:cs typeface="Arial MT"/>
              </a:rPr>
              <a:t> </a:t>
            </a:r>
            <a:r>
              <a:rPr sz="2400" spc="-5" dirty="0">
                <a:latin typeface="Arial MT"/>
                <a:cs typeface="Arial MT"/>
              </a:rPr>
              <a:t>level</a:t>
            </a:r>
            <a:r>
              <a:rPr sz="2400" spc="10" dirty="0">
                <a:latin typeface="Arial MT"/>
                <a:cs typeface="Arial MT"/>
              </a:rPr>
              <a:t> </a:t>
            </a:r>
            <a:r>
              <a:rPr sz="2400" dirty="0">
                <a:latin typeface="Arial MT"/>
                <a:cs typeface="Arial MT"/>
              </a:rPr>
              <a:t>,</a:t>
            </a:r>
            <a:r>
              <a:rPr sz="2400" spc="-15" dirty="0">
                <a:latin typeface="Arial MT"/>
                <a:cs typeface="Arial MT"/>
              </a:rPr>
              <a:t> </a:t>
            </a:r>
            <a:r>
              <a:rPr sz="2400" spc="-5" dirty="0">
                <a:latin typeface="Arial MT"/>
                <a:cs typeface="Arial MT"/>
              </a:rPr>
              <a:t>used</a:t>
            </a:r>
            <a:r>
              <a:rPr sz="2400" dirty="0">
                <a:latin typeface="Arial MT"/>
                <a:cs typeface="Arial MT"/>
              </a:rPr>
              <a:t> </a:t>
            </a:r>
            <a:r>
              <a:rPr sz="2400" spc="-5" dirty="0">
                <a:latin typeface="Arial MT"/>
                <a:cs typeface="Arial MT"/>
              </a:rPr>
              <a:t>by</a:t>
            </a:r>
            <a:r>
              <a:rPr sz="2400" spc="-10" dirty="0">
                <a:latin typeface="Arial MT"/>
                <a:cs typeface="Arial MT"/>
              </a:rPr>
              <a:t> </a:t>
            </a:r>
            <a:r>
              <a:rPr sz="2400" dirty="0">
                <a:latin typeface="Arial MT"/>
                <a:cs typeface="Arial MT"/>
              </a:rPr>
              <a:t>the</a:t>
            </a:r>
            <a:r>
              <a:rPr sz="2400" spc="-5" dirty="0">
                <a:latin typeface="Arial MT"/>
                <a:cs typeface="Arial MT"/>
              </a:rPr>
              <a:t> </a:t>
            </a:r>
            <a:r>
              <a:rPr sz="2400" spc="-30" dirty="0">
                <a:latin typeface="Arial MT"/>
                <a:cs typeface="Arial MT"/>
              </a:rPr>
              <a:t>user.</a:t>
            </a:r>
            <a:endParaRPr sz="2400">
              <a:latin typeface="Arial MT"/>
              <a:cs typeface="Arial MT"/>
            </a:endParaRPr>
          </a:p>
          <a:p>
            <a:pPr marL="335915" indent="-323850">
              <a:spcBef>
                <a:spcPts val="1405"/>
              </a:spcBef>
              <a:buSzPct val="43750"/>
              <a:buChar char="●"/>
              <a:tabLst>
                <a:tab pos="335915" algn="l"/>
                <a:tab pos="336550" algn="l"/>
              </a:tabLst>
            </a:pPr>
            <a:r>
              <a:rPr sz="2400" spc="-5" dirty="0">
                <a:latin typeface="Arial MT"/>
                <a:cs typeface="Arial MT"/>
              </a:rPr>
              <a:t>Recent</a:t>
            </a:r>
            <a:r>
              <a:rPr sz="2400" dirty="0">
                <a:latin typeface="Arial MT"/>
                <a:cs typeface="Arial MT"/>
              </a:rPr>
              <a:t> system</a:t>
            </a:r>
            <a:r>
              <a:rPr sz="2400" spc="-30" dirty="0">
                <a:latin typeface="Arial MT"/>
                <a:cs typeface="Arial MT"/>
              </a:rPr>
              <a:t> </a:t>
            </a:r>
            <a:r>
              <a:rPr sz="2400" spc="-5" dirty="0">
                <a:latin typeface="Arial MT"/>
                <a:cs typeface="Arial MT"/>
              </a:rPr>
              <a:t>support</a:t>
            </a:r>
            <a:r>
              <a:rPr sz="2400" spc="-10" dirty="0">
                <a:latin typeface="Arial MT"/>
                <a:cs typeface="Arial MT"/>
              </a:rPr>
              <a:t> </a:t>
            </a:r>
            <a:r>
              <a:rPr sz="2400" dirty="0">
                <a:latin typeface="Arial MT"/>
                <a:cs typeface="Arial MT"/>
              </a:rPr>
              <a:t>two</a:t>
            </a:r>
            <a:endParaRPr sz="2400">
              <a:latin typeface="Arial MT"/>
              <a:cs typeface="Arial MT"/>
            </a:endParaRPr>
          </a:p>
          <a:p>
            <a:pPr marL="335915">
              <a:spcBef>
                <a:spcPts val="5"/>
              </a:spcBef>
            </a:pPr>
            <a:r>
              <a:rPr sz="2400" spc="-5" dirty="0">
                <a:latin typeface="Arial MT"/>
                <a:cs typeface="Arial MT"/>
              </a:rPr>
              <a:t>levels</a:t>
            </a:r>
            <a:r>
              <a:rPr sz="2400" spc="-20" dirty="0">
                <a:latin typeface="Arial MT"/>
                <a:cs typeface="Arial MT"/>
              </a:rPr>
              <a:t> </a:t>
            </a:r>
            <a:r>
              <a:rPr sz="2400" dirty="0">
                <a:latin typeface="Arial MT"/>
                <a:cs typeface="Arial MT"/>
              </a:rPr>
              <a:t>:-</a:t>
            </a:r>
            <a:endParaRPr sz="2400">
              <a:latin typeface="Arial MT"/>
              <a:cs typeface="Arial MT"/>
            </a:endParaRPr>
          </a:p>
          <a:p>
            <a:pPr marL="768350" lvl="1" indent="-325120">
              <a:spcBef>
                <a:spcPts val="1390"/>
              </a:spcBef>
              <a:buSzPct val="75000"/>
              <a:buFont typeface="Arial MT"/>
              <a:buChar char="–"/>
              <a:tabLst>
                <a:tab pos="768350" algn="l"/>
                <a:tab pos="768985" algn="l"/>
              </a:tabLst>
            </a:pPr>
            <a:r>
              <a:rPr sz="2400" b="1" dirty="0">
                <a:latin typeface="Arial"/>
                <a:cs typeface="Arial"/>
              </a:rPr>
              <a:t>Ring</a:t>
            </a:r>
            <a:r>
              <a:rPr sz="2400" b="1" spc="-30" dirty="0">
                <a:latin typeface="Arial"/>
                <a:cs typeface="Arial"/>
              </a:rPr>
              <a:t> </a:t>
            </a:r>
            <a:r>
              <a:rPr sz="2400" b="1" spc="-5" dirty="0">
                <a:latin typeface="Arial"/>
                <a:cs typeface="Arial"/>
              </a:rPr>
              <a:t>0</a:t>
            </a:r>
            <a:r>
              <a:rPr sz="2400" b="1" spc="-10" dirty="0">
                <a:latin typeface="Arial"/>
                <a:cs typeface="Arial"/>
              </a:rPr>
              <a:t> </a:t>
            </a:r>
            <a:r>
              <a:rPr sz="2400" dirty="0">
                <a:latin typeface="Arial MT"/>
                <a:cs typeface="Arial MT"/>
              </a:rPr>
              <a:t>–</a:t>
            </a:r>
            <a:r>
              <a:rPr sz="2400" spc="-20" dirty="0">
                <a:latin typeface="Arial MT"/>
                <a:cs typeface="Arial MT"/>
              </a:rPr>
              <a:t> </a:t>
            </a:r>
            <a:r>
              <a:rPr sz="2400" b="1" i="1" u="heavy" spc="-5" dirty="0">
                <a:uFill>
                  <a:solidFill>
                    <a:srgbClr val="000000"/>
                  </a:solidFill>
                </a:uFill>
                <a:latin typeface="Arial"/>
                <a:cs typeface="Arial"/>
              </a:rPr>
              <a:t>supervisor</a:t>
            </a:r>
            <a:r>
              <a:rPr sz="2400" b="1" i="1" u="heavy" spc="-10" dirty="0">
                <a:uFill>
                  <a:solidFill>
                    <a:srgbClr val="000000"/>
                  </a:solidFill>
                </a:uFill>
                <a:latin typeface="Arial"/>
                <a:cs typeface="Arial"/>
              </a:rPr>
              <a:t> </a:t>
            </a:r>
            <a:r>
              <a:rPr sz="2400" b="1" i="1" u="heavy" dirty="0">
                <a:uFill>
                  <a:solidFill>
                    <a:srgbClr val="000000"/>
                  </a:solidFill>
                </a:uFill>
                <a:latin typeface="Arial"/>
                <a:cs typeface="Arial"/>
              </a:rPr>
              <a:t>mode</a:t>
            </a:r>
            <a:endParaRPr sz="2400">
              <a:latin typeface="Arial"/>
              <a:cs typeface="Arial"/>
            </a:endParaRPr>
          </a:p>
          <a:p>
            <a:pPr marL="768350" lvl="1" indent="-325120">
              <a:spcBef>
                <a:spcPts val="1105"/>
              </a:spcBef>
              <a:buSzPct val="75000"/>
              <a:buFont typeface="Arial MT"/>
              <a:buChar char="–"/>
              <a:tabLst>
                <a:tab pos="768350" algn="l"/>
                <a:tab pos="768985" algn="l"/>
              </a:tabLst>
            </a:pPr>
            <a:r>
              <a:rPr sz="2400" b="1" dirty="0">
                <a:latin typeface="Arial"/>
                <a:cs typeface="Arial"/>
              </a:rPr>
              <a:t>Ring</a:t>
            </a:r>
            <a:r>
              <a:rPr sz="2400" b="1" spc="-35" dirty="0">
                <a:latin typeface="Arial"/>
                <a:cs typeface="Arial"/>
              </a:rPr>
              <a:t> </a:t>
            </a:r>
            <a:r>
              <a:rPr sz="2400" b="1" spc="-5" dirty="0">
                <a:latin typeface="Arial"/>
                <a:cs typeface="Arial"/>
              </a:rPr>
              <a:t>3</a:t>
            </a:r>
            <a:r>
              <a:rPr sz="2400" b="1" spc="-15" dirty="0">
                <a:latin typeface="Arial"/>
                <a:cs typeface="Arial"/>
              </a:rPr>
              <a:t> </a:t>
            </a:r>
            <a:r>
              <a:rPr sz="2400" dirty="0">
                <a:latin typeface="Arial MT"/>
                <a:cs typeface="Arial MT"/>
              </a:rPr>
              <a:t>–</a:t>
            </a:r>
            <a:r>
              <a:rPr sz="2400" spc="-25" dirty="0">
                <a:latin typeface="Arial MT"/>
                <a:cs typeface="Arial MT"/>
              </a:rPr>
              <a:t> </a:t>
            </a:r>
            <a:r>
              <a:rPr sz="2400" b="1" i="1" u="heavy" spc="-5" dirty="0">
                <a:uFill>
                  <a:solidFill>
                    <a:srgbClr val="000000"/>
                  </a:solidFill>
                </a:uFill>
                <a:latin typeface="Arial"/>
                <a:cs typeface="Arial"/>
              </a:rPr>
              <a:t>user</a:t>
            </a:r>
            <a:r>
              <a:rPr sz="2400" b="1" i="1" u="heavy" spc="-15" dirty="0">
                <a:uFill>
                  <a:solidFill>
                    <a:srgbClr val="000000"/>
                  </a:solidFill>
                </a:uFill>
                <a:latin typeface="Arial"/>
                <a:cs typeface="Arial"/>
              </a:rPr>
              <a:t> </a:t>
            </a:r>
            <a:r>
              <a:rPr sz="2400" b="1" i="1" u="heavy" dirty="0">
                <a:uFill>
                  <a:solidFill>
                    <a:srgbClr val="000000"/>
                  </a:solidFill>
                </a:uFill>
                <a:latin typeface="Arial"/>
                <a:cs typeface="Arial"/>
              </a:rPr>
              <a:t>mode</a:t>
            </a:r>
            <a:endParaRPr sz="2400">
              <a:latin typeface="Arial"/>
              <a:cs typeface="Arial"/>
            </a:endParaRPr>
          </a:p>
        </p:txBody>
      </p:sp>
      <p:pic>
        <p:nvPicPr>
          <p:cNvPr id="4" name="object 4"/>
          <p:cNvPicPr/>
          <p:nvPr/>
        </p:nvPicPr>
        <p:blipFill>
          <a:blip r:embed="rId2" cstate="print"/>
          <a:stretch>
            <a:fillRect/>
          </a:stretch>
        </p:blipFill>
        <p:spPr>
          <a:xfrm>
            <a:off x="7041897" y="1935479"/>
            <a:ext cx="3611541" cy="2346960"/>
          </a:xfrm>
          <a:prstGeom prst="rect">
            <a:avLst/>
          </a:prstGeom>
        </p:spPr>
      </p:pic>
      <p:sp>
        <p:nvSpPr>
          <p:cNvPr id="5" name="Date Placeholder 4">
            <a:extLst>
              <a:ext uri="{FF2B5EF4-FFF2-40B4-BE49-F238E27FC236}">
                <a16:creationId xmlns:a16="http://schemas.microsoft.com/office/drawing/2014/main" id="{01483A0A-91FB-4BA3-BA7C-A03392907B50}"/>
              </a:ext>
            </a:extLst>
          </p:cNvPr>
          <p:cNvSpPr>
            <a:spLocks noGrp="1"/>
          </p:cNvSpPr>
          <p:nvPr>
            <p:ph type="dt" sz="half" idx="6"/>
          </p:nvPr>
        </p:nvSpPr>
        <p:spPr/>
        <p:txBody>
          <a:bodyPr/>
          <a:lstStyle/>
          <a:p>
            <a:fld id="{EC6BC8D7-4281-4132-803B-22F03E1F2294}" type="datetime1">
              <a:rPr lang="en-US" smtClean="0"/>
              <a:t>3/13/2023</a:t>
            </a:fld>
            <a:endParaRPr lang="en-US"/>
          </a:p>
        </p:txBody>
      </p:sp>
      <p:sp>
        <p:nvSpPr>
          <p:cNvPr id="6" name="Footer Placeholder 5">
            <a:extLst>
              <a:ext uri="{FF2B5EF4-FFF2-40B4-BE49-F238E27FC236}">
                <a16:creationId xmlns:a16="http://schemas.microsoft.com/office/drawing/2014/main" id="{CABEBDA9-30C5-458D-879B-79D4D6E33EB3}"/>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39136"/>
            <a:ext cx="8458200" cy="690574"/>
          </a:xfrm>
          <a:prstGeom prst="rect">
            <a:avLst/>
          </a:prstGeom>
        </p:spPr>
        <p:txBody>
          <a:bodyPr vert="horz" wrap="square" lIns="0" tIns="13335" rIns="0" bIns="0" rtlCol="0">
            <a:spAutoFit/>
          </a:bodyPr>
          <a:lstStyle/>
          <a:p>
            <a:pPr marL="12700">
              <a:spcBef>
                <a:spcPts val="105"/>
              </a:spcBef>
            </a:pPr>
            <a:r>
              <a:rPr lang="en-GB" sz="4400" spc="-20" dirty="0"/>
              <a:t>2. </a:t>
            </a:r>
            <a:r>
              <a:rPr sz="4400" spc="-20" dirty="0"/>
              <a:t>Hardware-level </a:t>
            </a:r>
            <a:r>
              <a:rPr sz="4400" spc="-10" dirty="0"/>
              <a:t>virtualization</a:t>
            </a:r>
            <a:endParaRPr sz="4400" dirty="0"/>
          </a:p>
        </p:txBody>
      </p:sp>
      <p:sp>
        <p:nvSpPr>
          <p:cNvPr id="3" name="object 3"/>
          <p:cNvSpPr txBox="1"/>
          <p:nvPr/>
        </p:nvSpPr>
        <p:spPr>
          <a:xfrm>
            <a:off x="1524000" y="990600"/>
            <a:ext cx="9525000" cy="4984057"/>
          </a:xfrm>
          <a:prstGeom prst="rect">
            <a:avLst/>
          </a:prstGeom>
        </p:spPr>
        <p:txBody>
          <a:bodyPr vert="horz" wrap="square" lIns="0" tIns="13335" rIns="0" bIns="0" rtlCol="0">
            <a:spAutoFit/>
          </a:bodyPr>
          <a:lstStyle/>
          <a:p>
            <a:pPr marL="335915" marR="210185" indent="-323850">
              <a:spcBef>
                <a:spcPts val="105"/>
              </a:spcBef>
              <a:buSzPct val="45312"/>
              <a:buChar char="●"/>
              <a:tabLst>
                <a:tab pos="335915" algn="l"/>
                <a:tab pos="336550" algn="l"/>
              </a:tabLst>
            </a:pPr>
            <a:r>
              <a:rPr sz="3200" dirty="0">
                <a:latin typeface="Arial MT"/>
                <a:cs typeface="Arial MT"/>
              </a:rPr>
              <a:t>It is a </a:t>
            </a:r>
            <a:r>
              <a:rPr sz="3200" spc="-5" dirty="0">
                <a:latin typeface="Arial MT"/>
                <a:cs typeface="Arial MT"/>
              </a:rPr>
              <a:t>virtualization technique </a:t>
            </a:r>
            <a:r>
              <a:rPr sz="3200" dirty="0">
                <a:latin typeface="Arial MT"/>
                <a:cs typeface="Arial MT"/>
              </a:rPr>
              <a:t>that </a:t>
            </a:r>
            <a:r>
              <a:rPr sz="3200" spc="5" dirty="0">
                <a:latin typeface="Arial MT"/>
                <a:cs typeface="Arial MT"/>
              </a:rPr>
              <a:t> </a:t>
            </a:r>
            <a:r>
              <a:rPr sz="3200" dirty="0">
                <a:latin typeface="Arial MT"/>
                <a:cs typeface="Arial MT"/>
              </a:rPr>
              <a:t>provides an </a:t>
            </a:r>
            <a:r>
              <a:rPr sz="3200" b="1" i="1" u="heavy" spc="-5" dirty="0">
                <a:uFill>
                  <a:solidFill>
                    <a:srgbClr val="000000"/>
                  </a:solidFill>
                </a:uFill>
                <a:latin typeface="Arial"/>
                <a:cs typeface="Arial"/>
              </a:rPr>
              <a:t>abstract execution </a:t>
            </a:r>
            <a:r>
              <a:rPr sz="3200" b="1" i="1" dirty="0">
                <a:latin typeface="Arial"/>
                <a:cs typeface="Arial"/>
              </a:rPr>
              <a:t> </a:t>
            </a:r>
            <a:r>
              <a:rPr sz="3200" b="1" i="1" u="heavy" spc="-5" dirty="0">
                <a:uFill>
                  <a:solidFill>
                    <a:srgbClr val="000000"/>
                  </a:solidFill>
                </a:uFill>
                <a:latin typeface="Arial"/>
                <a:cs typeface="Arial"/>
              </a:rPr>
              <a:t>environmen</a:t>
            </a:r>
            <a:r>
              <a:rPr sz="3200" spc="-5" dirty="0">
                <a:latin typeface="Arial MT"/>
                <a:cs typeface="Arial MT"/>
              </a:rPr>
              <a:t>t </a:t>
            </a:r>
            <a:r>
              <a:rPr sz="3200" dirty="0">
                <a:latin typeface="Arial MT"/>
                <a:cs typeface="Arial MT"/>
              </a:rPr>
              <a:t>in </a:t>
            </a:r>
            <a:r>
              <a:rPr sz="3200" spc="-5" dirty="0">
                <a:latin typeface="Arial MT"/>
                <a:cs typeface="Arial MT"/>
              </a:rPr>
              <a:t>terms </a:t>
            </a:r>
            <a:r>
              <a:rPr sz="3200" dirty="0">
                <a:latin typeface="Arial MT"/>
                <a:cs typeface="Arial MT"/>
              </a:rPr>
              <a:t>of </a:t>
            </a:r>
            <a:r>
              <a:rPr sz="3200" b="1" i="1" u="heavy" dirty="0">
                <a:uFill>
                  <a:solidFill>
                    <a:srgbClr val="000000"/>
                  </a:solidFill>
                </a:uFill>
                <a:latin typeface="Arial"/>
                <a:cs typeface="Arial"/>
              </a:rPr>
              <a:t>computer </a:t>
            </a:r>
            <a:r>
              <a:rPr sz="3200" b="1" i="1" spc="5" dirty="0">
                <a:latin typeface="Arial"/>
                <a:cs typeface="Arial"/>
              </a:rPr>
              <a:t> </a:t>
            </a:r>
            <a:r>
              <a:rPr sz="3200" b="1" i="1" u="heavy" dirty="0">
                <a:uFill>
                  <a:solidFill>
                    <a:srgbClr val="000000"/>
                  </a:solidFill>
                </a:uFill>
                <a:latin typeface="Arial"/>
                <a:cs typeface="Arial"/>
              </a:rPr>
              <a:t>hardware</a:t>
            </a:r>
            <a:r>
              <a:rPr sz="3200" b="1" i="1" spc="-45" dirty="0">
                <a:latin typeface="Arial"/>
                <a:cs typeface="Arial"/>
              </a:rPr>
              <a:t> </a:t>
            </a:r>
            <a:r>
              <a:rPr sz="3200" dirty="0">
                <a:latin typeface="Arial MT"/>
                <a:cs typeface="Arial MT"/>
              </a:rPr>
              <a:t>on</a:t>
            </a:r>
            <a:r>
              <a:rPr sz="3200" spc="-20" dirty="0">
                <a:latin typeface="Arial MT"/>
                <a:cs typeface="Arial MT"/>
              </a:rPr>
              <a:t> </a:t>
            </a:r>
            <a:r>
              <a:rPr sz="3200" spc="-5" dirty="0">
                <a:latin typeface="Arial MT"/>
                <a:cs typeface="Arial MT"/>
              </a:rPr>
              <a:t>top</a:t>
            </a:r>
            <a:r>
              <a:rPr sz="3200" spc="-10" dirty="0">
                <a:latin typeface="Arial MT"/>
                <a:cs typeface="Arial MT"/>
              </a:rPr>
              <a:t> </a:t>
            </a:r>
            <a:r>
              <a:rPr sz="3200" dirty="0">
                <a:latin typeface="Arial MT"/>
                <a:cs typeface="Arial MT"/>
              </a:rPr>
              <a:t>of</a:t>
            </a:r>
            <a:r>
              <a:rPr sz="3200" spc="-15" dirty="0">
                <a:latin typeface="Arial MT"/>
                <a:cs typeface="Arial MT"/>
              </a:rPr>
              <a:t> </a:t>
            </a:r>
            <a:r>
              <a:rPr sz="3200" spc="-5" dirty="0">
                <a:latin typeface="Arial MT"/>
                <a:cs typeface="Arial MT"/>
              </a:rPr>
              <a:t>which</a:t>
            </a:r>
            <a:r>
              <a:rPr sz="3200" spc="-20" dirty="0">
                <a:latin typeface="Arial MT"/>
                <a:cs typeface="Arial MT"/>
              </a:rPr>
              <a:t> </a:t>
            </a:r>
            <a:r>
              <a:rPr sz="3200" dirty="0">
                <a:latin typeface="Arial MT"/>
                <a:cs typeface="Arial MT"/>
              </a:rPr>
              <a:t>a</a:t>
            </a:r>
            <a:r>
              <a:rPr sz="3200" spc="-10" dirty="0">
                <a:latin typeface="Arial MT"/>
                <a:cs typeface="Arial MT"/>
              </a:rPr>
              <a:t> </a:t>
            </a:r>
            <a:r>
              <a:rPr sz="3200" b="1" i="1" u="heavy" dirty="0">
                <a:uFill>
                  <a:solidFill>
                    <a:srgbClr val="000000"/>
                  </a:solidFill>
                </a:uFill>
                <a:latin typeface="Arial"/>
                <a:cs typeface="Arial"/>
              </a:rPr>
              <a:t>guest</a:t>
            </a:r>
            <a:r>
              <a:rPr sz="3200" b="1" i="1" u="heavy" spc="-40" dirty="0">
                <a:uFill>
                  <a:solidFill>
                    <a:srgbClr val="000000"/>
                  </a:solidFill>
                </a:uFill>
                <a:latin typeface="Arial"/>
                <a:cs typeface="Arial"/>
              </a:rPr>
              <a:t> </a:t>
            </a:r>
            <a:r>
              <a:rPr sz="3200" b="1" i="1" u="heavy" dirty="0">
                <a:uFill>
                  <a:solidFill>
                    <a:srgbClr val="000000"/>
                  </a:solidFill>
                </a:uFill>
                <a:latin typeface="Arial"/>
                <a:cs typeface="Arial"/>
              </a:rPr>
              <a:t>OS </a:t>
            </a:r>
            <a:r>
              <a:rPr sz="3200" b="1" i="1" spc="-875" dirty="0">
                <a:latin typeface="Arial"/>
                <a:cs typeface="Arial"/>
              </a:rPr>
              <a:t> </a:t>
            </a:r>
            <a:r>
              <a:rPr sz="3200" b="1" i="1" u="heavy" spc="-5" dirty="0">
                <a:uFill>
                  <a:solidFill>
                    <a:srgbClr val="000000"/>
                  </a:solidFill>
                </a:uFill>
                <a:latin typeface="Arial"/>
                <a:cs typeface="Arial"/>
              </a:rPr>
              <a:t>can</a:t>
            </a:r>
            <a:r>
              <a:rPr sz="3200" b="1" i="1" u="heavy" spc="-20" dirty="0">
                <a:uFill>
                  <a:solidFill>
                    <a:srgbClr val="000000"/>
                  </a:solidFill>
                </a:uFill>
                <a:latin typeface="Arial"/>
                <a:cs typeface="Arial"/>
              </a:rPr>
              <a:t> </a:t>
            </a:r>
            <a:r>
              <a:rPr sz="3200" b="1" i="1" u="heavy" dirty="0">
                <a:uFill>
                  <a:solidFill>
                    <a:srgbClr val="000000"/>
                  </a:solidFill>
                </a:uFill>
                <a:latin typeface="Arial"/>
                <a:cs typeface="Arial"/>
              </a:rPr>
              <a:t>be</a:t>
            </a:r>
            <a:r>
              <a:rPr sz="3200" b="1" i="1" u="heavy" spc="-10" dirty="0">
                <a:uFill>
                  <a:solidFill>
                    <a:srgbClr val="000000"/>
                  </a:solidFill>
                </a:uFill>
                <a:latin typeface="Arial"/>
                <a:cs typeface="Arial"/>
              </a:rPr>
              <a:t> </a:t>
            </a:r>
            <a:r>
              <a:rPr sz="3200" b="1" i="1" u="heavy" dirty="0">
                <a:uFill>
                  <a:solidFill>
                    <a:srgbClr val="000000"/>
                  </a:solidFill>
                </a:uFill>
                <a:latin typeface="Arial"/>
                <a:cs typeface="Arial"/>
              </a:rPr>
              <a:t>run</a:t>
            </a:r>
            <a:r>
              <a:rPr sz="3200" dirty="0">
                <a:latin typeface="Arial MT"/>
                <a:cs typeface="Arial MT"/>
              </a:rPr>
              <a:t>.</a:t>
            </a:r>
          </a:p>
          <a:p>
            <a:pPr marL="335915" indent="-323850">
              <a:spcBef>
                <a:spcPts val="1410"/>
              </a:spcBef>
              <a:buSzPct val="45312"/>
              <a:buChar char="●"/>
              <a:tabLst>
                <a:tab pos="335915" algn="l"/>
                <a:tab pos="336550" algn="l"/>
              </a:tabLst>
            </a:pPr>
            <a:r>
              <a:rPr sz="3200" dirty="0">
                <a:latin typeface="Arial MT"/>
                <a:cs typeface="Arial MT"/>
              </a:rPr>
              <a:t>It </a:t>
            </a:r>
            <a:r>
              <a:rPr sz="3200" spc="-10" dirty="0">
                <a:latin typeface="Arial MT"/>
                <a:cs typeface="Arial MT"/>
              </a:rPr>
              <a:t>is</a:t>
            </a:r>
            <a:r>
              <a:rPr sz="3200" spc="5" dirty="0">
                <a:latin typeface="Arial MT"/>
                <a:cs typeface="Arial MT"/>
              </a:rPr>
              <a:t> </a:t>
            </a:r>
            <a:r>
              <a:rPr sz="3200" dirty="0">
                <a:latin typeface="Arial MT"/>
                <a:cs typeface="Arial MT"/>
              </a:rPr>
              <a:t>also</a:t>
            </a:r>
            <a:r>
              <a:rPr sz="3200" spc="-15" dirty="0">
                <a:latin typeface="Arial MT"/>
                <a:cs typeface="Arial MT"/>
              </a:rPr>
              <a:t> </a:t>
            </a:r>
            <a:r>
              <a:rPr sz="3200" spc="-5" dirty="0">
                <a:latin typeface="Arial MT"/>
                <a:cs typeface="Arial MT"/>
              </a:rPr>
              <a:t>called</a:t>
            </a:r>
            <a:r>
              <a:rPr sz="3200" dirty="0">
                <a:latin typeface="Arial MT"/>
                <a:cs typeface="Arial MT"/>
              </a:rPr>
              <a:t> </a:t>
            </a:r>
            <a:r>
              <a:rPr sz="3200" spc="-10" dirty="0">
                <a:latin typeface="Arial MT"/>
                <a:cs typeface="Arial MT"/>
              </a:rPr>
              <a:t>as</a:t>
            </a:r>
            <a:r>
              <a:rPr sz="3200" spc="5" dirty="0">
                <a:latin typeface="Arial MT"/>
                <a:cs typeface="Arial MT"/>
              </a:rPr>
              <a:t> </a:t>
            </a:r>
            <a:r>
              <a:rPr sz="3200" dirty="0">
                <a:latin typeface="Arial MT"/>
                <a:cs typeface="Arial MT"/>
              </a:rPr>
              <a:t>system</a:t>
            </a:r>
            <a:r>
              <a:rPr sz="3200" spc="-30" dirty="0">
                <a:latin typeface="Arial MT"/>
                <a:cs typeface="Arial MT"/>
              </a:rPr>
              <a:t> </a:t>
            </a:r>
            <a:r>
              <a:rPr sz="3200" spc="-5" dirty="0">
                <a:latin typeface="Arial MT"/>
                <a:cs typeface="Arial MT"/>
              </a:rPr>
              <a:t>virtualization.</a:t>
            </a:r>
            <a:endParaRPr lang="en-GB" sz="3200" spc="-5" dirty="0">
              <a:latin typeface="Arial MT"/>
              <a:cs typeface="Arial MT"/>
            </a:endParaRPr>
          </a:p>
          <a:p>
            <a:pPr marL="335915" indent="-323850">
              <a:spcBef>
                <a:spcPts val="1410"/>
              </a:spcBef>
              <a:buSzPct val="45312"/>
              <a:buChar char="●"/>
              <a:tabLst>
                <a:tab pos="335915" algn="l"/>
                <a:tab pos="336550" algn="l"/>
              </a:tabLst>
            </a:pPr>
            <a:r>
              <a:rPr lang="en-US" sz="3200" dirty="0">
                <a:latin typeface="Arial MT"/>
                <a:cs typeface="Arial MT"/>
              </a:rPr>
              <a:t>A fundamental element of hardware virtualization is the hypervisor, or Virtual Machine Manager (VMM). </a:t>
            </a:r>
          </a:p>
          <a:p>
            <a:pPr marL="335915" indent="-323850">
              <a:spcBef>
                <a:spcPts val="1410"/>
              </a:spcBef>
              <a:buSzPct val="45312"/>
              <a:buChar char="●"/>
              <a:tabLst>
                <a:tab pos="335915" algn="l"/>
                <a:tab pos="336550" algn="l"/>
              </a:tabLst>
            </a:pPr>
            <a:r>
              <a:rPr lang="en-US" sz="3200" dirty="0">
                <a:latin typeface="Arial MT"/>
                <a:cs typeface="Arial MT"/>
              </a:rPr>
              <a:t>It recreates a hardware environment, where guest operating systems are installed.</a:t>
            </a:r>
            <a:endParaRPr sz="3200" dirty="0">
              <a:latin typeface="Arial MT"/>
              <a:cs typeface="Arial MT"/>
            </a:endParaRPr>
          </a:p>
        </p:txBody>
      </p:sp>
      <p:sp>
        <p:nvSpPr>
          <p:cNvPr id="4" name="Date Placeholder 3">
            <a:extLst>
              <a:ext uri="{FF2B5EF4-FFF2-40B4-BE49-F238E27FC236}">
                <a16:creationId xmlns:a16="http://schemas.microsoft.com/office/drawing/2014/main" id="{C1F2AD76-7587-4990-A729-F465A13E28EA}"/>
              </a:ext>
            </a:extLst>
          </p:cNvPr>
          <p:cNvSpPr>
            <a:spLocks noGrp="1"/>
          </p:cNvSpPr>
          <p:nvPr>
            <p:ph type="dt" sz="half" idx="6"/>
          </p:nvPr>
        </p:nvSpPr>
        <p:spPr/>
        <p:txBody>
          <a:bodyPr/>
          <a:lstStyle/>
          <a:p>
            <a:fld id="{176351D5-FDD8-4CFD-BDD8-129675EFF381}" type="datetime1">
              <a:rPr lang="en-US" smtClean="0"/>
              <a:t>3/13/2023</a:t>
            </a:fld>
            <a:endParaRPr lang="en-US"/>
          </a:p>
        </p:txBody>
      </p:sp>
      <p:sp>
        <p:nvSpPr>
          <p:cNvPr id="5" name="Footer Placeholder 4">
            <a:extLst>
              <a:ext uri="{FF2B5EF4-FFF2-40B4-BE49-F238E27FC236}">
                <a16:creationId xmlns:a16="http://schemas.microsoft.com/office/drawing/2014/main" id="{C52F5DD2-BCC4-4CE6-9CD0-EDB8F36F74C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9267" y="445771"/>
            <a:ext cx="6568440" cy="696595"/>
          </a:xfrm>
          <a:prstGeom prst="rect">
            <a:avLst/>
          </a:prstGeom>
        </p:spPr>
        <p:txBody>
          <a:bodyPr vert="horz" wrap="square" lIns="0" tIns="13335" rIns="0" bIns="0" rtlCol="0">
            <a:spAutoFit/>
          </a:bodyPr>
          <a:lstStyle/>
          <a:p>
            <a:pPr marL="12700">
              <a:spcBef>
                <a:spcPts val="105"/>
              </a:spcBef>
            </a:pPr>
            <a:r>
              <a:rPr sz="4400" spc="-20" dirty="0"/>
              <a:t>Hardware-level</a:t>
            </a:r>
            <a:r>
              <a:rPr sz="4400" spc="-25" dirty="0"/>
              <a:t> </a:t>
            </a:r>
            <a:r>
              <a:rPr sz="4400" spc="-10" dirty="0"/>
              <a:t>virtualization</a:t>
            </a:r>
            <a:endParaRPr sz="4400"/>
          </a:p>
        </p:txBody>
      </p:sp>
      <p:pic>
        <p:nvPicPr>
          <p:cNvPr id="3" name="object 3"/>
          <p:cNvPicPr/>
          <p:nvPr/>
        </p:nvPicPr>
        <p:blipFill>
          <a:blip r:embed="rId2" cstate="print"/>
          <a:stretch>
            <a:fillRect/>
          </a:stretch>
        </p:blipFill>
        <p:spPr>
          <a:xfrm>
            <a:off x="2470403" y="1568197"/>
            <a:ext cx="7159616" cy="4822029"/>
          </a:xfrm>
          <a:prstGeom prst="rect">
            <a:avLst/>
          </a:prstGeom>
        </p:spPr>
      </p:pic>
      <p:sp>
        <p:nvSpPr>
          <p:cNvPr id="4" name="Date Placeholder 3">
            <a:extLst>
              <a:ext uri="{FF2B5EF4-FFF2-40B4-BE49-F238E27FC236}">
                <a16:creationId xmlns:a16="http://schemas.microsoft.com/office/drawing/2014/main" id="{AA4E2CB3-EB32-4941-99D5-1634A3EE68FE}"/>
              </a:ext>
            </a:extLst>
          </p:cNvPr>
          <p:cNvSpPr>
            <a:spLocks noGrp="1"/>
          </p:cNvSpPr>
          <p:nvPr>
            <p:ph type="dt" sz="half" idx="6"/>
          </p:nvPr>
        </p:nvSpPr>
        <p:spPr/>
        <p:txBody>
          <a:bodyPr/>
          <a:lstStyle/>
          <a:p>
            <a:fld id="{F7C0E654-885A-4526-BD7B-C26319CBFDC9}" type="datetime1">
              <a:rPr lang="en-US" smtClean="0"/>
              <a:t>3/13/2023</a:t>
            </a:fld>
            <a:endParaRPr lang="en-US"/>
          </a:p>
        </p:txBody>
      </p:sp>
      <p:sp>
        <p:nvSpPr>
          <p:cNvPr id="5" name="Footer Placeholder 4">
            <a:extLst>
              <a:ext uri="{FF2B5EF4-FFF2-40B4-BE49-F238E27FC236}">
                <a16:creationId xmlns:a16="http://schemas.microsoft.com/office/drawing/2014/main" id="{3C0AFEDF-A668-423E-B4C2-EFF3E13E74E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0130" y="459739"/>
            <a:ext cx="2846071" cy="690574"/>
          </a:xfrm>
          <a:prstGeom prst="rect">
            <a:avLst/>
          </a:prstGeom>
        </p:spPr>
        <p:txBody>
          <a:bodyPr vert="horz" wrap="square" lIns="0" tIns="13335" rIns="0" bIns="0" rtlCol="0">
            <a:spAutoFit/>
          </a:bodyPr>
          <a:lstStyle/>
          <a:p>
            <a:pPr marL="12700">
              <a:spcBef>
                <a:spcPts val="105"/>
              </a:spcBef>
            </a:pPr>
            <a:r>
              <a:rPr sz="4400" b="1" dirty="0"/>
              <a:t>Hypervisor</a:t>
            </a:r>
          </a:p>
        </p:txBody>
      </p:sp>
      <p:sp>
        <p:nvSpPr>
          <p:cNvPr id="3" name="object 3"/>
          <p:cNvSpPr txBox="1"/>
          <p:nvPr/>
        </p:nvSpPr>
        <p:spPr>
          <a:xfrm>
            <a:off x="2159610" y="1439703"/>
            <a:ext cx="7883525" cy="4418330"/>
          </a:xfrm>
          <a:prstGeom prst="rect">
            <a:avLst/>
          </a:prstGeom>
        </p:spPr>
        <p:txBody>
          <a:bodyPr vert="horz" wrap="square" lIns="0" tIns="145415" rIns="0" bIns="0" rtlCol="0">
            <a:spAutoFit/>
          </a:bodyPr>
          <a:lstStyle/>
          <a:p>
            <a:pPr marL="335915" indent="-323850">
              <a:spcBef>
                <a:spcPts val="1145"/>
              </a:spcBef>
              <a:buSzPct val="45000"/>
              <a:buChar char="●"/>
              <a:tabLst>
                <a:tab pos="335915" algn="l"/>
                <a:tab pos="336550" algn="l"/>
              </a:tabLst>
            </a:pPr>
            <a:r>
              <a:rPr sz="3000" dirty="0">
                <a:latin typeface="Arial MT"/>
                <a:cs typeface="Arial MT"/>
              </a:rPr>
              <a:t>Hypervisor</a:t>
            </a:r>
            <a:r>
              <a:rPr sz="3000" spc="-30" dirty="0">
                <a:latin typeface="Arial MT"/>
                <a:cs typeface="Arial MT"/>
              </a:rPr>
              <a:t> </a:t>
            </a:r>
            <a:r>
              <a:rPr sz="3000" dirty="0">
                <a:latin typeface="Arial MT"/>
                <a:cs typeface="Arial MT"/>
              </a:rPr>
              <a:t>runs</a:t>
            </a:r>
            <a:r>
              <a:rPr sz="3000" spc="-20" dirty="0">
                <a:latin typeface="Arial MT"/>
                <a:cs typeface="Arial MT"/>
              </a:rPr>
              <a:t> </a:t>
            </a:r>
            <a:r>
              <a:rPr sz="3000" dirty="0">
                <a:latin typeface="Arial MT"/>
                <a:cs typeface="Arial MT"/>
              </a:rPr>
              <a:t>above</a:t>
            </a:r>
            <a:r>
              <a:rPr sz="3000" spc="-30" dirty="0">
                <a:latin typeface="Arial MT"/>
                <a:cs typeface="Arial MT"/>
              </a:rPr>
              <a:t> </a:t>
            </a:r>
            <a:r>
              <a:rPr sz="3000" dirty="0">
                <a:latin typeface="Arial MT"/>
                <a:cs typeface="Arial MT"/>
              </a:rPr>
              <a:t>the</a:t>
            </a:r>
            <a:r>
              <a:rPr sz="3000" spc="-15" dirty="0">
                <a:latin typeface="Arial MT"/>
                <a:cs typeface="Arial MT"/>
              </a:rPr>
              <a:t> </a:t>
            </a:r>
            <a:r>
              <a:rPr sz="3000" spc="-5" dirty="0">
                <a:latin typeface="Arial MT"/>
                <a:cs typeface="Arial MT"/>
              </a:rPr>
              <a:t>supervisor</a:t>
            </a:r>
            <a:r>
              <a:rPr sz="3000" spc="-35" dirty="0">
                <a:latin typeface="Arial MT"/>
                <a:cs typeface="Arial MT"/>
              </a:rPr>
              <a:t> </a:t>
            </a:r>
            <a:r>
              <a:rPr sz="3000" dirty="0">
                <a:latin typeface="Arial MT"/>
                <a:cs typeface="Arial MT"/>
              </a:rPr>
              <a:t>mode.</a:t>
            </a:r>
          </a:p>
          <a:p>
            <a:pPr marL="335915" indent="-323850">
              <a:spcBef>
                <a:spcPts val="1050"/>
              </a:spcBef>
              <a:buSzPct val="45000"/>
              <a:buChar char="●"/>
              <a:tabLst>
                <a:tab pos="335915" algn="l"/>
                <a:tab pos="336550" algn="l"/>
              </a:tabLst>
            </a:pPr>
            <a:r>
              <a:rPr sz="3000" dirty="0">
                <a:latin typeface="Arial MT"/>
                <a:cs typeface="Arial MT"/>
              </a:rPr>
              <a:t>It </a:t>
            </a:r>
            <a:r>
              <a:rPr sz="3000" spc="-5" dirty="0">
                <a:latin typeface="Arial MT"/>
                <a:cs typeface="Arial MT"/>
              </a:rPr>
              <a:t>runs</a:t>
            </a:r>
            <a:r>
              <a:rPr sz="3000" dirty="0">
                <a:latin typeface="Arial MT"/>
                <a:cs typeface="Arial MT"/>
              </a:rPr>
              <a:t> </a:t>
            </a:r>
            <a:r>
              <a:rPr sz="3000" spc="-5" dirty="0">
                <a:latin typeface="Arial MT"/>
                <a:cs typeface="Arial MT"/>
              </a:rPr>
              <a:t>in</a:t>
            </a:r>
            <a:r>
              <a:rPr sz="3000" spc="-10" dirty="0">
                <a:latin typeface="Arial MT"/>
                <a:cs typeface="Arial MT"/>
              </a:rPr>
              <a:t> </a:t>
            </a:r>
            <a:r>
              <a:rPr sz="3000" spc="-5" dirty="0">
                <a:latin typeface="Arial MT"/>
                <a:cs typeface="Arial MT"/>
              </a:rPr>
              <a:t>supervisor</a:t>
            </a:r>
            <a:r>
              <a:rPr sz="3000" spc="-20" dirty="0">
                <a:latin typeface="Arial MT"/>
                <a:cs typeface="Arial MT"/>
              </a:rPr>
              <a:t> </a:t>
            </a:r>
            <a:r>
              <a:rPr sz="3000" spc="-5" dirty="0">
                <a:latin typeface="Arial MT"/>
                <a:cs typeface="Arial MT"/>
              </a:rPr>
              <a:t>mode.</a:t>
            </a:r>
            <a:endParaRPr sz="3000" dirty="0">
              <a:latin typeface="Arial MT"/>
              <a:cs typeface="Arial MT"/>
            </a:endParaRPr>
          </a:p>
          <a:p>
            <a:pPr marL="335915" indent="-323850">
              <a:spcBef>
                <a:spcPts val="1030"/>
              </a:spcBef>
              <a:buSzPct val="45000"/>
              <a:buChar char="●"/>
              <a:tabLst>
                <a:tab pos="335915" algn="l"/>
                <a:tab pos="336550" algn="l"/>
              </a:tabLst>
            </a:pPr>
            <a:r>
              <a:rPr sz="3000" dirty="0">
                <a:latin typeface="Arial MT"/>
                <a:cs typeface="Arial MT"/>
              </a:rPr>
              <a:t>It</a:t>
            </a:r>
            <a:r>
              <a:rPr sz="3000" spc="-5" dirty="0">
                <a:latin typeface="Arial MT"/>
                <a:cs typeface="Arial MT"/>
              </a:rPr>
              <a:t> recreates a </a:t>
            </a:r>
            <a:r>
              <a:rPr sz="3000" dirty="0">
                <a:latin typeface="Arial MT"/>
                <a:cs typeface="Arial MT"/>
              </a:rPr>
              <a:t>h/w</a:t>
            </a:r>
            <a:r>
              <a:rPr sz="3000" spc="-5" dirty="0">
                <a:latin typeface="Arial MT"/>
                <a:cs typeface="Arial MT"/>
              </a:rPr>
              <a:t> environment.</a:t>
            </a:r>
            <a:endParaRPr sz="3000" dirty="0">
              <a:latin typeface="Arial MT"/>
              <a:cs typeface="Arial MT"/>
            </a:endParaRPr>
          </a:p>
          <a:p>
            <a:pPr marL="335915" marR="5080" indent="-323850">
              <a:lnSpc>
                <a:spcPts val="3240"/>
              </a:lnSpc>
              <a:spcBef>
                <a:spcPts val="1450"/>
              </a:spcBef>
              <a:buSzPct val="45000"/>
              <a:buChar char="●"/>
              <a:tabLst>
                <a:tab pos="335915" algn="l"/>
                <a:tab pos="336550" algn="l"/>
              </a:tabLst>
            </a:pPr>
            <a:r>
              <a:rPr sz="3000" dirty="0">
                <a:latin typeface="Arial MT"/>
                <a:cs typeface="Arial MT"/>
              </a:rPr>
              <a:t>It</a:t>
            </a:r>
            <a:r>
              <a:rPr sz="3000" spc="-10" dirty="0">
                <a:latin typeface="Arial MT"/>
                <a:cs typeface="Arial MT"/>
              </a:rPr>
              <a:t> </a:t>
            </a:r>
            <a:r>
              <a:rPr sz="3000" dirty="0">
                <a:latin typeface="Arial MT"/>
                <a:cs typeface="Arial MT"/>
              </a:rPr>
              <a:t>is</a:t>
            </a:r>
            <a:r>
              <a:rPr sz="3000" spc="-5" dirty="0">
                <a:latin typeface="Arial MT"/>
                <a:cs typeface="Arial MT"/>
              </a:rPr>
              <a:t> </a:t>
            </a:r>
            <a:r>
              <a:rPr sz="3000" dirty="0">
                <a:latin typeface="Arial MT"/>
                <a:cs typeface="Arial MT"/>
              </a:rPr>
              <a:t>a</a:t>
            </a:r>
            <a:r>
              <a:rPr sz="3000" spc="-5" dirty="0">
                <a:latin typeface="Arial MT"/>
                <a:cs typeface="Arial MT"/>
              </a:rPr>
              <a:t> </a:t>
            </a:r>
            <a:r>
              <a:rPr sz="3000" dirty="0">
                <a:latin typeface="Arial MT"/>
                <a:cs typeface="Arial MT"/>
              </a:rPr>
              <a:t>piece</a:t>
            </a:r>
            <a:r>
              <a:rPr sz="3000" spc="-35" dirty="0">
                <a:latin typeface="Arial MT"/>
                <a:cs typeface="Arial MT"/>
              </a:rPr>
              <a:t> </a:t>
            </a:r>
            <a:r>
              <a:rPr sz="3000" dirty="0">
                <a:latin typeface="Arial MT"/>
                <a:cs typeface="Arial MT"/>
              </a:rPr>
              <a:t>of</a:t>
            </a:r>
            <a:r>
              <a:rPr sz="3000" spc="-5" dirty="0">
                <a:latin typeface="Arial MT"/>
                <a:cs typeface="Arial MT"/>
              </a:rPr>
              <a:t> s/w</a:t>
            </a:r>
            <a:r>
              <a:rPr sz="3000" dirty="0">
                <a:latin typeface="Arial MT"/>
                <a:cs typeface="Arial MT"/>
              </a:rPr>
              <a:t> </a:t>
            </a:r>
            <a:r>
              <a:rPr sz="3000" spc="-5" dirty="0">
                <a:latin typeface="Arial MT"/>
                <a:cs typeface="Arial MT"/>
              </a:rPr>
              <a:t>that</a:t>
            </a:r>
            <a:r>
              <a:rPr sz="3000" spc="5" dirty="0">
                <a:latin typeface="Arial MT"/>
                <a:cs typeface="Arial MT"/>
              </a:rPr>
              <a:t> </a:t>
            </a:r>
            <a:r>
              <a:rPr sz="3000" dirty="0">
                <a:latin typeface="Arial MT"/>
                <a:cs typeface="Arial MT"/>
              </a:rPr>
              <a:t>enables</a:t>
            </a:r>
            <a:r>
              <a:rPr sz="3000" spc="-50" dirty="0">
                <a:latin typeface="Arial MT"/>
                <a:cs typeface="Arial MT"/>
              </a:rPr>
              <a:t> </a:t>
            </a:r>
            <a:r>
              <a:rPr sz="3000" dirty="0">
                <a:latin typeface="Arial MT"/>
                <a:cs typeface="Arial MT"/>
              </a:rPr>
              <a:t>us</a:t>
            </a:r>
            <a:r>
              <a:rPr sz="3000" spc="-5" dirty="0">
                <a:latin typeface="Arial MT"/>
                <a:cs typeface="Arial MT"/>
              </a:rPr>
              <a:t> </a:t>
            </a:r>
            <a:r>
              <a:rPr sz="3000" dirty="0">
                <a:latin typeface="Arial MT"/>
                <a:cs typeface="Arial MT"/>
              </a:rPr>
              <a:t>to</a:t>
            </a:r>
            <a:r>
              <a:rPr sz="3000" spc="-5" dirty="0">
                <a:latin typeface="Arial MT"/>
                <a:cs typeface="Arial MT"/>
              </a:rPr>
              <a:t> </a:t>
            </a:r>
            <a:r>
              <a:rPr sz="3000" dirty="0">
                <a:latin typeface="Arial MT"/>
                <a:cs typeface="Arial MT"/>
              </a:rPr>
              <a:t>run</a:t>
            </a:r>
            <a:r>
              <a:rPr sz="3000" spc="-20" dirty="0">
                <a:latin typeface="Arial MT"/>
                <a:cs typeface="Arial MT"/>
              </a:rPr>
              <a:t> </a:t>
            </a:r>
            <a:r>
              <a:rPr sz="3000" dirty="0">
                <a:latin typeface="Arial MT"/>
                <a:cs typeface="Arial MT"/>
              </a:rPr>
              <a:t>one </a:t>
            </a:r>
            <a:r>
              <a:rPr sz="3000" spc="-819" dirty="0">
                <a:latin typeface="Arial MT"/>
                <a:cs typeface="Arial MT"/>
              </a:rPr>
              <a:t> </a:t>
            </a:r>
            <a:r>
              <a:rPr sz="3000" spc="-5" dirty="0">
                <a:latin typeface="Arial MT"/>
                <a:cs typeface="Arial MT"/>
              </a:rPr>
              <a:t>or</a:t>
            </a:r>
            <a:r>
              <a:rPr sz="3000" dirty="0">
                <a:latin typeface="Arial MT"/>
                <a:cs typeface="Arial MT"/>
              </a:rPr>
              <a:t> </a:t>
            </a:r>
            <a:r>
              <a:rPr sz="3000" spc="-5" dirty="0">
                <a:latin typeface="Arial MT"/>
                <a:cs typeface="Arial MT"/>
              </a:rPr>
              <a:t>more</a:t>
            </a:r>
            <a:r>
              <a:rPr sz="3000" spc="-10" dirty="0">
                <a:latin typeface="Arial MT"/>
                <a:cs typeface="Arial MT"/>
              </a:rPr>
              <a:t> </a:t>
            </a:r>
            <a:r>
              <a:rPr sz="3000" dirty="0">
                <a:latin typeface="Arial MT"/>
                <a:cs typeface="Arial MT"/>
              </a:rPr>
              <a:t>VMs</a:t>
            </a:r>
            <a:r>
              <a:rPr sz="3000" spc="5" dirty="0">
                <a:latin typeface="Arial MT"/>
                <a:cs typeface="Arial MT"/>
              </a:rPr>
              <a:t> </a:t>
            </a:r>
            <a:r>
              <a:rPr sz="3000" spc="-5" dirty="0">
                <a:latin typeface="Arial MT"/>
                <a:cs typeface="Arial MT"/>
              </a:rPr>
              <a:t>on</a:t>
            </a:r>
            <a:r>
              <a:rPr sz="3000" dirty="0">
                <a:latin typeface="Arial MT"/>
                <a:cs typeface="Arial MT"/>
              </a:rPr>
              <a:t> </a:t>
            </a:r>
            <a:r>
              <a:rPr sz="3000" spc="-5" dirty="0">
                <a:latin typeface="Arial MT"/>
                <a:cs typeface="Arial MT"/>
              </a:rPr>
              <a:t>a</a:t>
            </a:r>
            <a:r>
              <a:rPr sz="3000" spc="5" dirty="0">
                <a:latin typeface="Arial MT"/>
                <a:cs typeface="Arial MT"/>
              </a:rPr>
              <a:t> </a:t>
            </a:r>
            <a:r>
              <a:rPr sz="3000" spc="-5" dirty="0">
                <a:latin typeface="Arial MT"/>
                <a:cs typeface="Arial MT"/>
              </a:rPr>
              <a:t>physical</a:t>
            </a:r>
            <a:r>
              <a:rPr sz="3000" spc="-25" dirty="0">
                <a:latin typeface="Arial MT"/>
                <a:cs typeface="Arial MT"/>
              </a:rPr>
              <a:t> </a:t>
            </a:r>
            <a:r>
              <a:rPr sz="3000" spc="-5" dirty="0">
                <a:latin typeface="Arial MT"/>
                <a:cs typeface="Arial MT"/>
              </a:rPr>
              <a:t>server(host).</a:t>
            </a:r>
            <a:endParaRPr sz="3000" dirty="0">
              <a:latin typeface="Arial MT"/>
              <a:cs typeface="Arial MT"/>
            </a:endParaRPr>
          </a:p>
          <a:p>
            <a:pPr marL="335915" indent="-323850">
              <a:spcBef>
                <a:spcPts val="1000"/>
              </a:spcBef>
              <a:buSzPct val="45000"/>
              <a:buChar char="●"/>
              <a:tabLst>
                <a:tab pos="335915" algn="l"/>
                <a:tab pos="336550" algn="l"/>
              </a:tabLst>
            </a:pPr>
            <a:r>
              <a:rPr sz="3000" spc="-60" dirty="0">
                <a:latin typeface="Arial MT"/>
                <a:cs typeface="Arial MT"/>
              </a:rPr>
              <a:t>Two</a:t>
            </a:r>
            <a:r>
              <a:rPr sz="3000" spc="-10" dirty="0">
                <a:latin typeface="Arial MT"/>
                <a:cs typeface="Arial MT"/>
              </a:rPr>
              <a:t> </a:t>
            </a:r>
            <a:r>
              <a:rPr sz="3000" spc="-5" dirty="0">
                <a:latin typeface="Arial MT"/>
                <a:cs typeface="Arial MT"/>
              </a:rPr>
              <a:t>major</a:t>
            </a:r>
            <a:r>
              <a:rPr sz="3000" spc="-10" dirty="0">
                <a:latin typeface="Arial MT"/>
                <a:cs typeface="Arial MT"/>
              </a:rPr>
              <a:t> </a:t>
            </a:r>
            <a:r>
              <a:rPr sz="3000" spc="-5" dirty="0">
                <a:latin typeface="Arial MT"/>
                <a:cs typeface="Arial MT"/>
              </a:rPr>
              <a:t>types</a:t>
            </a:r>
            <a:r>
              <a:rPr sz="3000" spc="-10" dirty="0">
                <a:latin typeface="Arial MT"/>
                <a:cs typeface="Arial MT"/>
              </a:rPr>
              <a:t> </a:t>
            </a:r>
            <a:r>
              <a:rPr sz="3000" dirty="0">
                <a:latin typeface="Arial MT"/>
                <a:cs typeface="Arial MT"/>
              </a:rPr>
              <a:t>of</a:t>
            </a:r>
            <a:r>
              <a:rPr sz="3000" spc="-25" dirty="0">
                <a:latin typeface="Arial MT"/>
                <a:cs typeface="Arial MT"/>
              </a:rPr>
              <a:t> </a:t>
            </a:r>
            <a:r>
              <a:rPr sz="3000" dirty="0">
                <a:latin typeface="Arial MT"/>
                <a:cs typeface="Arial MT"/>
              </a:rPr>
              <a:t>hypervisor</a:t>
            </a:r>
          </a:p>
          <a:p>
            <a:pPr marL="768350" lvl="1" indent="-325120">
              <a:spcBef>
                <a:spcPts val="1095"/>
              </a:spcBef>
              <a:buSzPct val="75000"/>
              <a:buFont typeface="Arial MT"/>
              <a:buChar char="–"/>
              <a:tabLst>
                <a:tab pos="768350" algn="l"/>
                <a:tab pos="768985" algn="l"/>
              </a:tabLst>
            </a:pPr>
            <a:r>
              <a:rPr sz="2600" b="1" i="1" spc="-20" dirty="0">
                <a:latin typeface="Arial"/>
                <a:cs typeface="Arial"/>
              </a:rPr>
              <a:t>Type</a:t>
            </a:r>
            <a:r>
              <a:rPr sz="2600" b="1" i="1" spc="-105" dirty="0">
                <a:latin typeface="Arial"/>
                <a:cs typeface="Arial"/>
              </a:rPr>
              <a:t> </a:t>
            </a:r>
            <a:r>
              <a:rPr sz="2600" b="1" i="1" spc="-5" dirty="0">
                <a:latin typeface="Arial"/>
                <a:cs typeface="Arial"/>
              </a:rPr>
              <a:t>-I</a:t>
            </a:r>
            <a:endParaRPr sz="2600" dirty="0">
              <a:latin typeface="Arial"/>
              <a:cs typeface="Arial"/>
            </a:endParaRPr>
          </a:p>
          <a:p>
            <a:pPr marL="768350" lvl="1" indent="-325120">
              <a:spcBef>
                <a:spcPts val="795"/>
              </a:spcBef>
              <a:buSzPct val="75000"/>
              <a:buFont typeface="Arial MT"/>
              <a:buChar char="–"/>
              <a:tabLst>
                <a:tab pos="768350" algn="l"/>
                <a:tab pos="768985" algn="l"/>
              </a:tabLst>
            </a:pPr>
            <a:r>
              <a:rPr sz="2600" b="1" i="1" spc="-15" dirty="0">
                <a:latin typeface="Arial"/>
                <a:cs typeface="Arial"/>
              </a:rPr>
              <a:t>Type-II</a:t>
            </a:r>
            <a:endParaRPr sz="2600" dirty="0">
              <a:latin typeface="Arial"/>
              <a:cs typeface="Arial"/>
            </a:endParaRPr>
          </a:p>
        </p:txBody>
      </p:sp>
      <p:sp>
        <p:nvSpPr>
          <p:cNvPr id="4" name="Date Placeholder 3">
            <a:extLst>
              <a:ext uri="{FF2B5EF4-FFF2-40B4-BE49-F238E27FC236}">
                <a16:creationId xmlns:a16="http://schemas.microsoft.com/office/drawing/2014/main" id="{945E145C-6F8F-439F-B2FD-3293DD822D6E}"/>
              </a:ext>
            </a:extLst>
          </p:cNvPr>
          <p:cNvSpPr>
            <a:spLocks noGrp="1"/>
          </p:cNvSpPr>
          <p:nvPr>
            <p:ph type="dt" sz="half" idx="6"/>
          </p:nvPr>
        </p:nvSpPr>
        <p:spPr/>
        <p:txBody>
          <a:bodyPr/>
          <a:lstStyle/>
          <a:p>
            <a:fld id="{524E5519-E293-4017-844C-984B1F754A1B}" type="datetime1">
              <a:rPr lang="en-US" smtClean="0"/>
              <a:t>3/13/2023</a:t>
            </a:fld>
            <a:endParaRPr lang="en-US"/>
          </a:p>
        </p:txBody>
      </p:sp>
      <p:sp>
        <p:nvSpPr>
          <p:cNvPr id="5" name="Footer Placeholder 4">
            <a:extLst>
              <a:ext uri="{FF2B5EF4-FFF2-40B4-BE49-F238E27FC236}">
                <a16:creationId xmlns:a16="http://schemas.microsoft.com/office/drawing/2014/main" id="{06D107EE-AD9E-4A72-BE53-486A52F914F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4258" y="301193"/>
            <a:ext cx="4002404" cy="697230"/>
          </a:xfrm>
          <a:prstGeom prst="rect">
            <a:avLst/>
          </a:prstGeom>
        </p:spPr>
        <p:txBody>
          <a:bodyPr vert="horz" wrap="square" lIns="0" tIns="13335" rIns="0" bIns="0" rtlCol="0">
            <a:spAutoFit/>
          </a:bodyPr>
          <a:lstStyle/>
          <a:p>
            <a:pPr marL="12700">
              <a:spcBef>
                <a:spcPts val="105"/>
              </a:spcBef>
            </a:pPr>
            <a:r>
              <a:rPr sz="4400" spc="-35" dirty="0"/>
              <a:t>Type-I</a:t>
            </a:r>
            <a:r>
              <a:rPr sz="4400" spc="-40" dirty="0"/>
              <a:t> </a:t>
            </a:r>
            <a:r>
              <a:rPr sz="4400" dirty="0"/>
              <a:t>Hypervisor</a:t>
            </a:r>
            <a:endParaRPr sz="4400"/>
          </a:p>
        </p:txBody>
      </p:sp>
      <p:sp>
        <p:nvSpPr>
          <p:cNvPr id="3" name="object 3"/>
          <p:cNvSpPr txBox="1"/>
          <p:nvPr/>
        </p:nvSpPr>
        <p:spPr>
          <a:xfrm>
            <a:off x="2159609" y="1439703"/>
            <a:ext cx="7774940" cy="2205990"/>
          </a:xfrm>
          <a:prstGeom prst="rect">
            <a:avLst/>
          </a:prstGeom>
        </p:spPr>
        <p:txBody>
          <a:bodyPr vert="horz" wrap="square" lIns="0" tIns="145415" rIns="0" bIns="0" rtlCol="0">
            <a:spAutoFit/>
          </a:bodyPr>
          <a:lstStyle/>
          <a:p>
            <a:pPr marL="335915" indent="-323850">
              <a:spcBef>
                <a:spcPts val="1145"/>
              </a:spcBef>
              <a:buSzPct val="45000"/>
              <a:buChar char="●"/>
              <a:tabLst>
                <a:tab pos="335915" algn="l"/>
                <a:tab pos="336550" algn="l"/>
              </a:tabLst>
            </a:pPr>
            <a:r>
              <a:rPr sz="3000" dirty="0">
                <a:latin typeface="Arial MT"/>
                <a:cs typeface="Arial MT"/>
              </a:rPr>
              <a:t>It</a:t>
            </a:r>
            <a:r>
              <a:rPr sz="3000" spc="-5" dirty="0">
                <a:latin typeface="Arial MT"/>
                <a:cs typeface="Arial MT"/>
              </a:rPr>
              <a:t> </a:t>
            </a:r>
            <a:r>
              <a:rPr sz="3000" dirty="0">
                <a:latin typeface="Arial MT"/>
                <a:cs typeface="Arial MT"/>
              </a:rPr>
              <a:t>runs </a:t>
            </a:r>
            <a:r>
              <a:rPr sz="3000" spc="-5" dirty="0">
                <a:latin typeface="Arial MT"/>
                <a:cs typeface="Arial MT"/>
              </a:rPr>
              <a:t>directly</a:t>
            </a:r>
            <a:r>
              <a:rPr sz="3000" spc="-15" dirty="0">
                <a:latin typeface="Arial MT"/>
                <a:cs typeface="Arial MT"/>
              </a:rPr>
              <a:t> </a:t>
            </a:r>
            <a:r>
              <a:rPr sz="3000" dirty="0">
                <a:latin typeface="Arial MT"/>
                <a:cs typeface="Arial MT"/>
              </a:rPr>
              <a:t>on</a:t>
            </a:r>
            <a:r>
              <a:rPr sz="3000" spc="-10" dirty="0">
                <a:latin typeface="Arial MT"/>
                <a:cs typeface="Arial MT"/>
              </a:rPr>
              <a:t> </a:t>
            </a:r>
            <a:r>
              <a:rPr sz="3000" dirty="0">
                <a:latin typeface="Arial MT"/>
                <a:cs typeface="Arial MT"/>
              </a:rPr>
              <a:t>top</a:t>
            </a:r>
            <a:r>
              <a:rPr sz="3000" spc="-15" dirty="0">
                <a:latin typeface="Arial MT"/>
                <a:cs typeface="Arial MT"/>
              </a:rPr>
              <a:t> </a:t>
            </a:r>
            <a:r>
              <a:rPr sz="3000" dirty="0">
                <a:latin typeface="Arial MT"/>
                <a:cs typeface="Arial MT"/>
              </a:rPr>
              <a:t>of the</a:t>
            </a:r>
            <a:r>
              <a:rPr sz="3000" spc="-15" dirty="0">
                <a:latin typeface="Arial MT"/>
                <a:cs typeface="Arial MT"/>
              </a:rPr>
              <a:t> </a:t>
            </a:r>
            <a:r>
              <a:rPr sz="3000" spc="-5" dirty="0">
                <a:latin typeface="Arial MT"/>
                <a:cs typeface="Arial MT"/>
              </a:rPr>
              <a:t>hardware.</a:t>
            </a:r>
            <a:endParaRPr sz="3000">
              <a:latin typeface="Arial MT"/>
              <a:cs typeface="Arial MT"/>
            </a:endParaRPr>
          </a:p>
          <a:p>
            <a:pPr marL="335915" indent="-323850">
              <a:spcBef>
                <a:spcPts val="1050"/>
              </a:spcBef>
              <a:buSzPct val="45000"/>
              <a:buChar char="●"/>
              <a:tabLst>
                <a:tab pos="335915" algn="l"/>
                <a:tab pos="336550" algn="l"/>
              </a:tabLst>
            </a:pPr>
            <a:r>
              <a:rPr sz="3000" spc="-70" dirty="0">
                <a:latin typeface="Arial MT"/>
                <a:cs typeface="Arial MT"/>
              </a:rPr>
              <a:t>Takes</a:t>
            </a:r>
            <a:r>
              <a:rPr sz="3000" spc="-15" dirty="0">
                <a:latin typeface="Arial MT"/>
                <a:cs typeface="Arial MT"/>
              </a:rPr>
              <a:t> </a:t>
            </a:r>
            <a:r>
              <a:rPr sz="3000" spc="-5" dirty="0">
                <a:latin typeface="Arial MT"/>
                <a:cs typeface="Arial MT"/>
              </a:rPr>
              <a:t>place</a:t>
            </a:r>
            <a:r>
              <a:rPr sz="3000" spc="-35" dirty="0">
                <a:latin typeface="Arial MT"/>
                <a:cs typeface="Arial MT"/>
              </a:rPr>
              <a:t> </a:t>
            </a:r>
            <a:r>
              <a:rPr sz="3000" dirty="0">
                <a:latin typeface="Arial MT"/>
                <a:cs typeface="Arial MT"/>
              </a:rPr>
              <a:t>of</a:t>
            </a:r>
            <a:r>
              <a:rPr sz="3000" spc="-15" dirty="0">
                <a:latin typeface="Arial MT"/>
                <a:cs typeface="Arial MT"/>
              </a:rPr>
              <a:t> </a:t>
            </a:r>
            <a:r>
              <a:rPr sz="3000" dirty="0">
                <a:latin typeface="Arial MT"/>
                <a:cs typeface="Arial MT"/>
              </a:rPr>
              <a:t>OS.</a:t>
            </a:r>
            <a:endParaRPr sz="3000">
              <a:latin typeface="Arial MT"/>
              <a:cs typeface="Arial MT"/>
            </a:endParaRPr>
          </a:p>
          <a:p>
            <a:pPr marL="335915" marR="5080" indent="-323850">
              <a:lnSpc>
                <a:spcPts val="3240"/>
              </a:lnSpc>
              <a:spcBef>
                <a:spcPts val="1440"/>
              </a:spcBef>
              <a:buSzPct val="45000"/>
              <a:buChar char="●"/>
              <a:tabLst>
                <a:tab pos="335915" algn="l"/>
                <a:tab pos="336550" algn="l"/>
              </a:tabLst>
            </a:pPr>
            <a:r>
              <a:rPr sz="3000" dirty="0">
                <a:latin typeface="Arial MT"/>
                <a:cs typeface="Arial MT"/>
              </a:rPr>
              <a:t>Directly</a:t>
            </a:r>
            <a:r>
              <a:rPr sz="3000" spc="-25" dirty="0">
                <a:latin typeface="Arial MT"/>
                <a:cs typeface="Arial MT"/>
              </a:rPr>
              <a:t> </a:t>
            </a:r>
            <a:r>
              <a:rPr sz="3000" spc="-5" dirty="0">
                <a:latin typeface="Arial MT"/>
                <a:cs typeface="Arial MT"/>
              </a:rPr>
              <a:t>interact</a:t>
            </a:r>
            <a:r>
              <a:rPr sz="3000" dirty="0">
                <a:latin typeface="Arial MT"/>
                <a:cs typeface="Arial MT"/>
              </a:rPr>
              <a:t> with</a:t>
            </a:r>
            <a:r>
              <a:rPr sz="3000" spc="-25" dirty="0">
                <a:latin typeface="Arial MT"/>
                <a:cs typeface="Arial MT"/>
              </a:rPr>
              <a:t> </a:t>
            </a:r>
            <a:r>
              <a:rPr sz="3000" spc="-5" dirty="0">
                <a:latin typeface="Arial MT"/>
                <a:cs typeface="Arial MT"/>
              </a:rPr>
              <a:t>the</a:t>
            </a:r>
            <a:r>
              <a:rPr sz="3000" dirty="0">
                <a:latin typeface="Arial MT"/>
                <a:cs typeface="Arial MT"/>
              </a:rPr>
              <a:t> ISA</a:t>
            </a:r>
            <a:r>
              <a:rPr sz="3000" spc="-170" dirty="0">
                <a:latin typeface="Arial MT"/>
                <a:cs typeface="Arial MT"/>
              </a:rPr>
              <a:t> </a:t>
            </a:r>
            <a:r>
              <a:rPr sz="3000" spc="-5" dirty="0">
                <a:latin typeface="Arial MT"/>
                <a:cs typeface="Arial MT"/>
              </a:rPr>
              <a:t>exposed</a:t>
            </a:r>
            <a:r>
              <a:rPr sz="3000" spc="-25" dirty="0">
                <a:latin typeface="Arial MT"/>
                <a:cs typeface="Arial MT"/>
              </a:rPr>
              <a:t> </a:t>
            </a:r>
            <a:r>
              <a:rPr sz="3000" spc="-5" dirty="0">
                <a:latin typeface="Arial MT"/>
                <a:cs typeface="Arial MT"/>
              </a:rPr>
              <a:t>by</a:t>
            </a:r>
            <a:r>
              <a:rPr sz="3000" dirty="0">
                <a:latin typeface="Arial MT"/>
                <a:cs typeface="Arial MT"/>
              </a:rPr>
              <a:t> the </a:t>
            </a:r>
            <a:r>
              <a:rPr sz="3000" spc="-815" dirty="0">
                <a:latin typeface="Arial MT"/>
                <a:cs typeface="Arial MT"/>
              </a:rPr>
              <a:t> </a:t>
            </a:r>
            <a:r>
              <a:rPr sz="3000" spc="-5" dirty="0">
                <a:latin typeface="Arial MT"/>
                <a:cs typeface="Arial MT"/>
              </a:rPr>
              <a:t>underlying</a:t>
            </a:r>
            <a:r>
              <a:rPr sz="3000" spc="-40" dirty="0">
                <a:latin typeface="Arial MT"/>
                <a:cs typeface="Arial MT"/>
              </a:rPr>
              <a:t> </a:t>
            </a:r>
            <a:r>
              <a:rPr sz="3000" spc="-5" dirty="0">
                <a:latin typeface="Arial MT"/>
                <a:cs typeface="Arial MT"/>
              </a:rPr>
              <a:t>hardware.</a:t>
            </a:r>
            <a:endParaRPr sz="3000">
              <a:latin typeface="Arial MT"/>
              <a:cs typeface="Arial MT"/>
            </a:endParaRPr>
          </a:p>
        </p:txBody>
      </p:sp>
      <p:sp>
        <p:nvSpPr>
          <p:cNvPr id="4" name="object 4"/>
          <p:cNvSpPr txBox="1"/>
          <p:nvPr/>
        </p:nvSpPr>
        <p:spPr>
          <a:xfrm>
            <a:off x="2159610" y="5520944"/>
            <a:ext cx="6696709" cy="482600"/>
          </a:xfrm>
          <a:prstGeom prst="rect">
            <a:avLst/>
          </a:prstGeom>
        </p:spPr>
        <p:txBody>
          <a:bodyPr vert="horz" wrap="square" lIns="0" tIns="12700" rIns="0" bIns="0" rtlCol="0">
            <a:spAutoFit/>
          </a:bodyPr>
          <a:lstStyle/>
          <a:p>
            <a:pPr marL="335915" indent="-323850">
              <a:spcBef>
                <a:spcPts val="100"/>
              </a:spcBef>
              <a:buSzPct val="45000"/>
              <a:buChar char="●"/>
              <a:tabLst>
                <a:tab pos="335915" algn="l"/>
                <a:tab pos="336550" algn="l"/>
              </a:tabLst>
            </a:pPr>
            <a:r>
              <a:rPr sz="3000" dirty="0">
                <a:latin typeface="Arial MT"/>
                <a:cs typeface="Arial MT"/>
              </a:rPr>
              <a:t>Also</a:t>
            </a:r>
            <a:r>
              <a:rPr sz="3000" spc="-25" dirty="0">
                <a:latin typeface="Arial MT"/>
                <a:cs typeface="Arial MT"/>
              </a:rPr>
              <a:t> </a:t>
            </a:r>
            <a:r>
              <a:rPr sz="3000" spc="-5" dirty="0">
                <a:latin typeface="Arial MT"/>
                <a:cs typeface="Arial MT"/>
              </a:rPr>
              <a:t>known</a:t>
            </a:r>
            <a:r>
              <a:rPr sz="3000" spc="-15" dirty="0">
                <a:latin typeface="Arial MT"/>
                <a:cs typeface="Arial MT"/>
              </a:rPr>
              <a:t> </a:t>
            </a:r>
            <a:r>
              <a:rPr sz="3000" spc="-5" dirty="0">
                <a:latin typeface="Arial MT"/>
                <a:cs typeface="Arial MT"/>
              </a:rPr>
              <a:t>as</a:t>
            </a:r>
            <a:r>
              <a:rPr sz="3000" dirty="0">
                <a:latin typeface="Arial MT"/>
                <a:cs typeface="Arial MT"/>
              </a:rPr>
              <a:t> </a:t>
            </a:r>
            <a:r>
              <a:rPr sz="3000" i="1" u="heavy" spc="-5" dirty="0">
                <a:uFill>
                  <a:solidFill>
                    <a:srgbClr val="000000"/>
                  </a:solidFill>
                </a:uFill>
                <a:latin typeface="Arial"/>
                <a:cs typeface="Arial"/>
              </a:rPr>
              <a:t>native virtual</a:t>
            </a:r>
            <a:r>
              <a:rPr sz="3000" i="1" u="heavy" spc="-15" dirty="0">
                <a:uFill>
                  <a:solidFill>
                    <a:srgbClr val="000000"/>
                  </a:solidFill>
                </a:uFill>
                <a:latin typeface="Arial"/>
                <a:cs typeface="Arial"/>
              </a:rPr>
              <a:t> </a:t>
            </a:r>
            <a:r>
              <a:rPr sz="3000" i="1" u="heavy" dirty="0">
                <a:uFill>
                  <a:solidFill>
                    <a:srgbClr val="000000"/>
                  </a:solidFill>
                </a:uFill>
                <a:latin typeface="Arial"/>
                <a:cs typeface="Arial"/>
              </a:rPr>
              <a:t>machine</a:t>
            </a:r>
            <a:r>
              <a:rPr sz="3000" dirty="0">
                <a:latin typeface="Arial MT"/>
                <a:cs typeface="Arial MT"/>
              </a:rPr>
              <a:t>.</a:t>
            </a:r>
            <a:endParaRPr sz="3000">
              <a:latin typeface="Arial MT"/>
              <a:cs typeface="Arial MT"/>
            </a:endParaRPr>
          </a:p>
        </p:txBody>
      </p:sp>
      <p:pic>
        <p:nvPicPr>
          <p:cNvPr id="5" name="object 5"/>
          <p:cNvPicPr/>
          <p:nvPr/>
        </p:nvPicPr>
        <p:blipFill>
          <a:blip r:embed="rId2" cstate="print"/>
          <a:stretch>
            <a:fillRect/>
          </a:stretch>
        </p:blipFill>
        <p:spPr>
          <a:xfrm>
            <a:off x="6815329" y="3581925"/>
            <a:ext cx="3110483" cy="1934954"/>
          </a:xfrm>
          <a:prstGeom prst="rect">
            <a:avLst/>
          </a:prstGeom>
        </p:spPr>
      </p:pic>
      <p:sp>
        <p:nvSpPr>
          <p:cNvPr id="6" name="Date Placeholder 5">
            <a:extLst>
              <a:ext uri="{FF2B5EF4-FFF2-40B4-BE49-F238E27FC236}">
                <a16:creationId xmlns:a16="http://schemas.microsoft.com/office/drawing/2014/main" id="{56AF89A2-8A3F-4AD8-8568-98E5EDD65088}"/>
              </a:ext>
            </a:extLst>
          </p:cNvPr>
          <p:cNvSpPr>
            <a:spLocks noGrp="1"/>
          </p:cNvSpPr>
          <p:nvPr>
            <p:ph type="dt" sz="half" idx="6"/>
          </p:nvPr>
        </p:nvSpPr>
        <p:spPr/>
        <p:txBody>
          <a:bodyPr/>
          <a:lstStyle/>
          <a:p>
            <a:fld id="{D89C7EC1-3BF6-4E75-93CA-6E961DDDF143}" type="datetime1">
              <a:rPr lang="en-US" smtClean="0"/>
              <a:t>3/13/2023</a:t>
            </a:fld>
            <a:endParaRPr lang="en-US"/>
          </a:p>
        </p:txBody>
      </p:sp>
      <p:sp>
        <p:nvSpPr>
          <p:cNvPr id="7" name="Footer Placeholder 6">
            <a:extLst>
              <a:ext uri="{FF2B5EF4-FFF2-40B4-BE49-F238E27FC236}">
                <a16:creationId xmlns:a16="http://schemas.microsoft.com/office/drawing/2014/main" id="{B3E9CDC4-19DD-4883-9672-452E784DB5AF}"/>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3486" y="445771"/>
            <a:ext cx="4142104" cy="696595"/>
          </a:xfrm>
          <a:prstGeom prst="rect">
            <a:avLst/>
          </a:prstGeom>
        </p:spPr>
        <p:txBody>
          <a:bodyPr vert="horz" wrap="square" lIns="0" tIns="13335" rIns="0" bIns="0" rtlCol="0">
            <a:spAutoFit/>
          </a:bodyPr>
          <a:lstStyle/>
          <a:p>
            <a:pPr marL="12700">
              <a:spcBef>
                <a:spcPts val="105"/>
              </a:spcBef>
            </a:pPr>
            <a:r>
              <a:rPr sz="4400" spc="-30" dirty="0"/>
              <a:t>Type-II</a:t>
            </a:r>
            <a:r>
              <a:rPr sz="4400" spc="-50" dirty="0"/>
              <a:t> </a:t>
            </a:r>
            <a:r>
              <a:rPr sz="4400" dirty="0"/>
              <a:t>Hypervisor</a:t>
            </a:r>
            <a:endParaRPr sz="4400"/>
          </a:p>
        </p:txBody>
      </p:sp>
      <p:sp>
        <p:nvSpPr>
          <p:cNvPr id="3" name="object 3"/>
          <p:cNvSpPr txBox="1"/>
          <p:nvPr/>
        </p:nvSpPr>
        <p:spPr>
          <a:xfrm>
            <a:off x="2159610" y="1588389"/>
            <a:ext cx="4247515" cy="3683635"/>
          </a:xfrm>
          <a:prstGeom prst="rect">
            <a:avLst/>
          </a:prstGeom>
        </p:spPr>
        <p:txBody>
          <a:bodyPr vert="horz" wrap="square" lIns="0" tIns="55244" rIns="0" bIns="0" rtlCol="0">
            <a:spAutoFit/>
          </a:bodyPr>
          <a:lstStyle/>
          <a:p>
            <a:pPr marL="335915" marR="5080" indent="-323850">
              <a:lnSpc>
                <a:spcPts val="2700"/>
              </a:lnSpc>
              <a:spcBef>
                <a:spcPts val="434"/>
              </a:spcBef>
              <a:buSzPct val="44000"/>
              <a:buChar char="●"/>
              <a:tabLst>
                <a:tab pos="335915" algn="l"/>
                <a:tab pos="336550" algn="l"/>
              </a:tabLst>
            </a:pPr>
            <a:r>
              <a:rPr sz="2500" spc="-5" dirty="0">
                <a:latin typeface="Arial MT"/>
                <a:cs typeface="Arial MT"/>
              </a:rPr>
              <a:t>It</a:t>
            </a:r>
            <a:r>
              <a:rPr sz="2500" spc="5" dirty="0">
                <a:latin typeface="Arial MT"/>
                <a:cs typeface="Arial MT"/>
              </a:rPr>
              <a:t> </a:t>
            </a:r>
            <a:r>
              <a:rPr sz="2500" spc="-5" dirty="0">
                <a:latin typeface="Arial MT"/>
                <a:cs typeface="Arial MT"/>
              </a:rPr>
              <a:t>require the</a:t>
            </a:r>
            <a:r>
              <a:rPr sz="2500" dirty="0">
                <a:latin typeface="Arial MT"/>
                <a:cs typeface="Arial MT"/>
              </a:rPr>
              <a:t> </a:t>
            </a:r>
            <a:r>
              <a:rPr sz="2500" spc="-5" dirty="0">
                <a:latin typeface="Arial MT"/>
                <a:cs typeface="Arial MT"/>
              </a:rPr>
              <a:t>support of</a:t>
            </a:r>
            <a:r>
              <a:rPr sz="2500" spc="10" dirty="0">
                <a:latin typeface="Arial MT"/>
                <a:cs typeface="Arial MT"/>
              </a:rPr>
              <a:t> </a:t>
            </a:r>
            <a:r>
              <a:rPr sz="2500" spc="-5" dirty="0">
                <a:latin typeface="Arial MT"/>
                <a:cs typeface="Arial MT"/>
              </a:rPr>
              <a:t>an </a:t>
            </a:r>
            <a:r>
              <a:rPr sz="2500" dirty="0">
                <a:latin typeface="Arial MT"/>
                <a:cs typeface="Arial MT"/>
              </a:rPr>
              <a:t> </a:t>
            </a:r>
            <a:r>
              <a:rPr sz="2500" spc="-5" dirty="0">
                <a:latin typeface="Arial MT"/>
                <a:cs typeface="Arial MT"/>
              </a:rPr>
              <a:t>operating</a:t>
            </a:r>
            <a:r>
              <a:rPr sz="2500" spc="-15" dirty="0">
                <a:latin typeface="Arial MT"/>
                <a:cs typeface="Arial MT"/>
              </a:rPr>
              <a:t> </a:t>
            </a:r>
            <a:r>
              <a:rPr sz="2500" spc="-5" dirty="0">
                <a:latin typeface="Arial MT"/>
                <a:cs typeface="Arial MT"/>
              </a:rPr>
              <a:t>system</a:t>
            </a:r>
            <a:r>
              <a:rPr sz="2500" spc="10" dirty="0">
                <a:latin typeface="Arial MT"/>
                <a:cs typeface="Arial MT"/>
              </a:rPr>
              <a:t> </a:t>
            </a:r>
            <a:r>
              <a:rPr sz="2500" spc="-5" dirty="0">
                <a:latin typeface="Arial MT"/>
                <a:cs typeface="Arial MT"/>
              </a:rPr>
              <a:t>to</a:t>
            </a:r>
            <a:r>
              <a:rPr sz="2500" spc="-10" dirty="0">
                <a:latin typeface="Arial MT"/>
                <a:cs typeface="Arial MT"/>
              </a:rPr>
              <a:t> </a:t>
            </a:r>
            <a:r>
              <a:rPr sz="2500" spc="-5" dirty="0">
                <a:latin typeface="Arial MT"/>
                <a:cs typeface="Arial MT"/>
              </a:rPr>
              <a:t>provide </a:t>
            </a:r>
            <a:r>
              <a:rPr sz="2500" spc="-675" dirty="0">
                <a:latin typeface="Arial MT"/>
                <a:cs typeface="Arial MT"/>
              </a:rPr>
              <a:t> </a:t>
            </a:r>
            <a:r>
              <a:rPr sz="2500" spc="-5" dirty="0">
                <a:latin typeface="Arial MT"/>
                <a:cs typeface="Arial MT"/>
              </a:rPr>
              <a:t>virtualization</a:t>
            </a:r>
            <a:r>
              <a:rPr sz="2500" spc="-10" dirty="0">
                <a:latin typeface="Arial MT"/>
                <a:cs typeface="Arial MT"/>
              </a:rPr>
              <a:t> </a:t>
            </a:r>
            <a:r>
              <a:rPr sz="2500" spc="-5" dirty="0">
                <a:latin typeface="Arial MT"/>
                <a:cs typeface="Arial MT"/>
              </a:rPr>
              <a:t>services.</a:t>
            </a:r>
            <a:endParaRPr sz="2500">
              <a:latin typeface="Arial MT"/>
              <a:cs typeface="Arial MT"/>
            </a:endParaRPr>
          </a:p>
          <a:p>
            <a:pPr marL="335915" marR="161290" indent="-323850">
              <a:lnSpc>
                <a:spcPts val="2700"/>
              </a:lnSpc>
              <a:spcBef>
                <a:spcPts val="1390"/>
              </a:spcBef>
              <a:buSzPct val="44000"/>
              <a:buChar char="●"/>
              <a:tabLst>
                <a:tab pos="335915" algn="l"/>
                <a:tab pos="336550" algn="l"/>
              </a:tabLst>
            </a:pPr>
            <a:r>
              <a:rPr sz="2500" spc="-5" dirty="0">
                <a:latin typeface="Arial MT"/>
                <a:cs typeface="Arial MT"/>
              </a:rPr>
              <a:t>Programs managed by </a:t>
            </a:r>
            <a:r>
              <a:rPr sz="2500" dirty="0">
                <a:latin typeface="Arial MT"/>
                <a:cs typeface="Arial MT"/>
              </a:rPr>
              <a:t>the </a:t>
            </a:r>
            <a:r>
              <a:rPr sz="2500" spc="-680" dirty="0">
                <a:latin typeface="Arial MT"/>
                <a:cs typeface="Arial MT"/>
              </a:rPr>
              <a:t> </a:t>
            </a:r>
            <a:r>
              <a:rPr sz="2500" spc="-5" dirty="0">
                <a:latin typeface="Arial MT"/>
                <a:cs typeface="Arial MT"/>
              </a:rPr>
              <a:t>OS.</a:t>
            </a:r>
            <a:endParaRPr sz="2500">
              <a:latin typeface="Arial MT"/>
              <a:cs typeface="Arial MT"/>
            </a:endParaRPr>
          </a:p>
          <a:p>
            <a:pPr marL="335915" marR="340995" indent="-323850">
              <a:lnSpc>
                <a:spcPts val="2700"/>
              </a:lnSpc>
              <a:spcBef>
                <a:spcPts val="1410"/>
              </a:spcBef>
              <a:buSzPct val="44000"/>
              <a:buChar char="●"/>
              <a:tabLst>
                <a:tab pos="335915" algn="l"/>
                <a:tab pos="336550" algn="l"/>
              </a:tabLst>
            </a:pPr>
            <a:r>
              <a:rPr sz="2500" spc="-5" dirty="0">
                <a:latin typeface="Arial MT"/>
                <a:cs typeface="Arial MT"/>
              </a:rPr>
              <a:t>Emulate</a:t>
            </a:r>
            <a:r>
              <a:rPr sz="2500" spc="-15" dirty="0">
                <a:latin typeface="Arial MT"/>
                <a:cs typeface="Arial MT"/>
              </a:rPr>
              <a:t> </a:t>
            </a:r>
            <a:r>
              <a:rPr sz="2500" spc="-5" dirty="0">
                <a:latin typeface="Arial MT"/>
                <a:cs typeface="Arial MT"/>
              </a:rPr>
              <a:t>the ISA</a:t>
            </a:r>
            <a:r>
              <a:rPr sz="2500" spc="-140" dirty="0">
                <a:latin typeface="Arial MT"/>
                <a:cs typeface="Arial MT"/>
              </a:rPr>
              <a:t> </a:t>
            </a:r>
            <a:r>
              <a:rPr sz="2500" spc="-5" dirty="0">
                <a:latin typeface="Arial MT"/>
                <a:cs typeface="Arial MT"/>
              </a:rPr>
              <a:t>of virtual </a:t>
            </a:r>
            <a:r>
              <a:rPr sz="2500" spc="-680" dirty="0">
                <a:latin typeface="Arial MT"/>
                <a:cs typeface="Arial MT"/>
              </a:rPr>
              <a:t> </a:t>
            </a:r>
            <a:r>
              <a:rPr sz="2500" spc="-35" dirty="0">
                <a:latin typeface="Arial MT"/>
                <a:cs typeface="Arial MT"/>
              </a:rPr>
              <a:t>h/w.</a:t>
            </a:r>
            <a:endParaRPr sz="2500">
              <a:latin typeface="Arial MT"/>
              <a:cs typeface="Arial MT"/>
            </a:endParaRPr>
          </a:p>
          <a:p>
            <a:pPr marL="335915" marR="394970" indent="-323850">
              <a:lnSpc>
                <a:spcPts val="2700"/>
              </a:lnSpc>
              <a:spcBef>
                <a:spcPts val="1400"/>
              </a:spcBef>
              <a:buSzPct val="44000"/>
              <a:buChar char="●"/>
              <a:tabLst>
                <a:tab pos="335915" algn="l"/>
                <a:tab pos="336550" algn="l"/>
              </a:tabLst>
            </a:pPr>
            <a:r>
              <a:rPr sz="2500" spc="-5" dirty="0">
                <a:latin typeface="Arial MT"/>
                <a:cs typeface="Arial MT"/>
              </a:rPr>
              <a:t>Also called hosted virtual </a:t>
            </a:r>
            <a:r>
              <a:rPr sz="2500" spc="-680" dirty="0">
                <a:latin typeface="Arial MT"/>
                <a:cs typeface="Arial MT"/>
              </a:rPr>
              <a:t> </a:t>
            </a:r>
            <a:r>
              <a:rPr sz="2500" spc="-5" dirty="0">
                <a:latin typeface="Arial MT"/>
                <a:cs typeface="Arial MT"/>
              </a:rPr>
              <a:t>machine.</a:t>
            </a:r>
            <a:endParaRPr sz="2500">
              <a:latin typeface="Arial MT"/>
              <a:cs typeface="Arial MT"/>
            </a:endParaRPr>
          </a:p>
        </p:txBody>
      </p:sp>
      <p:pic>
        <p:nvPicPr>
          <p:cNvPr id="4" name="object 4"/>
          <p:cNvPicPr/>
          <p:nvPr/>
        </p:nvPicPr>
        <p:blipFill>
          <a:blip r:embed="rId2" cstate="print"/>
          <a:stretch>
            <a:fillRect/>
          </a:stretch>
        </p:blipFill>
        <p:spPr>
          <a:xfrm>
            <a:off x="6698555" y="1730089"/>
            <a:ext cx="3512244" cy="3756311"/>
          </a:xfrm>
          <a:prstGeom prst="rect">
            <a:avLst/>
          </a:prstGeom>
        </p:spPr>
      </p:pic>
      <p:sp>
        <p:nvSpPr>
          <p:cNvPr id="5" name="Date Placeholder 4">
            <a:extLst>
              <a:ext uri="{FF2B5EF4-FFF2-40B4-BE49-F238E27FC236}">
                <a16:creationId xmlns:a16="http://schemas.microsoft.com/office/drawing/2014/main" id="{F9C1FBE2-CF87-4E2C-9D85-2B4FD46FE79E}"/>
              </a:ext>
            </a:extLst>
          </p:cNvPr>
          <p:cNvSpPr>
            <a:spLocks noGrp="1"/>
          </p:cNvSpPr>
          <p:nvPr>
            <p:ph type="dt" sz="half" idx="6"/>
          </p:nvPr>
        </p:nvSpPr>
        <p:spPr/>
        <p:txBody>
          <a:bodyPr/>
          <a:lstStyle/>
          <a:p>
            <a:fld id="{1E79553C-62E3-4CCA-BBCC-FAA773B2F25C}" type="datetime1">
              <a:rPr lang="en-US" smtClean="0"/>
              <a:t>3/13/2023</a:t>
            </a:fld>
            <a:endParaRPr lang="en-US"/>
          </a:p>
        </p:txBody>
      </p:sp>
      <p:sp>
        <p:nvSpPr>
          <p:cNvPr id="6" name="Footer Placeholder 5">
            <a:extLst>
              <a:ext uri="{FF2B5EF4-FFF2-40B4-BE49-F238E27FC236}">
                <a16:creationId xmlns:a16="http://schemas.microsoft.com/office/drawing/2014/main" id="{F8CA3BB5-F548-4A33-8B51-B34F6CA1DC7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6428-1530-41BE-82A9-952FDCDA4089}"/>
              </a:ext>
            </a:extLst>
          </p:cNvPr>
          <p:cNvSpPr>
            <a:spLocks noGrp="1"/>
          </p:cNvSpPr>
          <p:nvPr>
            <p:ph type="title"/>
          </p:nvPr>
        </p:nvSpPr>
        <p:spPr>
          <a:xfrm>
            <a:off x="1143000" y="2667000"/>
            <a:ext cx="10115024" cy="615553"/>
          </a:xfrm>
        </p:spPr>
        <p:txBody>
          <a:bodyPr/>
          <a:lstStyle/>
          <a:p>
            <a:pPr algn="ctr"/>
            <a:r>
              <a:rPr lang="en-GB" b="1" dirty="0"/>
              <a:t>3.1 Basics of Virtualization</a:t>
            </a:r>
          </a:p>
        </p:txBody>
      </p:sp>
      <p:sp>
        <p:nvSpPr>
          <p:cNvPr id="3" name="Date Placeholder 2">
            <a:extLst>
              <a:ext uri="{FF2B5EF4-FFF2-40B4-BE49-F238E27FC236}">
                <a16:creationId xmlns:a16="http://schemas.microsoft.com/office/drawing/2014/main" id="{510C9798-C3FD-4DA3-8F73-2508929C0363}"/>
              </a:ext>
            </a:extLst>
          </p:cNvPr>
          <p:cNvSpPr>
            <a:spLocks noGrp="1"/>
          </p:cNvSpPr>
          <p:nvPr>
            <p:ph type="dt" sz="half" idx="6"/>
          </p:nvPr>
        </p:nvSpPr>
        <p:spPr/>
        <p:txBody>
          <a:bodyPr/>
          <a:lstStyle/>
          <a:p>
            <a:fld id="{C4A54A93-AFCF-4996-B9FD-2ABDDF02160A}" type="datetime1">
              <a:rPr lang="en-US" smtClean="0"/>
              <a:t>3/13/2023</a:t>
            </a:fld>
            <a:endParaRPr lang="en-US"/>
          </a:p>
        </p:txBody>
      </p:sp>
      <p:sp>
        <p:nvSpPr>
          <p:cNvPr id="4" name="Footer Placeholder 3">
            <a:extLst>
              <a:ext uri="{FF2B5EF4-FFF2-40B4-BE49-F238E27FC236}">
                <a16:creationId xmlns:a16="http://schemas.microsoft.com/office/drawing/2014/main" id="{DF82E9BA-F4F1-4CF4-A927-B9BEDBB62814}"/>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469787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8774" y="301193"/>
            <a:ext cx="7552055" cy="697230"/>
          </a:xfrm>
          <a:prstGeom prst="rect">
            <a:avLst/>
          </a:prstGeom>
        </p:spPr>
        <p:txBody>
          <a:bodyPr vert="horz" wrap="square" lIns="0" tIns="13335" rIns="0" bIns="0" rtlCol="0">
            <a:spAutoFit/>
          </a:bodyPr>
          <a:lstStyle/>
          <a:p>
            <a:pPr marL="12700">
              <a:spcBef>
                <a:spcPts val="105"/>
              </a:spcBef>
            </a:pPr>
            <a:r>
              <a:rPr sz="4400" spc="-5" dirty="0"/>
              <a:t>Virtual</a:t>
            </a:r>
            <a:r>
              <a:rPr sz="4400" spc="-15" dirty="0"/>
              <a:t> </a:t>
            </a:r>
            <a:r>
              <a:rPr sz="4400" dirty="0"/>
              <a:t>Machine</a:t>
            </a:r>
            <a:r>
              <a:rPr sz="4400" spc="-10" dirty="0"/>
              <a:t> </a:t>
            </a:r>
            <a:r>
              <a:rPr sz="4400" spc="-5" dirty="0"/>
              <a:t>Manager (VMM)</a:t>
            </a:r>
            <a:endParaRPr sz="4400"/>
          </a:p>
        </p:txBody>
      </p:sp>
      <p:sp>
        <p:nvSpPr>
          <p:cNvPr id="3" name="object 3"/>
          <p:cNvSpPr txBox="1"/>
          <p:nvPr/>
        </p:nvSpPr>
        <p:spPr>
          <a:xfrm>
            <a:off x="2159610" y="1119627"/>
            <a:ext cx="7661909" cy="5586528"/>
          </a:xfrm>
          <a:prstGeom prst="rect">
            <a:avLst/>
          </a:prstGeom>
        </p:spPr>
        <p:txBody>
          <a:bodyPr vert="horz" wrap="square" lIns="0" tIns="126364" rIns="0" bIns="0" rtlCol="0">
            <a:spAutoFit/>
          </a:bodyPr>
          <a:lstStyle/>
          <a:p>
            <a:pPr marL="335915" indent="-323850">
              <a:spcBef>
                <a:spcPts val="994"/>
              </a:spcBef>
              <a:buSzPct val="45000"/>
              <a:buChar char="●"/>
              <a:tabLst>
                <a:tab pos="335915" algn="l"/>
                <a:tab pos="336550" algn="l"/>
              </a:tabLst>
            </a:pPr>
            <a:r>
              <a:rPr sz="3000" spc="-5" dirty="0">
                <a:latin typeface="Arial MT"/>
                <a:cs typeface="Arial MT"/>
              </a:rPr>
              <a:t>Main</a:t>
            </a:r>
            <a:r>
              <a:rPr sz="3000" spc="-30" dirty="0">
                <a:latin typeface="Arial MT"/>
                <a:cs typeface="Arial MT"/>
              </a:rPr>
              <a:t> </a:t>
            </a:r>
            <a:r>
              <a:rPr sz="3000" spc="-5" dirty="0">
                <a:latin typeface="Arial MT"/>
                <a:cs typeface="Arial MT"/>
              </a:rPr>
              <a:t>Modules</a:t>
            </a:r>
            <a:r>
              <a:rPr sz="3000" spc="-30" dirty="0">
                <a:latin typeface="Arial MT"/>
                <a:cs typeface="Arial MT"/>
              </a:rPr>
              <a:t> </a:t>
            </a:r>
            <a:r>
              <a:rPr sz="3000" spc="-5" dirty="0">
                <a:latin typeface="Arial MT"/>
                <a:cs typeface="Arial MT"/>
              </a:rPr>
              <a:t>:-</a:t>
            </a:r>
            <a:endParaRPr sz="3000">
              <a:latin typeface="Arial MT"/>
              <a:cs typeface="Arial MT"/>
            </a:endParaRPr>
          </a:p>
          <a:p>
            <a:pPr marL="768350" lvl="1" indent="-325120">
              <a:spcBef>
                <a:spcPts val="785"/>
              </a:spcBef>
              <a:buSzPct val="75000"/>
              <a:buFont typeface="Arial MT"/>
              <a:buChar char="–"/>
              <a:tabLst>
                <a:tab pos="768350" algn="l"/>
                <a:tab pos="768985" algn="l"/>
              </a:tabLst>
            </a:pPr>
            <a:r>
              <a:rPr sz="2600" b="1" u="heavy" dirty="0">
                <a:uFill>
                  <a:solidFill>
                    <a:srgbClr val="000000"/>
                  </a:solidFill>
                </a:uFill>
                <a:latin typeface="Arial"/>
                <a:cs typeface="Arial"/>
              </a:rPr>
              <a:t>Dispatcher</a:t>
            </a:r>
            <a:endParaRPr sz="2600">
              <a:latin typeface="Arial"/>
              <a:cs typeface="Arial"/>
            </a:endParaRPr>
          </a:p>
          <a:p>
            <a:pPr marL="1200150" lvl="2" indent="-288925">
              <a:spcBef>
                <a:spcPts val="595"/>
              </a:spcBef>
              <a:buSzPct val="45454"/>
              <a:buChar char="●"/>
              <a:tabLst>
                <a:tab pos="1199515" algn="l"/>
                <a:tab pos="1200785" algn="l"/>
              </a:tabLst>
            </a:pPr>
            <a:r>
              <a:rPr sz="2200" spc="-5" dirty="0">
                <a:latin typeface="Arial MT"/>
                <a:cs typeface="Arial MT"/>
              </a:rPr>
              <a:t>Entry</a:t>
            </a:r>
            <a:r>
              <a:rPr sz="2200" spc="-10" dirty="0">
                <a:latin typeface="Arial MT"/>
                <a:cs typeface="Arial MT"/>
              </a:rPr>
              <a:t> </a:t>
            </a:r>
            <a:r>
              <a:rPr sz="2200" spc="-5" dirty="0">
                <a:latin typeface="Arial MT"/>
                <a:cs typeface="Arial MT"/>
              </a:rPr>
              <a:t>Point</a:t>
            </a:r>
            <a:r>
              <a:rPr sz="2200" spc="-20" dirty="0">
                <a:latin typeface="Arial MT"/>
                <a:cs typeface="Arial MT"/>
              </a:rPr>
              <a:t> </a:t>
            </a:r>
            <a:r>
              <a:rPr sz="2200" dirty="0">
                <a:latin typeface="Arial MT"/>
                <a:cs typeface="Arial MT"/>
              </a:rPr>
              <a:t>of</a:t>
            </a:r>
            <a:r>
              <a:rPr sz="2200" spc="-20" dirty="0">
                <a:latin typeface="Arial MT"/>
                <a:cs typeface="Arial MT"/>
              </a:rPr>
              <a:t> </a:t>
            </a:r>
            <a:r>
              <a:rPr sz="2200" spc="-5" dirty="0">
                <a:latin typeface="Arial MT"/>
                <a:cs typeface="Arial MT"/>
              </a:rPr>
              <a:t>VMM</a:t>
            </a:r>
            <a:endParaRPr sz="2200">
              <a:latin typeface="Arial MT"/>
              <a:cs typeface="Arial MT"/>
            </a:endParaRPr>
          </a:p>
          <a:p>
            <a:pPr marL="1200150" lvl="2" indent="-288925">
              <a:spcBef>
                <a:spcPts val="370"/>
              </a:spcBef>
              <a:buSzPct val="45454"/>
              <a:buChar char="●"/>
              <a:tabLst>
                <a:tab pos="1199515" algn="l"/>
                <a:tab pos="1200785" algn="l"/>
              </a:tabLst>
            </a:pPr>
            <a:r>
              <a:rPr sz="2200" spc="-5" dirty="0">
                <a:latin typeface="Arial MT"/>
                <a:cs typeface="Arial MT"/>
              </a:rPr>
              <a:t>Reroutes</a:t>
            </a:r>
            <a:r>
              <a:rPr sz="2200" spc="20" dirty="0">
                <a:latin typeface="Arial MT"/>
                <a:cs typeface="Arial MT"/>
              </a:rPr>
              <a:t> </a:t>
            </a:r>
            <a:r>
              <a:rPr sz="2200" spc="-5" dirty="0">
                <a:latin typeface="Arial MT"/>
                <a:cs typeface="Arial MT"/>
              </a:rPr>
              <a:t>the</a:t>
            </a:r>
            <a:r>
              <a:rPr sz="2200" spc="10" dirty="0">
                <a:latin typeface="Arial MT"/>
                <a:cs typeface="Arial MT"/>
              </a:rPr>
              <a:t> </a:t>
            </a:r>
            <a:r>
              <a:rPr sz="2200" spc="-5" dirty="0">
                <a:latin typeface="Arial MT"/>
                <a:cs typeface="Arial MT"/>
              </a:rPr>
              <a:t>instructions issued</a:t>
            </a:r>
            <a:r>
              <a:rPr sz="2200" spc="10" dirty="0">
                <a:latin typeface="Arial MT"/>
                <a:cs typeface="Arial MT"/>
              </a:rPr>
              <a:t> </a:t>
            </a:r>
            <a:r>
              <a:rPr sz="2200" spc="-5" dirty="0">
                <a:latin typeface="Arial MT"/>
                <a:cs typeface="Arial MT"/>
              </a:rPr>
              <a:t>by</a:t>
            </a:r>
            <a:r>
              <a:rPr sz="2200" spc="5" dirty="0">
                <a:latin typeface="Arial MT"/>
                <a:cs typeface="Arial MT"/>
              </a:rPr>
              <a:t> </a:t>
            </a:r>
            <a:r>
              <a:rPr sz="2200" spc="-5" dirty="0">
                <a:latin typeface="Arial MT"/>
                <a:cs typeface="Arial MT"/>
              </a:rPr>
              <a:t>VM</a:t>
            </a:r>
            <a:r>
              <a:rPr sz="2200" spc="5" dirty="0">
                <a:latin typeface="Arial MT"/>
                <a:cs typeface="Arial MT"/>
              </a:rPr>
              <a:t> </a:t>
            </a:r>
            <a:r>
              <a:rPr sz="2200" spc="-5" dirty="0">
                <a:latin typeface="Arial MT"/>
                <a:cs typeface="Arial MT"/>
              </a:rPr>
              <a:t>instance.</a:t>
            </a:r>
            <a:endParaRPr sz="2200">
              <a:latin typeface="Arial MT"/>
              <a:cs typeface="Arial MT"/>
            </a:endParaRPr>
          </a:p>
          <a:p>
            <a:pPr marL="768350" lvl="1" indent="-325120">
              <a:spcBef>
                <a:spcPts val="260"/>
              </a:spcBef>
              <a:buSzPct val="75000"/>
              <a:buFont typeface="Arial MT"/>
              <a:buChar char="–"/>
              <a:tabLst>
                <a:tab pos="768350" algn="l"/>
                <a:tab pos="768985" algn="l"/>
              </a:tabLst>
            </a:pPr>
            <a:r>
              <a:rPr sz="2600" b="1" u="heavy" dirty="0">
                <a:uFill>
                  <a:solidFill>
                    <a:srgbClr val="000000"/>
                  </a:solidFill>
                </a:uFill>
                <a:latin typeface="Arial"/>
                <a:cs typeface="Arial"/>
              </a:rPr>
              <a:t>Allocator</a:t>
            </a:r>
            <a:endParaRPr sz="2600">
              <a:latin typeface="Arial"/>
              <a:cs typeface="Arial"/>
            </a:endParaRPr>
          </a:p>
          <a:p>
            <a:pPr marL="1200150" lvl="2" indent="-288925">
              <a:lnSpc>
                <a:spcPts val="2375"/>
              </a:lnSpc>
              <a:spcBef>
                <a:spcPts val="580"/>
              </a:spcBef>
              <a:buSzPct val="45454"/>
              <a:buChar char="●"/>
              <a:tabLst>
                <a:tab pos="1199515" algn="l"/>
                <a:tab pos="1200785" algn="l"/>
              </a:tabLst>
            </a:pPr>
            <a:r>
              <a:rPr sz="2200" spc="-5" dirty="0">
                <a:latin typeface="Arial MT"/>
                <a:cs typeface="Arial MT"/>
              </a:rPr>
              <a:t>Deciding the</a:t>
            </a:r>
            <a:r>
              <a:rPr sz="2200" spc="5" dirty="0">
                <a:latin typeface="Arial MT"/>
                <a:cs typeface="Arial MT"/>
              </a:rPr>
              <a:t> </a:t>
            </a:r>
            <a:r>
              <a:rPr sz="2200" spc="-5" dirty="0">
                <a:latin typeface="Arial MT"/>
                <a:cs typeface="Arial MT"/>
              </a:rPr>
              <a:t>system</a:t>
            </a:r>
            <a:r>
              <a:rPr sz="2200" spc="10" dirty="0">
                <a:latin typeface="Arial MT"/>
                <a:cs typeface="Arial MT"/>
              </a:rPr>
              <a:t> </a:t>
            </a:r>
            <a:r>
              <a:rPr sz="2200" dirty="0">
                <a:latin typeface="Arial MT"/>
                <a:cs typeface="Arial MT"/>
              </a:rPr>
              <a:t>resources</a:t>
            </a:r>
            <a:r>
              <a:rPr sz="2200" spc="-5" dirty="0">
                <a:latin typeface="Arial MT"/>
                <a:cs typeface="Arial MT"/>
              </a:rPr>
              <a:t> to</a:t>
            </a:r>
            <a:r>
              <a:rPr sz="2200" spc="20" dirty="0">
                <a:latin typeface="Arial MT"/>
                <a:cs typeface="Arial MT"/>
              </a:rPr>
              <a:t> </a:t>
            </a:r>
            <a:r>
              <a:rPr sz="2200" spc="-5" dirty="0">
                <a:latin typeface="Arial MT"/>
                <a:cs typeface="Arial MT"/>
              </a:rPr>
              <a:t>be</a:t>
            </a:r>
            <a:r>
              <a:rPr sz="2200" dirty="0">
                <a:latin typeface="Arial MT"/>
                <a:cs typeface="Arial MT"/>
              </a:rPr>
              <a:t> </a:t>
            </a:r>
            <a:r>
              <a:rPr sz="2200" spc="-5" dirty="0">
                <a:latin typeface="Arial MT"/>
                <a:cs typeface="Arial MT"/>
              </a:rPr>
              <a:t>provided</a:t>
            </a:r>
            <a:r>
              <a:rPr sz="2200" spc="10" dirty="0">
                <a:latin typeface="Arial MT"/>
                <a:cs typeface="Arial MT"/>
              </a:rPr>
              <a:t> </a:t>
            </a:r>
            <a:r>
              <a:rPr sz="2200" spc="-5" dirty="0">
                <a:latin typeface="Arial MT"/>
                <a:cs typeface="Arial MT"/>
              </a:rPr>
              <a:t>to</a:t>
            </a:r>
            <a:r>
              <a:rPr sz="2200" dirty="0">
                <a:latin typeface="Arial MT"/>
                <a:cs typeface="Arial MT"/>
              </a:rPr>
              <a:t> </a:t>
            </a:r>
            <a:r>
              <a:rPr sz="2200" spc="-5" dirty="0">
                <a:latin typeface="Arial MT"/>
                <a:cs typeface="Arial MT"/>
              </a:rPr>
              <a:t>the</a:t>
            </a:r>
            <a:endParaRPr sz="2200">
              <a:latin typeface="Arial MT"/>
              <a:cs typeface="Arial MT"/>
            </a:endParaRPr>
          </a:p>
          <a:p>
            <a:pPr marL="1200150">
              <a:lnSpc>
                <a:spcPts val="2375"/>
              </a:lnSpc>
            </a:pPr>
            <a:r>
              <a:rPr sz="2200" spc="-5" dirty="0">
                <a:latin typeface="Arial MT"/>
                <a:cs typeface="Arial MT"/>
              </a:rPr>
              <a:t>VM.</a:t>
            </a:r>
            <a:endParaRPr sz="2200">
              <a:latin typeface="Arial MT"/>
              <a:cs typeface="Arial MT"/>
            </a:endParaRPr>
          </a:p>
          <a:p>
            <a:pPr marL="1200150" lvl="2" indent="-288925">
              <a:spcBef>
                <a:spcPts val="370"/>
              </a:spcBef>
              <a:buSzPct val="45454"/>
              <a:buChar char="●"/>
              <a:tabLst>
                <a:tab pos="1199515" algn="l"/>
                <a:tab pos="1200785" algn="l"/>
              </a:tabLst>
            </a:pPr>
            <a:r>
              <a:rPr sz="2200" spc="-5" dirty="0">
                <a:latin typeface="Arial MT"/>
                <a:cs typeface="Arial MT"/>
              </a:rPr>
              <a:t>Invoked</a:t>
            </a:r>
            <a:r>
              <a:rPr sz="2200" dirty="0">
                <a:latin typeface="Arial MT"/>
                <a:cs typeface="Arial MT"/>
              </a:rPr>
              <a:t> </a:t>
            </a:r>
            <a:r>
              <a:rPr sz="2200" spc="-5" dirty="0">
                <a:latin typeface="Arial MT"/>
                <a:cs typeface="Arial MT"/>
              </a:rPr>
              <a:t>by dispatcher</a:t>
            </a:r>
            <a:endParaRPr sz="2200">
              <a:latin typeface="Arial MT"/>
              <a:cs typeface="Arial MT"/>
            </a:endParaRPr>
          </a:p>
          <a:p>
            <a:pPr marL="768350" lvl="1" indent="-325120">
              <a:spcBef>
                <a:spcPts val="275"/>
              </a:spcBef>
              <a:buSzPct val="75000"/>
              <a:buFont typeface="Arial MT"/>
              <a:buChar char="–"/>
              <a:tabLst>
                <a:tab pos="768350" algn="l"/>
                <a:tab pos="768985" algn="l"/>
              </a:tabLst>
            </a:pPr>
            <a:r>
              <a:rPr sz="2600" b="1" u="heavy" dirty="0">
                <a:uFill>
                  <a:solidFill>
                    <a:srgbClr val="000000"/>
                  </a:solidFill>
                </a:uFill>
                <a:latin typeface="Arial"/>
                <a:cs typeface="Arial"/>
              </a:rPr>
              <a:t>Interpreter</a:t>
            </a:r>
            <a:endParaRPr sz="2600">
              <a:latin typeface="Arial"/>
              <a:cs typeface="Arial"/>
            </a:endParaRPr>
          </a:p>
          <a:p>
            <a:pPr marL="1200150" lvl="2" indent="-288925">
              <a:spcBef>
                <a:spcPts val="580"/>
              </a:spcBef>
              <a:buSzPct val="45454"/>
              <a:buChar char="●"/>
              <a:tabLst>
                <a:tab pos="1199515" algn="l"/>
                <a:tab pos="1200785" algn="l"/>
              </a:tabLst>
            </a:pPr>
            <a:r>
              <a:rPr sz="2200" spc="-5" dirty="0">
                <a:latin typeface="Arial MT"/>
                <a:cs typeface="Arial MT"/>
              </a:rPr>
              <a:t>Consists</a:t>
            </a:r>
            <a:r>
              <a:rPr sz="220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interpreter</a:t>
            </a:r>
            <a:r>
              <a:rPr sz="2200" spc="30" dirty="0">
                <a:latin typeface="Arial MT"/>
                <a:cs typeface="Arial MT"/>
              </a:rPr>
              <a:t> </a:t>
            </a:r>
            <a:r>
              <a:rPr sz="2200" spc="-5" dirty="0">
                <a:latin typeface="Arial MT"/>
                <a:cs typeface="Arial MT"/>
              </a:rPr>
              <a:t>routines</a:t>
            </a:r>
            <a:endParaRPr sz="2200">
              <a:latin typeface="Arial MT"/>
              <a:cs typeface="Arial MT"/>
            </a:endParaRPr>
          </a:p>
          <a:p>
            <a:pPr marL="1200150" marR="567055" lvl="2" indent="-288290">
              <a:lnSpc>
                <a:spcPct val="80000"/>
              </a:lnSpc>
              <a:spcBef>
                <a:spcPts val="900"/>
              </a:spcBef>
              <a:buSzPct val="45454"/>
              <a:buChar char="●"/>
              <a:tabLst>
                <a:tab pos="1199515" algn="l"/>
                <a:tab pos="1200785" algn="l"/>
              </a:tabLst>
            </a:pPr>
            <a:r>
              <a:rPr sz="2200" spc="-5" dirty="0">
                <a:latin typeface="Arial MT"/>
                <a:cs typeface="Arial MT"/>
              </a:rPr>
              <a:t>Executed</a:t>
            </a:r>
            <a:r>
              <a:rPr sz="2200" spc="10" dirty="0">
                <a:latin typeface="Arial MT"/>
                <a:cs typeface="Arial MT"/>
              </a:rPr>
              <a:t> </a:t>
            </a:r>
            <a:r>
              <a:rPr sz="2200" spc="-5" dirty="0">
                <a:latin typeface="Arial MT"/>
                <a:cs typeface="Arial MT"/>
              </a:rPr>
              <a:t>whenever</a:t>
            </a:r>
            <a:r>
              <a:rPr sz="2200" spc="25" dirty="0">
                <a:latin typeface="Arial MT"/>
                <a:cs typeface="Arial MT"/>
              </a:rPr>
              <a:t> </a:t>
            </a:r>
            <a:r>
              <a:rPr sz="2200" spc="-5" dirty="0">
                <a:latin typeface="Arial MT"/>
                <a:cs typeface="Arial MT"/>
              </a:rPr>
              <a:t>a VM</a:t>
            </a:r>
            <a:r>
              <a:rPr sz="2200" spc="10" dirty="0">
                <a:latin typeface="Arial MT"/>
                <a:cs typeface="Arial MT"/>
              </a:rPr>
              <a:t> </a:t>
            </a:r>
            <a:r>
              <a:rPr sz="2200" spc="-5" dirty="0">
                <a:latin typeface="Arial MT"/>
                <a:cs typeface="Arial MT"/>
              </a:rPr>
              <a:t>executes</a:t>
            </a:r>
            <a:r>
              <a:rPr sz="2200" spc="10" dirty="0">
                <a:latin typeface="Arial MT"/>
                <a:cs typeface="Arial MT"/>
              </a:rPr>
              <a:t> </a:t>
            </a:r>
            <a:r>
              <a:rPr sz="2200" spc="-5" dirty="0">
                <a:latin typeface="Arial MT"/>
                <a:cs typeface="Arial MT"/>
              </a:rPr>
              <a:t>a privileged </a:t>
            </a:r>
            <a:r>
              <a:rPr sz="2200" spc="-595" dirty="0">
                <a:latin typeface="Arial MT"/>
                <a:cs typeface="Arial MT"/>
              </a:rPr>
              <a:t> </a:t>
            </a:r>
            <a:r>
              <a:rPr sz="2200" spc="-5" dirty="0">
                <a:latin typeface="Arial MT"/>
                <a:cs typeface="Arial MT"/>
              </a:rPr>
              <a:t>instruction.</a:t>
            </a:r>
            <a:endParaRPr sz="2200">
              <a:latin typeface="Arial MT"/>
              <a:cs typeface="Arial MT"/>
            </a:endParaRPr>
          </a:p>
          <a:p>
            <a:pPr marL="1200150" marR="356235" lvl="2" indent="-288290">
              <a:lnSpc>
                <a:spcPct val="80000"/>
              </a:lnSpc>
              <a:spcBef>
                <a:spcPts val="900"/>
              </a:spcBef>
              <a:buSzPct val="45454"/>
              <a:buChar char="●"/>
              <a:tabLst>
                <a:tab pos="1199515" algn="l"/>
                <a:tab pos="1200785" algn="l"/>
              </a:tabLst>
            </a:pPr>
            <a:r>
              <a:rPr sz="2200" spc="-25" dirty="0">
                <a:latin typeface="Arial MT"/>
                <a:cs typeface="Arial MT"/>
              </a:rPr>
              <a:t>Trap</a:t>
            </a:r>
            <a:r>
              <a:rPr sz="2200" spc="15" dirty="0">
                <a:latin typeface="Arial MT"/>
                <a:cs typeface="Arial MT"/>
              </a:rPr>
              <a:t> </a:t>
            </a:r>
            <a:r>
              <a:rPr sz="2200" spc="-5" dirty="0">
                <a:latin typeface="Arial MT"/>
                <a:cs typeface="Arial MT"/>
              </a:rPr>
              <a:t>is</a:t>
            </a:r>
            <a:r>
              <a:rPr sz="2200" spc="10" dirty="0">
                <a:latin typeface="Arial MT"/>
                <a:cs typeface="Arial MT"/>
              </a:rPr>
              <a:t> </a:t>
            </a:r>
            <a:r>
              <a:rPr sz="2200" spc="-5" dirty="0">
                <a:latin typeface="Arial MT"/>
                <a:cs typeface="Arial MT"/>
              </a:rPr>
              <a:t>triggered</a:t>
            </a:r>
            <a:r>
              <a:rPr sz="2200" spc="15" dirty="0">
                <a:latin typeface="Arial MT"/>
                <a:cs typeface="Arial MT"/>
              </a:rPr>
              <a:t> </a:t>
            </a:r>
            <a:r>
              <a:rPr sz="2200" spc="-5" dirty="0">
                <a:latin typeface="Arial MT"/>
                <a:cs typeface="Arial MT"/>
              </a:rPr>
              <a:t>and</a:t>
            </a:r>
            <a:r>
              <a:rPr sz="2200" spc="10" dirty="0">
                <a:latin typeface="Arial MT"/>
                <a:cs typeface="Arial MT"/>
              </a:rPr>
              <a:t> </a:t>
            </a:r>
            <a:r>
              <a:rPr sz="2200" spc="-5" dirty="0">
                <a:latin typeface="Arial MT"/>
                <a:cs typeface="Arial MT"/>
              </a:rPr>
              <a:t>the</a:t>
            </a:r>
            <a:r>
              <a:rPr sz="2200" spc="10" dirty="0">
                <a:latin typeface="Arial MT"/>
                <a:cs typeface="Arial MT"/>
              </a:rPr>
              <a:t> </a:t>
            </a:r>
            <a:r>
              <a:rPr sz="2200" spc="-5" dirty="0">
                <a:latin typeface="Arial MT"/>
                <a:cs typeface="Arial MT"/>
              </a:rPr>
              <a:t>corresponding</a:t>
            </a:r>
            <a:r>
              <a:rPr sz="2200" spc="20" dirty="0">
                <a:latin typeface="Arial MT"/>
                <a:cs typeface="Arial MT"/>
              </a:rPr>
              <a:t> </a:t>
            </a:r>
            <a:r>
              <a:rPr sz="2200" spc="-5" dirty="0">
                <a:latin typeface="Arial MT"/>
                <a:cs typeface="Arial MT"/>
              </a:rPr>
              <a:t>routine</a:t>
            </a:r>
            <a:r>
              <a:rPr sz="2200" dirty="0">
                <a:latin typeface="Arial MT"/>
                <a:cs typeface="Arial MT"/>
              </a:rPr>
              <a:t> is </a:t>
            </a:r>
            <a:r>
              <a:rPr sz="2200" spc="-595" dirty="0">
                <a:latin typeface="Arial MT"/>
                <a:cs typeface="Arial MT"/>
              </a:rPr>
              <a:t> </a:t>
            </a:r>
            <a:r>
              <a:rPr sz="2200" spc="-5" dirty="0">
                <a:latin typeface="Arial MT"/>
                <a:cs typeface="Arial MT"/>
              </a:rPr>
              <a:t>executed.</a:t>
            </a:r>
            <a:endParaRPr sz="2200">
              <a:latin typeface="Arial MT"/>
              <a:cs typeface="Arial MT"/>
            </a:endParaRPr>
          </a:p>
        </p:txBody>
      </p:sp>
      <p:sp>
        <p:nvSpPr>
          <p:cNvPr id="4" name="Date Placeholder 3">
            <a:extLst>
              <a:ext uri="{FF2B5EF4-FFF2-40B4-BE49-F238E27FC236}">
                <a16:creationId xmlns:a16="http://schemas.microsoft.com/office/drawing/2014/main" id="{3766BEE4-8167-45FB-9F53-78783AF9A30D}"/>
              </a:ext>
            </a:extLst>
          </p:cNvPr>
          <p:cNvSpPr>
            <a:spLocks noGrp="1"/>
          </p:cNvSpPr>
          <p:nvPr>
            <p:ph type="dt" sz="half" idx="6"/>
          </p:nvPr>
        </p:nvSpPr>
        <p:spPr/>
        <p:txBody>
          <a:bodyPr/>
          <a:lstStyle/>
          <a:p>
            <a:fld id="{2F88DF9A-4517-4E17-93C7-41A341266CBE}" type="datetime1">
              <a:rPr lang="en-US" smtClean="0"/>
              <a:t>3/13/2023</a:t>
            </a:fld>
            <a:endParaRPr lang="en-US"/>
          </a:p>
        </p:txBody>
      </p:sp>
      <p:sp>
        <p:nvSpPr>
          <p:cNvPr id="5" name="Footer Placeholder 4">
            <a:extLst>
              <a:ext uri="{FF2B5EF4-FFF2-40B4-BE49-F238E27FC236}">
                <a16:creationId xmlns:a16="http://schemas.microsoft.com/office/drawing/2014/main" id="{A73B2087-5813-45AE-9814-E4D9BEA7A0F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0019" y="373762"/>
            <a:ext cx="7729855" cy="696595"/>
          </a:xfrm>
          <a:prstGeom prst="rect">
            <a:avLst/>
          </a:prstGeom>
        </p:spPr>
        <p:txBody>
          <a:bodyPr vert="horz" wrap="square" lIns="0" tIns="13335" rIns="0" bIns="0" rtlCol="0">
            <a:spAutoFit/>
          </a:bodyPr>
          <a:lstStyle/>
          <a:p>
            <a:pPr marL="12700">
              <a:spcBef>
                <a:spcPts val="105"/>
              </a:spcBef>
            </a:pPr>
            <a:r>
              <a:rPr sz="4400" u="heavy" spc="-5" dirty="0">
                <a:uFill>
                  <a:solidFill>
                    <a:srgbClr val="000000"/>
                  </a:solidFill>
                </a:uFill>
              </a:rPr>
              <a:t>Virtual</a:t>
            </a:r>
            <a:r>
              <a:rPr sz="4400" u="heavy" spc="-20" dirty="0">
                <a:uFill>
                  <a:solidFill>
                    <a:srgbClr val="000000"/>
                  </a:solidFill>
                </a:uFill>
              </a:rPr>
              <a:t> </a:t>
            </a:r>
            <a:r>
              <a:rPr sz="4400" u="heavy" spc="-5" dirty="0">
                <a:uFill>
                  <a:solidFill>
                    <a:srgbClr val="000000"/>
                  </a:solidFill>
                </a:uFill>
              </a:rPr>
              <a:t>Machine</a:t>
            </a:r>
            <a:r>
              <a:rPr sz="4400" u="heavy" spc="-45" dirty="0">
                <a:uFill>
                  <a:solidFill>
                    <a:srgbClr val="000000"/>
                  </a:solidFill>
                </a:uFill>
              </a:rPr>
              <a:t> </a:t>
            </a:r>
            <a:r>
              <a:rPr sz="4400" u="heavy" spc="-10" dirty="0">
                <a:uFill>
                  <a:solidFill>
                    <a:srgbClr val="000000"/>
                  </a:solidFill>
                </a:uFill>
              </a:rPr>
              <a:t>Manager</a:t>
            </a:r>
            <a:r>
              <a:rPr sz="4400" u="heavy" spc="-20" dirty="0">
                <a:uFill>
                  <a:solidFill>
                    <a:srgbClr val="000000"/>
                  </a:solidFill>
                </a:uFill>
              </a:rPr>
              <a:t> </a:t>
            </a:r>
            <a:r>
              <a:rPr sz="4400" u="heavy" dirty="0">
                <a:uFill>
                  <a:solidFill>
                    <a:srgbClr val="000000"/>
                  </a:solidFill>
                </a:uFill>
              </a:rPr>
              <a:t>(VMM)</a:t>
            </a:r>
            <a:endParaRPr sz="4400" dirty="0"/>
          </a:p>
        </p:txBody>
      </p:sp>
      <p:pic>
        <p:nvPicPr>
          <p:cNvPr id="3" name="object 3"/>
          <p:cNvPicPr/>
          <p:nvPr/>
        </p:nvPicPr>
        <p:blipFill>
          <a:blip r:embed="rId2" cstate="print"/>
          <a:stretch>
            <a:fillRect/>
          </a:stretch>
        </p:blipFill>
        <p:spPr>
          <a:xfrm>
            <a:off x="3483865" y="1295400"/>
            <a:ext cx="5289803" cy="4851423"/>
          </a:xfrm>
          <a:prstGeom prst="rect">
            <a:avLst/>
          </a:prstGeom>
        </p:spPr>
      </p:pic>
      <p:sp>
        <p:nvSpPr>
          <p:cNvPr id="4" name="Date Placeholder 3">
            <a:extLst>
              <a:ext uri="{FF2B5EF4-FFF2-40B4-BE49-F238E27FC236}">
                <a16:creationId xmlns:a16="http://schemas.microsoft.com/office/drawing/2014/main" id="{BF728799-19B2-479E-9E35-7DB5BC053F28}"/>
              </a:ext>
            </a:extLst>
          </p:cNvPr>
          <p:cNvSpPr>
            <a:spLocks noGrp="1"/>
          </p:cNvSpPr>
          <p:nvPr>
            <p:ph type="dt" sz="half" idx="6"/>
          </p:nvPr>
        </p:nvSpPr>
        <p:spPr/>
        <p:txBody>
          <a:bodyPr/>
          <a:lstStyle/>
          <a:p>
            <a:fld id="{364B7734-C92D-4654-9D5D-2F719859B8E0}" type="datetime1">
              <a:rPr lang="en-US" smtClean="0"/>
              <a:t>3/13/2023</a:t>
            </a:fld>
            <a:endParaRPr lang="en-US"/>
          </a:p>
        </p:txBody>
      </p:sp>
      <p:sp>
        <p:nvSpPr>
          <p:cNvPr id="5" name="Footer Placeholder 4">
            <a:extLst>
              <a:ext uri="{FF2B5EF4-FFF2-40B4-BE49-F238E27FC236}">
                <a16:creationId xmlns:a16="http://schemas.microsoft.com/office/drawing/2014/main" id="{53F97B5F-1ECE-44C5-BF4E-B87D2D3DC134}"/>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1" y="1"/>
            <a:ext cx="3693795" cy="696595"/>
          </a:xfrm>
          <a:prstGeom prst="rect">
            <a:avLst/>
          </a:prstGeom>
        </p:spPr>
        <p:txBody>
          <a:bodyPr vert="horz" wrap="square" lIns="0" tIns="13335" rIns="0" bIns="0" rtlCol="0">
            <a:spAutoFit/>
          </a:bodyPr>
          <a:lstStyle/>
          <a:p>
            <a:pPr marL="12700">
              <a:spcBef>
                <a:spcPts val="105"/>
              </a:spcBef>
            </a:pPr>
            <a:r>
              <a:rPr sz="4400" spc="-10" dirty="0"/>
              <a:t>Criteria</a:t>
            </a:r>
            <a:r>
              <a:rPr sz="4400" spc="-30" dirty="0"/>
              <a:t> </a:t>
            </a:r>
            <a:r>
              <a:rPr sz="4400" spc="5" dirty="0"/>
              <a:t>of</a:t>
            </a:r>
            <a:r>
              <a:rPr sz="4400" spc="-30" dirty="0"/>
              <a:t> </a:t>
            </a:r>
            <a:r>
              <a:rPr sz="4400" spc="-5" dirty="0"/>
              <a:t>VMM</a:t>
            </a:r>
            <a:endParaRPr sz="4400" dirty="0"/>
          </a:p>
        </p:txBody>
      </p:sp>
      <p:sp>
        <p:nvSpPr>
          <p:cNvPr id="3" name="object 3"/>
          <p:cNvSpPr txBox="1"/>
          <p:nvPr/>
        </p:nvSpPr>
        <p:spPr>
          <a:xfrm>
            <a:off x="1717432" y="1447800"/>
            <a:ext cx="8188569" cy="4172296"/>
          </a:xfrm>
          <a:prstGeom prst="rect">
            <a:avLst/>
          </a:prstGeom>
        </p:spPr>
        <p:txBody>
          <a:bodyPr vert="horz" wrap="square" lIns="0" tIns="67945" rIns="0" bIns="0" rtlCol="0">
            <a:spAutoFit/>
          </a:bodyPr>
          <a:lstStyle/>
          <a:p>
            <a:pPr marL="335915" marR="47625" indent="-323850" algn="just">
              <a:lnSpc>
                <a:spcPts val="3460"/>
              </a:lnSpc>
              <a:spcBef>
                <a:spcPts val="535"/>
              </a:spcBef>
              <a:buSzPct val="45312"/>
              <a:buFont typeface="Arial MT"/>
              <a:buChar char="●"/>
              <a:tabLst>
                <a:tab pos="335915" algn="l"/>
                <a:tab pos="336550" algn="l"/>
              </a:tabLst>
            </a:pPr>
            <a:r>
              <a:rPr lang="en-US" sz="3200" spc="-5" dirty="0">
                <a:uFill>
                  <a:solidFill>
                    <a:srgbClr val="000000"/>
                  </a:solidFill>
                </a:uFill>
                <a:latin typeface="Arial"/>
                <a:cs typeface="Arial"/>
              </a:rPr>
              <a:t>The criteria that need to be met by a virtual machine manager to efﬁciently support virtualization were established by Goldberg and </a:t>
            </a:r>
            <a:r>
              <a:rPr lang="en-US" sz="3200" spc="-5" dirty="0" err="1">
                <a:uFill>
                  <a:solidFill>
                    <a:srgbClr val="000000"/>
                  </a:solidFill>
                </a:uFill>
                <a:latin typeface="Arial"/>
                <a:cs typeface="Arial"/>
              </a:rPr>
              <a:t>Popek</a:t>
            </a:r>
            <a:r>
              <a:rPr lang="en-US" sz="3200" spc="-5" dirty="0">
                <a:uFill>
                  <a:solidFill>
                    <a:srgbClr val="000000"/>
                  </a:solidFill>
                </a:uFill>
                <a:latin typeface="Arial"/>
                <a:cs typeface="Arial"/>
              </a:rPr>
              <a:t> in 1974. Three properties have to be satisﬁed:</a:t>
            </a:r>
          </a:p>
          <a:p>
            <a:pPr marL="335915" marR="47625" indent="-323850" algn="just">
              <a:lnSpc>
                <a:spcPts val="3460"/>
              </a:lnSpc>
              <a:spcBef>
                <a:spcPts val="535"/>
              </a:spcBef>
              <a:buSzPct val="45312"/>
              <a:buFont typeface="Arial MT"/>
              <a:buChar char="●"/>
              <a:tabLst>
                <a:tab pos="335915" algn="l"/>
                <a:tab pos="336550" algn="l"/>
              </a:tabLst>
            </a:pPr>
            <a:r>
              <a:rPr sz="3200" b="1" u="heavy" spc="-5" dirty="0">
                <a:uFill>
                  <a:solidFill>
                    <a:srgbClr val="000000"/>
                  </a:solidFill>
                </a:uFill>
                <a:latin typeface="Arial"/>
                <a:cs typeface="Arial"/>
              </a:rPr>
              <a:t>Equivalence</a:t>
            </a:r>
            <a:r>
              <a:rPr sz="3200" b="1" spc="-5" dirty="0">
                <a:latin typeface="Arial"/>
                <a:cs typeface="Arial"/>
              </a:rPr>
              <a:t> </a:t>
            </a:r>
            <a:r>
              <a:rPr sz="3200" dirty="0">
                <a:latin typeface="Arial MT"/>
                <a:cs typeface="Arial MT"/>
              </a:rPr>
              <a:t>– </a:t>
            </a:r>
            <a:r>
              <a:rPr lang="en-US" sz="3200" dirty="0">
                <a:latin typeface="Arial MT"/>
                <a:cs typeface="Arial MT"/>
              </a:rPr>
              <a:t>a guest running under the control of a virtual machine manager should exhibit the same behavior as when executed directly on the physical host.</a:t>
            </a:r>
            <a:endParaRPr sz="3200" dirty="0">
              <a:latin typeface="Arial MT"/>
              <a:cs typeface="Arial MT"/>
            </a:endParaRPr>
          </a:p>
        </p:txBody>
      </p:sp>
      <p:sp>
        <p:nvSpPr>
          <p:cNvPr id="4" name="Date Placeholder 3">
            <a:extLst>
              <a:ext uri="{FF2B5EF4-FFF2-40B4-BE49-F238E27FC236}">
                <a16:creationId xmlns:a16="http://schemas.microsoft.com/office/drawing/2014/main" id="{F26496C3-A057-46A3-9A59-2082008F34FA}"/>
              </a:ext>
            </a:extLst>
          </p:cNvPr>
          <p:cNvSpPr>
            <a:spLocks noGrp="1"/>
          </p:cNvSpPr>
          <p:nvPr>
            <p:ph type="dt" sz="half" idx="6"/>
          </p:nvPr>
        </p:nvSpPr>
        <p:spPr/>
        <p:txBody>
          <a:bodyPr/>
          <a:lstStyle/>
          <a:p>
            <a:fld id="{882300F5-7F57-4F6C-B7AD-14107EAAEB33}" type="datetime1">
              <a:rPr lang="en-US" smtClean="0"/>
              <a:t>3/13/2023</a:t>
            </a:fld>
            <a:endParaRPr lang="en-US"/>
          </a:p>
        </p:txBody>
      </p:sp>
      <p:sp>
        <p:nvSpPr>
          <p:cNvPr id="5" name="Footer Placeholder 4">
            <a:extLst>
              <a:ext uri="{FF2B5EF4-FFF2-40B4-BE49-F238E27FC236}">
                <a16:creationId xmlns:a16="http://schemas.microsoft.com/office/drawing/2014/main" id="{7A7C60EC-F30A-46C0-AA53-DDEF603F2711}"/>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573B36-610B-44D9-B141-0275C78B331F}"/>
              </a:ext>
            </a:extLst>
          </p:cNvPr>
          <p:cNvSpPr>
            <a:spLocks noGrp="1"/>
          </p:cNvSpPr>
          <p:nvPr>
            <p:ph type="body" idx="1"/>
          </p:nvPr>
        </p:nvSpPr>
        <p:spPr>
          <a:xfrm>
            <a:off x="2060601" y="1219201"/>
            <a:ext cx="8070799" cy="5091137"/>
          </a:xfrm>
        </p:spPr>
        <p:txBody>
          <a:bodyPr/>
          <a:lstStyle/>
          <a:p>
            <a:pPr marL="335915" marR="1290320" indent="-323850" algn="just">
              <a:lnSpc>
                <a:spcPct val="90000"/>
              </a:lnSpc>
              <a:spcBef>
                <a:spcPts val="1345"/>
              </a:spcBef>
              <a:buSzPct val="45312"/>
              <a:buFont typeface="Arial MT"/>
              <a:buChar char="●"/>
              <a:tabLst>
                <a:tab pos="335915" algn="l"/>
                <a:tab pos="336550" algn="l"/>
              </a:tabLst>
            </a:pPr>
            <a:r>
              <a:rPr lang="en-US" b="1" u="heavy" spc="-5" dirty="0">
                <a:uFill>
                  <a:solidFill>
                    <a:srgbClr val="000000"/>
                  </a:solidFill>
                </a:uFill>
                <a:latin typeface="Arial"/>
                <a:cs typeface="Arial"/>
              </a:rPr>
              <a:t>Resource</a:t>
            </a:r>
            <a:r>
              <a:rPr lang="en-US" b="1" u="heavy" spc="-30" dirty="0">
                <a:uFill>
                  <a:solidFill>
                    <a:srgbClr val="000000"/>
                  </a:solidFill>
                </a:uFill>
                <a:latin typeface="Arial"/>
                <a:cs typeface="Arial"/>
              </a:rPr>
              <a:t> </a:t>
            </a:r>
            <a:r>
              <a:rPr lang="en-US" b="1" u="heavy" dirty="0">
                <a:uFill>
                  <a:solidFill>
                    <a:srgbClr val="000000"/>
                  </a:solidFill>
                </a:uFill>
                <a:latin typeface="Arial"/>
                <a:cs typeface="Arial"/>
              </a:rPr>
              <a:t>control</a:t>
            </a:r>
            <a:r>
              <a:rPr lang="en-US" b="1" spc="-35" dirty="0">
                <a:latin typeface="Arial"/>
                <a:cs typeface="Arial"/>
              </a:rPr>
              <a:t> </a:t>
            </a:r>
            <a:r>
              <a:rPr lang="en-US" dirty="0"/>
              <a:t>–</a:t>
            </a:r>
            <a:r>
              <a:rPr lang="en-US" spc="-25" dirty="0"/>
              <a:t> </a:t>
            </a:r>
            <a:r>
              <a:rPr lang="en-US" dirty="0"/>
              <a:t>The virtual machine manager should be in complete control of virtualized resources.</a:t>
            </a:r>
          </a:p>
          <a:p>
            <a:pPr marL="335915" marR="1290320" indent="-323850" algn="just">
              <a:lnSpc>
                <a:spcPct val="90000"/>
              </a:lnSpc>
              <a:spcBef>
                <a:spcPts val="1345"/>
              </a:spcBef>
              <a:buSzPct val="45312"/>
              <a:buFont typeface="Arial MT"/>
              <a:buChar char="●"/>
              <a:tabLst>
                <a:tab pos="335915" algn="l"/>
                <a:tab pos="336550" algn="l"/>
              </a:tabLst>
            </a:pPr>
            <a:r>
              <a:rPr lang="en-US" b="1" u="heavy" spc="-5" dirty="0">
                <a:uFill>
                  <a:solidFill>
                    <a:srgbClr val="000000"/>
                  </a:solidFill>
                </a:uFill>
                <a:latin typeface="Arial"/>
                <a:cs typeface="Arial"/>
              </a:rPr>
              <a:t>Efficiency</a:t>
            </a:r>
            <a:r>
              <a:rPr lang="en-US" b="1" spc="-5" dirty="0">
                <a:latin typeface="Arial"/>
                <a:cs typeface="Arial"/>
              </a:rPr>
              <a:t> </a:t>
            </a:r>
            <a:r>
              <a:rPr lang="en-US" dirty="0"/>
              <a:t>– a </a:t>
            </a:r>
            <a:r>
              <a:rPr lang="en-US" spc="-5" dirty="0"/>
              <a:t>statistically dominant </a:t>
            </a:r>
            <a:r>
              <a:rPr lang="en-US" dirty="0"/>
              <a:t> </a:t>
            </a:r>
            <a:r>
              <a:rPr lang="en-US" spc="-5" dirty="0"/>
              <a:t>fraction</a:t>
            </a:r>
            <a:r>
              <a:rPr lang="en-US" spc="-15" dirty="0"/>
              <a:t> </a:t>
            </a:r>
            <a:r>
              <a:rPr lang="en-US" dirty="0"/>
              <a:t>of</a:t>
            </a:r>
            <a:r>
              <a:rPr lang="en-US" spc="-5" dirty="0"/>
              <a:t> </a:t>
            </a:r>
            <a:r>
              <a:rPr lang="en-US" dirty="0"/>
              <a:t>the</a:t>
            </a:r>
            <a:r>
              <a:rPr lang="en-US" spc="-25" dirty="0"/>
              <a:t> </a:t>
            </a:r>
            <a:r>
              <a:rPr lang="en-US" dirty="0"/>
              <a:t>machine</a:t>
            </a:r>
            <a:r>
              <a:rPr lang="en-US" spc="-10" dirty="0"/>
              <a:t> </a:t>
            </a:r>
            <a:r>
              <a:rPr lang="en-US" spc="-5" dirty="0"/>
              <a:t>instructions</a:t>
            </a:r>
            <a:r>
              <a:rPr lang="en-US" spc="-15" dirty="0"/>
              <a:t> </a:t>
            </a:r>
            <a:r>
              <a:rPr lang="en-US" spc="-5" dirty="0"/>
              <a:t>should </a:t>
            </a:r>
            <a:r>
              <a:rPr lang="en-US" spc="-875" dirty="0"/>
              <a:t> </a:t>
            </a:r>
            <a:r>
              <a:rPr lang="en-US" spc="-5" dirty="0"/>
              <a:t>be</a:t>
            </a:r>
            <a:r>
              <a:rPr lang="en-US" spc="-5" dirty="0">
                <a:solidFill>
                  <a:srgbClr val="5E2750"/>
                </a:solidFill>
              </a:rPr>
              <a:t> </a:t>
            </a:r>
            <a:r>
              <a:rPr lang="en-US" b="1" i="1" u="heavy" spc="-5" dirty="0">
                <a:solidFill>
                  <a:srgbClr val="5E2750"/>
                </a:solidFill>
                <a:uFill>
                  <a:solidFill>
                    <a:srgbClr val="5E2750"/>
                  </a:solidFill>
                </a:uFill>
                <a:latin typeface="Arial"/>
                <a:cs typeface="Arial"/>
              </a:rPr>
              <a:t>executed </a:t>
            </a:r>
            <a:r>
              <a:rPr lang="en-US" b="1" i="1" u="heavy" dirty="0">
                <a:solidFill>
                  <a:srgbClr val="5E2750"/>
                </a:solidFill>
                <a:uFill>
                  <a:solidFill>
                    <a:srgbClr val="5E2750"/>
                  </a:solidFill>
                </a:uFill>
                <a:latin typeface="Arial"/>
                <a:cs typeface="Arial"/>
              </a:rPr>
              <a:t>without </a:t>
            </a:r>
            <a:r>
              <a:rPr lang="en-US" b="1" i="1" u="heavy" spc="-5" dirty="0">
                <a:solidFill>
                  <a:srgbClr val="5E2750"/>
                </a:solidFill>
                <a:uFill>
                  <a:solidFill>
                    <a:srgbClr val="5E2750"/>
                  </a:solidFill>
                </a:uFill>
                <a:latin typeface="Arial"/>
                <a:cs typeface="Arial"/>
              </a:rPr>
              <a:t>intervention</a:t>
            </a:r>
            <a:r>
              <a:rPr lang="en-US" b="1" i="1" spc="-5" dirty="0">
                <a:solidFill>
                  <a:srgbClr val="5E2750"/>
                </a:solidFill>
                <a:latin typeface="Arial"/>
                <a:cs typeface="Arial"/>
              </a:rPr>
              <a:t> </a:t>
            </a:r>
            <a:r>
              <a:rPr lang="en-US" dirty="0"/>
              <a:t>from </a:t>
            </a:r>
            <a:r>
              <a:rPr lang="en-US" spc="5" dirty="0"/>
              <a:t> </a:t>
            </a:r>
            <a:r>
              <a:rPr lang="en-US" dirty="0"/>
              <a:t>the</a:t>
            </a:r>
            <a:r>
              <a:rPr lang="en-US" spc="-20" dirty="0"/>
              <a:t> </a:t>
            </a:r>
            <a:r>
              <a:rPr lang="en-US" dirty="0"/>
              <a:t>VMM.  All safe guest instructions are executed by the hardware directly.</a:t>
            </a:r>
          </a:p>
          <a:p>
            <a:endParaRPr lang="en-GB" dirty="0"/>
          </a:p>
        </p:txBody>
      </p:sp>
      <p:sp>
        <p:nvSpPr>
          <p:cNvPr id="2" name="Date Placeholder 1">
            <a:extLst>
              <a:ext uri="{FF2B5EF4-FFF2-40B4-BE49-F238E27FC236}">
                <a16:creationId xmlns:a16="http://schemas.microsoft.com/office/drawing/2014/main" id="{BCE91365-FBBC-4BB7-90C0-B1FC8E38CAFE}"/>
              </a:ext>
            </a:extLst>
          </p:cNvPr>
          <p:cNvSpPr>
            <a:spLocks noGrp="1"/>
          </p:cNvSpPr>
          <p:nvPr>
            <p:ph type="dt" sz="half" idx="6"/>
          </p:nvPr>
        </p:nvSpPr>
        <p:spPr/>
        <p:txBody>
          <a:bodyPr/>
          <a:lstStyle/>
          <a:p>
            <a:fld id="{D5F01911-B6FD-4142-99B8-C4C18E7490B5}" type="datetime1">
              <a:rPr lang="en-US" smtClean="0"/>
              <a:t>3/13/2023</a:t>
            </a:fld>
            <a:endParaRPr lang="en-US"/>
          </a:p>
        </p:txBody>
      </p:sp>
      <p:sp>
        <p:nvSpPr>
          <p:cNvPr id="4" name="Footer Placeholder 3">
            <a:extLst>
              <a:ext uri="{FF2B5EF4-FFF2-40B4-BE49-F238E27FC236}">
                <a16:creationId xmlns:a16="http://schemas.microsoft.com/office/drawing/2014/main" id="{2202CD5E-B993-4C0F-831D-4EDEEAF5188B}"/>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059931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6429" y="373762"/>
            <a:ext cx="2298065" cy="696595"/>
          </a:xfrm>
          <a:prstGeom prst="rect">
            <a:avLst/>
          </a:prstGeom>
        </p:spPr>
        <p:txBody>
          <a:bodyPr vert="horz" wrap="square" lIns="0" tIns="13335" rIns="0" bIns="0" rtlCol="0">
            <a:spAutoFit/>
          </a:bodyPr>
          <a:lstStyle/>
          <a:p>
            <a:pPr marL="12700">
              <a:spcBef>
                <a:spcPts val="105"/>
              </a:spcBef>
            </a:pPr>
            <a:r>
              <a:rPr sz="4400" spc="-10" dirty="0"/>
              <a:t>Theorems</a:t>
            </a:r>
            <a:endParaRPr sz="4400"/>
          </a:p>
        </p:txBody>
      </p:sp>
      <p:sp>
        <p:nvSpPr>
          <p:cNvPr id="3" name="object 3"/>
          <p:cNvSpPr txBox="1"/>
          <p:nvPr/>
        </p:nvSpPr>
        <p:spPr>
          <a:xfrm>
            <a:off x="1905000" y="985299"/>
            <a:ext cx="7980680" cy="5498940"/>
          </a:xfrm>
          <a:prstGeom prst="rect">
            <a:avLst/>
          </a:prstGeom>
        </p:spPr>
        <p:txBody>
          <a:bodyPr vert="horz" wrap="square" lIns="0" tIns="58419" rIns="0" bIns="0" rtlCol="0">
            <a:spAutoFit/>
          </a:bodyPr>
          <a:lstStyle/>
          <a:p>
            <a:pPr marL="335915" marR="5080" indent="-323850" algn="just">
              <a:lnSpc>
                <a:spcPct val="90000"/>
              </a:lnSpc>
              <a:spcBef>
                <a:spcPts val="459"/>
              </a:spcBef>
              <a:buSzPct val="45000"/>
              <a:buChar char="●"/>
              <a:tabLst>
                <a:tab pos="336550" algn="l"/>
              </a:tabLst>
            </a:pPr>
            <a:r>
              <a:rPr sz="3000" spc="-5" dirty="0">
                <a:latin typeface="Arial MT"/>
                <a:cs typeface="Arial MT"/>
              </a:rPr>
              <a:t>Popek</a:t>
            </a:r>
            <a:r>
              <a:rPr sz="3000" dirty="0">
                <a:latin typeface="Arial MT"/>
                <a:cs typeface="Arial MT"/>
              </a:rPr>
              <a:t> </a:t>
            </a:r>
            <a:r>
              <a:rPr sz="3000" spc="-5" dirty="0">
                <a:latin typeface="Arial MT"/>
                <a:cs typeface="Arial MT"/>
              </a:rPr>
              <a:t>and</a:t>
            </a:r>
            <a:r>
              <a:rPr sz="3000" dirty="0">
                <a:latin typeface="Arial MT"/>
                <a:cs typeface="Arial MT"/>
              </a:rPr>
              <a:t> </a:t>
            </a:r>
            <a:r>
              <a:rPr sz="3000" spc="-5" dirty="0">
                <a:latin typeface="Arial MT"/>
                <a:cs typeface="Arial MT"/>
              </a:rPr>
              <a:t>Goldberg</a:t>
            </a:r>
            <a:r>
              <a:rPr sz="3000" dirty="0">
                <a:latin typeface="Arial MT"/>
                <a:cs typeface="Arial MT"/>
              </a:rPr>
              <a:t> </a:t>
            </a:r>
            <a:r>
              <a:rPr sz="3000" spc="-5" dirty="0">
                <a:latin typeface="Arial MT"/>
                <a:cs typeface="Arial MT"/>
              </a:rPr>
              <a:t>provided</a:t>
            </a:r>
            <a:r>
              <a:rPr sz="3000" dirty="0">
                <a:latin typeface="Arial MT"/>
                <a:cs typeface="Arial MT"/>
              </a:rPr>
              <a:t> </a:t>
            </a:r>
            <a:r>
              <a:rPr sz="3000" spc="-5" dirty="0">
                <a:latin typeface="Arial MT"/>
                <a:cs typeface="Arial MT"/>
              </a:rPr>
              <a:t>a </a:t>
            </a:r>
            <a:r>
              <a:rPr sz="3000" dirty="0">
                <a:latin typeface="Arial MT"/>
                <a:cs typeface="Arial MT"/>
              </a:rPr>
              <a:t> </a:t>
            </a:r>
            <a:r>
              <a:rPr sz="3000" b="1" i="1" u="heavy" spc="-5" dirty="0">
                <a:uFill>
                  <a:solidFill>
                    <a:srgbClr val="000000"/>
                  </a:solidFill>
                </a:uFill>
                <a:latin typeface="Arial"/>
                <a:cs typeface="Arial"/>
              </a:rPr>
              <a:t>classification</a:t>
            </a:r>
            <a:r>
              <a:rPr sz="3000" b="1" i="1" u="heavy" dirty="0">
                <a:uFill>
                  <a:solidFill>
                    <a:srgbClr val="000000"/>
                  </a:solidFill>
                </a:uFill>
                <a:latin typeface="Arial"/>
                <a:cs typeface="Arial"/>
              </a:rPr>
              <a:t> of</a:t>
            </a:r>
            <a:r>
              <a:rPr sz="3000" b="1" i="1" u="heavy" spc="5" dirty="0">
                <a:uFill>
                  <a:solidFill>
                    <a:srgbClr val="000000"/>
                  </a:solidFill>
                </a:uFill>
                <a:latin typeface="Arial"/>
                <a:cs typeface="Arial"/>
              </a:rPr>
              <a:t> </a:t>
            </a:r>
            <a:r>
              <a:rPr sz="3000" b="1" i="1" u="heavy" dirty="0">
                <a:uFill>
                  <a:solidFill>
                    <a:srgbClr val="000000"/>
                  </a:solidFill>
                </a:uFill>
                <a:latin typeface="Arial"/>
                <a:cs typeface="Arial"/>
              </a:rPr>
              <a:t>the</a:t>
            </a:r>
            <a:r>
              <a:rPr sz="3000" b="1" i="1" u="heavy" spc="5" dirty="0">
                <a:uFill>
                  <a:solidFill>
                    <a:srgbClr val="000000"/>
                  </a:solidFill>
                </a:uFill>
                <a:latin typeface="Arial"/>
                <a:cs typeface="Arial"/>
              </a:rPr>
              <a:t> </a:t>
            </a:r>
            <a:r>
              <a:rPr sz="3000" b="1" i="1" u="heavy" dirty="0">
                <a:uFill>
                  <a:solidFill>
                    <a:srgbClr val="000000"/>
                  </a:solidFill>
                </a:uFill>
                <a:latin typeface="Arial"/>
                <a:cs typeface="Arial"/>
              </a:rPr>
              <a:t>instruction</a:t>
            </a:r>
            <a:r>
              <a:rPr sz="3000" b="1" i="1" u="heavy" spc="5" dirty="0">
                <a:uFill>
                  <a:solidFill>
                    <a:srgbClr val="000000"/>
                  </a:solidFill>
                </a:uFill>
                <a:latin typeface="Arial"/>
                <a:cs typeface="Arial"/>
              </a:rPr>
              <a:t> </a:t>
            </a:r>
            <a:r>
              <a:rPr sz="3000" b="1" i="1" u="heavy" spc="-5" dirty="0">
                <a:uFill>
                  <a:solidFill>
                    <a:srgbClr val="000000"/>
                  </a:solidFill>
                </a:uFill>
                <a:latin typeface="Arial"/>
                <a:cs typeface="Arial"/>
              </a:rPr>
              <a:t>set</a:t>
            </a:r>
            <a:r>
              <a:rPr sz="3000" b="1" i="1" dirty="0">
                <a:latin typeface="Arial"/>
                <a:cs typeface="Arial"/>
              </a:rPr>
              <a:t> </a:t>
            </a:r>
            <a:r>
              <a:rPr sz="3000" spc="-5" dirty="0">
                <a:latin typeface="Arial MT"/>
                <a:cs typeface="Arial MT"/>
              </a:rPr>
              <a:t>and </a:t>
            </a:r>
            <a:r>
              <a:rPr sz="3000" spc="-819" dirty="0">
                <a:latin typeface="Arial MT"/>
                <a:cs typeface="Arial MT"/>
              </a:rPr>
              <a:t> </a:t>
            </a:r>
            <a:r>
              <a:rPr sz="3000" spc="-5" dirty="0">
                <a:latin typeface="Arial MT"/>
                <a:cs typeface="Arial MT"/>
              </a:rPr>
              <a:t>proposed</a:t>
            </a:r>
            <a:r>
              <a:rPr sz="3000" dirty="0">
                <a:latin typeface="Arial MT"/>
                <a:cs typeface="Arial MT"/>
              </a:rPr>
              <a:t> </a:t>
            </a:r>
            <a:r>
              <a:rPr sz="3000" spc="-5" dirty="0">
                <a:latin typeface="Arial MT"/>
                <a:cs typeface="Arial MT"/>
              </a:rPr>
              <a:t>three</a:t>
            </a:r>
            <a:r>
              <a:rPr sz="3000" dirty="0">
                <a:latin typeface="Arial MT"/>
                <a:cs typeface="Arial MT"/>
              </a:rPr>
              <a:t> </a:t>
            </a:r>
            <a:r>
              <a:rPr sz="3000" spc="-5" dirty="0">
                <a:latin typeface="Arial MT"/>
                <a:cs typeface="Arial MT"/>
              </a:rPr>
              <a:t>theorems</a:t>
            </a:r>
            <a:r>
              <a:rPr sz="3000" dirty="0">
                <a:latin typeface="Arial MT"/>
                <a:cs typeface="Arial MT"/>
              </a:rPr>
              <a:t> that</a:t>
            </a:r>
            <a:r>
              <a:rPr sz="3000" spc="5" dirty="0">
                <a:latin typeface="Arial MT"/>
                <a:cs typeface="Arial MT"/>
              </a:rPr>
              <a:t> </a:t>
            </a:r>
            <a:r>
              <a:rPr sz="3000" spc="-5" dirty="0">
                <a:latin typeface="Arial MT"/>
                <a:cs typeface="Arial MT"/>
              </a:rPr>
              <a:t>define</a:t>
            </a:r>
            <a:r>
              <a:rPr sz="3000" dirty="0">
                <a:latin typeface="Arial MT"/>
                <a:cs typeface="Arial MT"/>
              </a:rPr>
              <a:t> the </a:t>
            </a:r>
            <a:r>
              <a:rPr sz="3000" spc="5" dirty="0">
                <a:latin typeface="Arial MT"/>
                <a:cs typeface="Arial MT"/>
              </a:rPr>
              <a:t> </a:t>
            </a:r>
            <a:r>
              <a:rPr sz="3000" spc="-5" dirty="0">
                <a:latin typeface="Arial MT"/>
                <a:cs typeface="Arial MT"/>
              </a:rPr>
              <a:t>properties that</a:t>
            </a:r>
            <a:r>
              <a:rPr sz="3000" spc="-5" dirty="0">
                <a:solidFill>
                  <a:srgbClr val="6B0093"/>
                </a:solidFill>
                <a:latin typeface="Arial MT"/>
                <a:cs typeface="Arial MT"/>
              </a:rPr>
              <a:t> </a:t>
            </a:r>
            <a:r>
              <a:rPr sz="3000" b="1" i="1" u="heavy" dirty="0">
                <a:solidFill>
                  <a:srgbClr val="6B0093"/>
                </a:solidFill>
                <a:uFill>
                  <a:solidFill>
                    <a:srgbClr val="6B0093"/>
                  </a:solidFill>
                </a:uFill>
                <a:latin typeface="Arial"/>
                <a:cs typeface="Arial"/>
              </a:rPr>
              <a:t>hardware instructions need </a:t>
            </a:r>
            <a:r>
              <a:rPr sz="3000" b="1" i="1" spc="5" dirty="0">
                <a:solidFill>
                  <a:srgbClr val="6B0093"/>
                </a:solidFill>
                <a:latin typeface="Arial"/>
                <a:cs typeface="Arial"/>
              </a:rPr>
              <a:t> </a:t>
            </a:r>
            <a:r>
              <a:rPr sz="3000" b="1" i="1" u="heavy" spc="-5" dirty="0">
                <a:solidFill>
                  <a:srgbClr val="6B0093"/>
                </a:solidFill>
                <a:uFill>
                  <a:solidFill>
                    <a:srgbClr val="6B0093"/>
                  </a:solidFill>
                </a:uFill>
                <a:latin typeface="Arial"/>
                <a:cs typeface="Arial"/>
              </a:rPr>
              <a:t>to</a:t>
            </a:r>
            <a:r>
              <a:rPr sz="3000" b="1" i="1" u="heavy" dirty="0">
                <a:solidFill>
                  <a:srgbClr val="6B0093"/>
                </a:solidFill>
                <a:uFill>
                  <a:solidFill>
                    <a:srgbClr val="6B0093"/>
                  </a:solidFill>
                </a:uFill>
                <a:latin typeface="Arial"/>
                <a:cs typeface="Arial"/>
              </a:rPr>
              <a:t> </a:t>
            </a:r>
            <a:r>
              <a:rPr sz="3000" b="1" i="1" u="heavy" spc="-5" dirty="0">
                <a:solidFill>
                  <a:srgbClr val="6B0093"/>
                </a:solidFill>
                <a:uFill>
                  <a:solidFill>
                    <a:srgbClr val="6B0093"/>
                  </a:solidFill>
                </a:uFill>
                <a:latin typeface="Arial"/>
                <a:cs typeface="Arial"/>
              </a:rPr>
              <a:t>satisfy</a:t>
            </a:r>
            <a:r>
              <a:rPr sz="3000" b="1" i="1" dirty="0">
                <a:solidFill>
                  <a:srgbClr val="6B0093"/>
                </a:solidFill>
                <a:latin typeface="Arial"/>
                <a:cs typeface="Arial"/>
              </a:rPr>
              <a:t> </a:t>
            </a:r>
            <a:r>
              <a:rPr sz="3000" dirty="0">
                <a:latin typeface="Arial MT"/>
                <a:cs typeface="Arial MT"/>
              </a:rPr>
              <a:t>in</a:t>
            </a:r>
            <a:r>
              <a:rPr sz="3000" spc="5" dirty="0">
                <a:latin typeface="Arial MT"/>
                <a:cs typeface="Arial MT"/>
              </a:rPr>
              <a:t> </a:t>
            </a:r>
            <a:r>
              <a:rPr sz="3000" spc="-5" dirty="0">
                <a:latin typeface="Arial MT"/>
                <a:cs typeface="Arial MT"/>
              </a:rPr>
              <a:t>order</a:t>
            </a:r>
            <a:r>
              <a:rPr sz="3000" dirty="0">
                <a:latin typeface="Arial MT"/>
                <a:cs typeface="Arial MT"/>
              </a:rPr>
              <a:t> </a:t>
            </a:r>
            <a:r>
              <a:rPr sz="3000" spc="-5" dirty="0">
                <a:latin typeface="Arial MT"/>
                <a:cs typeface="Arial MT"/>
              </a:rPr>
              <a:t>to</a:t>
            </a:r>
            <a:r>
              <a:rPr sz="3000" dirty="0">
                <a:latin typeface="Arial MT"/>
                <a:cs typeface="Arial MT"/>
              </a:rPr>
              <a:t> </a:t>
            </a:r>
            <a:r>
              <a:rPr sz="3000" spc="-10" dirty="0">
                <a:latin typeface="Arial MT"/>
                <a:cs typeface="Arial MT"/>
              </a:rPr>
              <a:t>efficiently</a:t>
            </a:r>
            <a:r>
              <a:rPr sz="3000" spc="-5" dirty="0">
                <a:latin typeface="Arial MT"/>
                <a:cs typeface="Arial MT"/>
              </a:rPr>
              <a:t> support </a:t>
            </a:r>
            <a:r>
              <a:rPr sz="3000" dirty="0">
                <a:latin typeface="Arial MT"/>
                <a:cs typeface="Arial MT"/>
              </a:rPr>
              <a:t> </a:t>
            </a:r>
            <a:r>
              <a:rPr sz="3000" spc="-5" dirty="0">
                <a:latin typeface="Arial MT"/>
                <a:cs typeface="Arial MT"/>
              </a:rPr>
              <a:t>virtualization.</a:t>
            </a:r>
            <a:endParaRPr sz="3000" dirty="0">
              <a:latin typeface="Arial MT"/>
              <a:cs typeface="Arial MT"/>
            </a:endParaRPr>
          </a:p>
          <a:p>
            <a:pPr marL="335915" indent="-323850" algn="just">
              <a:spcBef>
                <a:spcPts val="1045"/>
              </a:spcBef>
              <a:buSzPct val="45000"/>
              <a:buChar char="●"/>
              <a:tabLst>
                <a:tab pos="336550" algn="l"/>
              </a:tabLst>
            </a:pPr>
            <a:r>
              <a:rPr sz="3000" dirty="0">
                <a:latin typeface="Arial MT"/>
                <a:cs typeface="Arial MT"/>
              </a:rPr>
              <a:t>Classification</a:t>
            </a:r>
            <a:r>
              <a:rPr sz="3000" spc="-90" dirty="0">
                <a:latin typeface="Arial MT"/>
                <a:cs typeface="Arial MT"/>
              </a:rPr>
              <a:t> </a:t>
            </a:r>
            <a:r>
              <a:rPr sz="3000" dirty="0">
                <a:latin typeface="Arial MT"/>
                <a:cs typeface="Arial MT"/>
              </a:rPr>
              <a:t>of</a:t>
            </a:r>
            <a:r>
              <a:rPr sz="3000" spc="-50" dirty="0">
                <a:latin typeface="Arial MT"/>
                <a:cs typeface="Arial MT"/>
              </a:rPr>
              <a:t> </a:t>
            </a:r>
            <a:r>
              <a:rPr sz="3000" dirty="0">
                <a:latin typeface="Arial MT"/>
                <a:cs typeface="Arial MT"/>
              </a:rPr>
              <a:t>IS-</a:t>
            </a:r>
          </a:p>
          <a:p>
            <a:pPr marL="768350" lvl="1" indent="-325120" algn="just">
              <a:spcBef>
                <a:spcPts val="1095"/>
              </a:spcBef>
              <a:buSzPct val="75000"/>
              <a:buChar char="–"/>
              <a:tabLst>
                <a:tab pos="768985" algn="l"/>
              </a:tabLst>
            </a:pPr>
            <a:r>
              <a:rPr sz="2600" dirty="0">
                <a:latin typeface="Arial MT"/>
                <a:cs typeface="Arial MT"/>
              </a:rPr>
              <a:t>Privileged</a:t>
            </a:r>
            <a:r>
              <a:rPr sz="2600" spc="-50" dirty="0">
                <a:latin typeface="Arial MT"/>
                <a:cs typeface="Arial MT"/>
              </a:rPr>
              <a:t> </a:t>
            </a:r>
            <a:r>
              <a:rPr sz="2600" dirty="0">
                <a:latin typeface="Arial MT"/>
                <a:cs typeface="Arial MT"/>
              </a:rPr>
              <a:t>Instructions</a:t>
            </a:r>
          </a:p>
          <a:p>
            <a:pPr marL="1200150" lvl="2" indent="-288925" algn="just">
              <a:spcBef>
                <a:spcPts val="844"/>
              </a:spcBef>
              <a:buSzPct val="45454"/>
              <a:buChar char="●"/>
              <a:tabLst>
                <a:tab pos="1200785" algn="l"/>
              </a:tabLst>
            </a:pPr>
            <a:r>
              <a:rPr lang="en-US" dirty="0"/>
              <a:t>Those that trap if the processor is in user mode and do not trap if it is in system mode (supervisor mode).</a:t>
            </a:r>
          </a:p>
          <a:p>
            <a:pPr marL="1200150" lvl="2" indent="-288925" algn="just">
              <a:spcBef>
                <a:spcPts val="844"/>
              </a:spcBef>
              <a:buSzPct val="45454"/>
              <a:buChar char="●"/>
              <a:tabLst>
                <a:tab pos="1200785" algn="l"/>
              </a:tabLst>
            </a:pPr>
            <a:r>
              <a:rPr sz="2600" dirty="0">
                <a:latin typeface="Arial MT"/>
                <a:cs typeface="Arial MT"/>
              </a:rPr>
              <a:t>Control</a:t>
            </a:r>
            <a:r>
              <a:rPr sz="2600" spc="-30" dirty="0">
                <a:latin typeface="Arial MT"/>
                <a:cs typeface="Arial MT"/>
              </a:rPr>
              <a:t> </a:t>
            </a:r>
            <a:r>
              <a:rPr sz="2600" dirty="0">
                <a:latin typeface="Arial MT"/>
                <a:cs typeface="Arial MT"/>
              </a:rPr>
              <a:t>sensitive</a:t>
            </a:r>
            <a:r>
              <a:rPr sz="2600" spc="-10" dirty="0">
                <a:latin typeface="Arial MT"/>
                <a:cs typeface="Arial MT"/>
              </a:rPr>
              <a:t> </a:t>
            </a:r>
            <a:r>
              <a:rPr sz="2600" dirty="0">
                <a:latin typeface="Arial MT"/>
                <a:cs typeface="Arial MT"/>
              </a:rPr>
              <a:t>Instructions</a:t>
            </a:r>
            <a:endParaRPr lang="en-GB" sz="2600" dirty="0">
              <a:latin typeface="Arial MT"/>
              <a:cs typeface="Arial MT"/>
            </a:endParaRPr>
          </a:p>
          <a:p>
            <a:pPr marL="1200150" lvl="2" indent="-288925" algn="just">
              <a:spcBef>
                <a:spcPts val="844"/>
              </a:spcBef>
              <a:buSzPct val="45454"/>
              <a:buChar char="●"/>
              <a:tabLst>
                <a:tab pos="1200785" algn="l"/>
              </a:tabLst>
            </a:pPr>
            <a:r>
              <a:rPr lang="en-US" dirty="0"/>
              <a:t>Those that attempt to change the configuration of resources in the system.</a:t>
            </a:r>
            <a:endParaRPr sz="2600" dirty="0">
              <a:latin typeface="Arial MT"/>
              <a:cs typeface="Arial MT"/>
            </a:endParaRPr>
          </a:p>
        </p:txBody>
      </p:sp>
      <p:sp>
        <p:nvSpPr>
          <p:cNvPr id="4" name="Date Placeholder 3">
            <a:extLst>
              <a:ext uri="{FF2B5EF4-FFF2-40B4-BE49-F238E27FC236}">
                <a16:creationId xmlns:a16="http://schemas.microsoft.com/office/drawing/2014/main" id="{DF285390-5905-4D82-AE9C-CA8E71FEBD7D}"/>
              </a:ext>
            </a:extLst>
          </p:cNvPr>
          <p:cNvSpPr>
            <a:spLocks noGrp="1"/>
          </p:cNvSpPr>
          <p:nvPr>
            <p:ph type="dt" sz="half" idx="6"/>
          </p:nvPr>
        </p:nvSpPr>
        <p:spPr/>
        <p:txBody>
          <a:bodyPr/>
          <a:lstStyle/>
          <a:p>
            <a:fld id="{CA082418-63C9-47D2-A3F3-489E8C8BA7BB}" type="datetime1">
              <a:rPr lang="en-US" smtClean="0"/>
              <a:t>3/13/2023</a:t>
            </a:fld>
            <a:endParaRPr lang="en-US"/>
          </a:p>
        </p:txBody>
      </p:sp>
      <p:sp>
        <p:nvSpPr>
          <p:cNvPr id="5" name="Footer Placeholder 4">
            <a:extLst>
              <a:ext uri="{FF2B5EF4-FFF2-40B4-BE49-F238E27FC236}">
                <a16:creationId xmlns:a16="http://schemas.microsoft.com/office/drawing/2014/main" id="{4502A2E2-710D-41FF-AA7E-D8DA8B41D3F1}"/>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9353" y="517652"/>
            <a:ext cx="2753995" cy="696595"/>
          </a:xfrm>
          <a:prstGeom prst="rect">
            <a:avLst/>
          </a:prstGeom>
        </p:spPr>
        <p:txBody>
          <a:bodyPr vert="horz" wrap="square" lIns="0" tIns="13335" rIns="0" bIns="0" rtlCol="0">
            <a:spAutoFit/>
          </a:bodyPr>
          <a:lstStyle/>
          <a:p>
            <a:pPr marL="12700">
              <a:spcBef>
                <a:spcPts val="105"/>
              </a:spcBef>
            </a:pPr>
            <a:r>
              <a:rPr sz="4400" spc="-5" dirty="0"/>
              <a:t>The</a:t>
            </a:r>
            <a:r>
              <a:rPr sz="4400" spc="10" dirty="0"/>
              <a:t>o</a:t>
            </a:r>
            <a:r>
              <a:rPr sz="4400" spc="-60" dirty="0"/>
              <a:t>r</a:t>
            </a:r>
            <a:r>
              <a:rPr sz="4400" dirty="0"/>
              <a:t>em</a:t>
            </a:r>
            <a:r>
              <a:rPr sz="4400" spc="10" dirty="0"/>
              <a:t>s</a:t>
            </a:r>
            <a:r>
              <a:rPr sz="4400" spc="-5" dirty="0"/>
              <a:t>-</a:t>
            </a:r>
            <a:r>
              <a:rPr sz="4400" dirty="0"/>
              <a:t>1</a:t>
            </a:r>
            <a:endParaRPr sz="4400"/>
          </a:p>
        </p:txBody>
      </p:sp>
      <p:sp>
        <p:nvSpPr>
          <p:cNvPr id="3" name="object 3"/>
          <p:cNvSpPr txBox="1"/>
          <p:nvPr/>
        </p:nvSpPr>
        <p:spPr>
          <a:xfrm>
            <a:off x="2169972" y="914400"/>
            <a:ext cx="7819390" cy="3035300"/>
          </a:xfrm>
          <a:prstGeom prst="rect">
            <a:avLst/>
          </a:prstGeom>
        </p:spPr>
        <p:txBody>
          <a:bodyPr vert="horz" wrap="square" lIns="0" tIns="220345" rIns="0" bIns="0" rtlCol="0">
            <a:spAutoFit/>
          </a:bodyPr>
          <a:lstStyle/>
          <a:p>
            <a:pPr marL="335915" indent="-323850">
              <a:spcBef>
                <a:spcPts val="1735"/>
              </a:spcBef>
              <a:buSzPct val="45312"/>
              <a:buChar char="●"/>
              <a:tabLst>
                <a:tab pos="335915" algn="l"/>
                <a:tab pos="336550" algn="l"/>
              </a:tabLst>
            </a:pPr>
            <a:r>
              <a:rPr sz="3200" spc="-5" dirty="0">
                <a:latin typeface="Arial MT"/>
                <a:cs typeface="Arial MT"/>
              </a:rPr>
              <a:t>Theorems</a:t>
            </a:r>
            <a:r>
              <a:rPr sz="3200" spc="-55" dirty="0">
                <a:latin typeface="Arial MT"/>
                <a:cs typeface="Arial MT"/>
              </a:rPr>
              <a:t> </a:t>
            </a:r>
            <a:r>
              <a:rPr sz="3200" dirty="0">
                <a:latin typeface="Arial MT"/>
                <a:cs typeface="Arial MT"/>
              </a:rPr>
              <a:t>1</a:t>
            </a:r>
          </a:p>
          <a:p>
            <a:pPr marL="768350" marR="5080" indent="-325120">
              <a:spcBef>
                <a:spcPts val="1420"/>
              </a:spcBef>
              <a:tabLst>
                <a:tab pos="768350" algn="l"/>
              </a:tabLst>
            </a:pPr>
            <a:r>
              <a:rPr sz="2100" dirty="0">
                <a:latin typeface="Arial MT"/>
                <a:cs typeface="Arial MT"/>
              </a:rPr>
              <a:t>–	</a:t>
            </a:r>
            <a:r>
              <a:rPr sz="2800" spc="-5" dirty="0">
                <a:latin typeface="Arial MT"/>
                <a:cs typeface="Arial MT"/>
              </a:rPr>
              <a:t>For</a:t>
            </a:r>
            <a:r>
              <a:rPr sz="2800" spc="15" dirty="0">
                <a:latin typeface="Arial MT"/>
                <a:cs typeface="Arial MT"/>
              </a:rPr>
              <a:t> </a:t>
            </a:r>
            <a:r>
              <a:rPr sz="2800" spc="-5" dirty="0">
                <a:latin typeface="Arial MT"/>
                <a:cs typeface="Arial MT"/>
              </a:rPr>
              <a:t>any conventional</a:t>
            </a:r>
            <a:r>
              <a:rPr sz="2800" spc="5" dirty="0">
                <a:latin typeface="Arial MT"/>
                <a:cs typeface="Arial MT"/>
              </a:rPr>
              <a:t> </a:t>
            </a:r>
            <a:r>
              <a:rPr sz="2800" dirty="0">
                <a:latin typeface="Arial MT"/>
                <a:cs typeface="Arial MT"/>
              </a:rPr>
              <a:t>third-generation </a:t>
            </a:r>
            <a:r>
              <a:rPr sz="2800" spc="5" dirty="0">
                <a:latin typeface="Arial MT"/>
                <a:cs typeface="Arial MT"/>
              </a:rPr>
              <a:t> </a:t>
            </a:r>
            <a:r>
              <a:rPr sz="2800" spc="-20" dirty="0">
                <a:latin typeface="Arial MT"/>
                <a:cs typeface="Arial MT"/>
              </a:rPr>
              <a:t>computer,</a:t>
            </a:r>
            <a:r>
              <a:rPr sz="2800" spc="-5" dirty="0">
                <a:latin typeface="Arial MT"/>
                <a:cs typeface="Arial MT"/>
              </a:rPr>
              <a:t> a</a:t>
            </a:r>
            <a:r>
              <a:rPr sz="2800" spc="5" dirty="0">
                <a:latin typeface="Arial MT"/>
                <a:cs typeface="Arial MT"/>
              </a:rPr>
              <a:t> </a:t>
            </a:r>
            <a:r>
              <a:rPr sz="2800" spc="-5" dirty="0">
                <a:latin typeface="Arial MT"/>
                <a:cs typeface="Arial MT"/>
              </a:rPr>
              <a:t>VMM</a:t>
            </a:r>
            <a:r>
              <a:rPr sz="2800" dirty="0">
                <a:latin typeface="Arial MT"/>
                <a:cs typeface="Arial MT"/>
              </a:rPr>
              <a:t> </a:t>
            </a:r>
            <a:r>
              <a:rPr sz="2800" spc="-5" dirty="0">
                <a:latin typeface="Arial MT"/>
                <a:cs typeface="Arial MT"/>
              </a:rPr>
              <a:t>may</a:t>
            </a:r>
            <a:r>
              <a:rPr sz="2800" spc="15" dirty="0">
                <a:latin typeface="Arial MT"/>
                <a:cs typeface="Arial MT"/>
              </a:rPr>
              <a:t> </a:t>
            </a:r>
            <a:r>
              <a:rPr sz="2800" spc="-5" dirty="0">
                <a:latin typeface="Arial MT"/>
                <a:cs typeface="Arial MT"/>
              </a:rPr>
              <a:t>be</a:t>
            </a:r>
            <a:r>
              <a:rPr sz="2800" spc="5" dirty="0">
                <a:latin typeface="Arial MT"/>
                <a:cs typeface="Arial MT"/>
              </a:rPr>
              <a:t> </a:t>
            </a:r>
            <a:r>
              <a:rPr sz="2800" dirty="0">
                <a:latin typeface="Arial MT"/>
                <a:cs typeface="Arial MT"/>
              </a:rPr>
              <a:t>constructed</a:t>
            </a:r>
            <a:r>
              <a:rPr sz="2800" spc="-5" dirty="0">
                <a:latin typeface="Arial MT"/>
                <a:cs typeface="Arial MT"/>
              </a:rPr>
              <a:t> if</a:t>
            </a:r>
            <a:r>
              <a:rPr sz="2800" spc="-15" dirty="0">
                <a:latin typeface="Arial MT"/>
                <a:cs typeface="Arial MT"/>
              </a:rPr>
              <a:t> </a:t>
            </a:r>
            <a:r>
              <a:rPr sz="2800" spc="-5" dirty="0">
                <a:latin typeface="Arial MT"/>
                <a:cs typeface="Arial MT"/>
              </a:rPr>
              <a:t>the </a:t>
            </a:r>
            <a:r>
              <a:rPr sz="2800" dirty="0">
                <a:latin typeface="Arial MT"/>
                <a:cs typeface="Arial MT"/>
              </a:rPr>
              <a:t> </a:t>
            </a:r>
            <a:r>
              <a:rPr sz="2800" spc="-5" dirty="0">
                <a:latin typeface="Arial MT"/>
                <a:cs typeface="Arial MT"/>
              </a:rPr>
              <a:t>set of</a:t>
            </a:r>
            <a:r>
              <a:rPr sz="2800" dirty="0">
                <a:latin typeface="Arial MT"/>
                <a:cs typeface="Arial MT"/>
              </a:rPr>
              <a:t> </a:t>
            </a:r>
            <a:r>
              <a:rPr sz="2800" spc="-5" dirty="0">
                <a:latin typeface="Arial MT"/>
                <a:cs typeface="Arial MT"/>
              </a:rPr>
              <a:t>sensitive</a:t>
            </a:r>
            <a:r>
              <a:rPr sz="2800" dirty="0">
                <a:latin typeface="Arial MT"/>
                <a:cs typeface="Arial MT"/>
              </a:rPr>
              <a:t> instructions </a:t>
            </a:r>
            <a:r>
              <a:rPr sz="2800" spc="-5" dirty="0">
                <a:latin typeface="Arial MT"/>
                <a:cs typeface="Arial MT"/>
              </a:rPr>
              <a:t>for</a:t>
            </a:r>
            <a:r>
              <a:rPr sz="2800" spc="15" dirty="0">
                <a:latin typeface="Arial MT"/>
                <a:cs typeface="Arial MT"/>
              </a:rPr>
              <a:t> </a:t>
            </a:r>
            <a:r>
              <a:rPr sz="2800" spc="-5" dirty="0">
                <a:latin typeface="Arial MT"/>
                <a:cs typeface="Arial MT"/>
              </a:rPr>
              <a:t>that</a:t>
            </a:r>
            <a:r>
              <a:rPr sz="2800" dirty="0">
                <a:latin typeface="Arial MT"/>
                <a:cs typeface="Arial MT"/>
              </a:rPr>
              <a:t> </a:t>
            </a:r>
            <a:r>
              <a:rPr sz="2800" spc="-5" dirty="0">
                <a:latin typeface="Arial MT"/>
                <a:cs typeface="Arial MT"/>
              </a:rPr>
              <a:t>computer </a:t>
            </a:r>
            <a:r>
              <a:rPr sz="2800" spc="-765" dirty="0">
                <a:latin typeface="Arial MT"/>
                <a:cs typeface="Arial MT"/>
              </a:rPr>
              <a:t> </a:t>
            </a:r>
            <a:r>
              <a:rPr sz="2800" spc="-5" dirty="0">
                <a:latin typeface="Arial MT"/>
                <a:cs typeface="Arial MT"/>
              </a:rPr>
              <a:t>is a </a:t>
            </a:r>
            <a:r>
              <a:rPr sz="2800" dirty="0">
                <a:latin typeface="Arial MT"/>
                <a:cs typeface="Arial MT"/>
              </a:rPr>
              <a:t>subset</a:t>
            </a:r>
            <a:r>
              <a:rPr sz="2800" spc="-5" dirty="0">
                <a:latin typeface="Arial MT"/>
                <a:cs typeface="Arial MT"/>
              </a:rPr>
              <a:t> of the set of</a:t>
            </a:r>
            <a:r>
              <a:rPr sz="2800" spc="5" dirty="0">
                <a:latin typeface="Arial MT"/>
                <a:cs typeface="Arial MT"/>
              </a:rPr>
              <a:t> </a:t>
            </a:r>
            <a:r>
              <a:rPr sz="2800" spc="-5" dirty="0">
                <a:latin typeface="Arial MT"/>
                <a:cs typeface="Arial MT"/>
              </a:rPr>
              <a:t>privileged </a:t>
            </a:r>
            <a:r>
              <a:rPr sz="2800" dirty="0">
                <a:latin typeface="Arial MT"/>
                <a:cs typeface="Arial MT"/>
              </a:rPr>
              <a:t> instructions.</a:t>
            </a:r>
          </a:p>
        </p:txBody>
      </p:sp>
      <p:pic>
        <p:nvPicPr>
          <p:cNvPr id="4" name="object 4"/>
          <p:cNvPicPr/>
          <p:nvPr/>
        </p:nvPicPr>
        <p:blipFill>
          <a:blip r:embed="rId2" cstate="print"/>
          <a:stretch>
            <a:fillRect/>
          </a:stretch>
        </p:blipFill>
        <p:spPr>
          <a:xfrm>
            <a:off x="3388999" y="3952112"/>
            <a:ext cx="5384669" cy="2296288"/>
          </a:xfrm>
          <a:prstGeom prst="rect">
            <a:avLst/>
          </a:prstGeom>
        </p:spPr>
      </p:pic>
      <p:sp>
        <p:nvSpPr>
          <p:cNvPr id="5" name="Date Placeholder 4">
            <a:extLst>
              <a:ext uri="{FF2B5EF4-FFF2-40B4-BE49-F238E27FC236}">
                <a16:creationId xmlns:a16="http://schemas.microsoft.com/office/drawing/2014/main" id="{F3E0F897-F218-4AAA-9236-891CDC6F6530}"/>
              </a:ext>
            </a:extLst>
          </p:cNvPr>
          <p:cNvSpPr>
            <a:spLocks noGrp="1"/>
          </p:cNvSpPr>
          <p:nvPr>
            <p:ph type="dt" sz="half" idx="6"/>
          </p:nvPr>
        </p:nvSpPr>
        <p:spPr/>
        <p:txBody>
          <a:bodyPr/>
          <a:lstStyle/>
          <a:p>
            <a:fld id="{D0EC5B94-A08C-4E7F-A21D-56771C116EF4}" type="datetime1">
              <a:rPr lang="en-US" smtClean="0"/>
              <a:t>3/13/2023</a:t>
            </a:fld>
            <a:endParaRPr lang="en-US"/>
          </a:p>
        </p:txBody>
      </p:sp>
      <p:sp>
        <p:nvSpPr>
          <p:cNvPr id="6" name="Footer Placeholder 5">
            <a:extLst>
              <a:ext uri="{FF2B5EF4-FFF2-40B4-BE49-F238E27FC236}">
                <a16:creationId xmlns:a16="http://schemas.microsoft.com/office/drawing/2014/main" id="{80A664C5-95A7-43EF-A8FE-1443F4869BEA}"/>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6142" y="459740"/>
            <a:ext cx="2298065" cy="696595"/>
          </a:xfrm>
          <a:prstGeom prst="rect">
            <a:avLst/>
          </a:prstGeom>
        </p:spPr>
        <p:txBody>
          <a:bodyPr vert="horz" wrap="square" lIns="0" tIns="13335" rIns="0" bIns="0" rtlCol="0">
            <a:spAutoFit/>
          </a:bodyPr>
          <a:lstStyle/>
          <a:p>
            <a:pPr marL="12700">
              <a:spcBef>
                <a:spcPts val="105"/>
              </a:spcBef>
            </a:pPr>
            <a:r>
              <a:rPr sz="4400" spc="-10" dirty="0"/>
              <a:t>Theorems</a:t>
            </a:r>
            <a:endParaRPr sz="4400"/>
          </a:p>
        </p:txBody>
      </p:sp>
      <p:sp>
        <p:nvSpPr>
          <p:cNvPr id="3" name="object 3"/>
          <p:cNvSpPr txBox="1"/>
          <p:nvPr/>
        </p:nvSpPr>
        <p:spPr>
          <a:xfrm>
            <a:off x="2159610" y="1409289"/>
            <a:ext cx="7809865" cy="3108325"/>
          </a:xfrm>
          <a:prstGeom prst="rect">
            <a:avLst/>
          </a:prstGeom>
        </p:spPr>
        <p:txBody>
          <a:bodyPr vert="horz" wrap="square" lIns="0" tIns="220979" rIns="0" bIns="0" rtlCol="0">
            <a:spAutoFit/>
          </a:bodyPr>
          <a:lstStyle/>
          <a:p>
            <a:pPr marL="335915" indent="-323850">
              <a:spcBef>
                <a:spcPts val="1739"/>
              </a:spcBef>
              <a:buSzPct val="45312"/>
              <a:buChar char="●"/>
              <a:tabLst>
                <a:tab pos="335915" algn="l"/>
                <a:tab pos="336550" algn="l"/>
              </a:tabLst>
            </a:pPr>
            <a:r>
              <a:rPr sz="3200" spc="-5" dirty="0">
                <a:latin typeface="Arial MT"/>
                <a:cs typeface="Arial MT"/>
              </a:rPr>
              <a:t>Theorems</a:t>
            </a:r>
            <a:r>
              <a:rPr sz="3200" spc="-60" dirty="0">
                <a:latin typeface="Arial MT"/>
                <a:cs typeface="Arial MT"/>
              </a:rPr>
              <a:t> </a:t>
            </a:r>
            <a:r>
              <a:rPr sz="3200" dirty="0">
                <a:latin typeface="Arial MT"/>
                <a:cs typeface="Arial MT"/>
              </a:rPr>
              <a:t>2</a:t>
            </a:r>
            <a:endParaRPr sz="3200">
              <a:latin typeface="Arial MT"/>
              <a:cs typeface="Arial MT"/>
            </a:endParaRPr>
          </a:p>
          <a:p>
            <a:pPr marL="768350" marR="5080" lvl="1" indent="-325120">
              <a:spcBef>
                <a:spcPts val="1420"/>
              </a:spcBef>
              <a:buSzPct val="75000"/>
              <a:buChar char="–"/>
              <a:tabLst>
                <a:tab pos="768350" algn="l"/>
                <a:tab pos="768985" algn="l"/>
              </a:tabLst>
            </a:pPr>
            <a:r>
              <a:rPr sz="2800" spc="-5" dirty="0">
                <a:latin typeface="Arial MT"/>
                <a:cs typeface="Arial MT"/>
              </a:rPr>
              <a:t>A</a:t>
            </a:r>
            <a:r>
              <a:rPr sz="2800" spc="-170" dirty="0">
                <a:latin typeface="Arial MT"/>
                <a:cs typeface="Arial MT"/>
              </a:rPr>
              <a:t> </a:t>
            </a:r>
            <a:r>
              <a:rPr sz="2800" spc="-5" dirty="0">
                <a:latin typeface="Arial MT"/>
                <a:cs typeface="Arial MT"/>
              </a:rPr>
              <a:t>conventional</a:t>
            </a:r>
            <a:r>
              <a:rPr sz="2800" spc="5" dirty="0">
                <a:latin typeface="Arial MT"/>
                <a:cs typeface="Arial MT"/>
              </a:rPr>
              <a:t> </a:t>
            </a:r>
            <a:r>
              <a:rPr sz="2800" dirty="0">
                <a:latin typeface="Arial MT"/>
                <a:cs typeface="Arial MT"/>
              </a:rPr>
              <a:t>third-generation</a:t>
            </a:r>
            <a:r>
              <a:rPr sz="2800" spc="15" dirty="0">
                <a:latin typeface="Arial MT"/>
                <a:cs typeface="Arial MT"/>
              </a:rPr>
              <a:t> </a:t>
            </a:r>
            <a:r>
              <a:rPr sz="2800" dirty="0">
                <a:latin typeface="Arial MT"/>
                <a:cs typeface="Arial MT"/>
              </a:rPr>
              <a:t>computers</a:t>
            </a:r>
            <a:r>
              <a:rPr sz="2800" spc="5" dirty="0">
                <a:latin typeface="Arial MT"/>
                <a:cs typeface="Arial MT"/>
              </a:rPr>
              <a:t> </a:t>
            </a:r>
            <a:r>
              <a:rPr sz="2800" spc="-5" dirty="0">
                <a:latin typeface="Arial MT"/>
                <a:cs typeface="Arial MT"/>
              </a:rPr>
              <a:t>is </a:t>
            </a:r>
            <a:r>
              <a:rPr sz="2800" spc="-765" dirty="0">
                <a:latin typeface="Arial MT"/>
                <a:cs typeface="Arial MT"/>
              </a:rPr>
              <a:t> </a:t>
            </a:r>
            <a:r>
              <a:rPr sz="2800" dirty="0">
                <a:latin typeface="Arial MT"/>
                <a:cs typeface="Arial MT"/>
              </a:rPr>
              <a:t>recursively</a:t>
            </a:r>
            <a:r>
              <a:rPr sz="2800" spc="5" dirty="0">
                <a:latin typeface="Arial MT"/>
                <a:cs typeface="Arial MT"/>
              </a:rPr>
              <a:t> </a:t>
            </a:r>
            <a:r>
              <a:rPr sz="2800" dirty="0">
                <a:latin typeface="Arial MT"/>
                <a:cs typeface="Arial MT"/>
              </a:rPr>
              <a:t>virtualizable</a:t>
            </a:r>
            <a:r>
              <a:rPr sz="2800" spc="25" dirty="0">
                <a:latin typeface="Arial MT"/>
                <a:cs typeface="Arial MT"/>
              </a:rPr>
              <a:t> </a:t>
            </a:r>
            <a:r>
              <a:rPr sz="2800" spc="-5" dirty="0">
                <a:latin typeface="Arial MT"/>
                <a:cs typeface="Arial MT"/>
              </a:rPr>
              <a:t>if:</a:t>
            </a:r>
            <a:endParaRPr sz="2800">
              <a:latin typeface="Arial MT"/>
              <a:cs typeface="Arial MT"/>
            </a:endParaRPr>
          </a:p>
          <a:p>
            <a:pPr marL="1200150" lvl="2" indent="-288925">
              <a:spcBef>
                <a:spcPts val="1110"/>
              </a:spcBef>
              <a:buSzPct val="43750"/>
              <a:buChar char="●"/>
              <a:tabLst>
                <a:tab pos="1199515" algn="l"/>
                <a:tab pos="1200785" algn="l"/>
              </a:tabLst>
            </a:pPr>
            <a:r>
              <a:rPr sz="2400" dirty="0">
                <a:latin typeface="Arial MT"/>
                <a:cs typeface="Arial MT"/>
              </a:rPr>
              <a:t>It</a:t>
            </a:r>
            <a:r>
              <a:rPr sz="2400" spc="-30" dirty="0">
                <a:latin typeface="Arial MT"/>
                <a:cs typeface="Arial MT"/>
              </a:rPr>
              <a:t> </a:t>
            </a:r>
            <a:r>
              <a:rPr sz="2400" dirty="0">
                <a:latin typeface="Arial MT"/>
                <a:cs typeface="Arial MT"/>
              </a:rPr>
              <a:t>is</a:t>
            </a:r>
            <a:r>
              <a:rPr sz="2400" spc="-15" dirty="0">
                <a:latin typeface="Arial MT"/>
                <a:cs typeface="Arial MT"/>
              </a:rPr>
              <a:t> </a:t>
            </a:r>
            <a:r>
              <a:rPr sz="2400" spc="-5" dirty="0">
                <a:latin typeface="Arial MT"/>
                <a:cs typeface="Arial MT"/>
              </a:rPr>
              <a:t>virtualizable</a:t>
            </a:r>
            <a:r>
              <a:rPr sz="2400" spc="30" dirty="0">
                <a:latin typeface="Arial MT"/>
                <a:cs typeface="Arial MT"/>
              </a:rPr>
              <a:t> </a:t>
            </a:r>
            <a:r>
              <a:rPr sz="2400" spc="-5" dirty="0">
                <a:latin typeface="Arial MT"/>
                <a:cs typeface="Arial MT"/>
              </a:rPr>
              <a:t>and</a:t>
            </a:r>
            <a:endParaRPr sz="2400">
              <a:latin typeface="Arial MT"/>
              <a:cs typeface="Arial MT"/>
            </a:endParaRPr>
          </a:p>
          <a:p>
            <a:pPr marL="1200150" marR="109855" lvl="2" indent="-288290">
              <a:spcBef>
                <a:spcPts val="900"/>
              </a:spcBef>
              <a:buSzPct val="43750"/>
              <a:buChar char="●"/>
              <a:tabLst>
                <a:tab pos="1199515" algn="l"/>
                <a:tab pos="1200785" algn="l"/>
              </a:tabLst>
            </a:pPr>
            <a:r>
              <a:rPr sz="2400" dirty="0">
                <a:latin typeface="Arial MT"/>
                <a:cs typeface="Arial MT"/>
              </a:rPr>
              <a:t>A </a:t>
            </a:r>
            <a:r>
              <a:rPr sz="2400" spc="-5" dirty="0">
                <a:latin typeface="Arial MT"/>
                <a:cs typeface="Arial MT"/>
              </a:rPr>
              <a:t>VMM without any timing dependencies can be </a:t>
            </a:r>
            <a:r>
              <a:rPr sz="2400" spc="-660" dirty="0">
                <a:latin typeface="Arial MT"/>
                <a:cs typeface="Arial MT"/>
              </a:rPr>
              <a:t> </a:t>
            </a:r>
            <a:r>
              <a:rPr sz="2400" spc="-5" dirty="0">
                <a:latin typeface="Arial MT"/>
                <a:cs typeface="Arial MT"/>
              </a:rPr>
              <a:t>constructed </a:t>
            </a:r>
            <a:r>
              <a:rPr sz="2400" dirty="0">
                <a:latin typeface="Arial MT"/>
                <a:cs typeface="Arial MT"/>
              </a:rPr>
              <a:t>for</a:t>
            </a:r>
            <a:r>
              <a:rPr sz="2400" spc="-15" dirty="0">
                <a:latin typeface="Arial MT"/>
                <a:cs typeface="Arial MT"/>
              </a:rPr>
              <a:t> </a:t>
            </a:r>
            <a:r>
              <a:rPr sz="2400" dirty="0">
                <a:latin typeface="Arial MT"/>
                <a:cs typeface="Arial MT"/>
              </a:rPr>
              <a:t>it.</a:t>
            </a:r>
            <a:endParaRPr sz="2400">
              <a:latin typeface="Arial MT"/>
              <a:cs typeface="Arial MT"/>
            </a:endParaRPr>
          </a:p>
        </p:txBody>
      </p:sp>
      <p:sp>
        <p:nvSpPr>
          <p:cNvPr id="4" name="Date Placeholder 3">
            <a:extLst>
              <a:ext uri="{FF2B5EF4-FFF2-40B4-BE49-F238E27FC236}">
                <a16:creationId xmlns:a16="http://schemas.microsoft.com/office/drawing/2014/main" id="{AB1E4CBB-906D-439B-B89D-1A48945D5141}"/>
              </a:ext>
            </a:extLst>
          </p:cNvPr>
          <p:cNvSpPr>
            <a:spLocks noGrp="1"/>
          </p:cNvSpPr>
          <p:nvPr>
            <p:ph type="dt" sz="half" idx="6"/>
          </p:nvPr>
        </p:nvSpPr>
        <p:spPr/>
        <p:txBody>
          <a:bodyPr/>
          <a:lstStyle/>
          <a:p>
            <a:fld id="{C7FE440B-1893-42F7-B08E-363C9A4DDB3B}" type="datetime1">
              <a:rPr lang="en-US" smtClean="0"/>
              <a:t>3/13/2023</a:t>
            </a:fld>
            <a:endParaRPr lang="en-US"/>
          </a:p>
        </p:txBody>
      </p:sp>
      <p:sp>
        <p:nvSpPr>
          <p:cNvPr id="5" name="Footer Placeholder 4">
            <a:extLst>
              <a:ext uri="{FF2B5EF4-FFF2-40B4-BE49-F238E27FC236}">
                <a16:creationId xmlns:a16="http://schemas.microsoft.com/office/drawing/2014/main" id="{82C04A6E-26D7-4C8D-BE3F-AD21F566AF33}"/>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6142" y="459740"/>
            <a:ext cx="2298065" cy="696595"/>
          </a:xfrm>
          <a:prstGeom prst="rect">
            <a:avLst/>
          </a:prstGeom>
        </p:spPr>
        <p:txBody>
          <a:bodyPr vert="horz" wrap="square" lIns="0" tIns="13335" rIns="0" bIns="0" rtlCol="0">
            <a:spAutoFit/>
          </a:bodyPr>
          <a:lstStyle/>
          <a:p>
            <a:pPr marL="12700">
              <a:spcBef>
                <a:spcPts val="105"/>
              </a:spcBef>
            </a:pPr>
            <a:r>
              <a:rPr sz="4400" spc="-10" dirty="0"/>
              <a:t>Theorems</a:t>
            </a:r>
            <a:endParaRPr sz="4400"/>
          </a:p>
        </p:txBody>
      </p:sp>
      <p:sp>
        <p:nvSpPr>
          <p:cNvPr id="3" name="object 3"/>
          <p:cNvSpPr txBox="1"/>
          <p:nvPr/>
        </p:nvSpPr>
        <p:spPr>
          <a:xfrm>
            <a:off x="2159610" y="1409288"/>
            <a:ext cx="7821295" cy="3601720"/>
          </a:xfrm>
          <a:prstGeom prst="rect">
            <a:avLst/>
          </a:prstGeom>
        </p:spPr>
        <p:txBody>
          <a:bodyPr vert="horz" wrap="square" lIns="0" tIns="220979" rIns="0" bIns="0" rtlCol="0">
            <a:spAutoFit/>
          </a:bodyPr>
          <a:lstStyle/>
          <a:p>
            <a:pPr marL="335915" indent="-323850">
              <a:spcBef>
                <a:spcPts val="1739"/>
              </a:spcBef>
              <a:buSzPct val="45312"/>
              <a:buChar char="●"/>
              <a:tabLst>
                <a:tab pos="335915" algn="l"/>
                <a:tab pos="336550" algn="l"/>
              </a:tabLst>
            </a:pPr>
            <a:r>
              <a:rPr sz="3200" spc="-5" dirty="0">
                <a:latin typeface="Arial MT"/>
                <a:cs typeface="Arial MT"/>
              </a:rPr>
              <a:t>Theorems</a:t>
            </a:r>
            <a:r>
              <a:rPr sz="3200" spc="-60" dirty="0">
                <a:latin typeface="Arial MT"/>
                <a:cs typeface="Arial MT"/>
              </a:rPr>
              <a:t> </a:t>
            </a:r>
            <a:r>
              <a:rPr sz="3200" dirty="0">
                <a:latin typeface="Arial MT"/>
                <a:cs typeface="Arial MT"/>
              </a:rPr>
              <a:t>3</a:t>
            </a:r>
            <a:endParaRPr sz="3200">
              <a:latin typeface="Arial MT"/>
              <a:cs typeface="Arial MT"/>
            </a:endParaRPr>
          </a:p>
          <a:p>
            <a:pPr marL="768350" marR="5080" lvl="1" indent="-325120">
              <a:spcBef>
                <a:spcPts val="1420"/>
              </a:spcBef>
              <a:buSzPct val="75000"/>
              <a:buChar char="–"/>
              <a:tabLst>
                <a:tab pos="768350" algn="l"/>
                <a:tab pos="768985" algn="l"/>
              </a:tabLst>
            </a:pPr>
            <a:r>
              <a:rPr sz="2800" spc="-5" dirty="0">
                <a:latin typeface="Arial MT"/>
                <a:cs typeface="Arial MT"/>
              </a:rPr>
              <a:t>A </a:t>
            </a:r>
            <a:r>
              <a:rPr sz="2800" dirty="0">
                <a:latin typeface="Arial MT"/>
                <a:cs typeface="Arial MT"/>
              </a:rPr>
              <a:t>hybrid </a:t>
            </a:r>
            <a:r>
              <a:rPr sz="2800" spc="-5" dirty="0">
                <a:latin typeface="Arial MT"/>
                <a:cs typeface="Arial MT"/>
              </a:rPr>
              <a:t>VMM may be </a:t>
            </a:r>
            <a:r>
              <a:rPr sz="2800" dirty="0">
                <a:latin typeface="Arial MT"/>
                <a:cs typeface="Arial MT"/>
              </a:rPr>
              <a:t>constructed </a:t>
            </a:r>
            <a:r>
              <a:rPr sz="2800" spc="5" dirty="0">
                <a:latin typeface="Arial MT"/>
                <a:cs typeface="Arial MT"/>
              </a:rPr>
              <a:t>third- </a:t>
            </a:r>
            <a:r>
              <a:rPr sz="2800" spc="10" dirty="0">
                <a:latin typeface="Arial MT"/>
                <a:cs typeface="Arial MT"/>
              </a:rPr>
              <a:t> </a:t>
            </a:r>
            <a:r>
              <a:rPr sz="2800" spc="-5" dirty="0">
                <a:latin typeface="Arial MT"/>
                <a:cs typeface="Arial MT"/>
              </a:rPr>
              <a:t>generation</a:t>
            </a:r>
            <a:r>
              <a:rPr sz="2800" spc="15" dirty="0">
                <a:latin typeface="Arial MT"/>
                <a:cs typeface="Arial MT"/>
              </a:rPr>
              <a:t> </a:t>
            </a:r>
            <a:r>
              <a:rPr sz="2800" spc="-5" dirty="0">
                <a:latin typeface="Arial MT"/>
                <a:cs typeface="Arial MT"/>
              </a:rPr>
              <a:t>machine</a:t>
            </a:r>
            <a:r>
              <a:rPr sz="2800" spc="20" dirty="0">
                <a:latin typeface="Arial MT"/>
                <a:cs typeface="Arial MT"/>
              </a:rPr>
              <a:t> </a:t>
            </a:r>
            <a:r>
              <a:rPr sz="2800" spc="-5" dirty="0">
                <a:latin typeface="Arial MT"/>
                <a:cs typeface="Arial MT"/>
              </a:rPr>
              <a:t>in</a:t>
            </a:r>
            <a:r>
              <a:rPr sz="2800" spc="10" dirty="0">
                <a:latin typeface="Arial MT"/>
                <a:cs typeface="Arial MT"/>
              </a:rPr>
              <a:t> </a:t>
            </a:r>
            <a:r>
              <a:rPr sz="2800" spc="-5" dirty="0">
                <a:latin typeface="Arial MT"/>
                <a:cs typeface="Arial MT"/>
              </a:rPr>
              <a:t>which</a:t>
            </a:r>
            <a:r>
              <a:rPr sz="2800" spc="5" dirty="0">
                <a:latin typeface="Arial MT"/>
                <a:cs typeface="Arial MT"/>
              </a:rPr>
              <a:t> </a:t>
            </a:r>
            <a:r>
              <a:rPr sz="2800" spc="-5" dirty="0">
                <a:latin typeface="Arial MT"/>
                <a:cs typeface="Arial MT"/>
              </a:rPr>
              <a:t>the</a:t>
            </a:r>
            <a:r>
              <a:rPr sz="2800" dirty="0">
                <a:latin typeface="Arial MT"/>
                <a:cs typeface="Arial MT"/>
              </a:rPr>
              <a:t> set</a:t>
            </a:r>
            <a:r>
              <a:rPr sz="2800" spc="-5" dirty="0">
                <a:latin typeface="Arial MT"/>
                <a:cs typeface="Arial MT"/>
              </a:rPr>
              <a:t> of</a:t>
            </a:r>
            <a:r>
              <a:rPr sz="2800" dirty="0">
                <a:latin typeface="Arial MT"/>
                <a:cs typeface="Arial MT"/>
              </a:rPr>
              <a:t> </a:t>
            </a:r>
            <a:r>
              <a:rPr sz="2800" spc="10" dirty="0">
                <a:latin typeface="Arial MT"/>
                <a:cs typeface="Arial MT"/>
              </a:rPr>
              <a:t>user- </a:t>
            </a:r>
            <a:r>
              <a:rPr sz="2800" spc="-760" dirty="0">
                <a:latin typeface="Arial MT"/>
                <a:cs typeface="Arial MT"/>
              </a:rPr>
              <a:t> </a:t>
            </a:r>
            <a:r>
              <a:rPr sz="2800" dirty="0">
                <a:latin typeface="Arial MT"/>
                <a:cs typeface="Arial MT"/>
              </a:rPr>
              <a:t>sensitive</a:t>
            </a:r>
            <a:r>
              <a:rPr sz="2800" spc="-5" dirty="0">
                <a:latin typeface="Arial MT"/>
                <a:cs typeface="Arial MT"/>
              </a:rPr>
              <a:t> </a:t>
            </a:r>
            <a:r>
              <a:rPr sz="2800" dirty="0">
                <a:latin typeface="Arial MT"/>
                <a:cs typeface="Arial MT"/>
              </a:rPr>
              <a:t>instructions</a:t>
            </a:r>
            <a:r>
              <a:rPr sz="2800" spc="-15" dirty="0">
                <a:latin typeface="Arial MT"/>
                <a:cs typeface="Arial MT"/>
              </a:rPr>
              <a:t> </a:t>
            </a:r>
            <a:r>
              <a:rPr sz="2800" spc="-5" dirty="0">
                <a:latin typeface="Arial MT"/>
                <a:cs typeface="Arial MT"/>
              </a:rPr>
              <a:t>is a </a:t>
            </a:r>
            <a:r>
              <a:rPr sz="2800" dirty="0">
                <a:latin typeface="Arial MT"/>
                <a:cs typeface="Arial MT"/>
              </a:rPr>
              <a:t>subset</a:t>
            </a:r>
            <a:r>
              <a:rPr sz="2800" spc="-5" dirty="0">
                <a:latin typeface="Arial MT"/>
                <a:cs typeface="Arial MT"/>
              </a:rPr>
              <a:t> of</a:t>
            </a:r>
            <a:r>
              <a:rPr sz="2800" dirty="0">
                <a:latin typeface="Arial MT"/>
                <a:cs typeface="Arial MT"/>
              </a:rPr>
              <a:t> </a:t>
            </a:r>
            <a:r>
              <a:rPr sz="2800" spc="-5" dirty="0">
                <a:latin typeface="Arial MT"/>
                <a:cs typeface="Arial MT"/>
              </a:rPr>
              <a:t>the </a:t>
            </a:r>
            <a:r>
              <a:rPr sz="2800" dirty="0">
                <a:latin typeface="Arial MT"/>
                <a:cs typeface="Arial MT"/>
              </a:rPr>
              <a:t>set</a:t>
            </a:r>
            <a:r>
              <a:rPr sz="2800" spc="-5" dirty="0">
                <a:latin typeface="Arial MT"/>
                <a:cs typeface="Arial MT"/>
              </a:rPr>
              <a:t> of </a:t>
            </a:r>
            <a:r>
              <a:rPr sz="2800" spc="-765" dirty="0">
                <a:latin typeface="Arial MT"/>
                <a:cs typeface="Arial MT"/>
              </a:rPr>
              <a:t> </a:t>
            </a:r>
            <a:r>
              <a:rPr sz="2800" spc="-5" dirty="0">
                <a:latin typeface="Arial MT"/>
                <a:cs typeface="Arial MT"/>
              </a:rPr>
              <a:t>privileged</a:t>
            </a:r>
            <a:r>
              <a:rPr sz="2800" spc="10" dirty="0">
                <a:latin typeface="Arial MT"/>
                <a:cs typeface="Arial MT"/>
              </a:rPr>
              <a:t> </a:t>
            </a:r>
            <a:r>
              <a:rPr sz="2800" dirty="0">
                <a:latin typeface="Arial MT"/>
                <a:cs typeface="Arial MT"/>
              </a:rPr>
              <a:t>instructions.</a:t>
            </a:r>
            <a:endParaRPr sz="2800">
              <a:latin typeface="Arial MT"/>
              <a:cs typeface="Arial MT"/>
            </a:endParaRPr>
          </a:p>
          <a:p>
            <a:pPr marL="768350" marR="538480" lvl="1" indent="-325120">
              <a:spcBef>
                <a:spcPts val="1095"/>
              </a:spcBef>
              <a:buSzPct val="75000"/>
              <a:buFont typeface="Arial MT"/>
              <a:buChar char="–"/>
              <a:tabLst>
                <a:tab pos="768350" algn="l"/>
                <a:tab pos="768985" algn="l"/>
              </a:tabLst>
            </a:pPr>
            <a:r>
              <a:rPr sz="2800" i="1" spc="-5" dirty="0">
                <a:latin typeface="Arial"/>
                <a:cs typeface="Arial"/>
              </a:rPr>
              <a:t>In HVM, more </a:t>
            </a:r>
            <a:r>
              <a:rPr sz="2800" i="1" dirty="0">
                <a:latin typeface="Arial"/>
                <a:cs typeface="Arial"/>
              </a:rPr>
              <a:t>instructions </a:t>
            </a:r>
            <a:r>
              <a:rPr sz="2800" i="1" spc="-5" dirty="0">
                <a:latin typeface="Arial"/>
                <a:cs typeface="Arial"/>
              </a:rPr>
              <a:t>are </a:t>
            </a:r>
            <a:r>
              <a:rPr sz="2800" i="1" dirty="0">
                <a:latin typeface="Arial"/>
                <a:cs typeface="Arial"/>
              </a:rPr>
              <a:t>interpreted </a:t>
            </a:r>
            <a:r>
              <a:rPr sz="2800" i="1" spc="-765" dirty="0">
                <a:latin typeface="Arial"/>
                <a:cs typeface="Arial"/>
              </a:rPr>
              <a:t> </a:t>
            </a:r>
            <a:r>
              <a:rPr sz="2800" i="1" dirty="0">
                <a:latin typeface="Arial"/>
                <a:cs typeface="Arial"/>
              </a:rPr>
              <a:t>rather</a:t>
            </a:r>
            <a:r>
              <a:rPr sz="2800" i="1" spc="-10" dirty="0">
                <a:latin typeface="Arial"/>
                <a:cs typeface="Arial"/>
              </a:rPr>
              <a:t> </a:t>
            </a:r>
            <a:r>
              <a:rPr sz="2800" i="1" dirty="0">
                <a:latin typeface="Arial"/>
                <a:cs typeface="Arial"/>
              </a:rPr>
              <a:t>than</a:t>
            </a:r>
            <a:r>
              <a:rPr sz="2800" i="1" spc="-10" dirty="0">
                <a:latin typeface="Arial"/>
                <a:cs typeface="Arial"/>
              </a:rPr>
              <a:t> </a:t>
            </a:r>
            <a:r>
              <a:rPr sz="2800" i="1" dirty="0">
                <a:latin typeface="Arial"/>
                <a:cs typeface="Arial"/>
              </a:rPr>
              <a:t>being executed</a:t>
            </a:r>
            <a:r>
              <a:rPr sz="2800" i="1" spc="-5" dirty="0">
                <a:latin typeface="Arial"/>
                <a:cs typeface="Arial"/>
              </a:rPr>
              <a:t> </a:t>
            </a:r>
            <a:r>
              <a:rPr sz="2800" i="1" spc="-25" dirty="0">
                <a:latin typeface="Arial"/>
                <a:cs typeface="Arial"/>
              </a:rPr>
              <a:t>directly.</a:t>
            </a:r>
            <a:endParaRPr sz="2800">
              <a:latin typeface="Arial"/>
              <a:cs typeface="Arial"/>
            </a:endParaRPr>
          </a:p>
        </p:txBody>
      </p:sp>
      <p:sp>
        <p:nvSpPr>
          <p:cNvPr id="4" name="Date Placeholder 3">
            <a:extLst>
              <a:ext uri="{FF2B5EF4-FFF2-40B4-BE49-F238E27FC236}">
                <a16:creationId xmlns:a16="http://schemas.microsoft.com/office/drawing/2014/main" id="{80782257-6E92-4BCC-B79F-71FFC55EC528}"/>
              </a:ext>
            </a:extLst>
          </p:cNvPr>
          <p:cNvSpPr>
            <a:spLocks noGrp="1"/>
          </p:cNvSpPr>
          <p:nvPr>
            <p:ph type="dt" sz="half" idx="6"/>
          </p:nvPr>
        </p:nvSpPr>
        <p:spPr/>
        <p:txBody>
          <a:bodyPr/>
          <a:lstStyle/>
          <a:p>
            <a:fld id="{7B4BA942-87DE-4464-88D4-A3BC34AF59A2}" type="datetime1">
              <a:rPr lang="en-US" smtClean="0"/>
              <a:t>3/13/2023</a:t>
            </a:fld>
            <a:endParaRPr lang="en-US"/>
          </a:p>
        </p:txBody>
      </p:sp>
      <p:sp>
        <p:nvSpPr>
          <p:cNvPr id="5" name="Footer Placeholder 4">
            <a:extLst>
              <a:ext uri="{FF2B5EF4-FFF2-40B4-BE49-F238E27FC236}">
                <a16:creationId xmlns:a16="http://schemas.microsoft.com/office/drawing/2014/main" id="{9C3CBD36-6E31-47AB-A8CE-3283F9F2F3BD}"/>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459739"/>
            <a:ext cx="9753600" cy="690574"/>
          </a:xfrm>
          <a:prstGeom prst="rect">
            <a:avLst/>
          </a:prstGeom>
        </p:spPr>
        <p:txBody>
          <a:bodyPr vert="horz" wrap="square" lIns="0" tIns="13335" rIns="0" bIns="0" rtlCol="0">
            <a:spAutoFit/>
          </a:bodyPr>
          <a:lstStyle/>
          <a:p>
            <a:pPr marL="12700">
              <a:spcBef>
                <a:spcPts val="105"/>
              </a:spcBef>
            </a:pPr>
            <a:r>
              <a:rPr lang="en-GB" sz="4400" spc="-25" dirty="0"/>
              <a:t>3. </a:t>
            </a:r>
            <a:r>
              <a:rPr sz="4400" spc="-25" dirty="0"/>
              <a:t>Hardware</a:t>
            </a:r>
            <a:r>
              <a:rPr sz="4400" dirty="0"/>
              <a:t> </a:t>
            </a:r>
            <a:r>
              <a:rPr sz="4400" spc="-10" dirty="0"/>
              <a:t>virtualization</a:t>
            </a:r>
            <a:r>
              <a:rPr sz="4400" dirty="0"/>
              <a:t> </a:t>
            </a:r>
            <a:r>
              <a:rPr sz="4400" spc="-40" dirty="0"/>
              <a:t>Techniques</a:t>
            </a:r>
            <a:endParaRPr sz="4400" dirty="0"/>
          </a:p>
        </p:txBody>
      </p:sp>
      <p:sp>
        <p:nvSpPr>
          <p:cNvPr id="3" name="object 3"/>
          <p:cNvSpPr txBox="1"/>
          <p:nvPr/>
        </p:nvSpPr>
        <p:spPr>
          <a:xfrm>
            <a:off x="2159609" y="1616786"/>
            <a:ext cx="7752080" cy="2644140"/>
          </a:xfrm>
          <a:prstGeom prst="rect">
            <a:avLst/>
          </a:prstGeom>
        </p:spPr>
        <p:txBody>
          <a:bodyPr vert="horz" wrap="square" lIns="0" tIns="13335" rIns="0" bIns="0" rtlCol="0">
            <a:spAutoFit/>
          </a:bodyPr>
          <a:lstStyle/>
          <a:p>
            <a:pPr marL="335915" marR="5080" indent="-323850">
              <a:spcBef>
                <a:spcPts val="105"/>
              </a:spcBef>
              <a:buSzPct val="45312"/>
              <a:buChar char="●"/>
              <a:tabLst>
                <a:tab pos="335915" algn="l"/>
                <a:tab pos="336550" algn="l"/>
              </a:tabLst>
            </a:pPr>
            <a:r>
              <a:rPr sz="3200" dirty="0">
                <a:latin typeface="Arial MT"/>
                <a:cs typeface="Arial MT"/>
              </a:rPr>
              <a:t>CPU</a:t>
            </a:r>
            <a:r>
              <a:rPr sz="3200" spc="-15" dirty="0">
                <a:latin typeface="Arial MT"/>
                <a:cs typeface="Arial MT"/>
              </a:rPr>
              <a:t> </a:t>
            </a:r>
            <a:r>
              <a:rPr sz="3200" spc="-5" dirty="0">
                <a:latin typeface="Arial MT"/>
                <a:cs typeface="Arial MT"/>
              </a:rPr>
              <a:t>installed</a:t>
            </a:r>
            <a:r>
              <a:rPr sz="3200" spc="-10" dirty="0">
                <a:latin typeface="Arial MT"/>
                <a:cs typeface="Arial MT"/>
              </a:rPr>
              <a:t> </a:t>
            </a:r>
            <a:r>
              <a:rPr sz="3200" dirty="0">
                <a:latin typeface="Arial MT"/>
                <a:cs typeface="Arial MT"/>
              </a:rPr>
              <a:t>on</a:t>
            </a:r>
            <a:r>
              <a:rPr sz="3200" spc="-20" dirty="0">
                <a:latin typeface="Arial MT"/>
                <a:cs typeface="Arial MT"/>
              </a:rPr>
              <a:t> </a:t>
            </a:r>
            <a:r>
              <a:rPr sz="3200" spc="-5" dirty="0">
                <a:latin typeface="Arial MT"/>
                <a:cs typeface="Arial MT"/>
              </a:rPr>
              <a:t>the host</a:t>
            </a:r>
            <a:r>
              <a:rPr sz="3200" spc="-15" dirty="0">
                <a:latin typeface="Arial MT"/>
                <a:cs typeface="Arial MT"/>
              </a:rPr>
              <a:t> </a:t>
            </a:r>
            <a:r>
              <a:rPr sz="3200" dirty="0">
                <a:latin typeface="Arial MT"/>
                <a:cs typeface="Arial MT"/>
              </a:rPr>
              <a:t>is</a:t>
            </a:r>
            <a:r>
              <a:rPr sz="3200" spc="5" dirty="0">
                <a:latin typeface="Arial MT"/>
                <a:cs typeface="Arial MT"/>
              </a:rPr>
              <a:t> </a:t>
            </a:r>
            <a:r>
              <a:rPr sz="3200" spc="-5" dirty="0">
                <a:latin typeface="Arial MT"/>
                <a:cs typeface="Arial MT"/>
              </a:rPr>
              <a:t>only</a:t>
            </a:r>
            <a:r>
              <a:rPr sz="3200" spc="-10" dirty="0">
                <a:latin typeface="Arial MT"/>
                <a:cs typeface="Arial MT"/>
              </a:rPr>
              <a:t> </a:t>
            </a:r>
            <a:r>
              <a:rPr sz="3200" spc="-5" dirty="0">
                <a:latin typeface="Arial MT"/>
                <a:cs typeface="Arial MT"/>
              </a:rPr>
              <a:t>one</a:t>
            </a:r>
            <a:r>
              <a:rPr sz="3200" spc="-10" dirty="0">
                <a:latin typeface="Arial MT"/>
                <a:cs typeface="Arial MT"/>
              </a:rPr>
              <a:t> </a:t>
            </a:r>
            <a:r>
              <a:rPr sz="3200" dirty="0">
                <a:latin typeface="Arial MT"/>
                <a:cs typeface="Arial MT"/>
              </a:rPr>
              <a:t>set, </a:t>
            </a:r>
            <a:r>
              <a:rPr sz="3200" spc="-875" dirty="0">
                <a:latin typeface="Arial MT"/>
                <a:cs typeface="Arial MT"/>
              </a:rPr>
              <a:t> </a:t>
            </a:r>
            <a:r>
              <a:rPr sz="3200" spc="-5" dirty="0">
                <a:latin typeface="Arial MT"/>
                <a:cs typeface="Arial MT"/>
              </a:rPr>
              <a:t>but each </a:t>
            </a:r>
            <a:r>
              <a:rPr sz="3200" dirty="0">
                <a:latin typeface="Arial MT"/>
                <a:cs typeface="Arial MT"/>
              </a:rPr>
              <a:t>VM </a:t>
            </a:r>
            <a:r>
              <a:rPr sz="3200" spc="-5" dirty="0">
                <a:latin typeface="Arial MT"/>
                <a:cs typeface="Arial MT"/>
              </a:rPr>
              <a:t>that runs </a:t>
            </a:r>
            <a:r>
              <a:rPr sz="3200" spc="-10" dirty="0">
                <a:latin typeface="Arial MT"/>
                <a:cs typeface="Arial MT"/>
              </a:rPr>
              <a:t>on </a:t>
            </a:r>
            <a:r>
              <a:rPr sz="3200" spc="-5" dirty="0">
                <a:latin typeface="Arial MT"/>
                <a:cs typeface="Arial MT"/>
              </a:rPr>
              <a:t>the host </a:t>
            </a:r>
            <a:r>
              <a:rPr sz="3200" dirty="0">
                <a:latin typeface="Arial MT"/>
                <a:cs typeface="Arial MT"/>
              </a:rPr>
              <a:t> </a:t>
            </a:r>
            <a:r>
              <a:rPr sz="3200" spc="-5" dirty="0">
                <a:latin typeface="Arial MT"/>
                <a:cs typeface="Arial MT"/>
              </a:rPr>
              <a:t>requires</a:t>
            </a:r>
            <a:r>
              <a:rPr sz="3200" spc="-25" dirty="0">
                <a:latin typeface="Arial MT"/>
                <a:cs typeface="Arial MT"/>
              </a:rPr>
              <a:t> </a:t>
            </a:r>
            <a:r>
              <a:rPr sz="3200" spc="-5" dirty="0">
                <a:latin typeface="Arial MT"/>
                <a:cs typeface="Arial MT"/>
              </a:rPr>
              <a:t>their</a:t>
            </a:r>
            <a:r>
              <a:rPr sz="3200" dirty="0">
                <a:latin typeface="Arial MT"/>
                <a:cs typeface="Arial MT"/>
              </a:rPr>
              <a:t> </a:t>
            </a:r>
            <a:r>
              <a:rPr sz="3200" spc="-5" dirty="0">
                <a:latin typeface="Arial MT"/>
                <a:cs typeface="Arial MT"/>
              </a:rPr>
              <a:t>own</a:t>
            </a:r>
            <a:r>
              <a:rPr sz="3200" dirty="0">
                <a:latin typeface="Arial MT"/>
                <a:cs typeface="Arial MT"/>
              </a:rPr>
              <a:t> CPU.</a:t>
            </a:r>
            <a:endParaRPr sz="3200">
              <a:latin typeface="Arial MT"/>
              <a:cs typeface="Arial MT"/>
            </a:endParaRPr>
          </a:p>
          <a:p>
            <a:pPr marL="335915" marR="141605" indent="-323850">
              <a:spcBef>
                <a:spcPts val="1405"/>
              </a:spcBef>
              <a:buSzPct val="45312"/>
              <a:buChar char="●"/>
              <a:tabLst>
                <a:tab pos="335915" algn="l"/>
                <a:tab pos="336550" algn="l"/>
              </a:tabLst>
            </a:pPr>
            <a:r>
              <a:rPr sz="3200" dirty="0">
                <a:latin typeface="Arial MT"/>
                <a:cs typeface="Arial MT"/>
              </a:rPr>
              <a:t>It</a:t>
            </a:r>
            <a:r>
              <a:rPr sz="3200" spc="-10" dirty="0">
                <a:latin typeface="Arial MT"/>
                <a:cs typeface="Arial MT"/>
              </a:rPr>
              <a:t> </a:t>
            </a:r>
            <a:r>
              <a:rPr sz="3200" spc="-5" dirty="0">
                <a:latin typeface="Arial MT"/>
                <a:cs typeface="Arial MT"/>
              </a:rPr>
              <a:t>means</a:t>
            </a:r>
            <a:r>
              <a:rPr sz="3200" spc="-10" dirty="0">
                <a:latin typeface="Arial MT"/>
                <a:cs typeface="Arial MT"/>
              </a:rPr>
              <a:t> </a:t>
            </a:r>
            <a:r>
              <a:rPr sz="3200" dirty="0">
                <a:latin typeface="Arial MT"/>
                <a:cs typeface="Arial MT"/>
              </a:rPr>
              <a:t>CPU</a:t>
            </a:r>
            <a:r>
              <a:rPr sz="3200" spc="-10" dirty="0">
                <a:latin typeface="Arial MT"/>
                <a:cs typeface="Arial MT"/>
              </a:rPr>
              <a:t> </a:t>
            </a:r>
            <a:r>
              <a:rPr sz="3200" spc="-5" dirty="0">
                <a:latin typeface="Arial MT"/>
                <a:cs typeface="Arial MT"/>
              </a:rPr>
              <a:t>needs</a:t>
            </a:r>
            <a:r>
              <a:rPr sz="3200" spc="-10" dirty="0">
                <a:latin typeface="Arial MT"/>
                <a:cs typeface="Arial MT"/>
              </a:rPr>
              <a:t> </a:t>
            </a:r>
            <a:r>
              <a:rPr sz="3200" dirty="0">
                <a:latin typeface="Arial MT"/>
                <a:cs typeface="Arial MT"/>
              </a:rPr>
              <a:t>to</a:t>
            </a:r>
            <a:r>
              <a:rPr sz="3200" spc="-10" dirty="0">
                <a:latin typeface="Arial MT"/>
                <a:cs typeface="Arial MT"/>
              </a:rPr>
              <a:t> </a:t>
            </a:r>
            <a:r>
              <a:rPr sz="3200" spc="-5" dirty="0">
                <a:latin typeface="Arial MT"/>
                <a:cs typeface="Arial MT"/>
              </a:rPr>
              <a:t>virtualized,</a:t>
            </a:r>
            <a:r>
              <a:rPr sz="3200" spc="-15" dirty="0">
                <a:latin typeface="Arial MT"/>
                <a:cs typeface="Arial MT"/>
              </a:rPr>
              <a:t> </a:t>
            </a:r>
            <a:r>
              <a:rPr sz="3200" spc="-5" dirty="0">
                <a:latin typeface="Arial MT"/>
                <a:cs typeface="Arial MT"/>
              </a:rPr>
              <a:t>done </a:t>
            </a:r>
            <a:r>
              <a:rPr sz="3200" spc="-875" dirty="0">
                <a:latin typeface="Arial MT"/>
                <a:cs typeface="Arial MT"/>
              </a:rPr>
              <a:t> </a:t>
            </a:r>
            <a:r>
              <a:rPr sz="3200" dirty="0">
                <a:latin typeface="Arial MT"/>
                <a:cs typeface="Arial MT"/>
              </a:rPr>
              <a:t>by</a:t>
            </a:r>
            <a:r>
              <a:rPr sz="3200" spc="-20" dirty="0">
                <a:latin typeface="Arial MT"/>
                <a:cs typeface="Arial MT"/>
              </a:rPr>
              <a:t> hypervisor.</a:t>
            </a:r>
            <a:endParaRPr sz="3200">
              <a:latin typeface="Arial MT"/>
              <a:cs typeface="Arial MT"/>
            </a:endParaRPr>
          </a:p>
        </p:txBody>
      </p:sp>
      <p:sp>
        <p:nvSpPr>
          <p:cNvPr id="4" name="Date Placeholder 3">
            <a:extLst>
              <a:ext uri="{FF2B5EF4-FFF2-40B4-BE49-F238E27FC236}">
                <a16:creationId xmlns:a16="http://schemas.microsoft.com/office/drawing/2014/main" id="{09A1A60A-9EA1-4CE4-87BF-387288F44F68}"/>
              </a:ext>
            </a:extLst>
          </p:cNvPr>
          <p:cNvSpPr>
            <a:spLocks noGrp="1"/>
          </p:cNvSpPr>
          <p:nvPr>
            <p:ph type="dt" sz="half" idx="6"/>
          </p:nvPr>
        </p:nvSpPr>
        <p:spPr/>
        <p:txBody>
          <a:bodyPr/>
          <a:lstStyle/>
          <a:p>
            <a:fld id="{B564414C-1C21-42F7-B7C7-28B0BAADD388}" type="datetime1">
              <a:rPr lang="en-US" smtClean="0"/>
              <a:t>3/13/2023</a:t>
            </a:fld>
            <a:endParaRPr lang="en-US"/>
          </a:p>
        </p:txBody>
      </p:sp>
      <p:sp>
        <p:nvSpPr>
          <p:cNvPr id="5" name="Footer Placeholder 4">
            <a:extLst>
              <a:ext uri="{FF2B5EF4-FFF2-40B4-BE49-F238E27FC236}">
                <a16:creationId xmlns:a16="http://schemas.microsoft.com/office/drawing/2014/main" id="{9794FB15-898A-42B4-895F-3B4F0E2686C6}"/>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73325" y="1052064"/>
            <a:ext cx="7963534" cy="3819525"/>
          </a:xfrm>
          <a:prstGeom prst="rect">
            <a:avLst/>
          </a:prstGeom>
        </p:spPr>
        <p:txBody>
          <a:bodyPr vert="horz" wrap="square" lIns="0" tIns="170815" rIns="0" bIns="0" rtlCol="0">
            <a:spAutoFit/>
          </a:bodyPr>
          <a:lstStyle/>
          <a:p>
            <a:pPr marL="335280" indent="-323215">
              <a:spcBef>
                <a:spcPts val="1345"/>
              </a:spcBef>
              <a:buSzPct val="45312"/>
              <a:buFont typeface="Arial MT"/>
              <a:buChar char="●"/>
              <a:tabLst>
                <a:tab pos="335280" algn="l"/>
                <a:tab pos="335915" algn="l"/>
              </a:tabLst>
            </a:pPr>
            <a:r>
              <a:rPr sz="3200" b="1" u="heavy" spc="-5" dirty="0">
                <a:uFill>
                  <a:solidFill>
                    <a:srgbClr val="000000"/>
                  </a:solidFill>
                </a:uFill>
                <a:latin typeface="Arial"/>
                <a:cs typeface="Arial"/>
              </a:rPr>
              <a:t>Hardware-assisted</a:t>
            </a:r>
            <a:r>
              <a:rPr sz="3200" b="1" u="heavy" spc="-50" dirty="0">
                <a:uFill>
                  <a:solidFill>
                    <a:srgbClr val="000000"/>
                  </a:solidFill>
                </a:uFill>
                <a:latin typeface="Arial"/>
                <a:cs typeface="Arial"/>
              </a:rPr>
              <a:t> </a:t>
            </a:r>
            <a:r>
              <a:rPr sz="3200" b="1" u="heavy" dirty="0">
                <a:uFill>
                  <a:solidFill>
                    <a:srgbClr val="000000"/>
                  </a:solidFill>
                </a:uFill>
                <a:latin typeface="Arial"/>
                <a:cs typeface="Arial"/>
              </a:rPr>
              <a:t>virtualization</a:t>
            </a:r>
            <a:endParaRPr sz="3200" dirty="0">
              <a:latin typeface="Arial"/>
              <a:cs typeface="Arial"/>
            </a:endParaRPr>
          </a:p>
          <a:p>
            <a:pPr marL="768350" marR="756920" lvl="1" indent="-325120">
              <a:lnSpc>
                <a:spcPct val="90000"/>
              </a:lnSpc>
              <a:spcBef>
                <a:spcPts val="1420"/>
              </a:spcBef>
              <a:buSzPct val="75000"/>
              <a:buChar char="–"/>
              <a:tabLst>
                <a:tab pos="768350" algn="l"/>
                <a:tab pos="768985" algn="l"/>
                <a:tab pos="4291965" algn="l"/>
              </a:tabLst>
            </a:pPr>
            <a:r>
              <a:rPr sz="2800" spc="-5" dirty="0">
                <a:latin typeface="Arial MT"/>
                <a:cs typeface="Arial MT"/>
              </a:rPr>
              <a:t>In this</a:t>
            </a:r>
            <a:r>
              <a:rPr sz="2800" spc="-10" dirty="0">
                <a:latin typeface="Arial MT"/>
                <a:cs typeface="Arial MT"/>
              </a:rPr>
              <a:t> </a:t>
            </a:r>
            <a:r>
              <a:rPr sz="2800" spc="-5" dirty="0">
                <a:latin typeface="Arial MT"/>
                <a:cs typeface="Arial MT"/>
              </a:rPr>
              <a:t>hardware</a:t>
            </a:r>
            <a:r>
              <a:rPr sz="2800" spc="25" dirty="0">
                <a:latin typeface="Arial MT"/>
                <a:cs typeface="Arial MT"/>
              </a:rPr>
              <a:t> </a:t>
            </a:r>
            <a:r>
              <a:rPr sz="2800" dirty="0">
                <a:latin typeface="Arial MT"/>
                <a:cs typeface="Arial MT"/>
              </a:rPr>
              <a:t>provides</a:t>
            </a:r>
            <a:r>
              <a:rPr sz="2800" spc="5" dirty="0">
                <a:latin typeface="Arial MT"/>
                <a:cs typeface="Arial MT"/>
              </a:rPr>
              <a:t> </a:t>
            </a:r>
            <a:r>
              <a:rPr sz="2800" dirty="0">
                <a:latin typeface="Arial MT"/>
                <a:cs typeface="Arial MT"/>
              </a:rPr>
              <a:t>architectural </a:t>
            </a:r>
            <a:r>
              <a:rPr sz="2800" spc="5" dirty="0">
                <a:latin typeface="Arial MT"/>
                <a:cs typeface="Arial MT"/>
              </a:rPr>
              <a:t> </a:t>
            </a:r>
            <a:r>
              <a:rPr sz="2800" dirty="0">
                <a:latin typeface="Arial MT"/>
                <a:cs typeface="Arial MT"/>
              </a:rPr>
              <a:t>support for</a:t>
            </a:r>
            <a:r>
              <a:rPr sz="2800" spc="5" dirty="0">
                <a:latin typeface="Arial MT"/>
                <a:cs typeface="Arial MT"/>
              </a:rPr>
              <a:t> </a:t>
            </a:r>
            <a:r>
              <a:rPr sz="2800" spc="-5" dirty="0">
                <a:latin typeface="Arial MT"/>
                <a:cs typeface="Arial MT"/>
              </a:rPr>
              <a:t>building</a:t>
            </a:r>
            <a:r>
              <a:rPr sz="2800" spc="25" dirty="0">
                <a:latin typeface="Arial MT"/>
                <a:cs typeface="Arial MT"/>
              </a:rPr>
              <a:t> </a:t>
            </a:r>
            <a:r>
              <a:rPr sz="2800" spc="-5" dirty="0">
                <a:latin typeface="Arial MT"/>
                <a:cs typeface="Arial MT"/>
              </a:rPr>
              <a:t>a	VMM</a:t>
            </a:r>
            <a:r>
              <a:rPr sz="2800" spc="-25" dirty="0">
                <a:latin typeface="Arial MT"/>
                <a:cs typeface="Arial MT"/>
              </a:rPr>
              <a:t> </a:t>
            </a:r>
            <a:r>
              <a:rPr sz="2800" dirty="0">
                <a:latin typeface="Arial MT"/>
                <a:cs typeface="Arial MT"/>
              </a:rPr>
              <a:t>able</a:t>
            </a:r>
            <a:r>
              <a:rPr sz="2800" spc="-25" dirty="0">
                <a:latin typeface="Arial MT"/>
                <a:cs typeface="Arial MT"/>
              </a:rPr>
              <a:t> </a:t>
            </a:r>
            <a:r>
              <a:rPr sz="2800" dirty="0">
                <a:latin typeface="Arial MT"/>
                <a:cs typeface="Arial MT"/>
              </a:rPr>
              <a:t>to</a:t>
            </a:r>
            <a:r>
              <a:rPr sz="2800" spc="-25" dirty="0">
                <a:latin typeface="Arial MT"/>
                <a:cs typeface="Arial MT"/>
              </a:rPr>
              <a:t> </a:t>
            </a:r>
            <a:r>
              <a:rPr sz="2800" dirty="0">
                <a:latin typeface="Arial MT"/>
                <a:cs typeface="Arial MT"/>
              </a:rPr>
              <a:t>run</a:t>
            </a:r>
            <a:r>
              <a:rPr sz="2800" spc="-15" dirty="0">
                <a:latin typeface="Arial MT"/>
                <a:cs typeface="Arial MT"/>
              </a:rPr>
              <a:t> </a:t>
            </a:r>
            <a:r>
              <a:rPr sz="2800" spc="-5" dirty="0">
                <a:latin typeface="Arial MT"/>
                <a:cs typeface="Arial MT"/>
              </a:rPr>
              <a:t>a </a:t>
            </a:r>
            <a:r>
              <a:rPr sz="2800" spc="-760" dirty="0">
                <a:latin typeface="Arial MT"/>
                <a:cs typeface="Arial MT"/>
              </a:rPr>
              <a:t> </a:t>
            </a:r>
            <a:r>
              <a:rPr sz="2800" spc="-5" dirty="0">
                <a:latin typeface="Arial MT"/>
                <a:cs typeface="Arial MT"/>
              </a:rPr>
              <a:t>guest</a:t>
            </a:r>
            <a:r>
              <a:rPr sz="2800" spc="-10" dirty="0">
                <a:latin typeface="Arial MT"/>
                <a:cs typeface="Arial MT"/>
              </a:rPr>
              <a:t> </a:t>
            </a:r>
            <a:r>
              <a:rPr sz="2800" spc="-15" dirty="0">
                <a:latin typeface="Arial MT"/>
                <a:cs typeface="Arial MT"/>
              </a:rPr>
              <a:t>OS</a:t>
            </a:r>
            <a:r>
              <a:rPr sz="2800" spc="5" dirty="0">
                <a:latin typeface="Arial MT"/>
                <a:cs typeface="Arial MT"/>
              </a:rPr>
              <a:t> </a:t>
            </a:r>
            <a:r>
              <a:rPr sz="2800" spc="-5" dirty="0">
                <a:latin typeface="Arial MT"/>
                <a:cs typeface="Arial MT"/>
              </a:rPr>
              <a:t>in complete</a:t>
            </a:r>
            <a:r>
              <a:rPr sz="2800" spc="15" dirty="0">
                <a:latin typeface="Arial MT"/>
                <a:cs typeface="Arial MT"/>
              </a:rPr>
              <a:t> </a:t>
            </a:r>
            <a:r>
              <a:rPr sz="2800" dirty="0">
                <a:latin typeface="Arial MT"/>
                <a:cs typeface="Arial MT"/>
              </a:rPr>
              <a:t>isolation.</a:t>
            </a:r>
          </a:p>
          <a:p>
            <a:pPr marL="768350" lvl="1" indent="-325120">
              <a:spcBef>
                <a:spcPts val="755"/>
              </a:spcBef>
              <a:buSzPct val="75000"/>
              <a:buFont typeface="Arial MT"/>
              <a:buChar char="–"/>
              <a:tabLst>
                <a:tab pos="768350" algn="l"/>
                <a:tab pos="768985" algn="l"/>
              </a:tabLst>
            </a:pPr>
            <a:r>
              <a:rPr sz="2800" b="1" i="1" u="heavy" spc="-5" dirty="0">
                <a:solidFill>
                  <a:srgbClr val="0099FF"/>
                </a:solidFill>
                <a:uFill>
                  <a:solidFill>
                    <a:srgbClr val="0099FF"/>
                  </a:solidFill>
                </a:uFill>
                <a:latin typeface="Arial"/>
                <a:cs typeface="Arial"/>
              </a:rPr>
              <a:t>Intel</a:t>
            </a:r>
            <a:r>
              <a:rPr sz="2800" b="1" i="1" u="heavy" spc="-15"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VT</a:t>
            </a:r>
            <a:r>
              <a:rPr sz="2800" b="1" i="1" spc="-10" dirty="0">
                <a:solidFill>
                  <a:srgbClr val="0099FF"/>
                </a:solidFill>
                <a:latin typeface="Arial"/>
                <a:cs typeface="Arial"/>
              </a:rPr>
              <a:t> </a:t>
            </a:r>
            <a:r>
              <a:rPr sz="2800" dirty="0">
                <a:latin typeface="Arial MT"/>
                <a:cs typeface="Arial MT"/>
              </a:rPr>
              <a:t>and</a:t>
            </a:r>
            <a:r>
              <a:rPr sz="2800" spc="10" dirty="0">
                <a:solidFill>
                  <a:srgbClr val="0099FF"/>
                </a:solidFill>
                <a:latin typeface="Arial MT"/>
                <a:cs typeface="Arial MT"/>
              </a:rPr>
              <a:t> </a:t>
            </a:r>
            <a:r>
              <a:rPr sz="2800" b="1" i="1" u="heavy" spc="-15" dirty="0">
                <a:solidFill>
                  <a:srgbClr val="0099FF"/>
                </a:solidFill>
                <a:uFill>
                  <a:solidFill>
                    <a:srgbClr val="0099FF"/>
                  </a:solidFill>
                </a:uFill>
                <a:latin typeface="Arial"/>
                <a:cs typeface="Arial"/>
              </a:rPr>
              <a:t>AMD</a:t>
            </a:r>
            <a:r>
              <a:rPr sz="2800" b="1" i="1" u="heavy" spc="20"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V</a:t>
            </a:r>
            <a:r>
              <a:rPr sz="2800" b="1" i="1" spc="-15" dirty="0">
                <a:solidFill>
                  <a:srgbClr val="0099FF"/>
                </a:solidFill>
                <a:latin typeface="Arial"/>
                <a:cs typeface="Arial"/>
              </a:rPr>
              <a:t> </a:t>
            </a:r>
            <a:r>
              <a:rPr sz="2800" dirty="0">
                <a:latin typeface="Arial MT"/>
                <a:cs typeface="Arial MT"/>
              </a:rPr>
              <a:t>extensions.</a:t>
            </a:r>
          </a:p>
          <a:p>
            <a:pPr marL="768350" marR="5080" lvl="1" indent="-325120">
              <a:lnSpc>
                <a:spcPts val="3020"/>
              </a:lnSpc>
              <a:spcBef>
                <a:spcPts val="1155"/>
              </a:spcBef>
              <a:buSzPct val="75000"/>
              <a:buChar char="–"/>
              <a:tabLst>
                <a:tab pos="768350" algn="l"/>
                <a:tab pos="768985" algn="l"/>
              </a:tabLst>
            </a:pPr>
            <a:r>
              <a:rPr sz="2800" spc="-5" dirty="0">
                <a:latin typeface="Arial MT"/>
                <a:cs typeface="Arial MT"/>
              </a:rPr>
              <a:t>Early</a:t>
            </a:r>
            <a:r>
              <a:rPr sz="2800" spc="15" dirty="0">
                <a:latin typeface="Arial MT"/>
                <a:cs typeface="Arial MT"/>
              </a:rPr>
              <a:t> </a:t>
            </a:r>
            <a:r>
              <a:rPr sz="2800" spc="-5" dirty="0">
                <a:latin typeface="Arial MT"/>
                <a:cs typeface="Arial MT"/>
              </a:rPr>
              <a:t>products</a:t>
            </a:r>
            <a:r>
              <a:rPr sz="2800" spc="5" dirty="0">
                <a:latin typeface="Arial MT"/>
                <a:cs typeface="Arial MT"/>
              </a:rPr>
              <a:t> </a:t>
            </a:r>
            <a:r>
              <a:rPr sz="2800" spc="-5" dirty="0">
                <a:latin typeface="Arial MT"/>
                <a:cs typeface="Arial MT"/>
              </a:rPr>
              <a:t>were</a:t>
            </a:r>
            <a:r>
              <a:rPr sz="2800" spc="35" dirty="0">
                <a:latin typeface="Arial MT"/>
                <a:cs typeface="Arial MT"/>
              </a:rPr>
              <a:t> </a:t>
            </a:r>
            <a:r>
              <a:rPr sz="2800" spc="-5" dirty="0">
                <a:latin typeface="Arial MT"/>
                <a:cs typeface="Arial MT"/>
              </a:rPr>
              <a:t>using</a:t>
            </a:r>
            <a:r>
              <a:rPr sz="2800" spc="50" dirty="0">
                <a:solidFill>
                  <a:srgbClr val="0099FF"/>
                </a:solidFill>
                <a:latin typeface="Arial MT"/>
                <a:cs typeface="Arial MT"/>
              </a:rPr>
              <a:t> </a:t>
            </a:r>
            <a:r>
              <a:rPr sz="2800" b="1" i="1" u="heavy" spc="-5" dirty="0">
                <a:solidFill>
                  <a:srgbClr val="0099FF"/>
                </a:solidFill>
                <a:uFill>
                  <a:solidFill>
                    <a:srgbClr val="0099FF"/>
                  </a:solidFill>
                </a:uFill>
                <a:latin typeface="Arial"/>
                <a:cs typeface="Arial"/>
              </a:rPr>
              <a:t>binary</a:t>
            </a:r>
            <a:r>
              <a:rPr sz="2800" b="1" i="1" u="heavy" spc="25"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translation </a:t>
            </a:r>
            <a:r>
              <a:rPr sz="2800" b="1" i="1" spc="-760" dirty="0">
                <a:solidFill>
                  <a:srgbClr val="0099FF"/>
                </a:solidFill>
                <a:latin typeface="Arial"/>
                <a:cs typeface="Arial"/>
              </a:rPr>
              <a:t> </a:t>
            </a:r>
            <a:r>
              <a:rPr sz="2800" b="1" i="1" u="heavy" spc="-5" dirty="0">
                <a:solidFill>
                  <a:srgbClr val="0099FF"/>
                </a:solidFill>
                <a:uFill>
                  <a:solidFill>
                    <a:srgbClr val="0099FF"/>
                  </a:solidFill>
                </a:uFill>
                <a:latin typeface="Arial"/>
                <a:cs typeface="Arial"/>
              </a:rPr>
              <a:t>to trap</a:t>
            </a:r>
            <a:r>
              <a:rPr sz="2800" b="1" i="1" u="heavy" spc="10"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some</a:t>
            </a:r>
            <a:r>
              <a:rPr sz="2800" b="1" i="1" u="heavy" spc="20"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sensitive</a:t>
            </a:r>
            <a:r>
              <a:rPr sz="2800" b="1" i="1" u="heavy" spc="10" dirty="0">
                <a:solidFill>
                  <a:srgbClr val="0099FF"/>
                </a:solidFill>
                <a:uFill>
                  <a:solidFill>
                    <a:srgbClr val="0099FF"/>
                  </a:solidFill>
                </a:uFill>
                <a:latin typeface="Arial"/>
                <a:cs typeface="Arial"/>
              </a:rPr>
              <a:t> </a:t>
            </a:r>
            <a:r>
              <a:rPr sz="2800" b="1" i="1" u="heavy" spc="-5" dirty="0">
                <a:solidFill>
                  <a:srgbClr val="0099FF"/>
                </a:solidFill>
                <a:uFill>
                  <a:solidFill>
                    <a:srgbClr val="0099FF"/>
                  </a:solidFill>
                </a:uFill>
                <a:latin typeface="Arial"/>
                <a:cs typeface="Arial"/>
              </a:rPr>
              <a:t>instructions</a:t>
            </a:r>
            <a:r>
              <a:rPr sz="2800" b="1" i="1" spc="55" dirty="0">
                <a:solidFill>
                  <a:srgbClr val="0099FF"/>
                </a:solidFill>
                <a:latin typeface="Arial"/>
                <a:cs typeface="Arial"/>
              </a:rPr>
              <a:t> </a:t>
            </a:r>
            <a:r>
              <a:rPr sz="2800" dirty="0">
                <a:latin typeface="Arial MT"/>
                <a:cs typeface="Arial MT"/>
              </a:rPr>
              <a:t>and </a:t>
            </a:r>
            <a:r>
              <a:rPr sz="2800" spc="5" dirty="0">
                <a:latin typeface="Arial MT"/>
                <a:cs typeface="Arial MT"/>
              </a:rPr>
              <a:t> </a:t>
            </a:r>
            <a:r>
              <a:rPr sz="2800" spc="-5" dirty="0">
                <a:latin typeface="Arial MT"/>
                <a:cs typeface="Arial MT"/>
              </a:rPr>
              <a:t>provide</a:t>
            </a:r>
            <a:r>
              <a:rPr sz="2800" spc="-10" dirty="0">
                <a:latin typeface="Arial MT"/>
                <a:cs typeface="Arial MT"/>
              </a:rPr>
              <a:t> </a:t>
            </a:r>
            <a:r>
              <a:rPr sz="2800" dirty="0">
                <a:latin typeface="Arial MT"/>
                <a:cs typeface="Arial MT"/>
              </a:rPr>
              <a:t>an</a:t>
            </a:r>
            <a:r>
              <a:rPr sz="2800" spc="-5" dirty="0">
                <a:latin typeface="Arial MT"/>
                <a:cs typeface="Arial MT"/>
              </a:rPr>
              <a:t> </a:t>
            </a:r>
            <a:r>
              <a:rPr sz="2800" dirty="0">
                <a:latin typeface="Arial MT"/>
                <a:cs typeface="Arial MT"/>
              </a:rPr>
              <a:t>emulated</a:t>
            </a:r>
            <a:r>
              <a:rPr sz="2800" spc="15" dirty="0">
                <a:latin typeface="Arial MT"/>
                <a:cs typeface="Arial MT"/>
              </a:rPr>
              <a:t> </a:t>
            </a:r>
            <a:r>
              <a:rPr sz="2800" dirty="0">
                <a:latin typeface="Arial MT"/>
                <a:cs typeface="Arial MT"/>
              </a:rPr>
              <a:t>version</a:t>
            </a:r>
          </a:p>
        </p:txBody>
      </p:sp>
      <p:sp>
        <p:nvSpPr>
          <p:cNvPr id="3" name="Date Placeholder 2">
            <a:extLst>
              <a:ext uri="{FF2B5EF4-FFF2-40B4-BE49-F238E27FC236}">
                <a16:creationId xmlns:a16="http://schemas.microsoft.com/office/drawing/2014/main" id="{4D93C915-A281-4A91-8F3B-DB64E72B25AB}"/>
              </a:ext>
            </a:extLst>
          </p:cNvPr>
          <p:cNvSpPr>
            <a:spLocks noGrp="1"/>
          </p:cNvSpPr>
          <p:nvPr>
            <p:ph type="dt" sz="half" idx="6"/>
          </p:nvPr>
        </p:nvSpPr>
        <p:spPr/>
        <p:txBody>
          <a:bodyPr/>
          <a:lstStyle/>
          <a:p>
            <a:fld id="{32848589-7BD8-4729-BCB5-9FD58845CAAF}" type="datetime1">
              <a:rPr lang="en-US" smtClean="0"/>
              <a:t>3/13/2023</a:t>
            </a:fld>
            <a:endParaRPr lang="en-US"/>
          </a:p>
        </p:txBody>
      </p:sp>
      <p:sp>
        <p:nvSpPr>
          <p:cNvPr id="4" name="Footer Placeholder 3">
            <a:extLst>
              <a:ext uri="{FF2B5EF4-FFF2-40B4-BE49-F238E27FC236}">
                <a16:creationId xmlns:a16="http://schemas.microsoft.com/office/drawing/2014/main" id="{E0815DD1-8656-4FFC-AFD1-115F9A85D2C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5964" y="916457"/>
            <a:ext cx="3646169" cy="690574"/>
          </a:xfrm>
          <a:prstGeom prst="rect">
            <a:avLst/>
          </a:prstGeom>
        </p:spPr>
        <p:txBody>
          <a:bodyPr vert="horz" wrap="square" lIns="0" tIns="13335" rIns="0" bIns="0" rtlCol="0">
            <a:spAutoFit/>
          </a:bodyPr>
          <a:lstStyle/>
          <a:p>
            <a:pPr marL="12700">
              <a:spcBef>
                <a:spcPts val="105"/>
              </a:spcBef>
            </a:pPr>
            <a:r>
              <a:rPr sz="4400" b="1" spc="-15"/>
              <a:t>Virtualization</a:t>
            </a:r>
            <a:endParaRPr sz="4400" b="1" dirty="0"/>
          </a:p>
        </p:txBody>
      </p:sp>
      <p:sp>
        <p:nvSpPr>
          <p:cNvPr id="3" name="object 3"/>
          <p:cNvSpPr txBox="1"/>
          <p:nvPr/>
        </p:nvSpPr>
        <p:spPr>
          <a:xfrm>
            <a:off x="2059941" y="1607262"/>
            <a:ext cx="8074025" cy="3051175"/>
          </a:xfrm>
          <a:prstGeom prst="rect">
            <a:avLst/>
          </a:prstGeom>
        </p:spPr>
        <p:txBody>
          <a:bodyPr vert="horz" wrap="square" lIns="0" tIns="13335" rIns="0" bIns="0" rtlCol="0">
            <a:spAutoFit/>
          </a:bodyPr>
          <a:lstStyle/>
          <a:p>
            <a:pPr marL="355600" marR="5080" indent="-342900" algn="just">
              <a:spcBef>
                <a:spcPts val="105"/>
              </a:spcBef>
              <a:buFont typeface="Arial MT"/>
              <a:buChar char="•"/>
              <a:tabLst>
                <a:tab pos="355600" algn="l"/>
              </a:tabLst>
            </a:pPr>
            <a:r>
              <a:rPr sz="3200" b="1" spc="-10" dirty="0">
                <a:latin typeface="Calibri"/>
                <a:cs typeface="Calibri"/>
              </a:rPr>
              <a:t>Virtualization </a:t>
            </a:r>
            <a:r>
              <a:rPr sz="3200" spc="-5" dirty="0">
                <a:latin typeface="Calibri"/>
                <a:cs typeface="Calibri"/>
              </a:rPr>
              <a:t>is </a:t>
            </a:r>
            <a:r>
              <a:rPr sz="3200" dirty="0">
                <a:latin typeface="Calibri"/>
                <a:cs typeface="Calibri"/>
              </a:rPr>
              <a:t>the </a:t>
            </a:r>
            <a:r>
              <a:rPr sz="3200" spc="-10" dirty="0">
                <a:latin typeface="Calibri"/>
                <a:cs typeface="Calibri"/>
              </a:rPr>
              <a:t>creation </a:t>
            </a:r>
            <a:r>
              <a:rPr sz="3200" dirty="0">
                <a:latin typeface="Calibri"/>
                <a:cs typeface="Calibri"/>
              </a:rPr>
              <a:t>of a virtual </a:t>
            </a:r>
            <a:r>
              <a:rPr sz="3200" spc="-15" dirty="0">
                <a:latin typeface="Calibri"/>
                <a:cs typeface="Calibri"/>
              </a:rPr>
              <a:t>rather </a:t>
            </a:r>
            <a:r>
              <a:rPr sz="3200" spc="-710" dirty="0">
                <a:latin typeface="Calibri"/>
                <a:cs typeface="Calibri"/>
              </a:rPr>
              <a:t> </a:t>
            </a:r>
            <a:r>
              <a:rPr sz="3200" dirty="0">
                <a:latin typeface="Calibri"/>
                <a:cs typeface="Calibri"/>
              </a:rPr>
              <a:t>than actual </a:t>
            </a:r>
            <a:r>
              <a:rPr sz="3200" spc="-15" dirty="0">
                <a:latin typeface="Calibri"/>
                <a:cs typeface="Calibri"/>
              </a:rPr>
              <a:t>version </a:t>
            </a:r>
            <a:r>
              <a:rPr sz="3200" dirty="0">
                <a:latin typeface="Calibri"/>
                <a:cs typeface="Calibri"/>
              </a:rPr>
              <a:t>of something, </a:t>
            </a:r>
            <a:r>
              <a:rPr sz="3200" spc="-5" dirty="0">
                <a:latin typeface="Calibri"/>
                <a:cs typeface="Calibri"/>
              </a:rPr>
              <a:t>such </a:t>
            </a:r>
            <a:r>
              <a:rPr sz="3200" dirty="0">
                <a:latin typeface="Calibri"/>
                <a:cs typeface="Calibri"/>
              </a:rPr>
              <a:t>as an </a:t>
            </a:r>
            <a:r>
              <a:rPr sz="3200" spc="5" dirty="0">
                <a:latin typeface="Calibri"/>
                <a:cs typeface="Calibri"/>
              </a:rPr>
              <a:t> </a:t>
            </a:r>
            <a:r>
              <a:rPr sz="3200" spc="-10" dirty="0">
                <a:latin typeface="Calibri"/>
                <a:cs typeface="Calibri"/>
              </a:rPr>
              <a:t>operating </a:t>
            </a:r>
            <a:r>
              <a:rPr sz="3200" spc="-25" dirty="0">
                <a:latin typeface="Calibri"/>
                <a:cs typeface="Calibri"/>
              </a:rPr>
              <a:t>system, </a:t>
            </a:r>
            <a:r>
              <a:rPr sz="3200" dirty="0">
                <a:latin typeface="Calibri"/>
                <a:cs typeface="Calibri"/>
              </a:rPr>
              <a:t>a </a:t>
            </a:r>
            <a:r>
              <a:rPr sz="3200" spc="-45" dirty="0">
                <a:latin typeface="Calibri"/>
                <a:cs typeface="Calibri"/>
              </a:rPr>
              <a:t>server, </a:t>
            </a:r>
            <a:r>
              <a:rPr sz="3200" dirty="0">
                <a:latin typeface="Calibri"/>
                <a:cs typeface="Calibri"/>
              </a:rPr>
              <a:t>a </a:t>
            </a:r>
            <a:r>
              <a:rPr sz="3200" spc="-25" dirty="0">
                <a:latin typeface="Calibri"/>
                <a:cs typeface="Calibri"/>
              </a:rPr>
              <a:t>storage </a:t>
            </a:r>
            <a:r>
              <a:rPr sz="3200" spc="-5" dirty="0">
                <a:latin typeface="Calibri"/>
                <a:cs typeface="Calibri"/>
              </a:rPr>
              <a:t>device </a:t>
            </a:r>
            <a:r>
              <a:rPr sz="3200" dirty="0">
                <a:latin typeface="Calibri"/>
                <a:cs typeface="Calibri"/>
              </a:rPr>
              <a:t>or </a:t>
            </a:r>
            <a:r>
              <a:rPr sz="3200" spc="5" dirty="0">
                <a:latin typeface="Calibri"/>
                <a:cs typeface="Calibri"/>
              </a:rPr>
              <a:t> </a:t>
            </a:r>
            <a:r>
              <a:rPr sz="3200" spc="-10" dirty="0">
                <a:latin typeface="Calibri"/>
                <a:cs typeface="Calibri"/>
              </a:rPr>
              <a:t>network</a:t>
            </a:r>
            <a:r>
              <a:rPr sz="3200" spc="-30" dirty="0">
                <a:latin typeface="Calibri"/>
                <a:cs typeface="Calibri"/>
              </a:rPr>
              <a:t> </a:t>
            </a:r>
            <a:r>
              <a:rPr sz="3200" spc="-10" dirty="0">
                <a:latin typeface="Calibri"/>
                <a:cs typeface="Calibri"/>
              </a:rPr>
              <a:t>resources</a:t>
            </a:r>
            <a:endParaRPr sz="3200">
              <a:latin typeface="Calibri"/>
              <a:cs typeface="Calibri"/>
            </a:endParaRPr>
          </a:p>
          <a:p>
            <a:pPr marL="355600" marR="6985" indent="-342900" algn="just">
              <a:spcBef>
                <a:spcPts val="775"/>
              </a:spcBef>
              <a:buFont typeface="Arial MT"/>
              <a:buChar char="•"/>
              <a:tabLst>
                <a:tab pos="355600" algn="l"/>
              </a:tabLst>
            </a:pPr>
            <a:r>
              <a:rPr sz="3200" spc="-5" dirty="0">
                <a:latin typeface="Calibri"/>
                <a:cs typeface="Calibri"/>
              </a:rPr>
              <a:t>One</a:t>
            </a:r>
            <a:r>
              <a:rPr sz="3200" dirty="0">
                <a:latin typeface="Calibri"/>
                <a:cs typeface="Calibri"/>
              </a:rPr>
              <a:t> of</a:t>
            </a:r>
            <a:r>
              <a:rPr sz="3200" spc="5" dirty="0">
                <a:latin typeface="Calibri"/>
                <a:cs typeface="Calibri"/>
              </a:rPr>
              <a:t> </a:t>
            </a:r>
            <a:r>
              <a:rPr sz="3200" dirty="0">
                <a:latin typeface="Calibri"/>
                <a:cs typeface="Calibri"/>
              </a:rPr>
              <a:t>the</a:t>
            </a:r>
            <a:r>
              <a:rPr sz="3200" spc="5" dirty="0">
                <a:latin typeface="Calibri"/>
                <a:cs typeface="Calibri"/>
              </a:rPr>
              <a:t> </a:t>
            </a:r>
            <a:r>
              <a:rPr sz="3200" spc="-5" dirty="0">
                <a:latin typeface="Calibri"/>
                <a:cs typeface="Calibri"/>
              </a:rPr>
              <a:t>fundamental</a:t>
            </a:r>
            <a:r>
              <a:rPr sz="3200" dirty="0">
                <a:latin typeface="Calibri"/>
                <a:cs typeface="Calibri"/>
              </a:rPr>
              <a:t> </a:t>
            </a:r>
            <a:r>
              <a:rPr sz="3200" spc="-5" dirty="0">
                <a:latin typeface="Calibri"/>
                <a:cs typeface="Calibri"/>
              </a:rPr>
              <a:t>Concepts</a:t>
            </a:r>
            <a:r>
              <a:rPr sz="3200" dirty="0">
                <a:latin typeface="Calibri"/>
                <a:cs typeface="Calibri"/>
              </a:rPr>
              <a:t> of</a:t>
            </a:r>
            <a:r>
              <a:rPr sz="3200" spc="5" dirty="0">
                <a:latin typeface="Calibri"/>
                <a:cs typeface="Calibri"/>
              </a:rPr>
              <a:t> </a:t>
            </a:r>
            <a:r>
              <a:rPr sz="3200" dirty="0">
                <a:latin typeface="Calibri"/>
                <a:cs typeface="Calibri"/>
              </a:rPr>
              <a:t>Cloud </a:t>
            </a:r>
            <a:r>
              <a:rPr sz="3200" spc="5" dirty="0">
                <a:latin typeface="Calibri"/>
                <a:cs typeface="Calibri"/>
              </a:rPr>
              <a:t> </a:t>
            </a:r>
            <a:r>
              <a:rPr sz="3200" spc="-5" dirty="0">
                <a:latin typeface="Calibri"/>
                <a:cs typeface="Calibri"/>
              </a:rPr>
              <a:t>Computing</a:t>
            </a:r>
            <a:endParaRPr sz="3200">
              <a:latin typeface="Calibri"/>
              <a:cs typeface="Calibri"/>
            </a:endParaRPr>
          </a:p>
        </p:txBody>
      </p:sp>
      <p:pic>
        <p:nvPicPr>
          <p:cNvPr id="4" name="object 4"/>
          <p:cNvPicPr/>
          <p:nvPr/>
        </p:nvPicPr>
        <p:blipFill>
          <a:blip r:embed="rId2" cstate="print"/>
          <a:stretch>
            <a:fillRect/>
          </a:stretch>
        </p:blipFill>
        <p:spPr>
          <a:xfrm>
            <a:off x="2136649" y="4572000"/>
            <a:ext cx="2676143" cy="1843811"/>
          </a:xfrm>
          <a:prstGeom prst="rect">
            <a:avLst/>
          </a:prstGeom>
        </p:spPr>
      </p:pic>
      <p:pic>
        <p:nvPicPr>
          <p:cNvPr id="5" name="object 5"/>
          <p:cNvPicPr/>
          <p:nvPr/>
        </p:nvPicPr>
        <p:blipFill>
          <a:blip r:embed="rId3" cstate="print"/>
          <a:stretch>
            <a:fillRect/>
          </a:stretch>
        </p:blipFill>
        <p:spPr>
          <a:xfrm>
            <a:off x="5221223" y="4724400"/>
            <a:ext cx="2586228" cy="1350264"/>
          </a:xfrm>
          <a:prstGeom prst="rect">
            <a:avLst/>
          </a:prstGeom>
        </p:spPr>
      </p:pic>
      <p:pic>
        <p:nvPicPr>
          <p:cNvPr id="6" name="object 6"/>
          <p:cNvPicPr/>
          <p:nvPr/>
        </p:nvPicPr>
        <p:blipFill>
          <a:blip r:embed="rId4" cstate="print"/>
          <a:stretch>
            <a:fillRect/>
          </a:stretch>
        </p:blipFill>
        <p:spPr>
          <a:xfrm>
            <a:off x="8215883" y="4876800"/>
            <a:ext cx="2168652" cy="1158737"/>
          </a:xfrm>
          <a:prstGeom prst="rect">
            <a:avLst/>
          </a:prstGeom>
        </p:spPr>
      </p:pic>
      <p:sp>
        <p:nvSpPr>
          <p:cNvPr id="7" name="object 2">
            <a:extLst>
              <a:ext uri="{FF2B5EF4-FFF2-40B4-BE49-F238E27FC236}">
                <a16:creationId xmlns:a16="http://schemas.microsoft.com/office/drawing/2014/main" id="{C2539026-A9CD-492E-A474-3682919A0211}"/>
              </a:ext>
            </a:extLst>
          </p:cNvPr>
          <p:cNvSpPr txBox="1">
            <a:spLocks/>
          </p:cNvSpPr>
          <p:nvPr/>
        </p:nvSpPr>
        <p:spPr>
          <a:xfrm>
            <a:off x="4239048" y="43949"/>
            <a:ext cx="4692120" cy="690574"/>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spcBef>
                <a:spcPts val="105"/>
              </a:spcBef>
            </a:pPr>
            <a:r>
              <a:rPr lang="en-GB" sz="4400" b="1" kern="0" spc="-15" dirty="0"/>
              <a:t>3.1.1 Introduction</a:t>
            </a:r>
            <a:endParaRPr lang="en-GB" sz="4400" b="1" kern="0" dirty="0"/>
          </a:p>
        </p:txBody>
      </p:sp>
      <p:sp>
        <p:nvSpPr>
          <p:cNvPr id="8" name="Date Placeholder 7">
            <a:extLst>
              <a:ext uri="{FF2B5EF4-FFF2-40B4-BE49-F238E27FC236}">
                <a16:creationId xmlns:a16="http://schemas.microsoft.com/office/drawing/2014/main" id="{DF4AC50F-6C10-4B19-8ED9-80185E4537B2}"/>
              </a:ext>
            </a:extLst>
          </p:cNvPr>
          <p:cNvSpPr>
            <a:spLocks noGrp="1"/>
          </p:cNvSpPr>
          <p:nvPr>
            <p:ph type="dt" sz="half" idx="6"/>
          </p:nvPr>
        </p:nvSpPr>
        <p:spPr/>
        <p:txBody>
          <a:bodyPr/>
          <a:lstStyle/>
          <a:p>
            <a:fld id="{24B010BF-98B9-4970-B9CF-F478FBE1A1FE}" type="datetime1">
              <a:rPr lang="en-US" smtClean="0"/>
              <a:t>3/13/2023</a:t>
            </a:fld>
            <a:endParaRPr lang="en-US"/>
          </a:p>
        </p:txBody>
      </p:sp>
      <p:sp>
        <p:nvSpPr>
          <p:cNvPr id="9" name="Footer Placeholder 8">
            <a:extLst>
              <a:ext uri="{FF2B5EF4-FFF2-40B4-BE49-F238E27FC236}">
                <a16:creationId xmlns:a16="http://schemas.microsoft.com/office/drawing/2014/main" id="{CA22D9DF-9CE6-4F32-B6B9-EFCCDD769B66}"/>
              </a:ext>
            </a:extLst>
          </p:cNvPr>
          <p:cNvSpPr>
            <a:spLocks noGrp="1"/>
          </p:cNvSpPr>
          <p:nvPr>
            <p:ph type="ftr" sz="quarter" idx="5"/>
          </p:nvPr>
        </p:nvSpPr>
        <p:spPr/>
        <p:txBody>
          <a:bodyPr/>
          <a:lstStyle/>
          <a:p>
            <a:r>
              <a:rPr lang="en-GB"/>
              <a:t>Virtualization-Module 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63F4DA-EC75-4E6B-A16A-4D0450DC3141}"/>
              </a:ext>
            </a:extLst>
          </p:cNvPr>
          <p:cNvSpPr/>
          <p:nvPr/>
        </p:nvSpPr>
        <p:spPr>
          <a:xfrm>
            <a:off x="1066800" y="1524000"/>
            <a:ext cx="10058400" cy="4260654"/>
          </a:xfrm>
          <a:prstGeom prst="rect">
            <a:avLst/>
          </a:prstGeom>
        </p:spPr>
        <p:txBody>
          <a:bodyPr wrap="square">
            <a:spAutoFit/>
          </a:bodyPr>
          <a:lstStyle/>
          <a:p>
            <a:pPr marL="768350" marR="756920" lvl="1" indent="-325120" algn="just">
              <a:lnSpc>
                <a:spcPct val="90000"/>
              </a:lnSpc>
              <a:spcBef>
                <a:spcPts val="1420"/>
              </a:spcBef>
              <a:buSzPct val="75000"/>
              <a:buChar char="–"/>
              <a:tabLst>
                <a:tab pos="768350" algn="l"/>
                <a:tab pos="768985" algn="l"/>
                <a:tab pos="4291965" algn="l"/>
              </a:tabLst>
            </a:pPr>
            <a:r>
              <a:rPr lang="en-US" sz="3200" dirty="0">
                <a:latin typeface="Arialmt"/>
              </a:rPr>
              <a:t>Also known as native virtualization, in this technique, </a:t>
            </a:r>
            <a:r>
              <a:rPr lang="en-US" sz="3200" b="1" dirty="0">
                <a:latin typeface="Arialmt"/>
              </a:rPr>
              <a:t>underlying hardware provides special CPU instructions to aid virtualization</a:t>
            </a:r>
            <a:r>
              <a:rPr lang="en-US" sz="3200" dirty="0">
                <a:latin typeface="Arialmt"/>
              </a:rPr>
              <a:t>. </a:t>
            </a:r>
          </a:p>
          <a:p>
            <a:pPr marL="768350" marR="756920" lvl="1" indent="-325120" algn="just">
              <a:lnSpc>
                <a:spcPct val="90000"/>
              </a:lnSpc>
              <a:spcBef>
                <a:spcPts val="1420"/>
              </a:spcBef>
              <a:buSzPct val="75000"/>
              <a:buChar char="–"/>
              <a:tabLst>
                <a:tab pos="768350" algn="l"/>
                <a:tab pos="768985" algn="l"/>
                <a:tab pos="4291965" algn="l"/>
              </a:tabLst>
            </a:pPr>
            <a:r>
              <a:rPr lang="en-US" sz="3200" dirty="0">
                <a:latin typeface="Arialmt"/>
              </a:rPr>
              <a:t>This technique is also highly portable as the hypervisor can run an </a:t>
            </a:r>
            <a:r>
              <a:rPr lang="en-US" sz="3200" b="1" dirty="0">
                <a:latin typeface="Arialmt"/>
              </a:rPr>
              <a:t>unmodified guest OS. </a:t>
            </a:r>
            <a:r>
              <a:rPr lang="en-US" sz="3200" dirty="0">
                <a:latin typeface="Arialmt"/>
              </a:rPr>
              <a:t>This technique makes hypervisor implementation less complex and more maintainable.</a:t>
            </a:r>
          </a:p>
        </p:txBody>
      </p:sp>
      <p:sp>
        <p:nvSpPr>
          <p:cNvPr id="3" name="Date Placeholder 2">
            <a:extLst>
              <a:ext uri="{FF2B5EF4-FFF2-40B4-BE49-F238E27FC236}">
                <a16:creationId xmlns:a16="http://schemas.microsoft.com/office/drawing/2014/main" id="{F6F7B34D-A6FC-4FF2-AA7A-3710ECDAB704}"/>
              </a:ext>
            </a:extLst>
          </p:cNvPr>
          <p:cNvSpPr>
            <a:spLocks noGrp="1"/>
          </p:cNvSpPr>
          <p:nvPr>
            <p:ph type="dt" sz="half" idx="6"/>
          </p:nvPr>
        </p:nvSpPr>
        <p:spPr/>
        <p:txBody>
          <a:bodyPr/>
          <a:lstStyle/>
          <a:p>
            <a:fld id="{EE5643C6-6F23-4CA2-A728-16EDE9128D2A}" type="datetime1">
              <a:rPr lang="en-US" smtClean="0"/>
              <a:t>3/13/2023</a:t>
            </a:fld>
            <a:endParaRPr lang="en-US"/>
          </a:p>
        </p:txBody>
      </p:sp>
      <p:sp>
        <p:nvSpPr>
          <p:cNvPr id="4" name="Footer Placeholder 3">
            <a:extLst>
              <a:ext uri="{FF2B5EF4-FFF2-40B4-BE49-F238E27FC236}">
                <a16:creationId xmlns:a16="http://schemas.microsoft.com/office/drawing/2014/main" id="{D246B886-6B18-4FA2-BAA7-DAAD231AB02E}"/>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759189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3: Hardware Assisted Virtualization approach for the X86 architecture.... |  Download Scientific Diagram">
            <a:extLst>
              <a:ext uri="{FF2B5EF4-FFF2-40B4-BE49-F238E27FC236}">
                <a16:creationId xmlns:a16="http://schemas.microsoft.com/office/drawing/2014/main" id="{562803E5-EFAC-46A5-B356-49F1AA215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600"/>
            <a:ext cx="6515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9B382BA3-69C1-4694-B80D-5D9C61C25F1A}"/>
              </a:ext>
            </a:extLst>
          </p:cNvPr>
          <p:cNvSpPr>
            <a:spLocks noGrp="1"/>
          </p:cNvSpPr>
          <p:nvPr>
            <p:ph type="dt" sz="half" idx="6"/>
          </p:nvPr>
        </p:nvSpPr>
        <p:spPr/>
        <p:txBody>
          <a:bodyPr/>
          <a:lstStyle/>
          <a:p>
            <a:fld id="{12611BDD-F9EF-4FDD-BD10-A90E78467EE9}" type="datetime1">
              <a:rPr lang="en-US" smtClean="0"/>
              <a:t>3/13/2023</a:t>
            </a:fld>
            <a:endParaRPr lang="en-US"/>
          </a:p>
        </p:txBody>
      </p:sp>
      <p:sp>
        <p:nvSpPr>
          <p:cNvPr id="4" name="Footer Placeholder 3">
            <a:extLst>
              <a:ext uri="{FF2B5EF4-FFF2-40B4-BE49-F238E27FC236}">
                <a16:creationId xmlns:a16="http://schemas.microsoft.com/office/drawing/2014/main" id="{25C04D6D-F78E-4546-B4D4-41D794C96195}"/>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784882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59609" y="1022018"/>
            <a:ext cx="7800340" cy="4830445"/>
          </a:xfrm>
          <a:prstGeom prst="rect">
            <a:avLst/>
          </a:prstGeom>
        </p:spPr>
        <p:txBody>
          <a:bodyPr vert="horz" wrap="square" lIns="0" tIns="126364" rIns="0" bIns="0" rtlCol="0">
            <a:spAutoFit/>
          </a:bodyPr>
          <a:lstStyle/>
          <a:p>
            <a:pPr marL="335915" indent="-323850">
              <a:spcBef>
                <a:spcPts val="994"/>
              </a:spcBef>
              <a:buSzPct val="45000"/>
              <a:buFont typeface="Arial MT"/>
              <a:buChar char="●"/>
              <a:tabLst>
                <a:tab pos="335915" algn="l"/>
                <a:tab pos="336550" algn="l"/>
              </a:tabLst>
            </a:pPr>
            <a:r>
              <a:rPr sz="3000" b="1" u="heavy" dirty="0">
                <a:uFill>
                  <a:solidFill>
                    <a:srgbClr val="000000"/>
                  </a:solidFill>
                </a:uFill>
                <a:latin typeface="Arial"/>
                <a:cs typeface="Arial"/>
              </a:rPr>
              <a:t>Full</a:t>
            </a:r>
            <a:r>
              <a:rPr sz="3000" b="1" u="heavy" spc="-5" dirty="0">
                <a:uFill>
                  <a:solidFill>
                    <a:srgbClr val="000000"/>
                  </a:solidFill>
                </a:uFill>
                <a:latin typeface="Arial"/>
                <a:cs typeface="Arial"/>
              </a:rPr>
              <a:t> virtualization</a:t>
            </a:r>
            <a:endParaRPr sz="3000">
              <a:latin typeface="Arial"/>
              <a:cs typeface="Arial"/>
            </a:endParaRPr>
          </a:p>
          <a:p>
            <a:pPr marL="768350" marR="208915" lvl="1" indent="-325120">
              <a:lnSpc>
                <a:spcPts val="2500"/>
              </a:lnSpc>
              <a:spcBef>
                <a:spcPts val="1385"/>
              </a:spcBef>
              <a:buSzPct val="75000"/>
              <a:buChar char="–"/>
              <a:tabLst>
                <a:tab pos="768350" algn="l"/>
                <a:tab pos="768985" algn="l"/>
              </a:tabLst>
            </a:pPr>
            <a:r>
              <a:rPr sz="2600" dirty="0">
                <a:latin typeface="Arial MT"/>
                <a:cs typeface="Arial MT"/>
              </a:rPr>
              <a:t>Ability</a:t>
            </a:r>
            <a:r>
              <a:rPr sz="2600" spc="-5" dirty="0">
                <a:latin typeface="Arial MT"/>
                <a:cs typeface="Arial MT"/>
              </a:rPr>
              <a:t> </a:t>
            </a:r>
            <a:r>
              <a:rPr sz="2600" dirty="0">
                <a:latin typeface="Arial MT"/>
                <a:cs typeface="Arial MT"/>
              </a:rPr>
              <a:t>to</a:t>
            </a:r>
            <a:r>
              <a:rPr sz="2600" spc="-5" dirty="0">
                <a:latin typeface="Arial MT"/>
                <a:cs typeface="Arial MT"/>
              </a:rPr>
              <a:t> </a:t>
            </a:r>
            <a:r>
              <a:rPr sz="2600" dirty="0">
                <a:latin typeface="Arial MT"/>
                <a:cs typeface="Arial MT"/>
              </a:rPr>
              <a:t>run</a:t>
            </a:r>
            <a:r>
              <a:rPr sz="2600" spc="-5" dirty="0">
                <a:latin typeface="Arial MT"/>
                <a:cs typeface="Arial MT"/>
              </a:rPr>
              <a:t> </a:t>
            </a:r>
            <a:r>
              <a:rPr sz="2600" dirty="0">
                <a:latin typeface="Arial MT"/>
                <a:cs typeface="Arial MT"/>
              </a:rPr>
              <a:t>program</a:t>
            </a:r>
            <a:r>
              <a:rPr sz="2600" spc="-10" dirty="0">
                <a:latin typeface="Arial MT"/>
                <a:cs typeface="Arial MT"/>
              </a:rPr>
              <a:t> </a:t>
            </a:r>
            <a:r>
              <a:rPr sz="2600" dirty="0">
                <a:latin typeface="Arial MT"/>
                <a:cs typeface="Arial MT"/>
              </a:rPr>
              <a:t>(OS)</a:t>
            </a:r>
            <a:r>
              <a:rPr sz="2600" spc="-5" dirty="0">
                <a:latin typeface="Arial MT"/>
                <a:cs typeface="Arial MT"/>
              </a:rPr>
              <a:t> </a:t>
            </a:r>
            <a:r>
              <a:rPr sz="2600" dirty="0">
                <a:latin typeface="Arial MT"/>
                <a:cs typeface="Arial MT"/>
              </a:rPr>
              <a:t>directly</a:t>
            </a:r>
            <a:r>
              <a:rPr sz="2600" spc="-30" dirty="0">
                <a:latin typeface="Arial MT"/>
                <a:cs typeface="Arial MT"/>
              </a:rPr>
              <a:t> </a:t>
            </a:r>
            <a:r>
              <a:rPr sz="2600" dirty="0">
                <a:latin typeface="Arial MT"/>
                <a:cs typeface="Arial MT"/>
              </a:rPr>
              <a:t>on</a:t>
            </a:r>
            <a:r>
              <a:rPr sz="2600" spc="20" dirty="0">
                <a:solidFill>
                  <a:srgbClr val="6B4693"/>
                </a:solidFill>
                <a:latin typeface="Arial MT"/>
                <a:cs typeface="Arial MT"/>
              </a:rPr>
              <a:t> </a:t>
            </a:r>
            <a:r>
              <a:rPr sz="2600" b="1" i="1" u="heavy" dirty="0">
                <a:solidFill>
                  <a:srgbClr val="6B4693"/>
                </a:solidFill>
                <a:uFill>
                  <a:solidFill>
                    <a:srgbClr val="6B4693"/>
                  </a:solidFill>
                </a:uFill>
                <a:latin typeface="Arial"/>
                <a:cs typeface="Arial"/>
              </a:rPr>
              <a:t>top</a:t>
            </a:r>
            <a:r>
              <a:rPr sz="2600" b="1" i="1" u="heavy" spc="-25" dirty="0">
                <a:solidFill>
                  <a:srgbClr val="6B4693"/>
                </a:solidFill>
                <a:uFill>
                  <a:solidFill>
                    <a:srgbClr val="6B4693"/>
                  </a:solidFill>
                </a:uFill>
                <a:latin typeface="Arial"/>
                <a:cs typeface="Arial"/>
              </a:rPr>
              <a:t> </a:t>
            </a:r>
            <a:r>
              <a:rPr sz="2600" b="1" i="1" u="heavy" dirty="0">
                <a:solidFill>
                  <a:srgbClr val="6B4693"/>
                </a:solidFill>
                <a:uFill>
                  <a:solidFill>
                    <a:srgbClr val="6B4693"/>
                  </a:solidFill>
                </a:uFill>
                <a:latin typeface="Arial"/>
                <a:cs typeface="Arial"/>
              </a:rPr>
              <a:t>of</a:t>
            </a:r>
            <a:r>
              <a:rPr sz="2600" b="1" i="1" u="heavy" spc="-5" dirty="0">
                <a:solidFill>
                  <a:srgbClr val="6B4693"/>
                </a:solidFill>
                <a:uFill>
                  <a:solidFill>
                    <a:srgbClr val="6B4693"/>
                  </a:solidFill>
                </a:uFill>
                <a:latin typeface="Arial"/>
                <a:cs typeface="Arial"/>
              </a:rPr>
              <a:t> </a:t>
            </a:r>
            <a:r>
              <a:rPr sz="2600" b="1" i="1" u="heavy" dirty="0">
                <a:solidFill>
                  <a:srgbClr val="6B4693"/>
                </a:solidFill>
                <a:uFill>
                  <a:solidFill>
                    <a:srgbClr val="6B4693"/>
                  </a:solidFill>
                </a:uFill>
                <a:latin typeface="Arial"/>
                <a:cs typeface="Arial"/>
              </a:rPr>
              <a:t>a </a:t>
            </a:r>
            <a:r>
              <a:rPr sz="2600" b="1" i="1" spc="-705" dirty="0">
                <a:solidFill>
                  <a:srgbClr val="6B4693"/>
                </a:solidFill>
                <a:latin typeface="Arial"/>
                <a:cs typeface="Arial"/>
              </a:rPr>
              <a:t> </a:t>
            </a:r>
            <a:r>
              <a:rPr sz="2600" b="1" i="1" u="heavy" dirty="0">
                <a:solidFill>
                  <a:srgbClr val="6B4693"/>
                </a:solidFill>
                <a:uFill>
                  <a:solidFill>
                    <a:srgbClr val="6B4693"/>
                  </a:solidFill>
                </a:uFill>
                <a:latin typeface="Arial"/>
                <a:cs typeface="Arial"/>
              </a:rPr>
              <a:t>virtual</a:t>
            </a:r>
            <a:r>
              <a:rPr sz="2600" b="1" i="1" u="heavy" spc="-5" dirty="0">
                <a:solidFill>
                  <a:srgbClr val="6B4693"/>
                </a:solidFill>
                <a:uFill>
                  <a:solidFill>
                    <a:srgbClr val="6B4693"/>
                  </a:solidFill>
                </a:uFill>
                <a:latin typeface="Arial"/>
                <a:cs typeface="Arial"/>
              </a:rPr>
              <a:t> </a:t>
            </a:r>
            <a:r>
              <a:rPr sz="2600" b="1" i="1" u="heavy" dirty="0">
                <a:solidFill>
                  <a:srgbClr val="6B4693"/>
                </a:solidFill>
                <a:uFill>
                  <a:solidFill>
                    <a:srgbClr val="6B4693"/>
                  </a:solidFill>
                </a:uFill>
                <a:latin typeface="Arial"/>
                <a:cs typeface="Arial"/>
              </a:rPr>
              <a:t>machine</a:t>
            </a:r>
            <a:r>
              <a:rPr sz="2600" b="1" i="1" spc="-10" dirty="0">
                <a:solidFill>
                  <a:srgbClr val="6B4693"/>
                </a:solidFill>
                <a:latin typeface="Arial"/>
                <a:cs typeface="Arial"/>
              </a:rPr>
              <a:t> </a:t>
            </a:r>
            <a:r>
              <a:rPr sz="2600" dirty="0">
                <a:latin typeface="Arial MT"/>
                <a:cs typeface="Arial MT"/>
              </a:rPr>
              <a:t>and</a:t>
            </a:r>
            <a:r>
              <a:rPr sz="2600" spc="5" dirty="0">
                <a:latin typeface="Arial MT"/>
                <a:cs typeface="Arial MT"/>
              </a:rPr>
              <a:t> </a:t>
            </a:r>
            <a:r>
              <a:rPr sz="2600" dirty="0">
                <a:latin typeface="Arial MT"/>
                <a:cs typeface="Arial MT"/>
              </a:rPr>
              <a:t>without</a:t>
            </a:r>
            <a:r>
              <a:rPr sz="2600" spc="-15" dirty="0">
                <a:latin typeface="Arial MT"/>
                <a:cs typeface="Arial MT"/>
              </a:rPr>
              <a:t> </a:t>
            </a:r>
            <a:r>
              <a:rPr sz="2600" dirty="0">
                <a:latin typeface="Arial MT"/>
                <a:cs typeface="Arial MT"/>
              </a:rPr>
              <a:t>any</a:t>
            </a:r>
            <a:r>
              <a:rPr sz="2600" spc="-10" dirty="0">
                <a:latin typeface="Arial MT"/>
                <a:cs typeface="Arial MT"/>
              </a:rPr>
              <a:t> </a:t>
            </a:r>
            <a:r>
              <a:rPr sz="2600" dirty="0">
                <a:latin typeface="Arial MT"/>
                <a:cs typeface="Arial MT"/>
              </a:rPr>
              <a:t>modification.</a:t>
            </a:r>
            <a:endParaRPr sz="2600">
              <a:latin typeface="Arial MT"/>
              <a:cs typeface="Arial MT"/>
            </a:endParaRPr>
          </a:p>
          <a:p>
            <a:pPr marL="768350" marR="5080" lvl="1" indent="-325120">
              <a:lnSpc>
                <a:spcPct val="80000"/>
              </a:lnSpc>
              <a:spcBef>
                <a:spcPts val="1125"/>
              </a:spcBef>
              <a:buSzPct val="75000"/>
              <a:buChar char="–"/>
              <a:tabLst>
                <a:tab pos="768350" algn="l"/>
                <a:tab pos="768985" algn="l"/>
              </a:tabLst>
            </a:pPr>
            <a:r>
              <a:rPr sz="2600" dirty="0">
                <a:latin typeface="Arial MT"/>
                <a:cs typeface="Arial MT"/>
              </a:rPr>
              <a:t>VMM</a:t>
            </a:r>
            <a:r>
              <a:rPr sz="2600" dirty="0">
                <a:solidFill>
                  <a:srgbClr val="2200DC"/>
                </a:solidFill>
                <a:latin typeface="Arial MT"/>
                <a:cs typeface="Arial MT"/>
              </a:rPr>
              <a:t> </a:t>
            </a:r>
            <a:r>
              <a:rPr sz="2600" b="1" i="1" u="heavy" dirty="0">
                <a:solidFill>
                  <a:srgbClr val="2200DC"/>
                </a:solidFill>
                <a:uFill>
                  <a:solidFill>
                    <a:srgbClr val="2200DC"/>
                  </a:solidFill>
                </a:uFill>
                <a:latin typeface="Arial"/>
                <a:cs typeface="Arial"/>
              </a:rPr>
              <a:t>require complete emulation</a:t>
            </a:r>
            <a:r>
              <a:rPr sz="2600" b="1" i="1" dirty="0">
                <a:solidFill>
                  <a:srgbClr val="2200DC"/>
                </a:solidFill>
                <a:latin typeface="Arial"/>
                <a:cs typeface="Arial"/>
              </a:rPr>
              <a:t> </a:t>
            </a:r>
            <a:r>
              <a:rPr sz="2600" dirty="0">
                <a:latin typeface="Arial MT"/>
                <a:cs typeface="Arial MT"/>
              </a:rPr>
              <a:t>of the </a:t>
            </a:r>
            <a:r>
              <a:rPr sz="2600" spc="-5" dirty="0">
                <a:latin typeface="Arial MT"/>
                <a:cs typeface="Arial MT"/>
              </a:rPr>
              <a:t>entire </a:t>
            </a:r>
            <a:r>
              <a:rPr sz="2600" spc="-710" dirty="0">
                <a:latin typeface="Arial MT"/>
                <a:cs typeface="Arial MT"/>
              </a:rPr>
              <a:t> </a:t>
            </a:r>
            <a:r>
              <a:rPr sz="2600" dirty="0">
                <a:latin typeface="Arial MT"/>
                <a:cs typeface="Arial MT"/>
              </a:rPr>
              <a:t>underneath</a:t>
            </a:r>
            <a:r>
              <a:rPr sz="2600" spc="-20" dirty="0">
                <a:latin typeface="Arial MT"/>
                <a:cs typeface="Arial MT"/>
              </a:rPr>
              <a:t> </a:t>
            </a:r>
            <a:r>
              <a:rPr sz="2600" dirty="0">
                <a:latin typeface="Arial MT"/>
                <a:cs typeface="Arial MT"/>
              </a:rPr>
              <a:t>h/w</a:t>
            </a:r>
            <a:endParaRPr sz="2600">
              <a:latin typeface="Arial MT"/>
              <a:cs typeface="Arial MT"/>
            </a:endParaRPr>
          </a:p>
          <a:p>
            <a:pPr marL="768350" lvl="1" indent="-325120">
              <a:spcBef>
                <a:spcPts val="480"/>
              </a:spcBef>
              <a:buSzPct val="75000"/>
              <a:buFont typeface="Arial MT"/>
              <a:buChar char="–"/>
              <a:tabLst>
                <a:tab pos="768350" algn="l"/>
                <a:tab pos="768985" algn="l"/>
              </a:tabLst>
            </a:pPr>
            <a:r>
              <a:rPr sz="2600" b="1" u="heavy" dirty="0">
                <a:solidFill>
                  <a:srgbClr val="2222DC"/>
                </a:solidFill>
                <a:uFill>
                  <a:solidFill>
                    <a:srgbClr val="2222DC"/>
                  </a:solidFill>
                </a:uFill>
                <a:latin typeface="Arial"/>
                <a:cs typeface="Arial"/>
              </a:rPr>
              <a:t>Advantages</a:t>
            </a:r>
            <a:endParaRPr sz="2600">
              <a:latin typeface="Arial"/>
              <a:cs typeface="Arial"/>
            </a:endParaRPr>
          </a:p>
          <a:p>
            <a:pPr marL="1200150" lvl="2" indent="-288925">
              <a:spcBef>
                <a:spcPts val="580"/>
              </a:spcBef>
              <a:buSzPct val="45454"/>
              <a:buChar char="●"/>
              <a:tabLst>
                <a:tab pos="1199515" algn="l"/>
                <a:tab pos="1200785" algn="l"/>
              </a:tabLst>
            </a:pPr>
            <a:r>
              <a:rPr sz="2200" spc="-5" dirty="0">
                <a:latin typeface="Arial MT"/>
                <a:cs typeface="Arial MT"/>
              </a:rPr>
              <a:t>Complete</a:t>
            </a:r>
            <a:r>
              <a:rPr sz="2200" spc="-30" dirty="0">
                <a:latin typeface="Arial MT"/>
                <a:cs typeface="Arial MT"/>
              </a:rPr>
              <a:t> </a:t>
            </a:r>
            <a:r>
              <a:rPr sz="2200" spc="-5" dirty="0">
                <a:latin typeface="Arial MT"/>
                <a:cs typeface="Arial MT"/>
              </a:rPr>
              <a:t>isolation</a:t>
            </a:r>
            <a:endParaRPr sz="2200">
              <a:latin typeface="Arial MT"/>
              <a:cs typeface="Arial MT"/>
            </a:endParaRPr>
          </a:p>
          <a:p>
            <a:pPr marL="1200150" lvl="2" indent="-288925">
              <a:spcBef>
                <a:spcPts val="370"/>
              </a:spcBef>
              <a:buSzPct val="45454"/>
              <a:buChar char="●"/>
              <a:tabLst>
                <a:tab pos="1199515" algn="l"/>
                <a:tab pos="1200785" algn="l"/>
              </a:tabLst>
            </a:pPr>
            <a:r>
              <a:rPr sz="2200" spc="-5" dirty="0">
                <a:latin typeface="Arial MT"/>
                <a:cs typeface="Arial MT"/>
              </a:rPr>
              <a:t>Enhanced</a:t>
            </a:r>
            <a:r>
              <a:rPr sz="2200" spc="-35" dirty="0">
                <a:latin typeface="Arial MT"/>
                <a:cs typeface="Arial MT"/>
              </a:rPr>
              <a:t> </a:t>
            </a:r>
            <a:r>
              <a:rPr sz="2200" spc="-5" dirty="0">
                <a:latin typeface="Arial MT"/>
                <a:cs typeface="Arial MT"/>
              </a:rPr>
              <a:t>security</a:t>
            </a:r>
            <a:endParaRPr sz="2200">
              <a:latin typeface="Arial MT"/>
              <a:cs typeface="Arial MT"/>
            </a:endParaRPr>
          </a:p>
          <a:p>
            <a:pPr marL="1200150" marR="740410" lvl="2" indent="-288290">
              <a:lnSpc>
                <a:spcPct val="80000"/>
              </a:lnSpc>
              <a:spcBef>
                <a:spcPts val="900"/>
              </a:spcBef>
              <a:buSzPct val="45454"/>
              <a:buChar char="●"/>
              <a:tabLst>
                <a:tab pos="1199515" algn="l"/>
                <a:tab pos="1200785" algn="l"/>
              </a:tabLst>
            </a:pPr>
            <a:r>
              <a:rPr sz="2200" spc="-5" dirty="0">
                <a:latin typeface="Arial MT"/>
                <a:cs typeface="Arial MT"/>
              </a:rPr>
              <a:t>Ease</a:t>
            </a:r>
            <a:r>
              <a:rPr sz="220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emulation</a:t>
            </a:r>
            <a:r>
              <a:rPr sz="2200" spc="2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different</a:t>
            </a:r>
            <a:r>
              <a:rPr sz="2200" dirty="0">
                <a:latin typeface="Arial MT"/>
                <a:cs typeface="Arial MT"/>
              </a:rPr>
              <a:t> </a:t>
            </a:r>
            <a:r>
              <a:rPr sz="2200" spc="-5" dirty="0">
                <a:latin typeface="Arial MT"/>
                <a:cs typeface="Arial MT"/>
              </a:rPr>
              <a:t>architectures</a:t>
            </a:r>
            <a:r>
              <a:rPr sz="2200" spc="5" dirty="0">
                <a:latin typeface="Arial MT"/>
                <a:cs typeface="Arial MT"/>
              </a:rPr>
              <a:t> </a:t>
            </a:r>
            <a:r>
              <a:rPr sz="2200" spc="-5" dirty="0">
                <a:latin typeface="Arial MT"/>
                <a:cs typeface="Arial MT"/>
              </a:rPr>
              <a:t>and </a:t>
            </a:r>
            <a:r>
              <a:rPr sz="2200" spc="-595" dirty="0">
                <a:latin typeface="Arial MT"/>
                <a:cs typeface="Arial MT"/>
              </a:rPr>
              <a:t> </a:t>
            </a:r>
            <a:r>
              <a:rPr sz="2200" spc="-5" dirty="0">
                <a:latin typeface="Arial MT"/>
                <a:cs typeface="Arial MT"/>
              </a:rPr>
              <a:t>coexistence</a:t>
            </a:r>
            <a:endParaRPr sz="2200">
              <a:latin typeface="Arial MT"/>
              <a:cs typeface="Arial MT"/>
            </a:endParaRPr>
          </a:p>
          <a:p>
            <a:pPr marL="768350" marR="391160" lvl="1" indent="-325120">
              <a:lnSpc>
                <a:spcPts val="2500"/>
              </a:lnSpc>
              <a:spcBef>
                <a:spcPts val="860"/>
              </a:spcBef>
              <a:buSzPct val="75000"/>
              <a:buFont typeface="Arial MT"/>
              <a:buChar char="–"/>
              <a:tabLst>
                <a:tab pos="768350" algn="l"/>
                <a:tab pos="768985" algn="l"/>
              </a:tabLst>
            </a:pPr>
            <a:r>
              <a:rPr sz="2600" b="1" i="1" u="heavy" dirty="0">
                <a:solidFill>
                  <a:srgbClr val="B80046"/>
                </a:solidFill>
                <a:uFill>
                  <a:solidFill>
                    <a:srgbClr val="B80046"/>
                  </a:solidFill>
                </a:uFill>
                <a:latin typeface="Arial"/>
                <a:cs typeface="Arial"/>
              </a:rPr>
              <a:t>Key</a:t>
            </a:r>
            <a:r>
              <a:rPr sz="2600" b="1" i="1" u="heavy" spc="-15" dirty="0">
                <a:solidFill>
                  <a:srgbClr val="B80046"/>
                </a:solidFill>
                <a:uFill>
                  <a:solidFill>
                    <a:srgbClr val="B80046"/>
                  </a:solidFill>
                </a:uFill>
                <a:latin typeface="Arial"/>
                <a:cs typeface="Arial"/>
              </a:rPr>
              <a:t> </a:t>
            </a:r>
            <a:r>
              <a:rPr sz="2600" b="1" i="1" u="heavy" dirty="0">
                <a:solidFill>
                  <a:srgbClr val="B80046"/>
                </a:solidFill>
                <a:uFill>
                  <a:solidFill>
                    <a:srgbClr val="B80046"/>
                  </a:solidFill>
                </a:uFill>
                <a:latin typeface="Arial"/>
                <a:cs typeface="Arial"/>
              </a:rPr>
              <a:t>challenge</a:t>
            </a:r>
            <a:r>
              <a:rPr sz="2600" b="1" i="1" u="heavy" spc="-15" dirty="0">
                <a:solidFill>
                  <a:srgbClr val="B80046"/>
                </a:solidFill>
                <a:uFill>
                  <a:solidFill>
                    <a:srgbClr val="B80046"/>
                  </a:solidFill>
                </a:uFill>
                <a:latin typeface="Arial"/>
                <a:cs typeface="Arial"/>
              </a:rPr>
              <a:t> </a:t>
            </a:r>
            <a:r>
              <a:rPr sz="2600" b="1" i="1" u="heavy" dirty="0">
                <a:solidFill>
                  <a:srgbClr val="B80046"/>
                </a:solidFill>
                <a:uFill>
                  <a:solidFill>
                    <a:srgbClr val="B80046"/>
                  </a:solidFill>
                </a:uFill>
                <a:latin typeface="Arial"/>
                <a:cs typeface="Arial"/>
              </a:rPr>
              <a:t>is</a:t>
            </a:r>
            <a:r>
              <a:rPr sz="2600" b="1" i="1" u="heavy" spc="-5" dirty="0">
                <a:solidFill>
                  <a:srgbClr val="B80046"/>
                </a:solidFill>
                <a:uFill>
                  <a:solidFill>
                    <a:srgbClr val="B80046"/>
                  </a:solidFill>
                </a:uFill>
                <a:latin typeface="Arial"/>
                <a:cs typeface="Arial"/>
              </a:rPr>
              <a:t> </a:t>
            </a:r>
            <a:r>
              <a:rPr sz="2600" b="1" i="1" u="heavy" dirty="0">
                <a:solidFill>
                  <a:srgbClr val="B80046"/>
                </a:solidFill>
                <a:uFill>
                  <a:solidFill>
                    <a:srgbClr val="B80046"/>
                  </a:solidFill>
                </a:uFill>
                <a:latin typeface="Arial"/>
                <a:cs typeface="Arial"/>
              </a:rPr>
              <a:t>interception</a:t>
            </a:r>
            <a:r>
              <a:rPr sz="2600" b="1" i="1" u="heavy" spc="-15" dirty="0">
                <a:solidFill>
                  <a:srgbClr val="B80046"/>
                </a:solidFill>
                <a:uFill>
                  <a:solidFill>
                    <a:srgbClr val="B80046"/>
                  </a:solidFill>
                </a:uFill>
                <a:latin typeface="Arial"/>
                <a:cs typeface="Arial"/>
              </a:rPr>
              <a:t> </a:t>
            </a:r>
            <a:r>
              <a:rPr sz="2600" b="1" i="1" u="heavy" dirty="0">
                <a:solidFill>
                  <a:srgbClr val="B80046"/>
                </a:solidFill>
                <a:uFill>
                  <a:solidFill>
                    <a:srgbClr val="B80046"/>
                  </a:solidFill>
                </a:uFill>
                <a:latin typeface="Arial"/>
                <a:cs typeface="Arial"/>
              </a:rPr>
              <a:t>of</a:t>
            </a:r>
            <a:r>
              <a:rPr sz="2600" b="1" i="1" u="heavy" spc="-20" dirty="0">
                <a:solidFill>
                  <a:srgbClr val="B80046"/>
                </a:solidFill>
                <a:uFill>
                  <a:solidFill>
                    <a:srgbClr val="B80046"/>
                  </a:solidFill>
                </a:uFill>
                <a:latin typeface="Arial"/>
                <a:cs typeface="Arial"/>
              </a:rPr>
              <a:t> </a:t>
            </a:r>
            <a:r>
              <a:rPr sz="2600" b="1" i="1" u="heavy" dirty="0">
                <a:solidFill>
                  <a:srgbClr val="B80046"/>
                </a:solidFill>
                <a:uFill>
                  <a:solidFill>
                    <a:srgbClr val="B80046"/>
                  </a:solidFill>
                </a:uFill>
                <a:latin typeface="Arial"/>
                <a:cs typeface="Arial"/>
              </a:rPr>
              <a:t>privileged </a:t>
            </a:r>
            <a:r>
              <a:rPr sz="2600" b="1" i="1" spc="-710" dirty="0">
                <a:solidFill>
                  <a:srgbClr val="B80046"/>
                </a:solidFill>
                <a:latin typeface="Arial"/>
                <a:cs typeface="Arial"/>
              </a:rPr>
              <a:t> </a:t>
            </a:r>
            <a:r>
              <a:rPr sz="2600" b="1" i="1" u="heavy" dirty="0">
                <a:solidFill>
                  <a:srgbClr val="B80046"/>
                </a:solidFill>
                <a:uFill>
                  <a:solidFill>
                    <a:srgbClr val="B80046"/>
                  </a:solidFill>
                </a:uFill>
                <a:latin typeface="Arial"/>
                <a:cs typeface="Arial"/>
              </a:rPr>
              <a:t>instructions</a:t>
            </a:r>
            <a:endParaRPr sz="2600">
              <a:latin typeface="Arial"/>
              <a:cs typeface="Arial"/>
            </a:endParaRPr>
          </a:p>
        </p:txBody>
      </p:sp>
      <p:sp>
        <p:nvSpPr>
          <p:cNvPr id="3" name="Date Placeholder 2">
            <a:extLst>
              <a:ext uri="{FF2B5EF4-FFF2-40B4-BE49-F238E27FC236}">
                <a16:creationId xmlns:a16="http://schemas.microsoft.com/office/drawing/2014/main" id="{5772E46A-3567-4B01-9E64-15B4825C43CB}"/>
              </a:ext>
            </a:extLst>
          </p:cNvPr>
          <p:cNvSpPr>
            <a:spLocks noGrp="1"/>
          </p:cNvSpPr>
          <p:nvPr>
            <p:ph type="dt" sz="half" idx="6"/>
          </p:nvPr>
        </p:nvSpPr>
        <p:spPr/>
        <p:txBody>
          <a:bodyPr/>
          <a:lstStyle/>
          <a:p>
            <a:fld id="{BDA64B14-7260-49E2-ADF1-035ACA42B3A1}" type="datetime1">
              <a:rPr lang="en-US" smtClean="0"/>
              <a:t>3/13/2023</a:t>
            </a:fld>
            <a:endParaRPr lang="en-US"/>
          </a:p>
        </p:txBody>
      </p:sp>
      <p:sp>
        <p:nvSpPr>
          <p:cNvPr id="4" name="Footer Placeholder 3">
            <a:extLst>
              <a:ext uri="{FF2B5EF4-FFF2-40B4-BE49-F238E27FC236}">
                <a16:creationId xmlns:a16="http://schemas.microsoft.com/office/drawing/2014/main" id="{4D80A834-09CF-4484-837E-2A0CF1BC6C11}"/>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8A7B21-392A-49A6-8919-A2F3CC4CBE0E}"/>
              </a:ext>
            </a:extLst>
          </p:cNvPr>
          <p:cNvSpPr/>
          <p:nvPr/>
        </p:nvSpPr>
        <p:spPr>
          <a:xfrm>
            <a:off x="1028700" y="457200"/>
            <a:ext cx="10134600" cy="5509200"/>
          </a:xfrm>
          <a:prstGeom prst="rect">
            <a:avLst/>
          </a:prstGeom>
        </p:spPr>
        <p:txBody>
          <a:bodyPr wrap="square">
            <a:spAutoFit/>
          </a:bodyPr>
          <a:lstStyle/>
          <a:p>
            <a:pPr algn="just"/>
            <a:r>
              <a:rPr lang="en-US" sz="3200" dirty="0">
                <a:latin typeface="Arial MT"/>
              </a:rPr>
              <a:t>- This process was introduced by IBM in the year 1966. It is considered to be the first software solution for server virtualization. It uses binary translation and a direct approach method.</a:t>
            </a:r>
            <a:endParaRPr lang="en-US" sz="3200" b="1" dirty="0">
              <a:latin typeface="Arial MT"/>
            </a:endParaRPr>
          </a:p>
          <a:p>
            <a:pPr algn="just"/>
            <a:r>
              <a:rPr lang="en-US" sz="3200" b="1" dirty="0">
                <a:latin typeface="Arial MT"/>
              </a:rPr>
              <a:t>- In this, the guest OS is fully isolated using the virtual machine from the virtualization layer and hardware.</a:t>
            </a:r>
          </a:p>
          <a:p>
            <a:pPr marL="457200" indent="-457200" algn="just">
              <a:buFont typeface="Arial" panose="020B0604020202020204" pitchFamily="34" charset="0"/>
              <a:buChar char="•"/>
            </a:pPr>
            <a:r>
              <a:rPr lang="en-US" sz="3200" dirty="0">
                <a:latin typeface="Arial MT"/>
              </a:rPr>
              <a:t>Examples of full virtualization include Microsoft and Parallels systems.</a:t>
            </a:r>
          </a:p>
          <a:p>
            <a:pPr marL="457200" indent="-457200" algn="just">
              <a:buFont typeface="Arial" panose="020B0604020202020204" pitchFamily="34" charset="0"/>
              <a:buChar char="•"/>
            </a:pPr>
            <a:r>
              <a:rPr lang="en-US" sz="3200" dirty="0">
                <a:latin typeface="Arial MT"/>
              </a:rPr>
              <a:t>It is considered to be less secure in comparison to paravirtualization.</a:t>
            </a:r>
          </a:p>
        </p:txBody>
      </p:sp>
      <p:sp>
        <p:nvSpPr>
          <p:cNvPr id="3" name="Date Placeholder 2">
            <a:extLst>
              <a:ext uri="{FF2B5EF4-FFF2-40B4-BE49-F238E27FC236}">
                <a16:creationId xmlns:a16="http://schemas.microsoft.com/office/drawing/2014/main" id="{5E44D156-4813-47FC-B97F-C99955F0F9B8}"/>
              </a:ext>
            </a:extLst>
          </p:cNvPr>
          <p:cNvSpPr>
            <a:spLocks noGrp="1"/>
          </p:cNvSpPr>
          <p:nvPr>
            <p:ph type="dt" sz="half" idx="6"/>
          </p:nvPr>
        </p:nvSpPr>
        <p:spPr/>
        <p:txBody>
          <a:bodyPr/>
          <a:lstStyle/>
          <a:p>
            <a:fld id="{466586FC-10C4-49FA-9228-89C8F912AD6B}" type="datetime1">
              <a:rPr lang="en-US" smtClean="0"/>
              <a:t>3/13/2023</a:t>
            </a:fld>
            <a:endParaRPr lang="en-US"/>
          </a:p>
        </p:txBody>
      </p:sp>
      <p:sp>
        <p:nvSpPr>
          <p:cNvPr id="4" name="Footer Placeholder 3">
            <a:extLst>
              <a:ext uri="{FF2B5EF4-FFF2-40B4-BE49-F238E27FC236}">
                <a16:creationId xmlns:a16="http://schemas.microsoft.com/office/drawing/2014/main" id="{AD6C8B6C-0A19-4B9D-AF14-DA20FE82D989}"/>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4011930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titled">
            <a:extLst>
              <a:ext uri="{FF2B5EF4-FFF2-40B4-BE49-F238E27FC236}">
                <a16:creationId xmlns:a16="http://schemas.microsoft.com/office/drawing/2014/main" id="{06A24CE8-EA5A-4A29-91FC-B5DC7BD3D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71600"/>
            <a:ext cx="6629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F0374AD-EC0F-473C-9E46-D5398D721E0D}"/>
              </a:ext>
            </a:extLst>
          </p:cNvPr>
          <p:cNvSpPr>
            <a:spLocks noGrp="1"/>
          </p:cNvSpPr>
          <p:nvPr>
            <p:ph type="dt" sz="half" idx="6"/>
          </p:nvPr>
        </p:nvSpPr>
        <p:spPr/>
        <p:txBody>
          <a:bodyPr/>
          <a:lstStyle/>
          <a:p>
            <a:fld id="{D5875DDD-5EB5-4E60-B1AD-13197EEAB073}" type="datetime1">
              <a:rPr lang="en-US" smtClean="0"/>
              <a:t>3/13/2023</a:t>
            </a:fld>
            <a:endParaRPr lang="en-US"/>
          </a:p>
        </p:txBody>
      </p:sp>
      <p:sp>
        <p:nvSpPr>
          <p:cNvPr id="4" name="Footer Placeholder 3">
            <a:extLst>
              <a:ext uri="{FF2B5EF4-FFF2-40B4-BE49-F238E27FC236}">
                <a16:creationId xmlns:a16="http://schemas.microsoft.com/office/drawing/2014/main" id="{38FF5652-6674-4798-9361-1F09C79414B2}"/>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74502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59609" y="1058894"/>
            <a:ext cx="7821930" cy="4596765"/>
          </a:xfrm>
          <a:prstGeom prst="rect">
            <a:avLst/>
          </a:prstGeom>
        </p:spPr>
        <p:txBody>
          <a:bodyPr vert="horz" wrap="square" lIns="0" tIns="217170" rIns="0" bIns="0" rtlCol="0">
            <a:spAutoFit/>
          </a:bodyPr>
          <a:lstStyle/>
          <a:p>
            <a:pPr marL="335915" indent="-323850">
              <a:spcBef>
                <a:spcPts val="1710"/>
              </a:spcBef>
              <a:buSzPct val="45000"/>
              <a:buFont typeface="Arial MT"/>
              <a:buChar char="●"/>
              <a:tabLst>
                <a:tab pos="335915" algn="l"/>
                <a:tab pos="336550" algn="l"/>
              </a:tabLst>
            </a:pPr>
            <a:r>
              <a:rPr sz="3000" b="1" u="heavy" spc="-5" dirty="0">
                <a:uFill>
                  <a:solidFill>
                    <a:srgbClr val="000000"/>
                  </a:solidFill>
                </a:uFill>
                <a:latin typeface="Arial"/>
                <a:cs typeface="Arial"/>
              </a:rPr>
              <a:t>Paravirtualization</a:t>
            </a:r>
            <a:endParaRPr sz="3000" dirty="0">
              <a:latin typeface="Arial"/>
              <a:cs typeface="Arial"/>
            </a:endParaRPr>
          </a:p>
          <a:p>
            <a:pPr marL="768350" lvl="1" indent="-325120">
              <a:spcBef>
                <a:spcPts val="1410"/>
              </a:spcBef>
              <a:buSzPct val="75000"/>
              <a:buChar char="–"/>
              <a:tabLst>
                <a:tab pos="768350" algn="l"/>
                <a:tab pos="768985" algn="l"/>
              </a:tabLst>
            </a:pPr>
            <a:r>
              <a:rPr sz="2600" dirty="0">
                <a:latin typeface="Arial MT"/>
                <a:cs typeface="Arial MT"/>
              </a:rPr>
              <a:t>Not-transparent</a:t>
            </a:r>
            <a:r>
              <a:rPr sz="2600" spc="-35" dirty="0">
                <a:latin typeface="Arial MT"/>
                <a:cs typeface="Arial MT"/>
              </a:rPr>
              <a:t> </a:t>
            </a:r>
            <a:r>
              <a:rPr sz="2600" dirty="0">
                <a:latin typeface="Arial MT"/>
                <a:cs typeface="Arial MT"/>
              </a:rPr>
              <a:t>virtualization</a:t>
            </a:r>
          </a:p>
          <a:p>
            <a:pPr marL="768350" lvl="1" indent="-325120">
              <a:spcBef>
                <a:spcPts val="1105"/>
              </a:spcBef>
              <a:buSzPct val="75000"/>
              <a:buChar char="–"/>
              <a:tabLst>
                <a:tab pos="768350" algn="l"/>
                <a:tab pos="768985" algn="l"/>
              </a:tabLst>
            </a:pPr>
            <a:r>
              <a:rPr sz="2600" dirty="0">
                <a:latin typeface="Arial MT"/>
                <a:cs typeface="Arial MT"/>
              </a:rPr>
              <a:t>Thin</a:t>
            </a:r>
            <a:r>
              <a:rPr sz="2600" spc="-55" dirty="0">
                <a:latin typeface="Arial MT"/>
                <a:cs typeface="Arial MT"/>
              </a:rPr>
              <a:t> </a:t>
            </a:r>
            <a:r>
              <a:rPr sz="2600" dirty="0">
                <a:latin typeface="Arial MT"/>
                <a:cs typeface="Arial MT"/>
              </a:rPr>
              <a:t>VMM</a:t>
            </a:r>
          </a:p>
          <a:p>
            <a:pPr marL="768350" marR="5080" lvl="1" indent="-325120">
              <a:spcBef>
                <a:spcPts val="1105"/>
              </a:spcBef>
              <a:buSzPct val="75000"/>
              <a:buChar char="–"/>
              <a:tabLst>
                <a:tab pos="768350" algn="l"/>
                <a:tab pos="768985" algn="l"/>
              </a:tabLst>
            </a:pPr>
            <a:r>
              <a:rPr sz="2600" dirty="0">
                <a:latin typeface="Arial MT"/>
                <a:cs typeface="Arial MT"/>
              </a:rPr>
              <a:t>Expose</a:t>
            </a:r>
            <a:r>
              <a:rPr sz="2600" spc="-25" dirty="0">
                <a:latin typeface="Arial MT"/>
                <a:cs typeface="Arial MT"/>
              </a:rPr>
              <a:t> </a:t>
            </a:r>
            <a:r>
              <a:rPr sz="2600" dirty="0">
                <a:latin typeface="Arial MT"/>
                <a:cs typeface="Arial MT"/>
              </a:rPr>
              <a:t>software interface</a:t>
            </a:r>
            <a:r>
              <a:rPr sz="2600" spc="-10" dirty="0">
                <a:latin typeface="Arial MT"/>
                <a:cs typeface="Arial MT"/>
              </a:rPr>
              <a:t> </a:t>
            </a:r>
            <a:r>
              <a:rPr sz="2600" dirty="0">
                <a:latin typeface="Arial MT"/>
                <a:cs typeface="Arial MT"/>
              </a:rPr>
              <a:t>to the virtual machine </a:t>
            </a:r>
            <a:r>
              <a:rPr sz="2600" spc="-710" dirty="0">
                <a:latin typeface="Arial MT"/>
                <a:cs typeface="Arial MT"/>
              </a:rPr>
              <a:t> </a:t>
            </a:r>
            <a:r>
              <a:rPr sz="2600" dirty="0">
                <a:latin typeface="Arial MT"/>
                <a:cs typeface="Arial MT"/>
              </a:rPr>
              <a:t>that is slightly</a:t>
            </a:r>
            <a:r>
              <a:rPr sz="2600" spc="-20" dirty="0">
                <a:latin typeface="Arial MT"/>
                <a:cs typeface="Arial MT"/>
              </a:rPr>
              <a:t> </a:t>
            </a:r>
            <a:r>
              <a:rPr sz="2600" dirty="0">
                <a:latin typeface="Arial MT"/>
                <a:cs typeface="Arial MT"/>
              </a:rPr>
              <a:t>modified</a:t>
            </a:r>
            <a:r>
              <a:rPr sz="2600" spc="-10" dirty="0">
                <a:latin typeface="Arial MT"/>
                <a:cs typeface="Arial MT"/>
              </a:rPr>
              <a:t> </a:t>
            </a:r>
            <a:r>
              <a:rPr sz="2600" dirty="0">
                <a:latin typeface="Arial MT"/>
                <a:cs typeface="Arial MT"/>
              </a:rPr>
              <a:t>from</a:t>
            </a:r>
            <a:r>
              <a:rPr sz="2600" spc="-15" dirty="0">
                <a:latin typeface="Arial MT"/>
                <a:cs typeface="Arial MT"/>
              </a:rPr>
              <a:t> </a:t>
            </a:r>
            <a:r>
              <a:rPr sz="2600" dirty="0">
                <a:latin typeface="Arial MT"/>
                <a:cs typeface="Arial MT"/>
              </a:rPr>
              <a:t>the</a:t>
            </a:r>
            <a:r>
              <a:rPr sz="2600" spc="5" dirty="0">
                <a:latin typeface="Arial MT"/>
                <a:cs typeface="Arial MT"/>
              </a:rPr>
              <a:t> </a:t>
            </a:r>
            <a:r>
              <a:rPr sz="2600" dirty="0">
                <a:latin typeface="Arial MT"/>
                <a:cs typeface="Arial MT"/>
              </a:rPr>
              <a:t>host.</a:t>
            </a:r>
          </a:p>
          <a:p>
            <a:pPr marL="768350" lvl="1" indent="-325120">
              <a:spcBef>
                <a:spcPts val="1095"/>
              </a:spcBef>
              <a:buSzPct val="75000"/>
              <a:buChar char="–"/>
              <a:tabLst>
                <a:tab pos="768350" algn="l"/>
                <a:tab pos="768985" algn="l"/>
              </a:tabLst>
            </a:pPr>
            <a:r>
              <a:rPr sz="2600" dirty="0">
                <a:latin typeface="Arial MT"/>
                <a:cs typeface="Arial MT"/>
              </a:rPr>
              <a:t>Guest</a:t>
            </a:r>
            <a:r>
              <a:rPr sz="2600" spc="-10" dirty="0">
                <a:latin typeface="Arial MT"/>
                <a:cs typeface="Arial MT"/>
              </a:rPr>
              <a:t> </a:t>
            </a:r>
            <a:r>
              <a:rPr sz="2600" dirty="0">
                <a:latin typeface="Arial MT"/>
                <a:cs typeface="Arial MT"/>
              </a:rPr>
              <a:t>OS</a:t>
            </a:r>
            <a:r>
              <a:rPr sz="2600" spc="-5" dirty="0">
                <a:latin typeface="Arial MT"/>
                <a:cs typeface="Arial MT"/>
              </a:rPr>
              <a:t> </a:t>
            </a:r>
            <a:r>
              <a:rPr sz="2600" dirty="0">
                <a:latin typeface="Arial MT"/>
                <a:cs typeface="Arial MT"/>
              </a:rPr>
              <a:t>need</a:t>
            </a:r>
            <a:r>
              <a:rPr sz="2600" spc="-20" dirty="0">
                <a:latin typeface="Arial MT"/>
                <a:cs typeface="Arial MT"/>
              </a:rPr>
              <a:t> </a:t>
            </a:r>
            <a:r>
              <a:rPr sz="2600" dirty="0">
                <a:latin typeface="Arial MT"/>
                <a:cs typeface="Arial MT"/>
              </a:rPr>
              <a:t>to be</a:t>
            </a:r>
            <a:r>
              <a:rPr sz="2600" spc="-5" dirty="0">
                <a:latin typeface="Arial MT"/>
                <a:cs typeface="Arial MT"/>
              </a:rPr>
              <a:t> </a:t>
            </a:r>
            <a:r>
              <a:rPr sz="2600" dirty="0">
                <a:latin typeface="Arial MT"/>
                <a:cs typeface="Arial MT"/>
              </a:rPr>
              <a:t>modified.</a:t>
            </a:r>
          </a:p>
          <a:p>
            <a:pPr marL="768350" marR="542290" lvl="1" indent="-325120">
              <a:spcBef>
                <a:spcPts val="1105"/>
              </a:spcBef>
              <a:buSzPct val="75000"/>
              <a:buChar char="–"/>
              <a:tabLst>
                <a:tab pos="768350" algn="l"/>
                <a:tab pos="768985" algn="l"/>
              </a:tabLst>
            </a:pPr>
            <a:r>
              <a:rPr sz="2600" dirty="0">
                <a:latin typeface="Arial MT"/>
                <a:cs typeface="Arial MT"/>
              </a:rPr>
              <a:t>Simply transfer the execution of instructions </a:t>
            </a:r>
            <a:r>
              <a:rPr sz="2600" spc="5" dirty="0">
                <a:latin typeface="Arial MT"/>
                <a:cs typeface="Arial MT"/>
              </a:rPr>
              <a:t> </a:t>
            </a:r>
            <a:r>
              <a:rPr sz="2600" dirty="0">
                <a:latin typeface="Arial MT"/>
                <a:cs typeface="Arial MT"/>
              </a:rPr>
              <a:t>which</a:t>
            </a:r>
            <a:r>
              <a:rPr sz="2600" spc="-15" dirty="0">
                <a:latin typeface="Arial MT"/>
                <a:cs typeface="Arial MT"/>
              </a:rPr>
              <a:t> </a:t>
            </a:r>
            <a:r>
              <a:rPr sz="2600" dirty="0">
                <a:latin typeface="Arial MT"/>
                <a:cs typeface="Arial MT"/>
              </a:rPr>
              <a:t>were</a:t>
            </a:r>
            <a:r>
              <a:rPr sz="2600" spc="-20" dirty="0">
                <a:latin typeface="Arial MT"/>
                <a:cs typeface="Arial MT"/>
              </a:rPr>
              <a:t> </a:t>
            </a:r>
            <a:r>
              <a:rPr sz="2600" dirty="0">
                <a:latin typeface="Arial MT"/>
                <a:cs typeface="Arial MT"/>
              </a:rPr>
              <a:t>hard to</a:t>
            </a:r>
            <a:r>
              <a:rPr sz="2600" spc="-5" dirty="0">
                <a:latin typeface="Arial MT"/>
                <a:cs typeface="Arial MT"/>
              </a:rPr>
              <a:t> </a:t>
            </a:r>
            <a:r>
              <a:rPr sz="2600" dirty="0">
                <a:latin typeface="Arial MT"/>
                <a:cs typeface="Arial MT"/>
              </a:rPr>
              <a:t>virtualized,</a:t>
            </a:r>
            <a:r>
              <a:rPr sz="2600" spc="-25" dirty="0">
                <a:latin typeface="Arial MT"/>
                <a:cs typeface="Arial MT"/>
              </a:rPr>
              <a:t> </a:t>
            </a:r>
            <a:r>
              <a:rPr sz="2600" dirty="0">
                <a:latin typeface="Arial MT"/>
                <a:cs typeface="Arial MT"/>
              </a:rPr>
              <a:t>directly</a:t>
            </a:r>
            <a:r>
              <a:rPr sz="2600" spc="-15" dirty="0">
                <a:latin typeface="Arial MT"/>
                <a:cs typeface="Arial MT"/>
              </a:rPr>
              <a:t> </a:t>
            </a:r>
            <a:r>
              <a:rPr sz="2600" dirty="0">
                <a:latin typeface="Arial MT"/>
                <a:cs typeface="Arial MT"/>
              </a:rPr>
              <a:t>to the </a:t>
            </a:r>
            <a:r>
              <a:rPr sz="2600" spc="-705" dirty="0">
                <a:latin typeface="Arial MT"/>
                <a:cs typeface="Arial MT"/>
              </a:rPr>
              <a:t> </a:t>
            </a:r>
            <a:r>
              <a:rPr sz="2600" dirty="0">
                <a:latin typeface="Arial MT"/>
                <a:cs typeface="Arial MT"/>
              </a:rPr>
              <a:t>host.</a:t>
            </a:r>
          </a:p>
        </p:txBody>
      </p:sp>
      <p:sp>
        <p:nvSpPr>
          <p:cNvPr id="3" name="Date Placeholder 2">
            <a:extLst>
              <a:ext uri="{FF2B5EF4-FFF2-40B4-BE49-F238E27FC236}">
                <a16:creationId xmlns:a16="http://schemas.microsoft.com/office/drawing/2014/main" id="{F7B901C4-4DA3-4637-ACFA-52C269C1FFEB}"/>
              </a:ext>
            </a:extLst>
          </p:cNvPr>
          <p:cNvSpPr>
            <a:spLocks noGrp="1"/>
          </p:cNvSpPr>
          <p:nvPr>
            <p:ph type="dt" sz="half" idx="6"/>
          </p:nvPr>
        </p:nvSpPr>
        <p:spPr/>
        <p:txBody>
          <a:bodyPr/>
          <a:lstStyle/>
          <a:p>
            <a:fld id="{0DA39B17-4CC3-4C83-97C3-7FF5DBB803C8}" type="datetime1">
              <a:rPr lang="en-US" smtClean="0"/>
              <a:t>3/13/2023</a:t>
            </a:fld>
            <a:endParaRPr lang="en-US"/>
          </a:p>
        </p:txBody>
      </p:sp>
      <p:sp>
        <p:nvSpPr>
          <p:cNvPr id="4" name="Footer Placeholder 3">
            <a:extLst>
              <a:ext uri="{FF2B5EF4-FFF2-40B4-BE49-F238E27FC236}">
                <a16:creationId xmlns:a16="http://schemas.microsoft.com/office/drawing/2014/main" id="{8E7AF983-7338-4031-B242-31AF5B0CDEF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1194CD-6EA2-4FE2-B6E5-FC37F319ADE1}"/>
              </a:ext>
            </a:extLst>
          </p:cNvPr>
          <p:cNvSpPr/>
          <p:nvPr/>
        </p:nvSpPr>
        <p:spPr>
          <a:xfrm>
            <a:off x="1600201" y="1524000"/>
            <a:ext cx="9144000" cy="3693319"/>
          </a:xfrm>
          <a:prstGeom prst="rect">
            <a:avLst/>
          </a:prstGeom>
        </p:spPr>
        <p:txBody>
          <a:bodyPr wrap="square">
            <a:spAutoFit/>
          </a:bodyPr>
          <a:lstStyle/>
          <a:p>
            <a:pPr marL="342900" indent="-342900" algn="just">
              <a:buFont typeface="Arial" panose="020B0604020202020204" pitchFamily="34" charset="0"/>
              <a:buChar char="•"/>
            </a:pPr>
            <a:r>
              <a:rPr lang="en-US" sz="2600" dirty="0">
                <a:latin typeface="Arial MT"/>
              </a:rPr>
              <a:t>Paravirtualization is the category of CPU virtualization which uses hyper calls for operations to handle instructions at compile time. </a:t>
            </a:r>
            <a:r>
              <a:rPr lang="en-US" sz="2600" b="1" dirty="0">
                <a:latin typeface="Arial MT"/>
              </a:rPr>
              <a:t>In paravirtualization, guest OS is not completely isolated but it is partially isolated by the virtual machine from the virtualization layer and hardware.</a:t>
            </a:r>
          </a:p>
          <a:p>
            <a:pPr marL="342900" indent="-342900" algn="just">
              <a:buFont typeface="Arial" panose="020B0604020202020204" pitchFamily="34" charset="0"/>
              <a:buChar char="•"/>
            </a:pPr>
            <a:endParaRPr lang="en-US" sz="2600" b="1" dirty="0">
              <a:latin typeface="Arial MT"/>
            </a:endParaRPr>
          </a:p>
          <a:p>
            <a:pPr marL="342900" indent="-342900" algn="just">
              <a:buFont typeface="Arial" panose="020B0604020202020204" pitchFamily="34" charset="0"/>
              <a:buChar char="•"/>
            </a:pPr>
            <a:r>
              <a:rPr lang="en-US" sz="2600" dirty="0">
                <a:latin typeface="Arial MT"/>
              </a:rPr>
              <a:t>VMware and Xen are some examples of paravirtualization.</a:t>
            </a:r>
          </a:p>
          <a:p>
            <a:pPr marL="342900" indent="-342900" algn="just">
              <a:buFont typeface="Arial" panose="020B0604020202020204" pitchFamily="34" charset="0"/>
              <a:buChar char="•"/>
            </a:pPr>
            <a:endParaRPr lang="en-US" sz="2600" dirty="0">
              <a:latin typeface="Arial MT"/>
            </a:endParaRPr>
          </a:p>
        </p:txBody>
      </p:sp>
      <p:sp>
        <p:nvSpPr>
          <p:cNvPr id="3" name="Date Placeholder 2">
            <a:extLst>
              <a:ext uri="{FF2B5EF4-FFF2-40B4-BE49-F238E27FC236}">
                <a16:creationId xmlns:a16="http://schemas.microsoft.com/office/drawing/2014/main" id="{C34D005A-FFA7-4666-8501-00F900F587B7}"/>
              </a:ext>
            </a:extLst>
          </p:cNvPr>
          <p:cNvSpPr>
            <a:spLocks noGrp="1"/>
          </p:cNvSpPr>
          <p:nvPr>
            <p:ph type="dt" sz="half" idx="6"/>
          </p:nvPr>
        </p:nvSpPr>
        <p:spPr/>
        <p:txBody>
          <a:bodyPr/>
          <a:lstStyle/>
          <a:p>
            <a:fld id="{3BC59701-D027-4BC3-B331-7D2734953563}" type="datetime1">
              <a:rPr lang="en-US" smtClean="0"/>
              <a:t>3/13/2023</a:t>
            </a:fld>
            <a:endParaRPr lang="en-US"/>
          </a:p>
        </p:txBody>
      </p:sp>
      <p:sp>
        <p:nvSpPr>
          <p:cNvPr id="4" name="Footer Placeholder 3">
            <a:extLst>
              <a:ext uri="{FF2B5EF4-FFF2-40B4-BE49-F238E27FC236}">
                <a16:creationId xmlns:a16="http://schemas.microsoft.com/office/drawing/2014/main" id="{BFC4FDEA-B66C-4EE8-B9B7-83EAFEB34064}"/>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4232000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ntitled">
            <a:extLst>
              <a:ext uri="{FF2B5EF4-FFF2-40B4-BE49-F238E27FC236}">
                <a16:creationId xmlns:a16="http://schemas.microsoft.com/office/drawing/2014/main" id="{808B1BCF-1AF6-4118-93C1-E517C4542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969" y="990600"/>
            <a:ext cx="5674062"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C55DB11-8209-47DF-8A9F-47B1BF8C73AE}"/>
              </a:ext>
            </a:extLst>
          </p:cNvPr>
          <p:cNvSpPr>
            <a:spLocks noGrp="1"/>
          </p:cNvSpPr>
          <p:nvPr>
            <p:ph type="dt" sz="half" idx="6"/>
          </p:nvPr>
        </p:nvSpPr>
        <p:spPr/>
        <p:txBody>
          <a:bodyPr/>
          <a:lstStyle/>
          <a:p>
            <a:fld id="{6700A2D5-4DFB-4409-BC85-1C56437C336C}" type="datetime1">
              <a:rPr lang="en-US" smtClean="0"/>
              <a:t>3/13/2023</a:t>
            </a:fld>
            <a:endParaRPr lang="en-US"/>
          </a:p>
        </p:txBody>
      </p:sp>
      <p:sp>
        <p:nvSpPr>
          <p:cNvPr id="4" name="Footer Placeholder 3">
            <a:extLst>
              <a:ext uri="{FF2B5EF4-FFF2-40B4-BE49-F238E27FC236}">
                <a16:creationId xmlns:a16="http://schemas.microsoft.com/office/drawing/2014/main" id="{FA9DD7E6-4D7D-4DB2-BEB8-FF34A0DCCBAD}"/>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201102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59610" y="946038"/>
            <a:ext cx="7750175" cy="3881120"/>
          </a:xfrm>
          <a:prstGeom prst="rect">
            <a:avLst/>
          </a:prstGeom>
        </p:spPr>
        <p:txBody>
          <a:bodyPr vert="horz" wrap="square" lIns="0" tIns="220345" rIns="0" bIns="0" rtlCol="0">
            <a:spAutoFit/>
          </a:bodyPr>
          <a:lstStyle/>
          <a:p>
            <a:pPr marL="335915" indent="-323850">
              <a:spcBef>
                <a:spcPts val="1735"/>
              </a:spcBef>
              <a:buSzPct val="45312"/>
              <a:buFont typeface="Arial MT"/>
              <a:buChar char="●"/>
              <a:tabLst>
                <a:tab pos="335915" algn="l"/>
                <a:tab pos="336550" algn="l"/>
              </a:tabLst>
            </a:pPr>
            <a:r>
              <a:rPr sz="3200" b="1" u="heavy" spc="-5" dirty="0">
                <a:uFill>
                  <a:solidFill>
                    <a:srgbClr val="000000"/>
                  </a:solidFill>
                </a:uFill>
                <a:latin typeface="Arial"/>
                <a:cs typeface="Arial"/>
              </a:rPr>
              <a:t>Partial</a:t>
            </a:r>
            <a:r>
              <a:rPr sz="3200" b="1" u="heavy" spc="-30" dirty="0">
                <a:uFill>
                  <a:solidFill>
                    <a:srgbClr val="000000"/>
                  </a:solidFill>
                </a:uFill>
                <a:latin typeface="Arial"/>
                <a:cs typeface="Arial"/>
              </a:rPr>
              <a:t> </a:t>
            </a:r>
            <a:r>
              <a:rPr sz="3200" b="1" u="heavy" dirty="0">
                <a:uFill>
                  <a:solidFill>
                    <a:srgbClr val="000000"/>
                  </a:solidFill>
                </a:uFill>
                <a:latin typeface="Arial"/>
                <a:cs typeface="Arial"/>
              </a:rPr>
              <a:t>virtualization</a:t>
            </a:r>
            <a:endParaRPr sz="3200">
              <a:latin typeface="Arial"/>
              <a:cs typeface="Arial"/>
            </a:endParaRPr>
          </a:p>
          <a:p>
            <a:pPr marL="768350" lvl="1" indent="-325120">
              <a:spcBef>
                <a:spcPts val="1420"/>
              </a:spcBef>
              <a:buSzPct val="75000"/>
              <a:buChar char="–"/>
              <a:tabLst>
                <a:tab pos="768350" algn="l"/>
                <a:tab pos="768985" algn="l"/>
              </a:tabLst>
            </a:pPr>
            <a:r>
              <a:rPr sz="2800" spc="-5" dirty="0">
                <a:latin typeface="Arial MT"/>
                <a:cs typeface="Arial MT"/>
              </a:rPr>
              <a:t>Partial</a:t>
            </a:r>
            <a:r>
              <a:rPr sz="2800" spc="5" dirty="0">
                <a:latin typeface="Arial MT"/>
                <a:cs typeface="Arial MT"/>
              </a:rPr>
              <a:t> </a:t>
            </a:r>
            <a:r>
              <a:rPr sz="2800" spc="-5" dirty="0">
                <a:latin typeface="Arial MT"/>
                <a:cs typeface="Arial MT"/>
              </a:rPr>
              <a:t>emulation</a:t>
            </a:r>
            <a:r>
              <a:rPr sz="2800" spc="20" dirty="0">
                <a:latin typeface="Arial MT"/>
                <a:cs typeface="Arial MT"/>
              </a:rPr>
              <a:t> </a:t>
            </a:r>
            <a:r>
              <a:rPr sz="2800" spc="-5" dirty="0">
                <a:latin typeface="Arial MT"/>
                <a:cs typeface="Arial MT"/>
              </a:rPr>
              <a:t>of</a:t>
            </a:r>
            <a:r>
              <a:rPr sz="2800" spc="5" dirty="0">
                <a:latin typeface="Arial MT"/>
                <a:cs typeface="Arial MT"/>
              </a:rPr>
              <a:t> </a:t>
            </a:r>
            <a:r>
              <a:rPr sz="2800" spc="-5" dirty="0">
                <a:latin typeface="Arial MT"/>
                <a:cs typeface="Arial MT"/>
              </a:rPr>
              <a:t>the</a:t>
            </a:r>
            <a:r>
              <a:rPr sz="2800" spc="5" dirty="0">
                <a:latin typeface="Arial MT"/>
                <a:cs typeface="Arial MT"/>
              </a:rPr>
              <a:t> </a:t>
            </a:r>
            <a:r>
              <a:rPr sz="2800" dirty="0">
                <a:latin typeface="Arial MT"/>
                <a:cs typeface="Arial MT"/>
              </a:rPr>
              <a:t>underlying</a:t>
            </a:r>
            <a:r>
              <a:rPr sz="2800" spc="20" dirty="0">
                <a:latin typeface="Arial MT"/>
                <a:cs typeface="Arial MT"/>
              </a:rPr>
              <a:t> </a:t>
            </a:r>
            <a:r>
              <a:rPr sz="2800" spc="-5" dirty="0">
                <a:latin typeface="Arial MT"/>
                <a:cs typeface="Arial MT"/>
              </a:rPr>
              <a:t>hardware</a:t>
            </a:r>
            <a:endParaRPr sz="2800">
              <a:latin typeface="Arial MT"/>
              <a:cs typeface="Arial MT"/>
            </a:endParaRPr>
          </a:p>
          <a:p>
            <a:pPr marL="768350" lvl="1" indent="-325120">
              <a:spcBef>
                <a:spcPts val="1090"/>
              </a:spcBef>
              <a:buSzPct val="75000"/>
              <a:buChar char="–"/>
              <a:tabLst>
                <a:tab pos="768350" algn="l"/>
                <a:tab pos="768985" algn="l"/>
              </a:tabLst>
            </a:pPr>
            <a:r>
              <a:rPr sz="2800" spc="-5" dirty="0">
                <a:latin typeface="Arial MT"/>
                <a:cs typeface="Arial MT"/>
              </a:rPr>
              <a:t>Not</a:t>
            </a:r>
            <a:r>
              <a:rPr sz="2800" spc="-10" dirty="0">
                <a:latin typeface="Arial MT"/>
                <a:cs typeface="Arial MT"/>
              </a:rPr>
              <a:t> </a:t>
            </a:r>
            <a:r>
              <a:rPr sz="2800" spc="-5" dirty="0">
                <a:latin typeface="Arial MT"/>
                <a:cs typeface="Arial MT"/>
              </a:rPr>
              <a:t>allow</a:t>
            </a:r>
            <a:r>
              <a:rPr sz="2800" spc="5" dirty="0">
                <a:latin typeface="Arial MT"/>
                <a:cs typeface="Arial MT"/>
              </a:rPr>
              <a:t> </a:t>
            </a:r>
            <a:r>
              <a:rPr sz="2800" dirty="0">
                <a:latin typeface="Arial MT"/>
                <a:cs typeface="Arial MT"/>
              </a:rPr>
              <a:t>complete</a:t>
            </a:r>
            <a:r>
              <a:rPr sz="2800" spc="5" dirty="0">
                <a:latin typeface="Arial MT"/>
                <a:cs typeface="Arial MT"/>
              </a:rPr>
              <a:t> </a:t>
            </a:r>
            <a:r>
              <a:rPr sz="2800" dirty="0">
                <a:latin typeface="Arial MT"/>
                <a:cs typeface="Arial MT"/>
              </a:rPr>
              <a:t>isolation </a:t>
            </a:r>
            <a:r>
              <a:rPr sz="2800" spc="-5" dirty="0">
                <a:latin typeface="Arial MT"/>
                <a:cs typeface="Arial MT"/>
              </a:rPr>
              <a:t>to </a:t>
            </a:r>
            <a:r>
              <a:rPr sz="2800" dirty="0">
                <a:latin typeface="Arial MT"/>
                <a:cs typeface="Arial MT"/>
              </a:rPr>
              <a:t>guest</a:t>
            </a:r>
            <a:r>
              <a:rPr sz="2800" spc="-5" dirty="0">
                <a:latin typeface="Arial MT"/>
                <a:cs typeface="Arial MT"/>
              </a:rPr>
              <a:t> </a:t>
            </a:r>
            <a:r>
              <a:rPr sz="2800" spc="-10" dirty="0">
                <a:latin typeface="Arial MT"/>
                <a:cs typeface="Arial MT"/>
              </a:rPr>
              <a:t>OS.</a:t>
            </a:r>
            <a:endParaRPr sz="2800">
              <a:latin typeface="Arial MT"/>
              <a:cs typeface="Arial MT"/>
            </a:endParaRPr>
          </a:p>
          <a:p>
            <a:pPr marL="768350" marR="5080" lvl="1" indent="-325120">
              <a:spcBef>
                <a:spcPts val="1105"/>
              </a:spcBef>
              <a:buSzPct val="75000"/>
              <a:buChar char="–"/>
              <a:tabLst>
                <a:tab pos="768350" algn="l"/>
                <a:tab pos="768985" algn="l"/>
              </a:tabLst>
            </a:pPr>
            <a:r>
              <a:rPr sz="2800" spc="-5" dirty="0">
                <a:latin typeface="Arial MT"/>
                <a:cs typeface="Arial MT"/>
              </a:rPr>
              <a:t>Address</a:t>
            </a:r>
            <a:r>
              <a:rPr sz="2800" dirty="0">
                <a:latin typeface="Arial MT"/>
                <a:cs typeface="Arial MT"/>
              </a:rPr>
              <a:t> </a:t>
            </a:r>
            <a:r>
              <a:rPr sz="2800" spc="-5" dirty="0">
                <a:latin typeface="Arial MT"/>
                <a:cs typeface="Arial MT"/>
              </a:rPr>
              <a:t>space </a:t>
            </a:r>
            <a:r>
              <a:rPr sz="2800" dirty="0">
                <a:latin typeface="Arial MT"/>
                <a:cs typeface="Arial MT"/>
              </a:rPr>
              <a:t>virtualization</a:t>
            </a:r>
            <a:r>
              <a:rPr sz="2800" spc="5" dirty="0">
                <a:latin typeface="Arial MT"/>
                <a:cs typeface="Arial MT"/>
              </a:rPr>
              <a:t> </a:t>
            </a:r>
            <a:r>
              <a:rPr sz="2800" spc="-5" dirty="0">
                <a:latin typeface="Arial MT"/>
                <a:cs typeface="Arial MT"/>
              </a:rPr>
              <a:t>is a</a:t>
            </a:r>
            <a:r>
              <a:rPr sz="2800" spc="-10" dirty="0">
                <a:latin typeface="Arial MT"/>
                <a:cs typeface="Arial MT"/>
              </a:rPr>
              <a:t> </a:t>
            </a:r>
            <a:r>
              <a:rPr sz="2800" spc="-5" dirty="0">
                <a:latin typeface="Arial MT"/>
                <a:cs typeface="Arial MT"/>
              </a:rPr>
              <a:t>common </a:t>
            </a:r>
            <a:r>
              <a:rPr sz="2800" dirty="0">
                <a:latin typeface="Arial MT"/>
                <a:cs typeface="Arial MT"/>
              </a:rPr>
              <a:t> feature</a:t>
            </a:r>
            <a:r>
              <a:rPr sz="2800" spc="-5" dirty="0">
                <a:latin typeface="Arial MT"/>
                <a:cs typeface="Arial MT"/>
              </a:rPr>
              <a:t> </a:t>
            </a:r>
            <a:r>
              <a:rPr sz="2800" dirty="0">
                <a:latin typeface="Arial MT"/>
                <a:cs typeface="Arial MT"/>
              </a:rPr>
              <a:t>of </a:t>
            </a:r>
            <a:r>
              <a:rPr sz="2800" spc="-5" dirty="0">
                <a:latin typeface="Arial MT"/>
                <a:cs typeface="Arial MT"/>
              </a:rPr>
              <a:t>comtemporary</a:t>
            </a:r>
            <a:r>
              <a:rPr sz="2800" spc="30" dirty="0">
                <a:latin typeface="Arial MT"/>
                <a:cs typeface="Arial MT"/>
              </a:rPr>
              <a:t> </a:t>
            </a:r>
            <a:r>
              <a:rPr sz="2800" spc="-5" dirty="0">
                <a:latin typeface="Arial MT"/>
                <a:cs typeface="Arial MT"/>
              </a:rPr>
              <a:t>operating</a:t>
            </a:r>
            <a:r>
              <a:rPr sz="2800" spc="20" dirty="0">
                <a:latin typeface="Arial MT"/>
                <a:cs typeface="Arial MT"/>
              </a:rPr>
              <a:t> </a:t>
            </a:r>
            <a:r>
              <a:rPr sz="2800" dirty="0">
                <a:latin typeface="Arial MT"/>
                <a:cs typeface="Arial MT"/>
              </a:rPr>
              <a:t>systems.</a:t>
            </a:r>
            <a:endParaRPr sz="2800">
              <a:latin typeface="Arial MT"/>
              <a:cs typeface="Arial MT"/>
            </a:endParaRPr>
          </a:p>
          <a:p>
            <a:pPr marL="768350" marR="399415" lvl="1" indent="-325120">
              <a:spcBef>
                <a:spcPts val="1105"/>
              </a:spcBef>
              <a:buSzPct val="75000"/>
              <a:buChar char="–"/>
              <a:tabLst>
                <a:tab pos="768350" algn="l"/>
                <a:tab pos="768985" algn="l"/>
              </a:tabLst>
            </a:pPr>
            <a:r>
              <a:rPr sz="2800" spc="-5" dirty="0">
                <a:latin typeface="Arial MT"/>
                <a:cs typeface="Arial MT"/>
              </a:rPr>
              <a:t>Address </a:t>
            </a:r>
            <a:r>
              <a:rPr sz="2800" dirty="0">
                <a:latin typeface="Arial MT"/>
                <a:cs typeface="Arial MT"/>
              </a:rPr>
              <a:t>space virtualization used in </a:t>
            </a:r>
            <a:r>
              <a:rPr sz="2800" spc="5" dirty="0">
                <a:latin typeface="Arial MT"/>
                <a:cs typeface="Arial MT"/>
              </a:rPr>
              <a:t>time- </a:t>
            </a:r>
            <a:r>
              <a:rPr sz="2800" spc="-765" dirty="0">
                <a:latin typeface="Arial MT"/>
                <a:cs typeface="Arial MT"/>
              </a:rPr>
              <a:t> </a:t>
            </a:r>
            <a:r>
              <a:rPr sz="2800" dirty="0">
                <a:latin typeface="Arial MT"/>
                <a:cs typeface="Arial MT"/>
              </a:rPr>
              <a:t>sharing</a:t>
            </a:r>
            <a:r>
              <a:rPr sz="2800" spc="-10" dirty="0">
                <a:latin typeface="Arial MT"/>
                <a:cs typeface="Arial MT"/>
              </a:rPr>
              <a:t> </a:t>
            </a:r>
            <a:r>
              <a:rPr sz="2800" dirty="0">
                <a:latin typeface="Arial MT"/>
                <a:cs typeface="Arial MT"/>
              </a:rPr>
              <a:t>system.</a:t>
            </a:r>
            <a:endParaRPr sz="2800">
              <a:latin typeface="Arial MT"/>
              <a:cs typeface="Arial MT"/>
            </a:endParaRPr>
          </a:p>
        </p:txBody>
      </p:sp>
      <p:sp>
        <p:nvSpPr>
          <p:cNvPr id="3" name="Date Placeholder 2">
            <a:extLst>
              <a:ext uri="{FF2B5EF4-FFF2-40B4-BE49-F238E27FC236}">
                <a16:creationId xmlns:a16="http://schemas.microsoft.com/office/drawing/2014/main" id="{DBFD7ED1-C6FA-4567-8B14-709D200A5B92}"/>
              </a:ext>
            </a:extLst>
          </p:cNvPr>
          <p:cNvSpPr>
            <a:spLocks noGrp="1"/>
          </p:cNvSpPr>
          <p:nvPr>
            <p:ph type="dt" sz="half" idx="6"/>
          </p:nvPr>
        </p:nvSpPr>
        <p:spPr/>
        <p:txBody>
          <a:bodyPr/>
          <a:lstStyle/>
          <a:p>
            <a:fld id="{93B16FFB-8199-41D7-8A4A-F2152E1D93F1}" type="datetime1">
              <a:rPr lang="en-US" smtClean="0"/>
              <a:t>3/13/2023</a:t>
            </a:fld>
            <a:endParaRPr lang="en-US"/>
          </a:p>
        </p:txBody>
      </p:sp>
      <p:sp>
        <p:nvSpPr>
          <p:cNvPr id="4" name="Footer Placeholder 3">
            <a:extLst>
              <a:ext uri="{FF2B5EF4-FFF2-40B4-BE49-F238E27FC236}">
                <a16:creationId xmlns:a16="http://schemas.microsoft.com/office/drawing/2014/main" id="{C77CFFB9-6B31-4416-A048-6A63ACEA220D}"/>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ra Virtualization Full virtualization Differences – Zack's Ad hoc Page">
            <a:extLst>
              <a:ext uri="{FF2B5EF4-FFF2-40B4-BE49-F238E27FC236}">
                <a16:creationId xmlns:a16="http://schemas.microsoft.com/office/drawing/2014/main" id="{6103DD05-428B-4D65-81C4-EF9896CFE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42987"/>
            <a:ext cx="7572375" cy="47720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AB3703DC-AEDD-4B27-9295-53EAF92D4E70}"/>
              </a:ext>
            </a:extLst>
          </p:cNvPr>
          <p:cNvSpPr>
            <a:spLocks noGrp="1"/>
          </p:cNvSpPr>
          <p:nvPr>
            <p:ph type="dt" sz="half" idx="6"/>
          </p:nvPr>
        </p:nvSpPr>
        <p:spPr/>
        <p:txBody>
          <a:bodyPr/>
          <a:lstStyle/>
          <a:p>
            <a:fld id="{CACDE789-D189-415A-9B0C-9B262E68A021}" type="datetime1">
              <a:rPr lang="en-US" smtClean="0"/>
              <a:t>3/13/2023</a:t>
            </a:fld>
            <a:endParaRPr lang="en-US"/>
          </a:p>
        </p:txBody>
      </p:sp>
      <p:sp>
        <p:nvSpPr>
          <p:cNvPr id="4" name="Footer Placeholder 3">
            <a:extLst>
              <a:ext uri="{FF2B5EF4-FFF2-40B4-BE49-F238E27FC236}">
                <a16:creationId xmlns:a16="http://schemas.microsoft.com/office/drawing/2014/main" id="{3518BA21-04B4-4A0F-A1AC-1C95EEAE65B0}"/>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18709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9298" y="461900"/>
            <a:ext cx="5150485" cy="696595"/>
          </a:xfrm>
          <a:prstGeom prst="rect">
            <a:avLst/>
          </a:prstGeom>
        </p:spPr>
        <p:txBody>
          <a:bodyPr vert="horz" wrap="square" lIns="0" tIns="13335" rIns="0" bIns="0" rtlCol="0">
            <a:spAutoFit/>
          </a:bodyPr>
          <a:lstStyle/>
          <a:p>
            <a:pPr marL="12700">
              <a:spcBef>
                <a:spcPts val="105"/>
              </a:spcBef>
            </a:pPr>
            <a:r>
              <a:rPr sz="4400" spc="-5" dirty="0"/>
              <a:t>What</a:t>
            </a:r>
            <a:r>
              <a:rPr sz="4400" spc="-40" dirty="0"/>
              <a:t> </a:t>
            </a:r>
            <a:r>
              <a:rPr sz="4400" spc="-10" dirty="0"/>
              <a:t>is</a:t>
            </a:r>
            <a:r>
              <a:rPr sz="4400" spc="-40" dirty="0"/>
              <a:t> </a:t>
            </a:r>
            <a:r>
              <a:rPr sz="4400" spc="-10" dirty="0"/>
              <a:t>Virtualization?</a:t>
            </a:r>
            <a:endParaRPr sz="4400"/>
          </a:p>
        </p:txBody>
      </p:sp>
      <p:pic>
        <p:nvPicPr>
          <p:cNvPr id="3" name="object 3"/>
          <p:cNvPicPr/>
          <p:nvPr/>
        </p:nvPicPr>
        <p:blipFill>
          <a:blip r:embed="rId2" cstate="print"/>
          <a:stretch>
            <a:fillRect/>
          </a:stretch>
        </p:blipFill>
        <p:spPr>
          <a:xfrm>
            <a:off x="1524000" y="39622"/>
            <a:ext cx="9144000" cy="6818374"/>
          </a:xfrm>
          <a:prstGeom prst="rect">
            <a:avLst/>
          </a:prstGeom>
        </p:spPr>
      </p:pic>
      <p:sp>
        <p:nvSpPr>
          <p:cNvPr id="4" name="Date Placeholder 3">
            <a:extLst>
              <a:ext uri="{FF2B5EF4-FFF2-40B4-BE49-F238E27FC236}">
                <a16:creationId xmlns:a16="http://schemas.microsoft.com/office/drawing/2014/main" id="{A27B257A-5F10-4051-8BB8-E83B5A108A7B}"/>
              </a:ext>
            </a:extLst>
          </p:cNvPr>
          <p:cNvSpPr>
            <a:spLocks noGrp="1"/>
          </p:cNvSpPr>
          <p:nvPr>
            <p:ph type="dt" sz="half" idx="6"/>
          </p:nvPr>
        </p:nvSpPr>
        <p:spPr/>
        <p:txBody>
          <a:bodyPr/>
          <a:lstStyle/>
          <a:p>
            <a:fld id="{447C0CB2-1E25-4169-954D-413A20D1F09F}" type="datetime1">
              <a:rPr lang="en-US" smtClean="0"/>
              <a:t>3/13/2023</a:t>
            </a:fld>
            <a:endParaRPr lang="en-US"/>
          </a:p>
        </p:txBody>
      </p:sp>
      <p:sp>
        <p:nvSpPr>
          <p:cNvPr id="5" name="Footer Placeholder 4">
            <a:extLst>
              <a:ext uri="{FF2B5EF4-FFF2-40B4-BE49-F238E27FC236}">
                <a16:creationId xmlns:a16="http://schemas.microsoft.com/office/drawing/2014/main" id="{5AAA9545-14FA-444F-9961-7F77859356AF}"/>
              </a:ext>
            </a:extLst>
          </p:cNvPr>
          <p:cNvSpPr>
            <a:spLocks noGrp="1"/>
          </p:cNvSpPr>
          <p:nvPr>
            <p:ph type="ftr" sz="quarter" idx="5"/>
          </p:nvPr>
        </p:nvSpPr>
        <p:spPr/>
        <p:txBody>
          <a:bodyPr/>
          <a:lstStyle/>
          <a:p>
            <a:r>
              <a:rPr lang="en-GB"/>
              <a:t>Virtualization-Module 2</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8005150-1BA4-4044-A9E3-E810BF41F50A}"/>
              </a:ext>
            </a:extLst>
          </p:cNvPr>
          <p:cNvGraphicFramePr>
            <a:graphicFrameLocks noGrp="1"/>
          </p:cNvGraphicFramePr>
          <p:nvPr>
            <p:extLst>
              <p:ext uri="{D42A27DB-BD31-4B8C-83A1-F6EECF244321}">
                <p14:modId xmlns:p14="http://schemas.microsoft.com/office/powerpoint/2010/main" val="3017400799"/>
              </p:ext>
            </p:extLst>
          </p:nvPr>
        </p:nvGraphicFramePr>
        <p:xfrm>
          <a:off x="1447800" y="1062668"/>
          <a:ext cx="10058400" cy="594773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617479137"/>
                    </a:ext>
                  </a:extLst>
                </a:gridCol>
                <a:gridCol w="4870622">
                  <a:extLst>
                    <a:ext uri="{9D8B030D-6E8A-4147-A177-3AD203B41FA5}">
                      <a16:colId xmlns:a16="http://schemas.microsoft.com/office/drawing/2014/main" val="3356700964"/>
                    </a:ext>
                  </a:extLst>
                </a:gridCol>
                <a:gridCol w="4349578">
                  <a:extLst>
                    <a:ext uri="{9D8B030D-6E8A-4147-A177-3AD203B41FA5}">
                      <a16:colId xmlns:a16="http://schemas.microsoft.com/office/drawing/2014/main" val="2481725716"/>
                    </a:ext>
                  </a:extLst>
                </a:gridCol>
              </a:tblGrid>
              <a:tr h="473145">
                <a:tc>
                  <a:txBody>
                    <a:bodyPr/>
                    <a:lstStyle/>
                    <a:p>
                      <a:pPr algn="l" fontAlgn="t"/>
                      <a:r>
                        <a:rPr lang="en-GB" dirty="0">
                          <a:solidFill>
                            <a:srgbClr val="000000"/>
                          </a:solidFill>
                          <a:effectLst/>
                          <a:latin typeface="Arial MT"/>
                        </a:rPr>
                        <a:t>S.no</a:t>
                      </a:r>
                    </a:p>
                  </a:txBody>
                  <a:tcPr marL="114300" marR="114300" marT="114300" marB="114300"/>
                </a:tc>
                <a:tc>
                  <a:txBody>
                    <a:bodyPr/>
                    <a:lstStyle/>
                    <a:p>
                      <a:pPr algn="l" fontAlgn="t"/>
                      <a:r>
                        <a:rPr lang="en-GB" dirty="0">
                          <a:solidFill>
                            <a:srgbClr val="000000"/>
                          </a:solidFill>
                          <a:effectLst/>
                          <a:latin typeface="Arial MT"/>
                        </a:rPr>
                        <a:t>Full Virtualization</a:t>
                      </a:r>
                    </a:p>
                  </a:txBody>
                  <a:tcPr marL="114300" marR="114300" marT="114300" marB="114300"/>
                </a:tc>
                <a:tc>
                  <a:txBody>
                    <a:bodyPr/>
                    <a:lstStyle/>
                    <a:p>
                      <a:pPr algn="l" fontAlgn="t"/>
                      <a:r>
                        <a:rPr lang="en-GB" dirty="0" err="1">
                          <a:solidFill>
                            <a:srgbClr val="000000"/>
                          </a:solidFill>
                          <a:effectLst/>
                          <a:latin typeface="Arial MT"/>
                        </a:rPr>
                        <a:t>ParaVirtualization</a:t>
                      </a:r>
                      <a:endParaRPr lang="en-GB" dirty="0">
                        <a:solidFill>
                          <a:srgbClr val="000000"/>
                        </a:solidFill>
                        <a:effectLst/>
                        <a:latin typeface="Arial MT"/>
                      </a:endParaRPr>
                    </a:p>
                  </a:txBody>
                  <a:tcPr marL="114300" marR="114300" marT="114300" marB="114300"/>
                </a:tc>
                <a:extLst>
                  <a:ext uri="{0D108BD9-81ED-4DB2-BD59-A6C34878D82A}">
                    <a16:rowId xmlns:a16="http://schemas.microsoft.com/office/drawing/2014/main" val="3350978790"/>
                  </a:ext>
                </a:extLst>
              </a:tr>
              <a:tr h="1971438">
                <a:tc>
                  <a:txBody>
                    <a:bodyPr/>
                    <a:lstStyle/>
                    <a:p>
                      <a:r>
                        <a:rPr lang="en-GB" sz="2000" dirty="0">
                          <a:latin typeface="Arial MT"/>
                        </a:rPr>
                        <a:t>1</a:t>
                      </a:r>
                    </a:p>
                  </a:txBody>
                  <a:tcPr marL="95250" marR="95250" marT="133350" marB="133350" anchor="ctr"/>
                </a:tc>
                <a:tc>
                  <a:txBody>
                    <a:bodyPr/>
                    <a:lstStyle/>
                    <a:p>
                      <a:pPr algn="l" fontAlgn="base"/>
                      <a:r>
                        <a:rPr lang="en-US" sz="2000" b="0" dirty="0">
                          <a:effectLst/>
                          <a:latin typeface="Arial MT"/>
                        </a:rPr>
                        <a:t>In Full virtualization, virtual machines permit the execution of the instructions with the running of unmodified OS in an entirely isolated way.</a:t>
                      </a:r>
                    </a:p>
                  </a:txBody>
                  <a:tcPr marL="95250" marR="95250" marT="133350" marB="133350" anchor="ctr"/>
                </a:tc>
                <a:tc>
                  <a:txBody>
                    <a:bodyPr/>
                    <a:lstStyle/>
                    <a:p>
                      <a:pPr algn="l" fontAlgn="base"/>
                      <a:r>
                        <a:rPr lang="en-US" sz="2000" b="0" dirty="0">
                          <a:effectLst/>
                          <a:latin typeface="Arial MT"/>
                        </a:rPr>
                        <a:t>In paravirtualization, a virtual machine does not implement full isolation of OS but rather provides a different API which is utilized when OS is subjected to alteration.</a:t>
                      </a:r>
                    </a:p>
                  </a:txBody>
                  <a:tcPr marL="95250" marR="95250" marT="133350" marB="133350" anchor="ctr"/>
                </a:tc>
                <a:extLst>
                  <a:ext uri="{0D108BD9-81ED-4DB2-BD59-A6C34878D82A}">
                    <a16:rowId xmlns:a16="http://schemas.microsoft.com/office/drawing/2014/main" val="660893725"/>
                  </a:ext>
                </a:extLst>
              </a:tr>
              <a:tr h="1111174">
                <a:tc>
                  <a:txBody>
                    <a:bodyPr/>
                    <a:lstStyle/>
                    <a:p>
                      <a:pPr algn="l" fontAlgn="base"/>
                      <a:r>
                        <a:rPr lang="en-GB" sz="2000" b="0" dirty="0">
                          <a:effectLst/>
                          <a:latin typeface="Arial MT"/>
                        </a:rPr>
                        <a:t>2.</a:t>
                      </a:r>
                    </a:p>
                  </a:txBody>
                  <a:tcPr anchor="ctr"/>
                </a:tc>
                <a:tc>
                  <a:txBody>
                    <a:bodyPr/>
                    <a:lstStyle/>
                    <a:p>
                      <a:pPr algn="l" fontAlgn="base"/>
                      <a:r>
                        <a:rPr lang="en-US" sz="2000" b="0" dirty="0">
                          <a:effectLst/>
                          <a:latin typeface="Arial MT"/>
                        </a:rPr>
                        <a:t>Full Virtualization is less secure.</a:t>
                      </a:r>
                    </a:p>
                  </a:txBody>
                  <a:tcPr marL="95250" marR="95250" marT="133350" marB="133350" anchor="ctr"/>
                </a:tc>
                <a:tc>
                  <a:txBody>
                    <a:bodyPr/>
                    <a:lstStyle/>
                    <a:p>
                      <a:pPr algn="l" fontAlgn="base"/>
                      <a:r>
                        <a:rPr lang="en-US" sz="2000" b="0" dirty="0">
                          <a:effectLst/>
                          <a:latin typeface="Arial MT"/>
                        </a:rPr>
                        <a:t>While the Paravirtualization is more secure than the Full Virtualization.</a:t>
                      </a:r>
                    </a:p>
                  </a:txBody>
                  <a:tcPr marL="95250" marR="95250" marT="133350" marB="133350" anchor="ctr"/>
                </a:tc>
                <a:extLst>
                  <a:ext uri="{0D108BD9-81ED-4DB2-BD59-A6C34878D82A}">
                    <a16:rowId xmlns:a16="http://schemas.microsoft.com/office/drawing/2014/main" val="1661526996"/>
                  </a:ext>
                </a:extLst>
              </a:tr>
              <a:tr h="1111174">
                <a:tc>
                  <a:txBody>
                    <a:bodyPr/>
                    <a:lstStyle/>
                    <a:p>
                      <a:pPr algn="l" fontAlgn="base"/>
                      <a:r>
                        <a:rPr lang="en-GB" sz="2000" b="0">
                          <a:effectLst/>
                          <a:latin typeface="Arial MT"/>
                        </a:rPr>
                        <a:t>3.</a:t>
                      </a:r>
                    </a:p>
                  </a:txBody>
                  <a:tcPr anchor="ctr"/>
                </a:tc>
                <a:tc>
                  <a:txBody>
                    <a:bodyPr/>
                    <a:lstStyle/>
                    <a:p>
                      <a:pPr algn="l" fontAlgn="base"/>
                      <a:r>
                        <a:rPr lang="en-US" sz="2000" b="0" dirty="0">
                          <a:effectLst/>
                          <a:latin typeface="Arial MT"/>
                        </a:rPr>
                        <a:t>Full Virtualization uses binary translation and a direct approach as a technique for operations.</a:t>
                      </a:r>
                    </a:p>
                  </a:txBody>
                  <a:tcPr marL="95250" marR="95250" marT="133350" marB="133350" anchor="ctr"/>
                </a:tc>
                <a:tc>
                  <a:txBody>
                    <a:bodyPr/>
                    <a:lstStyle/>
                    <a:p>
                      <a:pPr algn="l" fontAlgn="base"/>
                      <a:r>
                        <a:rPr lang="en-US" sz="2000" b="0" dirty="0">
                          <a:effectLst/>
                          <a:latin typeface="Arial MT"/>
                        </a:rPr>
                        <a:t>While Paravirtualization uses </a:t>
                      </a:r>
                      <a:r>
                        <a:rPr lang="en-US" sz="2000" b="0" dirty="0" err="1">
                          <a:effectLst/>
                          <a:latin typeface="Arial MT"/>
                        </a:rPr>
                        <a:t>hypercalls</a:t>
                      </a:r>
                      <a:r>
                        <a:rPr lang="en-US" sz="2000" b="0" dirty="0">
                          <a:effectLst/>
                          <a:latin typeface="Arial MT"/>
                        </a:rPr>
                        <a:t> at compile time for operations.</a:t>
                      </a:r>
                    </a:p>
                  </a:txBody>
                  <a:tcPr marL="95250" marR="95250" marT="133350" marB="133350" anchor="ctr"/>
                </a:tc>
                <a:extLst>
                  <a:ext uri="{0D108BD9-81ED-4DB2-BD59-A6C34878D82A}">
                    <a16:rowId xmlns:a16="http://schemas.microsoft.com/office/drawing/2014/main" val="3483408973"/>
                  </a:ext>
                </a:extLst>
              </a:tr>
              <a:tr h="1111174">
                <a:tc>
                  <a:txBody>
                    <a:bodyPr/>
                    <a:lstStyle/>
                    <a:p>
                      <a:pPr algn="l" fontAlgn="base"/>
                      <a:r>
                        <a:rPr lang="en-GB" sz="2000" b="0">
                          <a:effectLst/>
                          <a:latin typeface="Arial MT"/>
                        </a:rPr>
                        <a:t>4.</a:t>
                      </a:r>
                    </a:p>
                  </a:txBody>
                  <a:tcPr anchor="ctr"/>
                </a:tc>
                <a:tc>
                  <a:txBody>
                    <a:bodyPr/>
                    <a:lstStyle/>
                    <a:p>
                      <a:pPr algn="l" fontAlgn="base"/>
                      <a:r>
                        <a:rPr lang="en-US" sz="2000" b="0">
                          <a:effectLst/>
                          <a:latin typeface="Arial MT"/>
                        </a:rPr>
                        <a:t>Full Virtualization is slow than paravirtualization in operation.</a:t>
                      </a:r>
                    </a:p>
                  </a:txBody>
                  <a:tcPr marL="95250" marR="95250" marT="133350" marB="133350" anchor="ctr"/>
                </a:tc>
                <a:tc>
                  <a:txBody>
                    <a:bodyPr/>
                    <a:lstStyle/>
                    <a:p>
                      <a:pPr algn="l" fontAlgn="base"/>
                      <a:r>
                        <a:rPr lang="en-US" sz="2000" b="0" dirty="0">
                          <a:effectLst/>
                          <a:latin typeface="Arial MT"/>
                        </a:rPr>
                        <a:t>Paravirtualization is faster in operation as compared to full virtualization.</a:t>
                      </a:r>
                    </a:p>
                  </a:txBody>
                  <a:tcPr marL="95250" marR="95250" marT="133350" marB="133350" anchor="ctr"/>
                </a:tc>
                <a:extLst>
                  <a:ext uri="{0D108BD9-81ED-4DB2-BD59-A6C34878D82A}">
                    <a16:rowId xmlns:a16="http://schemas.microsoft.com/office/drawing/2014/main" val="1840705564"/>
                  </a:ext>
                </a:extLst>
              </a:tr>
            </a:tbl>
          </a:graphicData>
        </a:graphic>
      </p:graphicFrame>
      <p:sp>
        <p:nvSpPr>
          <p:cNvPr id="3" name="Rectangle 2">
            <a:extLst>
              <a:ext uri="{FF2B5EF4-FFF2-40B4-BE49-F238E27FC236}">
                <a16:creationId xmlns:a16="http://schemas.microsoft.com/office/drawing/2014/main" id="{04E0A69A-CE0E-4ADA-9494-6484E86045B8}"/>
              </a:ext>
            </a:extLst>
          </p:cNvPr>
          <p:cNvSpPr/>
          <p:nvPr/>
        </p:nvSpPr>
        <p:spPr>
          <a:xfrm>
            <a:off x="304800" y="152401"/>
            <a:ext cx="11887200" cy="1015663"/>
          </a:xfrm>
          <a:prstGeom prst="rect">
            <a:avLst/>
          </a:prstGeom>
        </p:spPr>
        <p:txBody>
          <a:bodyPr wrap="square">
            <a:spAutoFit/>
          </a:bodyPr>
          <a:lstStyle/>
          <a:p>
            <a:pPr algn="just"/>
            <a:r>
              <a:rPr lang="en-US" sz="3000" b="1" dirty="0">
                <a:latin typeface="erdana"/>
              </a:rPr>
              <a:t>Comparison between the Full Virtualization and paravirtualization in Operating System</a:t>
            </a:r>
          </a:p>
        </p:txBody>
      </p:sp>
      <p:sp>
        <p:nvSpPr>
          <p:cNvPr id="4" name="Date Placeholder 3">
            <a:extLst>
              <a:ext uri="{FF2B5EF4-FFF2-40B4-BE49-F238E27FC236}">
                <a16:creationId xmlns:a16="http://schemas.microsoft.com/office/drawing/2014/main" id="{04410C05-A72F-43BB-BCD4-801814524866}"/>
              </a:ext>
            </a:extLst>
          </p:cNvPr>
          <p:cNvSpPr>
            <a:spLocks noGrp="1"/>
          </p:cNvSpPr>
          <p:nvPr>
            <p:ph type="dt" sz="half" idx="6"/>
          </p:nvPr>
        </p:nvSpPr>
        <p:spPr/>
        <p:txBody>
          <a:bodyPr/>
          <a:lstStyle/>
          <a:p>
            <a:fld id="{754C0A8F-4F7D-4F2A-AD65-DE7B2242BE4F}" type="datetime1">
              <a:rPr lang="en-US" smtClean="0"/>
              <a:t>3/13/2023</a:t>
            </a:fld>
            <a:endParaRPr lang="en-US"/>
          </a:p>
        </p:txBody>
      </p:sp>
      <p:sp>
        <p:nvSpPr>
          <p:cNvPr id="5" name="Footer Placeholder 4">
            <a:extLst>
              <a:ext uri="{FF2B5EF4-FFF2-40B4-BE49-F238E27FC236}">
                <a16:creationId xmlns:a16="http://schemas.microsoft.com/office/drawing/2014/main" id="{2D1D5B1B-028F-4DE1-B3FA-D00F8A975433}"/>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192971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CB3943-4FA9-473D-97D4-01BA4A68AB3B}"/>
              </a:ext>
            </a:extLst>
          </p:cNvPr>
          <p:cNvGraphicFramePr>
            <a:graphicFrameLocks noGrp="1"/>
          </p:cNvGraphicFramePr>
          <p:nvPr>
            <p:extLst>
              <p:ext uri="{D42A27DB-BD31-4B8C-83A1-F6EECF244321}">
                <p14:modId xmlns:p14="http://schemas.microsoft.com/office/powerpoint/2010/main" val="4115037787"/>
              </p:ext>
            </p:extLst>
          </p:nvPr>
        </p:nvGraphicFramePr>
        <p:xfrm>
          <a:off x="609601" y="76201"/>
          <a:ext cx="11125198" cy="6624257"/>
        </p:xfrm>
        <a:graphic>
          <a:graphicData uri="http://schemas.openxmlformats.org/drawingml/2006/table">
            <a:tbl>
              <a:tblPr firstRow="1" bandRow="1">
                <a:tableStyleId>{5C22544A-7EE6-4342-B048-85BDC9FD1C3A}</a:tableStyleId>
              </a:tblPr>
              <a:tblGrid>
                <a:gridCol w="919038">
                  <a:extLst>
                    <a:ext uri="{9D8B030D-6E8A-4147-A177-3AD203B41FA5}">
                      <a16:colId xmlns:a16="http://schemas.microsoft.com/office/drawing/2014/main" val="403730991"/>
                    </a:ext>
                  </a:extLst>
                </a:gridCol>
                <a:gridCol w="4771498">
                  <a:extLst>
                    <a:ext uri="{9D8B030D-6E8A-4147-A177-3AD203B41FA5}">
                      <a16:colId xmlns:a16="http://schemas.microsoft.com/office/drawing/2014/main" val="2774561898"/>
                    </a:ext>
                  </a:extLst>
                </a:gridCol>
                <a:gridCol w="5434662">
                  <a:extLst>
                    <a:ext uri="{9D8B030D-6E8A-4147-A177-3AD203B41FA5}">
                      <a16:colId xmlns:a16="http://schemas.microsoft.com/office/drawing/2014/main" val="2637942884"/>
                    </a:ext>
                  </a:extLst>
                </a:gridCol>
              </a:tblGrid>
              <a:tr h="685800">
                <a:tc>
                  <a:txBody>
                    <a:bodyPr/>
                    <a:lstStyle/>
                    <a:p>
                      <a:pPr algn="l" fontAlgn="t"/>
                      <a:r>
                        <a:rPr lang="en-GB" sz="2000" dirty="0" err="1">
                          <a:solidFill>
                            <a:srgbClr val="000000"/>
                          </a:solidFill>
                          <a:effectLst/>
                          <a:latin typeface="Arial MT"/>
                        </a:rPr>
                        <a:t>S.No</a:t>
                      </a:r>
                      <a:endParaRPr lang="en-GB" sz="2000" dirty="0">
                        <a:solidFill>
                          <a:srgbClr val="000000"/>
                        </a:solidFill>
                        <a:effectLst/>
                        <a:latin typeface="Arial MT"/>
                      </a:endParaRPr>
                    </a:p>
                  </a:txBody>
                  <a:tcPr marL="114300" marR="114300" marT="114300" marB="114300"/>
                </a:tc>
                <a:tc>
                  <a:txBody>
                    <a:bodyPr/>
                    <a:lstStyle/>
                    <a:p>
                      <a:pPr algn="l" fontAlgn="t"/>
                      <a:r>
                        <a:rPr lang="en-GB" sz="2000" dirty="0">
                          <a:solidFill>
                            <a:srgbClr val="000000"/>
                          </a:solidFill>
                          <a:effectLst/>
                          <a:latin typeface="Arial MT"/>
                        </a:rPr>
                        <a:t>Full Virtualization</a:t>
                      </a:r>
                    </a:p>
                  </a:txBody>
                  <a:tcPr marL="114300" marR="114300" marT="114300" marB="114300"/>
                </a:tc>
                <a:tc>
                  <a:txBody>
                    <a:bodyPr/>
                    <a:lstStyle/>
                    <a:p>
                      <a:pPr algn="l" fontAlgn="t"/>
                      <a:r>
                        <a:rPr lang="en-GB" sz="2000" dirty="0" err="1">
                          <a:solidFill>
                            <a:srgbClr val="000000"/>
                          </a:solidFill>
                          <a:effectLst/>
                          <a:latin typeface="Arial MT"/>
                        </a:rPr>
                        <a:t>ParaVirtualization</a:t>
                      </a:r>
                      <a:endParaRPr lang="en-GB" sz="2000" dirty="0">
                        <a:solidFill>
                          <a:srgbClr val="000000"/>
                        </a:solidFill>
                        <a:effectLst/>
                        <a:latin typeface="Arial MT"/>
                      </a:endParaRPr>
                    </a:p>
                  </a:txBody>
                  <a:tcPr marL="114300" marR="114300" marT="114300" marB="114300"/>
                </a:tc>
                <a:extLst>
                  <a:ext uri="{0D108BD9-81ED-4DB2-BD59-A6C34878D82A}">
                    <a16:rowId xmlns:a16="http://schemas.microsoft.com/office/drawing/2014/main" val="66658257"/>
                  </a:ext>
                </a:extLst>
              </a:tr>
              <a:tr h="1252157">
                <a:tc>
                  <a:txBody>
                    <a:bodyPr/>
                    <a:lstStyle/>
                    <a:p>
                      <a:pPr algn="l" fontAlgn="base"/>
                      <a:r>
                        <a:rPr lang="en-GB" sz="2000" b="0" dirty="0">
                          <a:effectLst/>
                          <a:latin typeface="Arial MT"/>
                        </a:rPr>
                        <a:t>5.</a:t>
                      </a:r>
                    </a:p>
                  </a:txBody>
                  <a:tcPr anchor="ctr"/>
                </a:tc>
                <a:tc>
                  <a:txBody>
                    <a:bodyPr/>
                    <a:lstStyle/>
                    <a:p>
                      <a:pPr algn="l" fontAlgn="base"/>
                      <a:r>
                        <a:rPr lang="en-US" sz="2000" b="0">
                          <a:effectLst/>
                          <a:latin typeface="Arial MT"/>
                        </a:rPr>
                        <a:t>Full Virtualization is more portable and compatible.</a:t>
                      </a:r>
                    </a:p>
                  </a:txBody>
                  <a:tcPr marL="95250" marR="95250" marT="133350" marB="133350" anchor="ctr"/>
                </a:tc>
                <a:tc>
                  <a:txBody>
                    <a:bodyPr/>
                    <a:lstStyle/>
                    <a:p>
                      <a:pPr algn="l" fontAlgn="base"/>
                      <a:r>
                        <a:rPr lang="en-US" sz="2000" b="0">
                          <a:effectLst/>
                          <a:latin typeface="Arial MT"/>
                        </a:rPr>
                        <a:t>Paravirtualization is less portable and compatible.</a:t>
                      </a:r>
                    </a:p>
                  </a:txBody>
                  <a:tcPr marL="95250" marR="95250" marT="133350" marB="133350" anchor="ctr"/>
                </a:tc>
                <a:extLst>
                  <a:ext uri="{0D108BD9-81ED-4DB2-BD59-A6C34878D82A}">
                    <a16:rowId xmlns:a16="http://schemas.microsoft.com/office/drawing/2014/main" val="4061017439"/>
                  </a:ext>
                </a:extLst>
              </a:tr>
              <a:tr h="702429">
                <a:tc>
                  <a:txBody>
                    <a:bodyPr/>
                    <a:lstStyle/>
                    <a:p>
                      <a:pPr algn="l" fontAlgn="base"/>
                      <a:r>
                        <a:rPr lang="en-GB" sz="2000" b="0">
                          <a:effectLst/>
                          <a:latin typeface="Arial MT"/>
                        </a:rPr>
                        <a:t>6.</a:t>
                      </a:r>
                    </a:p>
                  </a:txBody>
                  <a:tcPr anchor="ctr"/>
                </a:tc>
                <a:tc>
                  <a:txBody>
                    <a:bodyPr/>
                    <a:lstStyle/>
                    <a:p>
                      <a:pPr algn="l" fontAlgn="base"/>
                      <a:r>
                        <a:rPr lang="en-US" sz="2000" b="0">
                          <a:effectLst/>
                          <a:latin typeface="Arial MT"/>
                        </a:rPr>
                        <a:t>Examples of full virtualization are Microsoft and Parallels systems.</a:t>
                      </a:r>
                    </a:p>
                  </a:txBody>
                  <a:tcPr marL="95250" marR="95250" marT="133350" marB="133350" anchor="ctr"/>
                </a:tc>
                <a:tc>
                  <a:txBody>
                    <a:bodyPr/>
                    <a:lstStyle/>
                    <a:p>
                      <a:pPr algn="l" fontAlgn="base"/>
                      <a:r>
                        <a:rPr lang="en-US" sz="2000" b="0">
                          <a:effectLst/>
                          <a:latin typeface="Arial MT"/>
                        </a:rPr>
                        <a:t>Examples of paravirtualization are Microsoft Hyper-V, Citrix Xen, etc.</a:t>
                      </a:r>
                    </a:p>
                  </a:txBody>
                  <a:tcPr marL="95250" marR="95250" marT="133350" marB="133350" anchor="ctr"/>
                </a:tc>
                <a:extLst>
                  <a:ext uri="{0D108BD9-81ED-4DB2-BD59-A6C34878D82A}">
                    <a16:rowId xmlns:a16="http://schemas.microsoft.com/office/drawing/2014/main" val="2260474372"/>
                  </a:ext>
                </a:extLst>
              </a:tr>
              <a:tr h="364671">
                <a:tc>
                  <a:txBody>
                    <a:bodyPr/>
                    <a:lstStyle/>
                    <a:p>
                      <a:pPr algn="l" fontAlgn="base"/>
                      <a:r>
                        <a:rPr lang="en-GB" sz="2000" b="0">
                          <a:effectLst/>
                          <a:latin typeface="Arial MT"/>
                        </a:rPr>
                        <a:t>7.</a:t>
                      </a:r>
                    </a:p>
                  </a:txBody>
                  <a:tcPr anchor="ctr"/>
                </a:tc>
                <a:tc>
                  <a:txBody>
                    <a:bodyPr/>
                    <a:lstStyle/>
                    <a:p>
                      <a:pPr algn="l" fontAlgn="base"/>
                      <a:r>
                        <a:rPr lang="en-US" sz="2000" b="0">
                          <a:effectLst/>
                          <a:latin typeface="Arial MT"/>
                        </a:rPr>
                        <a:t>It supports all guest operating systems without modification.</a:t>
                      </a:r>
                    </a:p>
                  </a:txBody>
                  <a:tcPr marL="95250" marR="95250" marT="133350" marB="133350" anchor="ctr"/>
                </a:tc>
                <a:tc>
                  <a:txBody>
                    <a:bodyPr/>
                    <a:lstStyle/>
                    <a:p>
                      <a:pPr algn="l" fontAlgn="base"/>
                      <a:r>
                        <a:rPr lang="en-US" sz="2000" b="0" dirty="0">
                          <a:effectLst/>
                          <a:latin typeface="Arial MT"/>
                        </a:rPr>
                        <a:t>The guest operating system has to be modified and only a few operating systems support it.</a:t>
                      </a:r>
                    </a:p>
                  </a:txBody>
                  <a:tcPr marL="95250" marR="95250" marT="133350" marB="133350" anchor="ctr"/>
                </a:tc>
                <a:extLst>
                  <a:ext uri="{0D108BD9-81ED-4DB2-BD59-A6C34878D82A}">
                    <a16:rowId xmlns:a16="http://schemas.microsoft.com/office/drawing/2014/main" val="2667954895"/>
                  </a:ext>
                </a:extLst>
              </a:tr>
              <a:tr h="326571">
                <a:tc>
                  <a:txBody>
                    <a:bodyPr/>
                    <a:lstStyle/>
                    <a:p>
                      <a:pPr algn="l" fontAlgn="base"/>
                      <a:r>
                        <a:rPr lang="en-GB" sz="2000" b="0">
                          <a:effectLst/>
                          <a:latin typeface="Arial MT"/>
                        </a:rPr>
                        <a:t>8.</a:t>
                      </a:r>
                    </a:p>
                  </a:txBody>
                  <a:tcPr anchor="ctr"/>
                </a:tc>
                <a:tc>
                  <a:txBody>
                    <a:bodyPr/>
                    <a:lstStyle/>
                    <a:p>
                      <a:pPr algn="l" fontAlgn="base"/>
                      <a:r>
                        <a:rPr lang="en-US" sz="2000" b="0">
                          <a:effectLst/>
                          <a:latin typeface="Arial MT"/>
                        </a:rPr>
                        <a:t>The guest operating system will issue hardware calls.</a:t>
                      </a:r>
                    </a:p>
                  </a:txBody>
                  <a:tcPr marL="95250" marR="95250" marT="133350" marB="133350" anchor="ctr"/>
                </a:tc>
                <a:tc>
                  <a:txBody>
                    <a:bodyPr/>
                    <a:lstStyle/>
                    <a:p>
                      <a:pPr algn="l" fontAlgn="base"/>
                      <a:r>
                        <a:rPr lang="en-US" sz="2000" b="0">
                          <a:effectLst/>
                          <a:latin typeface="Arial MT"/>
                        </a:rPr>
                        <a:t>Using the drivers, the guest operating system will directly communicate with the hypervisor.</a:t>
                      </a:r>
                    </a:p>
                  </a:txBody>
                  <a:tcPr marL="95250" marR="95250" marT="133350" marB="133350" anchor="ctr"/>
                </a:tc>
                <a:extLst>
                  <a:ext uri="{0D108BD9-81ED-4DB2-BD59-A6C34878D82A}">
                    <a16:rowId xmlns:a16="http://schemas.microsoft.com/office/drawing/2014/main" val="367900266"/>
                  </a:ext>
                </a:extLst>
              </a:tr>
              <a:tr h="702429">
                <a:tc>
                  <a:txBody>
                    <a:bodyPr/>
                    <a:lstStyle/>
                    <a:p>
                      <a:pPr algn="l" fontAlgn="base"/>
                      <a:r>
                        <a:rPr lang="en-GB" sz="2000" b="0">
                          <a:effectLst/>
                          <a:latin typeface="Arial MT"/>
                        </a:rPr>
                        <a:t>9.</a:t>
                      </a:r>
                    </a:p>
                  </a:txBody>
                  <a:tcPr anchor="ctr"/>
                </a:tc>
                <a:tc>
                  <a:txBody>
                    <a:bodyPr/>
                    <a:lstStyle/>
                    <a:p>
                      <a:pPr algn="l" fontAlgn="base"/>
                      <a:r>
                        <a:rPr lang="en-US" sz="2000" b="0">
                          <a:effectLst/>
                          <a:latin typeface="Arial MT"/>
                        </a:rPr>
                        <a:t>It is less streamlined compared to para-virtualization.</a:t>
                      </a:r>
                    </a:p>
                  </a:txBody>
                  <a:tcPr marL="95250" marR="95250" marT="133350" marB="133350" anchor="ctr"/>
                </a:tc>
                <a:tc>
                  <a:txBody>
                    <a:bodyPr/>
                    <a:lstStyle/>
                    <a:p>
                      <a:pPr algn="l" fontAlgn="base"/>
                      <a:r>
                        <a:rPr lang="en-GB" sz="2000" b="0">
                          <a:effectLst/>
                          <a:latin typeface="Arial MT"/>
                        </a:rPr>
                        <a:t>It is more streamlined.</a:t>
                      </a:r>
                    </a:p>
                  </a:txBody>
                  <a:tcPr marL="95250" marR="95250" marT="133350" marB="133350" anchor="ctr"/>
                </a:tc>
                <a:extLst>
                  <a:ext uri="{0D108BD9-81ED-4DB2-BD59-A6C34878D82A}">
                    <a16:rowId xmlns:a16="http://schemas.microsoft.com/office/drawing/2014/main" val="3627850590"/>
                  </a:ext>
                </a:extLst>
              </a:tr>
              <a:tr h="702429">
                <a:tc>
                  <a:txBody>
                    <a:bodyPr/>
                    <a:lstStyle/>
                    <a:p>
                      <a:pPr algn="l" fontAlgn="base"/>
                      <a:r>
                        <a:rPr lang="en-GB" sz="2000" b="0">
                          <a:effectLst/>
                          <a:latin typeface="Arial MT"/>
                        </a:rPr>
                        <a:t>10.</a:t>
                      </a:r>
                    </a:p>
                  </a:txBody>
                  <a:tcPr anchor="ctr"/>
                </a:tc>
                <a:tc>
                  <a:txBody>
                    <a:bodyPr/>
                    <a:lstStyle/>
                    <a:p>
                      <a:pPr algn="l" fontAlgn="base"/>
                      <a:r>
                        <a:rPr lang="en-US" sz="2000" b="0">
                          <a:effectLst/>
                          <a:latin typeface="Arial MT"/>
                        </a:rPr>
                        <a:t>It provides the best isolation.</a:t>
                      </a:r>
                    </a:p>
                  </a:txBody>
                  <a:tcPr marL="95250" marR="95250" marT="133350" marB="133350" anchor="ctr"/>
                </a:tc>
                <a:tc>
                  <a:txBody>
                    <a:bodyPr/>
                    <a:lstStyle/>
                    <a:p>
                      <a:pPr algn="l" fontAlgn="base"/>
                      <a:r>
                        <a:rPr lang="en-US" sz="2000" b="0" dirty="0">
                          <a:effectLst/>
                          <a:latin typeface="Arial MT"/>
                        </a:rPr>
                        <a:t>It provides less isolation compared to full virtualization.</a:t>
                      </a:r>
                    </a:p>
                  </a:txBody>
                  <a:tcPr marL="95250" marR="95250" marT="133350" marB="133350" anchor="ctr"/>
                </a:tc>
                <a:extLst>
                  <a:ext uri="{0D108BD9-81ED-4DB2-BD59-A6C34878D82A}">
                    <a16:rowId xmlns:a16="http://schemas.microsoft.com/office/drawing/2014/main" val="626872069"/>
                  </a:ext>
                </a:extLst>
              </a:tr>
            </a:tbl>
          </a:graphicData>
        </a:graphic>
      </p:graphicFrame>
      <p:sp>
        <p:nvSpPr>
          <p:cNvPr id="3" name="Date Placeholder 2">
            <a:extLst>
              <a:ext uri="{FF2B5EF4-FFF2-40B4-BE49-F238E27FC236}">
                <a16:creationId xmlns:a16="http://schemas.microsoft.com/office/drawing/2014/main" id="{68B6E1AE-1002-4D77-B230-41168306D0ED}"/>
              </a:ext>
            </a:extLst>
          </p:cNvPr>
          <p:cNvSpPr>
            <a:spLocks noGrp="1"/>
          </p:cNvSpPr>
          <p:nvPr>
            <p:ph type="dt" sz="half" idx="6"/>
          </p:nvPr>
        </p:nvSpPr>
        <p:spPr/>
        <p:txBody>
          <a:bodyPr/>
          <a:lstStyle/>
          <a:p>
            <a:fld id="{CC90019D-A173-4E5C-8128-D7B0F3D1BC97}" type="datetime1">
              <a:rPr lang="en-US" smtClean="0"/>
              <a:t>3/13/2023</a:t>
            </a:fld>
            <a:endParaRPr lang="en-US"/>
          </a:p>
        </p:txBody>
      </p:sp>
      <p:sp>
        <p:nvSpPr>
          <p:cNvPr id="4" name="Footer Placeholder 3">
            <a:extLst>
              <a:ext uri="{FF2B5EF4-FFF2-40B4-BE49-F238E27FC236}">
                <a16:creationId xmlns:a16="http://schemas.microsoft.com/office/drawing/2014/main" id="{25C5184D-9E3A-490A-AFFC-45F49CAF6F27}"/>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68795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6031" y="494792"/>
            <a:ext cx="8418169" cy="627736"/>
          </a:xfrm>
          <a:prstGeom prst="rect">
            <a:avLst/>
          </a:prstGeom>
        </p:spPr>
        <p:txBody>
          <a:bodyPr vert="horz" wrap="square" lIns="0" tIns="12065" rIns="0" bIns="0" rtlCol="0">
            <a:spAutoFit/>
          </a:bodyPr>
          <a:lstStyle/>
          <a:p>
            <a:pPr marL="12700">
              <a:spcBef>
                <a:spcPts val="95"/>
              </a:spcBef>
            </a:pPr>
            <a:r>
              <a:rPr lang="en-US" spc="-20" dirty="0"/>
              <a:t>4. </a:t>
            </a:r>
            <a:r>
              <a:rPr spc="-20" dirty="0"/>
              <a:t>Operating</a:t>
            </a:r>
            <a:r>
              <a:rPr spc="-10" dirty="0"/>
              <a:t> </a:t>
            </a:r>
            <a:r>
              <a:rPr spc="-25" dirty="0"/>
              <a:t>system-level</a:t>
            </a:r>
            <a:r>
              <a:rPr spc="10" dirty="0"/>
              <a:t> </a:t>
            </a:r>
            <a:r>
              <a:rPr spc="-15" dirty="0"/>
              <a:t>virtualization</a:t>
            </a:r>
          </a:p>
        </p:txBody>
      </p:sp>
      <p:sp>
        <p:nvSpPr>
          <p:cNvPr id="3" name="object 3"/>
          <p:cNvSpPr txBox="1"/>
          <p:nvPr/>
        </p:nvSpPr>
        <p:spPr>
          <a:xfrm>
            <a:off x="2159609" y="1577722"/>
            <a:ext cx="7925434" cy="4664075"/>
          </a:xfrm>
          <a:prstGeom prst="rect">
            <a:avLst/>
          </a:prstGeom>
        </p:spPr>
        <p:txBody>
          <a:bodyPr vert="horz" wrap="square" lIns="0" tIns="64135" rIns="0" bIns="0" rtlCol="0">
            <a:spAutoFit/>
          </a:bodyPr>
          <a:lstStyle/>
          <a:p>
            <a:pPr marL="335915" marR="5080" indent="-323850">
              <a:lnSpc>
                <a:spcPts val="3240"/>
              </a:lnSpc>
              <a:spcBef>
                <a:spcPts val="505"/>
              </a:spcBef>
              <a:buSzPct val="45000"/>
              <a:buChar char="●"/>
              <a:tabLst>
                <a:tab pos="335915" algn="l"/>
                <a:tab pos="336550" algn="l"/>
              </a:tabLst>
            </a:pPr>
            <a:r>
              <a:rPr sz="3000" dirty="0">
                <a:latin typeface="Arial MT"/>
                <a:cs typeface="Arial MT"/>
              </a:rPr>
              <a:t>It</a:t>
            </a:r>
            <a:r>
              <a:rPr sz="3000" spc="15" dirty="0">
                <a:latin typeface="Arial MT"/>
                <a:cs typeface="Arial MT"/>
              </a:rPr>
              <a:t> </a:t>
            </a:r>
            <a:r>
              <a:rPr sz="3000" spc="-15" dirty="0">
                <a:latin typeface="Arial MT"/>
                <a:cs typeface="Arial MT"/>
              </a:rPr>
              <a:t>offers</a:t>
            </a:r>
            <a:r>
              <a:rPr sz="3000" spc="30" dirty="0">
                <a:latin typeface="Arial MT"/>
                <a:cs typeface="Arial MT"/>
              </a:rPr>
              <a:t> </a:t>
            </a:r>
            <a:r>
              <a:rPr sz="3000" dirty="0">
                <a:latin typeface="Arial MT"/>
                <a:cs typeface="Arial MT"/>
              </a:rPr>
              <a:t>the </a:t>
            </a:r>
            <a:r>
              <a:rPr sz="3000" spc="-5" dirty="0">
                <a:latin typeface="Arial MT"/>
                <a:cs typeface="Arial MT"/>
              </a:rPr>
              <a:t>opportunity</a:t>
            </a:r>
            <a:r>
              <a:rPr sz="3000" spc="15" dirty="0">
                <a:latin typeface="Arial MT"/>
                <a:cs typeface="Arial MT"/>
              </a:rPr>
              <a:t> </a:t>
            </a:r>
            <a:r>
              <a:rPr sz="3000" spc="-10" dirty="0">
                <a:latin typeface="Arial MT"/>
                <a:cs typeface="Arial MT"/>
              </a:rPr>
              <a:t>to</a:t>
            </a:r>
            <a:r>
              <a:rPr sz="3000" spc="20" dirty="0">
                <a:latin typeface="Arial MT"/>
                <a:cs typeface="Arial MT"/>
              </a:rPr>
              <a:t> </a:t>
            </a:r>
            <a:r>
              <a:rPr sz="3000" spc="-5" dirty="0">
                <a:latin typeface="Arial MT"/>
                <a:cs typeface="Arial MT"/>
              </a:rPr>
              <a:t>create</a:t>
            </a:r>
            <a:r>
              <a:rPr sz="3000" spc="5" dirty="0">
                <a:latin typeface="Arial MT"/>
                <a:cs typeface="Arial MT"/>
              </a:rPr>
              <a:t> </a:t>
            </a:r>
            <a:r>
              <a:rPr sz="3000" spc="-10" dirty="0">
                <a:latin typeface="Arial MT"/>
                <a:cs typeface="Arial MT"/>
              </a:rPr>
              <a:t>different </a:t>
            </a:r>
            <a:r>
              <a:rPr sz="3000" spc="-5" dirty="0">
                <a:latin typeface="Arial MT"/>
                <a:cs typeface="Arial MT"/>
              </a:rPr>
              <a:t> and</a:t>
            </a:r>
            <a:r>
              <a:rPr sz="3000" spc="-5" dirty="0">
                <a:solidFill>
                  <a:srgbClr val="0046FF"/>
                </a:solidFill>
                <a:latin typeface="Arial MT"/>
                <a:cs typeface="Arial MT"/>
              </a:rPr>
              <a:t> </a:t>
            </a:r>
            <a:r>
              <a:rPr sz="3000" b="1" i="1" u="heavy" spc="-5" dirty="0">
                <a:solidFill>
                  <a:srgbClr val="0046FF"/>
                </a:solidFill>
                <a:uFill>
                  <a:solidFill>
                    <a:srgbClr val="0046FF"/>
                  </a:solidFill>
                </a:uFill>
                <a:latin typeface="Arial"/>
                <a:cs typeface="Arial"/>
              </a:rPr>
              <a:t>separated </a:t>
            </a:r>
            <a:r>
              <a:rPr sz="3000" b="1" i="1" u="heavy" dirty="0">
                <a:solidFill>
                  <a:srgbClr val="0046FF"/>
                </a:solidFill>
                <a:uFill>
                  <a:solidFill>
                    <a:srgbClr val="0046FF"/>
                  </a:solidFill>
                </a:uFill>
                <a:latin typeface="Arial"/>
                <a:cs typeface="Arial"/>
              </a:rPr>
              <a:t>execution </a:t>
            </a:r>
            <a:r>
              <a:rPr sz="3000" b="1" i="1" u="heavy" spc="-5" dirty="0">
                <a:solidFill>
                  <a:srgbClr val="0046FF"/>
                </a:solidFill>
                <a:uFill>
                  <a:solidFill>
                    <a:srgbClr val="0046FF"/>
                  </a:solidFill>
                </a:uFill>
                <a:latin typeface="Arial"/>
                <a:cs typeface="Arial"/>
              </a:rPr>
              <a:t>environments</a:t>
            </a:r>
            <a:r>
              <a:rPr sz="3000" b="1" i="1" spc="-5" dirty="0">
                <a:solidFill>
                  <a:srgbClr val="0046FF"/>
                </a:solidFill>
                <a:latin typeface="Arial"/>
                <a:cs typeface="Arial"/>
              </a:rPr>
              <a:t> </a:t>
            </a:r>
            <a:r>
              <a:rPr sz="3000" dirty="0">
                <a:latin typeface="Arial MT"/>
                <a:cs typeface="Arial MT"/>
              </a:rPr>
              <a:t>for </a:t>
            </a:r>
            <a:r>
              <a:rPr sz="3000" spc="-819" dirty="0">
                <a:latin typeface="Arial MT"/>
                <a:cs typeface="Arial MT"/>
              </a:rPr>
              <a:t> </a:t>
            </a:r>
            <a:r>
              <a:rPr sz="3000" spc="-5" dirty="0">
                <a:latin typeface="Arial MT"/>
                <a:cs typeface="Arial MT"/>
              </a:rPr>
              <a:t>applications</a:t>
            </a:r>
            <a:r>
              <a:rPr sz="3000" spc="-50" dirty="0">
                <a:latin typeface="Arial MT"/>
                <a:cs typeface="Arial MT"/>
              </a:rPr>
              <a:t> </a:t>
            </a:r>
            <a:r>
              <a:rPr sz="3000" dirty="0">
                <a:latin typeface="Arial MT"/>
                <a:cs typeface="Arial MT"/>
              </a:rPr>
              <a:t>that </a:t>
            </a:r>
            <a:r>
              <a:rPr sz="3000" spc="-5" dirty="0">
                <a:latin typeface="Arial MT"/>
                <a:cs typeface="Arial MT"/>
              </a:rPr>
              <a:t>are</a:t>
            </a:r>
            <a:r>
              <a:rPr sz="3000" dirty="0">
                <a:latin typeface="Arial MT"/>
                <a:cs typeface="Arial MT"/>
              </a:rPr>
              <a:t> </a:t>
            </a:r>
            <a:r>
              <a:rPr sz="3000" spc="-5" dirty="0">
                <a:latin typeface="Arial MT"/>
                <a:cs typeface="Arial MT"/>
              </a:rPr>
              <a:t>managed</a:t>
            </a:r>
            <a:r>
              <a:rPr sz="3000" spc="-20" dirty="0">
                <a:latin typeface="Arial MT"/>
                <a:cs typeface="Arial MT"/>
              </a:rPr>
              <a:t> concurrently.</a:t>
            </a:r>
            <a:endParaRPr sz="3000">
              <a:latin typeface="Arial MT"/>
              <a:cs typeface="Arial MT"/>
            </a:endParaRPr>
          </a:p>
          <a:p>
            <a:pPr marL="335915" indent="-323850">
              <a:spcBef>
                <a:spcPts val="994"/>
              </a:spcBef>
              <a:buSzPct val="45000"/>
              <a:buChar char="●"/>
              <a:tabLst>
                <a:tab pos="335915" algn="l"/>
                <a:tab pos="336550" algn="l"/>
              </a:tabLst>
            </a:pPr>
            <a:r>
              <a:rPr sz="3000" dirty="0">
                <a:latin typeface="Arial MT"/>
                <a:cs typeface="Arial MT"/>
              </a:rPr>
              <a:t>No</a:t>
            </a:r>
            <a:r>
              <a:rPr sz="3000" spc="-15" dirty="0">
                <a:latin typeface="Arial MT"/>
                <a:cs typeface="Arial MT"/>
              </a:rPr>
              <a:t> </a:t>
            </a:r>
            <a:r>
              <a:rPr sz="3000" dirty="0">
                <a:latin typeface="Arial MT"/>
                <a:cs typeface="Arial MT"/>
              </a:rPr>
              <a:t>VMM</a:t>
            </a:r>
            <a:r>
              <a:rPr sz="3000" spc="-20" dirty="0">
                <a:latin typeface="Arial MT"/>
                <a:cs typeface="Arial MT"/>
              </a:rPr>
              <a:t> </a:t>
            </a:r>
            <a:r>
              <a:rPr sz="3000" dirty="0">
                <a:latin typeface="Arial MT"/>
                <a:cs typeface="Arial MT"/>
              </a:rPr>
              <a:t>or</a:t>
            </a:r>
            <a:r>
              <a:rPr sz="3000" spc="-15" dirty="0">
                <a:latin typeface="Arial MT"/>
                <a:cs typeface="Arial MT"/>
              </a:rPr>
              <a:t> </a:t>
            </a:r>
            <a:r>
              <a:rPr sz="3000" spc="-5" dirty="0">
                <a:latin typeface="Arial MT"/>
                <a:cs typeface="Arial MT"/>
              </a:rPr>
              <a:t>hypervisor</a:t>
            </a:r>
            <a:endParaRPr sz="3000">
              <a:latin typeface="Arial MT"/>
              <a:cs typeface="Arial MT"/>
            </a:endParaRPr>
          </a:p>
          <a:p>
            <a:pPr marL="335915" indent="-323850">
              <a:spcBef>
                <a:spcPts val="1035"/>
              </a:spcBef>
              <a:buSzPct val="45000"/>
              <a:buChar char="●"/>
              <a:tabLst>
                <a:tab pos="335915" algn="l"/>
                <a:tab pos="336550" algn="l"/>
              </a:tabLst>
            </a:pPr>
            <a:r>
              <a:rPr sz="3000" spc="-5" dirty="0">
                <a:latin typeface="Arial MT"/>
                <a:cs typeface="Arial MT"/>
              </a:rPr>
              <a:t>Virtualization</a:t>
            </a:r>
            <a:r>
              <a:rPr sz="3000" spc="-60" dirty="0">
                <a:latin typeface="Arial MT"/>
                <a:cs typeface="Arial MT"/>
              </a:rPr>
              <a:t> </a:t>
            </a:r>
            <a:r>
              <a:rPr sz="3000" spc="-5" dirty="0">
                <a:latin typeface="Arial MT"/>
                <a:cs typeface="Arial MT"/>
              </a:rPr>
              <a:t>is</a:t>
            </a:r>
            <a:r>
              <a:rPr sz="3000" spc="-15" dirty="0">
                <a:latin typeface="Arial MT"/>
                <a:cs typeface="Arial MT"/>
              </a:rPr>
              <a:t> </a:t>
            </a:r>
            <a:r>
              <a:rPr sz="3000" spc="-5" dirty="0">
                <a:latin typeface="Arial MT"/>
                <a:cs typeface="Arial MT"/>
              </a:rPr>
              <a:t>in</a:t>
            </a:r>
            <a:r>
              <a:rPr sz="3000" spc="-10" dirty="0">
                <a:latin typeface="Arial MT"/>
                <a:cs typeface="Arial MT"/>
              </a:rPr>
              <a:t> </a:t>
            </a:r>
            <a:r>
              <a:rPr sz="3000" dirty="0">
                <a:latin typeface="Arial MT"/>
                <a:cs typeface="Arial MT"/>
              </a:rPr>
              <a:t>single</a:t>
            </a:r>
            <a:r>
              <a:rPr sz="3000" spc="-45" dirty="0">
                <a:latin typeface="Arial MT"/>
                <a:cs typeface="Arial MT"/>
              </a:rPr>
              <a:t> </a:t>
            </a:r>
            <a:r>
              <a:rPr sz="3000" dirty="0">
                <a:latin typeface="Arial MT"/>
                <a:cs typeface="Arial MT"/>
              </a:rPr>
              <a:t>OS</a:t>
            </a:r>
            <a:endParaRPr sz="3000">
              <a:latin typeface="Arial MT"/>
              <a:cs typeface="Arial MT"/>
            </a:endParaRPr>
          </a:p>
          <a:p>
            <a:pPr marL="335915" marR="496570" indent="-323850">
              <a:lnSpc>
                <a:spcPts val="3240"/>
              </a:lnSpc>
              <a:spcBef>
                <a:spcPts val="1455"/>
              </a:spcBef>
              <a:buSzPct val="45000"/>
              <a:buChar char="●"/>
              <a:tabLst>
                <a:tab pos="335915" algn="l"/>
                <a:tab pos="336550" algn="l"/>
              </a:tabLst>
            </a:pPr>
            <a:r>
              <a:rPr sz="3000" dirty="0">
                <a:latin typeface="Arial MT"/>
                <a:cs typeface="Arial MT"/>
              </a:rPr>
              <a:t>OS</a:t>
            </a:r>
            <a:r>
              <a:rPr sz="3000" spc="-10" dirty="0">
                <a:latin typeface="Arial MT"/>
                <a:cs typeface="Arial MT"/>
              </a:rPr>
              <a:t> </a:t>
            </a:r>
            <a:r>
              <a:rPr sz="3000" spc="-5" dirty="0">
                <a:latin typeface="Arial MT"/>
                <a:cs typeface="Arial MT"/>
              </a:rPr>
              <a:t>kernel</a:t>
            </a:r>
            <a:r>
              <a:rPr sz="3000" spc="-20" dirty="0">
                <a:latin typeface="Arial MT"/>
                <a:cs typeface="Arial MT"/>
              </a:rPr>
              <a:t> </a:t>
            </a:r>
            <a:r>
              <a:rPr sz="3000" dirty="0">
                <a:latin typeface="Arial MT"/>
                <a:cs typeface="Arial MT"/>
              </a:rPr>
              <a:t>allows</a:t>
            </a:r>
            <a:r>
              <a:rPr sz="3000" spc="-35" dirty="0">
                <a:latin typeface="Arial MT"/>
                <a:cs typeface="Arial MT"/>
              </a:rPr>
              <a:t> </a:t>
            </a:r>
            <a:r>
              <a:rPr sz="3000" dirty="0">
                <a:latin typeface="Arial MT"/>
                <a:cs typeface="Arial MT"/>
              </a:rPr>
              <a:t>for</a:t>
            </a:r>
            <a:r>
              <a:rPr sz="3000" spc="-15" dirty="0">
                <a:latin typeface="Arial MT"/>
                <a:cs typeface="Arial MT"/>
              </a:rPr>
              <a:t> </a:t>
            </a:r>
            <a:r>
              <a:rPr sz="3000" dirty="0">
                <a:latin typeface="Arial MT"/>
                <a:cs typeface="Arial MT"/>
              </a:rPr>
              <a:t>multiple</a:t>
            </a:r>
            <a:r>
              <a:rPr sz="3000" spc="-35" dirty="0">
                <a:latin typeface="Arial MT"/>
                <a:cs typeface="Arial MT"/>
              </a:rPr>
              <a:t> </a:t>
            </a:r>
            <a:r>
              <a:rPr sz="3000" dirty="0">
                <a:latin typeface="Arial MT"/>
                <a:cs typeface="Arial MT"/>
              </a:rPr>
              <a:t>isolated</a:t>
            </a:r>
            <a:r>
              <a:rPr sz="3000" spc="-30" dirty="0">
                <a:latin typeface="Arial MT"/>
                <a:cs typeface="Arial MT"/>
              </a:rPr>
              <a:t> </a:t>
            </a:r>
            <a:r>
              <a:rPr sz="3000" spc="-5" dirty="0">
                <a:latin typeface="Arial MT"/>
                <a:cs typeface="Arial MT"/>
              </a:rPr>
              <a:t>user </a:t>
            </a:r>
            <a:r>
              <a:rPr sz="3000" spc="-819" dirty="0">
                <a:latin typeface="Arial MT"/>
                <a:cs typeface="Arial MT"/>
              </a:rPr>
              <a:t> </a:t>
            </a:r>
            <a:r>
              <a:rPr sz="3000" spc="-5" dirty="0">
                <a:latin typeface="Arial MT"/>
                <a:cs typeface="Arial MT"/>
              </a:rPr>
              <a:t>space</a:t>
            </a:r>
            <a:r>
              <a:rPr sz="3000" spc="-25" dirty="0">
                <a:latin typeface="Arial MT"/>
                <a:cs typeface="Arial MT"/>
              </a:rPr>
              <a:t> </a:t>
            </a:r>
            <a:r>
              <a:rPr sz="3000" spc="-5" dirty="0">
                <a:latin typeface="Arial MT"/>
                <a:cs typeface="Arial MT"/>
              </a:rPr>
              <a:t>instances</a:t>
            </a:r>
            <a:endParaRPr sz="3000">
              <a:latin typeface="Arial MT"/>
              <a:cs typeface="Arial MT"/>
            </a:endParaRPr>
          </a:p>
          <a:p>
            <a:pPr marL="335915" indent="-323850">
              <a:spcBef>
                <a:spcPts val="994"/>
              </a:spcBef>
              <a:buSzPct val="45000"/>
              <a:buChar char="●"/>
              <a:tabLst>
                <a:tab pos="335915" algn="l"/>
                <a:tab pos="336550" algn="l"/>
              </a:tabLst>
            </a:pPr>
            <a:r>
              <a:rPr sz="3000" spc="-5" dirty="0">
                <a:latin typeface="Arial MT"/>
                <a:cs typeface="Arial MT"/>
              </a:rPr>
              <a:t>Good</a:t>
            </a:r>
            <a:r>
              <a:rPr sz="3000" spc="-20" dirty="0">
                <a:latin typeface="Arial MT"/>
                <a:cs typeface="Arial MT"/>
              </a:rPr>
              <a:t> </a:t>
            </a:r>
            <a:r>
              <a:rPr sz="3000" dirty="0">
                <a:latin typeface="Arial MT"/>
                <a:cs typeface="Arial MT"/>
              </a:rPr>
              <a:t>for </a:t>
            </a:r>
            <a:r>
              <a:rPr sz="3000" spc="-5" dirty="0">
                <a:latin typeface="Arial MT"/>
                <a:cs typeface="Arial MT"/>
              </a:rPr>
              <a:t>server</a:t>
            </a:r>
            <a:r>
              <a:rPr sz="3000" spc="-15" dirty="0">
                <a:latin typeface="Arial MT"/>
                <a:cs typeface="Arial MT"/>
              </a:rPr>
              <a:t> </a:t>
            </a:r>
            <a:r>
              <a:rPr sz="3000" spc="-5" dirty="0">
                <a:latin typeface="Arial MT"/>
                <a:cs typeface="Arial MT"/>
              </a:rPr>
              <a:t>consolidation.</a:t>
            </a:r>
            <a:endParaRPr sz="3000">
              <a:latin typeface="Arial MT"/>
              <a:cs typeface="Arial MT"/>
            </a:endParaRPr>
          </a:p>
          <a:p>
            <a:pPr marL="335915" indent="-323850">
              <a:spcBef>
                <a:spcPts val="1035"/>
              </a:spcBef>
              <a:buSzPct val="45000"/>
              <a:buChar char="●"/>
              <a:tabLst>
                <a:tab pos="335915" algn="l"/>
                <a:tab pos="336550" algn="l"/>
              </a:tabLst>
            </a:pPr>
            <a:r>
              <a:rPr sz="3000" dirty="0">
                <a:latin typeface="Arial MT"/>
                <a:cs typeface="Arial MT"/>
              </a:rPr>
              <a:t>Ex.</a:t>
            </a:r>
            <a:r>
              <a:rPr sz="3000" spc="-10" dirty="0">
                <a:latin typeface="Arial MT"/>
                <a:cs typeface="Arial MT"/>
              </a:rPr>
              <a:t> </a:t>
            </a:r>
            <a:r>
              <a:rPr sz="3000" i="1" spc="-5" dirty="0">
                <a:latin typeface="Arial"/>
                <a:cs typeface="Arial"/>
              </a:rPr>
              <a:t>chroot</a:t>
            </a:r>
            <a:r>
              <a:rPr sz="3000" i="1" spc="-10" dirty="0">
                <a:latin typeface="Arial"/>
                <a:cs typeface="Arial"/>
              </a:rPr>
              <a:t> </a:t>
            </a:r>
            <a:r>
              <a:rPr sz="3000" i="1" dirty="0">
                <a:latin typeface="Arial"/>
                <a:cs typeface="Arial"/>
              </a:rPr>
              <a:t>,</a:t>
            </a:r>
            <a:r>
              <a:rPr sz="3000" i="1" spc="-10" dirty="0">
                <a:latin typeface="Arial"/>
                <a:cs typeface="Arial"/>
              </a:rPr>
              <a:t> </a:t>
            </a:r>
            <a:r>
              <a:rPr sz="3000" i="1" dirty="0">
                <a:latin typeface="Arial"/>
                <a:cs typeface="Arial"/>
              </a:rPr>
              <a:t>Jails,</a:t>
            </a:r>
            <a:r>
              <a:rPr sz="3000" i="1" spc="-25" dirty="0">
                <a:latin typeface="Arial"/>
                <a:cs typeface="Arial"/>
              </a:rPr>
              <a:t> </a:t>
            </a:r>
            <a:r>
              <a:rPr sz="3000" i="1" dirty="0">
                <a:latin typeface="Arial"/>
                <a:cs typeface="Arial"/>
              </a:rPr>
              <a:t>OpenVZ</a:t>
            </a:r>
            <a:r>
              <a:rPr sz="3000" i="1" spc="-10" dirty="0">
                <a:latin typeface="Arial"/>
                <a:cs typeface="Arial"/>
              </a:rPr>
              <a:t> </a:t>
            </a:r>
            <a:r>
              <a:rPr sz="3000" i="1" spc="-5" dirty="0">
                <a:latin typeface="Arial"/>
                <a:cs typeface="Arial"/>
              </a:rPr>
              <a:t>etc.</a:t>
            </a:r>
            <a:endParaRPr sz="3000">
              <a:latin typeface="Arial"/>
              <a:cs typeface="Arial"/>
            </a:endParaRPr>
          </a:p>
        </p:txBody>
      </p:sp>
      <p:sp>
        <p:nvSpPr>
          <p:cNvPr id="4" name="Date Placeholder 3">
            <a:extLst>
              <a:ext uri="{FF2B5EF4-FFF2-40B4-BE49-F238E27FC236}">
                <a16:creationId xmlns:a16="http://schemas.microsoft.com/office/drawing/2014/main" id="{2B151C8E-1D4C-4039-8C7A-15877641BE97}"/>
              </a:ext>
            </a:extLst>
          </p:cNvPr>
          <p:cNvSpPr>
            <a:spLocks noGrp="1"/>
          </p:cNvSpPr>
          <p:nvPr>
            <p:ph type="dt" sz="half" idx="6"/>
          </p:nvPr>
        </p:nvSpPr>
        <p:spPr/>
        <p:txBody>
          <a:bodyPr/>
          <a:lstStyle/>
          <a:p>
            <a:fld id="{97302731-D69B-46F2-AC8F-D5512677F971}" type="datetime1">
              <a:rPr lang="en-US" smtClean="0"/>
              <a:t>3/13/2023</a:t>
            </a:fld>
            <a:endParaRPr lang="en-US"/>
          </a:p>
        </p:txBody>
      </p:sp>
      <p:sp>
        <p:nvSpPr>
          <p:cNvPr id="5" name="Footer Placeholder 4">
            <a:extLst>
              <a:ext uri="{FF2B5EF4-FFF2-40B4-BE49-F238E27FC236}">
                <a16:creationId xmlns:a16="http://schemas.microsoft.com/office/drawing/2014/main" id="{620BFA2B-F5C1-4C97-A16A-8DCD3932CF9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8488" y="228600"/>
            <a:ext cx="10115024" cy="627736"/>
          </a:xfrm>
          <a:prstGeom prst="rect">
            <a:avLst/>
          </a:prstGeom>
        </p:spPr>
        <p:txBody>
          <a:bodyPr vert="horz" wrap="square" lIns="0" tIns="12065" rIns="0" bIns="0" rtlCol="0">
            <a:spAutoFit/>
          </a:bodyPr>
          <a:lstStyle/>
          <a:p>
            <a:pPr marL="2449830" marR="5080" indent="-1596390">
              <a:spcBef>
                <a:spcPts val="95"/>
              </a:spcBef>
            </a:pPr>
            <a:r>
              <a:rPr lang="en-US" spc="-20" dirty="0"/>
              <a:t>5. </a:t>
            </a:r>
            <a:r>
              <a:rPr spc="-20" dirty="0"/>
              <a:t>Programming </a:t>
            </a:r>
            <a:r>
              <a:rPr spc="-10" dirty="0"/>
              <a:t>language-level </a:t>
            </a:r>
            <a:r>
              <a:rPr spc="-890" dirty="0"/>
              <a:t> </a:t>
            </a:r>
            <a:r>
              <a:rPr spc="-15" dirty="0"/>
              <a:t>virtualization</a:t>
            </a:r>
          </a:p>
        </p:txBody>
      </p:sp>
      <p:sp>
        <p:nvSpPr>
          <p:cNvPr id="3" name="object 3"/>
          <p:cNvSpPr txBox="1"/>
          <p:nvPr/>
        </p:nvSpPr>
        <p:spPr>
          <a:xfrm>
            <a:off x="2159609" y="1550289"/>
            <a:ext cx="7569834" cy="4676775"/>
          </a:xfrm>
          <a:prstGeom prst="rect">
            <a:avLst/>
          </a:prstGeom>
        </p:spPr>
        <p:txBody>
          <a:bodyPr vert="horz" wrap="square" lIns="0" tIns="85725" rIns="0" bIns="0" rtlCol="0">
            <a:spAutoFit/>
          </a:bodyPr>
          <a:lstStyle/>
          <a:p>
            <a:pPr marL="335915" marR="5080" indent="-323850">
              <a:lnSpc>
                <a:spcPts val="2400"/>
              </a:lnSpc>
              <a:spcBef>
                <a:spcPts val="675"/>
              </a:spcBef>
              <a:buSzPct val="44000"/>
              <a:buChar char="●"/>
              <a:tabLst>
                <a:tab pos="335915" algn="l"/>
                <a:tab pos="336550" algn="l"/>
              </a:tabLst>
            </a:pPr>
            <a:r>
              <a:rPr sz="2500" spc="-5" dirty="0">
                <a:latin typeface="Arial MT"/>
                <a:cs typeface="Arial MT"/>
              </a:rPr>
              <a:t>It</a:t>
            </a:r>
            <a:r>
              <a:rPr sz="2500" spc="15" dirty="0">
                <a:latin typeface="Arial MT"/>
                <a:cs typeface="Arial MT"/>
              </a:rPr>
              <a:t> </a:t>
            </a:r>
            <a:r>
              <a:rPr sz="2500" spc="-5" dirty="0">
                <a:latin typeface="Arial MT"/>
                <a:cs typeface="Arial MT"/>
              </a:rPr>
              <a:t>is</a:t>
            </a:r>
            <a:r>
              <a:rPr sz="2500" dirty="0">
                <a:latin typeface="Arial MT"/>
                <a:cs typeface="Arial MT"/>
              </a:rPr>
              <a:t> </a:t>
            </a:r>
            <a:r>
              <a:rPr sz="2500" spc="-5" dirty="0">
                <a:latin typeface="Arial MT"/>
                <a:cs typeface="Arial MT"/>
              </a:rPr>
              <a:t>mostly</a:t>
            </a:r>
            <a:r>
              <a:rPr sz="2500" spc="25" dirty="0">
                <a:latin typeface="Arial MT"/>
                <a:cs typeface="Arial MT"/>
              </a:rPr>
              <a:t> </a:t>
            </a:r>
            <a:r>
              <a:rPr sz="2500" spc="-5" dirty="0">
                <a:latin typeface="Arial MT"/>
                <a:cs typeface="Arial MT"/>
              </a:rPr>
              <a:t>used</a:t>
            </a:r>
            <a:r>
              <a:rPr sz="2500" dirty="0">
                <a:latin typeface="Arial MT"/>
                <a:cs typeface="Arial MT"/>
              </a:rPr>
              <a:t> </a:t>
            </a:r>
            <a:r>
              <a:rPr sz="2500" spc="-5" dirty="0">
                <a:latin typeface="Arial MT"/>
                <a:cs typeface="Arial MT"/>
              </a:rPr>
              <a:t>to</a:t>
            </a:r>
            <a:r>
              <a:rPr sz="2500" dirty="0">
                <a:latin typeface="Arial MT"/>
                <a:cs typeface="Arial MT"/>
              </a:rPr>
              <a:t> </a:t>
            </a:r>
            <a:r>
              <a:rPr sz="2500" spc="-5" dirty="0">
                <a:latin typeface="Arial MT"/>
                <a:cs typeface="Arial MT"/>
              </a:rPr>
              <a:t>achieve</a:t>
            </a:r>
            <a:r>
              <a:rPr sz="2500" spc="10" dirty="0">
                <a:solidFill>
                  <a:srgbClr val="0000FF"/>
                </a:solidFill>
                <a:latin typeface="Arial MT"/>
                <a:cs typeface="Arial MT"/>
              </a:rPr>
              <a:t> </a:t>
            </a:r>
            <a:r>
              <a:rPr sz="2500" b="1" i="1" u="heavy" spc="-5" dirty="0">
                <a:solidFill>
                  <a:srgbClr val="0000FF"/>
                </a:solidFill>
                <a:uFill>
                  <a:solidFill>
                    <a:srgbClr val="0000FF"/>
                  </a:solidFill>
                </a:uFill>
                <a:latin typeface="Arial"/>
                <a:cs typeface="Arial"/>
              </a:rPr>
              <a:t>ease of</a:t>
            </a:r>
            <a:r>
              <a:rPr sz="2500" b="1" i="1" u="heavy" spc="10" dirty="0">
                <a:solidFill>
                  <a:srgbClr val="0000FF"/>
                </a:solidFill>
                <a:uFill>
                  <a:solidFill>
                    <a:srgbClr val="0000FF"/>
                  </a:solidFill>
                </a:uFill>
                <a:latin typeface="Arial"/>
                <a:cs typeface="Arial"/>
              </a:rPr>
              <a:t> </a:t>
            </a:r>
            <a:r>
              <a:rPr sz="2500" b="1" i="1" u="heavy" spc="-5" dirty="0">
                <a:solidFill>
                  <a:srgbClr val="0000FF"/>
                </a:solidFill>
                <a:uFill>
                  <a:solidFill>
                    <a:srgbClr val="0000FF"/>
                  </a:solidFill>
                </a:uFill>
                <a:latin typeface="Arial"/>
                <a:cs typeface="Arial"/>
              </a:rPr>
              <a:t>deployment</a:t>
            </a:r>
            <a:r>
              <a:rPr sz="2500" b="1" i="1" spc="40" dirty="0">
                <a:solidFill>
                  <a:srgbClr val="0000FF"/>
                </a:solidFill>
                <a:latin typeface="Arial"/>
                <a:cs typeface="Arial"/>
              </a:rPr>
              <a:t> </a:t>
            </a:r>
            <a:r>
              <a:rPr sz="2500" spc="-5" dirty="0">
                <a:latin typeface="Arial MT"/>
                <a:cs typeface="Arial MT"/>
              </a:rPr>
              <a:t>of </a:t>
            </a:r>
            <a:r>
              <a:rPr sz="2500" spc="-680" dirty="0">
                <a:latin typeface="Arial MT"/>
                <a:cs typeface="Arial MT"/>
              </a:rPr>
              <a:t> </a:t>
            </a:r>
            <a:r>
              <a:rPr sz="2500" spc="-5" dirty="0">
                <a:latin typeface="Arial MT"/>
                <a:cs typeface="Arial MT"/>
              </a:rPr>
              <a:t>application,</a:t>
            </a:r>
            <a:r>
              <a:rPr sz="2500" spc="-5" dirty="0">
                <a:solidFill>
                  <a:srgbClr val="B80046"/>
                </a:solidFill>
                <a:latin typeface="Arial MT"/>
                <a:cs typeface="Arial MT"/>
              </a:rPr>
              <a:t> </a:t>
            </a:r>
            <a:r>
              <a:rPr sz="2500" b="1" i="1" u="heavy" spc="-5" dirty="0">
                <a:solidFill>
                  <a:srgbClr val="B80046"/>
                </a:solidFill>
                <a:uFill>
                  <a:solidFill>
                    <a:srgbClr val="B80046"/>
                  </a:solidFill>
                </a:uFill>
                <a:latin typeface="Arial"/>
                <a:cs typeface="Arial"/>
              </a:rPr>
              <a:t>managed</a:t>
            </a:r>
            <a:r>
              <a:rPr sz="2500" b="1" i="1" u="heavy" dirty="0">
                <a:solidFill>
                  <a:srgbClr val="B80046"/>
                </a:solidFill>
                <a:uFill>
                  <a:solidFill>
                    <a:srgbClr val="B80046"/>
                  </a:solidFill>
                </a:uFill>
                <a:latin typeface="Arial"/>
                <a:cs typeface="Arial"/>
              </a:rPr>
              <a:t> </a:t>
            </a:r>
            <a:r>
              <a:rPr sz="2500" b="1" i="1" u="heavy" spc="-5" dirty="0">
                <a:solidFill>
                  <a:srgbClr val="B80046"/>
                </a:solidFill>
                <a:uFill>
                  <a:solidFill>
                    <a:srgbClr val="B80046"/>
                  </a:solidFill>
                </a:uFill>
                <a:latin typeface="Arial"/>
                <a:cs typeface="Arial"/>
              </a:rPr>
              <a:t>execution</a:t>
            </a:r>
            <a:r>
              <a:rPr sz="2500" b="1" i="1" spc="30" dirty="0">
                <a:solidFill>
                  <a:srgbClr val="B80046"/>
                </a:solidFill>
                <a:latin typeface="Arial"/>
                <a:cs typeface="Arial"/>
              </a:rPr>
              <a:t> </a:t>
            </a:r>
            <a:r>
              <a:rPr sz="2500" spc="-5" dirty="0">
                <a:latin typeface="Arial MT"/>
                <a:cs typeface="Arial MT"/>
              </a:rPr>
              <a:t>and</a:t>
            </a:r>
            <a:r>
              <a:rPr sz="2500" dirty="0">
                <a:solidFill>
                  <a:srgbClr val="FF3333"/>
                </a:solidFill>
                <a:latin typeface="Arial MT"/>
                <a:cs typeface="Arial MT"/>
              </a:rPr>
              <a:t> </a:t>
            </a:r>
            <a:r>
              <a:rPr sz="2500" b="1" i="1" u="heavy" spc="-5" dirty="0">
                <a:solidFill>
                  <a:srgbClr val="FF3333"/>
                </a:solidFill>
                <a:uFill>
                  <a:solidFill>
                    <a:srgbClr val="FF3333"/>
                  </a:solidFill>
                </a:uFill>
                <a:latin typeface="Arial"/>
                <a:cs typeface="Arial"/>
              </a:rPr>
              <a:t>portability </a:t>
            </a:r>
            <a:r>
              <a:rPr sz="2500" b="1" i="1" dirty="0">
                <a:solidFill>
                  <a:srgbClr val="FF3333"/>
                </a:solidFill>
                <a:latin typeface="Arial"/>
                <a:cs typeface="Arial"/>
              </a:rPr>
              <a:t> </a:t>
            </a:r>
            <a:r>
              <a:rPr sz="2500" b="1" i="1" u="heavy" spc="-5" dirty="0">
                <a:solidFill>
                  <a:srgbClr val="FF3333"/>
                </a:solidFill>
                <a:uFill>
                  <a:solidFill>
                    <a:srgbClr val="FF3333"/>
                  </a:solidFill>
                </a:uFill>
                <a:latin typeface="Arial"/>
                <a:cs typeface="Arial"/>
              </a:rPr>
              <a:t>across</a:t>
            </a:r>
            <a:r>
              <a:rPr sz="2500" b="1" i="1" dirty="0">
                <a:solidFill>
                  <a:srgbClr val="FF3333"/>
                </a:solidFill>
                <a:latin typeface="Arial"/>
                <a:cs typeface="Arial"/>
              </a:rPr>
              <a:t> </a:t>
            </a:r>
            <a:r>
              <a:rPr sz="2500" spc="-10" dirty="0">
                <a:latin typeface="Arial MT"/>
                <a:cs typeface="Arial MT"/>
              </a:rPr>
              <a:t>different</a:t>
            </a:r>
            <a:r>
              <a:rPr sz="2500" spc="10" dirty="0">
                <a:latin typeface="Arial MT"/>
                <a:cs typeface="Arial MT"/>
              </a:rPr>
              <a:t> </a:t>
            </a:r>
            <a:r>
              <a:rPr sz="2500" spc="-5" dirty="0">
                <a:latin typeface="Arial MT"/>
                <a:cs typeface="Arial MT"/>
              </a:rPr>
              <a:t>platform</a:t>
            </a:r>
            <a:r>
              <a:rPr sz="2500" spc="10" dirty="0">
                <a:latin typeface="Arial MT"/>
                <a:cs typeface="Arial MT"/>
              </a:rPr>
              <a:t> </a:t>
            </a:r>
            <a:r>
              <a:rPr sz="2500" spc="-5" dirty="0">
                <a:latin typeface="Arial MT"/>
                <a:cs typeface="Arial MT"/>
              </a:rPr>
              <a:t>and OS.</a:t>
            </a:r>
            <a:endParaRPr sz="2500">
              <a:latin typeface="Arial MT"/>
              <a:cs typeface="Arial MT"/>
            </a:endParaRPr>
          </a:p>
          <a:p>
            <a:pPr marL="335915" marR="95885" indent="-323850">
              <a:lnSpc>
                <a:spcPct val="80000"/>
              </a:lnSpc>
              <a:spcBef>
                <a:spcPts val="1410"/>
              </a:spcBef>
              <a:buSzPct val="44000"/>
              <a:buChar char="●"/>
              <a:tabLst>
                <a:tab pos="335915" algn="l"/>
                <a:tab pos="336550" algn="l"/>
              </a:tabLst>
            </a:pPr>
            <a:r>
              <a:rPr sz="2500" spc="-5" dirty="0">
                <a:latin typeface="Arial MT"/>
                <a:cs typeface="Arial MT"/>
              </a:rPr>
              <a:t>It</a:t>
            </a:r>
            <a:r>
              <a:rPr sz="2500" spc="15" dirty="0">
                <a:latin typeface="Arial MT"/>
                <a:cs typeface="Arial MT"/>
              </a:rPr>
              <a:t> </a:t>
            </a:r>
            <a:r>
              <a:rPr sz="2500" spc="-5" dirty="0">
                <a:latin typeface="Arial MT"/>
                <a:cs typeface="Arial MT"/>
              </a:rPr>
              <a:t>consists</a:t>
            </a:r>
            <a:r>
              <a:rPr sz="2500" dirty="0">
                <a:latin typeface="Arial MT"/>
                <a:cs typeface="Arial MT"/>
              </a:rPr>
              <a:t> </a:t>
            </a:r>
            <a:r>
              <a:rPr sz="2500" spc="-5" dirty="0">
                <a:latin typeface="Arial MT"/>
                <a:cs typeface="Arial MT"/>
              </a:rPr>
              <a:t>of</a:t>
            </a:r>
            <a:r>
              <a:rPr sz="2500" spc="25" dirty="0">
                <a:latin typeface="Arial MT"/>
                <a:cs typeface="Arial MT"/>
              </a:rPr>
              <a:t> </a:t>
            </a:r>
            <a:r>
              <a:rPr sz="2500" spc="-5" dirty="0">
                <a:latin typeface="Arial MT"/>
                <a:cs typeface="Arial MT"/>
              </a:rPr>
              <a:t>a</a:t>
            </a:r>
            <a:r>
              <a:rPr sz="2500" dirty="0">
                <a:latin typeface="Arial MT"/>
                <a:cs typeface="Arial MT"/>
              </a:rPr>
              <a:t> </a:t>
            </a:r>
            <a:r>
              <a:rPr sz="2500" spc="-5" dirty="0">
                <a:latin typeface="Arial MT"/>
                <a:cs typeface="Arial MT"/>
              </a:rPr>
              <a:t>virtual</a:t>
            </a:r>
            <a:r>
              <a:rPr sz="2500" dirty="0">
                <a:latin typeface="Arial MT"/>
                <a:cs typeface="Arial MT"/>
              </a:rPr>
              <a:t> </a:t>
            </a:r>
            <a:r>
              <a:rPr sz="2500" spc="-5" dirty="0">
                <a:latin typeface="Arial MT"/>
                <a:cs typeface="Arial MT"/>
              </a:rPr>
              <a:t>machine</a:t>
            </a:r>
            <a:r>
              <a:rPr sz="2500" spc="40" dirty="0">
                <a:solidFill>
                  <a:srgbClr val="2200DC"/>
                </a:solidFill>
                <a:latin typeface="Arial MT"/>
                <a:cs typeface="Arial MT"/>
              </a:rPr>
              <a:t> </a:t>
            </a:r>
            <a:r>
              <a:rPr sz="2500" b="1" i="1" u="heavy" spc="-5" dirty="0">
                <a:solidFill>
                  <a:srgbClr val="2200DC"/>
                </a:solidFill>
                <a:uFill>
                  <a:solidFill>
                    <a:srgbClr val="2200DC"/>
                  </a:solidFill>
                </a:uFill>
                <a:latin typeface="Arial"/>
                <a:cs typeface="Arial"/>
              </a:rPr>
              <a:t>executing</a:t>
            </a:r>
            <a:r>
              <a:rPr sz="2500" b="1" i="1" u="heavy" dirty="0">
                <a:solidFill>
                  <a:srgbClr val="2200DC"/>
                </a:solidFill>
                <a:uFill>
                  <a:solidFill>
                    <a:srgbClr val="2200DC"/>
                  </a:solidFill>
                </a:uFill>
                <a:latin typeface="Arial"/>
                <a:cs typeface="Arial"/>
              </a:rPr>
              <a:t> </a:t>
            </a:r>
            <a:r>
              <a:rPr sz="2500" b="1" i="1" u="heavy" spc="-5" dirty="0">
                <a:solidFill>
                  <a:srgbClr val="2200DC"/>
                </a:solidFill>
                <a:uFill>
                  <a:solidFill>
                    <a:srgbClr val="2200DC"/>
                  </a:solidFill>
                </a:uFill>
                <a:latin typeface="Arial"/>
                <a:cs typeface="Arial"/>
              </a:rPr>
              <a:t>the</a:t>
            </a:r>
            <a:r>
              <a:rPr sz="2500" b="1" i="1" u="heavy" spc="10" dirty="0">
                <a:solidFill>
                  <a:srgbClr val="2200DC"/>
                </a:solidFill>
                <a:uFill>
                  <a:solidFill>
                    <a:srgbClr val="2200DC"/>
                  </a:solidFill>
                </a:uFill>
                <a:latin typeface="Arial"/>
                <a:cs typeface="Arial"/>
              </a:rPr>
              <a:t> </a:t>
            </a:r>
            <a:r>
              <a:rPr sz="2500" b="1" i="1" u="heavy" spc="-5" dirty="0">
                <a:solidFill>
                  <a:srgbClr val="2200DC"/>
                </a:solidFill>
                <a:uFill>
                  <a:solidFill>
                    <a:srgbClr val="2200DC"/>
                  </a:solidFill>
                </a:uFill>
                <a:latin typeface="Arial"/>
                <a:cs typeface="Arial"/>
              </a:rPr>
              <a:t>byte </a:t>
            </a:r>
            <a:r>
              <a:rPr sz="2500" b="1" i="1" spc="-675" dirty="0">
                <a:solidFill>
                  <a:srgbClr val="2200DC"/>
                </a:solidFill>
                <a:latin typeface="Arial"/>
                <a:cs typeface="Arial"/>
              </a:rPr>
              <a:t> </a:t>
            </a:r>
            <a:r>
              <a:rPr sz="2500" b="1" i="1" u="heavy" spc="-5" dirty="0">
                <a:solidFill>
                  <a:srgbClr val="2200DC"/>
                </a:solidFill>
                <a:uFill>
                  <a:solidFill>
                    <a:srgbClr val="2200DC"/>
                  </a:solidFill>
                </a:uFill>
                <a:latin typeface="Arial"/>
                <a:cs typeface="Arial"/>
              </a:rPr>
              <a:t>code</a:t>
            </a:r>
            <a:r>
              <a:rPr sz="2500" b="1" i="1" u="heavy" dirty="0">
                <a:solidFill>
                  <a:srgbClr val="2200DC"/>
                </a:solidFill>
                <a:uFill>
                  <a:solidFill>
                    <a:srgbClr val="2200DC"/>
                  </a:solidFill>
                </a:uFill>
                <a:latin typeface="Arial"/>
                <a:cs typeface="Arial"/>
              </a:rPr>
              <a:t> </a:t>
            </a:r>
            <a:r>
              <a:rPr sz="2500" b="1" i="1" u="heavy" spc="-5" dirty="0">
                <a:solidFill>
                  <a:srgbClr val="2200DC"/>
                </a:solidFill>
                <a:uFill>
                  <a:solidFill>
                    <a:srgbClr val="2200DC"/>
                  </a:solidFill>
                </a:uFill>
                <a:latin typeface="Arial"/>
                <a:cs typeface="Arial"/>
              </a:rPr>
              <a:t>of</a:t>
            </a:r>
            <a:r>
              <a:rPr sz="2500" b="1" i="1" u="heavy" spc="5" dirty="0">
                <a:solidFill>
                  <a:srgbClr val="2200DC"/>
                </a:solidFill>
                <a:uFill>
                  <a:solidFill>
                    <a:srgbClr val="2200DC"/>
                  </a:solidFill>
                </a:uFill>
                <a:latin typeface="Arial"/>
                <a:cs typeface="Arial"/>
              </a:rPr>
              <a:t> </a:t>
            </a:r>
            <a:r>
              <a:rPr sz="2500" b="1" i="1" u="heavy" spc="-5" dirty="0">
                <a:solidFill>
                  <a:srgbClr val="2200DC"/>
                </a:solidFill>
                <a:uFill>
                  <a:solidFill>
                    <a:srgbClr val="2200DC"/>
                  </a:solidFill>
                </a:uFill>
                <a:latin typeface="Arial"/>
                <a:cs typeface="Arial"/>
              </a:rPr>
              <a:t>a</a:t>
            </a:r>
            <a:r>
              <a:rPr sz="2500" b="1" i="1" u="heavy" spc="5" dirty="0">
                <a:solidFill>
                  <a:srgbClr val="2200DC"/>
                </a:solidFill>
                <a:uFill>
                  <a:solidFill>
                    <a:srgbClr val="2200DC"/>
                  </a:solidFill>
                </a:uFill>
                <a:latin typeface="Arial"/>
                <a:cs typeface="Arial"/>
              </a:rPr>
              <a:t> </a:t>
            </a:r>
            <a:r>
              <a:rPr sz="2500" b="1" i="1" u="heavy" spc="-5" dirty="0">
                <a:solidFill>
                  <a:srgbClr val="2200DC"/>
                </a:solidFill>
                <a:uFill>
                  <a:solidFill>
                    <a:srgbClr val="2200DC"/>
                  </a:solidFill>
                </a:uFill>
                <a:latin typeface="Arial"/>
                <a:cs typeface="Arial"/>
              </a:rPr>
              <a:t>program</a:t>
            </a:r>
            <a:r>
              <a:rPr sz="2500" spc="-5" dirty="0">
                <a:latin typeface="Arial MT"/>
                <a:cs typeface="Arial MT"/>
              </a:rPr>
              <a:t>,</a:t>
            </a:r>
            <a:r>
              <a:rPr sz="2500" spc="10" dirty="0">
                <a:latin typeface="Arial MT"/>
                <a:cs typeface="Arial MT"/>
              </a:rPr>
              <a:t> </a:t>
            </a:r>
            <a:r>
              <a:rPr sz="2500" spc="-5" dirty="0">
                <a:latin typeface="Arial MT"/>
                <a:cs typeface="Arial MT"/>
              </a:rPr>
              <a:t>which</a:t>
            </a:r>
            <a:r>
              <a:rPr sz="2500" spc="5" dirty="0">
                <a:latin typeface="Arial MT"/>
                <a:cs typeface="Arial MT"/>
              </a:rPr>
              <a:t> </a:t>
            </a:r>
            <a:r>
              <a:rPr sz="2500" spc="-5" dirty="0">
                <a:latin typeface="Arial MT"/>
                <a:cs typeface="Arial MT"/>
              </a:rPr>
              <a:t>is</a:t>
            </a:r>
            <a:r>
              <a:rPr sz="2500" dirty="0">
                <a:latin typeface="Arial MT"/>
                <a:cs typeface="Arial MT"/>
              </a:rPr>
              <a:t> </a:t>
            </a:r>
            <a:r>
              <a:rPr sz="2500" spc="-5" dirty="0">
                <a:latin typeface="Arial MT"/>
                <a:cs typeface="Arial MT"/>
              </a:rPr>
              <a:t>the</a:t>
            </a:r>
            <a:r>
              <a:rPr sz="2500" spc="5" dirty="0">
                <a:latin typeface="Arial MT"/>
                <a:cs typeface="Arial MT"/>
              </a:rPr>
              <a:t> </a:t>
            </a:r>
            <a:r>
              <a:rPr sz="2500" spc="-5" dirty="0">
                <a:latin typeface="Arial MT"/>
                <a:cs typeface="Arial MT"/>
              </a:rPr>
              <a:t>result</a:t>
            </a:r>
            <a:r>
              <a:rPr sz="2500" spc="15" dirty="0">
                <a:latin typeface="Arial MT"/>
                <a:cs typeface="Arial MT"/>
              </a:rPr>
              <a:t> </a:t>
            </a:r>
            <a:r>
              <a:rPr sz="2500" spc="-5" dirty="0">
                <a:latin typeface="Arial MT"/>
                <a:cs typeface="Arial MT"/>
              </a:rPr>
              <a:t>of</a:t>
            </a:r>
            <a:r>
              <a:rPr sz="2500" dirty="0">
                <a:latin typeface="Arial MT"/>
                <a:cs typeface="Arial MT"/>
              </a:rPr>
              <a:t> the </a:t>
            </a:r>
            <a:r>
              <a:rPr sz="2500" spc="5" dirty="0">
                <a:latin typeface="Arial MT"/>
                <a:cs typeface="Arial MT"/>
              </a:rPr>
              <a:t> </a:t>
            </a:r>
            <a:r>
              <a:rPr sz="2500" b="1" i="1" u="heavy" spc="-5" dirty="0">
                <a:uFill>
                  <a:solidFill>
                    <a:srgbClr val="000000"/>
                  </a:solidFill>
                </a:uFill>
                <a:latin typeface="Arial"/>
                <a:cs typeface="Arial"/>
              </a:rPr>
              <a:t>compilation</a:t>
            </a:r>
            <a:r>
              <a:rPr sz="2500" b="1" i="1" u="heavy" spc="10" dirty="0">
                <a:uFill>
                  <a:solidFill>
                    <a:srgbClr val="000000"/>
                  </a:solidFill>
                </a:uFill>
                <a:latin typeface="Arial"/>
                <a:cs typeface="Arial"/>
              </a:rPr>
              <a:t> </a:t>
            </a:r>
            <a:r>
              <a:rPr sz="2500" b="1" i="1" u="heavy" dirty="0">
                <a:uFill>
                  <a:solidFill>
                    <a:srgbClr val="000000"/>
                  </a:solidFill>
                </a:uFill>
                <a:latin typeface="Arial"/>
                <a:cs typeface="Arial"/>
              </a:rPr>
              <a:t>process</a:t>
            </a:r>
            <a:r>
              <a:rPr sz="2500" dirty="0">
                <a:latin typeface="Arial MT"/>
                <a:cs typeface="Arial MT"/>
              </a:rPr>
              <a:t>.</a:t>
            </a:r>
            <a:endParaRPr sz="2500">
              <a:latin typeface="Arial MT"/>
              <a:cs typeface="Arial MT"/>
            </a:endParaRPr>
          </a:p>
          <a:p>
            <a:pPr marL="335915" marR="169545" indent="-323850">
              <a:lnSpc>
                <a:spcPts val="2400"/>
              </a:lnSpc>
              <a:spcBef>
                <a:spcPts val="1385"/>
              </a:spcBef>
              <a:buSzPct val="44000"/>
              <a:buChar char="●"/>
              <a:tabLst>
                <a:tab pos="335915" algn="l"/>
                <a:tab pos="336550" algn="l"/>
              </a:tabLst>
            </a:pPr>
            <a:r>
              <a:rPr sz="2500" spc="-5" dirty="0">
                <a:latin typeface="Arial MT"/>
                <a:cs typeface="Arial MT"/>
              </a:rPr>
              <a:t>Produce a</a:t>
            </a:r>
            <a:r>
              <a:rPr sz="2500" spc="5" dirty="0">
                <a:latin typeface="Arial MT"/>
                <a:cs typeface="Arial MT"/>
              </a:rPr>
              <a:t> </a:t>
            </a:r>
            <a:r>
              <a:rPr sz="2500" spc="-5" dirty="0">
                <a:latin typeface="Arial MT"/>
                <a:cs typeface="Arial MT"/>
              </a:rPr>
              <a:t>binary</a:t>
            </a:r>
            <a:r>
              <a:rPr sz="2500" spc="5" dirty="0">
                <a:latin typeface="Arial MT"/>
                <a:cs typeface="Arial MT"/>
              </a:rPr>
              <a:t> </a:t>
            </a:r>
            <a:r>
              <a:rPr sz="2500" spc="-5" dirty="0">
                <a:latin typeface="Arial MT"/>
                <a:cs typeface="Arial MT"/>
              </a:rPr>
              <a:t>format</a:t>
            </a:r>
            <a:r>
              <a:rPr sz="2500" spc="30" dirty="0">
                <a:latin typeface="Arial MT"/>
                <a:cs typeface="Arial MT"/>
              </a:rPr>
              <a:t> </a:t>
            </a:r>
            <a:r>
              <a:rPr sz="2500" spc="-5" dirty="0">
                <a:latin typeface="Arial MT"/>
                <a:cs typeface="Arial MT"/>
              </a:rPr>
              <a:t>representing</a:t>
            </a:r>
            <a:r>
              <a:rPr sz="2500" spc="5" dirty="0">
                <a:latin typeface="Arial MT"/>
                <a:cs typeface="Arial MT"/>
              </a:rPr>
              <a:t> </a:t>
            </a:r>
            <a:r>
              <a:rPr sz="2500" spc="-5" dirty="0">
                <a:latin typeface="Arial MT"/>
                <a:cs typeface="Arial MT"/>
              </a:rPr>
              <a:t>the</a:t>
            </a:r>
            <a:r>
              <a:rPr sz="2500" spc="10" dirty="0">
                <a:latin typeface="Arial MT"/>
                <a:cs typeface="Arial MT"/>
              </a:rPr>
              <a:t> </a:t>
            </a:r>
            <a:r>
              <a:rPr sz="2500" spc="-5" dirty="0">
                <a:latin typeface="Arial MT"/>
                <a:cs typeface="Arial MT"/>
              </a:rPr>
              <a:t>machine </a:t>
            </a:r>
            <a:r>
              <a:rPr sz="2500" spc="-680" dirty="0">
                <a:latin typeface="Arial MT"/>
                <a:cs typeface="Arial MT"/>
              </a:rPr>
              <a:t> </a:t>
            </a:r>
            <a:r>
              <a:rPr sz="2500" spc="-5" dirty="0">
                <a:latin typeface="Arial MT"/>
                <a:cs typeface="Arial MT"/>
              </a:rPr>
              <a:t>code for</a:t>
            </a:r>
            <a:r>
              <a:rPr sz="2500" spc="5" dirty="0">
                <a:latin typeface="Arial MT"/>
                <a:cs typeface="Arial MT"/>
              </a:rPr>
              <a:t> </a:t>
            </a:r>
            <a:r>
              <a:rPr sz="2500" spc="-5" dirty="0">
                <a:latin typeface="Arial MT"/>
                <a:cs typeface="Arial MT"/>
              </a:rPr>
              <a:t>an</a:t>
            </a:r>
            <a:r>
              <a:rPr sz="2500" dirty="0">
                <a:latin typeface="Arial MT"/>
                <a:cs typeface="Arial MT"/>
              </a:rPr>
              <a:t> </a:t>
            </a:r>
            <a:r>
              <a:rPr sz="2500" spc="-5" dirty="0">
                <a:latin typeface="Arial MT"/>
                <a:cs typeface="Arial MT"/>
              </a:rPr>
              <a:t>abstract</a:t>
            </a:r>
            <a:r>
              <a:rPr sz="2500" spc="15" dirty="0">
                <a:latin typeface="Arial MT"/>
                <a:cs typeface="Arial MT"/>
              </a:rPr>
              <a:t> </a:t>
            </a:r>
            <a:r>
              <a:rPr sz="2500" spc="-5" dirty="0">
                <a:latin typeface="Arial MT"/>
                <a:cs typeface="Arial MT"/>
              </a:rPr>
              <a:t>architecture.</a:t>
            </a:r>
            <a:endParaRPr sz="2500">
              <a:latin typeface="Arial MT"/>
              <a:cs typeface="Arial MT"/>
            </a:endParaRPr>
          </a:p>
          <a:p>
            <a:pPr marL="335915" indent="-323850">
              <a:spcBef>
                <a:spcPts val="825"/>
              </a:spcBef>
              <a:buSzPct val="44000"/>
              <a:buChar char="●"/>
              <a:tabLst>
                <a:tab pos="335915" algn="l"/>
                <a:tab pos="336550" algn="l"/>
              </a:tabLst>
            </a:pPr>
            <a:r>
              <a:rPr sz="2500" spc="-5" dirty="0">
                <a:latin typeface="Arial MT"/>
                <a:cs typeface="Arial MT"/>
              </a:rPr>
              <a:t>Example</a:t>
            </a:r>
            <a:endParaRPr sz="2500">
              <a:latin typeface="Arial MT"/>
              <a:cs typeface="Arial MT"/>
            </a:endParaRPr>
          </a:p>
          <a:p>
            <a:pPr marL="768350" lvl="1" indent="-325120">
              <a:spcBef>
                <a:spcPts val="875"/>
              </a:spcBef>
              <a:buSzPct val="75000"/>
              <a:buChar char="–"/>
              <a:tabLst>
                <a:tab pos="768350" algn="l"/>
                <a:tab pos="768985" algn="l"/>
              </a:tabLst>
            </a:pPr>
            <a:r>
              <a:rPr sz="2200" spc="-5" dirty="0">
                <a:latin typeface="Arial MT"/>
                <a:cs typeface="Arial MT"/>
              </a:rPr>
              <a:t>Java</a:t>
            </a:r>
            <a:r>
              <a:rPr sz="2200" spc="5" dirty="0">
                <a:latin typeface="Arial MT"/>
                <a:cs typeface="Arial MT"/>
              </a:rPr>
              <a:t> </a:t>
            </a:r>
            <a:r>
              <a:rPr sz="2200" spc="-5" dirty="0">
                <a:latin typeface="Arial MT"/>
                <a:cs typeface="Arial MT"/>
              </a:rPr>
              <a:t>platform</a:t>
            </a:r>
            <a:r>
              <a:rPr sz="2200" spc="25" dirty="0">
                <a:latin typeface="Arial MT"/>
                <a:cs typeface="Arial MT"/>
              </a:rPr>
              <a:t> </a:t>
            </a:r>
            <a:r>
              <a:rPr sz="2200" spc="-5" dirty="0">
                <a:latin typeface="Arial MT"/>
                <a:cs typeface="Arial MT"/>
              </a:rPr>
              <a:t>–</a:t>
            </a:r>
            <a:r>
              <a:rPr sz="2200" spc="5" dirty="0">
                <a:latin typeface="Arial MT"/>
                <a:cs typeface="Arial MT"/>
              </a:rPr>
              <a:t> </a:t>
            </a:r>
            <a:r>
              <a:rPr sz="2200" spc="-5" dirty="0">
                <a:latin typeface="Arial MT"/>
                <a:cs typeface="Arial MT"/>
              </a:rPr>
              <a:t>Java</a:t>
            </a:r>
            <a:r>
              <a:rPr sz="2200" spc="5" dirty="0">
                <a:latin typeface="Arial MT"/>
                <a:cs typeface="Arial MT"/>
              </a:rPr>
              <a:t> </a:t>
            </a:r>
            <a:r>
              <a:rPr sz="2200" spc="-5" dirty="0">
                <a:latin typeface="Arial MT"/>
                <a:cs typeface="Arial MT"/>
              </a:rPr>
              <a:t>virtual</a:t>
            </a:r>
            <a:r>
              <a:rPr sz="2200" dirty="0">
                <a:latin typeface="Arial MT"/>
                <a:cs typeface="Arial MT"/>
              </a:rPr>
              <a:t> </a:t>
            </a:r>
            <a:r>
              <a:rPr sz="2200" spc="-5" dirty="0">
                <a:latin typeface="Arial MT"/>
                <a:cs typeface="Arial MT"/>
              </a:rPr>
              <a:t>machine</a:t>
            </a:r>
            <a:r>
              <a:rPr sz="2200" spc="20" dirty="0">
                <a:latin typeface="Arial MT"/>
                <a:cs typeface="Arial MT"/>
              </a:rPr>
              <a:t> </a:t>
            </a:r>
            <a:r>
              <a:rPr sz="2200" spc="-5" dirty="0">
                <a:latin typeface="Arial MT"/>
                <a:cs typeface="Arial MT"/>
              </a:rPr>
              <a:t>(JVM)</a:t>
            </a:r>
            <a:endParaRPr sz="2200">
              <a:latin typeface="Arial MT"/>
              <a:cs typeface="Arial MT"/>
            </a:endParaRPr>
          </a:p>
          <a:p>
            <a:pPr marL="768350" lvl="1" indent="-325120">
              <a:spcBef>
                <a:spcPts val="580"/>
              </a:spcBef>
              <a:buSzPct val="75000"/>
              <a:buChar char="–"/>
              <a:tabLst>
                <a:tab pos="768350" algn="l"/>
                <a:tab pos="768985" algn="l"/>
              </a:tabLst>
            </a:pPr>
            <a:r>
              <a:rPr sz="2200" spc="-5" dirty="0">
                <a:latin typeface="Arial MT"/>
                <a:cs typeface="Arial MT"/>
              </a:rPr>
              <a:t>.NET</a:t>
            </a:r>
            <a:r>
              <a:rPr sz="2200" spc="-35" dirty="0">
                <a:latin typeface="Arial MT"/>
                <a:cs typeface="Arial MT"/>
              </a:rPr>
              <a:t> </a:t>
            </a:r>
            <a:r>
              <a:rPr sz="2200" spc="-5" dirty="0">
                <a:latin typeface="Arial MT"/>
                <a:cs typeface="Arial MT"/>
              </a:rPr>
              <a:t>provides</a:t>
            </a:r>
            <a:r>
              <a:rPr sz="2200" spc="20" dirty="0">
                <a:latin typeface="Arial MT"/>
                <a:cs typeface="Arial MT"/>
              </a:rPr>
              <a:t> </a:t>
            </a:r>
            <a:r>
              <a:rPr sz="2200" spc="-5" dirty="0">
                <a:latin typeface="Arial MT"/>
                <a:cs typeface="Arial MT"/>
              </a:rPr>
              <a:t>Common</a:t>
            </a:r>
            <a:r>
              <a:rPr sz="2200" spc="50" dirty="0">
                <a:latin typeface="Arial MT"/>
                <a:cs typeface="Arial MT"/>
              </a:rPr>
              <a:t> </a:t>
            </a:r>
            <a:r>
              <a:rPr sz="2200" spc="-5" dirty="0">
                <a:latin typeface="Arial MT"/>
                <a:cs typeface="Arial MT"/>
              </a:rPr>
              <a:t>Language</a:t>
            </a:r>
            <a:r>
              <a:rPr sz="2200" spc="20" dirty="0">
                <a:latin typeface="Arial MT"/>
                <a:cs typeface="Arial MT"/>
              </a:rPr>
              <a:t> </a:t>
            </a:r>
            <a:r>
              <a:rPr sz="2200" spc="-5" dirty="0">
                <a:latin typeface="Arial MT"/>
                <a:cs typeface="Arial MT"/>
              </a:rPr>
              <a:t>Infrastructure</a:t>
            </a:r>
            <a:r>
              <a:rPr sz="2200" spc="25" dirty="0">
                <a:latin typeface="Arial MT"/>
                <a:cs typeface="Arial MT"/>
              </a:rPr>
              <a:t> </a:t>
            </a:r>
            <a:r>
              <a:rPr sz="2200" spc="-5" dirty="0">
                <a:latin typeface="Arial MT"/>
                <a:cs typeface="Arial MT"/>
              </a:rPr>
              <a:t>(CLI)</a:t>
            </a:r>
            <a:endParaRPr sz="2200">
              <a:latin typeface="Arial MT"/>
              <a:cs typeface="Arial MT"/>
            </a:endParaRPr>
          </a:p>
          <a:p>
            <a:pPr marL="335915" indent="-323850">
              <a:spcBef>
                <a:spcPts val="490"/>
              </a:spcBef>
              <a:buSzPct val="44000"/>
              <a:buChar char="●"/>
              <a:tabLst>
                <a:tab pos="335915" algn="l"/>
                <a:tab pos="336550" algn="l"/>
              </a:tabLst>
            </a:pPr>
            <a:r>
              <a:rPr sz="2500" spc="-5" dirty="0">
                <a:latin typeface="Arial MT"/>
                <a:cs typeface="Arial MT"/>
              </a:rPr>
              <a:t>They</a:t>
            </a:r>
            <a:r>
              <a:rPr sz="2500" spc="5" dirty="0">
                <a:latin typeface="Arial MT"/>
                <a:cs typeface="Arial MT"/>
              </a:rPr>
              <a:t> </a:t>
            </a:r>
            <a:r>
              <a:rPr sz="2500" spc="-5" dirty="0">
                <a:latin typeface="Arial MT"/>
                <a:cs typeface="Arial MT"/>
              </a:rPr>
              <a:t>are</a:t>
            </a:r>
            <a:r>
              <a:rPr sz="2500" dirty="0">
                <a:latin typeface="Arial MT"/>
                <a:cs typeface="Arial MT"/>
              </a:rPr>
              <a:t> </a:t>
            </a:r>
            <a:r>
              <a:rPr sz="2500" spc="-5" dirty="0">
                <a:latin typeface="Arial MT"/>
                <a:cs typeface="Arial MT"/>
              </a:rPr>
              <a:t>stack-based</a:t>
            </a:r>
            <a:r>
              <a:rPr sz="2500" spc="5" dirty="0">
                <a:latin typeface="Arial MT"/>
                <a:cs typeface="Arial MT"/>
              </a:rPr>
              <a:t> </a:t>
            </a:r>
            <a:r>
              <a:rPr sz="2500" spc="-5" dirty="0">
                <a:latin typeface="Arial MT"/>
                <a:cs typeface="Arial MT"/>
              </a:rPr>
              <a:t>virtual</a:t>
            </a:r>
            <a:r>
              <a:rPr sz="2500" spc="20" dirty="0">
                <a:latin typeface="Arial MT"/>
                <a:cs typeface="Arial MT"/>
              </a:rPr>
              <a:t> </a:t>
            </a:r>
            <a:r>
              <a:rPr sz="2500" spc="-5" dirty="0">
                <a:latin typeface="Arial MT"/>
                <a:cs typeface="Arial MT"/>
              </a:rPr>
              <a:t>machines</a:t>
            </a:r>
            <a:endParaRPr sz="2500">
              <a:latin typeface="Arial MT"/>
              <a:cs typeface="Arial MT"/>
            </a:endParaRPr>
          </a:p>
        </p:txBody>
      </p:sp>
      <p:sp>
        <p:nvSpPr>
          <p:cNvPr id="4" name="Date Placeholder 3">
            <a:extLst>
              <a:ext uri="{FF2B5EF4-FFF2-40B4-BE49-F238E27FC236}">
                <a16:creationId xmlns:a16="http://schemas.microsoft.com/office/drawing/2014/main" id="{5224CCE7-1C7C-4192-AC3D-A03771F01EBD}"/>
              </a:ext>
            </a:extLst>
          </p:cNvPr>
          <p:cNvSpPr>
            <a:spLocks noGrp="1"/>
          </p:cNvSpPr>
          <p:nvPr>
            <p:ph type="dt" sz="half" idx="6"/>
          </p:nvPr>
        </p:nvSpPr>
        <p:spPr/>
        <p:txBody>
          <a:bodyPr/>
          <a:lstStyle/>
          <a:p>
            <a:fld id="{03BD5BD4-5DA0-4F15-8FCD-89D979352AF6}" type="datetime1">
              <a:rPr lang="en-US" smtClean="0"/>
              <a:t>3/13/2023</a:t>
            </a:fld>
            <a:endParaRPr lang="en-US"/>
          </a:p>
        </p:txBody>
      </p:sp>
      <p:sp>
        <p:nvSpPr>
          <p:cNvPr id="5" name="Footer Placeholder 4">
            <a:extLst>
              <a:ext uri="{FF2B5EF4-FFF2-40B4-BE49-F238E27FC236}">
                <a16:creationId xmlns:a16="http://schemas.microsoft.com/office/drawing/2014/main" id="{7DCD30CE-B68F-4FA0-875E-7659070DB15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362864"/>
            <a:ext cx="10115024" cy="627736"/>
          </a:xfrm>
          <a:prstGeom prst="rect">
            <a:avLst/>
          </a:prstGeom>
        </p:spPr>
        <p:txBody>
          <a:bodyPr vert="horz" wrap="square" lIns="0" tIns="12065" rIns="0" bIns="0" rtlCol="0">
            <a:spAutoFit/>
          </a:bodyPr>
          <a:lstStyle/>
          <a:p>
            <a:pPr marL="2894965" marR="5080" indent="-2882900">
              <a:spcBef>
                <a:spcPts val="95"/>
              </a:spcBef>
            </a:pPr>
            <a:r>
              <a:rPr spc="-20" dirty="0"/>
              <a:t>Advantage</a:t>
            </a:r>
            <a:r>
              <a:rPr spc="-5" dirty="0"/>
              <a:t> of</a:t>
            </a:r>
            <a:r>
              <a:rPr spc="-10" dirty="0"/>
              <a:t> programming/process- </a:t>
            </a:r>
            <a:r>
              <a:rPr spc="-890" dirty="0"/>
              <a:t> </a:t>
            </a:r>
            <a:r>
              <a:rPr spc="-20" dirty="0"/>
              <a:t>level</a:t>
            </a:r>
            <a:r>
              <a:rPr spc="-5" dirty="0"/>
              <a:t> </a:t>
            </a:r>
            <a:r>
              <a:rPr spc="-10" dirty="0"/>
              <a:t>VM</a:t>
            </a:r>
          </a:p>
        </p:txBody>
      </p:sp>
      <p:sp>
        <p:nvSpPr>
          <p:cNvPr id="3" name="object 3"/>
          <p:cNvSpPr txBox="1"/>
          <p:nvPr/>
        </p:nvSpPr>
        <p:spPr>
          <a:xfrm>
            <a:off x="2159609" y="1572591"/>
            <a:ext cx="7526020" cy="4076065"/>
          </a:xfrm>
          <a:prstGeom prst="rect">
            <a:avLst/>
          </a:prstGeom>
        </p:spPr>
        <p:txBody>
          <a:bodyPr vert="horz" wrap="square" lIns="0" tIns="12700" rIns="0" bIns="0" rtlCol="0">
            <a:spAutoFit/>
          </a:bodyPr>
          <a:lstStyle/>
          <a:p>
            <a:pPr marL="335915" indent="-323850">
              <a:lnSpc>
                <a:spcPts val="3420"/>
              </a:lnSpc>
              <a:spcBef>
                <a:spcPts val="100"/>
              </a:spcBef>
              <a:buSzPct val="45000"/>
              <a:buChar char="●"/>
              <a:tabLst>
                <a:tab pos="335915" algn="l"/>
                <a:tab pos="336550" algn="l"/>
              </a:tabLst>
            </a:pPr>
            <a:r>
              <a:rPr sz="3000" dirty="0">
                <a:latin typeface="Arial MT"/>
                <a:cs typeface="Arial MT"/>
              </a:rPr>
              <a:t>Provide</a:t>
            </a:r>
            <a:r>
              <a:rPr sz="3000" spc="-35" dirty="0">
                <a:solidFill>
                  <a:srgbClr val="000080"/>
                </a:solidFill>
                <a:latin typeface="Arial MT"/>
                <a:cs typeface="Arial MT"/>
              </a:rPr>
              <a:t> </a:t>
            </a:r>
            <a:r>
              <a:rPr sz="3000" b="1" i="1" u="heavy" dirty="0">
                <a:solidFill>
                  <a:srgbClr val="000080"/>
                </a:solidFill>
                <a:uFill>
                  <a:solidFill>
                    <a:srgbClr val="000080"/>
                  </a:solidFill>
                </a:uFill>
                <a:latin typeface="Arial"/>
                <a:cs typeface="Arial"/>
              </a:rPr>
              <a:t>uniform</a:t>
            </a:r>
            <a:r>
              <a:rPr sz="3000" b="1" i="1" u="heavy" spc="-5" dirty="0">
                <a:solidFill>
                  <a:srgbClr val="000080"/>
                </a:solidFill>
                <a:uFill>
                  <a:solidFill>
                    <a:srgbClr val="000080"/>
                  </a:solidFill>
                </a:uFill>
                <a:latin typeface="Arial"/>
                <a:cs typeface="Arial"/>
              </a:rPr>
              <a:t> execution</a:t>
            </a:r>
            <a:r>
              <a:rPr sz="3000" b="1" i="1" u="heavy" spc="-15" dirty="0">
                <a:solidFill>
                  <a:srgbClr val="000080"/>
                </a:solidFill>
                <a:uFill>
                  <a:solidFill>
                    <a:srgbClr val="000080"/>
                  </a:solidFill>
                </a:uFill>
                <a:latin typeface="Arial"/>
                <a:cs typeface="Arial"/>
              </a:rPr>
              <a:t> </a:t>
            </a:r>
            <a:r>
              <a:rPr sz="3000" b="1" i="1" u="heavy" dirty="0">
                <a:solidFill>
                  <a:srgbClr val="000080"/>
                </a:solidFill>
                <a:uFill>
                  <a:solidFill>
                    <a:srgbClr val="000080"/>
                  </a:solidFill>
                </a:uFill>
                <a:latin typeface="Arial"/>
                <a:cs typeface="Arial"/>
              </a:rPr>
              <a:t>environment</a:t>
            </a:r>
            <a:endParaRPr sz="3000">
              <a:latin typeface="Arial"/>
              <a:cs typeface="Arial"/>
            </a:endParaRPr>
          </a:p>
          <a:p>
            <a:pPr marL="335915">
              <a:lnSpc>
                <a:spcPts val="3420"/>
              </a:lnSpc>
            </a:pPr>
            <a:r>
              <a:rPr sz="3000" spc="-5" dirty="0">
                <a:latin typeface="Arial MT"/>
                <a:cs typeface="Arial MT"/>
              </a:rPr>
              <a:t>across</a:t>
            </a:r>
            <a:r>
              <a:rPr sz="3000" spc="-15" dirty="0">
                <a:latin typeface="Arial MT"/>
                <a:cs typeface="Arial MT"/>
              </a:rPr>
              <a:t> </a:t>
            </a:r>
            <a:r>
              <a:rPr sz="3000" spc="-10" dirty="0">
                <a:latin typeface="Arial MT"/>
                <a:cs typeface="Arial MT"/>
              </a:rPr>
              <a:t>different</a:t>
            </a:r>
            <a:r>
              <a:rPr sz="3000" dirty="0">
                <a:latin typeface="Arial MT"/>
                <a:cs typeface="Arial MT"/>
              </a:rPr>
              <a:t> </a:t>
            </a:r>
            <a:r>
              <a:rPr sz="3000" spc="-5" dirty="0">
                <a:latin typeface="Arial MT"/>
                <a:cs typeface="Arial MT"/>
              </a:rPr>
              <a:t>platforms.</a:t>
            </a:r>
            <a:endParaRPr sz="3000">
              <a:latin typeface="Arial MT"/>
              <a:cs typeface="Arial MT"/>
            </a:endParaRPr>
          </a:p>
          <a:p>
            <a:pPr marL="335915" marR="938530" indent="-323850">
              <a:lnSpc>
                <a:spcPts val="3240"/>
              </a:lnSpc>
              <a:spcBef>
                <a:spcPts val="1455"/>
              </a:spcBef>
              <a:buSzPct val="45000"/>
              <a:buChar char="●"/>
              <a:tabLst>
                <a:tab pos="335915" algn="l"/>
                <a:tab pos="336550" algn="l"/>
              </a:tabLst>
            </a:pPr>
            <a:r>
              <a:rPr sz="3000" dirty="0">
                <a:latin typeface="Arial MT"/>
                <a:cs typeface="Arial MT"/>
              </a:rPr>
              <a:t>This</a:t>
            </a:r>
            <a:r>
              <a:rPr sz="3000" dirty="0">
                <a:solidFill>
                  <a:srgbClr val="9966CC"/>
                </a:solidFill>
                <a:latin typeface="Arial MT"/>
                <a:cs typeface="Arial MT"/>
              </a:rPr>
              <a:t> </a:t>
            </a:r>
            <a:r>
              <a:rPr sz="3000" b="1" i="1" u="heavy" spc="-5" dirty="0">
                <a:solidFill>
                  <a:srgbClr val="9966CC"/>
                </a:solidFill>
                <a:uFill>
                  <a:solidFill>
                    <a:srgbClr val="9966CC"/>
                  </a:solidFill>
                </a:uFill>
                <a:latin typeface="Arial"/>
                <a:cs typeface="Arial"/>
              </a:rPr>
              <a:t>simplifies</a:t>
            </a:r>
            <a:r>
              <a:rPr sz="3000" b="1" i="1" spc="-5" dirty="0">
                <a:solidFill>
                  <a:srgbClr val="9966CC"/>
                </a:solidFill>
                <a:latin typeface="Arial"/>
                <a:cs typeface="Arial"/>
              </a:rPr>
              <a:t> </a:t>
            </a:r>
            <a:r>
              <a:rPr sz="3000" dirty="0">
                <a:latin typeface="Arial MT"/>
                <a:cs typeface="Arial MT"/>
              </a:rPr>
              <a:t>the </a:t>
            </a:r>
            <a:r>
              <a:rPr sz="3000" spc="-5" dirty="0">
                <a:latin typeface="Arial MT"/>
                <a:cs typeface="Arial MT"/>
              </a:rPr>
              <a:t>development and </a:t>
            </a:r>
            <a:r>
              <a:rPr sz="3000" spc="-825" dirty="0">
                <a:latin typeface="Arial MT"/>
                <a:cs typeface="Arial MT"/>
              </a:rPr>
              <a:t> </a:t>
            </a:r>
            <a:r>
              <a:rPr sz="3000" spc="-5" dirty="0">
                <a:latin typeface="Arial MT"/>
                <a:cs typeface="Arial MT"/>
              </a:rPr>
              <a:t>deployment</a:t>
            </a:r>
            <a:r>
              <a:rPr sz="3000" spc="-40" dirty="0">
                <a:latin typeface="Arial MT"/>
                <a:cs typeface="Arial MT"/>
              </a:rPr>
              <a:t> </a:t>
            </a:r>
            <a:r>
              <a:rPr sz="3000" spc="-10" dirty="0">
                <a:latin typeface="Arial MT"/>
                <a:cs typeface="Arial MT"/>
              </a:rPr>
              <a:t>efforts.</a:t>
            </a:r>
            <a:endParaRPr sz="3000">
              <a:latin typeface="Arial MT"/>
              <a:cs typeface="Arial MT"/>
            </a:endParaRPr>
          </a:p>
          <a:p>
            <a:pPr marL="335915" marR="5080" indent="-323850">
              <a:lnSpc>
                <a:spcPts val="3240"/>
              </a:lnSpc>
              <a:spcBef>
                <a:spcPts val="1395"/>
              </a:spcBef>
              <a:buSzPct val="45000"/>
              <a:buChar char="●"/>
              <a:tabLst>
                <a:tab pos="335915" algn="l"/>
                <a:tab pos="336550" algn="l"/>
              </a:tabLst>
            </a:pPr>
            <a:r>
              <a:rPr sz="3000" dirty="0">
                <a:latin typeface="Arial MT"/>
                <a:cs typeface="Arial MT"/>
              </a:rPr>
              <a:t>Allow</a:t>
            </a:r>
            <a:r>
              <a:rPr sz="3000" spc="-35" dirty="0">
                <a:latin typeface="Arial MT"/>
                <a:cs typeface="Arial MT"/>
              </a:rPr>
              <a:t> </a:t>
            </a:r>
            <a:r>
              <a:rPr sz="3000" spc="-5" dirty="0">
                <a:latin typeface="Arial MT"/>
                <a:cs typeface="Arial MT"/>
              </a:rPr>
              <a:t>more</a:t>
            </a:r>
            <a:r>
              <a:rPr sz="3000" spc="-15" dirty="0">
                <a:solidFill>
                  <a:srgbClr val="0099FF"/>
                </a:solidFill>
                <a:latin typeface="Arial MT"/>
                <a:cs typeface="Arial MT"/>
              </a:rPr>
              <a:t> </a:t>
            </a:r>
            <a:r>
              <a:rPr sz="3000" b="1" i="1" u="heavy" dirty="0">
                <a:solidFill>
                  <a:srgbClr val="0099FF"/>
                </a:solidFill>
                <a:uFill>
                  <a:solidFill>
                    <a:srgbClr val="0099FF"/>
                  </a:solidFill>
                </a:uFill>
                <a:latin typeface="Arial"/>
                <a:cs typeface="Arial"/>
              </a:rPr>
              <a:t>control </a:t>
            </a:r>
            <a:r>
              <a:rPr sz="3000" b="1" i="1" u="heavy" spc="-5" dirty="0">
                <a:solidFill>
                  <a:srgbClr val="0099FF"/>
                </a:solidFill>
                <a:uFill>
                  <a:solidFill>
                    <a:srgbClr val="0099FF"/>
                  </a:solidFill>
                </a:uFill>
                <a:latin typeface="Arial"/>
                <a:cs typeface="Arial"/>
              </a:rPr>
              <a:t>over</a:t>
            </a:r>
            <a:r>
              <a:rPr sz="3000" b="1" i="1" u="heavy" spc="-10" dirty="0">
                <a:solidFill>
                  <a:srgbClr val="0099FF"/>
                </a:solidFill>
                <a:uFill>
                  <a:solidFill>
                    <a:srgbClr val="0099FF"/>
                  </a:solidFill>
                </a:uFill>
                <a:latin typeface="Arial"/>
                <a:cs typeface="Arial"/>
              </a:rPr>
              <a:t> </a:t>
            </a:r>
            <a:r>
              <a:rPr sz="3000" b="1" i="1" u="heavy" dirty="0">
                <a:solidFill>
                  <a:srgbClr val="0099FF"/>
                </a:solidFill>
                <a:uFill>
                  <a:solidFill>
                    <a:srgbClr val="0099FF"/>
                  </a:solidFill>
                </a:uFill>
                <a:latin typeface="Arial"/>
                <a:cs typeface="Arial"/>
              </a:rPr>
              <a:t>the</a:t>
            </a:r>
            <a:r>
              <a:rPr sz="3000" b="1" i="1" u="heavy" spc="-10" dirty="0">
                <a:solidFill>
                  <a:srgbClr val="0099FF"/>
                </a:solidFill>
                <a:uFill>
                  <a:solidFill>
                    <a:srgbClr val="0099FF"/>
                  </a:solidFill>
                </a:uFill>
                <a:latin typeface="Arial"/>
                <a:cs typeface="Arial"/>
              </a:rPr>
              <a:t> </a:t>
            </a:r>
            <a:r>
              <a:rPr sz="3000" b="1" i="1" u="heavy" dirty="0">
                <a:solidFill>
                  <a:srgbClr val="0099FF"/>
                </a:solidFill>
                <a:uFill>
                  <a:solidFill>
                    <a:srgbClr val="0099FF"/>
                  </a:solidFill>
                </a:uFill>
                <a:latin typeface="Arial"/>
                <a:cs typeface="Arial"/>
              </a:rPr>
              <a:t>execution</a:t>
            </a:r>
            <a:r>
              <a:rPr sz="3000" b="1" i="1" spc="-10" dirty="0">
                <a:solidFill>
                  <a:srgbClr val="0099FF"/>
                </a:solidFill>
                <a:latin typeface="Arial"/>
                <a:cs typeface="Arial"/>
              </a:rPr>
              <a:t> </a:t>
            </a:r>
            <a:r>
              <a:rPr sz="3000" dirty="0">
                <a:latin typeface="Arial MT"/>
                <a:cs typeface="Arial MT"/>
              </a:rPr>
              <a:t>of </a:t>
            </a:r>
            <a:r>
              <a:rPr sz="3000" spc="-819" dirty="0">
                <a:latin typeface="Arial MT"/>
                <a:cs typeface="Arial MT"/>
              </a:rPr>
              <a:t> </a:t>
            </a:r>
            <a:r>
              <a:rPr sz="3000" spc="-5" dirty="0">
                <a:latin typeface="Arial MT"/>
                <a:cs typeface="Arial MT"/>
              </a:rPr>
              <a:t>programs.</a:t>
            </a:r>
            <a:endParaRPr sz="3000">
              <a:latin typeface="Arial MT"/>
              <a:cs typeface="Arial MT"/>
            </a:endParaRPr>
          </a:p>
          <a:p>
            <a:pPr marL="335915" indent="-323850">
              <a:spcBef>
                <a:spcPts val="994"/>
              </a:spcBef>
              <a:buSzPct val="45000"/>
              <a:buChar char="●"/>
              <a:tabLst>
                <a:tab pos="335915" algn="l"/>
                <a:tab pos="336550" algn="l"/>
              </a:tabLst>
            </a:pPr>
            <a:r>
              <a:rPr sz="3000" dirty="0">
                <a:latin typeface="Arial MT"/>
                <a:cs typeface="Arial MT"/>
              </a:rPr>
              <a:t>Security;</a:t>
            </a:r>
            <a:r>
              <a:rPr sz="3000" spc="-5" dirty="0">
                <a:latin typeface="Arial MT"/>
                <a:cs typeface="Arial MT"/>
              </a:rPr>
              <a:t> by filtering</a:t>
            </a:r>
            <a:r>
              <a:rPr sz="3000" spc="-20" dirty="0">
                <a:latin typeface="Arial MT"/>
                <a:cs typeface="Arial MT"/>
              </a:rPr>
              <a:t> </a:t>
            </a:r>
            <a:r>
              <a:rPr sz="3000" dirty="0">
                <a:latin typeface="Arial MT"/>
                <a:cs typeface="Arial MT"/>
              </a:rPr>
              <a:t>the</a:t>
            </a:r>
            <a:r>
              <a:rPr sz="3000" spc="-5" dirty="0">
                <a:latin typeface="Arial MT"/>
                <a:cs typeface="Arial MT"/>
              </a:rPr>
              <a:t> I/O</a:t>
            </a:r>
            <a:r>
              <a:rPr sz="3000" spc="15" dirty="0">
                <a:latin typeface="Arial MT"/>
                <a:cs typeface="Arial MT"/>
              </a:rPr>
              <a:t> </a:t>
            </a:r>
            <a:r>
              <a:rPr sz="3000" spc="-5" dirty="0">
                <a:latin typeface="Arial MT"/>
                <a:cs typeface="Arial MT"/>
              </a:rPr>
              <a:t>operations</a:t>
            </a:r>
            <a:endParaRPr sz="3000">
              <a:latin typeface="Arial MT"/>
              <a:cs typeface="Arial MT"/>
            </a:endParaRPr>
          </a:p>
          <a:p>
            <a:pPr marL="335915" indent="-323850">
              <a:spcBef>
                <a:spcPts val="1045"/>
              </a:spcBef>
              <a:buSzPct val="45000"/>
              <a:buChar char="●"/>
              <a:tabLst>
                <a:tab pos="335915" algn="l"/>
                <a:tab pos="336550" algn="l"/>
              </a:tabLst>
            </a:pPr>
            <a:r>
              <a:rPr sz="3000" dirty="0">
                <a:latin typeface="Arial MT"/>
                <a:cs typeface="Arial MT"/>
              </a:rPr>
              <a:t>Easy</a:t>
            </a:r>
            <a:r>
              <a:rPr sz="3000" spc="-5" dirty="0">
                <a:latin typeface="Arial MT"/>
                <a:cs typeface="Arial MT"/>
              </a:rPr>
              <a:t> support</a:t>
            </a:r>
            <a:r>
              <a:rPr sz="3000" spc="-20" dirty="0">
                <a:latin typeface="Arial MT"/>
                <a:cs typeface="Arial MT"/>
              </a:rPr>
              <a:t> </a:t>
            </a:r>
            <a:r>
              <a:rPr sz="3000" spc="-5" dirty="0">
                <a:latin typeface="Arial MT"/>
                <a:cs typeface="Arial MT"/>
              </a:rPr>
              <a:t>for</a:t>
            </a:r>
            <a:r>
              <a:rPr sz="3000" spc="5" dirty="0">
                <a:latin typeface="Arial MT"/>
                <a:cs typeface="Arial MT"/>
              </a:rPr>
              <a:t> </a:t>
            </a:r>
            <a:r>
              <a:rPr sz="3000" spc="-5" dirty="0">
                <a:latin typeface="Arial MT"/>
                <a:cs typeface="Arial MT"/>
              </a:rPr>
              <a:t>sandboxing</a:t>
            </a:r>
            <a:endParaRPr sz="3000">
              <a:latin typeface="Arial MT"/>
              <a:cs typeface="Arial MT"/>
            </a:endParaRPr>
          </a:p>
        </p:txBody>
      </p:sp>
      <p:sp>
        <p:nvSpPr>
          <p:cNvPr id="4" name="Date Placeholder 3">
            <a:extLst>
              <a:ext uri="{FF2B5EF4-FFF2-40B4-BE49-F238E27FC236}">
                <a16:creationId xmlns:a16="http://schemas.microsoft.com/office/drawing/2014/main" id="{337F0E28-8C55-48F9-AA02-E322DF2767C8}"/>
              </a:ext>
            </a:extLst>
          </p:cNvPr>
          <p:cNvSpPr>
            <a:spLocks noGrp="1"/>
          </p:cNvSpPr>
          <p:nvPr>
            <p:ph type="dt" sz="half" idx="6"/>
          </p:nvPr>
        </p:nvSpPr>
        <p:spPr/>
        <p:txBody>
          <a:bodyPr/>
          <a:lstStyle/>
          <a:p>
            <a:fld id="{8682A82E-4EA9-4275-AEA6-7236A747BE62}" type="datetime1">
              <a:rPr lang="en-US" smtClean="0"/>
              <a:t>3/13/2023</a:t>
            </a:fld>
            <a:endParaRPr lang="en-US"/>
          </a:p>
        </p:txBody>
      </p:sp>
      <p:sp>
        <p:nvSpPr>
          <p:cNvPr id="5" name="Footer Placeholder 4">
            <a:extLst>
              <a:ext uri="{FF2B5EF4-FFF2-40B4-BE49-F238E27FC236}">
                <a16:creationId xmlns:a16="http://schemas.microsoft.com/office/drawing/2014/main" id="{5F236DE8-794D-458B-825C-FB0496F2D256}"/>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975" y="459740"/>
            <a:ext cx="7883525" cy="690574"/>
          </a:xfrm>
          <a:prstGeom prst="rect">
            <a:avLst/>
          </a:prstGeom>
        </p:spPr>
        <p:txBody>
          <a:bodyPr vert="horz" wrap="square" lIns="0" tIns="13335" rIns="0" bIns="0" rtlCol="0">
            <a:spAutoFit/>
          </a:bodyPr>
          <a:lstStyle/>
          <a:p>
            <a:pPr marL="12700">
              <a:spcBef>
                <a:spcPts val="105"/>
              </a:spcBef>
            </a:pPr>
            <a:r>
              <a:rPr lang="en-US" sz="4400" spc="-10" dirty="0"/>
              <a:t>6. </a:t>
            </a:r>
            <a:r>
              <a:rPr sz="4400" spc="-10" dirty="0"/>
              <a:t>Application-level</a:t>
            </a:r>
            <a:r>
              <a:rPr sz="4400" spc="-20" dirty="0"/>
              <a:t> </a:t>
            </a:r>
            <a:r>
              <a:rPr sz="4400" spc="-10" dirty="0"/>
              <a:t>virtualization</a:t>
            </a:r>
            <a:endParaRPr sz="4400" dirty="0"/>
          </a:p>
        </p:txBody>
      </p:sp>
      <p:sp>
        <p:nvSpPr>
          <p:cNvPr id="3" name="object 3"/>
          <p:cNvSpPr txBox="1"/>
          <p:nvPr/>
        </p:nvSpPr>
        <p:spPr>
          <a:xfrm>
            <a:off x="2159610" y="1295400"/>
            <a:ext cx="7883525" cy="4936608"/>
          </a:xfrm>
          <a:prstGeom prst="rect">
            <a:avLst/>
          </a:prstGeom>
        </p:spPr>
        <p:txBody>
          <a:bodyPr vert="horz" wrap="square" lIns="0" tIns="67945" rIns="0" bIns="0" rtlCol="0">
            <a:spAutoFit/>
          </a:bodyPr>
          <a:lstStyle/>
          <a:p>
            <a:pPr marL="335915" marR="31115" indent="-323850">
              <a:lnSpc>
                <a:spcPts val="3460"/>
              </a:lnSpc>
              <a:spcBef>
                <a:spcPts val="535"/>
              </a:spcBef>
              <a:buSzPct val="45312"/>
              <a:buChar char="●"/>
              <a:tabLst>
                <a:tab pos="335915" algn="l"/>
                <a:tab pos="336550" algn="l"/>
              </a:tabLst>
            </a:pPr>
            <a:r>
              <a:rPr sz="3200" dirty="0">
                <a:latin typeface="Arial MT"/>
                <a:cs typeface="Arial MT"/>
              </a:rPr>
              <a:t>It </a:t>
            </a:r>
            <a:r>
              <a:rPr sz="3200" spc="-10" dirty="0">
                <a:latin typeface="Arial MT"/>
                <a:cs typeface="Arial MT"/>
              </a:rPr>
              <a:t>is </a:t>
            </a:r>
            <a:r>
              <a:rPr sz="3200" dirty="0">
                <a:latin typeface="Arial MT"/>
                <a:cs typeface="Arial MT"/>
              </a:rPr>
              <a:t>a </a:t>
            </a:r>
            <a:r>
              <a:rPr sz="3200" spc="-5" dirty="0">
                <a:latin typeface="Arial MT"/>
                <a:cs typeface="Arial MT"/>
              </a:rPr>
              <a:t>technique allowing applications </a:t>
            </a:r>
            <a:r>
              <a:rPr sz="3200" dirty="0">
                <a:latin typeface="Arial MT"/>
                <a:cs typeface="Arial MT"/>
              </a:rPr>
              <a:t>to </a:t>
            </a:r>
            <a:r>
              <a:rPr sz="3200" spc="5" dirty="0">
                <a:latin typeface="Arial MT"/>
                <a:cs typeface="Arial MT"/>
              </a:rPr>
              <a:t> </a:t>
            </a:r>
            <a:r>
              <a:rPr sz="3200" dirty="0">
                <a:latin typeface="Arial MT"/>
                <a:cs typeface="Arial MT"/>
              </a:rPr>
              <a:t>run in</a:t>
            </a:r>
            <a:r>
              <a:rPr sz="3200" dirty="0">
                <a:solidFill>
                  <a:srgbClr val="355E00"/>
                </a:solidFill>
                <a:latin typeface="Arial MT"/>
                <a:cs typeface="Arial MT"/>
              </a:rPr>
              <a:t> </a:t>
            </a:r>
            <a:r>
              <a:rPr sz="3200" b="1" i="1" u="heavy" dirty="0">
                <a:solidFill>
                  <a:srgbClr val="355E00"/>
                </a:solidFill>
                <a:uFill>
                  <a:solidFill>
                    <a:srgbClr val="355E00"/>
                  </a:solidFill>
                </a:uFill>
                <a:latin typeface="Arial"/>
                <a:cs typeface="Arial"/>
              </a:rPr>
              <a:t>runtime </a:t>
            </a:r>
            <a:r>
              <a:rPr sz="3200" b="1" i="1" u="heavy" spc="-5" dirty="0">
                <a:solidFill>
                  <a:srgbClr val="355E00"/>
                </a:solidFill>
                <a:uFill>
                  <a:solidFill>
                    <a:srgbClr val="355E00"/>
                  </a:solidFill>
                </a:uFill>
                <a:latin typeface="Arial"/>
                <a:cs typeface="Arial"/>
              </a:rPr>
              <a:t>environments</a:t>
            </a:r>
            <a:r>
              <a:rPr sz="3200" b="1" i="1" spc="-5" dirty="0">
                <a:solidFill>
                  <a:srgbClr val="355E00"/>
                </a:solidFill>
                <a:latin typeface="Arial"/>
                <a:cs typeface="Arial"/>
              </a:rPr>
              <a:t> </a:t>
            </a:r>
            <a:r>
              <a:rPr sz="3200" spc="-5" dirty="0">
                <a:latin typeface="Arial MT"/>
                <a:cs typeface="Arial MT"/>
              </a:rPr>
              <a:t>that do not </a:t>
            </a:r>
            <a:r>
              <a:rPr sz="3200" spc="-875" dirty="0">
                <a:solidFill>
                  <a:srgbClr val="B84600"/>
                </a:solidFill>
                <a:latin typeface="Arial MT"/>
                <a:cs typeface="Arial MT"/>
              </a:rPr>
              <a:t> </a:t>
            </a:r>
            <a:r>
              <a:rPr sz="3200" b="1" i="1" u="heavy" dirty="0">
                <a:solidFill>
                  <a:srgbClr val="B84600"/>
                </a:solidFill>
                <a:uFill>
                  <a:solidFill>
                    <a:srgbClr val="B84600"/>
                  </a:solidFill>
                </a:uFill>
                <a:latin typeface="Arial"/>
                <a:cs typeface="Arial"/>
              </a:rPr>
              <a:t>natively</a:t>
            </a:r>
            <a:r>
              <a:rPr sz="3200" b="1" i="1" u="heavy" spc="-40" dirty="0">
                <a:solidFill>
                  <a:srgbClr val="B84600"/>
                </a:solidFill>
                <a:uFill>
                  <a:solidFill>
                    <a:srgbClr val="B84600"/>
                  </a:solidFill>
                </a:uFill>
                <a:latin typeface="Arial"/>
                <a:cs typeface="Arial"/>
              </a:rPr>
              <a:t> </a:t>
            </a:r>
            <a:r>
              <a:rPr sz="3200" b="1" i="1" u="heavy" dirty="0">
                <a:solidFill>
                  <a:srgbClr val="B84600"/>
                </a:solidFill>
                <a:uFill>
                  <a:solidFill>
                    <a:srgbClr val="B84600"/>
                  </a:solidFill>
                </a:uFill>
                <a:latin typeface="Arial"/>
                <a:cs typeface="Arial"/>
              </a:rPr>
              <a:t>support</a:t>
            </a:r>
            <a:r>
              <a:rPr sz="3200" b="1" i="1" spc="-45" dirty="0">
                <a:solidFill>
                  <a:srgbClr val="B84600"/>
                </a:solidFill>
                <a:latin typeface="Arial"/>
                <a:cs typeface="Arial"/>
              </a:rPr>
              <a:t> </a:t>
            </a:r>
            <a:r>
              <a:rPr sz="3200" dirty="0">
                <a:latin typeface="Arial MT"/>
                <a:cs typeface="Arial MT"/>
              </a:rPr>
              <a:t>all</a:t>
            </a:r>
            <a:r>
              <a:rPr sz="3200" spc="-20" dirty="0">
                <a:latin typeface="Arial MT"/>
                <a:cs typeface="Arial MT"/>
              </a:rPr>
              <a:t> </a:t>
            </a:r>
            <a:r>
              <a:rPr sz="3200" dirty="0">
                <a:latin typeface="Arial MT"/>
                <a:cs typeface="Arial MT"/>
              </a:rPr>
              <a:t>the</a:t>
            </a:r>
            <a:r>
              <a:rPr sz="3200" spc="-10" dirty="0">
                <a:latin typeface="Arial MT"/>
                <a:cs typeface="Arial MT"/>
              </a:rPr>
              <a:t> </a:t>
            </a:r>
            <a:r>
              <a:rPr sz="3200" spc="-5" dirty="0">
                <a:latin typeface="Arial MT"/>
                <a:cs typeface="Arial MT"/>
              </a:rPr>
              <a:t>features</a:t>
            </a:r>
            <a:r>
              <a:rPr sz="3200" spc="-30" dirty="0">
                <a:latin typeface="Arial MT"/>
                <a:cs typeface="Arial MT"/>
              </a:rPr>
              <a:t> </a:t>
            </a:r>
            <a:r>
              <a:rPr sz="3200" spc="-5" dirty="0">
                <a:latin typeface="Arial MT"/>
                <a:cs typeface="Arial MT"/>
              </a:rPr>
              <a:t>required </a:t>
            </a:r>
            <a:r>
              <a:rPr sz="3200" spc="-875" dirty="0">
                <a:latin typeface="Arial MT"/>
                <a:cs typeface="Arial MT"/>
              </a:rPr>
              <a:t> </a:t>
            </a:r>
            <a:r>
              <a:rPr sz="3200" dirty="0">
                <a:latin typeface="Arial MT"/>
                <a:cs typeface="Arial MT"/>
              </a:rPr>
              <a:t>by</a:t>
            </a:r>
            <a:r>
              <a:rPr sz="3200" spc="-20" dirty="0">
                <a:latin typeface="Arial MT"/>
                <a:cs typeface="Arial MT"/>
              </a:rPr>
              <a:t> </a:t>
            </a:r>
            <a:r>
              <a:rPr sz="3200" dirty="0">
                <a:latin typeface="Arial MT"/>
                <a:cs typeface="Arial MT"/>
              </a:rPr>
              <a:t>such</a:t>
            </a:r>
            <a:r>
              <a:rPr sz="3200" spc="-20" dirty="0">
                <a:latin typeface="Arial MT"/>
                <a:cs typeface="Arial MT"/>
              </a:rPr>
              <a:t> </a:t>
            </a:r>
            <a:r>
              <a:rPr sz="3200" spc="-5" dirty="0">
                <a:latin typeface="Arial MT"/>
                <a:cs typeface="Arial MT"/>
              </a:rPr>
              <a:t>applications.</a:t>
            </a:r>
            <a:endParaRPr sz="3200" dirty="0">
              <a:latin typeface="Arial MT"/>
              <a:cs typeface="Arial MT"/>
            </a:endParaRPr>
          </a:p>
          <a:p>
            <a:pPr marL="335915" indent="-323850">
              <a:lnSpc>
                <a:spcPts val="3650"/>
              </a:lnSpc>
              <a:spcBef>
                <a:spcPts val="960"/>
              </a:spcBef>
              <a:buSzPct val="45312"/>
              <a:buChar char="●"/>
              <a:tabLst>
                <a:tab pos="335915" algn="l"/>
                <a:tab pos="336550" algn="l"/>
              </a:tabLst>
            </a:pPr>
            <a:r>
              <a:rPr sz="3200" dirty="0">
                <a:latin typeface="Arial MT"/>
                <a:cs typeface="Arial MT"/>
              </a:rPr>
              <a:t>In</a:t>
            </a:r>
            <a:r>
              <a:rPr sz="3200" spc="-10" dirty="0">
                <a:latin typeface="Arial MT"/>
                <a:cs typeface="Arial MT"/>
              </a:rPr>
              <a:t> </a:t>
            </a:r>
            <a:r>
              <a:rPr sz="3200" spc="-5" dirty="0">
                <a:latin typeface="Arial MT"/>
                <a:cs typeface="Arial MT"/>
              </a:rPr>
              <a:t>this,</a:t>
            </a:r>
            <a:r>
              <a:rPr sz="3200" spc="-10" dirty="0">
                <a:latin typeface="Arial MT"/>
                <a:cs typeface="Arial MT"/>
              </a:rPr>
              <a:t> </a:t>
            </a:r>
            <a:r>
              <a:rPr sz="3200" spc="-5" dirty="0">
                <a:latin typeface="Arial MT"/>
                <a:cs typeface="Arial MT"/>
              </a:rPr>
              <a:t>applications</a:t>
            </a:r>
            <a:r>
              <a:rPr sz="3200" dirty="0">
                <a:latin typeface="Arial MT"/>
                <a:cs typeface="Arial MT"/>
              </a:rPr>
              <a:t> are</a:t>
            </a:r>
            <a:r>
              <a:rPr sz="3200" spc="-25" dirty="0">
                <a:latin typeface="Arial MT"/>
                <a:cs typeface="Arial MT"/>
              </a:rPr>
              <a:t> </a:t>
            </a:r>
            <a:r>
              <a:rPr sz="3200" spc="-5" dirty="0">
                <a:latin typeface="Arial MT"/>
                <a:cs typeface="Arial MT"/>
              </a:rPr>
              <a:t>not</a:t>
            </a:r>
            <a:r>
              <a:rPr sz="3200" spc="5" dirty="0">
                <a:latin typeface="Arial MT"/>
                <a:cs typeface="Arial MT"/>
              </a:rPr>
              <a:t> </a:t>
            </a:r>
            <a:r>
              <a:rPr sz="3200" spc="-5" dirty="0">
                <a:latin typeface="Arial MT"/>
                <a:cs typeface="Arial MT"/>
              </a:rPr>
              <a:t>installed</a:t>
            </a:r>
            <a:r>
              <a:rPr sz="3200" dirty="0">
                <a:latin typeface="Arial MT"/>
                <a:cs typeface="Arial MT"/>
              </a:rPr>
              <a:t> </a:t>
            </a:r>
            <a:r>
              <a:rPr sz="3200" spc="-10" dirty="0">
                <a:latin typeface="Arial MT"/>
                <a:cs typeface="Arial MT"/>
              </a:rPr>
              <a:t>in</a:t>
            </a:r>
            <a:r>
              <a:rPr sz="3200" spc="5" dirty="0">
                <a:latin typeface="Arial MT"/>
                <a:cs typeface="Arial MT"/>
              </a:rPr>
              <a:t> </a:t>
            </a:r>
            <a:r>
              <a:rPr sz="3200" spc="-5" dirty="0">
                <a:latin typeface="Arial MT"/>
                <a:cs typeface="Arial MT"/>
              </a:rPr>
              <a:t>the</a:t>
            </a:r>
            <a:endParaRPr sz="3200" dirty="0">
              <a:latin typeface="Arial MT"/>
              <a:cs typeface="Arial MT"/>
            </a:endParaRPr>
          </a:p>
          <a:p>
            <a:pPr marL="335915">
              <a:lnSpc>
                <a:spcPts val="3650"/>
              </a:lnSpc>
            </a:pPr>
            <a:r>
              <a:rPr sz="3200" b="1" i="1" u="heavy" spc="-5" dirty="0">
                <a:uFill>
                  <a:solidFill>
                    <a:srgbClr val="000000"/>
                  </a:solidFill>
                </a:uFill>
                <a:latin typeface="Arial"/>
                <a:cs typeface="Arial"/>
              </a:rPr>
              <a:t>expected</a:t>
            </a:r>
            <a:r>
              <a:rPr sz="3200" b="1" i="1" u="heavy" spc="-40" dirty="0">
                <a:uFill>
                  <a:solidFill>
                    <a:srgbClr val="000000"/>
                  </a:solidFill>
                </a:uFill>
                <a:latin typeface="Arial"/>
                <a:cs typeface="Arial"/>
              </a:rPr>
              <a:t> </a:t>
            </a:r>
            <a:r>
              <a:rPr sz="3200" b="1" i="1" u="heavy" dirty="0">
                <a:uFill>
                  <a:solidFill>
                    <a:srgbClr val="000000"/>
                  </a:solidFill>
                </a:uFill>
                <a:latin typeface="Arial"/>
                <a:cs typeface="Arial"/>
              </a:rPr>
              <a:t>runtime</a:t>
            </a:r>
            <a:r>
              <a:rPr sz="3200" b="1" i="1" u="heavy" spc="-35" dirty="0">
                <a:uFill>
                  <a:solidFill>
                    <a:srgbClr val="000000"/>
                  </a:solidFill>
                </a:uFill>
                <a:latin typeface="Arial"/>
                <a:cs typeface="Arial"/>
              </a:rPr>
              <a:t> </a:t>
            </a:r>
            <a:r>
              <a:rPr sz="3200" b="1" i="1" u="heavy" spc="-5" dirty="0">
                <a:uFill>
                  <a:solidFill>
                    <a:srgbClr val="000000"/>
                  </a:solidFill>
                </a:uFill>
                <a:latin typeface="Arial"/>
                <a:cs typeface="Arial"/>
              </a:rPr>
              <a:t>environmen</a:t>
            </a:r>
            <a:r>
              <a:rPr sz="3200" spc="-5" dirty="0">
                <a:latin typeface="Arial MT"/>
                <a:cs typeface="Arial MT"/>
              </a:rPr>
              <a:t>t.</a:t>
            </a:r>
            <a:endParaRPr sz="3200" dirty="0">
              <a:latin typeface="Arial MT"/>
              <a:cs typeface="Arial MT"/>
            </a:endParaRPr>
          </a:p>
          <a:p>
            <a:pPr marL="335915" indent="-323850">
              <a:spcBef>
                <a:spcPts val="1019"/>
              </a:spcBef>
              <a:buSzPct val="45312"/>
              <a:buChar char="●"/>
              <a:tabLst>
                <a:tab pos="335915" algn="l"/>
                <a:tab pos="336550" algn="l"/>
              </a:tabLst>
            </a:pPr>
            <a:r>
              <a:rPr sz="3200" spc="-5" dirty="0">
                <a:latin typeface="Arial MT"/>
                <a:cs typeface="Arial MT"/>
              </a:rPr>
              <a:t>This technique</a:t>
            </a:r>
            <a:r>
              <a:rPr sz="3200" spc="-25" dirty="0">
                <a:latin typeface="Arial MT"/>
                <a:cs typeface="Arial MT"/>
              </a:rPr>
              <a:t> </a:t>
            </a:r>
            <a:r>
              <a:rPr sz="3200" dirty="0">
                <a:latin typeface="Arial MT"/>
                <a:cs typeface="Arial MT"/>
              </a:rPr>
              <a:t>is</a:t>
            </a:r>
            <a:r>
              <a:rPr sz="3200" spc="-5" dirty="0">
                <a:latin typeface="Arial MT"/>
                <a:cs typeface="Arial MT"/>
              </a:rPr>
              <a:t> most</a:t>
            </a:r>
            <a:r>
              <a:rPr sz="3200" spc="-20" dirty="0">
                <a:latin typeface="Arial MT"/>
                <a:cs typeface="Arial MT"/>
              </a:rPr>
              <a:t> </a:t>
            </a:r>
            <a:r>
              <a:rPr sz="3200" dirty="0">
                <a:latin typeface="Arial MT"/>
                <a:cs typeface="Arial MT"/>
              </a:rPr>
              <a:t>concerned</a:t>
            </a:r>
            <a:r>
              <a:rPr sz="3200" spc="-40" dirty="0">
                <a:latin typeface="Arial MT"/>
                <a:cs typeface="Arial MT"/>
              </a:rPr>
              <a:t> </a:t>
            </a:r>
            <a:r>
              <a:rPr sz="3200" dirty="0">
                <a:latin typeface="Arial MT"/>
                <a:cs typeface="Arial MT"/>
              </a:rPr>
              <a:t>with</a:t>
            </a:r>
            <a:r>
              <a:rPr sz="3200" spc="-20" dirty="0">
                <a:latin typeface="Arial MT"/>
                <a:cs typeface="Arial MT"/>
              </a:rPr>
              <a:t> </a:t>
            </a:r>
            <a:r>
              <a:rPr sz="3200" dirty="0">
                <a:latin typeface="Arial MT"/>
                <a:cs typeface="Arial MT"/>
              </a:rPr>
              <a:t>:-</a:t>
            </a:r>
          </a:p>
          <a:p>
            <a:pPr marL="768350" lvl="1" indent="-325120">
              <a:spcBef>
                <a:spcPts val="1155"/>
              </a:spcBef>
              <a:buSzPct val="75000"/>
              <a:buChar char="–"/>
              <a:tabLst>
                <a:tab pos="768350" algn="l"/>
                <a:tab pos="768985" algn="l"/>
              </a:tabLst>
            </a:pPr>
            <a:r>
              <a:rPr sz="2200" spc="-5" dirty="0">
                <a:solidFill>
                  <a:srgbClr val="B80046"/>
                </a:solidFill>
                <a:latin typeface="Arial MT"/>
                <a:cs typeface="Arial MT"/>
              </a:rPr>
              <a:t>Partial</a:t>
            </a:r>
            <a:r>
              <a:rPr sz="2200" spc="-15" dirty="0">
                <a:solidFill>
                  <a:srgbClr val="B80046"/>
                </a:solidFill>
                <a:latin typeface="Arial MT"/>
                <a:cs typeface="Arial MT"/>
              </a:rPr>
              <a:t> </a:t>
            </a:r>
            <a:r>
              <a:rPr sz="2200" spc="-5" dirty="0">
                <a:solidFill>
                  <a:srgbClr val="B80046"/>
                </a:solidFill>
                <a:latin typeface="Arial MT"/>
                <a:cs typeface="Arial MT"/>
              </a:rPr>
              <a:t>file</a:t>
            </a:r>
            <a:r>
              <a:rPr sz="2200" spc="-25" dirty="0">
                <a:solidFill>
                  <a:srgbClr val="B80046"/>
                </a:solidFill>
                <a:latin typeface="Arial MT"/>
                <a:cs typeface="Arial MT"/>
              </a:rPr>
              <a:t> </a:t>
            </a:r>
            <a:r>
              <a:rPr sz="2200" spc="-5" dirty="0">
                <a:solidFill>
                  <a:srgbClr val="B80046"/>
                </a:solidFill>
                <a:latin typeface="Arial MT"/>
                <a:cs typeface="Arial MT"/>
              </a:rPr>
              <a:t>system</a:t>
            </a:r>
            <a:endParaRPr sz="2200" dirty="0">
              <a:latin typeface="Arial MT"/>
              <a:cs typeface="Arial MT"/>
            </a:endParaRPr>
          </a:p>
          <a:p>
            <a:pPr marL="768350" lvl="1" indent="-325120">
              <a:spcBef>
                <a:spcPts val="840"/>
              </a:spcBef>
              <a:buSzPct val="75000"/>
              <a:buChar char="–"/>
              <a:tabLst>
                <a:tab pos="768350" algn="l"/>
                <a:tab pos="768985" algn="l"/>
              </a:tabLst>
            </a:pPr>
            <a:r>
              <a:rPr sz="2200" spc="-5" dirty="0">
                <a:solidFill>
                  <a:srgbClr val="B80046"/>
                </a:solidFill>
                <a:latin typeface="Arial MT"/>
                <a:cs typeface="Arial MT"/>
              </a:rPr>
              <a:t>Libraries</a:t>
            </a:r>
            <a:endParaRPr sz="2200" dirty="0">
              <a:latin typeface="Arial MT"/>
              <a:cs typeface="Arial MT"/>
            </a:endParaRPr>
          </a:p>
          <a:p>
            <a:pPr marL="768350" lvl="1" indent="-325120">
              <a:spcBef>
                <a:spcPts val="840"/>
              </a:spcBef>
              <a:buSzPct val="75000"/>
              <a:buChar char="–"/>
              <a:tabLst>
                <a:tab pos="768350" algn="l"/>
                <a:tab pos="768985" algn="l"/>
              </a:tabLst>
            </a:pPr>
            <a:r>
              <a:rPr sz="2200" spc="-5" dirty="0">
                <a:solidFill>
                  <a:srgbClr val="B80046"/>
                </a:solidFill>
                <a:latin typeface="Arial MT"/>
                <a:cs typeface="Arial MT"/>
              </a:rPr>
              <a:t>Operating</a:t>
            </a:r>
            <a:r>
              <a:rPr sz="2200" spc="20" dirty="0">
                <a:solidFill>
                  <a:srgbClr val="B80046"/>
                </a:solidFill>
                <a:latin typeface="Arial MT"/>
                <a:cs typeface="Arial MT"/>
              </a:rPr>
              <a:t> </a:t>
            </a:r>
            <a:r>
              <a:rPr sz="2200" spc="-5" dirty="0">
                <a:solidFill>
                  <a:srgbClr val="B80046"/>
                </a:solidFill>
                <a:latin typeface="Arial MT"/>
                <a:cs typeface="Arial MT"/>
              </a:rPr>
              <a:t>System</a:t>
            </a:r>
            <a:r>
              <a:rPr sz="2200" spc="20" dirty="0">
                <a:solidFill>
                  <a:srgbClr val="B80046"/>
                </a:solidFill>
                <a:latin typeface="Arial MT"/>
                <a:cs typeface="Arial MT"/>
              </a:rPr>
              <a:t> </a:t>
            </a:r>
            <a:r>
              <a:rPr sz="2200" spc="-5" dirty="0">
                <a:solidFill>
                  <a:srgbClr val="B80046"/>
                </a:solidFill>
                <a:latin typeface="Arial MT"/>
                <a:cs typeface="Arial MT"/>
              </a:rPr>
              <a:t>component</a:t>
            </a:r>
            <a:r>
              <a:rPr sz="2200" spc="20" dirty="0">
                <a:solidFill>
                  <a:srgbClr val="B80046"/>
                </a:solidFill>
                <a:latin typeface="Arial MT"/>
                <a:cs typeface="Arial MT"/>
              </a:rPr>
              <a:t> </a:t>
            </a:r>
            <a:r>
              <a:rPr sz="2200" spc="-5" dirty="0">
                <a:solidFill>
                  <a:srgbClr val="B80046"/>
                </a:solidFill>
                <a:latin typeface="Arial MT"/>
                <a:cs typeface="Arial MT"/>
              </a:rPr>
              <a:t>emulation</a:t>
            </a:r>
            <a:endParaRPr sz="2200" dirty="0">
              <a:latin typeface="Arial MT"/>
              <a:cs typeface="Arial MT"/>
            </a:endParaRPr>
          </a:p>
        </p:txBody>
      </p:sp>
      <p:sp>
        <p:nvSpPr>
          <p:cNvPr id="4" name="Date Placeholder 3">
            <a:extLst>
              <a:ext uri="{FF2B5EF4-FFF2-40B4-BE49-F238E27FC236}">
                <a16:creationId xmlns:a16="http://schemas.microsoft.com/office/drawing/2014/main" id="{1231CB0F-AA23-489B-B880-F9E36FFBEBA5}"/>
              </a:ext>
            </a:extLst>
          </p:cNvPr>
          <p:cNvSpPr>
            <a:spLocks noGrp="1"/>
          </p:cNvSpPr>
          <p:nvPr>
            <p:ph type="dt" sz="half" idx="6"/>
          </p:nvPr>
        </p:nvSpPr>
        <p:spPr/>
        <p:txBody>
          <a:bodyPr/>
          <a:lstStyle/>
          <a:p>
            <a:fld id="{F8A8F373-AB06-4E94-AE9C-BDF24E5820A2}" type="datetime1">
              <a:rPr lang="en-US" smtClean="0"/>
              <a:t>3/13/2023</a:t>
            </a:fld>
            <a:endParaRPr lang="en-US"/>
          </a:p>
        </p:txBody>
      </p:sp>
      <p:sp>
        <p:nvSpPr>
          <p:cNvPr id="5" name="Footer Placeholder 4">
            <a:extLst>
              <a:ext uri="{FF2B5EF4-FFF2-40B4-BE49-F238E27FC236}">
                <a16:creationId xmlns:a16="http://schemas.microsoft.com/office/drawing/2014/main" id="{16727134-DEA2-45F4-8502-E31299DCBA6C}"/>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362200"/>
            <a:ext cx="6740272" cy="690574"/>
          </a:xfrm>
          <a:prstGeom prst="rect">
            <a:avLst/>
          </a:prstGeom>
        </p:spPr>
        <p:txBody>
          <a:bodyPr vert="horz" wrap="square" lIns="0" tIns="13335" rIns="0" bIns="0" rtlCol="0">
            <a:spAutoFit/>
          </a:bodyPr>
          <a:lstStyle/>
          <a:p>
            <a:pPr marL="12700">
              <a:spcBef>
                <a:spcPts val="105"/>
              </a:spcBef>
            </a:pPr>
            <a:r>
              <a:rPr lang="en-US" sz="4400" b="1" spc="-35" dirty="0"/>
              <a:t>3.3.2 </a:t>
            </a:r>
            <a:r>
              <a:rPr sz="4400" b="1" spc="-35" dirty="0"/>
              <a:t>Types</a:t>
            </a:r>
            <a:r>
              <a:rPr lang="en-GB" sz="4400" b="1" spc="-35" dirty="0"/>
              <a:t> of Virtualization</a:t>
            </a:r>
            <a:endParaRPr sz="4400" dirty="0"/>
          </a:p>
        </p:txBody>
      </p:sp>
      <p:sp>
        <p:nvSpPr>
          <p:cNvPr id="4" name="Date Placeholder 3">
            <a:extLst>
              <a:ext uri="{FF2B5EF4-FFF2-40B4-BE49-F238E27FC236}">
                <a16:creationId xmlns:a16="http://schemas.microsoft.com/office/drawing/2014/main" id="{32A37ED6-EFDC-46AB-9E8D-D4315BF79E74}"/>
              </a:ext>
            </a:extLst>
          </p:cNvPr>
          <p:cNvSpPr>
            <a:spLocks noGrp="1"/>
          </p:cNvSpPr>
          <p:nvPr>
            <p:ph type="dt" sz="half" idx="6"/>
          </p:nvPr>
        </p:nvSpPr>
        <p:spPr/>
        <p:txBody>
          <a:bodyPr/>
          <a:lstStyle/>
          <a:p>
            <a:fld id="{6D37D560-D18B-4F9C-9869-5814C1BDCD68}" type="datetime1">
              <a:rPr lang="en-US" smtClean="0"/>
              <a:t>3/13/2023</a:t>
            </a:fld>
            <a:endParaRPr lang="en-US"/>
          </a:p>
        </p:txBody>
      </p:sp>
      <p:sp>
        <p:nvSpPr>
          <p:cNvPr id="5" name="Footer Placeholder 4">
            <a:extLst>
              <a:ext uri="{FF2B5EF4-FFF2-40B4-BE49-F238E27FC236}">
                <a16:creationId xmlns:a16="http://schemas.microsoft.com/office/drawing/2014/main" id="{75C31B9C-17DD-4A5A-B01D-F4A2EA9F955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1186" y="461899"/>
            <a:ext cx="8000364" cy="690574"/>
          </a:xfrm>
          <a:prstGeom prst="rect">
            <a:avLst/>
          </a:prstGeom>
        </p:spPr>
        <p:txBody>
          <a:bodyPr vert="horz" wrap="square" lIns="0" tIns="13335" rIns="0" bIns="0" rtlCol="0">
            <a:spAutoFit/>
          </a:bodyPr>
          <a:lstStyle/>
          <a:p>
            <a:pPr marL="12700">
              <a:spcBef>
                <a:spcPts val="105"/>
              </a:spcBef>
            </a:pPr>
            <a:r>
              <a:rPr lang="en-GB" sz="4400" spc="-10" dirty="0"/>
              <a:t>1. </a:t>
            </a:r>
            <a:r>
              <a:rPr sz="4400" spc="-10" dirty="0"/>
              <a:t>Application</a:t>
            </a:r>
            <a:r>
              <a:rPr sz="4400" spc="-5" dirty="0"/>
              <a:t> Server</a:t>
            </a:r>
            <a:r>
              <a:rPr sz="4400" spc="-10" dirty="0"/>
              <a:t> Virtualization</a:t>
            </a:r>
            <a:endParaRPr sz="4400" dirty="0"/>
          </a:p>
        </p:txBody>
      </p:sp>
      <p:sp>
        <p:nvSpPr>
          <p:cNvPr id="3" name="object 3"/>
          <p:cNvSpPr txBox="1"/>
          <p:nvPr/>
        </p:nvSpPr>
        <p:spPr>
          <a:xfrm>
            <a:off x="1600200" y="1607262"/>
            <a:ext cx="9372599" cy="5707332"/>
          </a:xfrm>
          <a:prstGeom prst="rect">
            <a:avLst/>
          </a:prstGeom>
        </p:spPr>
        <p:txBody>
          <a:bodyPr vert="horz" wrap="square" lIns="0" tIns="13335" rIns="0" bIns="0" rtlCol="0">
            <a:spAutoFit/>
          </a:bodyPr>
          <a:lstStyle/>
          <a:p>
            <a:pPr marL="457200" indent="-457200" algn="just" fontAlgn="base">
              <a:spcBef>
                <a:spcPts val="1200"/>
              </a:spcBef>
              <a:buFont typeface="Arial" panose="020B0604020202020204" pitchFamily="34" charset="0"/>
              <a:buChar char="•"/>
            </a:pPr>
            <a:r>
              <a:rPr lang="en-US" sz="3000" dirty="0">
                <a:latin typeface="Arial MT"/>
              </a:rPr>
              <a:t>Application virtualization helps a user to have remote access of an application from a server. </a:t>
            </a:r>
          </a:p>
          <a:p>
            <a:pPr marL="457200" indent="-457200" algn="just" fontAlgn="base">
              <a:spcBef>
                <a:spcPts val="1200"/>
              </a:spcBef>
              <a:buFont typeface="Arial" panose="020B0604020202020204" pitchFamily="34" charset="0"/>
              <a:buChar char="•"/>
            </a:pPr>
            <a:r>
              <a:rPr lang="en-US" sz="3000" dirty="0">
                <a:latin typeface="Arial MT"/>
              </a:rPr>
              <a:t>The server stores all personal information and other characteristics of the application but can still run on a local workstation through the internet.</a:t>
            </a:r>
          </a:p>
          <a:p>
            <a:pPr marL="457200" indent="-457200" algn="just" fontAlgn="base">
              <a:spcBef>
                <a:spcPts val="1200"/>
              </a:spcBef>
              <a:buFont typeface="Arial" panose="020B0604020202020204" pitchFamily="34" charset="0"/>
              <a:buChar char="•"/>
            </a:pPr>
            <a:r>
              <a:rPr lang="en-US" sz="3000" dirty="0">
                <a:latin typeface="Arial MT"/>
              </a:rPr>
              <a:t> Example of this would be a user who needs to run two different versions of the same software. </a:t>
            </a:r>
          </a:p>
          <a:p>
            <a:pPr marL="457200" indent="-457200" algn="just" fontAlgn="base">
              <a:spcBef>
                <a:spcPts val="1200"/>
              </a:spcBef>
              <a:buFont typeface="Arial" panose="020B0604020202020204" pitchFamily="34" charset="0"/>
              <a:buChar char="•"/>
            </a:pPr>
            <a:r>
              <a:rPr lang="en-US" sz="3000" dirty="0">
                <a:latin typeface="Arial MT"/>
              </a:rPr>
              <a:t>Technologies that use application virtualization are hosted applications and packaged applications. </a:t>
            </a:r>
          </a:p>
          <a:p>
            <a:pPr marL="457200" indent="-457200" algn="just">
              <a:spcBef>
                <a:spcPts val="1200"/>
              </a:spcBef>
              <a:buFont typeface="Arial" panose="020B0604020202020204" pitchFamily="34" charset="0"/>
              <a:buChar char="•"/>
            </a:pPr>
            <a:r>
              <a:rPr lang="en-US" sz="3000" dirty="0">
                <a:latin typeface="Arial MT"/>
              </a:rPr>
              <a:t/>
            </a:r>
            <a:br>
              <a:rPr lang="en-US" sz="3000" dirty="0">
                <a:latin typeface="Arial MT"/>
              </a:rPr>
            </a:br>
            <a:endParaRPr sz="3000" dirty="0">
              <a:latin typeface="Arial MT"/>
              <a:cs typeface="Calibri"/>
            </a:endParaRPr>
          </a:p>
        </p:txBody>
      </p:sp>
      <p:sp>
        <p:nvSpPr>
          <p:cNvPr id="4" name="Date Placeholder 3">
            <a:extLst>
              <a:ext uri="{FF2B5EF4-FFF2-40B4-BE49-F238E27FC236}">
                <a16:creationId xmlns:a16="http://schemas.microsoft.com/office/drawing/2014/main" id="{116B8487-641C-4DC7-8E9B-49E3A79AB755}"/>
              </a:ext>
            </a:extLst>
          </p:cNvPr>
          <p:cNvSpPr>
            <a:spLocks noGrp="1"/>
          </p:cNvSpPr>
          <p:nvPr>
            <p:ph type="dt" sz="half" idx="6"/>
          </p:nvPr>
        </p:nvSpPr>
        <p:spPr/>
        <p:txBody>
          <a:bodyPr/>
          <a:lstStyle/>
          <a:p>
            <a:fld id="{C84E8841-2DBE-4970-868E-C2EFF8C88CC0}" type="datetime1">
              <a:rPr lang="en-US" smtClean="0"/>
              <a:t>3/13/2023</a:t>
            </a:fld>
            <a:endParaRPr lang="en-US"/>
          </a:p>
        </p:txBody>
      </p:sp>
      <p:sp>
        <p:nvSpPr>
          <p:cNvPr id="5" name="Footer Placeholder 4">
            <a:extLst>
              <a:ext uri="{FF2B5EF4-FFF2-40B4-BE49-F238E27FC236}">
                <a16:creationId xmlns:a16="http://schemas.microsoft.com/office/drawing/2014/main" id="{813DA77B-B069-46BC-877E-3D6064BA0DEE}"/>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772948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5392" y="459739"/>
            <a:ext cx="5847208" cy="690574"/>
          </a:xfrm>
          <a:prstGeom prst="rect">
            <a:avLst/>
          </a:prstGeom>
        </p:spPr>
        <p:txBody>
          <a:bodyPr vert="horz" wrap="square" lIns="0" tIns="13335" rIns="0" bIns="0" rtlCol="0">
            <a:spAutoFit/>
          </a:bodyPr>
          <a:lstStyle/>
          <a:p>
            <a:pPr marL="12700">
              <a:spcBef>
                <a:spcPts val="105"/>
              </a:spcBef>
            </a:pPr>
            <a:r>
              <a:rPr lang="en-GB" sz="4400" spc="-10" dirty="0"/>
              <a:t>2. </a:t>
            </a:r>
            <a:r>
              <a:rPr sz="4400" spc="-10" dirty="0"/>
              <a:t>Network</a:t>
            </a:r>
            <a:r>
              <a:rPr sz="4400" spc="-25" dirty="0"/>
              <a:t> </a:t>
            </a:r>
            <a:r>
              <a:rPr sz="4400" spc="-15" dirty="0"/>
              <a:t>Virtualization</a:t>
            </a:r>
            <a:endParaRPr sz="4400" dirty="0"/>
          </a:p>
        </p:txBody>
      </p:sp>
      <p:sp>
        <p:nvSpPr>
          <p:cNvPr id="3" name="object 3"/>
          <p:cNvSpPr txBox="1">
            <a:spLocks noGrp="1"/>
          </p:cNvSpPr>
          <p:nvPr>
            <p:ph type="body" idx="1"/>
          </p:nvPr>
        </p:nvSpPr>
        <p:spPr>
          <a:xfrm>
            <a:off x="1755800" y="1371600"/>
            <a:ext cx="9750400" cy="5968942"/>
          </a:xfrm>
          <a:prstGeom prst="rect">
            <a:avLst/>
          </a:prstGeom>
        </p:spPr>
        <p:txBody>
          <a:bodyPr vert="horz" wrap="square" lIns="0" tIns="13335" rIns="0" bIns="0" rtlCol="0">
            <a:spAutoFit/>
          </a:bodyPr>
          <a:lstStyle/>
          <a:p>
            <a:pPr marL="434340" marR="5080" indent="-323850">
              <a:spcBef>
                <a:spcPts val="105"/>
              </a:spcBef>
              <a:buSzPct val="45312"/>
              <a:buChar char="●"/>
              <a:tabLst>
                <a:tab pos="434975" algn="l"/>
                <a:tab pos="435609" algn="l"/>
              </a:tabLst>
            </a:pPr>
            <a:r>
              <a:rPr dirty="0"/>
              <a:t>It </a:t>
            </a:r>
            <a:r>
              <a:rPr spc="-5" dirty="0"/>
              <a:t>combines h/w appliances and </a:t>
            </a:r>
            <a:r>
              <a:rPr dirty="0"/>
              <a:t>specific </a:t>
            </a:r>
            <a:r>
              <a:rPr spc="5" dirty="0"/>
              <a:t> </a:t>
            </a:r>
            <a:r>
              <a:rPr dirty="0"/>
              <a:t>software</a:t>
            </a:r>
            <a:r>
              <a:rPr spc="-50" dirty="0"/>
              <a:t> </a:t>
            </a:r>
            <a:r>
              <a:rPr dirty="0"/>
              <a:t>for</a:t>
            </a:r>
            <a:r>
              <a:rPr spc="-20" dirty="0"/>
              <a:t> </a:t>
            </a:r>
            <a:r>
              <a:rPr dirty="0"/>
              <a:t>the</a:t>
            </a:r>
            <a:r>
              <a:rPr spc="-40" dirty="0"/>
              <a:t> </a:t>
            </a:r>
            <a:r>
              <a:rPr dirty="0"/>
              <a:t>creation</a:t>
            </a:r>
            <a:r>
              <a:rPr spc="-35" dirty="0"/>
              <a:t> </a:t>
            </a:r>
            <a:r>
              <a:rPr spc="-5" dirty="0"/>
              <a:t>and</a:t>
            </a:r>
            <a:r>
              <a:rPr spc="-10" dirty="0"/>
              <a:t> </a:t>
            </a:r>
            <a:r>
              <a:rPr spc="-5" dirty="0"/>
              <a:t>management </a:t>
            </a:r>
            <a:r>
              <a:rPr spc="-875" dirty="0"/>
              <a:t> </a:t>
            </a:r>
            <a:r>
              <a:rPr dirty="0"/>
              <a:t>of</a:t>
            </a:r>
            <a:r>
              <a:rPr spc="-15" dirty="0"/>
              <a:t> </a:t>
            </a:r>
            <a:r>
              <a:rPr dirty="0"/>
              <a:t>a </a:t>
            </a:r>
            <a:r>
              <a:rPr spc="-5" dirty="0"/>
              <a:t>virtual</a:t>
            </a:r>
            <a:r>
              <a:rPr spc="-25" dirty="0"/>
              <a:t> </a:t>
            </a:r>
            <a:r>
              <a:rPr spc="-50" dirty="0"/>
              <a:t>n/w.</a:t>
            </a:r>
          </a:p>
          <a:p>
            <a:pPr marL="434340" marR="654050" indent="-323850">
              <a:spcBef>
                <a:spcPts val="1405"/>
              </a:spcBef>
              <a:buSzPct val="45312"/>
              <a:buChar char="●"/>
              <a:tabLst>
                <a:tab pos="434975" algn="l"/>
                <a:tab pos="435609" algn="l"/>
              </a:tabLst>
            </a:pPr>
            <a:r>
              <a:rPr dirty="0"/>
              <a:t>It can </a:t>
            </a:r>
            <a:r>
              <a:rPr spc="-5" dirty="0"/>
              <a:t>aggregate </a:t>
            </a:r>
            <a:r>
              <a:rPr b="1" i="1" u="heavy" spc="-10" dirty="0">
                <a:uFill>
                  <a:solidFill>
                    <a:srgbClr val="000000"/>
                  </a:solidFill>
                </a:uFill>
                <a:latin typeface="Arial"/>
                <a:cs typeface="Arial"/>
              </a:rPr>
              <a:t>different </a:t>
            </a:r>
            <a:r>
              <a:rPr b="1" i="1" u="heavy" spc="-5" dirty="0">
                <a:uFill>
                  <a:solidFill>
                    <a:srgbClr val="000000"/>
                  </a:solidFill>
                </a:uFill>
                <a:latin typeface="Arial"/>
                <a:cs typeface="Arial"/>
              </a:rPr>
              <a:t>physical </a:t>
            </a:r>
            <a:r>
              <a:rPr b="1" i="1" dirty="0">
                <a:latin typeface="Arial"/>
                <a:cs typeface="Arial"/>
              </a:rPr>
              <a:t> </a:t>
            </a:r>
            <a:r>
              <a:rPr b="1" i="1" u="heavy" dirty="0">
                <a:uFill>
                  <a:solidFill>
                    <a:srgbClr val="000000"/>
                  </a:solidFill>
                </a:uFill>
                <a:latin typeface="Arial"/>
                <a:cs typeface="Arial"/>
              </a:rPr>
              <a:t>networks</a:t>
            </a:r>
            <a:r>
              <a:rPr b="1" i="1" spc="-40" dirty="0">
                <a:latin typeface="Arial"/>
                <a:cs typeface="Arial"/>
              </a:rPr>
              <a:t> </a:t>
            </a:r>
            <a:r>
              <a:rPr spc="-5" dirty="0"/>
              <a:t>into</a:t>
            </a:r>
            <a:r>
              <a:rPr spc="5" dirty="0"/>
              <a:t> </a:t>
            </a:r>
            <a:r>
              <a:rPr dirty="0"/>
              <a:t>a</a:t>
            </a:r>
            <a:r>
              <a:rPr spc="-10" dirty="0"/>
              <a:t> </a:t>
            </a:r>
            <a:r>
              <a:rPr spc="-5" dirty="0"/>
              <a:t>single</a:t>
            </a:r>
            <a:r>
              <a:rPr spc="-10" dirty="0"/>
              <a:t> </a:t>
            </a:r>
            <a:r>
              <a:rPr spc="-5" dirty="0"/>
              <a:t>logical</a:t>
            </a:r>
            <a:r>
              <a:rPr dirty="0"/>
              <a:t> </a:t>
            </a:r>
            <a:r>
              <a:rPr spc="-5" dirty="0"/>
              <a:t>network.</a:t>
            </a:r>
            <a:endParaRPr lang="en-US" spc="-5" dirty="0"/>
          </a:p>
          <a:p>
            <a:pPr marL="434340" marR="654050" indent="-323850">
              <a:spcBef>
                <a:spcPts val="1405"/>
              </a:spcBef>
              <a:buSzPct val="45312"/>
              <a:buFontTx/>
              <a:buChar char="●"/>
              <a:tabLst>
                <a:tab pos="434975" algn="l"/>
                <a:tab pos="435609" algn="l"/>
              </a:tabLst>
            </a:pPr>
            <a:r>
              <a:rPr lang="en-US" dirty="0"/>
              <a:t>The ability to run multiple virtual networks with each has a separate control and data plan. It co-exists together on top of one physical network. It can be managed by individual parties that potentially confidential to each other. </a:t>
            </a:r>
          </a:p>
          <a:p>
            <a:pPr marL="434340" marR="654050" indent="-323850">
              <a:spcBef>
                <a:spcPts val="1405"/>
              </a:spcBef>
              <a:buSzPct val="45312"/>
              <a:buChar char="●"/>
              <a:tabLst>
                <a:tab pos="434975" algn="l"/>
                <a:tab pos="435609" algn="l"/>
              </a:tabLst>
            </a:pPr>
            <a:endParaRPr spc="-5" dirty="0"/>
          </a:p>
        </p:txBody>
      </p:sp>
      <p:sp>
        <p:nvSpPr>
          <p:cNvPr id="4" name="Date Placeholder 3">
            <a:extLst>
              <a:ext uri="{FF2B5EF4-FFF2-40B4-BE49-F238E27FC236}">
                <a16:creationId xmlns:a16="http://schemas.microsoft.com/office/drawing/2014/main" id="{219EB704-6127-4C34-9027-D2EA636CD38C}"/>
              </a:ext>
            </a:extLst>
          </p:cNvPr>
          <p:cNvSpPr>
            <a:spLocks noGrp="1"/>
          </p:cNvSpPr>
          <p:nvPr>
            <p:ph type="dt" sz="half" idx="6"/>
          </p:nvPr>
        </p:nvSpPr>
        <p:spPr/>
        <p:txBody>
          <a:bodyPr/>
          <a:lstStyle/>
          <a:p>
            <a:fld id="{D294BFED-A5EA-430E-97FA-B319A0296A5D}" type="datetime1">
              <a:rPr lang="en-US" smtClean="0"/>
              <a:t>3/13/2023</a:t>
            </a:fld>
            <a:endParaRPr lang="en-US"/>
          </a:p>
        </p:txBody>
      </p:sp>
      <p:sp>
        <p:nvSpPr>
          <p:cNvPr id="5" name="Footer Placeholder 4">
            <a:extLst>
              <a:ext uri="{FF2B5EF4-FFF2-40B4-BE49-F238E27FC236}">
                <a16:creationId xmlns:a16="http://schemas.microsoft.com/office/drawing/2014/main" id="{4F9D7E8D-1D93-4D32-BCBF-319C4AF90592}"/>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5D6544-EB49-48B6-9331-7D4CA04A96F3}"/>
              </a:ext>
            </a:extLst>
          </p:cNvPr>
          <p:cNvSpPr/>
          <p:nvPr/>
        </p:nvSpPr>
        <p:spPr>
          <a:xfrm>
            <a:off x="1295400" y="1044000"/>
            <a:ext cx="10410825" cy="5509200"/>
          </a:xfrm>
          <a:prstGeom prst="rect">
            <a:avLst/>
          </a:prstGeom>
        </p:spPr>
        <p:txBody>
          <a:bodyPr wrap="square">
            <a:spAutoFit/>
          </a:bodyPr>
          <a:lstStyle/>
          <a:p>
            <a:pPr marL="72000" indent="-285750" fontAlgn="base">
              <a:spcBef>
                <a:spcPts val="1200"/>
              </a:spcBef>
              <a:buFont typeface="Arial" panose="020B0604020202020204" pitchFamily="34" charset="0"/>
              <a:buChar char="•"/>
            </a:pPr>
            <a:r>
              <a:rPr lang="en-US" sz="3200" dirty="0">
                <a:latin typeface="Arial MT"/>
              </a:rPr>
              <a:t>Network virtualization provides a facility to create and provision virtual networks—logical switches, routers, firewalls, load balancer, Virtual Private Network (VPN), and workload security within days or even in weeks. </a:t>
            </a:r>
          </a:p>
          <a:p>
            <a:pPr fontAlgn="base"/>
            <a:endParaRPr lang="en-US" sz="3200" b="1" dirty="0">
              <a:latin typeface="Arial MT"/>
            </a:endParaRPr>
          </a:p>
          <a:p>
            <a:pPr fontAlgn="base"/>
            <a:r>
              <a:rPr lang="en-US" sz="3200" b="1" dirty="0">
                <a:latin typeface="Arial MT"/>
              </a:rPr>
              <a:t>Examples of Network Virtualization :</a:t>
            </a:r>
            <a:endParaRPr lang="en-US" sz="3200" dirty="0">
              <a:latin typeface="Arial MT"/>
            </a:endParaRPr>
          </a:p>
          <a:p>
            <a:pPr fontAlgn="base"/>
            <a:r>
              <a:rPr lang="en-US" sz="3200" b="1" u="sng" dirty="0">
                <a:latin typeface="Arial MT"/>
                <a:hlinkClick r:id="rId2"/>
              </a:rPr>
              <a:t>Virtual LAN (VLAN)</a:t>
            </a:r>
            <a:r>
              <a:rPr lang="en-US" sz="3200" b="1" dirty="0">
                <a:latin typeface="Arial MT"/>
              </a:rPr>
              <a:t> –</a:t>
            </a:r>
            <a:endParaRPr lang="en-US" sz="3200" dirty="0">
              <a:latin typeface="Arial MT"/>
            </a:endParaRPr>
          </a:p>
          <a:p>
            <a:pPr marL="457200" indent="-457200" fontAlgn="base">
              <a:buFont typeface="Arial" panose="020B0604020202020204" pitchFamily="34" charset="0"/>
              <a:buChar char="•"/>
            </a:pPr>
            <a:r>
              <a:rPr lang="en-US" sz="3200" dirty="0">
                <a:latin typeface="Arial MT"/>
              </a:rPr>
              <a:t>The performance and speed of busy networks can be improved by VLAN.</a:t>
            </a:r>
          </a:p>
          <a:p>
            <a:pPr marL="457200" indent="-457200" fontAlgn="base">
              <a:buFont typeface="Arial" panose="020B0604020202020204" pitchFamily="34" charset="0"/>
              <a:buChar char="•"/>
            </a:pPr>
            <a:r>
              <a:rPr lang="en-US" sz="3200" dirty="0">
                <a:latin typeface="Arial MT"/>
              </a:rPr>
              <a:t>VLAN can simplify additions or any changes to the network.</a:t>
            </a:r>
          </a:p>
        </p:txBody>
      </p:sp>
      <p:sp>
        <p:nvSpPr>
          <p:cNvPr id="3" name="Rectangle 2">
            <a:extLst>
              <a:ext uri="{FF2B5EF4-FFF2-40B4-BE49-F238E27FC236}">
                <a16:creationId xmlns:a16="http://schemas.microsoft.com/office/drawing/2014/main" id="{0F631036-BCCE-445F-861F-DBF15E190C63}"/>
              </a:ext>
            </a:extLst>
          </p:cNvPr>
          <p:cNvSpPr/>
          <p:nvPr/>
        </p:nvSpPr>
        <p:spPr>
          <a:xfrm>
            <a:off x="3276600" y="304800"/>
            <a:ext cx="5152051" cy="646331"/>
          </a:xfrm>
          <a:prstGeom prst="rect">
            <a:avLst/>
          </a:prstGeom>
        </p:spPr>
        <p:txBody>
          <a:bodyPr wrap="none">
            <a:spAutoFit/>
          </a:bodyPr>
          <a:lstStyle/>
          <a:p>
            <a:r>
              <a:rPr lang="en-US" sz="3600" dirty="0">
                <a:latin typeface="Arialmt"/>
                <a:ea typeface="Tahoma" panose="020B0604030504040204" pitchFamily="34" charset="0"/>
                <a:cs typeface="Aharoni" panose="02010803020104030203" pitchFamily="2" charset="-79"/>
              </a:rPr>
              <a:t>2. Network Virtualization</a:t>
            </a:r>
          </a:p>
        </p:txBody>
      </p:sp>
      <p:sp>
        <p:nvSpPr>
          <p:cNvPr id="4" name="Date Placeholder 3">
            <a:extLst>
              <a:ext uri="{FF2B5EF4-FFF2-40B4-BE49-F238E27FC236}">
                <a16:creationId xmlns:a16="http://schemas.microsoft.com/office/drawing/2014/main" id="{C66EA234-A8AC-4987-8F24-026A2ACBF87C}"/>
              </a:ext>
            </a:extLst>
          </p:cNvPr>
          <p:cNvSpPr>
            <a:spLocks noGrp="1"/>
          </p:cNvSpPr>
          <p:nvPr>
            <p:ph type="dt" sz="half" idx="6"/>
          </p:nvPr>
        </p:nvSpPr>
        <p:spPr/>
        <p:txBody>
          <a:bodyPr/>
          <a:lstStyle/>
          <a:p>
            <a:fld id="{E06A98F5-EEDD-4806-89D9-2E96A0041AE2}" type="datetime1">
              <a:rPr lang="en-US" smtClean="0"/>
              <a:t>3/13/2023</a:t>
            </a:fld>
            <a:endParaRPr lang="en-US"/>
          </a:p>
        </p:txBody>
      </p:sp>
      <p:sp>
        <p:nvSpPr>
          <p:cNvPr id="5" name="Footer Placeholder 4">
            <a:extLst>
              <a:ext uri="{FF2B5EF4-FFF2-40B4-BE49-F238E27FC236}">
                <a16:creationId xmlns:a16="http://schemas.microsoft.com/office/drawing/2014/main" id="{56405A02-AC5A-41B6-A5C7-2A200A794F74}"/>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95742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7172" y="967740"/>
            <a:ext cx="8545068" cy="4956048"/>
          </a:xfrm>
          <a:prstGeom prst="rect">
            <a:avLst/>
          </a:prstGeom>
        </p:spPr>
      </p:pic>
      <p:sp>
        <p:nvSpPr>
          <p:cNvPr id="3" name="Date Placeholder 2">
            <a:extLst>
              <a:ext uri="{FF2B5EF4-FFF2-40B4-BE49-F238E27FC236}">
                <a16:creationId xmlns:a16="http://schemas.microsoft.com/office/drawing/2014/main" id="{16881AC1-0BCB-477C-BB8D-B9AAE2AC1BEF}"/>
              </a:ext>
            </a:extLst>
          </p:cNvPr>
          <p:cNvSpPr>
            <a:spLocks noGrp="1"/>
          </p:cNvSpPr>
          <p:nvPr>
            <p:ph type="dt" sz="half" idx="6"/>
          </p:nvPr>
        </p:nvSpPr>
        <p:spPr/>
        <p:txBody>
          <a:bodyPr/>
          <a:lstStyle/>
          <a:p>
            <a:fld id="{58280266-AE0A-4BF3-A472-3FEF5348CBB4}" type="datetime1">
              <a:rPr lang="en-US" smtClean="0"/>
              <a:t>3/13/2023</a:t>
            </a:fld>
            <a:endParaRPr lang="en-US"/>
          </a:p>
        </p:txBody>
      </p:sp>
      <p:sp>
        <p:nvSpPr>
          <p:cNvPr id="4" name="Footer Placeholder 3">
            <a:extLst>
              <a:ext uri="{FF2B5EF4-FFF2-40B4-BE49-F238E27FC236}">
                <a16:creationId xmlns:a16="http://schemas.microsoft.com/office/drawing/2014/main" id="{2A0629BC-6020-4C4E-9BD2-AFA50260661A}"/>
              </a:ext>
            </a:extLst>
          </p:cNvPr>
          <p:cNvSpPr>
            <a:spLocks noGrp="1"/>
          </p:cNvSpPr>
          <p:nvPr>
            <p:ph type="ftr" sz="quarter" idx="5"/>
          </p:nvPr>
        </p:nvSpPr>
        <p:spPr/>
        <p:txBody>
          <a:bodyPr/>
          <a:lstStyle/>
          <a:p>
            <a:r>
              <a:rPr lang="en-GB"/>
              <a:t>Virtualization-Module 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47B688-736E-4F21-9A62-750F68731524}"/>
              </a:ext>
            </a:extLst>
          </p:cNvPr>
          <p:cNvSpPr>
            <a:spLocks noGrp="1"/>
          </p:cNvSpPr>
          <p:nvPr>
            <p:ph type="body" idx="1"/>
          </p:nvPr>
        </p:nvSpPr>
        <p:spPr>
          <a:xfrm>
            <a:off x="1219200" y="304801"/>
            <a:ext cx="9677400" cy="6894195"/>
          </a:xfrm>
        </p:spPr>
        <p:txBody>
          <a:bodyPr/>
          <a:lstStyle/>
          <a:p>
            <a:pPr algn="l"/>
            <a:r>
              <a:rPr lang="en-US" b="1" dirty="0">
                <a:ea typeface="Tahoma" panose="020B0604030504040204" pitchFamily="34" charset="0"/>
                <a:cs typeface="Tahoma" panose="020B0604030504040204" pitchFamily="34" charset="0"/>
              </a:rPr>
              <a:t>           3. Desktop Virtualization</a:t>
            </a:r>
            <a:endParaRPr lang="en-US" dirty="0">
              <a:ea typeface="Tahoma" panose="020B0604030504040204" pitchFamily="34" charset="0"/>
              <a:cs typeface="Tahoma" panose="020B0604030504040204" pitchFamily="34" charset="0"/>
            </a:endParaRPr>
          </a:p>
          <a:p>
            <a:pPr algn="l"/>
            <a:endParaRPr lang="en-US"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US" dirty="0">
                <a:ea typeface="Tahoma" panose="020B0604030504040204" pitchFamily="34" charset="0"/>
                <a:cs typeface="Tahoma" panose="020B0604030504040204" pitchFamily="34" charset="0"/>
              </a:rPr>
              <a:t>Desktop virtualization allows the users’ OS to be remotely stored on a server in the data </a:t>
            </a:r>
            <a:r>
              <a:rPr lang="en-US" dirty="0" err="1">
                <a:ea typeface="Tahoma" panose="020B0604030504040204" pitchFamily="34" charset="0"/>
                <a:cs typeface="Tahoma" panose="020B0604030504040204" pitchFamily="34" charset="0"/>
              </a:rPr>
              <a:t>centre</a:t>
            </a:r>
            <a:r>
              <a:rPr lang="en-US" dirty="0">
                <a:ea typeface="Tahoma" panose="020B0604030504040204" pitchFamily="34" charset="0"/>
                <a:cs typeface="Tahoma" panose="020B0604030504040204" pitchFamily="34" charset="0"/>
              </a:rPr>
              <a:t>. It allows the user to access their desktop virtually, from any location by a different machine.</a:t>
            </a:r>
          </a:p>
          <a:p>
            <a:pPr marL="342900" indent="-342900" algn="just">
              <a:buFont typeface="Arial" panose="020B0604020202020204" pitchFamily="34" charset="0"/>
              <a:buChar char="•"/>
            </a:pPr>
            <a:r>
              <a:rPr lang="en-US" dirty="0">
                <a:ea typeface="Tahoma" panose="020B0604030504040204" pitchFamily="34" charset="0"/>
                <a:cs typeface="Tahoma" panose="020B0604030504040204" pitchFamily="34" charset="0"/>
              </a:rPr>
              <a:t> Users who want specific operating systems other than Windows Server will need to have a virtual desktop.</a:t>
            </a:r>
          </a:p>
          <a:p>
            <a:pPr marL="342900" indent="-342900" algn="just">
              <a:buFont typeface="Arial" panose="020B0604020202020204" pitchFamily="34" charset="0"/>
              <a:buChar char="•"/>
            </a:pPr>
            <a:r>
              <a:rPr lang="en-US" dirty="0">
                <a:ea typeface="Tahoma" panose="020B0604030504040204" pitchFamily="34" charset="0"/>
                <a:cs typeface="Tahoma" panose="020B0604030504040204" pitchFamily="34" charset="0"/>
              </a:rPr>
              <a:t> Main benefits of desktop virtualization are user mobility, portability, easy management of software installation, updates, and patches. </a:t>
            </a:r>
            <a:endParaRPr lang="en-GB" dirty="0">
              <a:ea typeface="Tahoma" panose="020B0604030504040204" pitchFamily="34" charset="0"/>
              <a:cs typeface="Tahoma" panose="020B0604030504040204" pitchFamily="34" charset="0"/>
            </a:endParaRPr>
          </a:p>
        </p:txBody>
      </p:sp>
      <p:sp>
        <p:nvSpPr>
          <p:cNvPr id="2" name="Date Placeholder 1">
            <a:extLst>
              <a:ext uri="{FF2B5EF4-FFF2-40B4-BE49-F238E27FC236}">
                <a16:creationId xmlns:a16="http://schemas.microsoft.com/office/drawing/2014/main" id="{F2AF8A5A-508A-47B5-AC70-8D8500E93A9D}"/>
              </a:ext>
            </a:extLst>
          </p:cNvPr>
          <p:cNvSpPr>
            <a:spLocks noGrp="1"/>
          </p:cNvSpPr>
          <p:nvPr>
            <p:ph type="dt" sz="half" idx="6"/>
          </p:nvPr>
        </p:nvSpPr>
        <p:spPr/>
        <p:txBody>
          <a:bodyPr/>
          <a:lstStyle/>
          <a:p>
            <a:fld id="{3727D1AC-F15B-4D59-B254-D958258D8930}" type="datetime1">
              <a:rPr lang="en-US" smtClean="0"/>
              <a:t>3/13/2023</a:t>
            </a:fld>
            <a:endParaRPr lang="en-US"/>
          </a:p>
        </p:txBody>
      </p:sp>
      <p:sp>
        <p:nvSpPr>
          <p:cNvPr id="4" name="Footer Placeholder 3">
            <a:extLst>
              <a:ext uri="{FF2B5EF4-FFF2-40B4-BE49-F238E27FC236}">
                <a16:creationId xmlns:a16="http://schemas.microsoft.com/office/drawing/2014/main" id="{A12A48C9-46BD-4E50-81EA-FD5F8F7DA6D7}"/>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189515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8E56-BABD-4B8D-A6C7-5FFD2D0AC5FE}"/>
              </a:ext>
            </a:extLst>
          </p:cNvPr>
          <p:cNvSpPr>
            <a:spLocks noGrp="1"/>
          </p:cNvSpPr>
          <p:nvPr>
            <p:ph type="title"/>
          </p:nvPr>
        </p:nvSpPr>
        <p:spPr>
          <a:xfrm>
            <a:off x="1981200" y="228600"/>
            <a:ext cx="8229600" cy="492443"/>
          </a:xfrm>
        </p:spPr>
        <p:txBody>
          <a:bodyPr/>
          <a:lstStyle/>
          <a:p>
            <a:pPr algn="ctr"/>
            <a:r>
              <a:rPr lang="en-GB" sz="3200" b="1" dirty="0">
                <a:latin typeface="Arial MT"/>
              </a:rPr>
              <a:t>4. Storage Virtualization</a:t>
            </a:r>
          </a:p>
        </p:txBody>
      </p:sp>
      <p:sp>
        <p:nvSpPr>
          <p:cNvPr id="3" name="Content Placeholder 2">
            <a:extLst>
              <a:ext uri="{FF2B5EF4-FFF2-40B4-BE49-F238E27FC236}">
                <a16:creationId xmlns:a16="http://schemas.microsoft.com/office/drawing/2014/main" id="{139292BD-13F4-42FA-8B9B-A9130FC5F616}"/>
              </a:ext>
            </a:extLst>
          </p:cNvPr>
          <p:cNvSpPr>
            <a:spLocks noGrp="1"/>
          </p:cNvSpPr>
          <p:nvPr>
            <p:ph idx="1"/>
          </p:nvPr>
        </p:nvSpPr>
        <p:spPr>
          <a:xfrm>
            <a:off x="1219200" y="762000"/>
            <a:ext cx="9982200" cy="5724644"/>
          </a:xfrm>
        </p:spPr>
        <p:txBody>
          <a:bodyPr/>
          <a:lstStyle/>
          <a:p>
            <a:pPr marL="457200" indent="-457200" fontAlgn="base">
              <a:spcBef>
                <a:spcPts val="1200"/>
              </a:spcBef>
              <a:buFont typeface="Arial" panose="020B0604020202020204" pitchFamily="34" charset="0"/>
              <a:buChar char="•"/>
            </a:pPr>
            <a:r>
              <a:rPr lang="en-US" dirty="0"/>
              <a:t>Storage virtualization is an array of servers that are managed by a virtual storage system. The servers aren’t aware of exactly where their data is stored, and instead function more like worker bees in a hive.</a:t>
            </a:r>
          </a:p>
          <a:p>
            <a:pPr marL="457200" indent="-457200" fontAlgn="base">
              <a:spcBef>
                <a:spcPts val="1200"/>
              </a:spcBef>
              <a:buFont typeface="Arial" panose="020B0604020202020204" pitchFamily="34" charset="0"/>
              <a:buChar char="•"/>
            </a:pPr>
            <a:r>
              <a:rPr lang="en-US" dirty="0"/>
              <a:t> It makes managing storage from multiple sources to be managed and utilized as a single repository. </a:t>
            </a:r>
          </a:p>
          <a:p>
            <a:pPr marL="457200" indent="-457200" fontAlgn="base">
              <a:spcBef>
                <a:spcPts val="1200"/>
              </a:spcBef>
              <a:buFont typeface="Arial" panose="020B0604020202020204" pitchFamily="34" charset="0"/>
              <a:buChar char="•"/>
            </a:pPr>
            <a:r>
              <a:rPr lang="en-US" dirty="0"/>
              <a:t>storage virtualization software maintains smooth operations, consistent performance and a continuous suite of advanced functions despite changes, break down and differences in the underlying equipment. </a:t>
            </a:r>
          </a:p>
        </p:txBody>
      </p:sp>
      <p:sp>
        <p:nvSpPr>
          <p:cNvPr id="4" name="Date Placeholder 3">
            <a:extLst>
              <a:ext uri="{FF2B5EF4-FFF2-40B4-BE49-F238E27FC236}">
                <a16:creationId xmlns:a16="http://schemas.microsoft.com/office/drawing/2014/main" id="{759D3756-297D-479B-A51E-BF6BDD07A243}"/>
              </a:ext>
            </a:extLst>
          </p:cNvPr>
          <p:cNvSpPr>
            <a:spLocks noGrp="1"/>
          </p:cNvSpPr>
          <p:nvPr>
            <p:ph type="dt" sz="half" idx="6"/>
          </p:nvPr>
        </p:nvSpPr>
        <p:spPr/>
        <p:txBody>
          <a:bodyPr/>
          <a:lstStyle/>
          <a:p>
            <a:fld id="{059147AE-5756-4255-A78F-835A8A9602F6}" type="datetime1">
              <a:rPr lang="en-US" smtClean="0"/>
              <a:t>3/13/2023</a:t>
            </a:fld>
            <a:endParaRPr lang="en-US"/>
          </a:p>
        </p:txBody>
      </p:sp>
      <p:sp>
        <p:nvSpPr>
          <p:cNvPr id="5" name="Footer Placeholder 4">
            <a:extLst>
              <a:ext uri="{FF2B5EF4-FFF2-40B4-BE49-F238E27FC236}">
                <a16:creationId xmlns:a16="http://schemas.microsoft.com/office/drawing/2014/main" id="{CD29C55C-425C-48D6-8EF1-779DB3CEA007}"/>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015746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6FC0-E83A-469C-881C-44EBC44B9981}"/>
              </a:ext>
            </a:extLst>
          </p:cNvPr>
          <p:cNvSpPr>
            <a:spLocks noGrp="1"/>
          </p:cNvSpPr>
          <p:nvPr>
            <p:ph type="title"/>
          </p:nvPr>
        </p:nvSpPr>
        <p:spPr>
          <a:xfrm>
            <a:off x="1038487" y="189992"/>
            <a:ext cx="10115024" cy="615553"/>
          </a:xfrm>
        </p:spPr>
        <p:txBody>
          <a:bodyPr/>
          <a:lstStyle/>
          <a:p>
            <a:pPr algn="ctr"/>
            <a:r>
              <a:rPr lang="en-GB" b="1" dirty="0"/>
              <a:t>5.</a:t>
            </a:r>
            <a:r>
              <a:rPr lang="en-GB" dirty="0"/>
              <a:t> </a:t>
            </a:r>
            <a:r>
              <a:rPr lang="en-GB" b="1" dirty="0"/>
              <a:t>Server Virtualization</a:t>
            </a:r>
            <a:endParaRPr lang="en-GB" dirty="0"/>
          </a:p>
        </p:txBody>
      </p:sp>
      <p:sp>
        <p:nvSpPr>
          <p:cNvPr id="3" name="Text Placeholder 2">
            <a:extLst>
              <a:ext uri="{FF2B5EF4-FFF2-40B4-BE49-F238E27FC236}">
                <a16:creationId xmlns:a16="http://schemas.microsoft.com/office/drawing/2014/main" id="{083A9823-985B-471A-ABCF-527AFD2B14C5}"/>
              </a:ext>
            </a:extLst>
          </p:cNvPr>
          <p:cNvSpPr>
            <a:spLocks noGrp="1"/>
          </p:cNvSpPr>
          <p:nvPr>
            <p:ph type="body" idx="1"/>
          </p:nvPr>
        </p:nvSpPr>
        <p:spPr>
          <a:xfrm>
            <a:off x="838200" y="1066800"/>
            <a:ext cx="10866932" cy="5416868"/>
          </a:xfrm>
        </p:spPr>
        <p:txBody>
          <a:bodyPr/>
          <a:lstStyle/>
          <a:p>
            <a:pPr marL="457200" indent="-457200" fontAlgn="base">
              <a:buFontTx/>
              <a:buChar char="-"/>
            </a:pPr>
            <a:r>
              <a:rPr lang="en-US" dirty="0"/>
              <a:t>The central-server(physical server) is divided into multiple different virtual servers by changing the identity number, processors. So, each system can operate its own operating systems in isolate manner. Where each sub-server knows the identity of the central server.</a:t>
            </a:r>
          </a:p>
          <a:p>
            <a:pPr marL="457200" indent="-457200" fontAlgn="base">
              <a:buFontTx/>
              <a:buChar char="-"/>
            </a:pPr>
            <a:r>
              <a:rPr lang="en-US" dirty="0"/>
              <a:t>It causes an increase in the performance and reduces the operating cost by the deployment of main server resources into a sub-server resource. </a:t>
            </a:r>
          </a:p>
          <a:p>
            <a:pPr marL="457200" indent="-457200" fontAlgn="base">
              <a:buFontTx/>
              <a:buChar char="-"/>
            </a:pPr>
            <a:r>
              <a:rPr lang="en-US" dirty="0"/>
              <a:t>It’s beneficial in virtual migration, reduce energy consumption, reduce infrastructural cost, etc.</a:t>
            </a:r>
          </a:p>
          <a:p>
            <a:endParaRPr lang="en-GB" dirty="0"/>
          </a:p>
        </p:txBody>
      </p:sp>
      <p:sp>
        <p:nvSpPr>
          <p:cNvPr id="5" name="Date Placeholder 4">
            <a:extLst>
              <a:ext uri="{FF2B5EF4-FFF2-40B4-BE49-F238E27FC236}">
                <a16:creationId xmlns:a16="http://schemas.microsoft.com/office/drawing/2014/main" id="{1C763DE0-D2D8-4DB0-9580-2F96F50D60AE}"/>
              </a:ext>
            </a:extLst>
          </p:cNvPr>
          <p:cNvSpPr>
            <a:spLocks noGrp="1"/>
          </p:cNvSpPr>
          <p:nvPr>
            <p:ph type="dt" sz="half" idx="6"/>
          </p:nvPr>
        </p:nvSpPr>
        <p:spPr/>
        <p:txBody>
          <a:bodyPr/>
          <a:lstStyle/>
          <a:p>
            <a:fld id="{FD864E45-83D2-4231-97D6-D0617C6EDE7A}" type="datetime1">
              <a:rPr lang="en-US" smtClean="0"/>
              <a:t>3/13/2023</a:t>
            </a:fld>
            <a:endParaRPr lang="en-US"/>
          </a:p>
        </p:txBody>
      </p:sp>
      <p:sp>
        <p:nvSpPr>
          <p:cNvPr id="6" name="Footer Placeholder 5">
            <a:extLst>
              <a:ext uri="{FF2B5EF4-FFF2-40B4-BE49-F238E27FC236}">
                <a16:creationId xmlns:a16="http://schemas.microsoft.com/office/drawing/2014/main" id="{54A72A30-8F72-4709-9BDD-1A9C8967565C}"/>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5948806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C0D7-3B6D-4DB8-A291-6C83D20528DB}"/>
              </a:ext>
            </a:extLst>
          </p:cNvPr>
          <p:cNvSpPr>
            <a:spLocks noGrp="1"/>
          </p:cNvSpPr>
          <p:nvPr>
            <p:ph type="title"/>
          </p:nvPr>
        </p:nvSpPr>
        <p:spPr>
          <a:xfrm>
            <a:off x="1038487" y="189992"/>
            <a:ext cx="10115024" cy="615553"/>
          </a:xfrm>
        </p:spPr>
        <p:txBody>
          <a:bodyPr/>
          <a:lstStyle/>
          <a:p>
            <a:pPr algn="ctr"/>
            <a:r>
              <a:rPr lang="en-GB" b="1" dirty="0"/>
              <a:t>6. Data Virtualization</a:t>
            </a:r>
            <a:endParaRPr lang="en-GB" dirty="0"/>
          </a:p>
        </p:txBody>
      </p:sp>
      <p:sp>
        <p:nvSpPr>
          <p:cNvPr id="3" name="Text Placeholder 2">
            <a:extLst>
              <a:ext uri="{FF2B5EF4-FFF2-40B4-BE49-F238E27FC236}">
                <a16:creationId xmlns:a16="http://schemas.microsoft.com/office/drawing/2014/main" id="{0A6F824B-87D5-4BFA-A3A4-09AF63566A6F}"/>
              </a:ext>
            </a:extLst>
          </p:cNvPr>
          <p:cNvSpPr>
            <a:spLocks noGrp="1"/>
          </p:cNvSpPr>
          <p:nvPr>
            <p:ph type="body" idx="1"/>
          </p:nvPr>
        </p:nvSpPr>
        <p:spPr>
          <a:xfrm>
            <a:off x="609600" y="1143000"/>
            <a:ext cx="10668000" cy="4924425"/>
          </a:xfrm>
        </p:spPr>
        <p:txBody>
          <a:bodyPr/>
          <a:lstStyle/>
          <a:p>
            <a:pPr marL="457200" indent="-457200">
              <a:buFontTx/>
              <a:buChar char="-"/>
            </a:pPr>
            <a:r>
              <a:rPr lang="en-US" dirty="0"/>
              <a:t>This can be defined as the type of Virtualization wherein data are sourced and collected from several sources and managed from a single location. </a:t>
            </a:r>
          </a:p>
          <a:p>
            <a:pPr marL="457200" indent="-457200">
              <a:buFontTx/>
              <a:buChar char="-"/>
            </a:pPr>
            <a:r>
              <a:rPr lang="en-US" dirty="0"/>
              <a:t>No technical knowledge from where such data is sourced and collected, stored, or formatted for such data.</a:t>
            </a:r>
          </a:p>
          <a:p>
            <a:pPr marL="457200" indent="-457200">
              <a:buFontTx/>
              <a:buChar char="-"/>
            </a:pPr>
            <a:r>
              <a:rPr lang="en-US" dirty="0"/>
              <a:t>The data is arranged logically, and the interested parties and stakeholders then access the virtual view of such data. These are reports are also accessed by end-users on a remote basis.</a:t>
            </a:r>
          </a:p>
          <a:p>
            <a:r>
              <a:rPr lang="en-US" dirty="0"/>
              <a:t/>
            </a:r>
            <a:br>
              <a:rPr lang="en-US" dirty="0"/>
            </a:br>
            <a:endParaRPr lang="en-GB" dirty="0"/>
          </a:p>
        </p:txBody>
      </p:sp>
      <p:sp>
        <p:nvSpPr>
          <p:cNvPr id="4" name="Date Placeholder 3">
            <a:extLst>
              <a:ext uri="{FF2B5EF4-FFF2-40B4-BE49-F238E27FC236}">
                <a16:creationId xmlns:a16="http://schemas.microsoft.com/office/drawing/2014/main" id="{2BAE6E66-7B69-44CC-8D98-794A1ABFDFF3}"/>
              </a:ext>
            </a:extLst>
          </p:cNvPr>
          <p:cNvSpPr>
            <a:spLocks noGrp="1"/>
          </p:cNvSpPr>
          <p:nvPr>
            <p:ph type="dt" sz="half" idx="6"/>
          </p:nvPr>
        </p:nvSpPr>
        <p:spPr/>
        <p:txBody>
          <a:bodyPr/>
          <a:lstStyle/>
          <a:p>
            <a:fld id="{4ACB0034-CFEC-4D90-B021-3844059B6801}" type="datetime1">
              <a:rPr lang="en-US" smtClean="0"/>
              <a:t>3/13/2023</a:t>
            </a:fld>
            <a:endParaRPr lang="en-US"/>
          </a:p>
        </p:txBody>
      </p:sp>
      <p:sp>
        <p:nvSpPr>
          <p:cNvPr id="5" name="Footer Placeholder 4">
            <a:extLst>
              <a:ext uri="{FF2B5EF4-FFF2-40B4-BE49-F238E27FC236}">
                <a16:creationId xmlns:a16="http://schemas.microsoft.com/office/drawing/2014/main" id="{DD94C1CF-D1F1-451C-BC54-2EAD74F6C864}"/>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8315973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9318" y="461900"/>
            <a:ext cx="9015882" cy="690574"/>
          </a:xfrm>
          <a:prstGeom prst="rect">
            <a:avLst/>
          </a:prstGeom>
        </p:spPr>
        <p:txBody>
          <a:bodyPr vert="horz" wrap="square" lIns="0" tIns="13335" rIns="0" bIns="0" rtlCol="0">
            <a:spAutoFit/>
          </a:bodyPr>
          <a:lstStyle/>
          <a:p>
            <a:pPr marL="12700">
              <a:spcBef>
                <a:spcPts val="105"/>
              </a:spcBef>
            </a:pPr>
            <a:r>
              <a:rPr lang="en-US" sz="4400" spc="-10" dirty="0"/>
              <a:t>3.4 </a:t>
            </a:r>
            <a:r>
              <a:rPr sz="4400" spc="-10" dirty="0"/>
              <a:t>Virtualization</a:t>
            </a:r>
            <a:r>
              <a:rPr sz="4400" spc="-5" dirty="0"/>
              <a:t> </a:t>
            </a:r>
            <a:r>
              <a:rPr sz="4400" dirty="0"/>
              <a:t>and</a:t>
            </a:r>
            <a:r>
              <a:rPr sz="4400" spc="-10" dirty="0"/>
              <a:t> </a:t>
            </a:r>
            <a:r>
              <a:rPr sz="4400" spc="-5" dirty="0"/>
              <a:t>cloud computing</a:t>
            </a:r>
            <a:endParaRPr sz="4400" dirty="0"/>
          </a:p>
        </p:txBody>
      </p:sp>
      <p:sp>
        <p:nvSpPr>
          <p:cNvPr id="3" name="object 3"/>
          <p:cNvSpPr txBox="1"/>
          <p:nvPr/>
        </p:nvSpPr>
        <p:spPr>
          <a:xfrm>
            <a:off x="2059941" y="1558493"/>
            <a:ext cx="8072755" cy="4415952"/>
          </a:xfrm>
          <a:prstGeom prst="rect">
            <a:avLst/>
          </a:prstGeom>
        </p:spPr>
        <p:txBody>
          <a:bodyPr vert="horz" wrap="square" lIns="0" tIns="67945" rIns="0" bIns="0" rtlCol="0">
            <a:spAutoFit/>
          </a:bodyPr>
          <a:lstStyle/>
          <a:p>
            <a:pPr marL="355600" marR="5080" indent="-342900" algn="just">
              <a:lnSpc>
                <a:spcPts val="3460"/>
              </a:lnSpc>
              <a:spcBef>
                <a:spcPts val="535"/>
              </a:spcBef>
              <a:buFont typeface="Arial MT"/>
              <a:buChar char="•"/>
              <a:tabLst>
                <a:tab pos="355600" algn="l"/>
              </a:tabLst>
            </a:pPr>
            <a:r>
              <a:rPr sz="3200" spc="-5" dirty="0">
                <a:latin typeface="Calibri"/>
                <a:cs typeface="Calibri"/>
              </a:rPr>
              <a:t>Virtualization </a:t>
            </a:r>
            <a:r>
              <a:rPr sz="3200" spc="-20" dirty="0">
                <a:latin typeface="Calibri"/>
                <a:cs typeface="Calibri"/>
              </a:rPr>
              <a:t>plays </a:t>
            </a:r>
            <a:r>
              <a:rPr sz="3200" dirty="0">
                <a:latin typeface="Calibri"/>
                <a:cs typeface="Calibri"/>
              </a:rPr>
              <a:t>an </a:t>
            </a:r>
            <a:r>
              <a:rPr sz="3200" spc="-5" dirty="0">
                <a:solidFill>
                  <a:srgbClr val="FF0000"/>
                </a:solidFill>
                <a:latin typeface="Calibri"/>
                <a:cs typeface="Calibri"/>
              </a:rPr>
              <a:t>important </a:t>
            </a:r>
            <a:r>
              <a:rPr sz="3200" spc="-15" dirty="0">
                <a:solidFill>
                  <a:srgbClr val="FF0000"/>
                </a:solidFill>
                <a:latin typeface="Calibri"/>
                <a:cs typeface="Calibri"/>
              </a:rPr>
              <a:t>role </a:t>
            </a:r>
            <a:r>
              <a:rPr sz="3200" spc="-5" dirty="0">
                <a:solidFill>
                  <a:srgbClr val="FF0000"/>
                </a:solidFill>
                <a:latin typeface="Calibri"/>
                <a:cs typeface="Calibri"/>
              </a:rPr>
              <a:t>in </a:t>
            </a:r>
            <a:r>
              <a:rPr sz="3200" dirty="0">
                <a:solidFill>
                  <a:srgbClr val="FF0000"/>
                </a:solidFill>
                <a:latin typeface="Calibri"/>
                <a:cs typeface="Calibri"/>
              </a:rPr>
              <a:t>cloud </a:t>
            </a:r>
            <a:r>
              <a:rPr sz="3200" spc="5" dirty="0">
                <a:solidFill>
                  <a:srgbClr val="FF0000"/>
                </a:solidFill>
                <a:latin typeface="Calibri"/>
                <a:cs typeface="Calibri"/>
              </a:rPr>
              <a:t> </a:t>
            </a:r>
            <a:r>
              <a:rPr sz="3200" spc="-10" dirty="0">
                <a:solidFill>
                  <a:srgbClr val="FF0000"/>
                </a:solidFill>
                <a:latin typeface="Calibri"/>
                <a:cs typeface="Calibri"/>
              </a:rPr>
              <a:t>computing</a:t>
            </a:r>
            <a:endParaRPr sz="3200">
              <a:latin typeface="Calibri"/>
              <a:cs typeface="Calibri"/>
            </a:endParaRPr>
          </a:p>
          <a:p>
            <a:pPr marL="355600" marR="5080" indent="-342900" algn="just">
              <a:lnSpc>
                <a:spcPts val="3460"/>
              </a:lnSpc>
              <a:spcBef>
                <a:spcPts val="765"/>
              </a:spcBef>
              <a:buFont typeface="Arial MT"/>
              <a:buChar char="•"/>
              <a:tabLst>
                <a:tab pos="355600" algn="l"/>
              </a:tabLst>
            </a:pPr>
            <a:r>
              <a:rPr sz="3200" spc="-10" dirty="0">
                <a:latin typeface="Calibri"/>
                <a:cs typeface="Calibri"/>
              </a:rPr>
              <a:t>Virtualization </a:t>
            </a:r>
            <a:r>
              <a:rPr sz="3200" spc="-5" dirty="0">
                <a:latin typeface="Calibri"/>
                <a:cs typeface="Calibri"/>
              </a:rPr>
              <a:t>technologies </a:t>
            </a:r>
            <a:r>
              <a:rPr sz="3200" spc="-15" dirty="0">
                <a:latin typeface="Calibri"/>
                <a:cs typeface="Calibri"/>
              </a:rPr>
              <a:t>are </a:t>
            </a:r>
            <a:r>
              <a:rPr sz="3200" spc="-5" dirty="0">
                <a:latin typeface="Calibri"/>
                <a:cs typeface="Calibri"/>
              </a:rPr>
              <a:t>primarily used </a:t>
            </a:r>
            <a:r>
              <a:rPr sz="3200" dirty="0">
                <a:latin typeface="Calibri"/>
                <a:cs typeface="Calibri"/>
              </a:rPr>
              <a:t> </a:t>
            </a:r>
            <a:r>
              <a:rPr sz="3200" spc="-20" dirty="0">
                <a:latin typeface="Calibri"/>
                <a:cs typeface="Calibri"/>
              </a:rPr>
              <a:t>to </a:t>
            </a:r>
            <a:r>
              <a:rPr sz="3200" spc="-25" dirty="0">
                <a:latin typeface="Calibri"/>
                <a:cs typeface="Calibri"/>
              </a:rPr>
              <a:t>offer </a:t>
            </a:r>
            <a:r>
              <a:rPr sz="3200" spc="-15" dirty="0">
                <a:solidFill>
                  <a:srgbClr val="FF0000"/>
                </a:solidFill>
                <a:latin typeface="Calibri"/>
                <a:cs typeface="Calibri"/>
              </a:rPr>
              <a:t>configurable </a:t>
            </a:r>
            <a:r>
              <a:rPr sz="3200" spc="-5" dirty="0">
                <a:solidFill>
                  <a:srgbClr val="FF0000"/>
                </a:solidFill>
                <a:latin typeface="Calibri"/>
                <a:cs typeface="Calibri"/>
              </a:rPr>
              <a:t>computing </a:t>
            </a:r>
            <a:r>
              <a:rPr sz="3200" spc="-15" dirty="0">
                <a:solidFill>
                  <a:srgbClr val="FF0000"/>
                </a:solidFill>
                <a:latin typeface="Calibri"/>
                <a:cs typeface="Calibri"/>
              </a:rPr>
              <a:t>environments </a:t>
            </a:r>
            <a:r>
              <a:rPr sz="3200" spc="-10" dirty="0">
                <a:solidFill>
                  <a:srgbClr val="FF0000"/>
                </a:solidFill>
                <a:latin typeface="Calibri"/>
                <a:cs typeface="Calibri"/>
              </a:rPr>
              <a:t> </a:t>
            </a:r>
            <a:r>
              <a:rPr sz="3200" dirty="0">
                <a:solidFill>
                  <a:srgbClr val="FF0000"/>
                </a:solidFill>
                <a:latin typeface="Calibri"/>
                <a:cs typeface="Calibri"/>
              </a:rPr>
              <a:t>and</a:t>
            </a:r>
            <a:r>
              <a:rPr sz="3200" spc="5" dirty="0">
                <a:solidFill>
                  <a:srgbClr val="FF0000"/>
                </a:solidFill>
                <a:latin typeface="Calibri"/>
                <a:cs typeface="Calibri"/>
              </a:rPr>
              <a:t> </a:t>
            </a:r>
            <a:r>
              <a:rPr sz="3200" spc="-25" dirty="0">
                <a:solidFill>
                  <a:srgbClr val="FF0000"/>
                </a:solidFill>
                <a:latin typeface="Calibri"/>
                <a:cs typeface="Calibri"/>
              </a:rPr>
              <a:t>storage</a:t>
            </a:r>
            <a:r>
              <a:rPr sz="3200" spc="-25" dirty="0">
                <a:latin typeface="Calibri"/>
                <a:cs typeface="Calibri"/>
              </a:rPr>
              <a:t>.</a:t>
            </a:r>
            <a:endParaRPr sz="3200">
              <a:latin typeface="Calibri"/>
              <a:cs typeface="Calibri"/>
            </a:endParaRPr>
          </a:p>
          <a:p>
            <a:pPr marL="355600" marR="7620" indent="-342900" algn="just">
              <a:lnSpc>
                <a:spcPts val="3460"/>
              </a:lnSpc>
              <a:spcBef>
                <a:spcPts val="760"/>
              </a:spcBef>
              <a:buFont typeface="Arial MT"/>
              <a:buChar char="•"/>
              <a:tabLst>
                <a:tab pos="355600" algn="l"/>
              </a:tabLst>
            </a:pPr>
            <a:r>
              <a:rPr sz="3200" spc="-15" dirty="0">
                <a:solidFill>
                  <a:srgbClr val="FF0000"/>
                </a:solidFill>
                <a:latin typeface="Calibri"/>
                <a:cs typeface="Calibri"/>
              </a:rPr>
              <a:t>Hardware </a:t>
            </a:r>
            <a:r>
              <a:rPr sz="3200" spc="-10" dirty="0">
                <a:solidFill>
                  <a:srgbClr val="FF0000"/>
                </a:solidFill>
                <a:latin typeface="Calibri"/>
                <a:cs typeface="Calibri"/>
              </a:rPr>
              <a:t>virtualization</a:t>
            </a:r>
            <a:r>
              <a:rPr sz="3200" spc="-5" dirty="0">
                <a:solidFill>
                  <a:srgbClr val="FF0000"/>
                </a:solidFill>
                <a:latin typeface="Calibri"/>
                <a:cs typeface="Calibri"/>
              </a:rPr>
              <a:t> </a:t>
            </a:r>
            <a:r>
              <a:rPr sz="3200" spc="-5" dirty="0">
                <a:latin typeface="Calibri"/>
                <a:cs typeface="Calibri"/>
              </a:rPr>
              <a:t>is </a:t>
            </a:r>
            <a:r>
              <a:rPr sz="3200" dirty="0">
                <a:latin typeface="Calibri"/>
                <a:cs typeface="Calibri"/>
              </a:rPr>
              <a:t>an enabling </a:t>
            </a:r>
            <a:r>
              <a:rPr sz="3200" spc="-20" dirty="0">
                <a:latin typeface="Calibri"/>
                <a:cs typeface="Calibri"/>
              </a:rPr>
              <a:t>factor </a:t>
            </a:r>
            <a:r>
              <a:rPr sz="3200" spc="-15" dirty="0">
                <a:latin typeface="Calibri"/>
                <a:cs typeface="Calibri"/>
              </a:rPr>
              <a:t> </a:t>
            </a:r>
            <a:r>
              <a:rPr sz="3200" spc="-30" dirty="0">
                <a:latin typeface="Calibri"/>
                <a:cs typeface="Calibri"/>
              </a:rPr>
              <a:t>for</a:t>
            </a:r>
            <a:r>
              <a:rPr sz="3200" dirty="0">
                <a:latin typeface="Calibri"/>
                <a:cs typeface="Calibri"/>
              </a:rPr>
              <a:t> </a:t>
            </a:r>
            <a:r>
              <a:rPr sz="3200" spc="-5" dirty="0">
                <a:latin typeface="Calibri"/>
                <a:cs typeface="Calibri"/>
              </a:rPr>
              <a:t>solutions</a:t>
            </a:r>
            <a:r>
              <a:rPr sz="3200" spc="20" dirty="0">
                <a:latin typeface="Calibri"/>
                <a:cs typeface="Calibri"/>
              </a:rPr>
              <a:t> </a:t>
            </a:r>
            <a:r>
              <a:rPr sz="3200" spc="-5" dirty="0">
                <a:latin typeface="Calibri"/>
                <a:cs typeface="Calibri"/>
              </a:rPr>
              <a:t>in</a:t>
            </a:r>
            <a:r>
              <a:rPr sz="3200" spc="15" dirty="0">
                <a:latin typeface="Calibri"/>
                <a:cs typeface="Calibri"/>
              </a:rPr>
              <a:t> </a:t>
            </a:r>
            <a:r>
              <a:rPr sz="3200" dirty="0">
                <a:latin typeface="Calibri"/>
                <a:cs typeface="Calibri"/>
              </a:rPr>
              <a:t>the </a:t>
            </a:r>
            <a:r>
              <a:rPr sz="3200" dirty="0">
                <a:solidFill>
                  <a:srgbClr val="FF0000"/>
                </a:solidFill>
                <a:latin typeface="Calibri"/>
                <a:cs typeface="Calibri"/>
              </a:rPr>
              <a:t>(IaaS)</a:t>
            </a:r>
            <a:r>
              <a:rPr sz="3200" spc="10" dirty="0">
                <a:solidFill>
                  <a:srgbClr val="FF0000"/>
                </a:solidFill>
                <a:latin typeface="Calibri"/>
                <a:cs typeface="Calibri"/>
              </a:rPr>
              <a:t> </a:t>
            </a:r>
            <a:r>
              <a:rPr sz="3200" spc="-25" dirty="0">
                <a:latin typeface="Calibri"/>
                <a:cs typeface="Calibri"/>
              </a:rPr>
              <a:t>market</a:t>
            </a:r>
            <a:r>
              <a:rPr sz="3200" spc="5" dirty="0">
                <a:latin typeface="Calibri"/>
                <a:cs typeface="Calibri"/>
              </a:rPr>
              <a:t> </a:t>
            </a:r>
            <a:r>
              <a:rPr sz="3200" spc="-10" dirty="0">
                <a:latin typeface="Calibri"/>
                <a:cs typeface="Calibri"/>
              </a:rPr>
              <a:t>segment</a:t>
            </a:r>
            <a:endParaRPr sz="3200">
              <a:latin typeface="Calibri"/>
              <a:cs typeface="Calibri"/>
            </a:endParaRPr>
          </a:p>
          <a:p>
            <a:pPr marL="355600" marR="5715" indent="-342900" algn="just">
              <a:lnSpc>
                <a:spcPts val="3460"/>
              </a:lnSpc>
              <a:spcBef>
                <a:spcPts val="760"/>
              </a:spcBef>
              <a:buFont typeface="Arial MT"/>
              <a:buChar char="•"/>
              <a:tabLst>
                <a:tab pos="355600" algn="l"/>
              </a:tabLst>
            </a:pPr>
            <a:r>
              <a:rPr sz="3200" spc="-10" dirty="0">
                <a:solidFill>
                  <a:srgbClr val="FF0000"/>
                </a:solidFill>
                <a:latin typeface="Calibri"/>
                <a:cs typeface="Calibri"/>
              </a:rPr>
              <a:t>programming</a:t>
            </a:r>
            <a:r>
              <a:rPr sz="3200" spc="-5" dirty="0">
                <a:solidFill>
                  <a:srgbClr val="FF0000"/>
                </a:solidFill>
                <a:latin typeface="Calibri"/>
                <a:cs typeface="Calibri"/>
              </a:rPr>
              <a:t> </a:t>
            </a:r>
            <a:r>
              <a:rPr sz="3200" dirty="0">
                <a:solidFill>
                  <a:srgbClr val="FF0000"/>
                </a:solidFill>
                <a:latin typeface="Calibri"/>
                <a:cs typeface="Calibri"/>
              </a:rPr>
              <a:t>language</a:t>
            </a:r>
            <a:r>
              <a:rPr sz="3200" spc="5" dirty="0">
                <a:solidFill>
                  <a:srgbClr val="FF0000"/>
                </a:solidFill>
                <a:latin typeface="Calibri"/>
                <a:cs typeface="Calibri"/>
              </a:rPr>
              <a:t> </a:t>
            </a:r>
            <a:r>
              <a:rPr sz="3200" spc="-10" dirty="0">
                <a:solidFill>
                  <a:srgbClr val="FF0000"/>
                </a:solidFill>
                <a:latin typeface="Calibri"/>
                <a:cs typeface="Calibri"/>
              </a:rPr>
              <a:t>virtualization</a:t>
            </a:r>
            <a:r>
              <a:rPr sz="3200" spc="-5" dirty="0">
                <a:solidFill>
                  <a:srgbClr val="FF0000"/>
                </a:solidFill>
                <a:latin typeface="Calibri"/>
                <a:cs typeface="Calibri"/>
              </a:rPr>
              <a:t> </a:t>
            </a:r>
            <a:r>
              <a:rPr sz="3200" spc="-5" dirty="0">
                <a:latin typeface="Calibri"/>
                <a:cs typeface="Calibri"/>
              </a:rPr>
              <a:t>is</a:t>
            </a:r>
            <a:r>
              <a:rPr sz="3200" dirty="0">
                <a:latin typeface="Calibri"/>
                <a:cs typeface="Calibri"/>
              </a:rPr>
              <a:t> a </a:t>
            </a:r>
            <a:r>
              <a:rPr sz="3200" spc="5" dirty="0">
                <a:latin typeface="Calibri"/>
                <a:cs typeface="Calibri"/>
              </a:rPr>
              <a:t> </a:t>
            </a:r>
            <a:r>
              <a:rPr sz="3200" spc="-5" dirty="0">
                <a:latin typeface="Calibri"/>
                <a:cs typeface="Calibri"/>
              </a:rPr>
              <a:t>technology</a:t>
            </a:r>
            <a:r>
              <a:rPr sz="3200" spc="-20" dirty="0">
                <a:latin typeface="Calibri"/>
                <a:cs typeface="Calibri"/>
              </a:rPr>
              <a:t> </a:t>
            </a:r>
            <a:r>
              <a:rPr sz="3200" spc="-15" dirty="0">
                <a:latin typeface="Calibri"/>
                <a:cs typeface="Calibri"/>
              </a:rPr>
              <a:t>leveraged</a:t>
            </a:r>
            <a:r>
              <a:rPr sz="3200" spc="-30" dirty="0">
                <a:latin typeface="Calibri"/>
                <a:cs typeface="Calibri"/>
              </a:rPr>
              <a:t> </a:t>
            </a:r>
            <a:r>
              <a:rPr sz="3200" spc="-5" dirty="0">
                <a:latin typeface="Calibri"/>
                <a:cs typeface="Calibri"/>
              </a:rPr>
              <a:t>in</a:t>
            </a:r>
            <a:r>
              <a:rPr sz="3200" spc="15" dirty="0">
                <a:latin typeface="Calibri"/>
                <a:cs typeface="Calibri"/>
              </a:rPr>
              <a:t> </a:t>
            </a:r>
            <a:r>
              <a:rPr sz="3200" spc="-10" dirty="0">
                <a:latin typeface="Calibri"/>
                <a:cs typeface="Calibri"/>
              </a:rPr>
              <a:t>(PaaS)</a:t>
            </a:r>
            <a:r>
              <a:rPr sz="3200" dirty="0">
                <a:latin typeface="Calibri"/>
                <a:cs typeface="Calibri"/>
              </a:rPr>
              <a:t> </a:t>
            </a:r>
            <a:r>
              <a:rPr sz="3200" spc="-15" dirty="0">
                <a:latin typeface="Calibri"/>
                <a:cs typeface="Calibri"/>
              </a:rPr>
              <a:t>offerings.</a:t>
            </a:r>
            <a:endParaRPr sz="3200">
              <a:latin typeface="Calibri"/>
              <a:cs typeface="Calibri"/>
            </a:endParaRPr>
          </a:p>
        </p:txBody>
      </p:sp>
      <p:sp>
        <p:nvSpPr>
          <p:cNvPr id="4" name="Date Placeholder 3">
            <a:extLst>
              <a:ext uri="{FF2B5EF4-FFF2-40B4-BE49-F238E27FC236}">
                <a16:creationId xmlns:a16="http://schemas.microsoft.com/office/drawing/2014/main" id="{099584F9-2B37-418B-8970-68AE5635C91F}"/>
              </a:ext>
            </a:extLst>
          </p:cNvPr>
          <p:cNvSpPr>
            <a:spLocks noGrp="1"/>
          </p:cNvSpPr>
          <p:nvPr>
            <p:ph type="dt" sz="half" idx="6"/>
          </p:nvPr>
        </p:nvSpPr>
        <p:spPr/>
        <p:txBody>
          <a:bodyPr/>
          <a:lstStyle/>
          <a:p>
            <a:fld id="{047A04CB-AA67-4D5D-A17B-666E149C6064}" type="datetime1">
              <a:rPr lang="en-US" smtClean="0"/>
              <a:t>3/13/2023</a:t>
            </a:fld>
            <a:endParaRPr lang="en-US"/>
          </a:p>
        </p:txBody>
      </p:sp>
      <p:sp>
        <p:nvSpPr>
          <p:cNvPr id="5" name="Footer Placeholder 4">
            <a:extLst>
              <a:ext uri="{FF2B5EF4-FFF2-40B4-BE49-F238E27FC236}">
                <a16:creationId xmlns:a16="http://schemas.microsoft.com/office/drawing/2014/main" id="{A37AFA86-61C3-491A-96F7-00FFE178720D}"/>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6811" y="274320"/>
            <a:ext cx="6818376" cy="5401786"/>
          </a:xfrm>
          <a:prstGeom prst="rect">
            <a:avLst/>
          </a:prstGeom>
        </p:spPr>
      </p:pic>
      <p:sp>
        <p:nvSpPr>
          <p:cNvPr id="3" name="object 3"/>
          <p:cNvSpPr txBox="1"/>
          <p:nvPr/>
        </p:nvSpPr>
        <p:spPr>
          <a:xfrm>
            <a:off x="3349880" y="5867400"/>
            <a:ext cx="4864735" cy="299720"/>
          </a:xfrm>
          <a:prstGeom prst="rect">
            <a:avLst/>
          </a:prstGeom>
        </p:spPr>
        <p:txBody>
          <a:bodyPr vert="horz" wrap="square" lIns="0" tIns="12700" rIns="0" bIns="0" rtlCol="0">
            <a:spAutoFit/>
          </a:bodyPr>
          <a:lstStyle/>
          <a:p>
            <a:pPr marL="12700">
              <a:spcBef>
                <a:spcPts val="100"/>
              </a:spcBef>
            </a:pPr>
            <a:r>
              <a:rPr b="1" spc="-5" dirty="0">
                <a:latin typeface="Calibri"/>
                <a:cs typeface="Calibri"/>
              </a:rPr>
              <a:t>Server</a:t>
            </a:r>
            <a:r>
              <a:rPr b="1" spc="-35" dirty="0">
                <a:latin typeface="Calibri"/>
                <a:cs typeface="Calibri"/>
              </a:rPr>
              <a:t> </a:t>
            </a:r>
            <a:r>
              <a:rPr b="1" spc="-5" dirty="0">
                <a:latin typeface="Calibri"/>
                <a:cs typeface="Calibri"/>
              </a:rPr>
              <a:t>consolidation</a:t>
            </a:r>
            <a:r>
              <a:rPr b="1" spc="-40" dirty="0">
                <a:latin typeface="Calibri"/>
                <a:cs typeface="Calibri"/>
              </a:rPr>
              <a:t> </a:t>
            </a:r>
            <a:r>
              <a:rPr b="1" dirty="0">
                <a:latin typeface="Calibri"/>
                <a:cs typeface="Calibri"/>
              </a:rPr>
              <a:t>and</a:t>
            </a:r>
            <a:r>
              <a:rPr b="1" spc="-10" dirty="0">
                <a:latin typeface="Calibri"/>
                <a:cs typeface="Calibri"/>
              </a:rPr>
              <a:t> </a:t>
            </a:r>
            <a:r>
              <a:rPr b="1" spc="-5" dirty="0">
                <a:latin typeface="Calibri"/>
                <a:cs typeface="Calibri"/>
              </a:rPr>
              <a:t>virtual</a:t>
            </a:r>
            <a:r>
              <a:rPr b="1" spc="-25" dirty="0">
                <a:latin typeface="Calibri"/>
                <a:cs typeface="Calibri"/>
              </a:rPr>
              <a:t> </a:t>
            </a:r>
            <a:r>
              <a:rPr b="1" spc="-5" dirty="0">
                <a:latin typeface="Calibri"/>
                <a:cs typeface="Calibri"/>
              </a:rPr>
              <a:t>machine</a:t>
            </a:r>
            <a:r>
              <a:rPr b="1" spc="-35" dirty="0">
                <a:latin typeface="Calibri"/>
                <a:cs typeface="Calibri"/>
              </a:rPr>
              <a:t> </a:t>
            </a:r>
            <a:r>
              <a:rPr b="1" spc="-10" dirty="0">
                <a:latin typeface="Calibri"/>
                <a:cs typeface="Calibri"/>
              </a:rPr>
              <a:t>migration</a:t>
            </a:r>
            <a:endParaRPr dirty="0">
              <a:latin typeface="Calibri"/>
              <a:cs typeface="Calibri"/>
            </a:endParaRPr>
          </a:p>
        </p:txBody>
      </p:sp>
      <p:sp>
        <p:nvSpPr>
          <p:cNvPr id="4" name="Date Placeholder 3">
            <a:extLst>
              <a:ext uri="{FF2B5EF4-FFF2-40B4-BE49-F238E27FC236}">
                <a16:creationId xmlns:a16="http://schemas.microsoft.com/office/drawing/2014/main" id="{E6EF30BA-6CB5-469E-89E2-D6D5E8CE9176}"/>
              </a:ext>
            </a:extLst>
          </p:cNvPr>
          <p:cNvSpPr>
            <a:spLocks noGrp="1"/>
          </p:cNvSpPr>
          <p:nvPr>
            <p:ph type="dt" sz="half" idx="6"/>
          </p:nvPr>
        </p:nvSpPr>
        <p:spPr/>
        <p:txBody>
          <a:bodyPr/>
          <a:lstStyle/>
          <a:p>
            <a:fld id="{94FF9E74-8A87-4B85-A7DF-A3DAB12E1437}" type="datetime1">
              <a:rPr lang="en-US" smtClean="0"/>
              <a:t>3/13/2023</a:t>
            </a:fld>
            <a:endParaRPr lang="en-US"/>
          </a:p>
        </p:txBody>
      </p:sp>
      <p:sp>
        <p:nvSpPr>
          <p:cNvPr id="5" name="Footer Placeholder 4">
            <a:extLst>
              <a:ext uri="{FF2B5EF4-FFF2-40B4-BE49-F238E27FC236}">
                <a16:creationId xmlns:a16="http://schemas.microsoft.com/office/drawing/2014/main" id="{1B4C375F-67B5-42CD-B73C-65CA8A1F6AE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78" y="461900"/>
            <a:ext cx="6845300" cy="696595"/>
          </a:xfrm>
          <a:prstGeom prst="rect">
            <a:avLst/>
          </a:prstGeom>
        </p:spPr>
        <p:txBody>
          <a:bodyPr vert="horz" wrap="square" lIns="0" tIns="13335" rIns="0" bIns="0" rtlCol="0">
            <a:spAutoFit/>
          </a:bodyPr>
          <a:lstStyle/>
          <a:p>
            <a:pPr marL="12700">
              <a:spcBef>
                <a:spcPts val="105"/>
              </a:spcBef>
            </a:pPr>
            <a:r>
              <a:rPr sz="4400" spc="-20" dirty="0"/>
              <a:t>Pros</a:t>
            </a:r>
            <a:r>
              <a:rPr sz="4400" dirty="0"/>
              <a:t> and </a:t>
            </a:r>
            <a:r>
              <a:rPr sz="4400" spc="-15" dirty="0"/>
              <a:t>cons</a:t>
            </a:r>
            <a:r>
              <a:rPr sz="4400" spc="10" dirty="0"/>
              <a:t> </a:t>
            </a:r>
            <a:r>
              <a:rPr sz="4400" spc="-5" dirty="0"/>
              <a:t>of </a:t>
            </a:r>
            <a:r>
              <a:rPr sz="4400" spc="-10" dirty="0"/>
              <a:t>virtualization</a:t>
            </a:r>
            <a:endParaRPr sz="4400"/>
          </a:p>
        </p:txBody>
      </p:sp>
      <p:sp>
        <p:nvSpPr>
          <p:cNvPr id="3" name="object 3"/>
          <p:cNvSpPr txBox="1"/>
          <p:nvPr/>
        </p:nvSpPr>
        <p:spPr>
          <a:xfrm>
            <a:off x="2059940" y="1509978"/>
            <a:ext cx="6256020" cy="3817070"/>
          </a:xfrm>
          <a:prstGeom prst="rect">
            <a:avLst/>
          </a:prstGeom>
        </p:spPr>
        <p:txBody>
          <a:bodyPr vert="horz" wrap="square" lIns="0" tIns="61594" rIns="0" bIns="0" rtlCol="0">
            <a:spAutoFit/>
          </a:bodyPr>
          <a:lstStyle/>
          <a:p>
            <a:pPr marL="355600" indent="-342900">
              <a:spcBef>
                <a:spcPts val="484"/>
              </a:spcBef>
              <a:buFont typeface="Arial MT"/>
              <a:buChar char="•"/>
              <a:tabLst>
                <a:tab pos="354965" algn="l"/>
                <a:tab pos="355600" algn="l"/>
              </a:tabLst>
            </a:pPr>
            <a:r>
              <a:rPr sz="3200" b="1" spc="-15" dirty="0">
                <a:solidFill>
                  <a:srgbClr val="FF0000"/>
                </a:solidFill>
                <a:latin typeface="Calibri"/>
                <a:cs typeface="Calibri"/>
              </a:rPr>
              <a:t>Advantages</a:t>
            </a:r>
            <a:r>
              <a:rPr sz="3200" b="1" spc="-50" dirty="0">
                <a:solidFill>
                  <a:srgbClr val="FF0000"/>
                </a:solidFill>
                <a:latin typeface="Calibri"/>
                <a:cs typeface="Calibri"/>
              </a:rPr>
              <a:t> </a:t>
            </a:r>
            <a:r>
              <a:rPr sz="3200" b="1" dirty="0">
                <a:solidFill>
                  <a:srgbClr val="FF0000"/>
                </a:solidFill>
                <a:latin typeface="Calibri"/>
                <a:cs typeface="Calibri"/>
              </a:rPr>
              <a:t>of</a:t>
            </a:r>
            <a:r>
              <a:rPr sz="3200" b="1" spc="-10" dirty="0">
                <a:solidFill>
                  <a:srgbClr val="FF0000"/>
                </a:solidFill>
                <a:latin typeface="Calibri"/>
                <a:cs typeface="Calibri"/>
              </a:rPr>
              <a:t> </a:t>
            </a:r>
            <a:r>
              <a:rPr sz="3200" b="1" spc="-5" dirty="0">
                <a:solidFill>
                  <a:srgbClr val="FF0000"/>
                </a:solidFill>
                <a:latin typeface="Calibri"/>
                <a:cs typeface="Calibri"/>
              </a:rPr>
              <a:t>Virtualization</a:t>
            </a:r>
            <a:endParaRPr sz="3200" dirty="0">
              <a:latin typeface="Calibri"/>
              <a:cs typeface="Calibri"/>
            </a:endParaRPr>
          </a:p>
          <a:p>
            <a:pPr marL="355600" indent="-342900">
              <a:spcBef>
                <a:spcPts val="390"/>
              </a:spcBef>
              <a:buFont typeface="Wingdings"/>
              <a:buChar char=""/>
              <a:tabLst>
                <a:tab pos="355600" algn="l"/>
              </a:tabLst>
            </a:pPr>
            <a:r>
              <a:rPr sz="3200" spc="-10" dirty="0">
                <a:latin typeface="Calibri"/>
                <a:cs typeface="Calibri"/>
              </a:rPr>
              <a:t>Reduced</a:t>
            </a:r>
            <a:r>
              <a:rPr sz="3200" spc="-20" dirty="0">
                <a:latin typeface="Calibri"/>
                <a:cs typeface="Calibri"/>
              </a:rPr>
              <a:t> </a:t>
            </a:r>
            <a:r>
              <a:rPr sz="3200" spc="-5" dirty="0">
                <a:latin typeface="Calibri"/>
                <a:cs typeface="Calibri"/>
              </a:rPr>
              <a:t>spending</a:t>
            </a:r>
            <a:endParaRPr sz="3200" dirty="0">
              <a:latin typeface="Calibri"/>
              <a:cs typeface="Calibri"/>
            </a:endParaRPr>
          </a:p>
          <a:p>
            <a:pPr marL="355600" indent="-342900">
              <a:spcBef>
                <a:spcPts val="380"/>
              </a:spcBef>
              <a:buFont typeface="Wingdings"/>
              <a:buChar char=""/>
              <a:tabLst>
                <a:tab pos="355600" algn="l"/>
              </a:tabLst>
            </a:pPr>
            <a:r>
              <a:rPr sz="3200" spc="-10" dirty="0">
                <a:latin typeface="Calibri"/>
                <a:cs typeface="Calibri"/>
              </a:rPr>
              <a:t>Portability</a:t>
            </a:r>
            <a:endParaRPr sz="3200" dirty="0">
              <a:latin typeface="Calibri"/>
              <a:cs typeface="Calibri"/>
            </a:endParaRPr>
          </a:p>
          <a:p>
            <a:pPr marL="355600" indent="-342900">
              <a:spcBef>
                <a:spcPts val="390"/>
              </a:spcBef>
              <a:buFont typeface="Wingdings"/>
              <a:buChar char=""/>
              <a:tabLst>
                <a:tab pos="355600" algn="l"/>
              </a:tabLst>
            </a:pPr>
            <a:r>
              <a:rPr sz="3200" spc="-20" dirty="0">
                <a:latin typeface="Calibri"/>
                <a:cs typeface="Calibri"/>
              </a:rPr>
              <a:t>Efficient</a:t>
            </a:r>
            <a:r>
              <a:rPr sz="3200" spc="-10" dirty="0">
                <a:latin typeface="Calibri"/>
                <a:cs typeface="Calibri"/>
              </a:rPr>
              <a:t> </a:t>
            </a:r>
            <a:r>
              <a:rPr sz="3200" spc="-5" dirty="0">
                <a:latin typeface="Calibri"/>
                <a:cs typeface="Calibri"/>
              </a:rPr>
              <a:t>use</a:t>
            </a:r>
            <a:r>
              <a:rPr sz="3200" spc="-30" dirty="0">
                <a:latin typeface="Calibri"/>
                <a:cs typeface="Calibri"/>
              </a:rPr>
              <a:t> </a:t>
            </a:r>
            <a:r>
              <a:rPr sz="3200" spc="-5" dirty="0">
                <a:latin typeface="Calibri"/>
                <a:cs typeface="Calibri"/>
              </a:rPr>
              <a:t>of</a:t>
            </a:r>
            <a:r>
              <a:rPr sz="3200" spc="-20" dirty="0">
                <a:latin typeface="Calibri"/>
                <a:cs typeface="Calibri"/>
              </a:rPr>
              <a:t> </a:t>
            </a:r>
            <a:r>
              <a:rPr sz="3200" spc="-10" dirty="0">
                <a:latin typeface="Calibri"/>
                <a:cs typeface="Calibri"/>
              </a:rPr>
              <a:t>resources.</a:t>
            </a:r>
            <a:endParaRPr sz="3200" dirty="0">
              <a:latin typeface="Calibri"/>
              <a:cs typeface="Calibri"/>
            </a:endParaRPr>
          </a:p>
          <a:p>
            <a:pPr marL="355600" indent="-342900">
              <a:spcBef>
                <a:spcPts val="380"/>
              </a:spcBef>
              <a:buFont typeface="Wingdings"/>
              <a:buChar char=""/>
              <a:tabLst>
                <a:tab pos="355600" algn="l"/>
              </a:tabLst>
            </a:pPr>
            <a:r>
              <a:rPr sz="3200" spc="-10" dirty="0">
                <a:latin typeface="Calibri"/>
                <a:cs typeface="Calibri"/>
              </a:rPr>
              <a:t>Easier</a:t>
            </a:r>
            <a:r>
              <a:rPr sz="3200" spc="-5" dirty="0">
                <a:latin typeface="Calibri"/>
                <a:cs typeface="Calibri"/>
              </a:rPr>
              <a:t> </a:t>
            </a:r>
            <a:r>
              <a:rPr sz="3200" spc="-10" dirty="0">
                <a:latin typeface="Calibri"/>
                <a:cs typeface="Calibri"/>
              </a:rPr>
              <a:t>backup</a:t>
            </a:r>
            <a:r>
              <a:rPr sz="3200" spc="-5" dirty="0">
                <a:latin typeface="Calibri"/>
                <a:cs typeface="Calibri"/>
              </a:rPr>
              <a:t> </a:t>
            </a:r>
            <a:r>
              <a:rPr sz="3200" dirty="0">
                <a:latin typeface="Calibri"/>
                <a:cs typeface="Calibri"/>
              </a:rPr>
              <a:t>and</a:t>
            </a:r>
            <a:r>
              <a:rPr sz="3200" spc="5" dirty="0">
                <a:latin typeface="Calibri"/>
                <a:cs typeface="Calibri"/>
              </a:rPr>
              <a:t> </a:t>
            </a:r>
            <a:r>
              <a:rPr sz="3200" spc="-15" dirty="0">
                <a:latin typeface="Calibri"/>
                <a:cs typeface="Calibri"/>
              </a:rPr>
              <a:t>disaster</a:t>
            </a:r>
            <a:r>
              <a:rPr sz="3200" spc="5" dirty="0">
                <a:latin typeface="Calibri"/>
                <a:cs typeface="Calibri"/>
              </a:rPr>
              <a:t> </a:t>
            </a:r>
            <a:r>
              <a:rPr sz="3200" spc="-15" dirty="0">
                <a:latin typeface="Calibri"/>
                <a:cs typeface="Calibri"/>
              </a:rPr>
              <a:t>recovery</a:t>
            </a:r>
            <a:endParaRPr sz="3200" dirty="0">
              <a:latin typeface="Calibri"/>
              <a:cs typeface="Calibri"/>
            </a:endParaRPr>
          </a:p>
          <a:p>
            <a:pPr marL="355600" indent="-342900">
              <a:spcBef>
                <a:spcPts val="385"/>
              </a:spcBef>
              <a:buFont typeface="Wingdings"/>
              <a:buChar char=""/>
              <a:tabLst>
                <a:tab pos="355600" algn="l"/>
              </a:tabLst>
            </a:pPr>
            <a:r>
              <a:rPr sz="3200" spc="-20" dirty="0">
                <a:latin typeface="Calibri"/>
                <a:cs typeface="Calibri"/>
              </a:rPr>
              <a:t>Better</a:t>
            </a:r>
            <a:r>
              <a:rPr sz="3200" spc="-15" dirty="0">
                <a:latin typeface="Calibri"/>
                <a:cs typeface="Calibri"/>
              </a:rPr>
              <a:t> </a:t>
            </a:r>
            <a:r>
              <a:rPr sz="3200" spc="-5" dirty="0">
                <a:latin typeface="Calibri"/>
                <a:cs typeface="Calibri"/>
              </a:rPr>
              <a:t>business</a:t>
            </a:r>
            <a:r>
              <a:rPr sz="3200" spc="-20" dirty="0">
                <a:latin typeface="Calibri"/>
                <a:cs typeface="Calibri"/>
              </a:rPr>
              <a:t> </a:t>
            </a:r>
            <a:r>
              <a:rPr sz="3200" spc="-10" dirty="0">
                <a:latin typeface="Calibri"/>
                <a:cs typeface="Calibri"/>
              </a:rPr>
              <a:t>continuity</a:t>
            </a:r>
            <a:endParaRPr sz="3200" dirty="0">
              <a:latin typeface="Calibri"/>
              <a:cs typeface="Calibri"/>
            </a:endParaRPr>
          </a:p>
          <a:p>
            <a:pPr marL="355600" indent="-342900">
              <a:spcBef>
                <a:spcPts val="390"/>
              </a:spcBef>
              <a:buFont typeface="Wingdings"/>
              <a:buChar char=""/>
              <a:tabLst>
                <a:tab pos="355600" algn="l"/>
              </a:tabLst>
            </a:pPr>
            <a:r>
              <a:rPr sz="3200" spc="-10" dirty="0">
                <a:latin typeface="Calibri"/>
                <a:cs typeface="Calibri"/>
              </a:rPr>
              <a:t>More</a:t>
            </a:r>
            <a:r>
              <a:rPr sz="3200" spc="-15" dirty="0">
                <a:latin typeface="Calibri"/>
                <a:cs typeface="Calibri"/>
              </a:rPr>
              <a:t> efficient</a:t>
            </a:r>
            <a:r>
              <a:rPr sz="3200" spc="-5" dirty="0">
                <a:latin typeface="Calibri"/>
                <a:cs typeface="Calibri"/>
              </a:rPr>
              <a:t> IT</a:t>
            </a:r>
            <a:r>
              <a:rPr sz="3200" spc="10" dirty="0">
                <a:latin typeface="Calibri"/>
                <a:cs typeface="Calibri"/>
              </a:rPr>
              <a:t> </a:t>
            </a:r>
            <a:r>
              <a:rPr sz="3200" spc="-10" dirty="0">
                <a:latin typeface="Calibri"/>
                <a:cs typeface="Calibri"/>
              </a:rPr>
              <a:t>operations</a:t>
            </a:r>
            <a:endParaRPr sz="3200" dirty="0">
              <a:latin typeface="Calibri"/>
              <a:cs typeface="Calibri"/>
            </a:endParaRPr>
          </a:p>
        </p:txBody>
      </p:sp>
      <p:sp>
        <p:nvSpPr>
          <p:cNvPr id="4" name="Date Placeholder 3">
            <a:extLst>
              <a:ext uri="{FF2B5EF4-FFF2-40B4-BE49-F238E27FC236}">
                <a16:creationId xmlns:a16="http://schemas.microsoft.com/office/drawing/2014/main" id="{52ADA54B-81B2-479F-95CE-D5977D55124D}"/>
              </a:ext>
            </a:extLst>
          </p:cNvPr>
          <p:cNvSpPr>
            <a:spLocks noGrp="1"/>
          </p:cNvSpPr>
          <p:nvPr>
            <p:ph type="dt" sz="half" idx="6"/>
          </p:nvPr>
        </p:nvSpPr>
        <p:spPr/>
        <p:txBody>
          <a:bodyPr/>
          <a:lstStyle/>
          <a:p>
            <a:fld id="{B18200A9-E77A-46BE-B6CD-38B28405B2C4}" type="datetime1">
              <a:rPr lang="en-US" smtClean="0"/>
              <a:t>3/13/2023</a:t>
            </a:fld>
            <a:endParaRPr lang="en-US"/>
          </a:p>
        </p:txBody>
      </p:sp>
      <p:sp>
        <p:nvSpPr>
          <p:cNvPr id="5" name="Footer Placeholder 4">
            <a:extLst>
              <a:ext uri="{FF2B5EF4-FFF2-40B4-BE49-F238E27FC236}">
                <a16:creationId xmlns:a16="http://schemas.microsoft.com/office/drawing/2014/main" id="{D24E82E2-73F6-4D14-B9E0-F94074FED7F7}"/>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78" y="461900"/>
            <a:ext cx="6845300" cy="696595"/>
          </a:xfrm>
          <a:prstGeom prst="rect">
            <a:avLst/>
          </a:prstGeom>
        </p:spPr>
        <p:txBody>
          <a:bodyPr vert="horz" wrap="square" lIns="0" tIns="13335" rIns="0" bIns="0" rtlCol="0">
            <a:spAutoFit/>
          </a:bodyPr>
          <a:lstStyle/>
          <a:p>
            <a:pPr marL="12700">
              <a:spcBef>
                <a:spcPts val="105"/>
              </a:spcBef>
            </a:pPr>
            <a:r>
              <a:rPr sz="4400" spc="-20" dirty="0"/>
              <a:t>Pros</a:t>
            </a:r>
            <a:r>
              <a:rPr sz="4400" dirty="0"/>
              <a:t> and </a:t>
            </a:r>
            <a:r>
              <a:rPr sz="4400" spc="-15" dirty="0"/>
              <a:t>cons</a:t>
            </a:r>
            <a:r>
              <a:rPr sz="4400" spc="10" dirty="0"/>
              <a:t> </a:t>
            </a:r>
            <a:r>
              <a:rPr sz="4400" spc="-5" dirty="0"/>
              <a:t>of </a:t>
            </a:r>
            <a:r>
              <a:rPr sz="4400" spc="-10" dirty="0"/>
              <a:t>virtualization</a:t>
            </a:r>
            <a:endParaRPr sz="4400"/>
          </a:p>
        </p:txBody>
      </p:sp>
      <p:sp>
        <p:nvSpPr>
          <p:cNvPr id="3" name="object 3"/>
          <p:cNvSpPr txBox="1"/>
          <p:nvPr/>
        </p:nvSpPr>
        <p:spPr>
          <a:xfrm>
            <a:off x="2059941" y="1509942"/>
            <a:ext cx="7348855" cy="2389115"/>
          </a:xfrm>
          <a:prstGeom prst="rect">
            <a:avLst/>
          </a:prstGeom>
        </p:spPr>
        <p:txBody>
          <a:bodyPr vert="horz" wrap="square" lIns="0" tIns="110489" rIns="0" bIns="0" rtlCol="0">
            <a:spAutoFit/>
          </a:bodyPr>
          <a:lstStyle/>
          <a:p>
            <a:pPr marL="355600" indent="-342900">
              <a:spcBef>
                <a:spcPts val="869"/>
              </a:spcBef>
              <a:buFont typeface="Arial MT"/>
              <a:buChar char="•"/>
              <a:tabLst>
                <a:tab pos="354965" algn="l"/>
                <a:tab pos="355600" algn="l"/>
              </a:tabLst>
            </a:pPr>
            <a:r>
              <a:rPr sz="3200" b="1" spc="-15" dirty="0">
                <a:solidFill>
                  <a:srgbClr val="FF0000"/>
                </a:solidFill>
                <a:latin typeface="Calibri"/>
                <a:cs typeface="Calibri"/>
              </a:rPr>
              <a:t>Disadvantages</a:t>
            </a:r>
            <a:r>
              <a:rPr sz="3200" b="1" spc="-40" dirty="0">
                <a:solidFill>
                  <a:srgbClr val="FF0000"/>
                </a:solidFill>
                <a:latin typeface="Calibri"/>
                <a:cs typeface="Calibri"/>
              </a:rPr>
              <a:t> </a:t>
            </a:r>
            <a:r>
              <a:rPr sz="3200" b="1" dirty="0">
                <a:solidFill>
                  <a:srgbClr val="FF0000"/>
                </a:solidFill>
                <a:latin typeface="Calibri"/>
                <a:cs typeface="Calibri"/>
              </a:rPr>
              <a:t>of</a:t>
            </a:r>
            <a:r>
              <a:rPr sz="3200" b="1" spc="-45" dirty="0">
                <a:solidFill>
                  <a:srgbClr val="FF0000"/>
                </a:solidFill>
                <a:latin typeface="Calibri"/>
                <a:cs typeface="Calibri"/>
              </a:rPr>
              <a:t> </a:t>
            </a:r>
            <a:r>
              <a:rPr sz="3200" b="1" spc="-5" dirty="0">
                <a:solidFill>
                  <a:srgbClr val="FF0000"/>
                </a:solidFill>
                <a:latin typeface="Calibri"/>
                <a:cs typeface="Calibri"/>
              </a:rPr>
              <a:t>Virtualization</a:t>
            </a:r>
            <a:endParaRPr sz="3200" dirty="0">
              <a:latin typeface="Calibri"/>
              <a:cs typeface="Calibri"/>
            </a:endParaRPr>
          </a:p>
          <a:p>
            <a:pPr marL="355600" indent="-342900">
              <a:spcBef>
                <a:spcPts val="770"/>
              </a:spcBef>
              <a:buFont typeface="Wingdings"/>
              <a:buChar char=""/>
              <a:tabLst>
                <a:tab pos="355600" algn="l"/>
              </a:tabLst>
            </a:pPr>
            <a:r>
              <a:rPr sz="3200" spc="-10" dirty="0">
                <a:latin typeface="Calibri"/>
                <a:cs typeface="Calibri"/>
              </a:rPr>
              <a:t>Software</a:t>
            </a:r>
            <a:r>
              <a:rPr sz="3200" spc="-20" dirty="0">
                <a:latin typeface="Calibri"/>
                <a:cs typeface="Calibri"/>
              </a:rPr>
              <a:t> </a:t>
            </a:r>
            <a:r>
              <a:rPr sz="3200" dirty="0">
                <a:latin typeface="Calibri"/>
                <a:cs typeface="Calibri"/>
              </a:rPr>
              <a:t>licensing</a:t>
            </a:r>
            <a:r>
              <a:rPr sz="3200" spc="-10" dirty="0">
                <a:latin typeface="Calibri"/>
                <a:cs typeface="Calibri"/>
              </a:rPr>
              <a:t> </a:t>
            </a:r>
            <a:r>
              <a:rPr sz="3200" spc="-15" dirty="0">
                <a:latin typeface="Calibri"/>
                <a:cs typeface="Calibri"/>
              </a:rPr>
              <a:t>considerations</a:t>
            </a:r>
            <a:endParaRPr sz="3200" dirty="0">
              <a:latin typeface="Calibri"/>
              <a:cs typeface="Calibri"/>
            </a:endParaRPr>
          </a:p>
          <a:p>
            <a:pPr marL="355600" indent="-342900">
              <a:spcBef>
                <a:spcPts val="770"/>
              </a:spcBef>
              <a:buFont typeface="Wingdings"/>
              <a:buChar char=""/>
              <a:tabLst>
                <a:tab pos="355600" algn="l"/>
              </a:tabLst>
            </a:pPr>
            <a:r>
              <a:rPr sz="3200" spc="-10" dirty="0">
                <a:latin typeface="Calibri"/>
                <a:cs typeface="Calibri"/>
              </a:rPr>
              <a:t>Possible</a:t>
            </a:r>
            <a:r>
              <a:rPr sz="3200" spc="-25" dirty="0">
                <a:latin typeface="Calibri"/>
                <a:cs typeface="Calibri"/>
              </a:rPr>
              <a:t> </a:t>
            </a:r>
            <a:r>
              <a:rPr sz="3200" dirty="0">
                <a:latin typeface="Calibri"/>
                <a:cs typeface="Calibri"/>
              </a:rPr>
              <a:t>learning</a:t>
            </a:r>
            <a:r>
              <a:rPr sz="3200" spc="-25" dirty="0">
                <a:latin typeface="Calibri"/>
                <a:cs typeface="Calibri"/>
              </a:rPr>
              <a:t> </a:t>
            </a:r>
            <a:r>
              <a:rPr sz="3200" spc="-5" dirty="0">
                <a:latin typeface="Calibri"/>
                <a:cs typeface="Calibri"/>
              </a:rPr>
              <a:t>curve</a:t>
            </a:r>
            <a:endParaRPr sz="3200" dirty="0">
              <a:latin typeface="Calibri"/>
              <a:cs typeface="Calibri"/>
            </a:endParaRPr>
          </a:p>
          <a:p>
            <a:pPr marL="355600" indent="-342900">
              <a:spcBef>
                <a:spcPts val="770"/>
              </a:spcBef>
              <a:buFont typeface="Wingdings"/>
              <a:buChar char=""/>
              <a:tabLst>
                <a:tab pos="355600" algn="l"/>
              </a:tabLst>
            </a:pPr>
            <a:r>
              <a:rPr sz="3200" dirty="0">
                <a:latin typeface="Calibri"/>
                <a:cs typeface="Calibri"/>
              </a:rPr>
              <a:t>Security</a:t>
            </a:r>
            <a:r>
              <a:rPr sz="3200" spc="-10" dirty="0">
                <a:latin typeface="Calibri"/>
                <a:cs typeface="Calibri"/>
              </a:rPr>
              <a:t> </a:t>
            </a:r>
            <a:r>
              <a:rPr sz="3200" spc="-5" dirty="0">
                <a:latin typeface="Calibri"/>
                <a:cs typeface="Calibri"/>
              </a:rPr>
              <a:t>holes</a:t>
            </a:r>
            <a:r>
              <a:rPr sz="3200" spc="-10" dirty="0">
                <a:latin typeface="Calibri"/>
                <a:cs typeface="Calibri"/>
              </a:rPr>
              <a:t> </a:t>
            </a:r>
            <a:r>
              <a:rPr sz="3200" dirty="0">
                <a:latin typeface="Calibri"/>
                <a:cs typeface="Calibri"/>
              </a:rPr>
              <a:t>and</a:t>
            </a:r>
            <a:r>
              <a:rPr sz="3200" spc="20" dirty="0">
                <a:latin typeface="Calibri"/>
                <a:cs typeface="Calibri"/>
              </a:rPr>
              <a:t> </a:t>
            </a:r>
            <a:r>
              <a:rPr sz="3200" spc="-5" dirty="0">
                <a:latin typeface="Calibri"/>
                <a:cs typeface="Calibri"/>
              </a:rPr>
              <a:t>new</a:t>
            </a:r>
            <a:r>
              <a:rPr sz="3200" spc="-30" dirty="0">
                <a:latin typeface="Calibri"/>
                <a:cs typeface="Calibri"/>
              </a:rPr>
              <a:t> </a:t>
            </a:r>
            <a:r>
              <a:rPr sz="3200" spc="-10" dirty="0">
                <a:latin typeface="Calibri"/>
                <a:cs typeface="Calibri"/>
              </a:rPr>
              <a:t>threats</a:t>
            </a:r>
            <a:endParaRPr sz="3200" dirty="0">
              <a:latin typeface="Calibri"/>
              <a:cs typeface="Calibri"/>
            </a:endParaRPr>
          </a:p>
        </p:txBody>
      </p:sp>
      <p:sp>
        <p:nvSpPr>
          <p:cNvPr id="4" name="Date Placeholder 3">
            <a:extLst>
              <a:ext uri="{FF2B5EF4-FFF2-40B4-BE49-F238E27FC236}">
                <a16:creationId xmlns:a16="http://schemas.microsoft.com/office/drawing/2014/main" id="{DC5A8AEA-ED56-4605-98E6-9762847E32FF}"/>
              </a:ext>
            </a:extLst>
          </p:cNvPr>
          <p:cNvSpPr>
            <a:spLocks noGrp="1"/>
          </p:cNvSpPr>
          <p:nvPr>
            <p:ph type="dt" sz="half" idx="6"/>
          </p:nvPr>
        </p:nvSpPr>
        <p:spPr/>
        <p:txBody>
          <a:bodyPr/>
          <a:lstStyle/>
          <a:p>
            <a:fld id="{99024916-AAEB-4BBF-B9BF-BC49451104E8}" type="datetime1">
              <a:rPr lang="en-US" smtClean="0"/>
              <a:t>3/13/2023</a:t>
            </a:fld>
            <a:endParaRPr lang="en-US"/>
          </a:p>
        </p:txBody>
      </p:sp>
      <p:sp>
        <p:nvSpPr>
          <p:cNvPr id="5" name="Footer Placeholder 4">
            <a:extLst>
              <a:ext uri="{FF2B5EF4-FFF2-40B4-BE49-F238E27FC236}">
                <a16:creationId xmlns:a16="http://schemas.microsoft.com/office/drawing/2014/main" id="{46C55BA6-7939-4370-BDCD-73E0F40310A3}"/>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973087"/>
            <a:ext cx="8489504" cy="1107996"/>
          </a:xfrm>
        </p:spPr>
        <p:txBody>
          <a:bodyPr/>
          <a:lstStyle/>
          <a:p>
            <a:r>
              <a:rPr lang="en-US" sz="3600" b="1" dirty="0"/>
              <a:t>3.4 Implementation levels of virtualization</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p>
        </p:txBody>
      </p:sp>
    </p:spTree>
    <p:extLst>
      <p:ext uri="{BB962C8B-B14F-4D97-AF65-F5344CB8AC3E}">
        <p14:creationId xmlns:p14="http://schemas.microsoft.com/office/powerpoint/2010/main" val="14020260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1"/>
            <a:ext cx="5067300" cy="596899"/>
          </a:xfrm>
        </p:spPr>
        <p:txBody>
          <a:bodyPr/>
          <a:lstStyle/>
          <a:p>
            <a:r>
              <a:rPr lang="en-US" dirty="0"/>
              <a:t>Levels of Virtualization</a:t>
            </a:r>
          </a:p>
        </p:txBody>
      </p:sp>
      <p:pic>
        <p:nvPicPr>
          <p:cNvPr id="1026" name="Picture 2" descr="Implementation levels of virtualization and security issues ...">
            <a:extLst>
              <a:ext uri="{FF2B5EF4-FFF2-40B4-BE49-F238E27FC236}">
                <a16:creationId xmlns:a16="http://schemas.microsoft.com/office/drawing/2014/main" id="{AEEF0DF2-5DD6-42E1-90AC-6D4BF029F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1371600"/>
            <a:ext cx="6172200" cy="48387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BC76EFF-C79F-471A-A4BD-0EC9B6B995F2}"/>
              </a:ext>
            </a:extLst>
          </p:cNvPr>
          <p:cNvSpPr>
            <a:spLocks noGrp="1"/>
          </p:cNvSpPr>
          <p:nvPr>
            <p:ph type="dt" sz="half" idx="6"/>
          </p:nvPr>
        </p:nvSpPr>
        <p:spPr/>
        <p:txBody>
          <a:bodyPr/>
          <a:lstStyle/>
          <a:p>
            <a:fld id="{ACF5C7EA-84AC-484F-A202-1FD35F52816D}" type="datetime1">
              <a:rPr lang="en-US" smtClean="0"/>
              <a:t>3/13/2023</a:t>
            </a:fld>
            <a:endParaRPr lang="en-US"/>
          </a:p>
        </p:txBody>
      </p:sp>
      <p:sp>
        <p:nvSpPr>
          <p:cNvPr id="4" name="Footer Placeholder 3">
            <a:extLst>
              <a:ext uri="{FF2B5EF4-FFF2-40B4-BE49-F238E27FC236}">
                <a16:creationId xmlns:a16="http://schemas.microsoft.com/office/drawing/2014/main" id="{32CECFF8-3849-47D4-9A9A-43A6CC06BDC0}"/>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24480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52400"/>
            <a:ext cx="10115024" cy="1243289"/>
          </a:xfrm>
          <a:prstGeom prst="rect">
            <a:avLst/>
          </a:prstGeom>
        </p:spPr>
        <p:txBody>
          <a:bodyPr vert="horz" wrap="square" lIns="0" tIns="12065" rIns="0" bIns="0" rtlCol="0">
            <a:spAutoFit/>
          </a:bodyPr>
          <a:lstStyle/>
          <a:p>
            <a:pPr marL="2233295" marR="5080" indent="-2202815" algn="ctr">
              <a:spcBef>
                <a:spcPts val="95"/>
              </a:spcBef>
            </a:pPr>
            <a:r>
              <a:rPr b="1" spc="-30" dirty="0"/>
              <a:t>Why</a:t>
            </a:r>
            <a:r>
              <a:rPr b="1" spc="-5" dirty="0"/>
              <a:t> </a:t>
            </a:r>
            <a:r>
              <a:rPr b="1" spc="-20" dirty="0"/>
              <a:t>are</a:t>
            </a:r>
            <a:r>
              <a:rPr b="1" spc="-15" dirty="0"/>
              <a:t> virtualized</a:t>
            </a:r>
            <a:r>
              <a:rPr b="1" spc="-5" dirty="0"/>
              <a:t> </a:t>
            </a:r>
            <a:r>
              <a:rPr b="1" spc="-20" dirty="0"/>
              <a:t>environments</a:t>
            </a:r>
            <a:r>
              <a:rPr b="1" spc="-10" dirty="0"/>
              <a:t> so </a:t>
            </a:r>
            <a:r>
              <a:rPr b="1" spc="-885" dirty="0"/>
              <a:t> </a:t>
            </a:r>
            <a:r>
              <a:rPr b="1" spc="-5" dirty="0"/>
              <a:t>popular </a:t>
            </a:r>
            <a:r>
              <a:rPr b="1" spc="-25" dirty="0"/>
              <a:t>today?</a:t>
            </a:r>
          </a:p>
        </p:txBody>
      </p:sp>
      <p:sp>
        <p:nvSpPr>
          <p:cNvPr id="3" name="object 3"/>
          <p:cNvSpPr txBox="1"/>
          <p:nvPr/>
        </p:nvSpPr>
        <p:spPr>
          <a:xfrm>
            <a:off x="2133702" y="1295400"/>
            <a:ext cx="7924698" cy="4878705"/>
          </a:xfrm>
          <a:prstGeom prst="rect">
            <a:avLst/>
          </a:prstGeom>
        </p:spPr>
        <p:txBody>
          <a:bodyPr vert="horz" wrap="square" lIns="0" tIns="107950" rIns="0" bIns="0" rtlCol="0">
            <a:spAutoFit/>
          </a:bodyPr>
          <a:lstStyle/>
          <a:p>
            <a:pPr marL="337185" indent="-325120">
              <a:spcBef>
                <a:spcPts val="850"/>
              </a:spcBef>
              <a:buSzPct val="75000"/>
              <a:buFont typeface="Arial MT"/>
              <a:buChar char="–"/>
              <a:tabLst>
                <a:tab pos="337185" algn="l"/>
                <a:tab pos="337820" algn="l"/>
              </a:tabLst>
            </a:pPr>
            <a:r>
              <a:rPr sz="2400" b="1" dirty="0">
                <a:latin typeface="Arial"/>
                <a:cs typeface="Arial"/>
              </a:rPr>
              <a:t>Increased</a:t>
            </a:r>
            <a:r>
              <a:rPr sz="2400" b="1" spc="10" dirty="0">
                <a:latin typeface="Arial"/>
                <a:cs typeface="Arial"/>
              </a:rPr>
              <a:t> </a:t>
            </a:r>
            <a:r>
              <a:rPr sz="2400" b="1" spc="-5" dirty="0">
                <a:latin typeface="Arial"/>
                <a:cs typeface="Arial"/>
              </a:rPr>
              <a:t>performance</a:t>
            </a:r>
            <a:r>
              <a:rPr sz="2400" b="1" spc="5" dirty="0">
                <a:latin typeface="Arial"/>
                <a:cs typeface="Arial"/>
              </a:rPr>
              <a:t> </a:t>
            </a:r>
            <a:r>
              <a:rPr sz="2400" b="1" dirty="0">
                <a:latin typeface="Arial"/>
                <a:cs typeface="Arial"/>
              </a:rPr>
              <a:t>and</a:t>
            </a:r>
            <a:r>
              <a:rPr sz="2400" b="1" spc="5" dirty="0">
                <a:latin typeface="Arial"/>
                <a:cs typeface="Arial"/>
              </a:rPr>
              <a:t> </a:t>
            </a:r>
            <a:r>
              <a:rPr sz="2400" b="1" spc="-5" dirty="0">
                <a:latin typeface="Arial"/>
                <a:cs typeface="Arial"/>
              </a:rPr>
              <a:t>computing</a:t>
            </a:r>
            <a:r>
              <a:rPr sz="2400" b="1" spc="-20" dirty="0">
                <a:latin typeface="Arial"/>
                <a:cs typeface="Arial"/>
              </a:rPr>
              <a:t> </a:t>
            </a:r>
            <a:r>
              <a:rPr sz="2400" b="1" spc="-5" dirty="0">
                <a:latin typeface="Arial"/>
                <a:cs typeface="Arial"/>
              </a:rPr>
              <a:t>capacity</a:t>
            </a:r>
            <a:endParaRPr sz="2400" dirty="0">
              <a:latin typeface="Arial"/>
              <a:cs typeface="Arial"/>
            </a:endParaRPr>
          </a:p>
          <a:p>
            <a:pPr marL="768350" lvl="1" indent="-288290">
              <a:spcBef>
                <a:spcPts val="630"/>
              </a:spcBef>
              <a:buSzPct val="45000"/>
              <a:buChar char="●"/>
              <a:tabLst>
                <a:tab pos="768350" algn="l"/>
                <a:tab pos="768985" algn="l"/>
              </a:tabLst>
            </a:pPr>
            <a:r>
              <a:rPr sz="2000" dirty="0">
                <a:latin typeface="Arial MT"/>
                <a:cs typeface="Arial MT"/>
              </a:rPr>
              <a:t>PCs</a:t>
            </a:r>
            <a:r>
              <a:rPr sz="2000" spc="-25" dirty="0">
                <a:latin typeface="Arial MT"/>
                <a:cs typeface="Arial MT"/>
              </a:rPr>
              <a:t> </a:t>
            </a:r>
            <a:r>
              <a:rPr sz="2000" dirty="0">
                <a:latin typeface="Arial MT"/>
                <a:cs typeface="Arial MT"/>
              </a:rPr>
              <a:t>are</a:t>
            </a:r>
            <a:r>
              <a:rPr sz="2000" spc="-20" dirty="0">
                <a:latin typeface="Arial MT"/>
                <a:cs typeface="Arial MT"/>
              </a:rPr>
              <a:t> </a:t>
            </a:r>
            <a:r>
              <a:rPr sz="2000" dirty="0">
                <a:latin typeface="Arial MT"/>
                <a:cs typeface="Arial MT"/>
              </a:rPr>
              <a:t>having</a:t>
            </a:r>
            <a:r>
              <a:rPr sz="2000" spc="-20" dirty="0">
                <a:latin typeface="Arial MT"/>
                <a:cs typeface="Arial MT"/>
              </a:rPr>
              <a:t> </a:t>
            </a:r>
            <a:r>
              <a:rPr sz="2000" dirty="0">
                <a:latin typeface="Arial MT"/>
                <a:cs typeface="Arial MT"/>
              </a:rPr>
              <a:t>immense</a:t>
            </a:r>
            <a:r>
              <a:rPr sz="2000" spc="-35" dirty="0">
                <a:latin typeface="Arial MT"/>
                <a:cs typeface="Arial MT"/>
              </a:rPr>
              <a:t> </a:t>
            </a:r>
            <a:r>
              <a:rPr sz="2000" dirty="0">
                <a:latin typeface="Arial MT"/>
                <a:cs typeface="Arial MT"/>
              </a:rPr>
              <a:t>computing</a:t>
            </a:r>
            <a:r>
              <a:rPr sz="2000" spc="-35" dirty="0">
                <a:latin typeface="Arial MT"/>
                <a:cs typeface="Arial MT"/>
              </a:rPr>
              <a:t> </a:t>
            </a:r>
            <a:r>
              <a:rPr sz="2000" spc="-15" dirty="0">
                <a:latin typeface="Arial MT"/>
                <a:cs typeface="Arial MT"/>
              </a:rPr>
              <a:t>power.</a:t>
            </a:r>
            <a:endParaRPr sz="2000" dirty="0">
              <a:latin typeface="Arial MT"/>
              <a:cs typeface="Arial MT"/>
            </a:endParaRPr>
          </a:p>
          <a:p>
            <a:pPr marL="337185" indent="-325120">
              <a:spcBef>
                <a:spcPts val="305"/>
              </a:spcBef>
              <a:buSzPct val="75000"/>
              <a:buFont typeface="Arial MT"/>
              <a:buChar char="–"/>
              <a:tabLst>
                <a:tab pos="337185" algn="l"/>
                <a:tab pos="337820" algn="l"/>
              </a:tabLst>
            </a:pPr>
            <a:r>
              <a:rPr sz="2400" b="1" spc="-5" dirty="0">
                <a:latin typeface="Arial"/>
                <a:cs typeface="Arial"/>
              </a:rPr>
              <a:t>Underutilized</a:t>
            </a:r>
            <a:r>
              <a:rPr sz="2400" b="1" spc="-15" dirty="0">
                <a:latin typeface="Arial"/>
                <a:cs typeface="Arial"/>
              </a:rPr>
              <a:t> </a:t>
            </a:r>
            <a:r>
              <a:rPr sz="2400" b="1" dirty="0">
                <a:latin typeface="Arial"/>
                <a:cs typeface="Arial"/>
              </a:rPr>
              <a:t>hardware</a:t>
            </a:r>
            <a:r>
              <a:rPr sz="2400" b="1" spc="-20" dirty="0">
                <a:latin typeface="Arial"/>
                <a:cs typeface="Arial"/>
              </a:rPr>
              <a:t> </a:t>
            </a:r>
            <a:r>
              <a:rPr sz="2400" b="1" dirty="0">
                <a:latin typeface="Arial"/>
                <a:cs typeface="Arial"/>
              </a:rPr>
              <a:t>and</a:t>
            </a:r>
            <a:r>
              <a:rPr sz="2400" b="1" spc="-5" dirty="0">
                <a:latin typeface="Arial"/>
                <a:cs typeface="Arial"/>
              </a:rPr>
              <a:t> </a:t>
            </a:r>
            <a:r>
              <a:rPr sz="2400" b="1" dirty="0">
                <a:latin typeface="Arial"/>
                <a:cs typeface="Arial"/>
              </a:rPr>
              <a:t>software</a:t>
            </a:r>
            <a:r>
              <a:rPr sz="2400" b="1" spc="-30" dirty="0">
                <a:latin typeface="Arial"/>
                <a:cs typeface="Arial"/>
              </a:rPr>
              <a:t> </a:t>
            </a:r>
            <a:r>
              <a:rPr sz="2400" b="1" spc="-5" dirty="0">
                <a:latin typeface="Arial"/>
                <a:cs typeface="Arial"/>
              </a:rPr>
              <a:t>resources</a:t>
            </a:r>
            <a:endParaRPr sz="2400" dirty="0">
              <a:latin typeface="Arial"/>
              <a:cs typeface="Arial"/>
            </a:endParaRPr>
          </a:p>
          <a:p>
            <a:pPr marL="768350" marR="769620" lvl="1" indent="-288290">
              <a:lnSpc>
                <a:spcPct val="80000"/>
              </a:lnSpc>
              <a:spcBef>
                <a:spcPts val="1110"/>
              </a:spcBef>
              <a:buSzPct val="45000"/>
              <a:buChar char="●"/>
              <a:tabLst>
                <a:tab pos="768350" algn="l"/>
                <a:tab pos="768985" algn="l"/>
              </a:tabLst>
            </a:pPr>
            <a:r>
              <a:rPr sz="2000" dirty="0">
                <a:latin typeface="Arial MT"/>
                <a:cs typeface="Arial MT"/>
              </a:rPr>
              <a:t>Limited</a:t>
            </a:r>
            <a:r>
              <a:rPr sz="2000" spc="-20" dirty="0">
                <a:latin typeface="Arial MT"/>
                <a:cs typeface="Arial MT"/>
              </a:rPr>
              <a:t> </a:t>
            </a:r>
            <a:r>
              <a:rPr sz="2000" dirty="0">
                <a:latin typeface="Arial MT"/>
                <a:cs typeface="Arial MT"/>
              </a:rPr>
              <a:t>use</a:t>
            </a:r>
            <a:r>
              <a:rPr sz="2000" spc="-20"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increased</a:t>
            </a:r>
            <a:r>
              <a:rPr sz="2000" spc="-45" dirty="0">
                <a:latin typeface="Arial MT"/>
                <a:cs typeface="Arial MT"/>
              </a:rPr>
              <a:t> </a:t>
            </a:r>
            <a:r>
              <a:rPr sz="2000" dirty="0">
                <a:latin typeface="Arial MT"/>
                <a:cs typeface="Arial MT"/>
              </a:rPr>
              <a:t>performance</a:t>
            </a:r>
            <a:r>
              <a:rPr sz="2000" spc="-45" dirty="0">
                <a:latin typeface="Arial MT"/>
                <a:cs typeface="Arial MT"/>
              </a:rPr>
              <a:t> </a:t>
            </a:r>
            <a:r>
              <a:rPr sz="2000" dirty="0">
                <a:latin typeface="Arial MT"/>
                <a:cs typeface="Arial MT"/>
              </a:rPr>
              <a:t>&amp;</a:t>
            </a:r>
            <a:r>
              <a:rPr sz="2000" spc="-5" dirty="0">
                <a:latin typeface="Arial MT"/>
                <a:cs typeface="Arial MT"/>
              </a:rPr>
              <a:t> </a:t>
            </a:r>
            <a:r>
              <a:rPr sz="2000" dirty="0">
                <a:latin typeface="Arial MT"/>
                <a:cs typeface="Arial MT"/>
              </a:rPr>
              <a:t>computing </a:t>
            </a:r>
            <a:r>
              <a:rPr sz="2000" spc="-540" dirty="0">
                <a:latin typeface="Arial MT"/>
                <a:cs typeface="Arial MT"/>
              </a:rPr>
              <a:t> </a:t>
            </a:r>
            <a:r>
              <a:rPr sz="2000" spc="-15" dirty="0">
                <a:latin typeface="Arial MT"/>
                <a:cs typeface="Arial MT"/>
              </a:rPr>
              <a:t>capacity.</a:t>
            </a:r>
            <a:endParaRPr sz="2000" dirty="0">
              <a:latin typeface="Arial MT"/>
              <a:cs typeface="Arial MT"/>
            </a:endParaRPr>
          </a:p>
          <a:p>
            <a:pPr marL="337185" indent="-325120">
              <a:spcBef>
                <a:spcPts val="320"/>
              </a:spcBef>
              <a:buSzPct val="75000"/>
              <a:buFont typeface="Arial MT"/>
              <a:buChar char="–"/>
              <a:tabLst>
                <a:tab pos="337185" algn="l"/>
                <a:tab pos="337820" algn="l"/>
              </a:tabLst>
            </a:pPr>
            <a:r>
              <a:rPr sz="2400" b="1" spc="-5" dirty="0">
                <a:latin typeface="Arial"/>
                <a:cs typeface="Arial"/>
              </a:rPr>
              <a:t>Lack</a:t>
            </a:r>
            <a:r>
              <a:rPr sz="2400" b="1" spc="-35" dirty="0">
                <a:latin typeface="Arial"/>
                <a:cs typeface="Arial"/>
              </a:rPr>
              <a:t> </a:t>
            </a:r>
            <a:r>
              <a:rPr sz="2400" b="1" dirty="0">
                <a:latin typeface="Arial"/>
                <a:cs typeface="Arial"/>
              </a:rPr>
              <a:t>of</a:t>
            </a:r>
            <a:r>
              <a:rPr sz="2400" b="1" spc="-20" dirty="0">
                <a:latin typeface="Arial"/>
                <a:cs typeface="Arial"/>
              </a:rPr>
              <a:t> </a:t>
            </a:r>
            <a:r>
              <a:rPr sz="2400" b="1" spc="-5" dirty="0">
                <a:latin typeface="Arial"/>
                <a:cs typeface="Arial"/>
              </a:rPr>
              <a:t>space</a:t>
            </a:r>
            <a:endParaRPr sz="2400" dirty="0">
              <a:latin typeface="Arial"/>
              <a:cs typeface="Arial"/>
            </a:endParaRPr>
          </a:p>
          <a:p>
            <a:pPr marL="768350" lvl="1" indent="-288290">
              <a:spcBef>
                <a:spcPts val="630"/>
              </a:spcBef>
              <a:buSzPct val="45000"/>
              <a:buChar char="●"/>
              <a:tabLst>
                <a:tab pos="768350" algn="l"/>
                <a:tab pos="768985" algn="l"/>
              </a:tabLst>
            </a:pPr>
            <a:r>
              <a:rPr sz="2000" dirty="0">
                <a:latin typeface="Arial MT"/>
                <a:cs typeface="Arial MT"/>
              </a:rPr>
              <a:t>Continuous</a:t>
            </a:r>
            <a:r>
              <a:rPr sz="2000" spc="-40" dirty="0">
                <a:latin typeface="Arial MT"/>
                <a:cs typeface="Arial MT"/>
              </a:rPr>
              <a:t> </a:t>
            </a:r>
            <a:r>
              <a:rPr sz="2000" dirty="0">
                <a:latin typeface="Arial MT"/>
                <a:cs typeface="Arial MT"/>
              </a:rPr>
              <a:t>need</a:t>
            </a:r>
            <a:r>
              <a:rPr sz="2000" spc="-35" dirty="0">
                <a:latin typeface="Arial MT"/>
                <a:cs typeface="Arial MT"/>
              </a:rPr>
              <a:t> </a:t>
            </a:r>
            <a:r>
              <a:rPr sz="2000" dirty="0">
                <a:latin typeface="Arial MT"/>
                <a:cs typeface="Arial MT"/>
              </a:rPr>
              <a:t>for</a:t>
            </a:r>
            <a:r>
              <a:rPr sz="2000" spc="-25" dirty="0">
                <a:latin typeface="Arial MT"/>
                <a:cs typeface="Arial MT"/>
              </a:rPr>
              <a:t> </a:t>
            </a:r>
            <a:r>
              <a:rPr sz="2000" dirty="0">
                <a:latin typeface="Arial MT"/>
                <a:cs typeface="Arial MT"/>
              </a:rPr>
              <a:t>additional</a:t>
            </a:r>
            <a:r>
              <a:rPr sz="2000" spc="-25" dirty="0">
                <a:latin typeface="Arial MT"/>
                <a:cs typeface="Arial MT"/>
              </a:rPr>
              <a:t> </a:t>
            </a:r>
            <a:r>
              <a:rPr sz="2000" spc="-15" dirty="0">
                <a:latin typeface="Arial MT"/>
                <a:cs typeface="Arial MT"/>
              </a:rPr>
              <a:t>capacity.</a:t>
            </a:r>
            <a:endParaRPr sz="2000" dirty="0">
              <a:latin typeface="Arial MT"/>
              <a:cs typeface="Arial MT"/>
            </a:endParaRPr>
          </a:p>
          <a:p>
            <a:pPr marL="337185" indent="-325120">
              <a:spcBef>
                <a:spcPts val="320"/>
              </a:spcBef>
              <a:buSzPct val="75000"/>
              <a:buFont typeface="Arial MT"/>
              <a:buChar char="–"/>
              <a:tabLst>
                <a:tab pos="337185" algn="l"/>
                <a:tab pos="337820" algn="l"/>
              </a:tabLst>
            </a:pPr>
            <a:r>
              <a:rPr sz="2400" b="1" dirty="0">
                <a:latin typeface="Arial"/>
                <a:cs typeface="Arial"/>
              </a:rPr>
              <a:t>Greening</a:t>
            </a:r>
            <a:r>
              <a:rPr sz="2400" b="1" spc="-65" dirty="0">
                <a:latin typeface="Arial"/>
                <a:cs typeface="Arial"/>
              </a:rPr>
              <a:t> </a:t>
            </a:r>
            <a:r>
              <a:rPr sz="2400" b="1" dirty="0">
                <a:latin typeface="Arial"/>
                <a:cs typeface="Arial"/>
              </a:rPr>
              <a:t>initiatives</a:t>
            </a:r>
            <a:endParaRPr sz="2400" dirty="0">
              <a:latin typeface="Arial"/>
              <a:cs typeface="Arial"/>
            </a:endParaRPr>
          </a:p>
          <a:p>
            <a:pPr marL="768350" lvl="1" indent="-288290">
              <a:spcBef>
                <a:spcPts val="625"/>
              </a:spcBef>
              <a:buSzPct val="45000"/>
              <a:buChar char="●"/>
              <a:tabLst>
                <a:tab pos="768350" algn="l"/>
                <a:tab pos="768985" algn="l"/>
              </a:tabLst>
            </a:pPr>
            <a:r>
              <a:rPr sz="2000" dirty="0">
                <a:latin typeface="Arial MT"/>
                <a:cs typeface="Arial MT"/>
              </a:rPr>
              <a:t>Reduce</a:t>
            </a:r>
            <a:r>
              <a:rPr sz="2000" spc="-50" dirty="0">
                <a:latin typeface="Arial MT"/>
                <a:cs typeface="Arial MT"/>
              </a:rPr>
              <a:t> </a:t>
            </a:r>
            <a:r>
              <a:rPr sz="2000" dirty="0">
                <a:latin typeface="Arial MT"/>
                <a:cs typeface="Arial MT"/>
              </a:rPr>
              <a:t>carbon</a:t>
            </a:r>
            <a:r>
              <a:rPr sz="2000" spc="-60" dirty="0">
                <a:latin typeface="Arial MT"/>
                <a:cs typeface="Arial MT"/>
              </a:rPr>
              <a:t> </a:t>
            </a:r>
            <a:r>
              <a:rPr sz="2000" dirty="0">
                <a:latin typeface="Arial MT"/>
                <a:cs typeface="Arial MT"/>
              </a:rPr>
              <a:t>footprints</a:t>
            </a:r>
          </a:p>
          <a:p>
            <a:pPr marL="768350" lvl="1" indent="-288290">
              <a:lnSpc>
                <a:spcPts val="2160"/>
              </a:lnSpc>
              <a:spcBef>
                <a:spcPts val="420"/>
              </a:spcBef>
              <a:buSzPct val="45000"/>
              <a:buChar char="●"/>
              <a:tabLst>
                <a:tab pos="768350" algn="l"/>
                <a:tab pos="768985" algn="l"/>
              </a:tabLst>
            </a:pPr>
            <a:r>
              <a:rPr sz="2000" dirty="0">
                <a:latin typeface="Arial MT"/>
                <a:cs typeface="Arial MT"/>
              </a:rPr>
              <a:t>Reducing</a:t>
            </a:r>
            <a:r>
              <a:rPr sz="2000" spc="-3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number</a:t>
            </a:r>
            <a:r>
              <a:rPr sz="2000" spc="-25"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servers,</a:t>
            </a:r>
            <a:r>
              <a:rPr sz="2000" spc="-55" dirty="0">
                <a:latin typeface="Arial MT"/>
                <a:cs typeface="Arial MT"/>
              </a:rPr>
              <a:t> </a:t>
            </a:r>
            <a:r>
              <a:rPr sz="2000" dirty="0">
                <a:latin typeface="Arial MT"/>
                <a:cs typeface="Arial MT"/>
              </a:rPr>
              <a:t>reduce</a:t>
            </a:r>
            <a:r>
              <a:rPr sz="2000" spc="-25" dirty="0">
                <a:latin typeface="Arial MT"/>
                <a:cs typeface="Arial MT"/>
              </a:rPr>
              <a:t> </a:t>
            </a:r>
            <a:r>
              <a:rPr sz="2000" dirty="0">
                <a:latin typeface="Arial MT"/>
                <a:cs typeface="Arial MT"/>
              </a:rPr>
              <a:t>power</a:t>
            </a:r>
          </a:p>
          <a:p>
            <a:pPr marL="768350">
              <a:lnSpc>
                <a:spcPts val="2160"/>
              </a:lnSpc>
            </a:pPr>
            <a:r>
              <a:rPr sz="2000" dirty="0">
                <a:latin typeface="Arial MT"/>
                <a:cs typeface="Arial MT"/>
              </a:rPr>
              <a:t>consumption.</a:t>
            </a:r>
          </a:p>
          <a:p>
            <a:pPr marL="337185" indent="-325120">
              <a:spcBef>
                <a:spcPts val="310"/>
              </a:spcBef>
              <a:buSzPct val="75000"/>
              <a:buFont typeface="Arial MT"/>
              <a:buChar char="–"/>
              <a:tabLst>
                <a:tab pos="337185" algn="l"/>
                <a:tab pos="337820" algn="l"/>
              </a:tabLst>
            </a:pPr>
            <a:r>
              <a:rPr sz="2400" b="1" spc="-5" dirty="0">
                <a:latin typeface="Arial"/>
                <a:cs typeface="Arial"/>
              </a:rPr>
              <a:t>Rise </a:t>
            </a:r>
            <a:r>
              <a:rPr sz="2400" b="1" dirty="0">
                <a:latin typeface="Arial"/>
                <a:cs typeface="Arial"/>
              </a:rPr>
              <a:t>of </a:t>
            </a:r>
            <a:r>
              <a:rPr sz="2400" b="1" spc="-5" dirty="0">
                <a:latin typeface="Arial"/>
                <a:cs typeface="Arial"/>
              </a:rPr>
              <a:t>administrative</a:t>
            </a:r>
            <a:r>
              <a:rPr sz="2400" b="1" spc="-20" dirty="0">
                <a:latin typeface="Arial"/>
                <a:cs typeface="Arial"/>
              </a:rPr>
              <a:t> </a:t>
            </a:r>
            <a:r>
              <a:rPr sz="2400" b="1" spc="-5" dirty="0">
                <a:latin typeface="Arial"/>
                <a:cs typeface="Arial"/>
              </a:rPr>
              <a:t>costs</a:t>
            </a:r>
            <a:endParaRPr sz="2400" dirty="0">
              <a:latin typeface="Arial"/>
              <a:cs typeface="Arial"/>
            </a:endParaRPr>
          </a:p>
          <a:p>
            <a:pPr marL="768350" lvl="1" indent="-288290">
              <a:spcBef>
                <a:spcPts val="630"/>
              </a:spcBef>
              <a:buSzPct val="45000"/>
              <a:buChar char="●"/>
              <a:tabLst>
                <a:tab pos="768350" algn="l"/>
                <a:tab pos="768985" algn="l"/>
              </a:tabLst>
            </a:pPr>
            <a:r>
              <a:rPr sz="2000" dirty="0">
                <a:latin typeface="Arial MT"/>
                <a:cs typeface="Arial MT"/>
              </a:rPr>
              <a:t>Power</a:t>
            </a:r>
            <a:r>
              <a:rPr sz="2000" spc="-2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cooling</a:t>
            </a:r>
            <a:r>
              <a:rPr sz="2000" spc="-15" dirty="0">
                <a:latin typeface="Arial MT"/>
                <a:cs typeface="Arial MT"/>
              </a:rPr>
              <a:t> </a:t>
            </a:r>
            <a:r>
              <a:rPr sz="2000" dirty="0">
                <a:latin typeface="Arial MT"/>
                <a:cs typeface="Arial MT"/>
              </a:rPr>
              <a:t>costs</a:t>
            </a:r>
            <a:r>
              <a:rPr sz="2000" spc="-40" dirty="0">
                <a:latin typeface="Arial MT"/>
                <a:cs typeface="Arial MT"/>
              </a:rPr>
              <a:t> </a:t>
            </a:r>
            <a:r>
              <a:rPr sz="2000" dirty="0">
                <a:latin typeface="Arial MT"/>
                <a:cs typeface="Arial MT"/>
              </a:rPr>
              <a:t>are</a:t>
            </a:r>
            <a:r>
              <a:rPr sz="2000" spc="-15" dirty="0">
                <a:latin typeface="Arial MT"/>
                <a:cs typeface="Arial MT"/>
              </a:rPr>
              <a:t> </a:t>
            </a:r>
            <a:r>
              <a:rPr sz="2000" dirty="0">
                <a:latin typeface="Arial MT"/>
                <a:cs typeface="Arial MT"/>
              </a:rPr>
              <a:t>higher</a:t>
            </a:r>
            <a:r>
              <a:rPr sz="2000" spc="-25" dirty="0">
                <a:latin typeface="Arial MT"/>
                <a:cs typeface="Arial MT"/>
              </a:rPr>
              <a:t> </a:t>
            </a:r>
            <a:r>
              <a:rPr sz="2000" dirty="0">
                <a:latin typeface="Arial MT"/>
                <a:cs typeface="Arial MT"/>
              </a:rPr>
              <a:t>then</a:t>
            </a:r>
            <a:r>
              <a:rPr sz="2000" spc="-15" dirty="0">
                <a:latin typeface="Arial MT"/>
                <a:cs typeface="Arial MT"/>
              </a:rPr>
              <a:t> </a:t>
            </a:r>
            <a:r>
              <a:rPr sz="2000" dirty="0">
                <a:latin typeface="Arial MT"/>
                <a:cs typeface="Arial MT"/>
              </a:rPr>
              <a:t>IT</a:t>
            </a:r>
            <a:r>
              <a:rPr sz="2000" spc="-40" dirty="0">
                <a:latin typeface="Arial MT"/>
                <a:cs typeface="Arial MT"/>
              </a:rPr>
              <a:t> </a:t>
            </a:r>
            <a:r>
              <a:rPr sz="2000" dirty="0">
                <a:latin typeface="Arial MT"/>
                <a:cs typeface="Arial MT"/>
              </a:rPr>
              <a:t>equipments.</a:t>
            </a:r>
          </a:p>
        </p:txBody>
      </p:sp>
      <p:sp>
        <p:nvSpPr>
          <p:cNvPr id="4" name="Date Placeholder 3">
            <a:extLst>
              <a:ext uri="{FF2B5EF4-FFF2-40B4-BE49-F238E27FC236}">
                <a16:creationId xmlns:a16="http://schemas.microsoft.com/office/drawing/2014/main" id="{1028400E-63DF-472B-975A-0F0C2C62AD7C}"/>
              </a:ext>
            </a:extLst>
          </p:cNvPr>
          <p:cNvSpPr>
            <a:spLocks noGrp="1"/>
          </p:cNvSpPr>
          <p:nvPr>
            <p:ph type="dt" sz="half" idx="6"/>
          </p:nvPr>
        </p:nvSpPr>
        <p:spPr/>
        <p:txBody>
          <a:bodyPr/>
          <a:lstStyle/>
          <a:p>
            <a:fld id="{45DEF4A0-A6B0-46F1-99C7-E7F630C3F1F8}" type="datetime1">
              <a:rPr lang="en-US" smtClean="0"/>
              <a:t>3/13/2023</a:t>
            </a:fld>
            <a:endParaRPr lang="en-US"/>
          </a:p>
        </p:txBody>
      </p:sp>
      <p:sp>
        <p:nvSpPr>
          <p:cNvPr id="5" name="Footer Placeholder 4">
            <a:extLst>
              <a:ext uri="{FF2B5EF4-FFF2-40B4-BE49-F238E27FC236}">
                <a16:creationId xmlns:a16="http://schemas.microsoft.com/office/drawing/2014/main" id="{90B92EEC-270B-4D5F-84AA-79733D48CF08}"/>
              </a:ext>
            </a:extLst>
          </p:cNvPr>
          <p:cNvSpPr>
            <a:spLocks noGrp="1"/>
          </p:cNvSpPr>
          <p:nvPr>
            <p:ph type="ftr" sz="quarter" idx="5"/>
          </p:nvPr>
        </p:nvSpPr>
        <p:spPr/>
        <p:txBody>
          <a:bodyPr/>
          <a:lstStyle/>
          <a:p>
            <a:r>
              <a:rPr lang="en-GB"/>
              <a:t>Virtualization-Module 2</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300" y="64294"/>
            <a:ext cx="5905500" cy="1231106"/>
          </a:xfrm>
        </p:spPr>
        <p:txBody>
          <a:bodyPr/>
          <a:lstStyle/>
          <a:p>
            <a:r>
              <a:rPr lang="en-US" dirty="0"/>
              <a:t>Levels of Virtualization</a:t>
            </a:r>
          </a:p>
        </p:txBody>
      </p:sp>
      <p:sp>
        <p:nvSpPr>
          <p:cNvPr id="3" name="Content Placeholder 2"/>
          <p:cNvSpPr>
            <a:spLocks noGrp="1"/>
          </p:cNvSpPr>
          <p:nvPr>
            <p:ph idx="1"/>
          </p:nvPr>
        </p:nvSpPr>
        <p:spPr>
          <a:xfrm>
            <a:off x="762000" y="812899"/>
            <a:ext cx="9601200" cy="5232202"/>
          </a:xfrm>
        </p:spPr>
        <p:txBody>
          <a:bodyPr/>
          <a:lstStyle/>
          <a:p>
            <a:pPr>
              <a:spcBef>
                <a:spcPts val="1200"/>
              </a:spcBef>
            </a:pPr>
            <a:r>
              <a:rPr lang="en-US" b="1" dirty="0">
                <a:latin typeface="Times New Roman" panose="02020603050405020304" pitchFamily="18" charset="0"/>
                <a:cs typeface="Times New Roman" panose="02020603050405020304" pitchFamily="18" charset="0"/>
              </a:rPr>
              <a:t>1) Instruction Set Architecture Level (ISA)</a:t>
            </a:r>
          </a:p>
          <a:p>
            <a:pPr marL="457200" indent="-457200" algn="just">
              <a:spcBef>
                <a:spcPts val="1200"/>
              </a:spcBef>
              <a:buFontTx/>
              <a:buChar char="-"/>
            </a:pPr>
            <a:r>
              <a:rPr lang="en-US" b="0" dirty="0">
                <a:latin typeface="Times New Roman" panose="02020603050405020304" pitchFamily="18" charset="0"/>
                <a:cs typeface="Times New Roman" panose="02020603050405020304" pitchFamily="18" charset="0"/>
              </a:rPr>
              <a:t>ISA virtualization can work through ISA emulation. This is used to run many legacy codes that were written for a different configuration of hardware. These codes run on any virtual machine using the ISA. </a:t>
            </a:r>
          </a:p>
          <a:p>
            <a:pPr marL="457200" indent="-457200" algn="just">
              <a:spcBef>
                <a:spcPts val="1200"/>
              </a:spcBef>
              <a:buFontTx/>
              <a:buChar char="-"/>
            </a:pPr>
            <a:r>
              <a:rPr lang="en-US" b="0" dirty="0">
                <a:latin typeface="Times New Roman" panose="02020603050405020304" pitchFamily="18" charset="0"/>
                <a:cs typeface="Times New Roman" panose="02020603050405020304" pitchFamily="18" charset="0"/>
              </a:rPr>
              <a:t>With this, a binary code that originally needed some additional layers to run is now capable of running on the x86 machines. It can also be tweaked to run on the x64 machine. With ISA, it is possible to make the virtual machine hardware agnostic.</a:t>
            </a:r>
          </a:p>
        </p:txBody>
      </p:sp>
      <p:sp>
        <p:nvSpPr>
          <p:cNvPr id="4" name="Date Placeholder 3">
            <a:extLst>
              <a:ext uri="{FF2B5EF4-FFF2-40B4-BE49-F238E27FC236}">
                <a16:creationId xmlns:a16="http://schemas.microsoft.com/office/drawing/2014/main" id="{22F9F8FD-F708-4599-9AAF-B9A42079CED7}"/>
              </a:ext>
            </a:extLst>
          </p:cNvPr>
          <p:cNvSpPr>
            <a:spLocks noGrp="1"/>
          </p:cNvSpPr>
          <p:nvPr>
            <p:ph type="dt" sz="half" idx="6"/>
          </p:nvPr>
        </p:nvSpPr>
        <p:spPr/>
        <p:txBody>
          <a:bodyPr/>
          <a:lstStyle/>
          <a:p>
            <a:fld id="{58144BCA-1658-4FBB-9569-E246282D5ABD}" type="datetime1">
              <a:rPr lang="en-US" smtClean="0"/>
              <a:t>3/13/2023</a:t>
            </a:fld>
            <a:endParaRPr lang="en-US"/>
          </a:p>
        </p:txBody>
      </p:sp>
      <p:sp>
        <p:nvSpPr>
          <p:cNvPr id="5" name="Footer Placeholder 4">
            <a:extLst>
              <a:ext uri="{FF2B5EF4-FFF2-40B4-BE49-F238E27FC236}">
                <a16:creationId xmlns:a16="http://schemas.microsoft.com/office/drawing/2014/main" id="{4AF9FDD5-8C1E-486B-8CD4-513AA09E5F96}"/>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903101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7570E6-789C-40CB-AD7E-4CE9864AB5D7}"/>
              </a:ext>
            </a:extLst>
          </p:cNvPr>
          <p:cNvSpPr>
            <a:spLocks noGrp="1"/>
          </p:cNvSpPr>
          <p:nvPr>
            <p:ph type="body" idx="1"/>
          </p:nvPr>
        </p:nvSpPr>
        <p:spPr>
          <a:xfrm>
            <a:off x="1234033" y="1828800"/>
            <a:ext cx="9723932" cy="2954655"/>
          </a:xfrm>
        </p:spPr>
        <p:txBody>
          <a:bodyPr/>
          <a:lstStyle/>
          <a:p>
            <a:pPr algn="just"/>
            <a:r>
              <a:rPr lang="en-US" dirty="0">
                <a:latin typeface="Times New Roman" panose="02020603050405020304" pitchFamily="18" charset="0"/>
                <a:cs typeface="Times New Roman" panose="02020603050405020304" pitchFamily="18" charset="0"/>
              </a:rPr>
              <a:t>- For the basic emulation, an interpreter is needed, which interprets the source code and then converts it into a hardware format that can be read. This then allows processing. This is one of the five implementation levels of virtualization in cloud computing.</a:t>
            </a:r>
          </a:p>
          <a:p>
            <a:endParaRPr lang="en-GB" dirty="0"/>
          </a:p>
        </p:txBody>
      </p:sp>
      <p:sp>
        <p:nvSpPr>
          <p:cNvPr id="4" name="Footer Placeholder 3">
            <a:extLst>
              <a:ext uri="{FF2B5EF4-FFF2-40B4-BE49-F238E27FC236}">
                <a16:creationId xmlns:a16="http://schemas.microsoft.com/office/drawing/2014/main" id="{31C25E9A-12E4-469C-825D-D1F82B6B58CC}"/>
              </a:ext>
            </a:extLst>
          </p:cNvPr>
          <p:cNvSpPr>
            <a:spLocks noGrp="1"/>
          </p:cNvSpPr>
          <p:nvPr>
            <p:ph type="ftr" sz="quarter" idx="5"/>
          </p:nvPr>
        </p:nvSpPr>
        <p:spPr/>
        <p:txBody>
          <a:bodyPr/>
          <a:lstStyle/>
          <a:p>
            <a:r>
              <a:rPr lang="en-GB"/>
              <a:t>Virtualization-Module 2</a:t>
            </a:r>
          </a:p>
        </p:txBody>
      </p:sp>
      <p:sp>
        <p:nvSpPr>
          <p:cNvPr id="5" name="Date Placeholder 4">
            <a:extLst>
              <a:ext uri="{FF2B5EF4-FFF2-40B4-BE49-F238E27FC236}">
                <a16:creationId xmlns:a16="http://schemas.microsoft.com/office/drawing/2014/main" id="{DCA5D055-B12D-4152-8D02-F9DE00821D81}"/>
              </a:ext>
            </a:extLst>
          </p:cNvPr>
          <p:cNvSpPr>
            <a:spLocks noGrp="1"/>
          </p:cNvSpPr>
          <p:nvPr>
            <p:ph type="dt" sz="half" idx="6"/>
          </p:nvPr>
        </p:nvSpPr>
        <p:spPr/>
        <p:txBody>
          <a:bodyPr/>
          <a:lstStyle/>
          <a:p>
            <a:fld id="{D576DDBB-478E-4F00-9913-F3D182A9C8EE}" type="datetime1">
              <a:rPr lang="en-US" smtClean="0"/>
              <a:t>3/13/2023</a:t>
            </a:fld>
            <a:endParaRPr lang="en-US"/>
          </a:p>
        </p:txBody>
      </p:sp>
    </p:spTree>
    <p:extLst>
      <p:ext uri="{BB962C8B-B14F-4D97-AF65-F5344CB8AC3E}">
        <p14:creationId xmlns:p14="http://schemas.microsoft.com/office/powerpoint/2010/main" val="13693134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5524500" cy="520699"/>
          </a:xfrm>
        </p:spPr>
        <p:txBody>
          <a:bodyPr/>
          <a:lstStyle/>
          <a:p>
            <a:r>
              <a:rPr lang="en-US" dirty="0"/>
              <a:t>Levels of Virtualization</a:t>
            </a:r>
          </a:p>
        </p:txBody>
      </p:sp>
      <p:sp>
        <p:nvSpPr>
          <p:cNvPr id="3" name="Content Placeholder 2"/>
          <p:cNvSpPr>
            <a:spLocks noGrp="1"/>
          </p:cNvSpPr>
          <p:nvPr>
            <p:ph idx="1"/>
          </p:nvPr>
        </p:nvSpPr>
        <p:spPr>
          <a:xfrm>
            <a:off x="381000" y="914400"/>
            <a:ext cx="10896600" cy="5416868"/>
          </a:xfrm>
        </p:spPr>
        <p:txBody>
          <a:bodyPr/>
          <a:lstStyle/>
          <a:p>
            <a:r>
              <a:rPr lang="en-US" b="1" dirty="0">
                <a:latin typeface="Times New Roman" panose="02020603050405020304" pitchFamily="18" charset="0"/>
                <a:cs typeface="Times New Roman" panose="02020603050405020304" pitchFamily="18" charset="0"/>
              </a:rPr>
              <a:t>2) Hardware Abstraction Level (HAL)</a:t>
            </a:r>
          </a:p>
          <a:p>
            <a:pPr marL="457200" indent="-457200" algn="just">
              <a:buFontTx/>
              <a:buChar char="-"/>
            </a:pPr>
            <a:r>
              <a:rPr lang="en-US" b="0" dirty="0">
                <a:latin typeface="Times New Roman" panose="02020603050405020304" pitchFamily="18" charset="0"/>
                <a:cs typeface="Times New Roman" panose="02020603050405020304" pitchFamily="18" charset="0"/>
              </a:rPr>
              <a:t>HAL lets the virtualization perform at the level of the hardware. This makes use of a hypervisor which is used for functioning. </a:t>
            </a:r>
          </a:p>
          <a:p>
            <a:pPr marL="457200" indent="-457200" algn="just">
              <a:buFontTx/>
              <a:buChar char="-"/>
            </a:pPr>
            <a:r>
              <a:rPr lang="en-US" b="0" dirty="0">
                <a:latin typeface="Times New Roman" panose="02020603050405020304" pitchFamily="18" charset="0"/>
                <a:cs typeface="Times New Roman" panose="02020603050405020304" pitchFamily="18" charset="0"/>
              </a:rPr>
              <a:t>At this level, the virtual machine is formed, and this manages the hardware using the process of virtualization. </a:t>
            </a:r>
          </a:p>
          <a:p>
            <a:pPr marL="457200" indent="-457200" algn="just">
              <a:buFontTx/>
              <a:buChar char="-"/>
            </a:pPr>
            <a:r>
              <a:rPr lang="en-US" b="0" dirty="0">
                <a:latin typeface="Times New Roman" panose="02020603050405020304" pitchFamily="18" charset="0"/>
                <a:cs typeface="Times New Roman" panose="02020603050405020304" pitchFamily="18" charset="0"/>
              </a:rPr>
              <a:t>It allows the virtualization of each of the hardware components, which could be the input-output device, the memory, the processor, etc.</a:t>
            </a:r>
          </a:p>
          <a:p>
            <a:pPr marL="457200" indent="-457200" algn="just">
              <a:buFontTx/>
              <a:buChar char="-"/>
            </a:pPr>
            <a:r>
              <a:rPr lang="en-US" b="0" dirty="0">
                <a:latin typeface="Times New Roman" panose="02020603050405020304" pitchFamily="18" charset="0"/>
                <a:cs typeface="Times New Roman" panose="02020603050405020304" pitchFamily="18" charset="0"/>
              </a:rPr>
              <a:t>Multiple users will not be able to use the same hardware and also use multiple virtualization instances at the very same time. This is </a:t>
            </a:r>
            <a:r>
              <a:rPr lang="en-US" b="0" dirty="0" err="1">
                <a:latin typeface="Times New Roman" panose="02020603050405020304" pitchFamily="18" charset="0"/>
                <a:cs typeface="Times New Roman" panose="02020603050405020304" pitchFamily="18" charset="0"/>
              </a:rPr>
              <a:t>mstly</a:t>
            </a:r>
            <a:r>
              <a:rPr lang="en-US" b="0" dirty="0">
                <a:latin typeface="Times New Roman" panose="02020603050405020304" pitchFamily="18" charset="0"/>
                <a:cs typeface="Times New Roman" panose="02020603050405020304" pitchFamily="18" charset="0"/>
              </a:rPr>
              <a:t> used in the cloud-based infrastructure.</a:t>
            </a:r>
          </a:p>
        </p:txBody>
      </p:sp>
      <p:sp>
        <p:nvSpPr>
          <p:cNvPr id="4" name="Date Placeholder 3">
            <a:extLst>
              <a:ext uri="{FF2B5EF4-FFF2-40B4-BE49-F238E27FC236}">
                <a16:creationId xmlns:a16="http://schemas.microsoft.com/office/drawing/2014/main" id="{DB9D046E-5657-432E-A8D3-5CCB894F957A}"/>
              </a:ext>
            </a:extLst>
          </p:cNvPr>
          <p:cNvSpPr>
            <a:spLocks noGrp="1"/>
          </p:cNvSpPr>
          <p:nvPr>
            <p:ph type="dt" sz="half" idx="6"/>
          </p:nvPr>
        </p:nvSpPr>
        <p:spPr/>
        <p:txBody>
          <a:bodyPr/>
          <a:lstStyle/>
          <a:p>
            <a:fld id="{FE1F5ECA-14AB-4890-A450-90FCAB4F4E86}" type="datetime1">
              <a:rPr lang="en-US" smtClean="0"/>
              <a:t>3/13/2023</a:t>
            </a:fld>
            <a:endParaRPr lang="en-US"/>
          </a:p>
        </p:txBody>
      </p:sp>
      <p:sp>
        <p:nvSpPr>
          <p:cNvPr id="5" name="Footer Placeholder 4">
            <a:extLst>
              <a:ext uri="{FF2B5EF4-FFF2-40B4-BE49-F238E27FC236}">
                <a16:creationId xmlns:a16="http://schemas.microsoft.com/office/drawing/2014/main" id="{AEF46300-DAB9-4139-8DF3-8AF7C9582891}"/>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1469711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100" y="165101"/>
            <a:ext cx="5448300" cy="596899"/>
          </a:xfrm>
        </p:spPr>
        <p:txBody>
          <a:bodyPr/>
          <a:lstStyle/>
          <a:p>
            <a:r>
              <a:rPr lang="en-US" dirty="0"/>
              <a:t>Levels of Virtualization</a:t>
            </a:r>
          </a:p>
        </p:txBody>
      </p:sp>
      <p:sp>
        <p:nvSpPr>
          <p:cNvPr id="3" name="Content Placeholder 2"/>
          <p:cNvSpPr>
            <a:spLocks noGrp="1"/>
          </p:cNvSpPr>
          <p:nvPr>
            <p:ph idx="1"/>
          </p:nvPr>
        </p:nvSpPr>
        <p:spPr>
          <a:xfrm>
            <a:off x="609600" y="838200"/>
            <a:ext cx="11201400" cy="5909310"/>
          </a:xfrm>
        </p:spPr>
        <p:txBody>
          <a:bodyPr/>
          <a:lstStyle/>
          <a:p>
            <a:r>
              <a:rPr lang="en-US" b="1" dirty="0">
                <a:latin typeface="Times New Roman" panose="02020603050405020304" pitchFamily="18" charset="0"/>
                <a:cs typeface="Times New Roman" panose="02020603050405020304" pitchFamily="18" charset="0"/>
              </a:rPr>
              <a:t>3) Operating System Level</a:t>
            </a:r>
          </a:p>
          <a:p>
            <a:pPr marL="457200" indent="-457200" algn="just">
              <a:buFontTx/>
              <a:buChar char="-"/>
            </a:pPr>
            <a:r>
              <a:rPr lang="en-US" b="0" dirty="0">
                <a:latin typeface="Times New Roman" panose="02020603050405020304" pitchFamily="18" charset="0"/>
                <a:cs typeface="Times New Roman" panose="02020603050405020304" pitchFamily="18" charset="0"/>
              </a:rPr>
              <a:t>At the level of the operating system, the virtualization model is capable of creating a layer that is abstract between the operating system and the application. This is an isolated container that is on the operating system and the physical server, which makes use of the software and hardware. Each of these then functions in the form of a server.</a:t>
            </a:r>
            <a:endParaRPr lang="en-US" dirty="0">
              <a:latin typeface="Times New Roman" panose="02020603050405020304" pitchFamily="18" charset="0"/>
              <a:cs typeface="Times New Roman" panose="02020603050405020304" pitchFamily="18" charset="0"/>
            </a:endParaRPr>
          </a:p>
          <a:p>
            <a:pPr marL="457200" indent="-457200" algn="just">
              <a:buFontTx/>
              <a:buChar char="-"/>
            </a:pPr>
            <a:r>
              <a:rPr lang="en-US" b="0" dirty="0">
                <a:latin typeface="Times New Roman" panose="02020603050405020304" pitchFamily="18" charset="0"/>
                <a:cs typeface="Times New Roman" panose="02020603050405020304" pitchFamily="18" charset="0"/>
              </a:rPr>
              <a:t>When there are several users, and no one wants to share the hardware, then this is where the virtualization level is used. Every user will get his virtual environment using a virtual hardware resource that is dedicated. In this way, there is no question of any conflict.</a:t>
            </a:r>
          </a:p>
        </p:txBody>
      </p:sp>
      <p:sp>
        <p:nvSpPr>
          <p:cNvPr id="4" name="Date Placeholder 3">
            <a:extLst>
              <a:ext uri="{FF2B5EF4-FFF2-40B4-BE49-F238E27FC236}">
                <a16:creationId xmlns:a16="http://schemas.microsoft.com/office/drawing/2014/main" id="{C759001E-D21B-4C65-BFB9-B40FF9F1F1FB}"/>
              </a:ext>
            </a:extLst>
          </p:cNvPr>
          <p:cNvSpPr>
            <a:spLocks noGrp="1"/>
          </p:cNvSpPr>
          <p:nvPr>
            <p:ph type="dt" sz="half" idx="6"/>
          </p:nvPr>
        </p:nvSpPr>
        <p:spPr/>
        <p:txBody>
          <a:bodyPr/>
          <a:lstStyle/>
          <a:p>
            <a:fld id="{D038489E-D547-419E-A783-413C4106C4FF}" type="datetime1">
              <a:rPr lang="en-US" smtClean="0"/>
              <a:t>3/13/2023</a:t>
            </a:fld>
            <a:endParaRPr lang="en-US"/>
          </a:p>
        </p:txBody>
      </p:sp>
      <p:sp>
        <p:nvSpPr>
          <p:cNvPr id="5" name="Footer Placeholder 4">
            <a:extLst>
              <a:ext uri="{FF2B5EF4-FFF2-40B4-BE49-F238E27FC236}">
                <a16:creationId xmlns:a16="http://schemas.microsoft.com/office/drawing/2014/main" id="{A06C5BAE-8534-43B2-A471-8C2CD86350C7}"/>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849065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1"/>
            <a:ext cx="7124700" cy="520699"/>
          </a:xfrm>
        </p:spPr>
        <p:txBody>
          <a:bodyPr/>
          <a:lstStyle/>
          <a:p>
            <a:r>
              <a:rPr lang="en-US" dirty="0"/>
              <a:t>Levels of Virtualization</a:t>
            </a:r>
          </a:p>
        </p:txBody>
      </p:sp>
      <p:sp>
        <p:nvSpPr>
          <p:cNvPr id="3" name="Content Placeholder 2"/>
          <p:cNvSpPr>
            <a:spLocks noGrp="1"/>
          </p:cNvSpPr>
          <p:nvPr>
            <p:ph idx="1"/>
          </p:nvPr>
        </p:nvSpPr>
        <p:spPr>
          <a:xfrm>
            <a:off x="1143000" y="1524000"/>
            <a:ext cx="10077450" cy="3447098"/>
          </a:xfrm>
        </p:spPr>
        <p:txBody>
          <a:bodyPr/>
          <a:lstStyle/>
          <a:p>
            <a:r>
              <a:rPr lang="en-US" b="1" dirty="0">
                <a:latin typeface="Times New Roman" panose="02020603050405020304" pitchFamily="18" charset="0"/>
                <a:cs typeface="Times New Roman" panose="02020603050405020304" pitchFamily="18" charset="0"/>
              </a:rPr>
              <a:t>4) Library Level</a:t>
            </a:r>
          </a:p>
          <a:p>
            <a:pPr algn="just"/>
            <a:r>
              <a:rPr lang="en-US" b="0" dirty="0">
                <a:latin typeface="Times New Roman" panose="02020603050405020304" pitchFamily="18" charset="0"/>
                <a:cs typeface="Times New Roman" panose="02020603050405020304" pitchFamily="18" charset="0"/>
              </a:rPr>
              <a:t>- The operating system is cumbersome, and this is when the applications make use of the API that is from the libraries at a user level. These APIs are documented well, and this is why the library virtualization level is preferred in these scenarios. API hooks make it possible as it controls the link of communication from the application to the system.</a:t>
            </a:r>
          </a:p>
          <a:p>
            <a:pPr algn="just"/>
            <a:endParaRPr lang="en-US" b="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F76CAE-DD88-4EDB-AE1C-A59EBD8EA6C1}"/>
              </a:ext>
            </a:extLst>
          </p:cNvPr>
          <p:cNvSpPr>
            <a:spLocks noGrp="1"/>
          </p:cNvSpPr>
          <p:nvPr>
            <p:ph type="dt" sz="half" idx="6"/>
          </p:nvPr>
        </p:nvSpPr>
        <p:spPr/>
        <p:txBody>
          <a:bodyPr/>
          <a:lstStyle/>
          <a:p>
            <a:fld id="{C502F61C-532A-457D-AC96-53CED13467DB}" type="datetime1">
              <a:rPr lang="en-US" smtClean="0"/>
              <a:t>3/13/2023</a:t>
            </a:fld>
            <a:endParaRPr lang="en-US"/>
          </a:p>
        </p:txBody>
      </p:sp>
      <p:sp>
        <p:nvSpPr>
          <p:cNvPr id="5" name="Footer Placeholder 4">
            <a:extLst>
              <a:ext uri="{FF2B5EF4-FFF2-40B4-BE49-F238E27FC236}">
                <a16:creationId xmlns:a16="http://schemas.microsoft.com/office/drawing/2014/main" id="{AEB751EB-C66C-49B5-A7FB-0C5A280153AA}"/>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27719851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73ABE3-A1F4-4225-8A0A-1D398E331FEF}"/>
              </a:ext>
            </a:extLst>
          </p:cNvPr>
          <p:cNvSpPr>
            <a:spLocks noGrp="1"/>
          </p:cNvSpPr>
          <p:nvPr>
            <p:ph type="body" idx="1"/>
          </p:nvPr>
        </p:nvSpPr>
        <p:spPr>
          <a:xfrm>
            <a:off x="533400" y="609600"/>
            <a:ext cx="10761065" cy="6370975"/>
          </a:xfrm>
        </p:spPr>
        <p:txBody>
          <a:bodyPr/>
          <a:lstStyle/>
          <a:p>
            <a:pPr algn="just">
              <a:spcBef>
                <a:spcPts val="1200"/>
              </a:spcBef>
            </a:pPr>
            <a:r>
              <a:rPr lang="en-US" b="1" dirty="0">
                <a:latin typeface="Times New Roman" panose="02020603050405020304" pitchFamily="18" charset="0"/>
                <a:cs typeface="Times New Roman" panose="02020603050405020304" pitchFamily="18" charset="0"/>
              </a:rPr>
              <a:t>5) Application Level</a:t>
            </a:r>
          </a:p>
          <a:p>
            <a:pPr marL="457200" indent="-457200" algn="just">
              <a:spcBef>
                <a:spcPts val="1200"/>
              </a:spcBef>
              <a:buFontTx/>
              <a:buChar char="-"/>
            </a:pPr>
            <a:r>
              <a:rPr lang="en-US" dirty="0">
                <a:latin typeface="Times New Roman" panose="02020603050405020304" pitchFamily="18" charset="0"/>
                <a:cs typeface="Times New Roman" panose="02020603050405020304" pitchFamily="18" charset="0"/>
              </a:rPr>
              <a:t>The application-level virtualization is used when there is a desire to virtualize only one application and is the last of the implementation levels of virtualization in cloud computing. One does not need to virtualize the entire environment of the platform. </a:t>
            </a:r>
          </a:p>
          <a:p>
            <a:pPr marL="457200" indent="-457200" algn="just">
              <a:spcBef>
                <a:spcPts val="1200"/>
              </a:spcBef>
              <a:buFontTx/>
              <a:buChar char="-"/>
            </a:pPr>
            <a:r>
              <a:rPr lang="en-US" dirty="0">
                <a:latin typeface="Times New Roman" panose="02020603050405020304" pitchFamily="18" charset="0"/>
                <a:cs typeface="Times New Roman" panose="02020603050405020304" pitchFamily="18" charset="0"/>
              </a:rPr>
              <a:t> This is generally used when you run virtual machines that use high-level languages. The application will sit above the virtualization layer, which in turn sits on the application program.</a:t>
            </a:r>
          </a:p>
          <a:p>
            <a:pPr marL="457200" indent="-457200" algn="just">
              <a:spcBef>
                <a:spcPts val="1200"/>
              </a:spcBef>
              <a:buFontTx/>
              <a:buChar char="-"/>
            </a:pPr>
            <a:r>
              <a:rPr lang="en-US" dirty="0">
                <a:latin typeface="Times New Roman" panose="02020603050405020304" pitchFamily="18" charset="0"/>
                <a:cs typeface="Times New Roman" panose="02020603050405020304" pitchFamily="18" charset="0"/>
              </a:rPr>
              <a:t>It lets the high-level language programs compiled to be used in the application level of the virtual machine run seamlessly. </a:t>
            </a:r>
          </a:p>
        </p:txBody>
      </p:sp>
      <p:sp>
        <p:nvSpPr>
          <p:cNvPr id="4" name="Title 1">
            <a:extLst>
              <a:ext uri="{FF2B5EF4-FFF2-40B4-BE49-F238E27FC236}">
                <a16:creationId xmlns:a16="http://schemas.microsoft.com/office/drawing/2014/main" id="{340767A2-CFD4-4A06-9E24-6A039B384DAD}"/>
              </a:ext>
            </a:extLst>
          </p:cNvPr>
          <p:cNvSpPr>
            <a:spLocks noGrp="1"/>
          </p:cNvSpPr>
          <p:nvPr>
            <p:ph type="title"/>
          </p:nvPr>
        </p:nvSpPr>
        <p:spPr>
          <a:xfrm>
            <a:off x="3200400" y="76200"/>
            <a:ext cx="7124700" cy="520699"/>
          </a:xfrm>
        </p:spPr>
        <p:txBody>
          <a:bodyPr/>
          <a:lstStyle/>
          <a:p>
            <a:r>
              <a:rPr lang="en-US" dirty="0"/>
              <a:t>Levels of Virtualization</a:t>
            </a:r>
          </a:p>
        </p:txBody>
      </p:sp>
      <p:sp>
        <p:nvSpPr>
          <p:cNvPr id="5" name="Date Placeholder 4">
            <a:extLst>
              <a:ext uri="{FF2B5EF4-FFF2-40B4-BE49-F238E27FC236}">
                <a16:creationId xmlns:a16="http://schemas.microsoft.com/office/drawing/2014/main" id="{859A923C-8619-4AB4-BBA4-D53AFB112F72}"/>
              </a:ext>
            </a:extLst>
          </p:cNvPr>
          <p:cNvSpPr>
            <a:spLocks noGrp="1"/>
          </p:cNvSpPr>
          <p:nvPr>
            <p:ph type="dt" sz="half" idx="6"/>
          </p:nvPr>
        </p:nvSpPr>
        <p:spPr/>
        <p:txBody>
          <a:bodyPr/>
          <a:lstStyle/>
          <a:p>
            <a:fld id="{33CB2DCD-C23C-414B-87E0-7DE060BA4299}" type="datetime1">
              <a:rPr lang="en-US" smtClean="0"/>
              <a:t>3/13/2023</a:t>
            </a:fld>
            <a:endParaRPr lang="en-US"/>
          </a:p>
        </p:txBody>
      </p:sp>
      <p:sp>
        <p:nvSpPr>
          <p:cNvPr id="6" name="Footer Placeholder 5">
            <a:extLst>
              <a:ext uri="{FF2B5EF4-FFF2-40B4-BE49-F238E27FC236}">
                <a16:creationId xmlns:a16="http://schemas.microsoft.com/office/drawing/2014/main" id="{4AC13A1F-BFC3-43D4-822E-86C89C26579E}"/>
              </a:ext>
            </a:extLst>
          </p:cNvPr>
          <p:cNvSpPr>
            <a:spLocks noGrp="1"/>
          </p:cNvSpPr>
          <p:nvPr>
            <p:ph type="ftr" sz="quarter" idx="5"/>
          </p:nvPr>
        </p:nvSpPr>
        <p:spPr/>
        <p:txBody>
          <a:bodyPr/>
          <a:lstStyle/>
          <a:p>
            <a:r>
              <a:rPr lang="en-GB"/>
              <a:t>Virtualization-Module 2</a:t>
            </a:r>
          </a:p>
        </p:txBody>
      </p:sp>
    </p:spTree>
    <p:extLst>
      <p:ext uri="{BB962C8B-B14F-4D97-AF65-F5344CB8AC3E}">
        <p14:creationId xmlns:p14="http://schemas.microsoft.com/office/powerpoint/2010/main" val="3141814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1698" y="461900"/>
            <a:ext cx="4850765" cy="696595"/>
          </a:xfrm>
          <a:prstGeom prst="rect">
            <a:avLst/>
          </a:prstGeom>
        </p:spPr>
        <p:txBody>
          <a:bodyPr vert="horz" wrap="square" lIns="0" tIns="13335" rIns="0" bIns="0" rtlCol="0">
            <a:spAutoFit/>
          </a:bodyPr>
          <a:lstStyle/>
          <a:p>
            <a:pPr marL="12700">
              <a:spcBef>
                <a:spcPts val="105"/>
              </a:spcBef>
            </a:pPr>
            <a:r>
              <a:rPr sz="4400" spc="-40" dirty="0"/>
              <a:t>Technology</a:t>
            </a:r>
            <a:r>
              <a:rPr sz="4400" spc="-45" dirty="0"/>
              <a:t> </a:t>
            </a:r>
            <a:r>
              <a:rPr sz="4400" spc="-20" dirty="0"/>
              <a:t>examples</a:t>
            </a:r>
            <a:endParaRPr sz="4400"/>
          </a:p>
        </p:txBody>
      </p:sp>
      <p:sp>
        <p:nvSpPr>
          <p:cNvPr id="3" name="object 3"/>
          <p:cNvSpPr txBox="1"/>
          <p:nvPr/>
        </p:nvSpPr>
        <p:spPr>
          <a:xfrm>
            <a:off x="2059940" y="1509942"/>
            <a:ext cx="4737100" cy="1782445"/>
          </a:xfrm>
          <a:prstGeom prst="rect">
            <a:avLst/>
          </a:prstGeom>
        </p:spPr>
        <p:txBody>
          <a:bodyPr vert="horz" wrap="square" lIns="0" tIns="110489" rIns="0" bIns="0" rtlCol="0">
            <a:spAutoFit/>
          </a:bodyPr>
          <a:lstStyle/>
          <a:p>
            <a:pPr marL="355600" indent="-342900">
              <a:spcBef>
                <a:spcPts val="869"/>
              </a:spcBef>
              <a:buFont typeface="Arial MT"/>
              <a:buChar char="•"/>
              <a:tabLst>
                <a:tab pos="354965" algn="l"/>
                <a:tab pos="355600" algn="l"/>
              </a:tabLst>
            </a:pPr>
            <a:r>
              <a:rPr sz="3200" spc="-15" dirty="0">
                <a:latin typeface="Calibri"/>
                <a:cs typeface="Calibri"/>
              </a:rPr>
              <a:t>Xen:</a:t>
            </a:r>
            <a:r>
              <a:rPr sz="3200" spc="-30" dirty="0">
                <a:latin typeface="Calibri"/>
                <a:cs typeface="Calibri"/>
              </a:rPr>
              <a:t> </a:t>
            </a:r>
            <a:r>
              <a:rPr sz="3200" spc="-15" dirty="0">
                <a:latin typeface="Calibri"/>
                <a:cs typeface="Calibri"/>
              </a:rPr>
              <a:t>paravirtualization</a:t>
            </a:r>
            <a:endParaRPr sz="3200">
              <a:latin typeface="Calibri"/>
              <a:cs typeface="Calibri"/>
            </a:endParaRPr>
          </a:p>
          <a:p>
            <a:pPr marL="355600" indent="-342900">
              <a:spcBef>
                <a:spcPts val="770"/>
              </a:spcBef>
              <a:buFont typeface="Arial MT"/>
              <a:buChar char="•"/>
              <a:tabLst>
                <a:tab pos="354965" algn="l"/>
                <a:tab pos="355600" algn="l"/>
              </a:tabLst>
            </a:pPr>
            <a:r>
              <a:rPr sz="3200" spc="-10" dirty="0">
                <a:latin typeface="Calibri"/>
                <a:cs typeface="Calibri"/>
              </a:rPr>
              <a:t>VMware:</a:t>
            </a:r>
            <a:r>
              <a:rPr sz="3200" spc="-30" dirty="0">
                <a:latin typeface="Calibri"/>
                <a:cs typeface="Calibri"/>
              </a:rPr>
              <a:t> </a:t>
            </a:r>
            <a:r>
              <a:rPr sz="3200" spc="-5" dirty="0">
                <a:latin typeface="Calibri"/>
                <a:cs typeface="Calibri"/>
              </a:rPr>
              <a:t>full</a:t>
            </a:r>
            <a:r>
              <a:rPr sz="3200" spc="-20" dirty="0">
                <a:latin typeface="Calibri"/>
                <a:cs typeface="Calibri"/>
              </a:rPr>
              <a:t> </a:t>
            </a:r>
            <a:r>
              <a:rPr sz="3200" spc="-10" dirty="0">
                <a:latin typeface="Calibri"/>
                <a:cs typeface="Calibri"/>
              </a:rPr>
              <a:t>virtualization</a:t>
            </a:r>
            <a:endParaRPr sz="3200">
              <a:latin typeface="Calibri"/>
              <a:cs typeface="Calibri"/>
            </a:endParaRPr>
          </a:p>
          <a:p>
            <a:pPr marL="355600" indent="-342900">
              <a:spcBef>
                <a:spcPts val="770"/>
              </a:spcBef>
              <a:buFont typeface="Arial MT"/>
              <a:buChar char="•"/>
              <a:tabLst>
                <a:tab pos="354965" algn="l"/>
                <a:tab pos="355600" algn="l"/>
              </a:tabLst>
            </a:pPr>
            <a:r>
              <a:rPr sz="3200" spc="-10" dirty="0">
                <a:latin typeface="Calibri"/>
                <a:cs typeface="Calibri"/>
              </a:rPr>
              <a:t>Microsoft</a:t>
            </a:r>
            <a:r>
              <a:rPr sz="3200" spc="-30" dirty="0">
                <a:latin typeface="Calibri"/>
                <a:cs typeface="Calibri"/>
              </a:rPr>
              <a:t> </a:t>
            </a:r>
            <a:r>
              <a:rPr sz="3200" spc="-5" dirty="0">
                <a:latin typeface="Calibri"/>
                <a:cs typeface="Calibri"/>
              </a:rPr>
              <a:t>Hyper-V</a:t>
            </a:r>
            <a:endParaRPr sz="3200">
              <a:latin typeface="Calibri"/>
              <a:cs typeface="Calibri"/>
            </a:endParaRPr>
          </a:p>
        </p:txBody>
      </p:sp>
      <p:grpSp>
        <p:nvGrpSpPr>
          <p:cNvPr id="4" name="object 4"/>
          <p:cNvGrpSpPr/>
          <p:nvPr/>
        </p:nvGrpSpPr>
        <p:grpSpPr>
          <a:xfrm>
            <a:off x="2095500" y="3880104"/>
            <a:ext cx="5499100" cy="1685925"/>
            <a:chOff x="571500" y="3880103"/>
            <a:chExt cx="5499100" cy="1685925"/>
          </a:xfrm>
        </p:grpSpPr>
        <p:pic>
          <p:nvPicPr>
            <p:cNvPr id="5" name="object 5"/>
            <p:cNvPicPr/>
            <p:nvPr/>
          </p:nvPicPr>
          <p:blipFill>
            <a:blip r:embed="rId2" cstate="print"/>
            <a:stretch>
              <a:fillRect/>
            </a:stretch>
          </p:blipFill>
          <p:spPr>
            <a:xfrm>
              <a:off x="571500" y="4146772"/>
              <a:ext cx="2562225" cy="1152207"/>
            </a:xfrm>
            <a:prstGeom prst="rect">
              <a:avLst/>
            </a:prstGeom>
          </p:spPr>
        </p:pic>
        <p:pic>
          <p:nvPicPr>
            <p:cNvPr id="6" name="object 6"/>
            <p:cNvPicPr/>
            <p:nvPr/>
          </p:nvPicPr>
          <p:blipFill>
            <a:blip r:embed="rId3" cstate="print"/>
            <a:stretch>
              <a:fillRect/>
            </a:stretch>
          </p:blipFill>
          <p:spPr>
            <a:xfrm>
              <a:off x="3073907" y="3880103"/>
              <a:ext cx="2996184" cy="1685544"/>
            </a:xfrm>
            <a:prstGeom prst="rect">
              <a:avLst/>
            </a:prstGeom>
          </p:spPr>
        </p:pic>
      </p:grpSp>
      <p:pic>
        <p:nvPicPr>
          <p:cNvPr id="7" name="object 7"/>
          <p:cNvPicPr/>
          <p:nvPr/>
        </p:nvPicPr>
        <p:blipFill>
          <a:blip r:embed="rId4" cstate="print"/>
          <a:stretch>
            <a:fillRect/>
          </a:stretch>
        </p:blipFill>
        <p:spPr>
          <a:xfrm>
            <a:off x="7661148" y="4166615"/>
            <a:ext cx="2618231" cy="1114044"/>
          </a:xfrm>
          <a:prstGeom prst="rect">
            <a:avLst/>
          </a:prstGeom>
        </p:spPr>
      </p:pic>
      <p:sp>
        <p:nvSpPr>
          <p:cNvPr id="8" name="Date Placeholder 7">
            <a:extLst>
              <a:ext uri="{FF2B5EF4-FFF2-40B4-BE49-F238E27FC236}">
                <a16:creationId xmlns:a16="http://schemas.microsoft.com/office/drawing/2014/main" id="{EEBE8658-022F-4CEC-864C-25D3440E105E}"/>
              </a:ext>
            </a:extLst>
          </p:cNvPr>
          <p:cNvSpPr>
            <a:spLocks noGrp="1"/>
          </p:cNvSpPr>
          <p:nvPr>
            <p:ph type="dt" sz="half" idx="6"/>
          </p:nvPr>
        </p:nvSpPr>
        <p:spPr/>
        <p:txBody>
          <a:bodyPr/>
          <a:lstStyle/>
          <a:p>
            <a:fld id="{099533A4-EE2B-453E-883A-E3064C77613E}" type="datetime1">
              <a:rPr lang="en-US" smtClean="0"/>
              <a:t>3/13/2023</a:t>
            </a:fld>
            <a:endParaRPr lang="en-US"/>
          </a:p>
        </p:txBody>
      </p:sp>
      <p:sp>
        <p:nvSpPr>
          <p:cNvPr id="9" name="Footer Placeholder 8">
            <a:extLst>
              <a:ext uri="{FF2B5EF4-FFF2-40B4-BE49-F238E27FC236}">
                <a16:creationId xmlns:a16="http://schemas.microsoft.com/office/drawing/2014/main" id="{49CBAD56-2DB4-4F8D-9117-2E07D600F6B8}"/>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4537" y="461900"/>
            <a:ext cx="5121275" cy="696595"/>
          </a:xfrm>
          <a:prstGeom prst="rect">
            <a:avLst/>
          </a:prstGeom>
        </p:spPr>
        <p:txBody>
          <a:bodyPr vert="horz" wrap="square" lIns="0" tIns="13335" rIns="0" bIns="0" rtlCol="0">
            <a:spAutoFit/>
          </a:bodyPr>
          <a:lstStyle/>
          <a:p>
            <a:pPr marL="12700">
              <a:spcBef>
                <a:spcPts val="105"/>
              </a:spcBef>
            </a:pPr>
            <a:r>
              <a:rPr sz="4400" spc="-25" dirty="0"/>
              <a:t>Xen:</a:t>
            </a:r>
            <a:r>
              <a:rPr sz="4400" spc="-70" dirty="0"/>
              <a:t> </a:t>
            </a:r>
            <a:r>
              <a:rPr sz="4400" spc="-15" dirty="0"/>
              <a:t>paravirtualization</a:t>
            </a:r>
            <a:endParaRPr sz="4400"/>
          </a:p>
        </p:txBody>
      </p:sp>
      <p:sp>
        <p:nvSpPr>
          <p:cNvPr id="3" name="object 3"/>
          <p:cNvSpPr txBox="1"/>
          <p:nvPr/>
        </p:nvSpPr>
        <p:spPr>
          <a:xfrm>
            <a:off x="2059941" y="1509941"/>
            <a:ext cx="7782559" cy="4071626"/>
          </a:xfrm>
          <a:prstGeom prst="rect">
            <a:avLst/>
          </a:prstGeom>
        </p:spPr>
        <p:txBody>
          <a:bodyPr vert="horz" wrap="square" lIns="0" tIns="110489" rIns="0" bIns="0" rtlCol="0">
            <a:spAutoFit/>
          </a:bodyPr>
          <a:lstStyle/>
          <a:p>
            <a:pPr marL="355600" indent="-342900">
              <a:spcBef>
                <a:spcPts val="869"/>
              </a:spcBef>
              <a:buFont typeface="Arial MT"/>
              <a:buChar char="•"/>
              <a:tabLst>
                <a:tab pos="354965" algn="l"/>
                <a:tab pos="355600" algn="l"/>
              </a:tabLst>
            </a:pPr>
            <a:r>
              <a:rPr sz="3200" spc="-15" dirty="0">
                <a:latin typeface="Calibri"/>
                <a:cs typeface="Calibri"/>
              </a:rPr>
              <a:t>Xen</a:t>
            </a:r>
            <a:r>
              <a:rPr sz="3200" spc="-10" dirty="0">
                <a:latin typeface="Calibri"/>
                <a:cs typeface="Calibri"/>
              </a:rPr>
              <a:t> </a:t>
            </a:r>
            <a:r>
              <a:rPr sz="3200" dirty="0">
                <a:latin typeface="Calibri"/>
                <a:cs typeface="Calibri"/>
              </a:rPr>
              <a:t>is</a:t>
            </a:r>
            <a:r>
              <a:rPr sz="3200" spc="-15" dirty="0">
                <a:latin typeface="Calibri"/>
                <a:cs typeface="Calibri"/>
              </a:rPr>
              <a:t> </a:t>
            </a:r>
            <a:r>
              <a:rPr sz="3200" spc="5" dirty="0">
                <a:latin typeface="Calibri"/>
                <a:cs typeface="Calibri"/>
              </a:rPr>
              <a:t>an</a:t>
            </a:r>
            <a:r>
              <a:rPr sz="3200" spc="-10" dirty="0">
                <a:latin typeface="Calibri"/>
                <a:cs typeface="Calibri"/>
              </a:rPr>
              <a:t> open-source</a:t>
            </a:r>
            <a:r>
              <a:rPr sz="3200" spc="-30" dirty="0">
                <a:latin typeface="Calibri"/>
                <a:cs typeface="Calibri"/>
              </a:rPr>
              <a:t> </a:t>
            </a:r>
            <a:r>
              <a:rPr sz="3200" spc="-10" dirty="0">
                <a:latin typeface="Calibri"/>
                <a:cs typeface="Calibri"/>
              </a:rPr>
              <a:t>initiative</a:t>
            </a:r>
            <a:endParaRPr sz="3200" dirty="0">
              <a:latin typeface="Calibri"/>
              <a:cs typeface="Calibri"/>
            </a:endParaRPr>
          </a:p>
          <a:p>
            <a:pPr marL="355600" marR="314960" indent="-342900">
              <a:spcBef>
                <a:spcPts val="770"/>
              </a:spcBef>
              <a:buFont typeface="Arial MT"/>
              <a:buChar char="•"/>
              <a:tabLst>
                <a:tab pos="354965" algn="l"/>
                <a:tab pos="355600" algn="l"/>
              </a:tabLst>
            </a:pPr>
            <a:r>
              <a:rPr sz="3200" spc="-5" dirty="0">
                <a:latin typeface="Calibri"/>
                <a:cs typeface="Calibri"/>
              </a:rPr>
              <a:t>Developed </a:t>
            </a:r>
            <a:r>
              <a:rPr sz="3200" spc="-10" dirty="0">
                <a:latin typeface="Calibri"/>
                <a:cs typeface="Calibri"/>
              </a:rPr>
              <a:t>by </a:t>
            </a:r>
            <a:r>
              <a:rPr sz="3200" dirty="0">
                <a:latin typeface="Calibri"/>
                <a:cs typeface="Calibri"/>
              </a:rPr>
              <a:t>a </a:t>
            </a:r>
            <a:r>
              <a:rPr sz="3200" spc="-15" dirty="0">
                <a:latin typeface="Calibri"/>
                <a:cs typeface="Calibri"/>
              </a:rPr>
              <a:t>group </a:t>
            </a:r>
            <a:r>
              <a:rPr sz="3200" dirty="0">
                <a:latin typeface="Calibri"/>
                <a:cs typeface="Calibri"/>
              </a:rPr>
              <a:t>of </a:t>
            </a:r>
            <a:r>
              <a:rPr sz="3200" spc="-15" dirty="0">
                <a:latin typeface="Calibri"/>
                <a:cs typeface="Calibri"/>
              </a:rPr>
              <a:t>researchers at </a:t>
            </a:r>
            <a:r>
              <a:rPr sz="3200" dirty="0">
                <a:latin typeface="Calibri"/>
                <a:cs typeface="Calibri"/>
              </a:rPr>
              <a:t>the </a:t>
            </a:r>
            <a:r>
              <a:rPr sz="3200" spc="-710" dirty="0">
                <a:latin typeface="Calibri"/>
                <a:cs typeface="Calibri"/>
              </a:rPr>
              <a:t> </a:t>
            </a:r>
            <a:r>
              <a:rPr sz="3200" spc="-15" dirty="0">
                <a:latin typeface="Calibri"/>
                <a:cs typeface="Calibri"/>
              </a:rPr>
              <a:t>University</a:t>
            </a:r>
            <a:r>
              <a:rPr sz="3200" spc="15" dirty="0">
                <a:latin typeface="Calibri"/>
                <a:cs typeface="Calibri"/>
              </a:rPr>
              <a:t> </a:t>
            </a:r>
            <a:r>
              <a:rPr sz="3200" spc="-5" dirty="0">
                <a:latin typeface="Calibri"/>
                <a:cs typeface="Calibri"/>
              </a:rPr>
              <a:t>of</a:t>
            </a:r>
            <a:r>
              <a:rPr sz="3200" spc="-15" dirty="0">
                <a:latin typeface="Calibri"/>
                <a:cs typeface="Calibri"/>
              </a:rPr>
              <a:t> </a:t>
            </a:r>
            <a:r>
              <a:rPr sz="3200" spc="-10" dirty="0">
                <a:latin typeface="Calibri"/>
                <a:cs typeface="Calibri"/>
              </a:rPr>
              <a:t>Cambridge</a:t>
            </a:r>
            <a:endParaRPr sz="3200" dirty="0">
              <a:latin typeface="Calibri"/>
              <a:cs typeface="Calibri"/>
            </a:endParaRPr>
          </a:p>
          <a:p>
            <a:pPr marL="355600" indent="-342900">
              <a:spcBef>
                <a:spcPts val="770"/>
              </a:spcBef>
              <a:buFont typeface="Arial MT"/>
              <a:buChar char="•"/>
              <a:tabLst>
                <a:tab pos="354965" algn="l"/>
                <a:tab pos="355600" algn="l"/>
              </a:tabLst>
            </a:pPr>
            <a:r>
              <a:rPr sz="3200" spc="-10" dirty="0">
                <a:latin typeface="Calibri"/>
                <a:cs typeface="Calibri"/>
              </a:rPr>
              <a:t>XenSource.</a:t>
            </a:r>
            <a:endParaRPr sz="3200" dirty="0">
              <a:latin typeface="Calibri"/>
              <a:cs typeface="Calibri"/>
            </a:endParaRPr>
          </a:p>
          <a:p>
            <a:pPr marL="355600" indent="-342900">
              <a:spcBef>
                <a:spcPts val="770"/>
              </a:spcBef>
              <a:buFont typeface="Arial MT"/>
              <a:buChar char="•"/>
              <a:tabLst>
                <a:tab pos="354965" algn="l"/>
                <a:tab pos="355600" algn="l"/>
              </a:tabLst>
            </a:pPr>
            <a:r>
              <a:rPr sz="3200" spc="-10" dirty="0">
                <a:latin typeface="Calibri"/>
                <a:cs typeface="Calibri"/>
              </a:rPr>
              <a:t>Desktop</a:t>
            </a:r>
            <a:r>
              <a:rPr sz="3200" spc="-5" dirty="0">
                <a:latin typeface="Calibri"/>
                <a:cs typeface="Calibri"/>
              </a:rPr>
              <a:t> </a:t>
            </a:r>
            <a:r>
              <a:rPr sz="3200" spc="-10" dirty="0">
                <a:latin typeface="Calibri"/>
                <a:cs typeface="Calibri"/>
              </a:rPr>
              <a:t>virtualization</a:t>
            </a:r>
            <a:r>
              <a:rPr sz="3200" spc="40" dirty="0">
                <a:latin typeface="Calibri"/>
                <a:cs typeface="Calibri"/>
              </a:rPr>
              <a:t> </a:t>
            </a:r>
            <a:r>
              <a:rPr sz="3200" spc="-5" dirty="0">
                <a:latin typeface="Calibri"/>
                <a:cs typeface="Calibri"/>
              </a:rPr>
              <a:t>or</a:t>
            </a:r>
            <a:r>
              <a:rPr sz="3200" spc="-25" dirty="0">
                <a:latin typeface="Calibri"/>
                <a:cs typeface="Calibri"/>
              </a:rPr>
              <a:t> </a:t>
            </a:r>
            <a:r>
              <a:rPr sz="3200" spc="-5" dirty="0">
                <a:latin typeface="Calibri"/>
                <a:cs typeface="Calibri"/>
              </a:rPr>
              <a:t>server </a:t>
            </a:r>
            <a:r>
              <a:rPr sz="3200" spc="-10" dirty="0">
                <a:latin typeface="Calibri"/>
                <a:cs typeface="Calibri"/>
              </a:rPr>
              <a:t>virtualization</a:t>
            </a:r>
            <a:endParaRPr sz="3200" dirty="0">
              <a:latin typeface="Calibri"/>
              <a:cs typeface="Calibri"/>
            </a:endParaRPr>
          </a:p>
          <a:p>
            <a:pPr marL="355600" indent="-342900">
              <a:spcBef>
                <a:spcPts val="770"/>
              </a:spcBef>
              <a:buFont typeface="Arial MT"/>
              <a:buChar char="•"/>
              <a:tabLst>
                <a:tab pos="354965" algn="l"/>
                <a:tab pos="355600" algn="l"/>
              </a:tabLst>
            </a:pPr>
            <a:r>
              <a:rPr sz="3200" spc="-20" dirty="0">
                <a:latin typeface="Calibri"/>
                <a:cs typeface="Calibri"/>
              </a:rPr>
              <a:t>Xen</a:t>
            </a:r>
            <a:r>
              <a:rPr sz="3200" spc="-10" dirty="0">
                <a:latin typeface="Calibri"/>
                <a:cs typeface="Calibri"/>
              </a:rPr>
              <a:t> </a:t>
            </a:r>
            <a:r>
              <a:rPr sz="3200" spc="-5" dirty="0">
                <a:latin typeface="Calibri"/>
                <a:cs typeface="Calibri"/>
              </a:rPr>
              <a:t>Cloud</a:t>
            </a:r>
            <a:r>
              <a:rPr sz="3200" spc="10" dirty="0">
                <a:latin typeface="Calibri"/>
                <a:cs typeface="Calibri"/>
              </a:rPr>
              <a:t> </a:t>
            </a:r>
            <a:r>
              <a:rPr sz="3200" spc="-15" dirty="0">
                <a:latin typeface="Calibri"/>
                <a:cs typeface="Calibri"/>
              </a:rPr>
              <a:t>Platform</a:t>
            </a:r>
            <a:r>
              <a:rPr sz="3200" spc="-5" dirty="0">
                <a:latin typeface="Calibri"/>
                <a:cs typeface="Calibri"/>
              </a:rPr>
              <a:t> </a:t>
            </a:r>
            <a:r>
              <a:rPr sz="3200" spc="-25" dirty="0">
                <a:latin typeface="Calibri"/>
                <a:cs typeface="Calibri"/>
              </a:rPr>
              <a:t>(XCP)</a:t>
            </a:r>
            <a:endParaRPr sz="3200" dirty="0">
              <a:latin typeface="Calibri"/>
              <a:cs typeface="Calibri"/>
            </a:endParaRPr>
          </a:p>
          <a:p>
            <a:pPr marL="355600" indent="-342900">
              <a:spcBef>
                <a:spcPts val="770"/>
              </a:spcBef>
              <a:buFont typeface="Arial MT"/>
              <a:buChar char="•"/>
              <a:tabLst>
                <a:tab pos="354965" algn="l"/>
                <a:tab pos="355600" algn="l"/>
              </a:tabLst>
            </a:pPr>
            <a:r>
              <a:rPr sz="3200" spc="-15" dirty="0">
                <a:latin typeface="Calibri"/>
                <a:cs typeface="Calibri"/>
              </a:rPr>
              <a:t>http</a:t>
            </a:r>
            <a:r>
              <a:rPr sz="3200" spc="-15" dirty="0">
                <a:latin typeface="Calibri"/>
                <a:cs typeface="Calibri"/>
                <a:hlinkClick r:id="rId2"/>
              </a:rPr>
              <a:t>s://w</a:t>
            </a:r>
            <a:r>
              <a:rPr sz="3200" spc="-15" dirty="0">
                <a:latin typeface="Calibri"/>
                <a:cs typeface="Calibri"/>
              </a:rPr>
              <a:t>ww.x</a:t>
            </a:r>
            <a:r>
              <a:rPr sz="3200" spc="-15" dirty="0">
                <a:latin typeface="Calibri"/>
                <a:cs typeface="Calibri"/>
                <a:hlinkClick r:id="rId2"/>
              </a:rPr>
              <a:t>enproject.org</a:t>
            </a:r>
            <a:r>
              <a:rPr sz="3200" spc="-15" dirty="0">
                <a:latin typeface="Calibri"/>
                <a:cs typeface="Calibri"/>
              </a:rPr>
              <a:t>/</a:t>
            </a:r>
            <a:endParaRPr sz="3200" dirty="0">
              <a:latin typeface="Calibri"/>
              <a:cs typeface="Calibri"/>
            </a:endParaRPr>
          </a:p>
        </p:txBody>
      </p:sp>
      <p:sp>
        <p:nvSpPr>
          <p:cNvPr id="4" name="Date Placeholder 3">
            <a:extLst>
              <a:ext uri="{FF2B5EF4-FFF2-40B4-BE49-F238E27FC236}">
                <a16:creationId xmlns:a16="http://schemas.microsoft.com/office/drawing/2014/main" id="{9A3B1830-3861-4ADE-ACEB-FE88BC8536A5}"/>
              </a:ext>
            </a:extLst>
          </p:cNvPr>
          <p:cNvSpPr>
            <a:spLocks noGrp="1"/>
          </p:cNvSpPr>
          <p:nvPr>
            <p:ph type="dt" sz="half" idx="6"/>
          </p:nvPr>
        </p:nvSpPr>
        <p:spPr/>
        <p:txBody>
          <a:bodyPr/>
          <a:lstStyle/>
          <a:p>
            <a:fld id="{58B042CC-DA69-4E1C-847F-F60F724AB565}" type="datetime1">
              <a:rPr lang="en-US" smtClean="0"/>
              <a:t>3/13/2023</a:t>
            </a:fld>
            <a:endParaRPr lang="en-US"/>
          </a:p>
        </p:txBody>
      </p:sp>
      <p:sp>
        <p:nvSpPr>
          <p:cNvPr id="5" name="Footer Placeholder 4">
            <a:extLst>
              <a:ext uri="{FF2B5EF4-FFF2-40B4-BE49-F238E27FC236}">
                <a16:creationId xmlns:a16="http://schemas.microsoft.com/office/drawing/2014/main" id="{8E9E828F-69AE-402F-9347-F1603FCFC72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36146" y="808877"/>
            <a:ext cx="7494475" cy="4543646"/>
          </a:xfrm>
          <a:prstGeom prst="rect">
            <a:avLst/>
          </a:prstGeom>
        </p:spPr>
      </p:pic>
      <p:sp>
        <p:nvSpPr>
          <p:cNvPr id="3" name="object 3"/>
          <p:cNvSpPr txBox="1"/>
          <p:nvPr/>
        </p:nvSpPr>
        <p:spPr>
          <a:xfrm>
            <a:off x="3691255" y="5791200"/>
            <a:ext cx="4234815" cy="299720"/>
          </a:xfrm>
          <a:prstGeom prst="rect">
            <a:avLst/>
          </a:prstGeom>
        </p:spPr>
        <p:txBody>
          <a:bodyPr vert="horz" wrap="square" lIns="0" tIns="12700" rIns="0" bIns="0" rtlCol="0">
            <a:spAutoFit/>
          </a:bodyPr>
          <a:lstStyle/>
          <a:p>
            <a:pPr marL="12700">
              <a:spcBef>
                <a:spcPts val="100"/>
              </a:spcBef>
            </a:pPr>
            <a:r>
              <a:rPr b="1" spc="-15" dirty="0">
                <a:latin typeface="Calibri"/>
                <a:cs typeface="Calibri"/>
              </a:rPr>
              <a:t>Xen</a:t>
            </a:r>
            <a:r>
              <a:rPr b="1" spc="-25" dirty="0">
                <a:latin typeface="Calibri"/>
                <a:cs typeface="Calibri"/>
              </a:rPr>
              <a:t> </a:t>
            </a:r>
            <a:r>
              <a:rPr b="1" spc="-10" dirty="0">
                <a:latin typeface="Calibri"/>
                <a:cs typeface="Calibri"/>
              </a:rPr>
              <a:t>architecture</a:t>
            </a:r>
            <a:r>
              <a:rPr b="1" spc="-35" dirty="0">
                <a:latin typeface="Calibri"/>
                <a:cs typeface="Calibri"/>
              </a:rPr>
              <a:t> </a:t>
            </a:r>
            <a:r>
              <a:rPr b="1" dirty="0">
                <a:latin typeface="Calibri"/>
                <a:cs typeface="Calibri"/>
              </a:rPr>
              <a:t>and</a:t>
            </a:r>
            <a:r>
              <a:rPr b="1" spc="-5" dirty="0">
                <a:latin typeface="Calibri"/>
                <a:cs typeface="Calibri"/>
              </a:rPr>
              <a:t> </a:t>
            </a:r>
            <a:r>
              <a:rPr b="1" spc="-10" dirty="0">
                <a:latin typeface="Calibri"/>
                <a:cs typeface="Calibri"/>
              </a:rPr>
              <a:t>guest</a:t>
            </a:r>
            <a:r>
              <a:rPr b="1" spc="-30" dirty="0">
                <a:latin typeface="Calibri"/>
                <a:cs typeface="Calibri"/>
              </a:rPr>
              <a:t> </a:t>
            </a:r>
            <a:r>
              <a:rPr b="1" spc="-5" dirty="0">
                <a:latin typeface="Calibri"/>
                <a:cs typeface="Calibri"/>
              </a:rPr>
              <a:t>OS </a:t>
            </a:r>
            <a:r>
              <a:rPr b="1" spc="-10" dirty="0">
                <a:latin typeface="Calibri"/>
                <a:cs typeface="Calibri"/>
              </a:rPr>
              <a:t>management.</a:t>
            </a:r>
            <a:endParaRPr dirty="0">
              <a:latin typeface="Calibri"/>
              <a:cs typeface="Calibri"/>
            </a:endParaRPr>
          </a:p>
        </p:txBody>
      </p:sp>
      <p:sp>
        <p:nvSpPr>
          <p:cNvPr id="4" name="Date Placeholder 3">
            <a:extLst>
              <a:ext uri="{FF2B5EF4-FFF2-40B4-BE49-F238E27FC236}">
                <a16:creationId xmlns:a16="http://schemas.microsoft.com/office/drawing/2014/main" id="{6906C654-6EB7-4766-9A57-3A3ADC83CEBC}"/>
              </a:ext>
            </a:extLst>
          </p:cNvPr>
          <p:cNvSpPr>
            <a:spLocks noGrp="1"/>
          </p:cNvSpPr>
          <p:nvPr>
            <p:ph type="dt" sz="half" idx="6"/>
          </p:nvPr>
        </p:nvSpPr>
        <p:spPr/>
        <p:txBody>
          <a:bodyPr/>
          <a:lstStyle/>
          <a:p>
            <a:fld id="{2D69B6B4-BC6D-4B36-A6DE-242CC2140F06}" type="datetime1">
              <a:rPr lang="en-US" smtClean="0"/>
              <a:t>3/13/2023</a:t>
            </a:fld>
            <a:endParaRPr lang="en-US"/>
          </a:p>
        </p:txBody>
      </p:sp>
      <p:sp>
        <p:nvSpPr>
          <p:cNvPr id="5" name="Footer Placeholder 4">
            <a:extLst>
              <a:ext uri="{FF2B5EF4-FFF2-40B4-BE49-F238E27FC236}">
                <a16:creationId xmlns:a16="http://schemas.microsoft.com/office/drawing/2014/main" id="{E3110300-D40F-44CA-9C7C-56875C01240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989" y="461900"/>
            <a:ext cx="6265545" cy="696595"/>
          </a:xfrm>
          <a:prstGeom prst="rect">
            <a:avLst/>
          </a:prstGeom>
        </p:spPr>
        <p:txBody>
          <a:bodyPr vert="horz" wrap="square" lIns="0" tIns="13335" rIns="0" bIns="0" rtlCol="0">
            <a:spAutoFit/>
          </a:bodyPr>
          <a:lstStyle/>
          <a:p>
            <a:pPr marL="12700">
              <a:spcBef>
                <a:spcPts val="105"/>
              </a:spcBef>
            </a:pPr>
            <a:r>
              <a:rPr sz="4400" spc="-30" dirty="0"/>
              <a:t>VMWare:</a:t>
            </a:r>
            <a:r>
              <a:rPr sz="4400" spc="-15" dirty="0"/>
              <a:t> </a:t>
            </a:r>
            <a:r>
              <a:rPr sz="4400" spc="-5" dirty="0"/>
              <a:t>Full</a:t>
            </a:r>
            <a:r>
              <a:rPr sz="4400" spc="-15" dirty="0"/>
              <a:t> Virtualization</a:t>
            </a:r>
            <a:endParaRPr sz="4400" dirty="0"/>
          </a:p>
        </p:txBody>
      </p:sp>
      <p:sp>
        <p:nvSpPr>
          <p:cNvPr id="3" name="object 3"/>
          <p:cNvSpPr txBox="1"/>
          <p:nvPr/>
        </p:nvSpPr>
        <p:spPr>
          <a:xfrm>
            <a:off x="2059941" y="1563370"/>
            <a:ext cx="6938645" cy="482600"/>
          </a:xfrm>
          <a:prstGeom prst="rect">
            <a:avLst/>
          </a:prstGeom>
        </p:spPr>
        <p:txBody>
          <a:bodyPr vert="horz" wrap="square" lIns="0" tIns="12700" rIns="0" bIns="0" rtlCol="0">
            <a:spAutoFit/>
          </a:bodyPr>
          <a:lstStyle/>
          <a:p>
            <a:pPr marL="355600" indent="-342900">
              <a:spcBef>
                <a:spcPts val="100"/>
              </a:spcBef>
              <a:buFont typeface="Arial MT"/>
              <a:buChar char="•"/>
              <a:tabLst>
                <a:tab pos="354965" algn="l"/>
                <a:tab pos="355600" algn="l"/>
                <a:tab pos="2310765" algn="l"/>
                <a:tab pos="4048760" algn="l"/>
                <a:tab pos="4544060" algn="l"/>
                <a:tab pos="6342380" algn="l"/>
              </a:tabLst>
            </a:pPr>
            <a:r>
              <a:rPr sz="3000" spc="-5" dirty="0">
                <a:latin typeface="Calibri"/>
                <a:cs typeface="Calibri"/>
              </a:rPr>
              <a:t>Und</a:t>
            </a:r>
            <a:r>
              <a:rPr sz="3000" spc="-15" dirty="0">
                <a:latin typeface="Calibri"/>
                <a:cs typeface="Calibri"/>
              </a:rPr>
              <a:t>e</a:t>
            </a:r>
            <a:r>
              <a:rPr sz="3000" dirty="0">
                <a:latin typeface="Calibri"/>
                <a:cs typeface="Calibri"/>
              </a:rPr>
              <a:t>rlyi</a:t>
            </a:r>
            <a:r>
              <a:rPr sz="3000" spc="10" dirty="0">
                <a:latin typeface="Calibri"/>
                <a:cs typeface="Calibri"/>
              </a:rPr>
              <a:t>n</a:t>
            </a:r>
            <a:r>
              <a:rPr sz="3000" dirty="0">
                <a:latin typeface="Calibri"/>
                <a:cs typeface="Calibri"/>
              </a:rPr>
              <a:t>g	</a:t>
            </a:r>
            <a:r>
              <a:rPr sz="3000" spc="-5" dirty="0">
                <a:latin typeface="Calibri"/>
                <a:cs typeface="Calibri"/>
              </a:rPr>
              <a:t>ha</a:t>
            </a:r>
            <a:r>
              <a:rPr sz="3000" spc="-45" dirty="0">
                <a:latin typeface="Calibri"/>
                <a:cs typeface="Calibri"/>
              </a:rPr>
              <a:t>r</a:t>
            </a:r>
            <a:r>
              <a:rPr sz="3000" spc="-5" dirty="0">
                <a:latin typeface="Calibri"/>
                <a:cs typeface="Calibri"/>
              </a:rPr>
              <a:t>d</a:t>
            </a:r>
            <a:r>
              <a:rPr sz="3000" spc="-50" dirty="0">
                <a:latin typeface="Calibri"/>
                <a:cs typeface="Calibri"/>
              </a:rPr>
              <a:t>w</a:t>
            </a:r>
            <a:r>
              <a:rPr sz="3000" dirty="0">
                <a:latin typeface="Calibri"/>
                <a:cs typeface="Calibri"/>
              </a:rPr>
              <a:t>a</a:t>
            </a:r>
            <a:r>
              <a:rPr sz="3000" spc="-40" dirty="0">
                <a:latin typeface="Calibri"/>
                <a:cs typeface="Calibri"/>
              </a:rPr>
              <a:t>r</a:t>
            </a:r>
            <a:r>
              <a:rPr sz="3000" dirty="0">
                <a:latin typeface="Calibri"/>
                <a:cs typeface="Calibri"/>
              </a:rPr>
              <a:t>e	</a:t>
            </a:r>
            <a:r>
              <a:rPr sz="3000" spc="-5" dirty="0">
                <a:latin typeface="Calibri"/>
                <a:cs typeface="Calibri"/>
              </a:rPr>
              <a:t>i</a:t>
            </a:r>
            <a:r>
              <a:rPr sz="3000" dirty="0">
                <a:latin typeface="Calibri"/>
                <a:cs typeface="Calibri"/>
              </a:rPr>
              <a:t>s	</a:t>
            </a:r>
            <a:r>
              <a:rPr sz="3000" spc="-50" dirty="0">
                <a:latin typeface="Calibri"/>
                <a:cs typeface="Calibri"/>
              </a:rPr>
              <a:t>r</a:t>
            </a:r>
            <a:r>
              <a:rPr sz="3000" dirty="0">
                <a:latin typeface="Calibri"/>
                <a:cs typeface="Calibri"/>
              </a:rPr>
              <a:t>e</a:t>
            </a:r>
            <a:r>
              <a:rPr sz="3000" spc="-10" dirty="0">
                <a:latin typeface="Calibri"/>
                <a:cs typeface="Calibri"/>
              </a:rPr>
              <a:t>p</a:t>
            </a:r>
            <a:r>
              <a:rPr sz="3000" dirty="0">
                <a:latin typeface="Calibri"/>
                <a:cs typeface="Calibri"/>
              </a:rPr>
              <a:t>l</a:t>
            </a:r>
            <a:r>
              <a:rPr sz="3000" spc="-15" dirty="0">
                <a:latin typeface="Calibri"/>
                <a:cs typeface="Calibri"/>
              </a:rPr>
              <a:t>i</a:t>
            </a:r>
            <a:r>
              <a:rPr sz="3000" spc="-25" dirty="0">
                <a:latin typeface="Calibri"/>
                <a:cs typeface="Calibri"/>
              </a:rPr>
              <a:t>ca</a:t>
            </a:r>
            <a:r>
              <a:rPr sz="3000" spc="-35" dirty="0">
                <a:latin typeface="Calibri"/>
                <a:cs typeface="Calibri"/>
              </a:rPr>
              <a:t>t</a:t>
            </a:r>
            <a:r>
              <a:rPr sz="3000" dirty="0">
                <a:latin typeface="Calibri"/>
                <a:cs typeface="Calibri"/>
              </a:rPr>
              <a:t>ed	and</a:t>
            </a:r>
            <a:endParaRPr sz="3000">
              <a:latin typeface="Calibri"/>
              <a:cs typeface="Calibri"/>
            </a:endParaRPr>
          </a:p>
        </p:txBody>
      </p:sp>
      <p:sp>
        <p:nvSpPr>
          <p:cNvPr id="4" name="object 4"/>
          <p:cNvSpPr txBox="1"/>
          <p:nvPr/>
        </p:nvSpPr>
        <p:spPr>
          <a:xfrm>
            <a:off x="9056369" y="1563371"/>
            <a:ext cx="1078230" cy="1397635"/>
          </a:xfrm>
          <a:prstGeom prst="rect">
            <a:avLst/>
          </a:prstGeom>
        </p:spPr>
        <p:txBody>
          <a:bodyPr vert="horz" wrap="square" lIns="0" tIns="12700" rIns="0" bIns="0" rtlCol="0">
            <a:spAutoFit/>
          </a:bodyPr>
          <a:lstStyle/>
          <a:p>
            <a:pPr marL="187325">
              <a:spcBef>
                <a:spcPts val="100"/>
              </a:spcBef>
            </a:pPr>
            <a:r>
              <a:rPr sz="3000" dirty="0">
                <a:latin typeface="Calibri"/>
                <a:cs typeface="Calibri"/>
              </a:rPr>
              <a:t>ma</a:t>
            </a:r>
            <a:r>
              <a:rPr sz="3000" spc="-10" dirty="0">
                <a:latin typeface="Calibri"/>
                <a:cs typeface="Calibri"/>
              </a:rPr>
              <a:t>d</a:t>
            </a:r>
            <a:r>
              <a:rPr sz="3000" dirty="0">
                <a:latin typeface="Calibri"/>
                <a:cs typeface="Calibri"/>
              </a:rPr>
              <a:t>e</a:t>
            </a:r>
            <a:endParaRPr sz="3000">
              <a:latin typeface="Calibri"/>
              <a:cs typeface="Calibri"/>
            </a:endParaRPr>
          </a:p>
          <a:p>
            <a:pPr>
              <a:lnSpc>
                <a:spcPct val="100000"/>
              </a:lnSpc>
            </a:pPr>
            <a:endParaRPr sz="2950">
              <a:latin typeface="Calibri"/>
              <a:cs typeface="Calibri"/>
            </a:endParaRPr>
          </a:p>
          <a:p>
            <a:pPr marL="12700">
              <a:tabLst>
                <a:tab pos="548640" algn="l"/>
              </a:tabLst>
            </a:pPr>
            <a:r>
              <a:rPr sz="3000" spc="-5" dirty="0">
                <a:latin typeface="Calibri"/>
                <a:cs typeface="Calibri"/>
              </a:rPr>
              <a:t>i</a:t>
            </a:r>
            <a:r>
              <a:rPr sz="3000" dirty="0">
                <a:latin typeface="Calibri"/>
                <a:cs typeface="Calibri"/>
              </a:rPr>
              <a:t>n	t</a:t>
            </a:r>
            <a:r>
              <a:rPr sz="3000" spc="-15" dirty="0">
                <a:latin typeface="Calibri"/>
                <a:cs typeface="Calibri"/>
              </a:rPr>
              <a:t>h</a:t>
            </a:r>
            <a:r>
              <a:rPr sz="3000" dirty="0">
                <a:latin typeface="Calibri"/>
                <a:cs typeface="Calibri"/>
              </a:rPr>
              <a:t>e</a:t>
            </a:r>
            <a:endParaRPr sz="3000">
              <a:latin typeface="Calibri"/>
              <a:cs typeface="Calibri"/>
            </a:endParaRPr>
          </a:p>
        </p:txBody>
      </p:sp>
      <p:sp>
        <p:nvSpPr>
          <p:cNvPr id="5" name="object 5"/>
          <p:cNvSpPr txBox="1"/>
          <p:nvPr/>
        </p:nvSpPr>
        <p:spPr>
          <a:xfrm>
            <a:off x="2402840" y="1975230"/>
            <a:ext cx="6057265" cy="482600"/>
          </a:xfrm>
          <a:prstGeom prst="rect">
            <a:avLst/>
          </a:prstGeom>
        </p:spPr>
        <p:txBody>
          <a:bodyPr vert="horz" wrap="square" lIns="0" tIns="12700" rIns="0" bIns="0" rtlCol="0">
            <a:spAutoFit/>
          </a:bodyPr>
          <a:lstStyle/>
          <a:p>
            <a:pPr marL="12700">
              <a:spcBef>
                <a:spcPts val="100"/>
              </a:spcBef>
            </a:pPr>
            <a:r>
              <a:rPr sz="3000" spc="-10" dirty="0">
                <a:latin typeface="Calibri"/>
                <a:cs typeface="Calibri"/>
              </a:rPr>
              <a:t>available</a:t>
            </a:r>
            <a:r>
              <a:rPr sz="3000" spc="-45" dirty="0">
                <a:latin typeface="Calibri"/>
                <a:cs typeface="Calibri"/>
              </a:rPr>
              <a:t> </a:t>
            </a:r>
            <a:r>
              <a:rPr sz="3000" spc="-15" dirty="0">
                <a:latin typeface="Calibri"/>
                <a:cs typeface="Calibri"/>
              </a:rPr>
              <a:t>to </a:t>
            </a:r>
            <a:r>
              <a:rPr sz="3000" dirty="0">
                <a:latin typeface="Calibri"/>
                <a:cs typeface="Calibri"/>
              </a:rPr>
              <a:t>the</a:t>
            </a:r>
            <a:r>
              <a:rPr sz="3000" spc="-20" dirty="0">
                <a:latin typeface="Calibri"/>
                <a:cs typeface="Calibri"/>
              </a:rPr>
              <a:t> </a:t>
            </a:r>
            <a:r>
              <a:rPr sz="3000" spc="-10" dirty="0">
                <a:latin typeface="Calibri"/>
                <a:cs typeface="Calibri"/>
              </a:rPr>
              <a:t>guest</a:t>
            </a:r>
            <a:r>
              <a:rPr sz="3000" spc="-35" dirty="0">
                <a:latin typeface="Calibri"/>
                <a:cs typeface="Calibri"/>
              </a:rPr>
              <a:t> </a:t>
            </a:r>
            <a:r>
              <a:rPr sz="3000" spc="-15" dirty="0">
                <a:latin typeface="Calibri"/>
                <a:cs typeface="Calibri"/>
              </a:rPr>
              <a:t>operating </a:t>
            </a:r>
            <a:r>
              <a:rPr sz="3000" spc="-25" dirty="0">
                <a:latin typeface="Calibri"/>
                <a:cs typeface="Calibri"/>
              </a:rPr>
              <a:t>system</a:t>
            </a:r>
            <a:endParaRPr sz="3000">
              <a:latin typeface="Calibri"/>
              <a:cs typeface="Calibri"/>
            </a:endParaRPr>
          </a:p>
        </p:txBody>
      </p:sp>
      <p:sp>
        <p:nvSpPr>
          <p:cNvPr id="6" name="object 6"/>
          <p:cNvSpPr txBox="1"/>
          <p:nvPr/>
        </p:nvSpPr>
        <p:spPr>
          <a:xfrm>
            <a:off x="2059940" y="2478152"/>
            <a:ext cx="6770370" cy="1397635"/>
          </a:xfrm>
          <a:prstGeom prst="rect">
            <a:avLst/>
          </a:prstGeom>
        </p:spPr>
        <p:txBody>
          <a:bodyPr vert="horz" wrap="square" lIns="0" tIns="64135" rIns="0" bIns="0" rtlCol="0">
            <a:spAutoFit/>
          </a:bodyPr>
          <a:lstStyle/>
          <a:p>
            <a:pPr marL="355600" marR="5080" indent="-342900">
              <a:lnSpc>
                <a:spcPts val="3240"/>
              </a:lnSpc>
              <a:spcBef>
                <a:spcPts val="505"/>
              </a:spcBef>
              <a:buFont typeface="Arial MT"/>
              <a:buChar char="•"/>
              <a:tabLst>
                <a:tab pos="354965" algn="l"/>
                <a:tab pos="355600" algn="l"/>
                <a:tab pos="1914525" algn="l"/>
                <a:tab pos="4001135" algn="l"/>
                <a:tab pos="4740910" algn="l"/>
              </a:tabLst>
            </a:pPr>
            <a:r>
              <a:rPr sz="3000" spc="-5" dirty="0">
                <a:latin typeface="Calibri"/>
                <a:cs typeface="Calibri"/>
              </a:rPr>
              <a:t>V</a:t>
            </a:r>
            <a:r>
              <a:rPr sz="3000" spc="5" dirty="0">
                <a:latin typeface="Calibri"/>
                <a:cs typeface="Calibri"/>
              </a:rPr>
              <a:t>M</a:t>
            </a:r>
            <a:r>
              <a:rPr sz="3000" spc="-30" dirty="0">
                <a:latin typeface="Calibri"/>
                <a:cs typeface="Calibri"/>
              </a:rPr>
              <a:t>w</a:t>
            </a:r>
            <a:r>
              <a:rPr sz="3000" dirty="0">
                <a:latin typeface="Calibri"/>
                <a:cs typeface="Calibri"/>
              </a:rPr>
              <a:t>a</a:t>
            </a:r>
            <a:r>
              <a:rPr sz="3000" spc="-35" dirty="0">
                <a:latin typeface="Calibri"/>
                <a:cs typeface="Calibri"/>
              </a:rPr>
              <a:t>r</a:t>
            </a:r>
            <a:r>
              <a:rPr sz="3000" dirty="0">
                <a:latin typeface="Calibri"/>
                <a:cs typeface="Calibri"/>
              </a:rPr>
              <a:t>e	imp</a:t>
            </a:r>
            <a:r>
              <a:rPr sz="3000" spc="-15" dirty="0">
                <a:latin typeface="Calibri"/>
                <a:cs typeface="Calibri"/>
              </a:rPr>
              <a:t>l</a:t>
            </a:r>
            <a:r>
              <a:rPr sz="3000" dirty="0">
                <a:latin typeface="Calibri"/>
                <a:cs typeface="Calibri"/>
              </a:rPr>
              <a:t>em</a:t>
            </a:r>
            <a:r>
              <a:rPr sz="3000" spc="-10" dirty="0">
                <a:latin typeface="Calibri"/>
                <a:cs typeface="Calibri"/>
              </a:rPr>
              <a:t>e</a:t>
            </a:r>
            <a:r>
              <a:rPr sz="3000" spc="-20" dirty="0">
                <a:latin typeface="Calibri"/>
                <a:cs typeface="Calibri"/>
              </a:rPr>
              <a:t>n</a:t>
            </a:r>
            <a:r>
              <a:rPr sz="3000" dirty="0">
                <a:latin typeface="Calibri"/>
                <a:cs typeface="Calibri"/>
              </a:rPr>
              <a:t>ts	</a:t>
            </a:r>
            <a:r>
              <a:rPr sz="3000" spc="-5" dirty="0">
                <a:latin typeface="Calibri"/>
                <a:cs typeface="Calibri"/>
              </a:rPr>
              <a:t>fu</a:t>
            </a:r>
            <a:r>
              <a:rPr sz="3000" spc="-15" dirty="0">
                <a:latin typeface="Calibri"/>
                <a:cs typeface="Calibri"/>
              </a:rPr>
              <a:t>l</a:t>
            </a:r>
            <a:r>
              <a:rPr sz="3000" dirty="0">
                <a:latin typeface="Calibri"/>
                <a:cs typeface="Calibri"/>
              </a:rPr>
              <a:t>l	vi</a:t>
            </a:r>
            <a:r>
              <a:rPr sz="3000" spc="-10" dirty="0">
                <a:latin typeface="Calibri"/>
                <a:cs typeface="Calibri"/>
              </a:rPr>
              <a:t>r</a:t>
            </a:r>
            <a:r>
              <a:rPr sz="3000" dirty="0">
                <a:latin typeface="Calibri"/>
                <a:cs typeface="Calibri"/>
              </a:rPr>
              <a:t>tuali</a:t>
            </a:r>
            <a:r>
              <a:rPr sz="3000" spc="-55" dirty="0">
                <a:latin typeface="Calibri"/>
                <a:cs typeface="Calibri"/>
              </a:rPr>
              <a:t>z</a:t>
            </a:r>
            <a:r>
              <a:rPr sz="3000" spc="-25" dirty="0">
                <a:latin typeface="Calibri"/>
                <a:cs typeface="Calibri"/>
              </a:rPr>
              <a:t>a</a:t>
            </a:r>
            <a:r>
              <a:rPr sz="3000" dirty="0">
                <a:latin typeface="Calibri"/>
                <a:cs typeface="Calibri"/>
              </a:rPr>
              <a:t>tion  </a:t>
            </a:r>
            <a:r>
              <a:rPr sz="3000" spc="-10" dirty="0">
                <a:latin typeface="Calibri"/>
                <a:cs typeface="Calibri"/>
              </a:rPr>
              <a:t>Desktop</a:t>
            </a:r>
            <a:r>
              <a:rPr sz="3000" spc="-30" dirty="0">
                <a:latin typeface="Calibri"/>
                <a:cs typeface="Calibri"/>
              </a:rPr>
              <a:t> </a:t>
            </a:r>
            <a:r>
              <a:rPr sz="3000" spc="-15" dirty="0">
                <a:latin typeface="Calibri"/>
                <a:cs typeface="Calibri"/>
              </a:rPr>
              <a:t>environments</a:t>
            </a:r>
            <a:endParaRPr sz="3000">
              <a:latin typeface="Calibri"/>
              <a:cs typeface="Calibri"/>
            </a:endParaRPr>
          </a:p>
          <a:p>
            <a:pPr marL="355600" indent="-342900">
              <a:spcBef>
                <a:spcPts val="315"/>
              </a:spcBef>
              <a:buFont typeface="Arial MT"/>
              <a:buChar char="•"/>
              <a:tabLst>
                <a:tab pos="354965" algn="l"/>
                <a:tab pos="355600" algn="l"/>
              </a:tabLst>
            </a:pPr>
            <a:r>
              <a:rPr sz="3000" spc="-35" dirty="0">
                <a:latin typeface="Calibri"/>
                <a:cs typeface="Calibri"/>
              </a:rPr>
              <a:t>Type</a:t>
            </a:r>
            <a:r>
              <a:rPr sz="3000" spc="-5" dirty="0">
                <a:latin typeface="Calibri"/>
                <a:cs typeface="Calibri"/>
              </a:rPr>
              <a:t> II</a:t>
            </a:r>
            <a:r>
              <a:rPr sz="3000" spc="-15" dirty="0">
                <a:latin typeface="Calibri"/>
                <a:cs typeface="Calibri"/>
              </a:rPr>
              <a:t> </a:t>
            </a:r>
            <a:r>
              <a:rPr sz="3000" spc="-10" dirty="0">
                <a:latin typeface="Calibri"/>
                <a:cs typeface="Calibri"/>
              </a:rPr>
              <a:t>hypervisor</a:t>
            </a:r>
            <a:r>
              <a:rPr sz="3000" spc="25" dirty="0">
                <a:latin typeface="Calibri"/>
                <a:cs typeface="Calibri"/>
              </a:rPr>
              <a:t> </a:t>
            </a:r>
            <a:r>
              <a:rPr sz="3000" spc="-5" dirty="0">
                <a:latin typeface="Calibri"/>
                <a:cs typeface="Calibri"/>
              </a:rPr>
              <a:t>in</a:t>
            </a:r>
            <a:r>
              <a:rPr sz="3000" spc="5" dirty="0">
                <a:latin typeface="Calibri"/>
                <a:cs typeface="Calibri"/>
              </a:rPr>
              <a:t> </a:t>
            </a:r>
            <a:r>
              <a:rPr sz="3000" spc="-5" dirty="0">
                <a:latin typeface="Calibri"/>
                <a:cs typeface="Calibri"/>
              </a:rPr>
              <a:t>Server </a:t>
            </a:r>
            <a:r>
              <a:rPr sz="3000" spc="-20" dirty="0">
                <a:latin typeface="Calibri"/>
                <a:cs typeface="Calibri"/>
              </a:rPr>
              <a:t>Environment</a:t>
            </a:r>
            <a:endParaRPr sz="3000">
              <a:latin typeface="Calibri"/>
              <a:cs typeface="Calibri"/>
            </a:endParaRPr>
          </a:p>
        </p:txBody>
      </p:sp>
      <p:sp>
        <p:nvSpPr>
          <p:cNvPr id="7" name="object 7"/>
          <p:cNvSpPr txBox="1"/>
          <p:nvPr/>
        </p:nvSpPr>
        <p:spPr>
          <a:xfrm>
            <a:off x="2059940" y="3895726"/>
            <a:ext cx="3532504" cy="1900555"/>
          </a:xfrm>
          <a:prstGeom prst="rect">
            <a:avLst/>
          </a:prstGeom>
        </p:spPr>
        <p:txBody>
          <a:bodyPr vert="horz" wrap="square" lIns="0" tIns="64135" rIns="0" bIns="0" rtlCol="0">
            <a:spAutoFit/>
          </a:bodyPr>
          <a:lstStyle/>
          <a:p>
            <a:pPr marL="355600" marR="5080" indent="-342900">
              <a:lnSpc>
                <a:spcPts val="3240"/>
              </a:lnSpc>
              <a:spcBef>
                <a:spcPts val="505"/>
              </a:spcBef>
              <a:buFont typeface="Arial MT"/>
              <a:buChar char="•"/>
              <a:tabLst>
                <a:tab pos="354965" algn="l"/>
                <a:tab pos="355600" algn="l"/>
                <a:tab pos="1438910" algn="l"/>
                <a:tab pos="1885314" algn="l"/>
              </a:tabLst>
            </a:pPr>
            <a:r>
              <a:rPr sz="3000" spc="-130" dirty="0">
                <a:latin typeface="Calibri"/>
                <a:cs typeface="Calibri"/>
              </a:rPr>
              <a:t>T</a:t>
            </a:r>
            <a:r>
              <a:rPr sz="3000" dirty="0">
                <a:latin typeface="Calibri"/>
                <a:cs typeface="Calibri"/>
              </a:rPr>
              <a:t>ype	I	</a:t>
            </a:r>
            <a:r>
              <a:rPr sz="3000" spc="-65" dirty="0">
                <a:latin typeface="Calibri"/>
                <a:cs typeface="Calibri"/>
              </a:rPr>
              <a:t>h</a:t>
            </a:r>
            <a:r>
              <a:rPr sz="3000" dirty="0">
                <a:latin typeface="Calibri"/>
                <a:cs typeface="Calibri"/>
              </a:rPr>
              <a:t>ype</a:t>
            </a:r>
            <a:r>
              <a:rPr sz="3000" spc="15" dirty="0">
                <a:latin typeface="Calibri"/>
                <a:cs typeface="Calibri"/>
              </a:rPr>
              <a:t>r</a:t>
            </a:r>
            <a:r>
              <a:rPr sz="3000" dirty="0">
                <a:latin typeface="Calibri"/>
                <a:cs typeface="Calibri"/>
              </a:rPr>
              <a:t>vis</a:t>
            </a:r>
            <a:r>
              <a:rPr sz="3000" spc="10" dirty="0">
                <a:latin typeface="Calibri"/>
                <a:cs typeface="Calibri"/>
              </a:rPr>
              <a:t>o</a:t>
            </a:r>
            <a:r>
              <a:rPr sz="3000" dirty="0">
                <a:latin typeface="Calibri"/>
                <a:cs typeface="Calibri"/>
              </a:rPr>
              <a:t>r  </a:t>
            </a:r>
            <a:r>
              <a:rPr sz="3000" spc="-15" dirty="0">
                <a:latin typeface="Calibri"/>
                <a:cs typeface="Calibri"/>
              </a:rPr>
              <a:t>Environments</a:t>
            </a:r>
            <a:endParaRPr sz="3000">
              <a:latin typeface="Calibri"/>
              <a:cs typeface="Calibri"/>
            </a:endParaRPr>
          </a:p>
          <a:p>
            <a:pPr marL="355600" indent="-342900">
              <a:spcBef>
                <a:spcPts val="315"/>
              </a:spcBef>
              <a:buFont typeface="Arial MT"/>
              <a:buChar char="•"/>
              <a:tabLst>
                <a:tab pos="354965" algn="l"/>
                <a:tab pos="355600" algn="l"/>
              </a:tabLst>
            </a:pPr>
            <a:r>
              <a:rPr sz="3000" spc="-10" dirty="0">
                <a:latin typeface="Calibri"/>
                <a:cs typeface="Calibri"/>
              </a:rPr>
              <a:t>Direct</a:t>
            </a:r>
            <a:r>
              <a:rPr sz="3000" spc="-45" dirty="0">
                <a:latin typeface="Calibri"/>
                <a:cs typeface="Calibri"/>
              </a:rPr>
              <a:t> </a:t>
            </a:r>
            <a:r>
              <a:rPr sz="3000" spc="-15" dirty="0">
                <a:latin typeface="Calibri"/>
                <a:cs typeface="Calibri"/>
              </a:rPr>
              <a:t>Execution</a:t>
            </a:r>
            <a:endParaRPr sz="3000">
              <a:latin typeface="Calibri"/>
              <a:cs typeface="Calibri"/>
            </a:endParaRPr>
          </a:p>
          <a:p>
            <a:pPr marL="355600" indent="-342900">
              <a:spcBef>
                <a:spcPts val="360"/>
              </a:spcBef>
              <a:buFont typeface="Arial MT"/>
              <a:buChar char="•"/>
              <a:tabLst>
                <a:tab pos="354965" algn="l"/>
                <a:tab pos="355600" algn="l"/>
              </a:tabLst>
            </a:pPr>
            <a:r>
              <a:rPr sz="3000" dirty="0">
                <a:latin typeface="Calibri"/>
                <a:cs typeface="Calibri"/>
              </a:rPr>
              <a:t>Binary</a:t>
            </a:r>
            <a:r>
              <a:rPr sz="3000" spc="-30" dirty="0">
                <a:latin typeface="Calibri"/>
                <a:cs typeface="Calibri"/>
              </a:rPr>
              <a:t> </a:t>
            </a:r>
            <a:r>
              <a:rPr sz="3000" spc="-25" dirty="0">
                <a:latin typeface="Calibri"/>
                <a:cs typeface="Calibri"/>
              </a:rPr>
              <a:t>Translation</a:t>
            </a:r>
            <a:endParaRPr sz="3000">
              <a:latin typeface="Calibri"/>
              <a:cs typeface="Calibri"/>
            </a:endParaRPr>
          </a:p>
        </p:txBody>
      </p:sp>
      <p:sp>
        <p:nvSpPr>
          <p:cNvPr id="8" name="object 8"/>
          <p:cNvSpPr txBox="1"/>
          <p:nvPr/>
        </p:nvSpPr>
        <p:spPr>
          <a:xfrm>
            <a:off x="5920866" y="3895725"/>
            <a:ext cx="4210050" cy="482600"/>
          </a:xfrm>
          <a:prstGeom prst="rect">
            <a:avLst/>
          </a:prstGeom>
        </p:spPr>
        <p:txBody>
          <a:bodyPr vert="horz" wrap="square" lIns="0" tIns="12700" rIns="0" bIns="0" rtlCol="0">
            <a:spAutoFit/>
          </a:bodyPr>
          <a:lstStyle/>
          <a:p>
            <a:pPr marL="12700">
              <a:spcBef>
                <a:spcPts val="100"/>
              </a:spcBef>
              <a:tabLst>
                <a:tab pos="652145" algn="l"/>
                <a:tab pos="2272665" algn="l"/>
                <a:tab pos="3207385" algn="l"/>
              </a:tabLst>
            </a:pPr>
            <a:r>
              <a:rPr sz="3000" spc="-5" dirty="0">
                <a:latin typeface="Calibri"/>
                <a:cs typeface="Calibri"/>
              </a:rPr>
              <a:t>in	</a:t>
            </a:r>
            <a:r>
              <a:rPr sz="3000" spc="-10" dirty="0">
                <a:latin typeface="Calibri"/>
                <a:cs typeface="Calibri"/>
              </a:rPr>
              <a:t>Desktop	</a:t>
            </a:r>
            <a:r>
              <a:rPr sz="3000" spc="-5" dirty="0">
                <a:latin typeface="Calibri"/>
                <a:cs typeface="Calibri"/>
              </a:rPr>
              <a:t>and	</a:t>
            </a:r>
            <a:r>
              <a:rPr sz="3000" spc="-10" dirty="0">
                <a:latin typeface="Calibri"/>
                <a:cs typeface="Calibri"/>
              </a:rPr>
              <a:t>Server</a:t>
            </a:r>
            <a:endParaRPr sz="3000">
              <a:latin typeface="Calibri"/>
              <a:cs typeface="Calibri"/>
            </a:endParaRPr>
          </a:p>
        </p:txBody>
      </p:sp>
      <p:sp>
        <p:nvSpPr>
          <p:cNvPr id="9" name="Date Placeholder 8">
            <a:extLst>
              <a:ext uri="{FF2B5EF4-FFF2-40B4-BE49-F238E27FC236}">
                <a16:creationId xmlns:a16="http://schemas.microsoft.com/office/drawing/2014/main" id="{5922DE95-0789-4876-A27C-0C8D27DE6D81}"/>
              </a:ext>
            </a:extLst>
          </p:cNvPr>
          <p:cNvSpPr>
            <a:spLocks noGrp="1"/>
          </p:cNvSpPr>
          <p:nvPr>
            <p:ph type="dt" sz="half" idx="6"/>
          </p:nvPr>
        </p:nvSpPr>
        <p:spPr/>
        <p:txBody>
          <a:bodyPr/>
          <a:lstStyle/>
          <a:p>
            <a:fld id="{4BE02DA3-52DC-42C1-95CB-268249410981}" type="datetime1">
              <a:rPr lang="en-US" smtClean="0"/>
              <a:t>3/13/2023</a:t>
            </a:fld>
            <a:endParaRPr lang="en-US"/>
          </a:p>
        </p:txBody>
      </p:sp>
      <p:sp>
        <p:nvSpPr>
          <p:cNvPr id="10" name="Footer Placeholder 9">
            <a:extLst>
              <a:ext uri="{FF2B5EF4-FFF2-40B4-BE49-F238E27FC236}">
                <a16:creationId xmlns:a16="http://schemas.microsoft.com/office/drawing/2014/main" id="{62B096E3-286B-4277-AE9A-9C78197BD5A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7358" y="461899"/>
            <a:ext cx="6059043" cy="690574"/>
          </a:xfrm>
          <a:prstGeom prst="rect">
            <a:avLst/>
          </a:prstGeom>
        </p:spPr>
        <p:txBody>
          <a:bodyPr vert="horz" wrap="square" lIns="0" tIns="13335" rIns="0" bIns="0" rtlCol="0">
            <a:spAutoFit/>
          </a:bodyPr>
          <a:lstStyle/>
          <a:p>
            <a:pPr marL="12700">
              <a:spcBef>
                <a:spcPts val="105"/>
              </a:spcBef>
            </a:pPr>
            <a:r>
              <a:rPr sz="4400" b="1" spc="-15" dirty="0"/>
              <a:t>Virtualized</a:t>
            </a:r>
            <a:r>
              <a:rPr sz="4400" b="1" spc="-50" dirty="0"/>
              <a:t> </a:t>
            </a:r>
            <a:r>
              <a:rPr sz="4400" b="1" spc="-15" dirty="0"/>
              <a:t>Environments</a:t>
            </a:r>
            <a:endParaRPr sz="4400" b="1" dirty="0"/>
          </a:p>
        </p:txBody>
      </p:sp>
      <p:sp>
        <p:nvSpPr>
          <p:cNvPr id="3" name="object 3"/>
          <p:cNvSpPr txBox="1"/>
          <p:nvPr/>
        </p:nvSpPr>
        <p:spPr>
          <a:xfrm>
            <a:off x="2059940" y="1607261"/>
            <a:ext cx="8072120" cy="4478790"/>
          </a:xfrm>
          <a:prstGeom prst="rect">
            <a:avLst/>
          </a:prstGeom>
        </p:spPr>
        <p:txBody>
          <a:bodyPr vert="horz" wrap="square" lIns="0" tIns="13335" rIns="0" bIns="0" rtlCol="0">
            <a:spAutoFit/>
          </a:bodyPr>
          <a:lstStyle/>
          <a:p>
            <a:pPr marL="355600" marR="5080" indent="-342900" algn="just">
              <a:spcBef>
                <a:spcPts val="105"/>
              </a:spcBef>
              <a:buFont typeface="Arial MT"/>
              <a:buChar char="•"/>
              <a:tabLst>
                <a:tab pos="355600" algn="l"/>
              </a:tabLst>
            </a:pPr>
            <a:r>
              <a:rPr sz="3200" spc="-5" dirty="0">
                <a:latin typeface="Calibri"/>
                <a:cs typeface="Calibri"/>
              </a:rPr>
              <a:t>Virtualization is </a:t>
            </a:r>
            <a:r>
              <a:rPr sz="3200" dirty="0">
                <a:latin typeface="Calibri"/>
                <a:cs typeface="Calibri"/>
              </a:rPr>
              <a:t>a method of </a:t>
            </a:r>
            <a:r>
              <a:rPr sz="3200" spc="-5" dirty="0">
                <a:latin typeface="Calibri"/>
                <a:cs typeface="Calibri"/>
              </a:rPr>
              <a:t>logically </a:t>
            </a:r>
            <a:r>
              <a:rPr sz="3200" dirty="0">
                <a:latin typeface="Calibri"/>
                <a:cs typeface="Calibri"/>
              </a:rPr>
              <a:t>dividing </a:t>
            </a:r>
            <a:r>
              <a:rPr sz="3200" spc="5" dirty="0">
                <a:latin typeface="Calibri"/>
                <a:cs typeface="Calibri"/>
              </a:rPr>
              <a:t> </a:t>
            </a:r>
            <a:r>
              <a:rPr sz="3200" dirty="0">
                <a:latin typeface="Calibri"/>
                <a:cs typeface="Calibri"/>
              </a:rPr>
              <a:t>the</a:t>
            </a:r>
            <a:r>
              <a:rPr sz="3200" spc="5" dirty="0">
                <a:latin typeface="Calibri"/>
                <a:cs typeface="Calibri"/>
              </a:rPr>
              <a:t> </a:t>
            </a:r>
            <a:r>
              <a:rPr sz="3200" spc="-30" dirty="0">
                <a:latin typeface="Calibri"/>
                <a:cs typeface="Calibri"/>
              </a:rPr>
              <a:t>system</a:t>
            </a:r>
            <a:r>
              <a:rPr sz="3200" spc="-25" dirty="0">
                <a:latin typeface="Calibri"/>
                <a:cs typeface="Calibri"/>
              </a:rPr>
              <a:t> </a:t>
            </a:r>
            <a:r>
              <a:rPr sz="3200" spc="-15" dirty="0">
                <a:latin typeface="Calibri"/>
                <a:cs typeface="Calibri"/>
              </a:rPr>
              <a:t>resources</a:t>
            </a:r>
            <a:r>
              <a:rPr sz="3200" spc="695" dirty="0">
                <a:latin typeface="Calibri"/>
                <a:cs typeface="Calibri"/>
              </a:rPr>
              <a:t> </a:t>
            </a:r>
            <a:r>
              <a:rPr sz="3200" spc="-10" dirty="0">
                <a:latin typeface="Calibri"/>
                <a:cs typeface="Calibri"/>
              </a:rPr>
              <a:t>between</a:t>
            </a:r>
            <a:r>
              <a:rPr sz="3200" spc="-5" dirty="0">
                <a:latin typeface="Calibri"/>
                <a:cs typeface="Calibri"/>
              </a:rPr>
              <a:t> </a:t>
            </a:r>
            <a:r>
              <a:rPr sz="3200" spc="-25" dirty="0">
                <a:latin typeface="Calibri"/>
                <a:cs typeface="Calibri"/>
              </a:rPr>
              <a:t>different </a:t>
            </a:r>
            <a:r>
              <a:rPr sz="3200" spc="-20" dirty="0">
                <a:latin typeface="Calibri"/>
                <a:cs typeface="Calibri"/>
              </a:rPr>
              <a:t> </a:t>
            </a:r>
            <a:r>
              <a:rPr sz="3200" spc="-5" dirty="0">
                <a:latin typeface="Calibri"/>
                <a:cs typeface="Calibri"/>
              </a:rPr>
              <a:t>applications</a:t>
            </a:r>
            <a:endParaRPr sz="3200">
              <a:latin typeface="Calibri"/>
              <a:cs typeface="Calibri"/>
            </a:endParaRPr>
          </a:p>
          <a:p>
            <a:pPr marL="355600" indent="-342900">
              <a:spcBef>
                <a:spcPts val="890"/>
              </a:spcBef>
              <a:buFont typeface="Arial MT"/>
              <a:buChar char="•"/>
              <a:tabLst>
                <a:tab pos="354965" algn="l"/>
                <a:tab pos="355600" algn="l"/>
              </a:tabLst>
            </a:pPr>
            <a:r>
              <a:rPr sz="3200" spc="-5" dirty="0">
                <a:latin typeface="Segoe UI"/>
                <a:cs typeface="Segoe UI"/>
              </a:rPr>
              <a:t>Application</a:t>
            </a:r>
            <a:r>
              <a:rPr sz="3200" spc="-40" dirty="0">
                <a:latin typeface="Segoe UI"/>
                <a:cs typeface="Segoe UI"/>
              </a:rPr>
              <a:t> </a:t>
            </a:r>
            <a:r>
              <a:rPr sz="3200" spc="5" dirty="0">
                <a:latin typeface="Segoe UI"/>
                <a:cs typeface="Segoe UI"/>
              </a:rPr>
              <a:t>Virtualization</a:t>
            </a:r>
            <a:endParaRPr sz="3200">
              <a:latin typeface="Segoe UI"/>
              <a:cs typeface="Segoe UI"/>
            </a:endParaRPr>
          </a:p>
          <a:p>
            <a:pPr marL="355600" indent="-342900">
              <a:spcBef>
                <a:spcPts val="770"/>
              </a:spcBef>
              <a:buFont typeface="Arial MT"/>
              <a:buChar char="•"/>
              <a:tabLst>
                <a:tab pos="354965" algn="l"/>
                <a:tab pos="355600" algn="l"/>
              </a:tabLst>
            </a:pPr>
            <a:r>
              <a:rPr sz="3200" spc="-10" dirty="0">
                <a:latin typeface="Segoe UI"/>
                <a:cs typeface="Segoe UI"/>
              </a:rPr>
              <a:t>Desktop</a:t>
            </a:r>
            <a:r>
              <a:rPr sz="3200" spc="-25" dirty="0">
                <a:latin typeface="Segoe UI"/>
                <a:cs typeface="Segoe UI"/>
              </a:rPr>
              <a:t> </a:t>
            </a:r>
            <a:r>
              <a:rPr sz="3200" spc="5" dirty="0">
                <a:latin typeface="Segoe UI"/>
                <a:cs typeface="Segoe UI"/>
              </a:rPr>
              <a:t>Virtualization</a:t>
            </a:r>
            <a:endParaRPr sz="3200">
              <a:latin typeface="Segoe UI"/>
              <a:cs typeface="Segoe UI"/>
            </a:endParaRPr>
          </a:p>
          <a:p>
            <a:pPr marL="355600" indent="-342900">
              <a:spcBef>
                <a:spcPts val="770"/>
              </a:spcBef>
              <a:buFont typeface="Arial MT"/>
              <a:buChar char="•"/>
              <a:tabLst>
                <a:tab pos="354965" algn="l"/>
                <a:tab pos="355600" algn="l"/>
              </a:tabLst>
            </a:pPr>
            <a:r>
              <a:rPr sz="3200" spc="20" dirty="0">
                <a:latin typeface="Segoe UI"/>
                <a:cs typeface="Segoe UI"/>
              </a:rPr>
              <a:t>Server</a:t>
            </a:r>
            <a:r>
              <a:rPr sz="3200" spc="-45" dirty="0">
                <a:latin typeface="Segoe UI"/>
                <a:cs typeface="Segoe UI"/>
              </a:rPr>
              <a:t> </a:t>
            </a:r>
            <a:r>
              <a:rPr sz="3200" spc="5" dirty="0">
                <a:latin typeface="Segoe UI"/>
                <a:cs typeface="Segoe UI"/>
              </a:rPr>
              <a:t>Virtualization</a:t>
            </a:r>
            <a:endParaRPr sz="3200">
              <a:latin typeface="Segoe UI"/>
              <a:cs typeface="Segoe UI"/>
            </a:endParaRPr>
          </a:p>
          <a:p>
            <a:pPr marL="355600" indent="-342900">
              <a:spcBef>
                <a:spcPts val="765"/>
              </a:spcBef>
              <a:buFont typeface="Arial MT"/>
              <a:buChar char="•"/>
              <a:tabLst>
                <a:tab pos="354965" algn="l"/>
                <a:tab pos="355600" algn="l"/>
              </a:tabLst>
            </a:pPr>
            <a:r>
              <a:rPr sz="3200" spc="-5" dirty="0">
                <a:latin typeface="Segoe UI"/>
                <a:cs typeface="Segoe UI"/>
              </a:rPr>
              <a:t>Network</a:t>
            </a:r>
            <a:r>
              <a:rPr sz="3200" spc="-10" dirty="0">
                <a:latin typeface="Segoe UI"/>
                <a:cs typeface="Segoe UI"/>
              </a:rPr>
              <a:t> </a:t>
            </a:r>
            <a:r>
              <a:rPr sz="3200" spc="5" dirty="0">
                <a:latin typeface="Segoe UI"/>
                <a:cs typeface="Segoe UI"/>
              </a:rPr>
              <a:t>Virtualization</a:t>
            </a:r>
            <a:endParaRPr sz="3200">
              <a:latin typeface="Segoe UI"/>
              <a:cs typeface="Segoe UI"/>
            </a:endParaRPr>
          </a:p>
          <a:p>
            <a:pPr marL="355600" indent="-342900">
              <a:spcBef>
                <a:spcPts val="775"/>
              </a:spcBef>
              <a:buFont typeface="Arial MT"/>
              <a:buChar char="•"/>
              <a:tabLst>
                <a:tab pos="354965" algn="l"/>
                <a:tab pos="355600" algn="l"/>
              </a:tabLst>
            </a:pPr>
            <a:r>
              <a:rPr sz="3200" spc="-20" dirty="0">
                <a:latin typeface="Segoe UI"/>
                <a:cs typeface="Segoe UI"/>
              </a:rPr>
              <a:t>Storage</a:t>
            </a:r>
            <a:r>
              <a:rPr sz="3200" spc="-10" dirty="0">
                <a:latin typeface="Segoe UI"/>
                <a:cs typeface="Segoe UI"/>
              </a:rPr>
              <a:t> </a:t>
            </a:r>
            <a:r>
              <a:rPr sz="3200" spc="5" dirty="0">
                <a:latin typeface="Segoe UI"/>
                <a:cs typeface="Segoe UI"/>
              </a:rPr>
              <a:t>Virtualization</a:t>
            </a:r>
            <a:endParaRPr sz="3200">
              <a:latin typeface="Segoe UI"/>
              <a:cs typeface="Segoe UI"/>
            </a:endParaRPr>
          </a:p>
        </p:txBody>
      </p:sp>
      <p:sp>
        <p:nvSpPr>
          <p:cNvPr id="4" name="Date Placeholder 3">
            <a:extLst>
              <a:ext uri="{FF2B5EF4-FFF2-40B4-BE49-F238E27FC236}">
                <a16:creationId xmlns:a16="http://schemas.microsoft.com/office/drawing/2014/main" id="{87C25722-ABD1-4A28-B4BA-E766E859A98C}"/>
              </a:ext>
            </a:extLst>
          </p:cNvPr>
          <p:cNvSpPr>
            <a:spLocks noGrp="1"/>
          </p:cNvSpPr>
          <p:nvPr>
            <p:ph type="dt" sz="half" idx="6"/>
          </p:nvPr>
        </p:nvSpPr>
        <p:spPr/>
        <p:txBody>
          <a:bodyPr/>
          <a:lstStyle/>
          <a:p>
            <a:fld id="{F4F78487-3465-4427-9AC9-81627A431C05}" type="datetime1">
              <a:rPr lang="en-US" smtClean="0"/>
              <a:t>3/13/2023</a:t>
            </a:fld>
            <a:endParaRPr lang="en-US"/>
          </a:p>
        </p:txBody>
      </p:sp>
      <p:sp>
        <p:nvSpPr>
          <p:cNvPr id="5" name="Footer Placeholder 4">
            <a:extLst>
              <a:ext uri="{FF2B5EF4-FFF2-40B4-BE49-F238E27FC236}">
                <a16:creationId xmlns:a16="http://schemas.microsoft.com/office/drawing/2014/main" id="{A0D210C1-1149-479F-836D-F1A93F11CA0F}"/>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34984" y="613497"/>
            <a:ext cx="6189468" cy="4748484"/>
          </a:xfrm>
          <a:prstGeom prst="rect">
            <a:avLst/>
          </a:prstGeom>
        </p:spPr>
      </p:pic>
      <p:sp>
        <p:nvSpPr>
          <p:cNvPr id="3" name="object 3"/>
          <p:cNvSpPr txBox="1"/>
          <p:nvPr/>
        </p:nvSpPr>
        <p:spPr>
          <a:xfrm>
            <a:off x="4319143" y="5791200"/>
            <a:ext cx="3406775" cy="299720"/>
          </a:xfrm>
          <a:prstGeom prst="rect">
            <a:avLst/>
          </a:prstGeom>
        </p:spPr>
        <p:txBody>
          <a:bodyPr vert="horz" wrap="square" lIns="0" tIns="12700" rIns="0" bIns="0" rtlCol="0">
            <a:spAutoFit/>
          </a:bodyPr>
          <a:lstStyle/>
          <a:p>
            <a:pPr marL="12700">
              <a:spcBef>
                <a:spcPts val="100"/>
              </a:spcBef>
            </a:pPr>
            <a:r>
              <a:rPr dirty="0">
                <a:latin typeface="Calibri"/>
                <a:cs typeface="Calibri"/>
              </a:rPr>
              <a:t>A</a:t>
            </a:r>
            <a:r>
              <a:rPr spc="-5" dirty="0">
                <a:latin typeface="Calibri"/>
                <a:cs typeface="Calibri"/>
              </a:rPr>
              <a:t> full </a:t>
            </a:r>
            <a:r>
              <a:rPr spc="-10" dirty="0">
                <a:latin typeface="Calibri"/>
                <a:cs typeface="Calibri"/>
              </a:rPr>
              <a:t>virtualization</a:t>
            </a:r>
            <a:r>
              <a:rPr spc="5" dirty="0">
                <a:latin typeface="Calibri"/>
                <a:cs typeface="Calibri"/>
              </a:rPr>
              <a:t> </a:t>
            </a:r>
            <a:r>
              <a:rPr spc="-15" dirty="0">
                <a:latin typeface="Calibri"/>
                <a:cs typeface="Calibri"/>
              </a:rPr>
              <a:t>reference</a:t>
            </a:r>
            <a:r>
              <a:rPr spc="10" dirty="0">
                <a:latin typeface="Calibri"/>
                <a:cs typeface="Calibri"/>
              </a:rPr>
              <a:t> </a:t>
            </a:r>
            <a:r>
              <a:rPr dirty="0">
                <a:latin typeface="Calibri"/>
                <a:cs typeface="Calibri"/>
              </a:rPr>
              <a:t>model.</a:t>
            </a:r>
          </a:p>
        </p:txBody>
      </p:sp>
      <p:sp>
        <p:nvSpPr>
          <p:cNvPr id="4" name="Date Placeholder 3">
            <a:extLst>
              <a:ext uri="{FF2B5EF4-FFF2-40B4-BE49-F238E27FC236}">
                <a16:creationId xmlns:a16="http://schemas.microsoft.com/office/drawing/2014/main" id="{4E263D84-DBD9-4D4A-BCBA-48501D103171}"/>
              </a:ext>
            </a:extLst>
          </p:cNvPr>
          <p:cNvSpPr>
            <a:spLocks noGrp="1"/>
          </p:cNvSpPr>
          <p:nvPr>
            <p:ph type="dt" sz="half" idx="6"/>
          </p:nvPr>
        </p:nvSpPr>
        <p:spPr/>
        <p:txBody>
          <a:bodyPr/>
          <a:lstStyle/>
          <a:p>
            <a:fld id="{89332705-5C45-40A2-8D65-9628ACA62E30}" type="datetime1">
              <a:rPr lang="en-US" smtClean="0"/>
              <a:t>3/13/2023</a:t>
            </a:fld>
            <a:endParaRPr lang="en-US"/>
          </a:p>
        </p:txBody>
      </p:sp>
      <p:sp>
        <p:nvSpPr>
          <p:cNvPr id="5" name="Footer Placeholder 4">
            <a:extLst>
              <a:ext uri="{FF2B5EF4-FFF2-40B4-BE49-F238E27FC236}">
                <a16:creationId xmlns:a16="http://schemas.microsoft.com/office/drawing/2014/main" id="{66BA902B-129D-423A-9340-A24DD5DF9D9F}"/>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5413" y="461900"/>
            <a:ext cx="7959090" cy="696595"/>
          </a:xfrm>
          <a:prstGeom prst="rect">
            <a:avLst/>
          </a:prstGeom>
        </p:spPr>
        <p:txBody>
          <a:bodyPr vert="horz" wrap="square" lIns="0" tIns="13335" rIns="0" bIns="0" rtlCol="0">
            <a:spAutoFit/>
          </a:bodyPr>
          <a:lstStyle/>
          <a:p>
            <a:pPr marL="12700">
              <a:spcBef>
                <a:spcPts val="105"/>
              </a:spcBef>
            </a:pPr>
            <a:r>
              <a:rPr sz="4400" spc="-10" dirty="0"/>
              <a:t>Virtualization</a:t>
            </a:r>
            <a:r>
              <a:rPr sz="4400" spc="15" dirty="0"/>
              <a:t> </a:t>
            </a:r>
            <a:r>
              <a:rPr sz="4400" spc="-5" dirty="0"/>
              <a:t>solutions</a:t>
            </a:r>
            <a:r>
              <a:rPr sz="4400" spc="-20" dirty="0"/>
              <a:t> </a:t>
            </a:r>
            <a:r>
              <a:rPr sz="4400" spc="-15" dirty="0"/>
              <a:t>by </a:t>
            </a:r>
            <a:r>
              <a:rPr sz="4400" spc="-20" dirty="0"/>
              <a:t>VMware</a:t>
            </a:r>
            <a:endParaRPr sz="4400"/>
          </a:p>
        </p:txBody>
      </p:sp>
      <p:sp>
        <p:nvSpPr>
          <p:cNvPr id="3" name="object 3"/>
          <p:cNvSpPr txBox="1"/>
          <p:nvPr/>
        </p:nvSpPr>
        <p:spPr>
          <a:xfrm>
            <a:off x="2059940" y="1386333"/>
            <a:ext cx="5735320" cy="513715"/>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3200" spc="-5" dirty="0">
                <a:latin typeface="Calibri"/>
                <a:cs typeface="Calibri"/>
              </a:rPr>
              <a:t>End-user</a:t>
            </a:r>
            <a:r>
              <a:rPr sz="3200" spc="-20" dirty="0">
                <a:latin typeface="Calibri"/>
                <a:cs typeface="Calibri"/>
              </a:rPr>
              <a:t> </a:t>
            </a:r>
            <a:r>
              <a:rPr sz="3200" spc="-10" dirty="0">
                <a:latin typeface="Calibri"/>
                <a:cs typeface="Calibri"/>
              </a:rPr>
              <a:t>(desktop)</a:t>
            </a:r>
            <a:r>
              <a:rPr sz="3200" spc="-5" dirty="0">
                <a:latin typeface="Calibri"/>
                <a:cs typeface="Calibri"/>
              </a:rPr>
              <a:t> </a:t>
            </a:r>
            <a:r>
              <a:rPr sz="3200" spc="-10" dirty="0">
                <a:latin typeface="Calibri"/>
                <a:cs typeface="Calibri"/>
              </a:rPr>
              <a:t>virtualization</a:t>
            </a:r>
            <a:endParaRPr sz="3200">
              <a:latin typeface="Calibri"/>
              <a:cs typeface="Calibri"/>
            </a:endParaRPr>
          </a:p>
        </p:txBody>
      </p:sp>
      <p:pic>
        <p:nvPicPr>
          <p:cNvPr id="4" name="object 4"/>
          <p:cNvPicPr/>
          <p:nvPr/>
        </p:nvPicPr>
        <p:blipFill>
          <a:blip r:embed="rId2" cstate="print"/>
          <a:stretch>
            <a:fillRect/>
          </a:stretch>
        </p:blipFill>
        <p:spPr>
          <a:xfrm>
            <a:off x="2714245" y="2522219"/>
            <a:ext cx="6763511" cy="3788664"/>
          </a:xfrm>
          <a:prstGeom prst="rect">
            <a:avLst/>
          </a:prstGeom>
        </p:spPr>
      </p:pic>
      <p:sp>
        <p:nvSpPr>
          <p:cNvPr id="5" name="Date Placeholder 4">
            <a:extLst>
              <a:ext uri="{FF2B5EF4-FFF2-40B4-BE49-F238E27FC236}">
                <a16:creationId xmlns:a16="http://schemas.microsoft.com/office/drawing/2014/main" id="{4D06189F-D18E-4781-8139-3D05DCCAA1EE}"/>
              </a:ext>
            </a:extLst>
          </p:cNvPr>
          <p:cNvSpPr>
            <a:spLocks noGrp="1"/>
          </p:cNvSpPr>
          <p:nvPr>
            <p:ph type="dt" sz="half" idx="6"/>
          </p:nvPr>
        </p:nvSpPr>
        <p:spPr/>
        <p:txBody>
          <a:bodyPr/>
          <a:lstStyle/>
          <a:p>
            <a:fld id="{369C7986-EBD0-4F43-8186-104D7E820F76}" type="datetime1">
              <a:rPr lang="en-US" smtClean="0"/>
              <a:t>3/13/2023</a:t>
            </a:fld>
            <a:endParaRPr lang="en-US"/>
          </a:p>
        </p:txBody>
      </p:sp>
      <p:sp>
        <p:nvSpPr>
          <p:cNvPr id="6" name="Footer Placeholder 5">
            <a:extLst>
              <a:ext uri="{FF2B5EF4-FFF2-40B4-BE49-F238E27FC236}">
                <a16:creationId xmlns:a16="http://schemas.microsoft.com/office/drawing/2014/main" id="{7B679FBC-57AB-40BB-9BB5-56ADAAD8BEA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185" y="461900"/>
            <a:ext cx="7804784" cy="696595"/>
          </a:xfrm>
          <a:prstGeom prst="rect">
            <a:avLst/>
          </a:prstGeom>
        </p:spPr>
        <p:txBody>
          <a:bodyPr vert="horz" wrap="square" lIns="0" tIns="13335" rIns="0" bIns="0" rtlCol="0">
            <a:spAutoFit/>
          </a:bodyPr>
          <a:lstStyle/>
          <a:p>
            <a:pPr marL="12700">
              <a:spcBef>
                <a:spcPts val="105"/>
              </a:spcBef>
            </a:pPr>
            <a:r>
              <a:rPr sz="4400" spc="-20" dirty="0"/>
              <a:t>VMware workstation</a:t>
            </a:r>
            <a:r>
              <a:rPr sz="4400" spc="-30" dirty="0"/>
              <a:t> </a:t>
            </a:r>
            <a:r>
              <a:rPr sz="4400" spc="-10" dirty="0"/>
              <a:t>architecture.</a:t>
            </a:r>
            <a:endParaRPr sz="4400"/>
          </a:p>
        </p:txBody>
      </p:sp>
      <p:pic>
        <p:nvPicPr>
          <p:cNvPr id="3" name="object 3"/>
          <p:cNvPicPr/>
          <p:nvPr/>
        </p:nvPicPr>
        <p:blipFill>
          <a:blip r:embed="rId2" cstate="print"/>
          <a:stretch>
            <a:fillRect/>
          </a:stretch>
        </p:blipFill>
        <p:spPr>
          <a:xfrm>
            <a:off x="2443295" y="1794369"/>
            <a:ext cx="7624574" cy="4274349"/>
          </a:xfrm>
          <a:prstGeom prst="rect">
            <a:avLst/>
          </a:prstGeom>
        </p:spPr>
      </p:pic>
      <p:sp>
        <p:nvSpPr>
          <p:cNvPr id="4" name="Date Placeholder 3">
            <a:extLst>
              <a:ext uri="{FF2B5EF4-FFF2-40B4-BE49-F238E27FC236}">
                <a16:creationId xmlns:a16="http://schemas.microsoft.com/office/drawing/2014/main" id="{46691FB4-4CAB-4243-9119-84A066A6C535}"/>
              </a:ext>
            </a:extLst>
          </p:cNvPr>
          <p:cNvSpPr>
            <a:spLocks noGrp="1"/>
          </p:cNvSpPr>
          <p:nvPr>
            <p:ph type="dt" sz="half" idx="6"/>
          </p:nvPr>
        </p:nvSpPr>
        <p:spPr/>
        <p:txBody>
          <a:bodyPr/>
          <a:lstStyle/>
          <a:p>
            <a:fld id="{779E5837-B917-4962-9743-875958CE89F3}" type="datetime1">
              <a:rPr lang="en-US" smtClean="0"/>
              <a:t>3/13/2023</a:t>
            </a:fld>
            <a:endParaRPr lang="en-US"/>
          </a:p>
        </p:txBody>
      </p:sp>
      <p:sp>
        <p:nvSpPr>
          <p:cNvPr id="5" name="Footer Placeholder 4">
            <a:extLst>
              <a:ext uri="{FF2B5EF4-FFF2-40B4-BE49-F238E27FC236}">
                <a16:creationId xmlns:a16="http://schemas.microsoft.com/office/drawing/2014/main" id="{66416766-F34A-4A6A-9409-D4C58ACE101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5413" y="461900"/>
            <a:ext cx="7959090" cy="696595"/>
          </a:xfrm>
          <a:prstGeom prst="rect">
            <a:avLst/>
          </a:prstGeom>
        </p:spPr>
        <p:txBody>
          <a:bodyPr vert="horz" wrap="square" lIns="0" tIns="13335" rIns="0" bIns="0" rtlCol="0">
            <a:spAutoFit/>
          </a:bodyPr>
          <a:lstStyle/>
          <a:p>
            <a:pPr marL="12700">
              <a:spcBef>
                <a:spcPts val="105"/>
              </a:spcBef>
            </a:pPr>
            <a:r>
              <a:rPr sz="4400" spc="-10" dirty="0"/>
              <a:t>Virtualization</a:t>
            </a:r>
            <a:r>
              <a:rPr sz="4400" spc="15" dirty="0"/>
              <a:t> </a:t>
            </a:r>
            <a:r>
              <a:rPr sz="4400" spc="-5" dirty="0"/>
              <a:t>solutions</a:t>
            </a:r>
            <a:r>
              <a:rPr sz="4400" spc="-20" dirty="0"/>
              <a:t> </a:t>
            </a:r>
            <a:r>
              <a:rPr sz="4400" spc="-15" dirty="0"/>
              <a:t>by </a:t>
            </a:r>
            <a:r>
              <a:rPr sz="4400" spc="-20" dirty="0"/>
              <a:t>VMware</a:t>
            </a:r>
            <a:endParaRPr sz="4400"/>
          </a:p>
        </p:txBody>
      </p:sp>
      <p:sp>
        <p:nvSpPr>
          <p:cNvPr id="3" name="object 3"/>
          <p:cNvSpPr txBox="1"/>
          <p:nvPr/>
        </p:nvSpPr>
        <p:spPr>
          <a:xfrm>
            <a:off x="2059941" y="1289405"/>
            <a:ext cx="3669665" cy="1781810"/>
          </a:xfrm>
          <a:prstGeom prst="rect">
            <a:avLst/>
          </a:prstGeom>
        </p:spPr>
        <p:txBody>
          <a:bodyPr vert="horz" wrap="square" lIns="0" tIns="109855" rIns="0" bIns="0" rtlCol="0">
            <a:spAutoFit/>
          </a:bodyPr>
          <a:lstStyle/>
          <a:p>
            <a:pPr marL="355600" indent="-342900">
              <a:spcBef>
                <a:spcPts val="865"/>
              </a:spcBef>
              <a:buFont typeface="Arial MT"/>
              <a:buChar char="•"/>
              <a:tabLst>
                <a:tab pos="354965" algn="l"/>
                <a:tab pos="355600" algn="l"/>
              </a:tabLst>
            </a:pPr>
            <a:r>
              <a:rPr sz="3200" spc="-5" dirty="0">
                <a:latin typeface="Calibri"/>
                <a:cs typeface="Calibri"/>
              </a:rPr>
              <a:t>Server</a:t>
            </a:r>
            <a:r>
              <a:rPr sz="3200" spc="-50" dirty="0">
                <a:latin typeface="Calibri"/>
                <a:cs typeface="Calibri"/>
              </a:rPr>
              <a:t> </a:t>
            </a:r>
            <a:r>
              <a:rPr sz="3200" spc="-10" dirty="0">
                <a:latin typeface="Calibri"/>
                <a:cs typeface="Calibri"/>
              </a:rPr>
              <a:t>virtualization</a:t>
            </a:r>
            <a:endParaRPr sz="3200">
              <a:latin typeface="Calibri"/>
              <a:cs typeface="Calibri"/>
            </a:endParaRPr>
          </a:p>
          <a:p>
            <a:pPr marL="355600" indent="-342900">
              <a:spcBef>
                <a:spcPts val="770"/>
              </a:spcBef>
              <a:buFont typeface="Arial MT"/>
              <a:buChar char="•"/>
              <a:tabLst>
                <a:tab pos="354965" algn="l"/>
                <a:tab pos="355600" algn="l"/>
              </a:tabLst>
            </a:pPr>
            <a:r>
              <a:rPr sz="3200" spc="-25" dirty="0">
                <a:latin typeface="Calibri"/>
                <a:cs typeface="Calibri"/>
              </a:rPr>
              <a:t>VMWare</a:t>
            </a:r>
            <a:r>
              <a:rPr sz="3200" spc="-65" dirty="0">
                <a:latin typeface="Calibri"/>
                <a:cs typeface="Calibri"/>
              </a:rPr>
              <a:t> </a:t>
            </a:r>
            <a:r>
              <a:rPr sz="3200" spc="-5" dirty="0">
                <a:latin typeface="Calibri"/>
                <a:cs typeface="Calibri"/>
              </a:rPr>
              <a:t>GSX</a:t>
            </a:r>
            <a:endParaRPr sz="3200">
              <a:latin typeface="Calibri"/>
              <a:cs typeface="Calibri"/>
            </a:endParaRPr>
          </a:p>
          <a:p>
            <a:pPr marL="355600" indent="-342900">
              <a:spcBef>
                <a:spcPts val="770"/>
              </a:spcBef>
              <a:buFont typeface="Arial MT"/>
              <a:buChar char="•"/>
              <a:tabLst>
                <a:tab pos="354965" algn="l"/>
                <a:tab pos="355600" algn="l"/>
              </a:tabLst>
            </a:pPr>
            <a:r>
              <a:rPr sz="3200" spc="-25" dirty="0">
                <a:latin typeface="Calibri"/>
                <a:cs typeface="Calibri"/>
              </a:rPr>
              <a:t>VMWare</a:t>
            </a:r>
            <a:r>
              <a:rPr sz="3200" spc="-65" dirty="0">
                <a:latin typeface="Calibri"/>
                <a:cs typeface="Calibri"/>
              </a:rPr>
              <a:t> </a:t>
            </a:r>
            <a:r>
              <a:rPr sz="3200" spc="-20" dirty="0">
                <a:latin typeface="Calibri"/>
                <a:cs typeface="Calibri"/>
              </a:rPr>
              <a:t>ESXi</a:t>
            </a:r>
            <a:endParaRPr sz="3200">
              <a:latin typeface="Calibri"/>
              <a:cs typeface="Calibri"/>
            </a:endParaRPr>
          </a:p>
        </p:txBody>
      </p:sp>
      <p:pic>
        <p:nvPicPr>
          <p:cNvPr id="4" name="object 4"/>
          <p:cNvPicPr/>
          <p:nvPr/>
        </p:nvPicPr>
        <p:blipFill>
          <a:blip r:embed="rId2" cstate="print"/>
          <a:stretch>
            <a:fillRect/>
          </a:stretch>
        </p:blipFill>
        <p:spPr>
          <a:xfrm>
            <a:off x="7086600" y="1945514"/>
            <a:ext cx="3726179" cy="3645407"/>
          </a:xfrm>
          <a:prstGeom prst="rect">
            <a:avLst/>
          </a:prstGeom>
        </p:spPr>
      </p:pic>
      <p:pic>
        <p:nvPicPr>
          <p:cNvPr id="5" name="object 5"/>
          <p:cNvPicPr/>
          <p:nvPr/>
        </p:nvPicPr>
        <p:blipFill>
          <a:blip r:embed="rId3" cstate="print"/>
          <a:stretch>
            <a:fillRect/>
          </a:stretch>
        </p:blipFill>
        <p:spPr>
          <a:xfrm>
            <a:off x="1695641" y="3202125"/>
            <a:ext cx="4398263" cy="2700528"/>
          </a:xfrm>
          <a:prstGeom prst="rect">
            <a:avLst/>
          </a:prstGeom>
        </p:spPr>
      </p:pic>
      <p:sp>
        <p:nvSpPr>
          <p:cNvPr id="6" name="Date Placeholder 5">
            <a:extLst>
              <a:ext uri="{FF2B5EF4-FFF2-40B4-BE49-F238E27FC236}">
                <a16:creationId xmlns:a16="http://schemas.microsoft.com/office/drawing/2014/main" id="{D3423DF8-BE73-4B50-B269-58E87DFD6390}"/>
              </a:ext>
            </a:extLst>
          </p:cNvPr>
          <p:cNvSpPr>
            <a:spLocks noGrp="1"/>
          </p:cNvSpPr>
          <p:nvPr>
            <p:ph type="dt" sz="half" idx="6"/>
          </p:nvPr>
        </p:nvSpPr>
        <p:spPr/>
        <p:txBody>
          <a:bodyPr/>
          <a:lstStyle/>
          <a:p>
            <a:fld id="{D7443650-6D13-4BBA-92B9-8F001CF28285}" type="datetime1">
              <a:rPr lang="en-US" smtClean="0"/>
              <a:t>3/13/2023</a:t>
            </a:fld>
            <a:endParaRPr lang="en-US"/>
          </a:p>
        </p:txBody>
      </p:sp>
      <p:sp>
        <p:nvSpPr>
          <p:cNvPr id="7" name="Footer Placeholder 6">
            <a:extLst>
              <a:ext uri="{FF2B5EF4-FFF2-40B4-BE49-F238E27FC236}">
                <a16:creationId xmlns:a16="http://schemas.microsoft.com/office/drawing/2014/main" id="{FB03D012-613C-4426-9505-ECA6FD4DFB8B}"/>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4507" y="461900"/>
            <a:ext cx="7543165" cy="696595"/>
          </a:xfrm>
          <a:prstGeom prst="rect">
            <a:avLst/>
          </a:prstGeom>
        </p:spPr>
        <p:txBody>
          <a:bodyPr vert="horz" wrap="square" lIns="0" tIns="13335" rIns="0" bIns="0" rtlCol="0">
            <a:spAutoFit/>
          </a:bodyPr>
          <a:lstStyle/>
          <a:p>
            <a:pPr marL="12700">
              <a:spcBef>
                <a:spcPts val="105"/>
              </a:spcBef>
            </a:pPr>
            <a:r>
              <a:rPr sz="4400" spc="-20" dirty="0"/>
              <a:t>VMware</a:t>
            </a:r>
            <a:r>
              <a:rPr sz="4400" spc="-15" dirty="0"/>
              <a:t> </a:t>
            </a:r>
            <a:r>
              <a:rPr sz="4400" dirty="0"/>
              <a:t>GSX</a:t>
            </a:r>
            <a:r>
              <a:rPr sz="4400" spc="-25" dirty="0"/>
              <a:t> </a:t>
            </a:r>
            <a:r>
              <a:rPr sz="4400" spc="-5" dirty="0"/>
              <a:t>server</a:t>
            </a:r>
            <a:r>
              <a:rPr sz="4400" spc="-15" dirty="0"/>
              <a:t> architecture.</a:t>
            </a:r>
            <a:endParaRPr sz="4400"/>
          </a:p>
        </p:txBody>
      </p:sp>
      <p:pic>
        <p:nvPicPr>
          <p:cNvPr id="3" name="object 3"/>
          <p:cNvPicPr/>
          <p:nvPr/>
        </p:nvPicPr>
        <p:blipFill>
          <a:blip r:embed="rId2" cstate="print"/>
          <a:stretch>
            <a:fillRect/>
          </a:stretch>
        </p:blipFill>
        <p:spPr>
          <a:xfrm>
            <a:off x="1737359" y="1795273"/>
            <a:ext cx="8930640" cy="4498101"/>
          </a:xfrm>
          <a:prstGeom prst="rect">
            <a:avLst/>
          </a:prstGeom>
        </p:spPr>
      </p:pic>
      <p:sp>
        <p:nvSpPr>
          <p:cNvPr id="4" name="Date Placeholder 3">
            <a:extLst>
              <a:ext uri="{FF2B5EF4-FFF2-40B4-BE49-F238E27FC236}">
                <a16:creationId xmlns:a16="http://schemas.microsoft.com/office/drawing/2014/main" id="{0DCAFACD-4414-4320-A52E-33725455DD42}"/>
              </a:ext>
            </a:extLst>
          </p:cNvPr>
          <p:cNvSpPr>
            <a:spLocks noGrp="1"/>
          </p:cNvSpPr>
          <p:nvPr>
            <p:ph type="dt" sz="half" idx="6"/>
          </p:nvPr>
        </p:nvSpPr>
        <p:spPr/>
        <p:txBody>
          <a:bodyPr/>
          <a:lstStyle/>
          <a:p>
            <a:fld id="{4690E40B-220F-44C4-8C1E-2C635A0EE59A}" type="datetime1">
              <a:rPr lang="en-US" smtClean="0"/>
              <a:t>3/13/2023</a:t>
            </a:fld>
            <a:endParaRPr lang="en-US"/>
          </a:p>
        </p:txBody>
      </p:sp>
      <p:sp>
        <p:nvSpPr>
          <p:cNvPr id="5" name="Footer Placeholder 4">
            <a:extLst>
              <a:ext uri="{FF2B5EF4-FFF2-40B4-BE49-F238E27FC236}">
                <a16:creationId xmlns:a16="http://schemas.microsoft.com/office/drawing/2014/main" id="{F59D8135-A87B-4490-B13E-844F9589C62E}"/>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1647" y="461900"/>
            <a:ext cx="7587615" cy="696595"/>
          </a:xfrm>
          <a:prstGeom prst="rect">
            <a:avLst/>
          </a:prstGeom>
        </p:spPr>
        <p:txBody>
          <a:bodyPr vert="horz" wrap="square" lIns="0" tIns="13335" rIns="0" bIns="0" rtlCol="0">
            <a:spAutoFit/>
          </a:bodyPr>
          <a:lstStyle/>
          <a:p>
            <a:pPr marL="12700">
              <a:spcBef>
                <a:spcPts val="105"/>
              </a:spcBef>
            </a:pPr>
            <a:r>
              <a:rPr sz="4400" spc="-20" dirty="0"/>
              <a:t>VMware</a:t>
            </a:r>
            <a:r>
              <a:rPr sz="4400" spc="-5" dirty="0"/>
              <a:t> </a:t>
            </a:r>
            <a:r>
              <a:rPr sz="4400" spc="-20" dirty="0"/>
              <a:t>ESXi</a:t>
            </a:r>
            <a:r>
              <a:rPr sz="4400" spc="5" dirty="0"/>
              <a:t> </a:t>
            </a:r>
            <a:r>
              <a:rPr sz="4400" spc="-5" dirty="0"/>
              <a:t>server</a:t>
            </a:r>
            <a:r>
              <a:rPr sz="4400" spc="-10" dirty="0"/>
              <a:t> </a:t>
            </a:r>
            <a:r>
              <a:rPr sz="4400" spc="-15" dirty="0"/>
              <a:t>architecture.</a:t>
            </a:r>
            <a:endParaRPr sz="4400"/>
          </a:p>
        </p:txBody>
      </p:sp>
      <p:pic>
        <p:nvPicPr>
          <p:cNvPr id="3" name="object 3"/>
          <p:cNvPicPr/>
          <p:nvPr/>
        </p:nvPicPr>
        <p:blipFill>
          <a:blip r:embed="rId2" cstate="print"/>
          <a:stretch>
            <a:fillRect/>
          </a:stretch>
        </p:blipFill>
        <p:spPr>
          <a:xfrm>
            <a:off x="1897458" y="2282363"/>
            <a:ext cx="8370595" cy="4026200"/>
          </a:xfrm>
          <a:prstGeom prst="rect">
            <a:avLst/>
          </a:prstGeom>
        </p:spPr>
      </p:pic>
      <p:sp>
        <p:nvSpPr>
          <p:cNvPr id="4" name="Date Placeholder 3">
            <a:extLst>
              <a:ext uri="{FF2B5EF4-FFF2-40B4-BE49-F238E27FC236}">
                <a16:creationId xmlns:a16="http://schemas.microsoft.com/office/drawing/2014/main" id="{39BAE3FF-2E52-4EF1-9881-4C4306BC0897}"/>
              </a:ext>
            </a:extLst>
          </p:cNvPr>
          <p:cNvSpPr>
            <a:spLocks noGrp="1"/>
          </p:cNvSpPr>
          <p:nvPr>
            <p:ph type="dt" sz="half" idx="6"/>
          </p:nvPr>
        </p:nvSpPr>
        <p:spPr/>
        <p:txBody>
          <a:bodyPr/>
          <a:lstStyle/>
          <a:p>
            <a:fld id="{B8B5B18B-7431-418D-AA41-C836756B56A9}" type="datetime1">
              <a:rPr lang="en-US" smtClean="0"/>
              <a:t>3/13/2023</a:t>
            </a:fld>
            <a:endParaRPr lang="en-US"/>
          </a:p>
        </p:txBody>
      </p:sp>
      <p:sp>
        <p:nvSpPr>
          <p:cNvPr id="5" name="Footer Placeholder 4">
            <a:extLst>
              <a:ext uri="{FF2B5EF4-FFF2-40B4-BE49-F238E27FC236}">
                <a16:creationId xmlns:a16="http://schemas.microsoft.com/office/drawing/2014/main" id="{22654B4F-1942-4A5F-BD5D-8A2FAB44F9F9}"/>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5413" y="461900"/>
            <a:ext cx="7959090" cy="696595"/>
          </a:xfrm>
          <a:prstGeom prst="rect">
            <a:avLst/>
          </a:prstGeom>
        </p:spPr>
        <p:txBody>
          <a:bodyPr vert="horz" wrap="square" lIns="0" tIns="13335" rIns="0" bIns="0" rtlCol="0">
            <a:spAutoFit/>
          </a:bodyPr>
          <a:lstStyle/>
          <a:p>
            <a:pPr marL="12700">
              <a:spcBef>
                <a:spcPts val="105"/>
              </a:spcBef>
            </a:pPr>
            <a:r>
              <a:rPr sz="4400" spc="-10" dirty="0"/>
              <a:t>Virtualization</a:t>
            </a:r>
            <a:r>
              <a:rPr sz="4400" spc="15" dirty="0"/>
              <a:t> </a:t>
            </a:r>
            <a:r>
              <a:rPr sz="4400" spc="-5" dirty="0"/>
              <a:t>solutions</a:t>
            </a:r>
            <a:r>
              <a:rPr sz="4400" spc="-20" dirty="0"/>
              <a:t> </a:t>
            </a:r>
            <a:r>
              <a:rPr sz="4400" spc="-15" dirty="0"/>
              <a:t>by </a:t>
            </a:r>
            <a:r>
              <a:rPr sz="4400" spc="-20" dirty="0"/>
              <a:t>VMware</a:t>
            </a:r>
            <a:endParaRPr sz="4400"/>
          </a:p>
        </p:txBody>
      </p:sp>
      <p:sp>
        <p:nvSpPr>
          <p:cNvPr id="3" name="object 3"/>
          <p:cNvSpPr txBox="1"/>
          <p:nvPr/>
        </p:nvSpPr>
        <p:spPr>
          <a:xfrm>
            <a:off x="2059940" y="1387856"/>
            <a:ext cx="7165340" cy="1946275"/>
          </a:xfrm>
          <a:prstGeom prst="rect">
            <a:avLst/>
          </a:prstGeom>
        </p:spPr>
        <p:txBody>
          <a:bodyPr vert="horz" wrap="square" lIns="0" tIns="12700" rIns="0" bIns="0" rtlCol="0">
            <a:spAutoFit/>
          </a:bodyPr>
          <a:lstStyle/>
          <a:p>
            <a:pPr marL="355600" marR="961390" indent="-342900">
              <a:spcBef>
                <a:spcPts val="100"/>
              </a:spcBef>
              <a:buFont typeface="Arial MT"/>
              <a:buChar char="•"/>
              <a:tabLst>
                <a:tab pos="354965" algn="l"/>
                <a:tab pos="355600" algn="l"/>
              </a:tabLst>
            </a:pPr>
            <a:r>
              <a:rPr sz="3000" spc="-15" dirty="0">
                <a:solidFill>
                  <a:srgbClr val="FF0000"/>
                </a:solidFill>
                <a:latin typeface="Calibri"/>
                <a:cs typeface="Calibri"/>
              </a:rPr>
              <a:t>Infrastructure</a:t>
            </a:r>
            <a:r>
              <a:rPr sz="3000" spc="-40" dirty="0">
                <a:solidFill>
                  <a:srgbClr val="FF0000"/>
                </a:solidFill>
                <a:latin typeface="Calibri"/>
                <a:cs typeface="Calibri"/>
              </a:rPr>
              <a:t> </a:t>
            </a:r>
            <a:r>
              <a:rPr sz="3000" spc="-5" dirty="0">
                <a:solidFill>
                  <a:srgbClr val="FF0000"/>
                </a:solidFill>
                <a:latin typeface="Calibri"/>
                <a:cs typeface="Calibri"/>
              </a:rPr>
              <a:t>virtualization</a:t>
            </a:r>
            <a:r>
              <a:rPr sz="3000" spc="-15" dirty="0">
                <a:solidFill>
                  <a:srgbClr val="FF0000"/>
                </a:solidFill>
                <a:latin typeface="Calibri"/>
                <a:cs typeface="Calibri"/>
              </a:rPr>
              <a:t> </a:t>
            </a:r>
            <a:r>
              <a:rPr sz="3000" dirty="0">
                <a:solidFill>
                  <a:srgbClr val="FF0000"/>
                </a:solidFill>
                <a:latin typeface="Calibri"/>
                <a:cs typeface="Calibri"/>
              </a:rPr>
              <a:t>and</a:t>
            </a:r>
            <a:r>
              <a:rPr sz="3000" spc="-20" dirty="0">
                <a:solidFill>
                  <a:srgbClr val="FF0000"/>
                </a:solidFill>
                <a:latin typeface="Calibri"/>
                <a:cs typeface="Calibri"/>
              </a:rPr>
              <a:t> </a:t>
            </a:r>
            <a:r>
              <a:rPr sz="3000" dirty="0">
                <a:solidFill>
                  <a:srgbClr val="FF0000"/>
                </a:solidFill>
                <a:latin typeface="Calibri"/>
                <a:cs typeface="Calibri"/>
              </a:rPr>
              <a:t>cloud </a:t>
            </a:r>
            <a:r>
              <a:rPr sz="3000" spc="-665" dirty="0">
                <a:solidFill>
                  <a:srgbClr val="FF0000"/>
                </a:solidFill>
                <a:latin typeface="Calibri"/>
                <a:cs typeface="Calibri"/>
              </a:rPr>
              <a:t> </a:t>
            </a:r>
            <a:r>
              <a:rPr sz="3000" spc="-5" dirty="0">
                <a:solidFill>
                  <a:srgbClr val="FF0000"/>
                </a:solidFill>
                <a:latin typeface="Calibri"/>
                <a:cs typeface="Calibri"/>
              </a:rPr>
              <a:t>computing</a:t>
            </a:r>
            <a:r>
              <a:rPr sz="3000" spc="-15" dirty="0">
                <a:solidFill>
                  <a:srgbClr val="FF0000"/>
                </a:solidFill>
                <a:latin typeface="Calibri"/>
                <a:cs typeface="Calibri"/>
              </a:rPr>
              <a:t> </a:t>
            </a:r>
            <a:r>
              <a:rPr sz="3000" spc="-5" dirty="0">
                <a:solidFill>
                  <a:srgbClr val="FF0000"/>
                </a:solidFill>
                <a:latin typeface="Calibri"/>
                <a:cs typeface="Calibri"/>
              </a:rPr>
              <a:t>solutions</a:t>
            </a:r>
            <a:endParaRPr sz="3000">
              <a:latin typeface="Calibri"/>
              <a:cs typeface="Calibri"/>
            </a:endParaRPr>
          </a:p>
          <a:p>
            <a:pPr marL="355600" marR="5080" indent="-342900">
              <a:spcBef>
                <a:spcPts val="720"/>
              </a:spcBef>
              <a:buFont typeface="Arial MT"/>
              <a:buChar char="•"/>
              <a:tabLst>
                <a:tab pos="354965" algn="l"/>
                <a:tab pos="355600" algn="l"/>
              </a:tabLst>
            </a:pPr>
            <a:r>
              <a:rPr sz="3000" spc="-15" dirty="0">
                <a:latin typeface="Calibri"/>
                <a:cs typeface="Calibri"/>
              </a:rPr>
              <a:t>VMware</a:t>
            </a:r>
            <a:r>
              <a:rPr sz="3000" spc="-10" dirty="0">
                <a:latin typeface="Calibri"/>
                <a:cs typeface="Calibri"/>
              </a:rPr>
              <a:t> </a:t>
            </a:r>
            <a:r>
              <a:rPr sz="3000" spc="-15" dirty="0">
                <a:latin typeface="Calibri"/>
                <a:cs typeface="Calibri"/>
              </a:rPr>
              <a:t>provides</a:t>
            </a:r>
            <a:r>
              <a:rPr sz="3000" spc="-5" dirty="0">
                <a:latin typeface="Calibri"/>
                <a:cs typeface="Calibri"/>
              </a:rPr>
              <a:t> </a:t>
            </a:r>
            <a:r>
              <a:rPr sz="3000" dirty="0">
                <a:latin typeface="Calibri"/>
                <a:cs typeface="Calibri"/>
              </a:rPr>
              <a:t>a </a:t>
            </a:r>
            <a:r>
              <a:rPr sz="3000" spc="-10" dirty="0">
                <a:latin typeface="Calibri"/>
                <a:cs typeface="Calibri"/>
              </a:rPr>
              <a:t>set </a:t>
            </a:r>
            <a:r>
              <a:rPr sz="3000" spc="-5" dirty="0">
                <a:latin typeface="Calibri"/>
                <a:cs typeface="Calibri"/>
              </a:rPr>
              <a:t>of </a:t>
            </a:r>
            <a:r>
              <a:rPr sz="3000" spc="-10" dirty="0">
                <a:latin typeface="Calibri"/>
                <a:cs typeface="Calibri"/>
              </a:rPr>
              <a:t>products</a:t>
            </a:r>
            <a:r>
              <a:rPr sz="3000" spc="5" dirty="0">
                <a:latin typeface="Calibri"/>
                <a:cs typeface="Calibri"/>
              </a:rPr>
              <a:t> </a:t>
            </a:r>
            <a:r>
              <a:rPr sz="3000" spc="-15" dirty="0">
                <a:latin typeface="Calibri"/>
                <a:cs typeface="Calibri"/>
              </a:rPr>
              <a:t>covering </a:t>
            </a:r>
            <a:r>
              <a:rPr sz="3000" spc="-660" dirty="0">
                <a:latin typeface="Calibri"/>
                <a:cs typeface="Calibri"/>
              </a:rPr>
              <a:t> </a:t>
            </a:r>
            <a:r>
              <a:rPr sz="3000" dirty="0">
                <a:latin typeface="Calibri"/>
                <a:cs typeface="Calibri"/>
              </a:rPr>
              <a:t>the</a:t>
            </a:r>
            <a:r>
              <a:rPr sz="3000" spc="-5" dirty="0">
                <a:latin typeface="Calibri"/>
                <a:cs typeface="Calibri"/>
              </a:rPr>
              <a:t> </a:t>
            </a:r>
            <a:r>
              <a:rPr sz="3000" spc="-15" dirty="0">
                <a:latin typeface="Calibri"/>
                <a:cs typeface="Calibri"/>
              </a:rPr>
              <a:t>entire stack</a:t>
            </a:r>
            <a:r>
              <a:rPr sz="3000" spc="-25" dirty="0">
                <a:latin typeface="Calibri"/>
                <a:cs typeface="Calibri"/>
              </a:rPr>
              <a:t> </a:t>
            </a:r>
            <a:r>
              <a:rPr sz="3000" spc="-5" dirty="0">
                <a:latin typeface="Calibri"/>
                <a:cs typeface="Calibri"/>
              </a:rPr>
              <a:t>of</a:t>
            </a:r>
            <a:r>
              <a:rPr sz="3000" spc="-10" dirty="0">
                <a:latin typeface="Calibri"/>
                <a:cs typeface="Calibri"/>
              </a:rPr>
              <a:t> </a:t>
            </a:r>
            <a:r>
              <a:rPr sz="3000" dirty="0">
                <a:latin typeface="Calibri"/>
                <a:cs typeface="Calibri"/>
              </a:rPr>
              <a:t>cloud </a:t>
            </a:r>
            <a:r>
              <a:rPr sz="3000" spc="-5" dirty="0">
                <a:latin typeface="Calibri"/>
                <a:cs typeface="Calibri"/>
              </a:rPr>
              <a:t>computing,</a:t>
            </a:r>
            <a:endParaRPr sz="3000">
              <a:latin typeface="Calibri"/>
              <a:cs typeface="Calibri"/>
            </a:endParaRPr>
          </a:p>
        </p:txBody>
      </p:sp>
      <p:pic>
        <p:nvPicPr>
          <p:cNvPr id="4" name="object 4"/>
          <p:cNvPicPr/>
          <p:nvPr/>
        </p:nvPicPr>
        <p:blipFill>
          <a:blip r:embed="rId2" cstate="print"/>
          <a:stretch>
            <a:fillRect/>
          </a:stretch>
        </p:blipFill>
        <p:spPr>
          <a:xfrm>
            <a:off x="4920997" y="3958210"/>
            <a:ext cx="1876425" cy="828675"/>
          </a:xfrm>
          <a:prstGeom prst="rect">
            <a:avLst/>
          </a:prstGeom>
        </p:spPr>
      </p:pic>
      <p:pic>
        <p:nvPicPr>
          <p:cNvPr id="5" name="object 5"/>
          <p:cNvPicPr/>
          <p:nvPr/>
        </p:nvPicPr>
        <p:blipFill>
          <a:blip r:embed="rId3" cstate="print"/>
          <a:stretch>
            <a:fillRect/>
          </a:stretch>
        </p:blipFill>
        <p:spPr>
          <a:xfrm>
            <a:off x="2011828" y="4329913"/>
            <a:ext cx="2432009" cy="519704"/>
          </a:xfrm>
          <a:prstGeom prst="rect">
            <a:avLst/>
          </a:prstGeom>
        </p:spPr>
      </p:pic>
      <p:pic>
        <p:nvPicPr>
          <p:cNvPr id="6" name="object 6"/>
          <p:cNvPicPr/>
          <p:nvPr/>
        </p:nvPicPr>
        <p:blipFill>
          <a:blip r:embed="rId4" cstate="print"/>
          <a:stretch>
            <a:fillRect/>
          </a:stretch>
        </p:blipFill>
        <p:spPr>
          <a:xfrm>
            <a:off x="7693153" y="3790188"/>
            <a:ext cx="2316479" cy="1266444"/>
          </a:xfrm>
          <a:prstGeom prst="rect">
            <a:avLst/>
          </a:prstGeom>
        </p:spPr>
      </p:pic>
      <p:sp>
        <p:nvSpPr>
          <p:cNvPr id="7" name="Date Placeholder 6">
            <a:extLst>
              <a:ext uri="{FF2B5EF4-FFF2-40B4-BE49-F238E27FC236}">
                <a16:creationId xmlns:a16="http://schemas.microsoft.com/office/drawing/2014/main" id="{B487DEBB-85BA-4832-84ED-C85CE314B527}"/>
              </a:ext>
            </a:extLst>
          </p:cNvPr>
          <p:cNvSpPr>
            <a:spLocks noGrp="1"/>
          </p:cNvSpPr>
          <p:nvPr>
            <p:ph type="dt" sz="half" idx="6"/>
          </p:nvPr>
        </p:nvSpPr>
        <p:spPr/>
        <p:txBody>
          <a:bodyPr/>
          <a:lstStyle/>
          <a:p>
            <a:fld id="{AF9D54BD-C425-4E27-8783-7F30D55E3093}" type="datetime1">
              <a:rPr lang="en-US" smtClean="0"/>
              <a:t>3/13/2023</a:t>
            </a:fld>
            <a:endParaRPr lang="en-US"/>
          </a:p>
        </p:txBody>
      </p:sp>
      <p:sp>
        <p:nvSpPr>
          <p:cNvPr id="8" name="Footer Placeholder 7">
            <a:extLst>
              <a:ext uri="{FF2B5EF4-FFF2-40B4-BE49-F238E27FC236}">
                <a16:creationId xmlns:a16="http://schemas.microsoft.com/office/drawing/2014/main" id="{B962BBFF-41E4-4A54-9696-D725B6608BFF}"/>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8743" y="461900"/>
            <a:ext cx="6815455" cy="696595"/>
          </a:xfrm>
          <a:prstGeom prst="rect">
            <a:avLst/>
          </a:prstGeom>
        </p:spPr>
        <p:txBody>
          <a:bodyPr vert="horz" wrap="square" lIns="0" tIns="13335" rIns="0" bIns="0" rtlCol="0">
            <a:spAutoFit/>
          </a:bodyPr>
          <a:lstStyle/>
          <a:p>
            <a:pPr marL="12700">
              <a:spcBef>
                <a:spcPts val="105"/>
              </a:spcBef>
            </a:pPr>
            <a:r>
              <a:rPr sz="4400" spc="-20" dirty="0"/>
              <a:t>VMware</a:t>
            </a:r>
            <a:r>
              <a:rPr sz="4400" spc="-15" dirty="0"/>
              <a:t> </a:t>
            </a:r>
            <a:r>
              <a:rPr sz="4400" spc="-5" dirty="0"/>
              <a:t>Cloud</a:t>
            </a:r>
            <a:r>
              <a:rPr sz="4400" spc="-15" dirty="0"/>
              <a:t> </a:t>
            </a:r>
            <a:r>
              <a:rPr sz="4400" dirty="0"/>
              <a:t>Solution</a:t>
            </a:r>
            <a:r>
              <a:rPr sz="4400" spc="-10" dirty="0"/>
              <a:t> </a:t>
            </a:r>
            <a:r>
              <a:rPr sz="4400" spc="-15" dirty="0"/>
              <a:t>stack.</a:t>
            </a:r>
            <a:endParaRPr sz="4400"/>
          </a:p>
        </p:txBody>
      </p:sp>
      <p:pic>
        <p:nvPicPr>
          <p:cNvPr id="3" name="object 3"/>
          <p:cNvPicPr/>
          <p:nvPr/>
        </p:nvPicPr>
        <p:blipFill>
          <a:blip r:embed="rId2" cstate="print"/>
          <a:stretch>
            <a:fillRect/>
          </a:stretch>
        </p:blipFill>
        <p:spPr>
          <a:xfrm>
            <a:off x="1757172" y="1143000"/>
            <a:ext cx="8453628" cy="5334000"/>
          </a:xfrm>
          <a:prstGeom prst="rect">
            <a:avLst/>
          </a:prstGeom>
        </p:spPr>
      </p:pic>
      <p:sp>
        <p:nvSpPr>
          <p:cNvPr id="4" name="Date Placeholder 3">
            <a:extLst>
              <a:ext uri="{FF2B5EF4-FFF2-40B4-BE49-F238E27FC236}">
                <a16:creationId xmlns:a16="http://schemas.microsoft.com/office/drawing/2014/main" id="{CDD9C150-23E4-49CB-9926-82D75801044F}"/>
              </a:ext>
            </a:extLst>
          </p:cNvPr>
          <p:cNvSpPr>
            <a:spLocks noGrp="1"/>
          </p:cNvSpPr>
          <p:nvPr>
            <p:ph type="dt" sz="half" idx="6"/>
          </p:nvPr>
        </p:nvSpPr>
        <p:spPr/>
        <p:txBody>
          <a:bodyPr/>
          <a:lstStyle/>
          <a:p>
            <a:fld id="{BB37FBCF-D96D-4DF9-BA3D-3A07781D2A6E}" type="datetime1">
              <a:rPr lang="en-US" smtClean="0"/>
              <a:t>3/13/2023</a:t>
            </a:fld>
            <a:endParaRPr lang="en-US"/>
          </a:p>
        </p:txBody>
      </p:sp>
      <p:sp>
        <p:nvSpPr>
          <p:cNvPr id="5" name="Footer Placeholder 4">
            <a:extLst>
              <a:ext uri="{FF2B5EF4-FFF2-40B4-BE49-F238E27FC236}">
                <a16:creationId xmlns:a16="http://schemas.microsoft.com/office/drawing/2014/main" id="{3B5432F1-4CF5-4D65-AF90-A740CB8A997F}"/>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10115024" cy="627736"/>
          </a:xfrm>
          <a:prstGeom prst="rect">
            <a:avLst/>
          </a:prstGeom>
        </p:spPr>
        <p:txBody>
          <a:bodyPr vert="horz" wrap="square" lIns="0" tIns="12065" rIns="0" bIns="0" rtlCol="0">
            <a:spAutoFit/>
          </a:bodyPr>
          <a:lstStyle/>
          <a:p>
            <a:pPr marL="2419350" marR="5080" indent="-1302385">
              <a:spcBef>
                <a:spcPts val="95"/>
              </a:spcBef>
            </a:pPr>
            <a:r>
              <a:rPr spc="-10" dirty="0"/>
              <a:t>Microsoft</a:t>
            </a:r>
            <a:r>
              <a:rPr spc="-25" dirty="0"/>
              <a:t> Hyper-V:</a:t>
            </a:r>
            <a:r>
              <a:rPr dirty="0"/>
              <a:t> </a:t>
            </a:r>
            <a:r>
              <a:rPr spc="-10" dirty="0"/>
              <a:t>Server </a:t>
            </a:r>
            <a:r>
              <a:rPr spc="-890" dirty="0"/>
              <a:t> </a:t>
            </a:r>
            <a:r>
              <a:rPr spc="-15" dirty="0"/>
              <a:t>Virtualization</a:t>
            </a:r>
          </a:p>
        </p:txBody>
      </p:sp>
      <p:sp>
        <p:nvSpPr>
          <p:cNvPr id="3" name="object 3"/>
          <p:cNvSpPr txBox="1"/>
          <p:nvPr/>
        </p:nvSpPr>
        <p:spPr>
          <a:xfrm>
            <a:off x="2059940" y="1607261"/>
            <a:ext cx="8071484" cy="1587500"/>
          </a:xfrm>
          <a:prstGeom prst="rect">
            <a:avLst/>
          </a:prstGeom>
        </p:spPr>
        <p:txBody>
          <a:bodyPr vert="horz" wrap="square" lIns="0" tIns="13335" rIns="0" bIns="0" rtlCol="0">
            <a:spAutoFit/>
          </a:bodyPr>
          <a:lstStyle/>
          <a:p>
            <a:pPr marL="355600" marR="5080" indent="-342900">
              <a:spcBef>
                <a:spcPts val="105"/>
              </a:spcBef>
              <a:buFont typeface="Arial MT"/>
              <a:buChar char="•"/>
              <a:tabLst>
                <a:tab pos="354965" algn="l"/>
                <a:tab pos="355600" algn="l"/>
                <a:tab pos="2309495" algn="l"/>
                <a:tab pos="3961765" algn="l"/>
                <a:tab pos="4853305" algn="l"/>
                <a:tab pos="6975475" algn="l"/>
              </a:tabLst>
            </a:pPr>
            <a:r>
              <a:rPr sz="3200" spc="-80" dirty="0">
                <a:latin typeface="Calibri"/>
                <a:cs typeface="Calibri"/>
              </a:rPr>
              <a:t>f</a:t>
            </a:r>
            <a:r>
              <a:rPr sz="3200" spc="-5" dirty="0">
                <a:latin typeface="Calibri"/>
                <a:cs typeface="Calibri"/>
              </a:rPr>
              <a:t>ormerl</a:t>
            </a:r>
            <a:r>
              <a:rPr sz="3200" dirty="0">
                <a:latin typeface="Calibri"/>
                <a:cs typeface="Calibri"/>
              </a:rPr>
              <a:t>y	k</a:t>
            </a:r>
            <a:r>
              <a:rPr sz="3200" spc="-10" dirty="0">
                <a:latin typeface="Calibri"/>
                <a:cs typeface="Calibri"/>
              </a:rPr>
              <a:t>n</a:t>
            </a:r>
            <a:r>
              <a:rPr sz="3200" spc="-15" dirty="0">
                <a:latin typeface="Calibri"/>
                <a:cs typeface="Calibri"/>
              </a:rPr>
              <a:t>o</a:t>
            </a:r>
            <a:r>
              <a:rPr sz="3200" dirty="0">
                <a:latin typeface="Calibri"/>
                <a:cs typeface="Calibri"/>
              </a:rPr>
              <a:t>wn	as	</a:t>
            </a:r>
            <a:r>
              <a:rPr sz="3200" b="1" spc="-5" dirty="0">
                <a:latin typeface="Calibri"/>
                <a:cs typeface="Calibri"/>
              </a:rPr>
              <a:t>Win</a:t>
            </a:r>
            <a:r>
              <a:rPr sz="3200" b="1" spc="-25" dirty="0">
                <a:latin typeface="Calibri"/>
                <a:cs typeface="Calibri"/>
              </a:rPr>
              <a:t>d</a:t>
            </a:r>
            <a:r>
              <a:rPr sz="3200" b="1" dirty="0">
                <a:latin typeface="Calibri"/>
                <a:cs typeface="Calibri"/>
              </a:rPr>
              <a:t>o</a:t>
            </a:r>
            <a:r>
              <a:rPr sz="3200" b="1" spc="-35" dirty="0">
                <a:latin typeface="Calibri"/>
                <a:cs typeface="Calibri"/>
              </a:rPr>
              <a:t>w</a:t>
            </a:r>
            <a:r>
              <a:rPr sz="3200" b="1" dirty="0">
                <a:latin typeface="Calibri"/>
                <a:cs typeface="Calibri"/>
              </a:rPr>
              <a:t>s	Se</a:t>
            </a:r>
            <a:r>
              <a:rPr sz="3200" b="1" spc="10" dirty="0">
                <a:latin typeface="Calibri"/>
                <a:cs typeface="Calibri"/>
              </a:rPr>
              <a:t>r</a:t>
            </a:r>
            <a:r>
              <a:rPr sz="3200" b="1" spc="-30" dirty="0">
                <a:latin typeface="Calibri"/>
                <a:cs typeface="Calibri"/>
              </a:rPr>
              <a:t>v</a:t>
            </a:r>
            <a:r>
              <a:rPr sz="3200" b="1" spc="-5" dirty="0">
                <a:latin typeface="Calibri"/>
                <a:cs typeface="Calibri"/>
              </a:rPr>
              <a:t>er  Virtualization</a:t>
            </a:r>
            <a:endParaRPr sz="3200">
              <a:latin typeface="Calibri"/>
              <a:cs typeface="Calibri"/>
            </a:endParaRPr>
          </a:p>
          <a:p>
            <a:pPr marL="355600" indent="-342900">
              <a:spcBef>
                <a:spcPts val="770"/>
              </a:spcBef>
              <a:buFont typeface="Arial MT"/>
              <a:buChar char="•"/>
              <a:tabLst>
                <a:tab pos="354965" algn="l"/>
                <a:tab pos="355600" algn="l"/>
              </a:tabLst>
            </a:pPr>
            <a:r>
              <a:rPr sz="3200" spc="-5" dirty="0">
                <a:latin typeface="Calibri"/>
                <a:cs typeface="Calibri"/>
              </a:rPr>
              <a:t>support</a:t>
            </a:r>
            <a:r>
              <a:rPr sz="3200" spc="5"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variety</a:t>
            </a:r>
            <a:r>
              <a:rPr sz="3200" dirty="0">
                <a:latin typeface="Calibri"/>
                <a:cs typeface="Calibri"/>
              </a:rPr>
              <a:t> of</a:t>
            </a:r>
            <a:r>
              <a:rPr sz="3200" spc="-10" dirty="0">
                <a:latin typeface="Calibri"/>
                <a:cs typeface="Calibri"/>
              </a:rPr>
              <a:t> guest</a:t>
            </a:r>
            <a:r>
              <a:rPr sz="3200" dirty="0">
                <a:latin typeface="Calibri"/>
                <a:cs typeface="Calibri"/>
              </a:rPr>
              <a:t> </a:t>
            </a:r>
            <a:r>
              <a:rPr sz="3200" spc="-15" dirty="0">
                <a:latin typeface="Calibri"/>
                <a:cs typeface="Calibri"/>
              </a:rPr>
              <a:t>operating</a:t>
            </a:r>
            <a:r>
              <a:rPr sz="3200" spc="20" dirty="0">
                <a:latin typeface="Calibri"/>
                <a:cs typeface="Calibri"/>
              </a:rPr>
              <a:t> </a:t>
            </a:r>
            <a:r>
              <a:rPr sz="3200" spc="-25" dirty="0">
                <a:latin typeface="Calibri"/>
                <a:cs typeface="Calibri"/>
              </a:rPr>
              <a:t>systems.</a:t>
            </a:r>
            <a:endParaRPr sz="3200">
              <a:latin typeface="Calibri"/>
              <a:cs typeface="Calibri"/>
            </a:endParaRPr>
          </a:p>
        </p:txBody>
      </p:sp>
      <p:sp>
        <p:nvSpPr>
          <p:cNvPr id="4" name="Date Placeholder 3">
            <a:extLst>
              <a:ext uri="{FF2B5EF4-FFF2-40B4-BE49-F238E27FC236}">
                <a16:creationId xmlns:a16="http://schemas.microsoft.com/office/drawing/2014/main" id="{B5F26DC4-2483-48E5-B72F-448660D90492}"/>
              </a:ext>
            </a:extLst>
          </p:cNvPr>
          <p:cNvSpPr>
            <a:spLocks noGrp="1"/>
          </p:cNvSpPr>
          <p:nvPr>
            <p:ph type="dt" sz="half" idx="6"/>
          </p:nvPr>
        </p:nvSpPr>
        <p:spPr/>
        <p:txBody>
          <a:bodyPr/>
          <a:lstStyle/>
          <a:p>
            <a:fld id="{6D405F83-3ECC-43A1-94E9-B36005A80044}" type="datetime1">
              <a:rPr lang="en-US" smtClean="0"/>
              <a:t>3/13/2023</a:t>
            </a:fld>
            <a:endParaRPr lang="en-US"/>
          </a:p>
        </p:txBody>
      </p:sp>
      <p:sp>
        <p:nvSpPr>
          <p:cNvPr id="5" name="Footer Placeholder 4">
            <a:extLst>
              <a:ext uri="{FF2B5EF4-FFF2-40B4-BE49-F238E27FC236}">
                <a16:creationId xmlns:a16="http://schemas.microsoft.com/office/drawing/2014/main" id="{53DEA84C-3F8A-411B-82CA-D4356B766403}"/>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9954" y="461900"/>
            <a:ext cx="7231380" cy="696595"/>
          </a:xfrm>
          <a:prstGeom prst="rect">
            <a:avLst/>
          </a:prstGeom>
        </p:spPr>
        <p:txBody>
          <a:bodyPr vert="horz" wrap="square" lIns="0" tIns="13335" rIns="0" bIns="0" rtlCol="0">
            <a:spAutoFit/>
          </a:bodyPr>
          <a:lstStyle/>
          <a:p>
            <a:pPr marL="12700">
              <a:spcBef>
                <a:spcPts val="105"/>
              </a:spcBef>
            </a:pPr>
            <a:r>
              <a:rPr sz="4400" spc="-10" dirty="0"/>
              <a:t>Microsoft</a:t>
            </a:r>
            <a:r>
              <a:rPr sz="4400" spc="-30" dirty="0"/>
              <a:t> </a:t>
            </a:r>
            <a:r>
              <a:rPr sz="4400" dirty="0"/>
              <a:t>Hyper-V</a:t>
            </a:r>
            <a:r>
              <a:rPr sz="4400" spc="-25" dirty="0"/>
              <a:t> </a:t>
            </a:r>
            <a:r>
              <a:rPr sz="4400" spc="-15" dirty="0"/>
              <a:t>architecture.</a:t>
            </a:r>
            <a:endParaRPr sz="4400"/>
          </a:p>
        </p:txBody>
      </p:sp>
      <p:pic>
        <p:nvPicPr>
          <p:cNvPr id="3" name="object 3"/>
          <p:cNvPicPr/>
          <p:nvPr/>
        </p:nvPicPr>
        <p:blipFill>
          <a:blip r:embed="rId2" cstate="print"/>
          <a:stretch>
            <a:fillRect/>
          </a:stretch>
        </p:blipFill>
        <p:spPr>
          <a:xfrm>
            <a:off x="2221991" y="1295400"/>
            <a:ext cx="7748016" cy="5440676"/>
          </a:xfrm>
          <a:prstGeom prst="rect">
            <a:avLst/>
          </a:prstGeom>
        </p:spPr>
      </p:pic>
      <p:sp>
        <p:nvSpPr>
          <p:cNvPr id="4" name="Date Placeholder 3">
            <a:extLst>
              <a:ext uri="{FF2B5EF4-FFF2-40B4-BE49-F238E27FC236}">
                <a16:creationId xmlns:a16="http://schemas.microsoft.com/office/drawing/2014/main" id="{C4D55645-8870-4090-B04F-65D505505FF1}"/>
              </a:ext>
            </a:extLst>
          </p:cNvPr>
          <p:cNvSpPr>
            <a:spLocks noGrp="1"/>
          </p:cNvSpPr>
          <p:nvPr>
            <p:ph type="dt" sz="half" idx="6"/>
          </p:nvPr>
        </p:nvSpPr>
        <p:spPr/>
        <p:txBody>
          <a:bodyPr/>
          <a:lstStyle/>
          <a:p>
            <a:fld id="{95C316DE-E7C9-45B6-AE44-F885FC40FD9F}" type="datetime1">
              <a:rPr lang="en-US" smtClean="0"/>
              <a:t>3/13/2023</a:t>
            </a:fld>
            <a:endParaRPr lang="en-US"/>
          </a:p>
        </p:txBody>
      </p:sp>
      <p:sp>
        <p:nvSpPr>
          <p:cNvPr id="5" name="Footer Placeholder 4">
            <a:extLst>
              <a:ext uri="{FF2B5EF4-FFF2-40B4-BE49-F238E27FC236}">
                <a16:creationId xmlns:a16="http://schemas.microsoft.com/office/drawing/2014/main" id="{F7A15860-C7B5-48A1-8564-749F00EE4B35}"/>
              </a:ext>
            </a:extLst>
          </p:cNvPr>
          <p:cNvSpPr>
            <a:spLocks noGrp="1"/>
          </p:cNvSpPr>
          <p:nvPr>
            <p:ph type="ftr" sz="quarter" idx="5"/>
          </p:nvPr>
        </p:nvSpPr>
        <p:spPr/>
        <p:txBody>
          <a:bodyPr/>
          <a:lstStyle/>
          <a:p>
            <a:r>
              <a:rPr lang="en-GB"/>
              <a:t>Virtualization-Module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13176" y="3445765"/>
            <a:ext cx="3921760" cy="932815"/>
            <a:chOff x="1789176" y="3445764"/>
            <a:chExt cx="3921760" cy="932815"/>
          </a:xfrm>
        </p:grpSpPr>
        <p:sp>
          <p:nvSpPr>
            <p:cNvPr id="3" name="object 3"/>
            <p:cNvSpPr/>
            <p:nvPr/>
          </p:nvSpPr>
          <p:spPr>
            <a:xfrm>
              <a:off x="1799082" y="3611118"/>
              <a:ext cx="3901440" cy="757555"/>
            </a:xfrm>
            <a:custGeom>
              <a:avLst/>
              <a:gdLst/>
              <a:ahLst/>
              <a:cxnLst/>
              <a:rect l="l" t="t" r="r" b="b"/>
              <a:pathLst>
                <a:path w="3901440" h="757554">
                  <a:moveTo>
                    <a:pt x="0" y="126237"/>
                  </a:moveTo>
                  <a:lnTo>
                    <a:pt x="9919" y="77098"/>
                  </a:lnTo>
                  <a:lnTo>
                    <a:pt x="36972" y="36972"/>
                  </a:lnTo>
                  <a:lnTo>
                    <a:pt x="77098" y="9919"/>
                  </a:lnTo>
                  <a:lnTo>
                    <a:pt x="126237" y="0"/>
                  </a:lnTo>
                  <a:lnTo>
                    <a:pt x="3775202" y="0"/>
                  </a:lnTo>
                  <a:lnTo>
                    <a:pt x="3824341" y="9919"/>
                  </a:lnTo>
                  <a:lnTo>
                    <a:pt x="3864467" y="36972"/>
                  </a:lnTo>
                  <a:lnTo>
                    <a:pt x="3891520" y="77098"/>
                  </a:lnTo>
                  <a:lnTo>
                    <a:pt x="3901440" y="126237"/>
                  </a:lnTo>
                  <a:lnTo>
                    <a:pt x="3901440" y="631189"/>
                  </a:lnTo>
                  <a:lnTo>
                    <a:pt x="3891520" y="680329"/>
                  </a:lnTo>
                  <a:lnTo>
                    <a:pt x="3864467" y="720455"/>
                  </a:lnTo>
                  <a:lnTo>
                    <a:pt x="3824341" y="747508"/>
                  </a:lnTo>
                  <a:lnTo>
                    <a:pt x="3775202" y="757427"/>
                  </a:lnTo>
                  <a:lnTo>
                    <a:pt x="126237" y="757427"/>
                  </a:lnTo>
                  <a:lnTo>
                    <a:pt x="77098" y="747508"/>
                  </a:lnTo>
                  <a:lnTo>
                    <a:pt x="36972" y="720455"/>
                  </a:lnTo>
                  <a:lnTo>
                    <a:pt x="9919" y="680329"/>
                  </a:lnTo>
                  <a:lnTo>
                    <a:pt x="0" y="631189"/>
                  </a:lnTo>
                  <a:lnTo>
                    <a:pt x="0" y="126237"/>
                  </a:lnTo>
                  <a:close/>
                </a:path>
              </a:pathLst>
            </a:custGeom>
            <a:ln w="19812">
              <a:solidFill>
                <a:srgbClr val="000000"/>
              </a:solidFill>
            </a:ln>
          </p:spPr>
          <p:txBody>
            <a:bodyPr wrap="square" lIns="0" tIns="0" rIns="0" bIns="0" rtlCol="0"/>
            <a:lstStyle/>
            <a:p>
              <a:endParaRPr/>
            </a:p>
          </p:txBody>
        </p:sp>
        <p:sp>
          <p:nvSpPr>
            <p:cNvPr id="4" name="object 4"/>
            <p:cNvSpPr/>
            <p:nvPr/>
          </p:nvSpPr>
          <p:spPr>
            <a:xfrm>
              <a:off x="2045208" y="3445764"/>
              <a:ext cx="1892935" cy="337185"/>
            </a:xfrm>
            <a:custGeom>
              <a:avLst/>
              <a:gdLst/>
              <a:ahLst/>
              <a:cxnLst/>
              <a:rect l="l" t="t" r="r" b="b"/>
              <a:pathLst>
                <a:path w="1892935" h="337185">
                  <a:moveTo>
                    <a:pt x="1892808" y="0"/>
                  </a:moveTo>
                  <a:lnTo>
                    <a:pt x="0" y="0"/>
                  </a:lnTo>
                  <a:lnTo>
                    <a:pt x="0" y="336804"/>
                  </a:lnTo>
                  <a:lnTo>
                    <a:pt x="1892808" y="336804"/>
                  </a:lnTo>
                  <a:lnTo>
                    <a:pt x="1892808" y="0"/>
                  </a:lnTo>
                  <a:close/>
                </a:path>
              </a:pathLst>
            </a:custGeom>
            <a:solidFill>
              <a:srgbClr val="FFFFFF"/>
            </a:solidFill>
          </p:spPr>
          <p:txBody>
            <a:bodyPr wrap="square" lIns="0" tIns="0" rIns="0" bIns="0" rtlCol="0"/>
            <a:lstStyle/>
            <a:p>
              <a:endParaRPr/>
            </a:p>
          </p:txBody>
        </p:sp>
      </p:grpSp>
      <p:sp>
        <p:nvSpPr>
          <p:cNvPr id="5" name="object 5"/>
          <p:cNvSpPr txBox="1"/>
          <p:nvPr/>
        </p:nvSpPr>
        <p:spPr>
          <a:xfrm>
            <a:off x="3569208" y="3445765"/>
            <a:ext cx="1892935" cy="280205"/>
          </a:xfrm>
          <a:prstGeom prst="rect">
            <a:avLst/>
          </a:prstGeom>
          <a:ln w="12192">
            <a:solidFill>
              <a:srgbClr val="000000"/>
            </a:solidFill>
          </a:ln>
        </p:spPr>
        <p:txBody>
          <a:bodyPr vert="horz" wrap="square" lIns="0" tIns="33655" rIns="0" bIns="0" rtlCol="0">
            <a:spAutoFit/>
          </a:bodyPr>
          <a:lstStyle/>
          <a:p>
            <a:pPr marL="185420">
              <a:spcBef>
                <a:spcPts val="265"/>
              </a:spcBef>
            </a:pPr>
            <a:r>
              <a:rPr sz="1600" spc="-15" dirty="0">
                <a:latin typeface="Calibri"/>
                <a:cs typeface="Calibri"/>
              </a:rPr>
              <a:t>Operative</a:t>
            </a:r>
            <a:r>
              <a:rPr sz="1600" spc="-20" dirty="0">
                <a:latin typeface="Calibri"/>
                <a:cs typeface="Calibri"/>
              </a:rPr>
              <a:t> </a:t>
            </a:r>
            <a:r>
              <a:rPr sz="1600" spc="-15" dirty="0">
                <a:latin typeface="Calibri"/>
                <a:cs typeface="Calibri"/>
              </a:rPr>
              <a:t>Systems</a:t>
            </a:r>
            <a:endParaRPr sz="1600">
              <a:latin typeface="Calibri"/>
              <a:cs typeface="Calibri"/>
            </a:endParaRPr>
          </a:p>
        </p:txBody>
      </p:sp>
      <p:pic>
        <p:nvPicPr>
          <p:cNvPr id="6" name="object 6"/>
          <p:cNvPicPr/>
          <p:nvPr/>
        </p:nvPicPr>
        <p:blipFill>
          <a:blip r:embed="rId2" cstate="print"/>
          <a:stretch>
            <a:fillRect/>
          </a:stretch>
        </p:blipFill>
        <p:spPr>
          <a:xfrm>
            <a:off x="2394203" y="2014727"/>
            <a:ext cx="313944" cy="2682240"/>
          </a:xfrm>
          <a:prstGeom prst="rect">
            <a:avLst/>
          </a:prstGeom>
        </p:spPr>
      </p:pic>
      <p:sp>
        <p:nvSpPr>
          <p:cNvPr id="7" name="object 7"/>
          <p:cNvSpPr txBox="1"/>
          <p:nvPr/>
        </p:nvSpPr>
        <p:spPr>
          <a:xfrm>
            <a:off x="2394204" y="2014727"/>
            <a:ext cx="246221" cy="2682240"/>
          </a:xfrm>
          <a:prstGeom prst="rect">
            <a:avLst/>
          </a:prstGeom>
          <a:ln w="12192">
            <a:solidFill>
              <a:srgbClr val="BB8F00"/>
            </a:solidFill>
          </a:ln>
        </p:spPr>
        <p:txBody>
          <a:bodyPr vert="vert270" wrap="square" lIns="0" tIns="21590" rIns="0" bIns="0" rtlCol="0">
            <a:spAutoFit/>
          </a:bodyPr>
          <a:lstStyle/>
          <a:p>
            <a:pPr marL="698500">
              <a:spcBef>
                <a:spcPts val="170"/>
              </a:spcBef>
            </a:pPr>
            <a:r>
              <a:rPr sz="1600" spc="-10" dirty="0">
                <a:latin typeface="Calibri"/>
                <a:cs typeface="Calibri"/>
              </a:rPr>
              <a:t>Execution</a:t>
            </a:r>
            <a:r>
              <a:rPr sz="1600" spc="-35" dirty="0">
                <a:latin typeface="Calibri"/>
                <a:cs typeface="Calibri"/>
              </a:rPr>
              <a:t> </a:t>
            </a:r>
            <a:r>
              <a:rPr sz="1600" spc="-10" dirty="0">
                <a:latin typeface="Calibri"/>
                <a:cs typeface="Calibri"/>
              </a:rPr>
              <a:t>Stack</a:t>
            </a:r>
            <a:endParaRPr sz="1600">
              <a:latin typeface="Calibri"/>
              <a:cs typeface="Calibri"/>
            </a:endParaRPr>
          </a:p>
        </p:txBody>
      </p:sp>
      <p:grpSp>
        <p:nvGrpSpPr>
          <p:cNvPr id="8" name="object 8"/>
          <p:cNvGrpSpPr/>
          <p:nvPr/>
        </p:nvGrpSpPr>
        <p:grpSpPr>
          <a:xfrm>
            <a:off x="2781702" y="1863117"/>
            <a:ext cx="318135" cy="3110230"/>
            <a:chOff x="1257701" y="1863117"/>
            <a:chExt cx="318135" cy="3110230"/>
          </a:xfrm>
        </p:grpSpPr>
        <p:pic>
          <p:nvPicPr>
            <p:cNvPr id="9" name="object 9"/>
            <p:cNvPicPr/>
            <p:nvPr/>
          </p:nvPicPr>
          <p:blipFill>
            <a:blip r:embed="rId3" cstate="print"/>
            <a:stretch>
              <a:fillRect/>
            </a:stretch>
          </p:blipFill>
          <p:spPr>
            <a:xfrm>
              <a:off x="1257701" y="1863117"/>
              <a:ext cx="317713" cy="3109694"/>
            </a:xfrm>
            <a:prstGeom prst="rect">
              <a:avLst/>
            </a:prstGeom>
          </p:spPr>
        </p:pic>
        <p:pic>
          <p:nvPicPr>
            <p:cNvPr id="10" name="object 10"/>
            <p:cNvPicPr/>
            <p:nvPr/>
          </p:nvPicPr>
          <p:blipFill>
            <a:blip r:embed="rId4" cstate="print"/>
            <a:stretch>
              <a:fillRect/>
            </a:stretch>
          </p:blipFill>
          <p:spPr>
            <a:xfrm>
              <a:off x="1280159" y="1879091"/>
              <a:ext cx="219456" cy="3006852"/>
            </a:xfrm>
            <a:prstGeom prst="rect">
              <a:avLst/>
            </a:prstGeom>
          </p:spPr>
        </p:pic>
        <p:sp>
          <p:nvSpPr>
            <p:cNvPr id="11" name="object 11"/>
            <p:cNvSpPr/>
            <p:nvPr/>
          </p:nvSpPr>
          <p:spPr>
            <a:xfrm>
              <a:off x="1280159" y="1879091"/>
              <a:ext cx="219710" cy="3007360"/>
            </a:xfrm>
            <a:custGeom>
              <a:avLst/>
              <a:gdLst/>
              <a:ahLst/>
              <a:cxnLst/>
              <a:rect l="l" t="t" r="r" b="b"/>
              <a:pathLst>
                <a:path w="219709" h="3007360">
                  <a:moveTo>
                    <a:pt x="54864" y="3006852"/>
                  </a:moveTo>
                  <a:lnTo>
                    <a:pt x="54864" y="109728"/>
                  </a:lnTo>
                  <a:lnTo>
                    <a:pt x="0" y="109728"/>
                  </a:lnTo>
                  <a:lnTo>
                    <a:pt x="109728" y="0"/>
                  </a:lnTo>
                  <a:lnTo>
                    <a:pt x="219456" y="109728"/>
                  </a:lnTo>
                  <a:lnTo>
                    <a:pt x="164592" y="109728"/>
                  </a:lnTo>
                  <a:lnTo>
                    <a:pt x="164592" y="3006852"/>
                  </a:lnTo>
                  <a:lnTo>
                    <a:pt x="54864" y="3006852"/>
                  </a:lnTo>
                  <a:close/>
                </a:path>
              </a:pathLst>
            </a:custGeom>
            <a:ln w="12191">
              <a:solidFill>
                <a:srgbClr val="D5A200"/>
              </a:solidFill>
            </a:ln>
          </p:spPr>
          <p:txBody>
            <a:bodyPr wrap="square" lIns="0" tIns="0" rIns="0" bIns="0" rtlCol="0"/>
            <a:lstStyle/>
            <a:p>
              <a:endParaRPr/>
            </a:p>
          </p:txBody>
        </p:sp>
      </p:grpSp>
      <p:grpSp>
        <p:nvGrpSpPr>
          <p:cNvPr id="12" name="object 12"/>
          <p:cNvGrpSpPr/>
          <p:nvPr/>
        </p:nvGrpSpPr>
        <p:grpSpPr>
          <a:xfrm>
            <a:off x="7327834" y="4899175"/>
            <a:ext cx="543560" cy="386715"/>
            <a:chOff x="5803834" y="4899174"/>
            <a:chExt cx="543560" cy="386715"/>
          </a:xfrm>
        </p:grpSpPr>
        <p:pic>
          <p:nvPicPr>
            <p:cNvPr id="13" name="object 13"/>
            <p:cNvPicPr/>
            <p:nvPr/>
          </p:nvPicPr>
          <p:blipFill>
            <a:blip r:embed="rId5" cstate="print"/>
            <a:stretch>
              <a:fillRect/>
            </a:stretch>
          </p:blipFill>
          <p:spPr>
            <a:xfrm>
              <a:off x="5803834" y="4899174"/>
              <a:ext cx="543183" cy="386541"/>
            </a:xfrm>
            <a:prstGeom prst="rect">
              <a:avLst/>
            </a:prstGeom>
          </p:spPr>
        </p:pic>
        <p:pic>
          <p:nvPicPr>
            <p:cNvPr id="14" name="object 14"/>
            <p:cNvPicPr/>
            <p:nvPr/>
          </p:nvPicPr>
          <p:blipFill>
            <a:blip r:embed="rId6" cstate="print"/>
            <a:stretch>
              <a:fillRect/>
            </a:stretch>
          </p:blipFill>
          <p:spPr>
            <a:xfrm>
              <a:off x="5820156" y="4920995"/>
              <a:ext cx="457200" cy="289560"/>
            </a:xfrm>
            <a:prstGeom prst="rect">
              <a:avLst/>
            </a:prstGeom>
          </p:spPr>
        </p:pic>
        <p:sp>
          <p:nvSpPr>
            <p:cNvPr id="15" name="object 15"/>
            <p:cNvSpPr/>
            <p:nvPr/>
          </p:nvSpPr>
          <p:spPr>
            <a:xfrm>
              <a:off x="5820156" y="4920995"/>
              <a:ext cx="457200" cy="289560"/>
            </a:xfrm>
            <a:custGeom>
              <a:avLst/>
              <a:gdLst/>
              <a:ahLst/>
              <a:cxnLst/>
              <a:rect l="l" t="t" r="r" b="b"/>
              <a:pathLst>
                <a:path w="457200" h="289560">
                  <a:moveTo>
                    <a:pt x="312420" y="0"/>
                  </a:moveTo>
                  <a:lnTo>
                    <a:pt x="457200" y="144779"/>
                  </a:lnTo>
                  <a:lnTo>
                    <a:pt x="312420" y="289559"/>
                  </a:lnTo>
                  <a:lnTo>
                    <a:pt x="312420" y="217169"/>
                  </a:lnTo>
                  <a:lnTo>
                    <a:pt x="144780" y="217169"/>
                  </a:lnTo>
                  <a:lnTo>
                    <a:pt x="144780" y="289559"/>
                  </a:lnTo>
                  <a:lnTo>
                    <a:pt x="0" y="144779"/>
                  </a:lnTo>
                  <a:lnTo>
                    <a:pt x="144780" y="0"/>
                  </a:lnTo>
                  <a:lnTo>
                    <a:pt x="144780" y="72389"/>
                  </a:lnTo>
                  <a:lnTo>
                    <a:pt x="312420" y="72389"/>
                  </a:lnTo>
                  <a:lnTo>
                    <a:pt x="312420" y="0"/>
                  </a:lnTo>
                  <a:close/>
                </a:path>
              </a:pathLst>
            </a:custGeom>
            <a:ln w="12192">
              <a:solidFill>
                <a:srgbClr val="D5A200"/>
              </a:solidFill>
            </a:ln>
          </p:spPr>
          <p:txBody>
            <a:bodyPr wrap="square" lIns="0" tIns="0" rIns="0" bIns="0" rtlCol="0"/>
            <a:lstStyle/>
            <a:p>
              <a:endParaRPr/>
            </a:p>
          </p:txBody>
        </p:sp>
      </p:grpSp>
      <p:grpSp>
        <p:nvGrpSpPr>
          <p:cNvPr id="16" name="object 16"/>
          <p:cNvGrpSpPr/>
          <p:nvPr/>
        </p:nvGrpSpPr>
        <p:grpSpPr>
          <a:xfrm>
            <a:off x="7918703" y="4776216"/>
            <a:ext cx="1501140" cy="634365"/>
            <a:chOff x="6394703" y="4776215"/>
            <a:chExt cx="1501140" cy="634365"/>
          </a:xfrm>
        </p:grpSpPr>
        <p:pic>
          <p:nvPicPr>
            <p:cNvPr id="17" name="object 17"/>
            <p:cNvPicPr/>
            <p:nvPr/>
          </p:nvPicPr>
          <p:blipFill>
            <a:blip r:embed="rId7" cstate="print"/>
            <a:stretch>
              <a:fillRect/>
            </a:stretch>
          </p:blipFill>
          <p:spPr>
            <a:xfrm>
              <a:off x="6394703" y="4776215"/>
              <a:ext cx="1501140" cy="633984"/>
            </a:xfrm>
            <a:prstGeom prst="rect">
              <a:avLst/>
            </a:prstGeom>
          </p:spPr>
        </p:pic>
        <p:pic>
          <p:nvPicPr>
            <p:cNvPr id="18" name="object 18"/>
            <p:cNvPicPr/>
            <p:nvPr/>
          </p:nvPicPr>
          <p:blipFill>
            <a:blip r:embed="rId8" cstate="print"/>
            <a:stretch>
              <a:fillRect/>
            </a:stretch>
          </p:blipFill>
          <p:spPr>
            <a:xfrm>
              <a:off x="6577583" y="4849367"/>
              <a:ext cx="1162812" cy="525779"/>
            </a:xfrm>
            <a:prstGeom prst="rect">
              <a:avLst/>
            </a:prstGeom>
          </p:spPr>
        </p:pic>
        <p:pic>
          <p:nvPicPr>
            <p:cNvPr id="19" name="object 19"/>
            <p:cNvPicPr/>
            <p:nvPr/>
          </p:nvPicPr>
          <p:blipFill>
            <a:blip r:embed="rId9" cstate="print"/>
            <a:stretch>
              <a:fillRect/>
            </a:stretch>
          </p:blipFill>
          <p:spPr>
            <a:xfrm>
              <a:off x="6426707" y="4808219"/>
              <a:ext cx="1382267" cy="515112"/>
            </a:xfrm>
            <a:prstGeom prst="rect">
              <a:avLst/>
            </a:prstGeom>
          </p:spPr>
        </p:pic>
      </p:grpSp>
      <p:sp>
        <p:nvSpPr>
          <p:cNvPr id="20" name="object 20"/>
          <p:cNvSpPr txBox="1"/>
          <p:nvPr/>
        </p:nvSpPr>
        <p:spPr>
          <a:xfrm>
            <a:off x="7950709" y="4808221"/>
            <a:ext cx="1382395" cy="407163"/>
          </a:xfrm>
          <a:prstGeom prst="rect">
            <a:avLst/>
          </a:prstGeom>
          <a:ln w="12192">
            <a:solidFill>
              <a:srgbClr val="A6A6A6"/>
            </a:solidFill>
          </a:ln>
        </p:spPr>
        <p:txBody>
          <a:bodyPr vert="horz" wrap="square" lIns="0" tIns="98425" rIns="0" bIns="0" rtlCol="0">
            <a:spAutoFit/>
          </a:bodyPr>
          <a:lstStyle/>
          <a:p>
            <a:pPr marL="346075" marR="245745" indent="-91440">
              <a:spcBef>
                <a:spcPts val="775"/>
              </a:spcBef>
            </a:pPr>
            <a:r>
              <a:rPr sz="1000" spc="-5" dirty="0">
                <a:solidFill>
                  <a:srgbClr val="585858"/>
                </a:solidFill>
                <a:latin typeface="Calibri"/>
                <a:cs typeface="Calibri"/>
              </a:rPr>
              <a:t>Hardware</a:t>
            </a:r>
            <a:r>
              <a:rPr sz="1000" spc="-20" dirty="0">
                <a:solidFill>
                  <a:srgbClr val="585858"/>
                </a:solidFill>
                <a:latin typeface="Calibri"/>
                <a:cs typeface="Calibri"/>
              </a:rPr>
              <a:t> </a:t>
            </a:r>
            <a:r>
              <a:rPr sz="1000" spc="-5" dirty="0">
                <a:solidFill>
                  <a:srgbClr val="585858"/>
                </a:solidFill>
                <a:latin typeface="Calibri"/>
                <a:cs typeface="Calibri"/>
              </a:rPr>
              <a:t>-</a:t>
            </a:r>
            <a:r>
              <a:rPr sz="1000" spc="185" dirty="0">
                <a:solidFill>
                  <a:srgbClr val="585858"/>
                </a:solidFill>
                <a:latin typeface="Calibri"/>
                <a:cs typeface="Calibri"/>
              </a:rPr>
              <a:t> </a:t>
            </a:r>
            <a:r>
              <a:rPr sz="1000" spc="-10" dirty="0">
                <a:solidFill>
                  <a:srgbClr val="585858"/>
                </a:solidFill>
                <a:latin typeface="Calibri"/>
                <a:cs typeface="Calibri"/>
              </a:rPr>
              <a:t>level </a:t>
            </a:r>
            <a:r>
              <a:rPr sz="1000" spc="-210" dirty="0">
                <a:solidFill>
                  <a:srgbClr val="585858"/>
                </a:solidFill>
                <a:latin typeface="Calibri"/>
                <a:cs typeface="Calibri"/>
              </a:rPr>
              <a:t> </a:t>
            </a:r>
            <a:r>
              <a:rPr sz="1000" spc="-5" dirty="0">
                <a:solidFill>
                  <a:srgbClr val="585858"/>
                </a:solidFill>
                <a:latin typeface="Calibri"/>
                <a:cs typeface="Calibri"/>
              </a:rPr>
              <a:t>Virtualization</a:t>
            </a:r>
            <a:endParaRPr sz="1000">
              <a:latin typeface="Calibri"/>
              <a:cs typeface="Calibri"/>
            </a:endParaRPr>
          </a:p>
        </p:txBody>
      </p:sp>
      <p:grpSp>
        <p:nvGrpSpPr>
          <p:cNvPr id="21" name="object 21"/>
          <p:cNvGrpSpPr/>
          <p:nvPr/>
        </p:nvGrpSpPr>
        <p:grpSpPr>
          <a:xfrm>
            <a:off x="3307079" y="4506468"/>
            <a:ext cx="3921760" cy="934719"/>
            <a:chOff x="1783079" y="4506467"/>
            <a:chExt cx="3921760" cy="934719"/>
          </a:xfrm>
        </p:grpSpPr>
        <p:sp>
          <p:nvSpPr>
            <p:cNvPr id="22" name="object 22"/>
            <p:cNvSpPr/>
            <p:nvPr/>
          </p:nvSpPr>
          <p:spPr>
            <a:xfrm>
              <a:off x="1792985" y="4673345"/>
              <a:ext cx="3901440" cy="757555"/>
            </a:xfrm>
            <a:custGeom>
              <a:avLst/>
              <a:gdLst/>
              <a:ahLst/>
              <a:cxnLst/>
              <a:rect l="l" t="t" r="r" b="b"/>
              <a:pathLst>
                <a:path w="3901440" h="757554">
                  <a:moveTo>
                    <a:pt x="0" y="126237"/>
                  </a:moveTo>
                  <a:lnTo>
                    <a:pt x="9919" y="77098"/>
                  </a:lnTo>
                  <a:lnTo>
                    <a:pt x="36972" y="36972"/>
                  </a:lnTo>
                  <a:lnTo>
                    <a:pt x="77098" y="9919"/>
                  </a:lnTo>
                  <a:lnTo>
                    <a:pt x="126237" y="0"/>
                  </a:lnTo>
                  <a:lnTo>
                    <a:pt x="3775202" y="0"/>
                  </a:lnTo>
                  <a:lnTo>
                    <a:pt x="3824341" y="9919"/>
                  </a:lnTo>
                  <a:lnTo>
                    <a:pt x="3864467" y="36972"/>
                  </a:lnTo>
                  <a:lnTo>
                    <a:pt x="3891520" y="77098"/>
                  </a:lnTo>
                  <a:lnTo>
                    <a:pt x="3901440" y="126237"/>
                  </a:lnTo>
                  <a:lnTo>
                    <a:pt x="3901440" y="631189"/>
                  </a:lnTo>
                  <a:lnTo>
                    <a:pt x="3891520" y="680329"/>
                  </a:lnTo>
                  <a:lnTo>
                    <a:pt x="3864467" y="720455"/>
                  </a:lnTo>
                  <a:lnTo>
                    <a:pt x="3824341" y="747508"/>
                  </a:lnTo>
                  <a:lnTo>
                    <a:pt x="3775202" y="757427"/>
                  </a:lnTo>
                  <a:lnTo>
                    <a:pt x="126237" y="757427"/>
                  </a:lnTo>
                  <a:lnTo>
                    <a:pt x="77098" y="747508"/>
                  </a:lnTo>
                  <a:lnTo>
                    <a:pt x="36972" y="720455"/>
                  </a:lnTo>
                  <a:lnTo>
                    <a:pt x="9919" y="680329"/>
                  </a:lnTo>
                  <a:lnTo>
                    <a:pt x="0" y="631189"/>
                  </a:lnTo>
                  <a:lnTo>
                    <a:pt x="0" y="126237"/>
                  </a:lnTo>
                  <a:close/>
                </a:path>
              </a:pathLst>
            </a:custGeom>
            <a:ln w="19812">
              <a:solidFill>
                <a:srgbClr val="000000"/>
              </a:solidFill>
            </a:ln>
          </p:spPr>
          <p:txBody>
            <a:bodyPr wrap="square" lIns="0" tIns="0" rIns="0" bIns="0" rtlCol="0"/>
            <a:lstStyle/>
            <a:p>
              <a:endParaRPr/>
            </a:p>
          </p:txBody>
        </p:sp>
        <p:sp>
          <p:nvSpPr>
            <p:cNvPr id="23" name="object 23"/>
            <p:cNvSpPr/>
            <p:nvPr/>
          </p:nvSpPr>
          <p:spPr>
            <a:xfrm>
              <a:off x="2039111" y="4506467"/>
              <a:ext cx="1315720" cy="329565"/>
            </a:xfrm>
            <a:custGeom>
              <a:avLst/>
              <a:gdLst/>
              <a:ahLst/>
              <a:cxnLst/>
              <a:rect l="l" t="t" r="r" b="b"/>
              <a:pathLst>
                <a:path w="1315720" h="329564">
                  <a:moveTo>
                    <a:pt x="1315212" y="0"/>
                  </a:moveTo>
                  <a:lnTo>
                    <a:pt x="0" y="0"/>
                  </a:lnTo>
                  <a:lnTo>
                    <a:pt x="0" y="329184"/>
                  </a:lnTo>
                  <a:lnTo>
                    <a:pt x="1315212" y="329184"/>
                  </a:lnTo>
                  <a:lnTo>
                    <a:pt x="1315212" y="0"/>
                  </a:lnTo>
                  <a:close/>
                </a:path>
              </a:pathLst>
            </a:custGeom>
            <a:solidFill>
              <a:srgbClr val="FFFFFF"/>
            </a:solidFill>
          </p:spPr>
          <p:txBody>
            <a:bodyPr wrap="square" lIns="0" tIns="0" rIns="0" bIns="0" rtlCol="0"/>
            <a:lstStyle/>
            <a:p>
              <a:endParaRPr/>
            </a:p>
          </p:txBody>
        </p:sp>
      </p:grpSp>
      <p:sp>
        <p:nvSpPr>
          <p:cNvPr id="24" name="object 24"/>
          <p:cNvSpPr txBox="1"/>
          <p:nvPr/>
        </p:nvSpPr>
        <p:spPr>
          <a:xfrm>
            <a:off x="3563111" y="4506467"/>
            <a:ext cx="1315720" cy="277640"/>
          </a:xfrm>
          <a:prstGeom prst="rect">
            <a:avLst/>
          </a:prstGeom>
          <a:ln w="12192">
            <a:solidFill>
              <a:srgbClr val="000000"/>
            </a:solidFill>
          </a:ln>
        </p:spPr>
        <p:txBody>
          <a:bodyPr vert="horz" wrap="square" lIns="0" tIns="31115" rIns="0" bIns="0" rtlCol="0">
            <a:spAutoFit/>
          </a:bodyPr>
          <a:lstStyle/>
          <a:p>
            <a:pPr marL="254635">
              <a:spcBef>
                <a:spcPts val="245"/>
              </a:spcBef>
            </a:pPr>
            <a:r>
              <a:rPr sz="1600" spc="-15" dirty="0">
                <a:latin typeface="Calibri"/>
                <a:cs typeface="Calibri"/>
              </a:rPr>
              <a:t>Hardware</a:t>
            </a:r>
            <a:endParaRPr sz="1600">
              <a:latin typeface="Calibri"/>
              <a:cs typeface="Calibri"/>
            </a:endParaRPr>
          </a:p>
        </p:txBody>
      </p:sp>
      <p:grpSp>
        <p:nvGrpSpPr>
          <p:cNvPr id="25" name="object 25"/>
          <p:cNvGrpSpPr/>
          <p:nvPr/>
        </p:nvGrpSpPr>
        <p:grpSpPr>
          <a:xfrm>
            <a:off x="3313176" y="2388108"/>
            <a:ext cx="3921760" cy="932815"/>
            <a:chOff x="1789176" y="2388107"/>
            <a:chExt cx="3921760" cy="932815"/>
          </a:xfrm>
        </p:grpSpPr>
        <p:sp>
          <p:nvSpPr>
            <p:cNvPr id="26" name="object 26"/>
            <p:cNvSpPr/>
            <p:nvPr/>
          </p:nvSpPr>
          <p:spPr>
            <a:xfrm>
              <a:off x="1799082" y="2554985"/>
              <a:ext cx="3901440" cy="756285"/>
            </a:xfrm>
            <a:custGeom>
              <a:avLst/>
              <a:gdLst/>
              <a:ahLst/>
              <a:cxnLst/>
              <a:rect l="l" t="t" r="r" b="b"/>
              <a:pathLst>
                <a:path w="3901440" h="756285">
                  <a:moveTo>
                    <a:pt x="0" y="125984"/>
                  </a:moveTo>
                  <a:lnTo>
                    <a:pt x="9898" y="76938"/>
                  </a:lnTo>
                  <a:lnTo>
                    <a:pt x="36893" y="36893"/>
                  </a:lnTo>
                  <a:lnTo>
                    <a:pt x="76938" y="9898"/>
                  </a:lnTo>
                  <a:lnTo>
                    <a:pt x="125984" y="0"/>
                  </a:lnTo>
                  <a:lnTo>
                    <a:pt x="3775455" y="0"/>
                  </a:lnTo>
                  <a:lnTo>
                    <a:pt x="3824501" y="9898"/>
                  </a:lnTo>
                  <a:lnTo>
                    <a:pt x="3864546" y="36893"/>
                  </a:lnTo>
                  <a:lnTo>
                    <a:pt x="3891541" y="76938"/>
                  </a:lnTo>
                  <a:lnTo>
                    <a:pt x="3901440" y="125984"/>
                  </a:lnTo>
                  <a:lnTo>
                    <a:pt x="3901440" y="629919"/>
                  </a:lnTo>
                  <a:lnTo>
                    <a:pt x="3891541" y="678965"/>
                  </a:lnTo>
                  <a:lnTo>
                    <a:pt x="3864546" y="719010"/>
                  </a:lnTo>
                  <a:lnTo>
                    <a:pt x="3824501" y="746005"/>
                  </a:lnTo>
                  <a:lnTo>
                    <a:pt x="3775455" y="755903"/>
                  </a:lnTo>
                  <a:lnTo>
                    <a:pt x="125984" y="755903"/>
                  </a:lnTo>
                  <a:lnTo>
                    <a:pt x="76938" y="746005"/>
                  </a:lnTo>
                  <a:lnTo>
                    <a:pt x="36893" y="719010"/>
                  </a:lnTo>
                  <a:lnTo>
                    <a:pt x="9898" y="678965"/>
                  </a:lnTo>
                  <a:lnTo>
                    <a:pt x="0" y="629919"/>
                  </a:lnTo>
                  <a:lnTo>
                    <a:pt x="0" y="125984"/>
                  </a:lnTo>
                  <a:close/>
                </a:path>
              </a:pathLst>
            </a:custGeom>
            <a:ln w="19812">
              <a:solidFill>
                <a:srgbClr val="000000"/>
              </a:solidFill>
            </a:ln>
          </p:spPr>
          <p:txBody>
            <a:bodyPr wrap="square" lIns="0" tIns="0" rIns="0" bIns="0" rtlCol="0"/>
            <a:lstStyle/>
            <a:p>
              <a:endParaRPr/>
            </a:p>
          </p:txBody>
        </p:sp>
        <p:sp>
          <p:nvSpPr>
            <p:cNvPr id="27" name="object 27"/>
            <p:cNvSpPr/>
            <p:nvPr/>
          </p:nvSpPr>
          <p:spPr>
            <a:xfrm>
              <a:off x="2045208" y="2388107"/>
              <a:ext cx="2466340" cy="337185"/>
            </a:xfrm>
            <a:custGeom>
              <a:avLst/>
              <a:gdLst/>
              <a:ahLst/>
              <a:cxnLst/>
              <a:rect l="l" t="t" r="r" b="b"/>
              <a:pathLst>
                <a:path w="2466340" h="337185">
                  <a:moveTo>
                    <a:pt x="2465832" y="0"/>
                  </a:moveTo>
                  <a:lnTo>
                    <a:pt x="0" y="0"/>
                  </a:lnTo>
                  <a:lnTo>
                    <a:pt x="0" y="336803"/>
                  </a:lnTo>
                  <a:lnTo>
                    <a:pt x="2465832" y="336803"/>
                  </a:lnTo>
                  <a:lnTo>
                    <a:pt x="2465832" y="0"/>
                  </a:lnTo>
                  <a:close/>
                </a:path>
              </a:pathLst>
            </a:custGeom>
            <a:solidFill>
              <a:srgbClr val="FFFFFF"/>
            </a:solidFill>
          </p:spPr>
          <p:txBody>
            <a:bodyPr wrap="square" lIns="0" tIns="0" rIns="0" bIns="0" rtlCol="0"/>
            <a:lstStyle/>
            <a:p>
              <a:endParaRPr/>
            </a:p>
          </p:txBody>
        </p:sp>
      </p:grpSp>
      <p:sp>
        <p:nvSpPr>
          <p:cNvPr id="28" name="object 28"/>
          <p:cNvSpPr txBox="1"/>
          <p:nvPr/>
        </p:nvSpPr>
        <p:spPr>
          <a:xfrm>
            <a:off x="3569207" y="2388108"/>
            <a:ext cx="2466340" cy="280205"/>
          </a:xfrm>
          <a:prstGeom prst="rect">
            <a:avLst/>
          </a:prstGeom>
          <a:ln w="12192">
            <a:solidFill>
              <a:srgbClr val="000000"/>
            </a:solidFill>
          </a:ln>
        </p:spPr>
        <p:txBody>
          <a:bodyPr vert="horz" wrap="square" lIns="0" tIns="33655" rIns="0" bIns="0" rtlCol="0">
            <a:spAutoFit/>
          </a:bodyPr>
          <a:lstStyle/>
          <a:p>
            <a:pPr marL="222250">
              <a:spcBef>
                <a:spcPts val="265"/>
              </a:spcBef>
            </a:pPr>
            <a:r>
              <a:rPr sz="1600" spc="-10" dirty="0">
                <a:latin typeface="Calibri"/>
                <a:cs typeface="Calibri"/>
              </a:rPr>
              <a:t>Programming</a:t>
            </a:r>
            <a:r>
              <a:rPr sz="1600" spc="-25" dirty="0">
                <a:latin typeface="Calibri"/>
                <a:cs typeface="Calibri"/>
              </a:rPr>
              <a:t> </a:t>
            </a:r>
            <a:r>
              <a:rPr sz="1600" spc="-5" dirty="0">
                <a:latin typeface="Calibri"/>
                <a:cs typeface="Calibri"/>
              </a:rPr>
              <a:t>Languages</a:t>
            </a:r>
            <a:endParaRPr sz="1600">
              <a:latin typeface="Calibri"/>
              <a:cs typeface="Calibri"/>
            </a:endParaRPr>
          </a:p>
        </p:txBody>
      </p:sp>
      <p:grpSp>
        <p:nvGrpSpPr>
          <p:cNvPr id="29" name="object 29"/>
          <p:cNvGrpSpPr/>
          <p:nvPr/>
        </p:nvGrpSpPr>
        <p:grpSpPr>
          <a:xfrm>
            <a:off x="3313176" y="1330453"/>
            <a:ext cx="3921760" cy="932815"/>
            <a:chOff x="1789176" y="1330452"/>
            <a:chExt cx="3921760" cy="932815"/>
          </a:xfrm>
        </p:grpSpPr>
        <p:sp>
          <p:nvSpPr>
            <p:cNvPr id="30" name="object 30"/>
            <p:cNvSpPr/>
            <p:nvPr/>
          </p:nvSpPr>
          <p:spPr>
            <a:xfrm>
              <a:off x="1799082" y="1497330"/>
              <a:ext cx="3901440" cy="756285"/>
            </a:xfrm>
            <a:custGeom>
              <a:avLst/>
              <a:gdLst/>
              <a:ahLst/>
              <a:cxnLst/>
              <a:rect l="l" t="t" r="r" b="b"/>
              <a:pathLst>
                <a:path w="3901440" h="756285">
                  <a:moveTo>
                    <a:pt x="0" y="125984"/>
                  </a:moveTo>
                  <a:lnTo>
                    <a:pt x="9898" y="76938"/>
                  </a:lnTo>
                  <a:lnTo>
                    <a:pt x="36893" y="36893"/>
                  </a:lnTo>
                  <a:lnTo>
                    <a:pt x="76938" y="9898"/>
                  </a:lnTo>
                  <a:lnTo>
                    <a:pt x="125984" y="0"/>
                  </a:lnTo>
                  <a:lnTo>
                    <a:pt x="3775455" y="0"/>
                  </a:lnTo>
                  <a:lnTo>
                    <a:pt x="3824501" y="9898"/>
                  </a:lnTo>
                  <a:lnTo>
                    <a:pt x="3864546" y="36893"/>
                  </a:lnTo>
                  <a:lnTo>
                    <a:pt x="3891541" y="76938"/>
                  </a:lnTo>
                  <a:lnTo>
                    <a:pt x="3901440" y="125984"/>
                  </a:lnTo>
                  <a:lnTo>
                    <a:pt x="3901440" y="629920"/>
                  </a:lnTo>
                  <a:lnTo>
                    <a:pt x="3891541" y="678965"/>
                  </a:lnTo>
                  <a:lnTo>
                    <a:pt x="3864546" y="719010"/>
                  </a:lnTo>
                  <a:lnTo>
                    <a:pt x="3824501" y="746005"/>
                  </a:lnTo>
                  <a:lnTo>
                    <a:pt x="3775455" y="755904"/>
                  </a:lnTo>
                  <a:lnTo>
                    <a:pt x="125984" y="755904"/>
                  </a:lnTo>
                  <a:lnTo>
                    <a:pt x="76938" y="746005"/>
                  </a:lnTo>
                  <a:lnTo>
                    <a:pt x="36893" y="719010"/>
                  </a:lnTo>
                  <a:lnTo>
                    <a:pt x="9898" y="678965"/>
                  </a:lnTo>
                  <a:lnTo>
                    <a:pt x="0" y="629920"/>
                  </a:lnTo>
                  <a:lnTo>
                    <a:pt x="0" y="125984"/>
                  </a:lnTo>
                  <a:close/>
                </a:path>
              </a:pathLst>
            </a:custGeom>
            <a:ln w="19812">
              <a:solidFill>
                <a:srgbClr val="000000"/>
              </a:solidFill>
            </a:ln>
          </p:spPr>
          <p:txBody>
            <a:bodyPr wrap="square" lIns="0" tIns="0" rIns="0" bIns="0" rtlCol="0"/>
            <a:lstStyle/>
            <a:p>
              <a:endParaRPr/>
            </a:p>
          </p:txBody>
        </p:sp>
        <p:sp>
          <p:nvSpPr>
            <p:cNvPr id="31" name="object 31"/>
            <p:cNvSpPr/>
            <p:nvPr/>
          </p:nvSpPr>
          <p:spPr>
            <a:xfrm>
              <a:off x="2045208" y="1330452"/>
              <a:ext cx="1487805" cy="337185"/>
            </a:xfrm>
            <a:custGeom>
              <a:avLst/>
              <a:gdLst/>
              <a:ahLst/>
              <a:cxnLst/>
              <a:rect l="l" t="t" r="r" b="b"/>
              <a:pathLst>
                <a:path w="1487804" h="337185">
                  <a:moveTo>
                    <a:pt x="1487423" y="0"/>
                  </a:moveTo>
                  <a:lnTo>
                    <a:pt x="0" y="0"/>
                  </a:lnTo>
                  <a:lnTo>
                    <a:pt x="0" y="336803"/>
                  </a:lnTo>
                  <a:lnTo>
                    <a:pt x="1487423" y="336803"/>
                  </a:lnTo>
                  <a:lnTo>
                    <a:pt x="1487423" y="0"/>
                  </a:lnTo>
                  <a:close/>
                </a:path>
              </a:pathLst>
            </a:custGeom>
            <a:solidFill>
              <a:srgbClr val="FFFFFF"/>
            </a:solidFill>
          </p:spPr>
          <p:txBody>
            <a:bodyPr wrap="square" lIns="0" tIns="0" rIns="0" bIns="0" rtlCol="0"/>
            <a:lstStyle/>
            <a:p>
              <a:endParaRPr/>
            </a:p>
          </p:txBody>
        </p:sp>
      </p:grpSp>
      <p:sp>
        <p:nvSpPr>
          <p:cNvPr id="32" name="object 32"/>
          <p:cNvSpPr txBox="1">
            <a:spLocks noGrp="1"/>
          </p:cNvSpPr>
          <p:nvPr>
            <p:ph type="title"/>
          </p:nvPr>
        </p:nvSpPr>
        <p:spPr>
          <a:xfrm>
            <a:off x="3569208" y="1330452"/>
            <a:ext cx="1487805" cy="280846"/>
          </a:xfrm>
          <a:prstGeom prst="rect">
            <a:avLst/>
          </a:prstGeom>
          <a:ln w="12192">
            <a:solidFill>
              <a:srgbClr val="000000"/>
            </a:solidFill>
          </a:ln>
        </p:spPr>
        <p:txBody>
          <a:bodyPr vert="horz" wrap="square" lIns="0" tIns="34290" rIns="0" bIns="0" rtlCol="0">
            <a:spAutoFit/>
          </a:bodyPr>
          <a:lstStyle/>
          <a:p>
            <a:pPr marL="237490">
              <a:spcBef>
                <a:spcPts val="270"/>
              </a:spcBef>
            </a:pPr>
            <a:r>
              <a:rPr sz="1600" spc="-10" dirty="0"/>
              <a:t>Applications</a:t>
            </a:r>
            <a:endParaRPr sz="1600"/>
          </a:p>
        </p:txBody>
      </p:sp>
      <p:grpSp>
        <p:nvGrpSpPr>
          <p:cNvPr id="33" name="object 33"/>
          <p:cNvGrpSpPr/>
          <p:nvPr/>
        </p:nvGrpSpPr>
        <p:grpSpPr>
          <a:xfrm>
            <a:off x="7336028" y="3814018"/>
            <a:ext cx="541020" cy="385445"/>
            <a:chOff x="5812028" y="3814017"/>
            <a:chExt cx="541020" cy="385445"/>
          </a:xfrm>
        </p:grpSpPr>
        <p:pic>
          <p:nvPicPr>
            <p:cNvPr id="34" name="object 34"/>
            <p:cNvPicPr/>
            <p:nvPr/>
          </p:nvPicPr>
          <p:blipFill>
            <a:blip r:embed="rId10" cstate="print"/>
            <a:stretch>
              <a:fillRect/>
            </a:stretch>
          </p:blipFill>
          <p:spPr>
            <a:xfrm>
              <a:off x="5812028" y="3814017"/>
              <a:ext cx="540512" cy="385156"/>
            </a:xfrm>
            <a:prstGeom prst="rect">
              <a:avLst/>
            </a:prstGeom>
          </p:spPr>
        </p:pic>
        <p:pic>
          <p:nvPicPr>
            <p:cNvPr id="35" name="object 35"/>
            <p:cNvPicPr/>
            <p:nvPr/>
          </p:nvPicPr>
          <p:blipFill>
            <a:blip r:embed="rId11" cstate="print"/>
            <a:stretch>
              <a:fillRect/>
            </a:stretch>
          </p:blipFill>
          <p:spPr>
            <a:xfrm>
              <a:off x="5827776" y="3835908"/>
              <a:ext cx="455675" cy="288036"/>
            </a:xfrm>
            <a:prstGeom prst="rect">
              <a:avLst/>
            </a:prstGeom>
          </p:spPr>
        </p:pic>
        <p:sp>
          <p:nvSpPr>
            <p:cNvPr id="36" name="object 36"/>
            <p:cNvSpPr/>
            <p:nvPr/>
          </p:nvSpPr>
          <p:spPr>
            <a:xfrm>
              <a:off x="5827776" y="3835908"/>
              <a:ext cx="455930" cy="288290"/>
            </a:xfrm>
            <a:custGeom>
              <a:avLst/>
              <a:gdLst/>
              <a:ahLst/>
              <a:cxnLst/>
              <a:rect l="l" t="t" r="r" b="b"/>
              <a:pathLst>
                <a:path w="455929" h="288289">
                  <a:moveTo>
                    <a:pt x="311658" y="0"/>
                  </a:moveTo>
                  <a:lnTo>
                    <a:pt x="455675" y="144018"/>
                  </a:lnTo>
                  <a:lnTo>
                    <a:pt x="311658" y="288036"/>
                  </a:lnTo>
                  <a:lnTo>
                    <a:pt x="311658" y="216027"/>
                  </a:lnTo>
                  <a:lnTo>
                    <a:pt x="144018" y="216027"/>
                  </a:lnTo>
                  <a:lnTo>
                    <a:pt x="144018" y="288036"/>
                  </a:lnTo>
                  <a:lnTo>
                    <a:pt x="0" y="144018"/>
                  </a:lnTo>
                  <a:lnTo>
                    <a:pt x="144018" y="0"/>
                  </a:lnTo>
                  <a:lnTo>
                    <a:pt x="144018" y="72009"/>
                  </a:lnTo>
                  <a:lnTo>
                    <a:pt x="311658" y="72009"/>
                  </a:lnTo>
                  <a:lnTo>
                    <a:pt x="311658" y="0"/>
                  </a:lnTo>
                  <a:close/>
                </a:path>
              </a:pathLst>
            </a:custGeom>
            <a:ln w="12192">
              <a:solidFill>
                <a:srgbClr val="D5A200"/>
              </a:solidFill>
            </a:ln>
          </p:spPr>
          <p:txBody>
            <a:bodyPr wrap="square" lIns="0" tIns="0" rIns="0" bIns="0" rtlCol="0"/>
            <a:lstStyle/>
            <a:p>
              <a:endParaRPr/>
            </a:p>
          </p:txBody>
        </p:sp>
      </p:grpSp>
      <p:grpSp>
        <p:nvGrpSpPr>
          <p:cNvPr id="37" name="object 37"/>
          <p:cNvGrpSpPr/>
          <p:nvPr/>
        </p:nvGrpSpPr>
        <p:grpSpPr>
          <a:xfrm>
            <a:off x="7924801" y="3691129"/>
            <a:ext cx="1503045" cy="634365"/>
            <a:chOff x="6400800" y="3691128"/>
            <a:chExt cx="1503045" cy="634365"/>
          </a:xfrm>
        </p:grpSpPr>
        <p:pic>
          <p:nvPicPr>
            <p:cNvPr id="38" name="object 38"/>
            <p:cNvPicPr/>
            <p:nvPr/>
          </p:nvPicPr>
          <p:blipFill>
            <a:blip r:embed="rId12" cstate="print"/>
            <a:stretch>
              <a:fillRect/>
            </a:stretch>
          </p:blipFill>
          <p:spPr>
            <a:xfrm>
              <a:off x="6400800" y="3691128"/>
              <a:ext cx="1502663" cy="633984"/>
            </a:xfrm>
            <a:prstGeom prst="rect">
              <a:avLst/>
            </a:prstGeom>
          </p:spPr>
        </p:pic>
        <p:pic>
          <p:nvPicPr>
            <p:cNvPr id="39" name="object 39"/>
            <p:cNvPicPr/>
            <p:nvPr/>
          </p:nvPicPr>
          <p:blipFill>
            <a:blip r:embed="rId13" cstate="print"/>
            <a:stretch>
              <a:fillRect/>
            </a:stretch>
          </p:blipFill>
          <p:spPr>
            <a:xfrm>
              <a:off x="6423659" y="3838956"/>
              <a:ext cx="1456943" cy="373380"/>
            </a:xfrm>
            <a:prstGeom prst="rect">
              <a:avLst/>
            </a:prstGeom>
          </p:spPr>
        </p:pic>
        <p:pic>
          <p:nvPicPr>
            <p:cNvPr id="40" name="object 40"/>
            <p:cNvPicPr/>
            <p:nvPr/>
          </p:nvPicPr>
          <p:blipFill>
            <a:blip r:embed="rId14" cstate="print"/>
            <a:stretch>
              <a:fillRect/>
            </a:stretch>
          </p:blipFill>
          <p:spPr>
            <a:xfrm>
              <a:off x="6432803" y="3723132"/>
              <a:ext cx="1383792" cy="515112"/>
            </a:xfrm>
            <a:prstGeom prst="rect">
              <a:avLst/>
            </a:prstGeom>
          </p:spPr>
        </p:pic>
      </p:grpSp>
      <p:sp>
        <p:nvSpPr>
          <p:cNvPr id="41" name="object 41"/>
          <p:cNvSpPr txBox="1"/>
          <p:nvPr/>
        </p:nvSpPr>
        <p:spPr>
          <a:xfrm>
            <a:off x="7956803" y="3723133"/>
            <a:ext cx="1384300" cy="335989"/>
          </a:xfrm>
          <a:prstGeom prst="rect">
            <a:avLst/>
          </a:prstGeom>
          <a:ln w="12192">
            <a:solidFill>
              <a:srgbClr val="A6A6A6"/>
            </a:solidFill>
          </a:ln>
        </p:spPr>
        <p:txBody>
          <a:bodyPr vert="horz" wrap="square" lIns="0" tIns="5080" rIns="0" bIns="0" rtlCol="0">
            <a:spAutoFit/>
          </a:bodyPr>
          <a:lstStyle/>
          <a:p>
            <a:pPr>
              <a:spcBef>
                <a:spcPts val="40"/>
              </a:spcBef>
            </a:pPr>
            <a:endParaRPr sz="1150">
              <a:latin typeface="Times New Roman"/>
              <a:cs typeface="Times New Roman"/>
            </a:endParaRPr>
          </a:p>
          <a:p>
            <a:pPr marL="93980"/>
            <a:r>
              <a:rPr sz="1000" spc="-5" dirty="0">
                <a:solidFill>
                  <a:srgbClr val="585858"/>
                </a:solidFill>
                <a:latin typeface="Calibri"/>
                <a:cs typeface="Calibri"/>
              </a:rPr>
              <a:t>OS-</a:t>
            </a:r>
            <a:r>
              <a:rPr sz="1000" spc="200" dirty="0">
                <a:solidFill>
                  <a:srgbClr val="585858"/>
                </a:solidFill>
                <a:latin typeface="Calibri"/>
                <a:cs typeface="Calibri"/>
              </a:rPr>
              <a:t> </a:t>
            </a:r>
            <a:r>
              <a:rPr sz="1000" spc="-10" dirty="0">
                <a:solidFill>
                  <a:srgbClr val="585858"/>
                </a:solidFill>
                <a:latin typeface="Calibri"/>
                <a:cs typeface="Calibri"/>
              </a:rPr>
              <a:t>level</a:t>
            </a:r>
            <a:r>
              <a:rPr sz="1000" dirty="0">
                <a:solidFill>
                  <a:srgbClr val="585858"/>
                </a:solidFill>
                <a:latin typeface="Calibri"/>
                <a:cs typeface="Calibri"/>
              </a:rPr>
              <a:t> </a:t>
            </a:r>
            <a:r>
              <a:rPr sz="1000" spc="-5" dirty="0">
                <a:solidFill>
                  <a:srgbClr val="585858"/>
                </a:solidFill>
                <a:latin typeface="Calibri"/>
                <a:cs typeface="Calibri"/>
              </a:rPr>
              <a:t>Virtualization</a:t>
            </a:r>
            <a:endParaRPr sz="1000">
              <a:latin typeface="Calibri"/>
              <a:cs typeface="Calibri"/>
            </a:endParaRPr>
          </a:p>
        </p:txBody>
      </p:sp>
      <p:grpSp>
        <p:nvGrpSpPr>
          <p:cNvPr id="42" name="object 42"/>
          <p:cNvGrpSpPr/>
          <p:nvPr/>
        </p:nvGrpSpPr>
        <p:grpSpPr>
          <a:xfrm>
            <a:off x="7341550" y="2761004"/>
            <a:ext cx="543560" cy="386715"/>
            <a:chOff x="5817550" y="2761003"/>
            <a:chExt cx="543560" cy="386715"/>
          </a:xfrm>
        </p:grpSpPr>
        <p:pic>
          <p:nvPicPr>
            <p:cNvPr id="43" name="object 43"/>
            <p:cNvPicPr/>
            <p:nvPr/>
          </p:nvPicPr>
          <p:blipFill>
            <a:blip r:embed="rId5" cstate="print"/>
            <a:stretch>
              <a:fillRect/>
            </a:stretch>
          </p:blipFill>
          <p:spPr>
            <a:xfrm>
              <a:off x="5817550" y="2761003"/>
              <a:ext cx="543183" cy="386541"/>
            </a:xfrm>
            <a:prstGeom prst="rect">
              <a:avLst/>
            </a:prstGeom>
          </p:spPr>
        </p:pic>
        <p:pic>
          <p:nvPicPr>
            <p:cNvPr id="44" name="object 44"/>
            <p:cNvPicPr/>
            <p:nvPr/>
          </p:nvPicPr>
          <p:blipFill>
            <a:blip r:embed="rId6" cstate="print"/>
            <a:stretch>
              <a:fillRect/>
            </a:stretch>
          </p:blipFill>
          <p:spPr>
            <a:xfrm>
              <a:off x="5833871" y="2782824"/>
              <a:ext cx="457200" cy="289560"/>
            </a:xfrm>
            <a:prstGeom prst="rect">
              <a:avLst/>
            </a:prstGeom>
          </p:spPr>
        </p:pic>
        <p:sp>
          <p:nvSpPr>
            <p:cNvPr id="45" name="object 45"/>
            <p:cNvSpPr/>
            <p:nvPr/>
          </p:nvSpPr>
          <p:spPr>
            <a:xfrm>
              <a:off x="5833871" y="2782824"/>
              <a:ext cx="457200" cy="289560"/>
            </a:xfrm>
            <a:custGeom>
              <a:avLst/>
              <a:gdLst/>
              <a:ahLst/>
              <a:cxnLst/>
              <a:rect l="l" t="t" r="r" b="b"/>
              <a:pathLst>
                <a:path w="457200" h="289560">
                  <a:moveTo>
                    <a:pt x="312419" y="0"/>
                  </a:moveTo>
                  <a:lnTo>
                    <a:pt x="457200" y="144779"/>
                  </a:lnTo>
                  <a:lnTo>
                    <a:pt x="312419" y="289560"/>
                  </a:lnTo>
                  <a:lnTo>
                    <a:pt x="312419" y="217170"/>
                  </a:lnTo>
                  <a:lnTo>
                    <a:pt x="144779" y="217170"/>
                  </a:lnTo>
                  <a:lnTo>
                    <a:pt x="144779" y="289560"/>
                  </a:lnTo>
                  <a:lnTo>
                    <a:pt x="0" y="144779"/>
                  </a:lnTo>
                  <a:lnTo>
                    <a:pt x="144779" y="0"/>
                  </a:lnTo>
                  <a:lnTo>
                    <a:pt x="144779" y="72389"/>
                  </a:lnTo>
                  <a:lnTo>
                    <a:pt x="312419" y="72389"/>
                  </a:lnTo>
                  <a:lnTo>
                    <a:pt x="312419" y="0"/>
                  </a:lnTo>
                  <a:close/>
                </a:path>
              </a:pathLst>
            </a:custGeom>
            <a:ln w="12192">
              <a:solidFill>
                <a:srgbClr val="D5A200"/>
              </a:solidFill>
            </a:ln>
          </p:spPr>
          <p:txBody>
            <a:bodyPr wrap="square" lIns="0" tIns="0" rIns="0" bIns="0" rtlCol="0"/>
            <a:lstStyle/>
            <a:p>
              <a:endParaRPr/>
            </a:p>
          </p:txBody>
        </p:sp>
      </p:grpSp>
      <p:grpSp>
        <p:nvGrpSpPr>
          <p:cNvPr id="46" name="object 46"/>
          <p:cNvGrpSpPr/>
          <p:nvPr/>
        </p:nvGrpSpPr>
        <p:grpSpPr>
          <a:xfrm>
            <a:off x="7930897" y="2554224"/>
            <a:ext cx="1503045" cy="818515"/>
            <a:chOff x="6406896" y="2554223"/>
            <a:chExt cx="1503045" cy="818515"/>
          </a:xfrm>
        </p:grpSpPr>
        <p:pic>
          <p:nvPicPr>
            <p:cNvPr id="47" name="object 47"/>
            <p:cNvPicPr/>
            <p:nvPr/>
          </p:nvPicPr>
          <p:blipFill>
            <a:blip r:embed="rId15" cstate="print"/>
            <a:stretch>
              <a:fillRect/>
            </a:stretch>
          </p:blipFill>
          <p:spPr>
            <a:xfrm>
              <a:off x="6406896" y="2554223"/>
              <a:ext cx="1502663" cy="818388"/>
            </a:xfrm>
            <a:prstGeom prst="rect">
              <a:avLst/>
            </a:prstGeom>
          </p:spPr>
        </p:pic>
        <p:pic>
          <p:nvPicPr>
            <p:cNvPr id="48" name="object 48"/>
            <p:cNvPicPr/>
            <p:nvPr/>
          </p:nvPicPr>
          <p:blipFill>
            <a:blip r:embed="rId16" cstate="print"/>
            <a:stretch>
              <a:fillRect/>
            </a:stretch>
          </p:blipFill>
          <p:spPr>
            <a:xfrm>
              <a:off x="6647688" y="2642615"/>
              <a:ext cx="1050036" cy="678179"/>
            </a:xfrm>
            <a:prstGeom prst="rect">
              <a:avLst/>
            </a:prstGeom>
          </p:spPr>
        </p:pic>
        <p:pic>
          <p:nvPicPr>
            <p:cNvPr id="49" name="object 49"/>
            <p:cNvPicPr/>
            <p:nvPr/>
          </p:nvPicPr>
          <p:blipFill>
            <a:blip r:embed="rId17" cstate="print"/>
            <a:stretch>
              <a:fillRect/>
            </a:stretch>
          </p:blipFill>
          <p:spPr>
            <a:xfrm>
              <a:off x="6438900" y="2586227"/>
              <a:ext cx="1383792" cy="699515"/>
            </a:xfrm>
            <a:prstGeom prst="rect">
              <a:avLst/>
            </a:prstGeom>
          </p:spPr>
        </p:pic>
      </p:grpSp>
      <p:sp>
        <p:nvSpPr>
          <p:cNvPr id="50" name="object 50"/>
          <p:cNvSpPr txBox="1"/>
          <p:nvPr/>
        </p:nvSpPr>
        <p:spPr>
          <a:xfrm>
            <a:off x="7962900" y="2586228"/>
            <a:ext cx="1384300" cy="575799"/>
          </a:xfrm>
          <a:prstGeom prst="rect">
            <a:avLst/>
          </a:prstGeom>
          <a:ln w="12192">
            <a:solidFill>
              <a:srgbClr val="A6A6A6"/>
            </a:solidFill>
          </a:ln>
        </p:spPr>
        <p:txBody>
          <a:bodyPr vert="horz" wrap="square" lIns="0" tIns="113030" rIns="0" bIns="0" rtlCol="0">
            <a:spAutoFit/>
          </a:bodyPr>
          <a:lstStyle/>
          <a:p>
            <a:pPr marL="312420" marR="302895" indent="31750" algn="just">
              <a:spcBef>
                <a:spcPts val="890"/>
              </a:spcBef>
            </a:pPr>
            <a:r>
              <a:rPr sz="1000" spc="-5" dirty="0">
                <a:solidFill>
                  <a:srgbClr val="585858"/>
                </a:solidFill>
                <a:latin typeface="Calibri"/>
                <a:cs typeface="Calibri"/>
              </a:rPr>
              <a:t>Programming </a:t>
            </a:r>
            <a:r>
              <a:rPr sz="1000" spc="-215" dirty="0">
                <a:solidFill>
                  <a:srgbClr val="585858"/>
                </a:solidFill>
                <a:latin typeface="Calibri"/>
                <a:cs typeface="Calibri"/>
              </a:rPr>
              <a:t> </a:t>
            </a:r>
            <a:r>
              <a:rPr sz="1000" spc="-5" dirty="0">
                <a:solidFill>
                  <a:srgbClr val="585858"/>
                </a:solidFill>
                <a:latin typeface="Calibri"/>
                <a:cs typeface="Calibri"/>
              </a:rPr>
              <a:t>Language </a:t>
            </a:r>
            <a:r>
              <a:rPr sz="1000" spc="-10" dirty="0">
                <a:solidFill>
                  <a:srgbClr val="585858"/>
                </a:solidFill>
                <a:latin typeface="Calibri"/>
                <a:cs typeface="Calibri"/>
              </a:rPr>
              <a:t>level </a:t>
            </a:r>
            <a:r>
              <a:rPr sz="1000" spc="-220" dirty="0">
                <a:solidFill>
                  <a:srgbClr val="585858"/>
                </a:solidFill>
                <a:latin typeface="Calibri"/>
                <a:cs typeface="Calibri"/>
              </a:rPr>
              <a:t> </a:t>
            </a:r>
            <a:r>
              <a:rPr sz="1000" spc="-5" dirty="0">
                <a:solidFill>
                  <a:srgbClr val="585858"/>
                </a:solidFill>
                <a:latin typeface="Calibri"/>
                <a:cs typeface="Calibri"/>
              </a:rPr>
              <a:t>Virtualization</a:t>
            </a:r>
            <a:endParaRPr sz="1000">
              <a:latin typeface="Calibri"/>
              <a:cs typeface="Calibri"/>
            </a:endParaRPr>
          </a:p>
        </p:txBody>
      </p:sp>
      <p:grpSp>
        <p:nvGrpSpPr>
          <p:cNvPr id="51" name="object 51"/>
          <p:cNvGrpSpPr/>
          <p:nvPr/>
        </p:nvGrpSpPr>
        <p:grpSpPr>
          <a:xfrm>
            <a:off x="7347646" y="1707920"/>
            <a:ext cx="543560" cy="386715"/>
            <a:chOff x="5823646" y="1707919"/>
            <a:chExt cx="543560" cy="386715"/>
          </a:xfrm>
        </p:grpSpPr>
        <p:pic>
          <p:nvPicPr>
            <p:cNvPr id="52" name="object 52"/>
            <p:cNvPicPr/>
            <p:nvPr/>
          </p:nvPicPr>
          <p:blipFill>
            <a:blip r:embed="rId5" cstate="print"/>
            <a:stretch>
              <a:fillRect/>
            </a:stretch>
          </p:blipFill>
          <p:spPr>
            <a:xfrm>
              <a:off x="5823646" y="1707919"/>
              <a:ext cx="543183" cy="386541"/>
            </a:xfrm>
            <a:prstGeom prst="rect">
              <a:avLst/>
            </a:prstGeom>
          </p:spPr>
        </p:pic>
        <p:pic>
          <p:nvPicPr>
            <p:cNvPr id="53" name="object 53"/>
            <p:cNvPicPr/>
            <p:nvPr/>
          </p:nvPicPr>
          <p:blipFill>
            <a:blip r:embed="rId6" cstate="print"/>
            <a:stretch>
              <a:fillRect/>
            </a:stretch>
          </p:blipFill>
          <p:spPr>
            <a:xfrm>
              <a:off x="5839968" y="1729739"/>
              <a:ext cx="457200" cy="289560"/>
            </a:xfrm>
            <a:prstGeom prst="rect">
              <a:avLst/>
            </a:prstGeom>
          </p:spPr>
        </p:pic>
        <p:sp>
          <p:nvSpPr>
            <p:cNvPr id="54" name="object 54"/>
            <p:cNvSpPr/>
            <p:nvPr/>
          </p:nvSpPr>
          <p:spPr>
            <a:xfrm>
              <a:off x="5839968" y="1729739"/>
              <a:ext cx="457200" cy="289560"/>
            </a:xfrm>
            <a:custGeom>
              <a:avLst/>
              <a:gdLst/>
              <a:ahLst/>
              <a:cxnLst/>
              <a:rect l="l" t="t" r="r" b="b"/>
              <a:pathLst>
                <a:path w="457200" h="289560">
                  <a:moveTo>
                    <a:pt x="312420" y="0"/>
                  </a:moveTo>
                  <a:lnTo>
                    <a:pt x="457200" y="144780"/>
                  </a:lnTo>
                  <a:lnTo>
                    <a:pt x="312420" y="289560"/>
                  </a:lnTo>
                  <a:lnTo>
                    <a:pt x="312420" y="217170"/>
                  </a:lnTo>
                  <a:lnTo>
                    <a:pt x="144780" y="217170"/>
                  </a:lnTo>
                  <a:lnTo>
                    <a:pt x="144780" y="289560"/>
                  </a:lnTo>
                  <a:lnTo>
                    <a:pt x="0" y="144780"/>
                  </a:lnTo>
                  <a:lnTo>
                    <a:pt x="144780" y="0"/>
                  </a:lnTo>
                  <a:lnTo>
                    <a:pt x="144780" y="72389"/>
                  </a:lnTo>
                  <a:lnTo>
                    <a:pt x="312420" y="72389"/>
                  </a:lnTo>
                  <a:lnTo>
                    <a:pt x="312420" y="0"/>
                  </a:lnTo>
                  <a:close/>
                </a:path>
              </a:pathLst>
            </a:custGeom>
            <a:ln w="12192">
              <a:solidFill>
                <a:srgbClr val="D5A200"/>
              </a:solidFill>
            </a:ln>
          </p:spPr>
          <p:txBody>
            <a:bodyPr wrap="square" lIns="0" tIns="0" rIns="0" bIns="0" rtlCol="0"/>
            <a:lstStyle/>
            <a:p>
              <a:endParaRPr/>
            </a:p>
          </p:txBody>
        </p:sp>
      </p:grpSp>
      <p:grpSp>
        <p:nvGrpSpPr>
          <p:cNvPr id="55" name="object 55"/>
          <p:cNvGrpSpPr/>
          <p:nvPr/>
        </p:nvGrpSpPr>
        <p:grpSpPr>
          <a:xfrm>
            <a:off x="7938515" y="1584961"/>
            <a:ext cx="1501140" cy="634365"/>
            <a:chOff x="6414515" y="1584960"/>
            <a:chExt cx="1501140" cy="634365"/>
          </a:xfrm>
        </p:grpSpPr>
        <p:pic>
          <p:nvPicPr>
            <p:cNvPr id="56" name="object 56"/>
            <p:cNvPicPr/>
            <p:nvPr/>
          </p:nvPicPr>
          <p:blipFill>
            <a:blip r:embed="rId7" cstate="print"/>
            <a:stretch>
              <a:fillRect/>
            </a:stretch>
          </p:blipFill>
          <p:spPr>
            <a:xfrm>
              <a:off x="6414515" y="1584960"/>
              <a:ext cx="1501139" cy="633984"/>
            </a:xfrm>
            <a:prstGeom prst="rect">
              <a:avLst/>
            </a:prstGeom>
          </p:spPr>
        </p:pic>
        <p:pic>
          <p:nvPicPr>
            <p:cNvPr id="57" name="object 57"/>
            <p:cNvPicPr/>
            <p:nvPr/>
          </p:nvPicPr>
          <p:blipFill>
            <a:blip r:embed="rId18" cstate="print"/>
            <a:stretch>
              <a:fillRect/>
            </a:stretch>
          </p:blipFill>
          <p:spPr>
            <a:xfrm>
              <a:off x="6562343" y="1658112"/>
              <a:ext cx="1235963" cy="525779"/>
            </a:xfrm>
            <a:prstGeom prst="rect">
              <a:avLst/>
            </a:prstGeom>
          </p:spPr>
        </p:pic>
        <p:pic>
          <p:nvPicPr>
            <p:cNvPr id="58" name="object 58"/>
            <p:cNvPicPr/>
            <p:nvPr/>
          </p:nvPicPr>
          <p:blipFill>
            <a:blip r:embed="rId19" cstate="print"/>
            <a:stretch>
              <a:fillRect/>
            </a:stretch>
          </p:blipFill>
          <p:spPr>
            <a:xfrm>
              <a:off x="6446519" y="1616964"/>
              <a:ext cx="1382268" cy="515112"/>
            </a:xfrm>
            <a:prstGeom prst="rect">
              <a:avLst/>
            </a:prstGeom>
          </p:spPr>
        </p:pic>
      </p:grpSp>
      <p:sp>
        <p:nvSpPr>
          <p:cNvPr id="59" name="object 59"/>
          <p:cNvSpPr txBox="1"/>
          <p:nvPr/>
        </p:nvSpPr>
        <p:spPr>
          <a:xfrm>
            <a:off x="7970521" y="1616963"/>
            <a:ext cx="1382395" cy="406522"/>
          </a:xfrm>
          <a:prstGeom prst="rect">
            <a:avLst/>
          </a:prstGeom>
          <a:ln w="12192">
            <a:solidFill>
              <a:srgbClr val="A6A6A6"/>
            </a:solidFill>
          </a:ln>
        </p:spPr>
        <p:txBody>
          <a:bodyPr vert="horz" wrap="square" lIns="0" tIns="97790" rIns="0" bIns="0" rtlCol="0">
            <a:spAutoFit/>
          </a:bodyPr>
          <a:lstStyle/>
          <a:p>
            <a:pPr marL="346075" marR="208915" indent="-128270">
              <a:spcBef>
                <a:spcPts val="770"/>
              </a:spcBef>
            </a:pPr>
            <a:r>
              <a:rPr sz="1000" spc="-5" dirty="0">
                <a:solidFill>
                  <a:srgbClr val="585858"/>
                </a:solidFill>
                <a:latin typeface="Calibri"/>
                <a:cs typeface="Calibri"/>
              </a:rPr>
              <a:t>Application</a:t>
            </a:r>
            <a:r>
              <a:rPr sz="1000" spc="-30" dirty="0">
                <a:solidFill>
                  <a:srgbClr val="585858"/>
                </a:solidFill>
                <a:latin typeface="Calibri"/>
                <a:cs typeface="Calibri"/>
              </a:rPr>
              <a:t> </a:t>
            </a:r>
            <a:r>
              <a:rPr sz="1000" spc="-5" dirty="0">
                <a:solidFill>
                  <a:srgbClr val="585858"/>
                </a:solidFill>
                <a:latin typeface="Calibri"/>
                <a:cs typeface="Calibri"/>
              </a:rPr>
              <a:t>-</a:t>
            </a:r>
            <a:r>
              <a:rPr sz="1000" spc="195" dirty="0">
                <a:solidFill>
                  <a:srgbClr val="585858"/>
                </a:solidFill>
                <a:latin typeface="Calibri"/>
                <a:cs typeface="Calibri"/>
              </a:rPr>
              <a:t> </a:t>
            </a:r>
            <a:r>
              <a:rPr sz="1000" spc="-10" dirty="0">
                <a:solidFill>
                  <a:srgbClr val="585858"/>
                </a:solidFill>
                <a:latin typeface="Calibri"/>
                <a:cs typeface="Calibri"/>
              </a:rPr>
              <a:t>level </a:t>
            </a:r>
            <a:r>
              <a:rPr sz="1000" spc="-210" dirty="0">
                <a:solidFill>
                  <a:srgbClr val="585858"/>
                </a:solidFill>
                <a:latin typeface="Calibri"/>
                <a:cs typeface="Calibri"/>
              </a:rPr>
              <a:t> </a:t>
            </a:r>
            <a:r>
              <a:rPr sz="1000" spc="-5" dirty="0">
                <a:solidFill>
                  <a:srgbClr val="585858"/>
                </a:solidFill>
                <a:latin typeface="Calibri"/>
                <a:cs typeface="Calibri"/>
              </a:rPr>
              <a:t>Virtualization</a:t>
            </a:r>
            <a:endParaRPr sz="1000">
              <a:latin typeface="Calibri"/>
              <a:cs typeface="Calibri"/>
            </a:endParaRPr>
          </a:p>
        </p:txBody>
      </p:sp>
      <p:sp>
        <p:nvSpPr>
          <p:cNvPr id="60" name="Date Placeholder 59">
            <a:extLst>
              <a:ext uri="{FF2B5EF4-FFF2-40B4-BE49-F238E27FC236}">
                <a16:creationId xmlns:a16="http://schemas.microsoft.com/office/drawing/2014/main" id="{20A9CD07-1F54-4E28-BD56-F7A4FBAE2BFE}"/>
              </a:ext>
            </a:extLst>
          </p:cNvPr>
          <p:cNvSpPr>
            <a:spLocks noGrp="1"/>
          </p:cNvSpPr>
          <p:nvPr>
            <p:ph type="dt" sz="half" idx="6"/>
          </p:nvPr>
        </p:nvSpPr>
        <p:spPr/>
        <p:txBody>
          <a:bodyPr/>
          <a:lstStyle/>
          <a:p>
            <a:fld id="{02755866-982F-43D1-9126-21B69B624D41}" type="datetime1">
              <a:rPr lang="en-US" smtClean="0"/>
              <a:t>3/13/2023</a:t>
            </a:fld>
            <a:endParaRPr lang="en-US"/>
          </a:p>
        </p:txBody>
      </p:sp>
      <p:sp>
        <p:nvSpPr>
          <p:cNvPr id="61" name="Footer Placeholder 60">
            <a:extLst>
              <a:ext uri="{FF2B5EF4-FFF2-40B4-BE49-F238E27FC236}">
                <a16:creationId xmlns:a16="http://schemas.microsoft.com/office/drawing/2014/main" id="{15F60219-4CA6-48DB-AB7A-826B9A935A83}"/>
              </a:ext>
            </a:extLst>
          </p:cNvPr>
          <p:cNvSpPr>
            <a:spLocks noGrp="1"/>
          </p:cNvSpPr>
          <p:nvPr>
            <p:ph type="ftr" sz="quarter" idx="5"/>
          </p:nvPr>
        </p:nvSpPr>
        <p:spPr/>
        <p:txBody>
          <a:bodyPr/>
          <a:lstStyle/>
          <a:p>
            <a:r>
              <a:rPr lang="en-GB"/>
              <a:t>Virtualization-Module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C95D43C8EF9A44B7A31E3E70E8826B" ma:contentTypeVersion="3" ma:contentTypeDescription="Create a new document." ma:contentTypeScope="" ma:versionID="4bf849ac32b4f63628fc38935b04a385">
  <xsd:schema xmlns:xsd="http://www.w3.org/2001/XMLSchema" xmlns:xs="http://www.w3.org/2001/XMLSchema" xmlns:p="http://schemas.microsoft.com/office/2006/metadata/properties" xmlns:ns2="351f547c-0f84-4a23-bd8e-ceddfc04faad" targetNamespace="http://schemas.microsoft.com/office/2006/metadata/properties" ma:root="true" ma:fieldsID="dec0cc73e34cbb82a3b7f0065fe495ac" ns2:_="">
    <xsd:import namespace="351f547c-0f84-4a23-bd8e-ceddfc04faad"/>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f547c-0f84-4a23-bd8e-ceddfc04fa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1862CD-4658-4925-80BA-555FC067C97D}"/>
</file>

<file path=customXml/itemProps2.xml><?xml version="1.0" encoding="utf-8"?>
<ds:datastoreItem xmlns:ds="http://schemas.openxmlformats.org/officeDocument/2006/customXml" ds:itemID="{A157471D-97C8-43BB-8147-9180AA042D14}"/>
</file>

<file path=customXml/itemProps3.xml><?xml version="1.0" encoding="utf-8"?>
<ds:datastoreItem xmlns:ds="http://schemas.openxmlformats.org/officeDocument/2006/customXml" ds:itemID="{D12AD702-C3F5-4E8C-A6CD-9620C3781B96}"/>
</file>

<file path=docProps/app.xml><?xml version="1.0" encoding="utf-8"?>
<Properties xmlns="http://schemas.openxmlformats.org/officeDocument/2006/extended-properties" xmlns:vt="http://schemas.openxmlformats.org/officeDocument/2006/docPropsVTypes">
  <Template/>
  <TotalTime>1236</TotalTime>
  <Words>4042</Words>
  <Application>Microsoft Office PowerPoint</Application>
  <PresentationFormat>Widescreen</PresentationFormat>
  <Paragraphs>608</Paragraphs>
  <Slides>89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89</vt:i4>
      </vt:variant>
    </vt:vector>
  </HeadingPairs>
  <TitlesOfParts>
    <vt:vector size="101" baseType="lpstr">
      <vt:lpstr>Aharoni</vt:lpstr>
      <vt:lpstr>Arial</vt:lpstr>
      <vt:lpstr>Arial MT</vt:lpstr>
      <vt:lpstr>Arialmt</vt:lpstr>
      <vt:lpstr>Calibri</vt:lpstr>
      <vt:lpstr>erdana</vt:lpstr>
      <vt:lpstr>Mangal</vt:lpstr>
      <vt:lpstr>Segoe UI</vt:lpstr>
      <vt:lpstr>Tahoma</vt:lpstr>
      <vt:lpstr>Times New Roman</vt:lpstr>
      <vt:lpstr>Wingdings</vt:lpstr>
      <vt:lpstr>Office Theme</vt:lpstr>
      <vt:lpstr>Module 2- Virtualization</vt:lpstr>
      <vt:lpstr>Contents</vt:lpstr>
      <vt:lpstr>3.1 Basics of Virtualization</vt:lpstr>
      <vt:lpstr>Virtualization</vt:lpstr>
      <vt:lpstr>What is Virtualization?</vt:lpstr>
      <vt:lpstr>PowerPoint Presentation</vt:lpstr>
      <vt:lpstr>Why are virtualized environments so  popular today?</vt:lpstr>
      <vt:lpstr>Virtualized Environments</vt:lpstr>
      <vt:lpstr>Applications</vt:lpstr>
      <vt:lpstr>PowerPoint Presentation</vt:lpstr>
      <vt:lpstr>PowerPoint Presentation</vt:lpstr>
      <vt:lpstr>3.1.2 Characteristics of VE</vt:lpstr>
      <vt:lpstr>Increased Security</vt:lpstr>
      <vt:lpstr>Managed Execution types</vt:lpstr>
      <vt:lpstr>Managed Execution</vt:lpstr>
      <vt:lpstr>Portability</vt:lpstr>
      <vt:lpstr>PowerPoint Presentation</vt:lpstr>
      <vt:lpstr>Taxonomy of Virtualization Techniques</vt:lpstr>
      <vt:lpstr>Taxonomy of virtualization</vt:lpstr>
      <vt:lpstr>3.3.1 Execution Virtualization</vt:lpstr>
      <vt:lpstr>1. Machine Reference Model</vt:lpstr>
      <vt:lpstr>Machine Reference Model [Cont.]</vt:lpstr>
      <vt:lpstr>ISA: Security Classes</vt:lpstr>
      <vt:lpstr>Privileged Hierarchy:  Security Ring</vt:lpstr>
      <vt:lpstr>2. Hardware-level virtualization</vt:lpstr>
      <vt:lpstr>Hardware-level virtualization</vt:lpstr>
      <vt:lpstr>Hypervisor</vt:lpstr>
      <vt:lpstr>Type-I Hypervisor</vt:lpstr>
      <vt:lpstr>Type-II Hypervisor</vt:lpstr>
      <vt:lpstr>Virtual Machine Manager (VMM)</vt:lpstr>
      <vt:lpstr>Virtual Machine Manager (VMM)</vt:lpstr>
      <vt:lpstr>Criteria of VMM</vt:lpstr>
      <vt:lpstr>PowerPoint Presentation</vt:lpstr>
      <vt:lpstr>Theorems</vt:lpstr>
      <vt:lpstr>Theorems-1</vt:lpstr>
      <vt:lpstr>Theorems</vt:lpstr>
      <vt:lpstr>Theorems</vt:lpstr>
      <vt:lpstr>3. Hardware virtualization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Operating system-level virtualization</vt:lpstr>
      <vt:lpstr>5. Programming language-level  virtualization</vt:lpstr>
      <vt:lpstr>Advantage of programming/process-  level VM</vt:lpstr>
      <vt:lpstr>6. Application-level virtualization</vt:lpstr>
      <vt:lpstr>3.3.2 Types of Virtualization</vt:lpstr>
      <vt:lpstr>1. Application Server Virtualization</vt:lpstr>
      <vt:lpstr>2. Network Virtualization</vt:lpstr>
      <vt:lpstr>PowerPoint Presentation</vt:lpstr>
      <vt:lpstr>PowerPoint Presentation</vt:lpstr>
      <vt:lpstr>4. Storage Virtualization</vt:lpstr>
      <vt:lpstr>5. Server Virtualization</vt:lpstr>
      <vt:lpstr>6. Data Virtualization</vt:lpstr>
      <vt:lpstr>3.4 Virtualization and cloud computing</vt:lpstr>
      <vt:lpstr>PowerPoint Presentation</vt:lpstr>
      <vt:lpstr>Pros and cons of virtualization</vt:lpstr>
      <vt:lpstr>Pros and cons of virtualization</vt:lpstr>
      <vt:lpstr>3.4 Implementation levels of virtualization </vt:lpstr>
      <vt:lpstr>Levels of Virtualization</vt:lpstr>
      <vt:lpstr>Levels of Virtualization</vt:lpstr>
      <vt:lpstr>PowerPoint Presentation</vt:lpstr>
      <vt:lpstr>Levels of Virtualization</vt:lpstr>
      <vt:lpstr>Levels of Virtualization</vt:lpstr>
      <vt:lpstr>Levels of Virtualization</vt:lpstr>
      <vt:lpstr>Levels of Virtualization</vt:lpstr>
      <vt:lpstr>Technology examples</vt:lpstr>
      <vt:lpstr>Xen: paravirtualization</vt:lpstr>
      <vt:lpstr>PowerPoint Presentation</vt:lpstr>
      <vt:lpstr>VMWare: Full Virtualization</vt:lpstr>
      <vt:lpstr>PowerPoint Presentation</vt:lpstr>
      <vt:lpstr>Virtualization solutions by VMware</vt:lpstr>
      <vt:lpstr>VMware workstation architecture.</vt:lpstr>
      <vt:lpstr>Virtualization solutions by VMware</vt:lpstr>
      <vt:lpstr>VMware GSX server architecture.</vt:lpstr>
      <vt:lpstr>VMware ESXi server architecture.</vt:lpstr>
      <vt:lpstr>Virtualization solutions by VMware</vt:lpstr>
      <vt:lpstr>VMware Cloud Solution stack.</vt:lpstr>
      <vt:lpstr>Microsoft Hyper-V: Server  Virtualization</vt:lpstr>
      <vt:lpstr>Microsoft Hyper-V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Virtualization</dc:title>
  <dc:creator>LENOVO</dc:creator>
  <cp:lastModifiedBy>Admin</cp:lastModifiedBy>
  <cp:revision>43</cp:revision>
  <dcterms:created xsi:type="dcterms:W3CDTF">2022-09-27T08:22:51Z</dcterms:created>
  <dcterms:modified xsi:type="dcterms:W3CDTF">2023-03-13T10:15:36Z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2018-01-31T00:00:00Z</vt:filetime>
  </property>
  <property fmtid="{D5CDD505-2E9C-101B-9397-08002B2CF9AE}" pid="3" name="Creator">
    <vt:lpwstr>Microsoft® PowerPoint® 2013</vt:lpwstr>
  </property>
  <property fmtid="{D5CDD505-2E9C-101B-9397-08002B2CF9AE}" pid="4" name="LastSaved">
    <vt:filetime>2022-09-27T00:00:00Z</vt:filetime>
  </property>
  <property fmtid="{D5CDD505-2E9C-101B-9397-08002B2CF9AE}" pid="5" name="ContentTypeId">
    <vt:lpwstr>0x01010089C95D43C8EF9A44B7A31E3E70E8826B</vt:lpwstr>
  </property>
</Properties>
</file>