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61"/>
  </p:notesMasterIdLst>
  <p:handoutMasterIdLst>
    <p:handoutMasterId r:id="rId62"/>
  </p:handoutMasterIdLst>
  <p:sldIdLst>
    <p:sldId id="256" r:id="rId5"/>
    <p:sldId id="551" r:id="rId6"/>
    <p:sldId id="481" r:id="rId7"/>
    <p:sldId id="482" r:id="rId8"/>
    <p:sldId id="483" r:id="rId9"/>
    <p:sldId id="485" r:id="rId10"/>
    <p:sldId id="552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528" r:id="rId25"/>
    <p:sldId id="499" r:id="rId26"/>
    <p:sldId id="500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53" r:id="rId36"/>
    <p:sldId id="554" r:id="rId37"/>
    <p:sldId id="555" r:id="rId38"/>
    <p:sldId id="556" r:id="rId39"/>
    <p:sldId id="557" r:id="rId40"/>
    <p:sldId id="558" r:id="rId41"/>
    <p:sldId id="510" r:id="rId42"/>
    <p:sldId id="511" r:id="rId43"/>
    <p:sldId id="512" r:id="rId44"/>
    <p:sldId id="513" r:id="rId45"/>
    <p:sldId id="514" r:id="rId46"/>
    <p:sldId id="515" r:id="rId47"/>
    <p:sldId id="516" r:id="rId48"/>
    <p:sldId id="521" r:id="rId49"/>
    <p:sldId id="522" r:id="rId50"/>
    <p:sldId id="523" r:id="rId51"/>
    <p:sldId id="524" r:id="rId52"/>
    <p:sldId id="525" r:id="rId53"/>
    <p:sldId id="526" r:id="rId54"/>
    <p:sldId id="529" r:id="rId55"/>
    <p:sldId id="530" r:id="rId56"/>
    <p:sldId id="532" r:id="rId57"/>
    <p:sldId id="533" r:id="rId58"/>
    <p:sldId id="537" r:id="rId59"/>
    <p:sldId id="30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AE59F-D5FE-4533-AB0A-080C989B79E4}" v="65" dt="2023-02-13T08:30:13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anakumar Ganesan" userId="01c6304ab81ed45c" providerId="LiveId" clId="{08DBB363-A4FE-434B-ACED-E572B4387D13}"/>
    <pc:docChg chg="delSld">
      <pc:chgData name="Gnanakumar Ganesan" userId="01c6304ab81ed45c" providerId="LiveId" clId="{08DBB363-A4FE-434B-ACED-E572B4387D13}" dt="2023-02-13T09:14:31.119" v="12" actId="47"/>
      <pc:docMkLst>
        <pc:docMk/>
      </pc:docMkLst>
      <pc:sldChg chg="del">
        <pc:chgData name="Gnanakumar Ganesan" userId="01c6304ab81ed45c" providerId="LiveId" clId="{08DBB363-A4FE-434B-ACED-E572B4387D13}" dt="2023-02-13T09:14:22.926" v="0" actId="47"/>
        <pc:sldMkLst>
          <pc:docMk/>
          <pc:sldMk cId="1091539789" sldId="538"/>
        </pc:sldMkLst>
      </pc:sldChg>
      <pc:sldChg chg="del">
        <pc:chgData name="Gnanakumar Ganesan" userId="01c6304ab81ed45c" providerId="LiveId" clId="{08DBB363-A4FE-434B-ACED-E572B4387D13}" dt="2023-02-13T09:14:23.757" v="1" actId="47"/>
        <pc:sldMkLst>
          <pc:docMk/>
          <pc:sldMk cId="2024028069" sldId="539"/>
        </pc:sldMkLst>
      </pc:sldChg>
      <pc:sldChg chg="del">
        <pc:chgData name="Gnanakumar Ganesan" userId="01c6304ab81ed45c" providerId="LiveId" clId="{08DBB363-A4FE-434B-ACED-E572B4387D13}" dt="2023-02-13T09:14:24.482" v="2" actId="47"/>
        <pc:sldMkLst>
          <pc:docMk/>
          <pc:sldMk cId="3713387866" sldId="540"/>
        </pc:sldMkLst>
      </pc:sldChg>
      <pc:sldChg chg="del">
        <pc:chgData name="Gnanakumar Ganesan" userId="01c6304ab81ed45c" providerId="LiveId" clId="{08DBB363-A4FE-434B-ACED-E572B4387D13}" dt="2023-02-13T09:14:24.867" v="3" actId="47"/>
        <pc:sldMkLst>
          <pc:docMk/>
          <pc:sldMk cId="1359860557" sldId="541"/>
        </pc:sldMkLst>
      </pc:sldChg>
      <pc:sldChg chg="del">
        <pc:chgData name="Gnanakumar Ganesan" userId="01c6304ab81ed45c" providerId="LiveId" clId="{08DBB363-A4FE-434B-ACED-E572B4387D13}" dt="2023-02-13T09:14:25.173" v="4" actId="47"/>
        <pc:sldMkLst>
          <pc:docMk/>
          <pc:sldMk cId="1763952717" sldId="542"/>
        </pc:sldMkLst>
      </pc:sldChg>
      <pc:sldChg chg="del">
        <pc:chgData name="Gnanakumar Ganesan" userId="01c6304ab81ed45c" providerId="LiveId" clId="{08DBB363-A4FE-434B-ACED-E572B4387D13}" dt="2023-02-13T09:14:25.446" v="5" actId="47"/>
        <pc:sldMkLst>
          <pc:docMk/>
          <pc:sldMk cId="2295980072" sldId="543"/>
        </pc:sldMkLst>
      </pc:sldChg>
      <pc:sldChg chg="del">
        <pc:chgData name="Gnanakumar Ganesan" userId="01c6304ab81ed45c" providerId="LiveId" clId="{08DBB363-A4FE-434B-ACED-E572B4387D13}" dt="2023-02-13T09:14:25.782" v="6" actId="47"/>
        <pc:sldMkLst>
          <pc:docMk/>
          <pc:sldMk cId="3444910395" sldId="544"/>
        </pc:sldMkLst>
      </pc:sldChg>
      <pc:sldChg chg="del">
        <pc:chgData name="Gnanakumar Ganesan" userId="01c6304ab81ed45c" providerId="LiveId" clId="{08DBB363-A4FE-434B-ACED-E572B4387D13}" dt="2023-02-13T09:14:26.834" v="7" actId="47"/>
        <pc:sldMkLst>
          <pc:docMk/>
          <pc:sldMk cId="3700204105" sldId="545"/>
        </pc:sldMkLst>
      </pc:sldChg>
      <pc:sldChg chg="del">
        <pc:chgData name="Gnanakumar Ganesan" userId="01c6304ab81ed45c" providerId="LiveId" clId="{08DBB363-A4FE-434B-ACED-E572B4387D13}" dt="2023-02-13T09:14:27.484" v="8" actId="47"/>
        <pc:sldMkLst>
          <pc:docMk/>
          <pc:sldMk cId="815514896" sldId="546"/>
        </pc:sldMkLst>
      </pc:sldChg>
      <pc:sldChg chg="del">
        <pc:chgData name="Gnanakumar Ganesan" userId="01c6304ab81ed45c" providerId="LiveId" clId="{08DBB363-A4FE-434B-ACED-E572B4387D13}" dt="2023-02-13T09:14:28.045" v="9" actId="47"/>
        <pc:sldMkLst>
          <pc:docMk/>
          <pc:sldMk cId="207642083" sldId="547"/>
        </pc:sldMkLst>
      </pc:sldChg>
      <pc:sldChg chg="del">
        <pc:chgData name="Gnanakumar Ganesan" userId="01c6304ab81ed45c" providerId="LiveId" clId="{08DBB363-A4FE-434B-ACED-E572B4387D13}" dt="2023-02-13T09:14:28.876" v="10" actId="47"/>
        <pc:sldMkLst>
          <pc:docMk/>
          <pc:sldMk cId="3970501368" sldId="548"/>
        </pc:sldMkLst>
      </pc:sldChg>
      <pc:sldChg chg="del">
        <pc:chgData name="Gnanakumar Ganesan" userId="01c6304ab81ed45c" providerId="LiveId" clId="{08DBB363-A4FE-434B-ACED-E572B4387D13}" dt="2023-02-13T09:14:29.974" v="11" actId="47"/>
        <pc:sldMkLst>
          <pc:docMk/>
          <pc:sldMk cId="3666933763" sldId="549"/>
        </pc:sldMkLst>
      </pc:sldChg>
      <pc:sldChg chg="del">
        <pc:chgData name="Gnanakumar Ganesan" userId="01c6304ab81ed45c" providerId="LiveId" clId="{08DBB363-A4FE-434B-ACED-E572B4387D13}" dt="2023-02-13T09:14:31.119" v="12" actId="47"/>
        <pc:sldMkLst>
          <pc:docMk/>
          <pc:sldMk cId="2413704824" sldId="5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t>13-Feb-23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t>13-Feb-23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9EE32A-9D32-4813-91DA-10CEAB70C2FE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97FED7-D033-4DFB-8E6A-D916AB096225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8FD04-9217-4802-ABBD-CEA368EEEA54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8E815-40F9-49F9-AEC2-CC2F00072FFA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D5036-7BDF-46AF-BDAA-307FB787F545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4F449-B7F0-432D-A9A7-3585143706EA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BD5D3-26FE-4E99-80AD-5BDE7E136A53}" type="datetime1">
              <a:rPr lang="en-US" smtClean="0"/>
              <a:t>13-Feb-23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19EE9-55ED-472E-B62C-C2C361AEFB37}" type="datetime1">
              <a:rPr lang="en-US" smtClean="0"/>
              <a:t>13-Feb-23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E4EEA-EB77-4D0D-A5CC-CF0B64466CDB}" type="datetime1">
              <a:rPr lang="en-US" smtClean="0"/>
              <a:t>13-Feb-23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D2C3A3-80F1-4942-AEDD-1DC9C2D7BFA2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F6433-A581-41D3-84E4-6F81F1A643C5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A96C-1349-4E87-8E57-5B6AD9B45CF4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4098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CSE3078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and Network Security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943600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57251-82CE-C2D1-3B64-7BF8E199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Security Attack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FF4153-993C-AE16-BB26-5ABE72DA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action that compromises the security of information owned by an organization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is about how to prevent attacks, or failing that, to detect attacks on information-based systems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mean same thing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wide range of attacks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focus of generic types of attacks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2A03A7-C32D-4D22-8C43-49025526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655A5E-58CE-DA8B-E7E1-699D5179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Passive Attacks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76B9D-8699-B4CE-D995-6FE5B2CE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5719BC-2E48-3C31-9EE0-E7053A10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1029">
            <a:extLst>
              <a:ext uri="{FF2B5EF4-FFF2-40B4-BE49-F238E27FC236}">
                <a16:creationId xmlns="" xmlns:a16="http://schemas.microsoft.com/office/drawing/2014/main" id="{D03FAACE-E998-80F5-D8C8-16D777144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177213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45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73056-FD70-D524-8FD2-C7D6AAA2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Active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AB476F-DA09-59A5-252B-4927A15B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575631-FB79-057C-9478-A2ED312E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1032">
            <a:extLst>
              <a:ext uri="{FF2B5EF4-FFF2-40B4-BE49-F238E27FC236}">
                <a16:creationId xmlns="" xmlns:a16="http://schemas.microsoft.com/office/drawing/2014/main" id="{08C57234-C901-8F00-2E92-82CA5F4C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05788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4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E1783-70B6-9021-9302-EC96085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78BE37-B9CE-031A-03D0-5094AAA7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of data processing systems and information transfers of an organization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to counter security attacks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one or more security mechanisms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replicates functions normally associated with physical documents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which, for example, have signatures, dates; need protection from disclosure, tampering, or destruction; be notarized or witnessed; be recorded or licensed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4C5215-1CBD-19C6-3FD4-2AA6F15C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98529-5F06-3AC0-4CCA-FCDEC40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01FC10-E40E-46BE-22E7-DAD7D8DA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X.800: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service provided by a protocol layer of communicating open systems, which ensures adequate security of the systems or of data transfers”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 2828: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processing or communication service provided by a system to give a specific kind of protection to system resources”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E0A8EC-0A5F-47C0-412D-1FCCB2C8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1AE4-054F-20B2-3FF6-BC151C6E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Services (X.800)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424B4-A47B-A915-7D6C-95D640CB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that the communicating entity is the one claimed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the unauthorized use of a resource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data from unauthorized disclosure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that data received is as sent by an authorized entity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denial by one of the parties in a communication</a:t>
            </a:r>
          </a:p>
          <a:p>
            <a:pPr algn="just">
              <a:lnSpc>
                <a:spcPct val="90000"/>
              </a:lnSpc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225A0D-CF3D-8628-F71C-70530889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80D41-7CCC-D277-9FE3-6857112D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Mechanism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A3FBCA-3396-932B-0185-A3C14D7D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designed to detect, prevent, or recover from a security attack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single mechanism that will support all services required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particular element underlies many of the security mechanisms in use:</a:t>
            </a:r>
          </a:p>
          <a:p>
            <a:pPr lvl="1" algn="just">
              <a:lnSpc>
                <a:spcPct val="90000"/>
              </a:lnSpc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techniques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our focus on this topic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8DE1A1-5C68-C4FA-5308-CE7FA39F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8B02C-4B60-0697-13FD-56D83CA8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Mechanisms (X.800)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48F6F-458B-BD7E-BD52-CA32A7E2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A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security mechanisms: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encipherment, digital signatures, access controls, data integrity, authentication exchange, traffic padding, routing control, notarization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A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security mechanisms: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functionality, security labels, event detection, security audit trails, security recovery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75F40C-EB45-B76B-BFB9-8F754F0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F962F-4F39-1D90-05C7-0F4E95BB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for Network 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ACE42-DB8E-8C7B-B137-CE8158EE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75E7468-9B54-1CC7-FF53-5C692C89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8E4C5DBC-85B5-145E-20A6-F0630422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1737"/>
            <a:ext cx="82296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1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69C92-9F7A-4A26-B1D1-293EA498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for Network 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4B3FF-E3E8-A92E-43C7-CA3BA825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model requires us to: </a:t>
            </a:r>
          </a:p>
          <a:p>
            <a:pPr marL="990600" lvl="1" indent="-533400" algn="just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suitable algorithm for the security transformation </a:t>
            </a:r>
          </a:p>
          <a:p>
            <a:pPr marL="990600" lvl="1" indent="-533400" algn="just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secret information (keys) used by the algorithm </a:t>
            </a:r>
          </a:p>
          <a:p>
            <a:pPr marL="990600" lvl="1" indent="-533400" algn="just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methods to distribute and share the secret information </a:t>
            </a:r>
          </a:p>
          <a:p>
            <a:pPr marL="990600" lvl="1" indent="-533400" algn="just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protocol enabling the principals to use the transformation and secret information for a security service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A11932-3204-AA1D-8857-B68CD43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82F02C-923C-1F74-31D9-96150182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133601"/>
            <a:ext cx="7772400" cy="1904999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Module 1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 to Cryptography and types of Ciphers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865581-F1A6-2891-18B6-96917F42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A7DEFA-3623-18F7-9565-6F7C7F61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Model for Network Access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4426A-5D61-9EDD-5A6B-A26E6C0F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E587C96-8821-412E-7ACE-AE300EE6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4AB731-994B-4257-3525-1A4544F2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2" y="126523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9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F2B34-64AB-6BA0-9F51-2C74C00B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Model for Network Access Security</a:t>
            </a:r>
            <a:endParaRPr lang="en-IN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3C14CE-89F4-FC94-C01A-AE13BDB6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model requires us to: </a:t>
            </a:r>
          </a:p>
          <a:p>
            <a:pPr marL="990600" lvl="1" indent="-533400" algn="just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appropriate gatekeeper functions to identify users </a:t>
            </a:r>
          </a:p>
          <a:p>
            <a:pPr marL="990600" lvl="1" indent="-533400" algn="just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security controls to ensure only authorised users access designated information or resources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computer systems may be useful to help implement this model 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D3C4E3-439A-942F-4A30-1DBDEFC6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2791C-1604-61CE-14C8-2F6A87BD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Classical Substitution Ciphers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7E4014-5681-2DD7-F6C8-6CA673EC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8784"/>
            <a:ext cx="8229600" cy="4680431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of plaintext are replaced by other letters or by numbers or symbols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if plaintext is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 as a sequence of bits, then substitution involves replacing plaintext bit patterns with ciphertext bit patterns</a:t>
            </a:r>
          </a:p>
          <a:p>
            <a:pPr algn="just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BAEA46-75DA-503A-9ABA-AC221D1F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3601B-D535-76B9-B5B5-E960B6B9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Caesar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CF1FCA-A9C8-C14B-7F91-294D439D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known substitution cipher</a:t>
            </a:r>
          </a:p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Julius Caesar </a:t>
            </a:r>
          </a:p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attested use in military affairs</a:t>
            </a:r>
          </a:p>
          <a:p>
            <a:pPr algn="just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each letter by 3rd letter on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me after the toga party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PHHW PH DIWHU WKH WRJD SDUWB</a:t>
            </a:r>
          </a:p>
          <a:p>
            <a:pPr algn="just">
              <a:lnSpc>
                <a:spcPct val="90000"/>
              </a:lnSpc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A7E736-9E9F-B1A4-53DF-DE034F61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D4690-306A-A648-113C-2DBEDCD1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Caesar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F2E7EA-E9B8-1EBF-821D-5666CCC2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define transformation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" charset="0"/>
              </a:rPr>
              <a:t>a b c d e f g h </a:t>
            </a:r>
            <a:r>
              <a:rPr lang="en-AU" altLang="en-US" sz="1800" dirty="0" err="1">
                <a:latin typeface="Courier" charset="0"/>
              </a:rPr>
              <a:t>i</a:t>
            </a:r>
            <a:r>
              <a:rPr lang="en-AU" altLang="en-US" sz="1800" dirty="0">
                <a:latin typeface="Courier" charset="0"/>
              </a:rPr>
              <a:t> j k l m n o p q r s t u v w x y z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" charset="0"/>
              </a:rPr>
              <a:t>D E F G H I J K L M N O P Q R S T U V W X Y Z A B C</a:t>
            </a:r>
          </a:p>
          <a:p>
            <a:r>
              <a:rPr lang="en-US" altLang="en-US" dirty="0"/>
              <a:t>mathematically give each letter a number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1400" dirty="0">
                <a:latin typeface="Courier" charset="0"/>
              </a:rPr>
              <a:t>a b c d e f g h </a:t>
            </a:r>
            <a:r>
              <a:rPr lang="en-AU" altLang="en-US" sz="1400" dirty="0" err="1">
                <a:latin typeface="Courier" charset="0"/>
              </a:rPr>
              <a:t>i</a:t>
            </a:r>
            <a:r>
              <a:rPr lang="en-AU" altLang="en-US" sz="1400" dirty="0">
                <a:latin typeface="Courier" charset="0"/>
              </a:rPr>
              <a:t> j  k  l  m  n  o  p  q  r  s  t  u  v  w  x  y  z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1400" dirty="0">
                <a:latin typeface="Courier" charset="0"/>
              </a:rPr>
              <a:t>0 1 2 3 4 5 6 7 8 9 10 11 12 13 14 15 16 17 18 19 20 21 22 23 24 25</a:t>
            </a:r>
          </a:p>
          <a:p>
            <a:r>
              <a:rPr lang="en-US" altLang="en-US" dirty="0"/>
              <a:t>then have Caesar cipher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i="1" dirty="0"/>
              <a:t>c </a:t>
            </a:r>
            <a:r>
              <a:rPr lang="en-AU" altLang="en-US" dirty="0"/>
              <a:t>= E(</a:t>
            </a:r>
            <a:r>
              <a:rPr lang="en-AU" altLang="en-US" i="1" dirty="0"/>
              <a:t>p</a:t>
            </a:r>
            <a:r>
              <a:rPr lang="en-AU" altLang="en-US" dirty="0"/>
              <a:t>) = (</a:t>
            </a:r>
            <a:r>
              <a:rPr lang="en-AU" altLang="en-US" i="1" dirty="0"/>
              <a:t>p </a:t>
            </a:r>
            <a:r>
              <a:rPr lang="en-AU" altLang="en-US" dirty="0"/>
              <a:t>+ </a:t>
            </a:r>
            <a:r>
              <a:rPr lang="en-AU" altLang="en-US" i="1" dirty="0"/>
              <a:t>k</a:t>
            </a:r>
            <a:r>
              <a:rPr lang="en-AU" altLang="en-US" dirty="0"/>
              <a:t>) mod (26)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i="1" dirty="0"/>
              <a:t>p </a:t>
            </a:r>
            <a:r>
              <a:rPr lang="en-AU" altLang="en-US" dirty="0"/>
              <a:t>= D(c) = (c – </a:t>
            </a:r>
            <a:r>
              <a:rPr lang="en-AU" altLang="en-US" i="1" dirty="0"/>
              <a:t>k</a:t>
            </a:r>
            <a:r>
              <a:rPr lang="en-AU" altLang="en-US" dirty="0"/>
              <a:t>) mod (26)</a:t>
            </a:r>
            <a:endParaRPr lang="en-AU" altLang="en-US" sz="1800" dirty="0">
              <a:latin typeface="Courier New" panose="02070309020205020404" pitchFamily="49" charset="0"/>
            </a:endParaRPr>
          </a:p>
          <a:p>
            <a:endParaRPr lang="en-AU" altLang="en-US" sz="2000" dirty="0">
              <a:latin typeface="Courier New" panose="02070309020205020404" pitchFamily="49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5A3495-A4A9-3C82-CB2E-FCED27C9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2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A2A615-024A-7371-4C29-302361F6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Cryptanalysis of Caesar Cipher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4B216E-3224-E02C-E74D-40A5DCE0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have 26 possible ciphers </a:t>
            </a:r>
          </a:p>
          <a:p>
            <a:pPr lvl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maps to A,B,..Z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simply try each in turn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search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ciphertext, just try all shifts of letters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need to recognize when have plaintext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ciphertext "GCUA VQ DTGCM"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FEB5CB-8CD3-751B-B464-1FB2F85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3BBBC-9E8B-B24A-DE1E-9DCAD032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Monoalphabetic Cipher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D94C59-BCE9-5A7F-9AF1-81FF33D0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800" dirty="0"/>
              <a:t>rather than just shifting the alphabet </a:t>
            </a:r>
          </a:p>
          <a:p>
            <a:pPr>
              <a:lnSpc>
                <a:spcPct val="90000"/>
              </a:lnSpc>
            </a:pPr>
            <a:r>
              <a:rPr lang="en-AU" altLang="en-US" sz="2800" dirty="0"/>
              <a:t>could shuffle (jumble) the letters arbitrarily </a:t>
            </a:r>
          </a:p>
          <a:p>
            <a:pPr>
              <a:lnSpc>
                <a:spcPct val="90000"/>
              </a:lnSpc>
            </a:pPr>
            <a:r>
              <a:rPr lang="en-AU" altLang="en-US" sz="2800" dirty="0"/>
              <a:t>each plaintext letter maps to a different random ciphertext letter </a:t>
            </a:r>
          </a:p>
          <a:p>
            <a:pPr>
              <a:lnSpc>
                <a:spcPct val="90000"/>
              </a:lnSpc>
            </a:pPr>
            <a:r>
              <a:rPr lang="en-AU" altLang="en-US" sz="2800" dirty="0"/>
              <a:t>hence key is 26 letters long </a:t>
            </a:r>
            <a:endParaRPr lang="en-AU" altLang="en-US" sz="2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400" dirty="0">
              <a:latin typeface="Courier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" charset="0"/>
              </a:rPr>
              <a:t>Plain:  </a:t>
            </a:r>
            <a:r>
              <a:rPr lang="en-AU" altLang="en-US" sz="2400" dirty="0" err="1">
                <a:latin typeface="Courier" charset="0"/>
              </a:rPr>
              <a:t>abcdefghijklmnopqrstuvwxyz</a:t>
            </a:r>
            <a:endParaRPr lang="en-AU" altLang="en-US" sz="2400" dirty="0">
              <a:latin typeface="Courier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" charset="0"/>
              </a:rPr>
              <a:t>Cipher: DKVQFIBJWPESCXHTMYAUOLRGZN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400" dirty="0">
              <a:latin typeface="Courier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" charset="0"/>
              </a:rPr>
              <a:t>Plaintext:  </a:t>
            </a:r>
            <a:r>
              <a:rPr lang="en-AU" altLang="en-US" sz="2400" dirty="0" err="1">
                <a:latin typeface="Courier" charset="0"/>
              </a:rPr>
              <a:t>ifwewishtoreplaceletters</a:t>
            </a:r>
            <a:endParaRPr lang="en-AU" altLang="en-US" sz="2400" dirty="0">
              <a:latin typeface="Courier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" charset="0"/>
              </a:rPr>
              <a:t>Ciphertext: WIRFRWAJUHYFTSDVFSFUUFYA </a:t>
            </a:r>
          </a:p>
          <a:p>
            <a:pPr>
              <a:lnSpc>
                <a:spcPct val="90000"/>
              </a:lnSpc>
            </a:pPr>
            <a:endParaRPr lang="en-AU" altLang="en-US" sz="2800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66144B-CE29-94B3-AF04-6E840D0D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0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FB35BB-19B5-4135-69E9-24740385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Monoalphabetic Cipher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6C02-5E62-B0E1-5ADB-28B4F134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now have a total of 26! = 4 x 1026 keys </a:t>
            </a:r>
          </a:p>
          <a:p>
            <a:r>
              <a:rPr lang="en-AU" altLang="en-US" dirty="0"/>
              <a:t>with so many keys, might think is secure </a:t>
            </a:r>
          </a:p>
          <a:p>
            <a:r>
              <a:rPr lang="en-AU" altLang="en-US" dirty="0"/>
              <a:t>but would be </a:t>
            </a:r>
            <a:r>
              <a:rPr lang="en-AU" altLang="en-US" b="1" dirty="0"/>
              <a:t>!!!WRONG!!!</a:t>
            </a:r>
            <a:r>
              <a:rPr lang="en-AU" altLang="en-US" dirty="0"/>
              <a:t> </a:t>
            </a:r>
          </a:p>
          <a:p>
            <a:r>
              <a:rPr lang="en-US" altLang="en-US" dirty="0"/>
              <a:t>problem is language characteristics</a:t>
            </a:r>
            <a:endParaRPr lang="en-AU" altLang="en-US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E632A8-A9D6-67E2-DE55-B11118A6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5BA5B1-E256-04DC-28E2-4BE32A55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 dirty="0"/>
              <a:t>Language Redundancy and Cryptanalysis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58E684-2D67-C88A-BB7C-2DC1791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altLang="en-US" sz="2800" dirty="0"/>
              <a:t>human languages are </a:t>
            </a:r>
            <a:r>
              <a:rPr lang="en-AU" altLang="en-US" sz="2800" b="1" dirty="0"/>
              <a:t>redundant</a:t>
            </a:r>
            <a:r>
              <a:rPr lang="en-AU" altLang="en-US" sz="2800" dirty="0"/>
              <a:t> </a:t>
            </a:r>
          </a:p>
          <a:p>
            <a:pPr algn="just"/>
            <a:r>
              <a:rPr lang="en-AU" altLang="en-US" sz="2800" dirty="0" err="1"/>
              <a:t>eg</a:t>
            </a:r>
            <a:r>
              <a:rPr lang="en-AU" altLang="en-US" sz="2800" dirty="0"/>
              <a:t> "</a:t>
            </a:r>
            <a:r>
              <a:rPr lang="en-AU" altLang="en-US" sz="2800" dirty="0" err="1"/>
              <a:t>th</a:t>
            </a:r>
            <a:r>
              <a:rPr lang="en-AU" altLang="en-US" sz="2800" dirty="0"/>
              <a:t> </a:t>
            </a:r>
            <a:r>
              <a:rPr lang="en-AU" altLang="en-US" sz="2800" dirty="0" err="1"/>
              <a:t>lrd</a:t>
            </a:r>
            <a:r>
              <a:rPr lang="en-AU" altLang="en-US" sz="2800" dirty="0"/>
              <a:t> s m </a:t>
            </a:r>
            <a:r>
              <a:rPr lang="en-AU" altLang="en-US" sz="2800" dirty="0" err="1"/>
              <a:t>shphrd</a:t>
            </a:r>
            <a:r>
              <a:rPr lang="en-AU" altLang="en-US" sz="2800" dirty="0"/>
              <a:t> </a:t>
            </a:r>
            <a:r>
              <a:rPr lang="en-AU" altLang="en-US" sz="2800" dirty="0" err="1"/>
              <a:t>shll</a:t>
            </a:r>
            <a:r>
              <a:rPr lang="en-AU" altLang="en-US" sz="2800" dirty="0"/>
              <a:t> </a:t>
            </a:r>
            <a:r>
              <a:rPr lang="en-AU" altLang="en-US" sz="2800" dirty="0" err="1"/>
              <a:t>nt</a:t>
            </a:r>
            <a:r>
              <a:rPr lang="en-AU" altLang="en-US" sz="2800" dirty="0"/>
              <a:t> </a:t>
            </a:r>
            <a:r>
              <a:rPr lang="en-AU" altLang="en-US" sz="2800" dirty="0" err="1"/>
              <a:t>wnt</a:t>
            </a:r>
            <a:r>
              <a:rPr lang="en-AU" altLang="en-US" sz="2800" dirty="0"/>
              <a:t>" </a:t>
            </a:r>
          </a:p>
          <a:p>
            <a:pPr algn="just"/>
            <a:r>
              <a:rPr lang="en-AU" altLang="en-US" sz="2800" dirty="0"/>
              <a:t>letters are not equally commonly used </a:t>
            </a:r>
          </a:p>
          <a:p>
            <a:pPr algn="just"/>
            <a:r>
              <a:rPr lang="en-AU" altLang="en-US" sz="2800" dirty="0"/>
              <a:t>in English E is by far the most common letter </a:t>
            </a:r>
          </a:p>
          <a:p>
            <a:pPr lvl="1" algn="just"/>
            <a:r>
              <a:rPr lang="en-AU" altLang="en-US" sz="2400" dirty="0"/>
              <a:t>followed by T,R,N,I,O,A,S </a:t>
            </a:r>
          </a:p>
          <a:p>
            <a:pPr algn="just"/>
            <a:r>
              <a:rPr lang="en-AU" altLang="en-US" sz="2800" dirty="0"/>
              <a:t>other letters like Z,J,K,Q,X are fairly rare </a:t>
            </a:r>
          </a:p>
          <a:p>
            <a:pPr algn="just"/>
            <a:r>
              <a:rPr lang="en-AU" altLang="en-US" sz="2800" dirty="0"/>
              <a:t>have tables of single, double &amp; triple letter frequencies for various languages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638BD2-DE71-BB71-941D-F73374B9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8E5DF1-1CC7-7EE9-E41D-1A2E693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B8B2A9-5597-B032-67DA-03927D9401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229600" cy="715962"/>
          </a:xfrm>
        </p:spPr>
        <p:txBody>
          <a:bodyPr/>
          <a:lstStyle/>
          <a:p>
            <a:r>
              <a:rPr lang="en-AU" altLang="en-US" dirty="0"/>
              <a:t>English Letter Frequencies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C0300D66-2DB6-B22B-F2B4-49327F0F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9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8F0CD-9069-A0C9-70F5-3FAAF8F2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Cryptography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57464D-1EB4-D3EA-8B59-87F23A68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is the science of using mathematics to encrypt and decrypt data 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 Zimmermann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is the art and science of keeping messages secure 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Schneier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C81AEC-2FC4-F761-3D1B-6D14A20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DD223B-5D1E-D0C2-A92E-E6EFAF99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Use in Cryptanalysis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8BEF61-A4CD-C266-FC3D-4D46F062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 - monoalphabetic substitution ciphers do not change relative letter frequencies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by Arabian scientists in 9</a:t>
            </a:r>
            <a:r>
              <a:rPr lang="en-AU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letter frequencies for ciphertext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counts/plots against known values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look for common peaks/troughs </a:t>
            </a:r>
          </a:p>
          <a:p>
            <a:pPr lvl="1" algn="just"/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at: A-E-I triple, NO pair, RST triple</a:t>
            </a:r>
          </a:p>
          <a:p>
            <a:pPr lvl="1" algn="just"/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troughs at: JK, X-Z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 must identify each letter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of common double/triple letters help</a:t>
            </a: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370F52-5CB9-EF53-7822-AC5E2984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3ACFA-D1A3-2E0E-297E-A43B7B8A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Cryptanalysis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21E327-C010-16AA-DEA5-D4496736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given ciphertext: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 New" panose="02070309020205020404" pitchFamily="49" charset="0"/>
              </a:rPr>
              <a:t>UZQSOVUOHXMOPVGPOZPEVSGZWSZOPFPESXUDBMETSXAIZ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 New" panose="02070309020205020404" pitchFamily="49" charset="0"/>
              </a:rPr>
              <a:t>VUEPHZHMDZSHZOWSFPAPPDTSVPQUZWYMXUZUHSX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 New" panose="02070309020205020404" pitchFamily="49" charset="0"/>
              </a:rPr>
              <a:t>EPYEPOPDZSZUFPOMBZWPFUPZHMDJUDTMOHMQ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count relative letter frequencies (see text)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guess P &amp; Z are e and 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guess ZW is 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and hence ZWP is the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proceeding with trial and error finally get: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 New" panose="02070309020205020404" pitchFamily="49" charset="0"/>
              </a:rPr>
              <a:t>it was disclosed yesterday that several informal but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 New" panose="02070309020205020404" pitchFamily="49" charset="0"/>
              </a:rPr>
              <a:t>direct contacts have been made with political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1800" dirty="0">
                <a:latin typeface="Courier New" panose="02070309020205020404" pitchFamily="49" charset="0"/>
              </a:rPr>
              <a:t>representatives of the </a:t>
            </a:r>
            <a:r>
              <a:rPr lang="en-AU" altLang="en-US" sz="1800" dirty="0" err="1">
                <a:latin typeface="Courier New" panose="02070309020205020404" pitchFamily="49" charset="0"/>
              </a:rPr>
              <a:t>viet</a:t>
            </a:r>
            <a:r>
              <a:rPr lang="en-AU" altLang="en-US" sz="1800" dirty="0">
                <a:latin typeface="Courier New" panose="02070309020205020404" pitchFamily="49" charset="0"/>
              </a:rPr>
              <a:t> </a:t>
            </a:r>
            <a:r>
              <a:rPr lang="en-AU" altLang="en-US" sz="1800" dirty="0" err="1">
                <a:latin typeface="Courier New" panose="02070309020205020404" pitchFamily="49" charset="0"/>
              </a:rPr>
              <a:t>cong</a:t>
            </a:r>
            <a:r>
              <a:rPr lang="en-AU" altLang="en-US" sz="1800" dirty="0">
                <a:latin typeface="Courier New" panose="02070309020205020404" pitchFamily="49" charset="0"/>
              </a:rPr>
              <a:t> in </a:t>
            </a:r>
            <a:r>
              <a:rPr lang="en-AU" altLang="en-US" sz="1800" dirty="0" err="1">
                <a:latin typeface="Courier New" panose="02070309020205020404" pitchFamily="49" charset="0"/>
              </a:rPr>
              <a:t>moscow</a:t>
            </a:r>
            <a:endParaRPr lang="en-AU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1800" dirty="0"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90A545-FF29-60C0-C07E-CAF0FC86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CA4CDF-8AAA-42D7-C105-BB5A8917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Hill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069C6C-BDAE-1189-F2AE-AF76F900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Hill cipher is a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polygraphic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cipher based on linear algebra. 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letter is represented by a number modulo 26. Often the simple scheme A = 0, B = 1, …, Z = 25 is used, but this is not an essential feature of the cipher. 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encrypt a message, each block of n letters (considered as an n-component vector) is multiplied by an invertible n × n matrix, against modulus 26.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AFCE36-1E6E-DCA8-CD8A-6153B6AA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F408B1-6223-2620-54AB-4ADB70F0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decrypt the message, each block is multiplied by the inverse of the matrix used for encryption.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matrix used for encryption is the cipher key, and it should be chosen randomly from the set of invertible n × n matrices (modulo 26).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 : Plaintext: ACT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Key: GYBNQKURP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: Ciphertext: POH</a:t>
            </a:r>
            <a:endParaRPr lang="en-IN" sz="24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307C2B-7BEA-19E3-158C-7D0FC358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1AE008-31B2-63C8-96A5-C12A54BD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Encryption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4206F-710D-8653-2E21-29A21F4A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to encrypt the message ‘ACT’ (n=3). 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is ‘GYBNQKURP’ which can be written as the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matrix: </a:t>
            </a:r>
          </a:p>
          <a:p>
            <a:pPr algn="just"/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message ‘ACT’ is written as vector: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394E94-3BE6-07F9-4B9F-84A9A914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1266" name="Picture 2" descr="Cipherkey">
            <a:extLst>
              <a:ext uri="{FF2B5EF4-FFF2-40B4-BE49-F238E27FC236}">
                <a16:creationId xmlns="" xmlns:a16="http://schemas.microsoft.com/office/drawing/2014/main" id="{CF355A75-B081-7B7B-B079-C3B2793A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2047875" cy="149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essage vector">
            <a:extLst>
              <a:ext uri="{FF2B5EF4-FFF2-40B4-BE49-F238E27FC236}">
                <a16:creationId xmlns="" xmlns:a16="http://schemas.microsoft.com/office/drawing/2014/main" id="{7EDD9BCE-9AEE-9D34-387F-49040BF3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8763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05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1D90C-AB51-EE37-D7FD-1EE6360B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enciphered vector is given as: 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corresponds to ciphertext of ‘POH’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DD4947-124E-BD3B-DDFD-078225C9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290" name="Picture 2" descr="Lightbox">
            <a:extLst>
              <a:ext uri="{FF2B5EF4-FFF2-40B4-BE49-F238E27FC236}">
                <a16:creationId xmlns="" xmlns:a16="http://schemas.microsoft.com/office/drawing/2014/main" id="{02847314-A610-D093-EF81-35096A34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28875"/>
            <a:ext cx="6791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46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B6B75-51E7-8C99-CB25-F714811E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A6CB28-703B-8D62-1D9B-4B71E7C3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decrypt the message, we turn the ciphertext back into a vector, then simply multiply by the inverse matrix of the key matrix (IFKVIVVMI in letters)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D5CA978-EEE8-4772-0D96-651A6750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3314" name="Picture 2" descr="inverse matrix">
            <a:extLst>
              <a:ext uri="{FF2B5EF4-FFF2-40B4-BE49-F238E27FC236}">
                <a16:creationId xmlns="" xmlns:a16="http://schemas.microsoft.com/office/drawing/2014/main" id="{C9583BF2-40C2-729E-B7A3-B98FA44E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477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845E4A-2DDA-AE45-BE6D-7DFDFBC6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previous Ciphertext ‘POH’:</a:t>
            </a: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gives us back ‘ACT’.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435E1D-FE5C-5978-D6AE-017FF32C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4338" name="Picture 2" descr="Decrypt">
            <a:extLst>
              <a:ext uri="{FF2B5EF4-FFF2-40B4-BE49-F238E27FC236}">
                <a16:creationId xmlns="" xmlns:a16="http://schemas.microsoft.com/office/drawing/2014/main" id="{E917E203-4A23-4036-6E40-D9D8A43B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19350"/>
            <a:ext cx="7239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02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77157-0304-7972-9B28-1019869B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Playfair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17BCF-642F-7026-CD47-4BB9A8A4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even the large number of keys in a monoalphabetic cipher provides security </a:t>
            </a:r>
          </a:p>
          <a:p>
            <a:pPr algn="just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approach to improving security was to encrypt multiple letters </a:t>
            </a:r>
          </a:p>
          <a:p>
            <a:pPr algn="just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Playfair Cipher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</a:t>
            </a:r>
          </a:p>
          <a:p>
            <a:pPr algn="just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invented by Charles Wheatstone in 1854, but named after his friend Baron Playfair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A63995-CB2E-D800-5345-61B869AE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4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11854-05EE-4749-8361-DAEF046A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Playfair Key Matrix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B75196-4E3D-01A0-487A-5AA17200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800" dirty="0"/>
              <a:t>a 5X5 matrix of letters based on a keyword </a:t>
            </a:r>
          </a:p>
          <a:p>
            <a:r>
              <a:rPr lang="en-AU" altLang="en-US" sz="2800" dirty="0"/>
              <a:t>fill in letters of keyword (sans duplicates) </a:t>
            </a:r>
          </a:p>
          <a:p>
            <a:r>
              <a:rPr lang="en-AU" altLang="en-US" sz="2800" dirty="0"/>
              <a:t>fill rest of matrix with other letters</a:t>
            </a:r>
          </a:p>
          <a:p>
            <a:r>
              <a:rPr lang="en-AU" altLang="en-US" sz="2800" dirty="0" err="1"/>
              <a:t>eg.</a:t>
            </a:r>
            <a:r>
              <a:rPr lang="en-AU" altLang="en-US" sz="2800" dirty="0"/>
              <a:t> using the keyword MONARCHY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33A2709-BCFC-621D-BCEC-C46B148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DF61AFAB-6B5A-3A35-8438-08527489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88668"/>
              </p:ext>
            </p:extLst>
          </p:nvPr>
        </p:nvGraphicFramePr>
        <p:xfrm>
          <a:off x="1752600" y="3505200"/>
          <a:ext cx="5486400" cy="2514601"/>
        </p:xfrm>
        <a:graphic>
          <a:graphicData uri="http://schemas.openxmlformats.org/drawingml/2006/table">
            <a:tbl>
              <a:tblPr/>
              <a:tblGrid>
                <a:gridCol w="1098755">
                  <a:extLst>
                    <a:ext uri="{9D8B030D-6E8A-4147-A177-3AD203B41FA5}">
                      <a16:colId xmlns="" xmlns:a16="http://schemas.microsoft.com/office/drawing/2014/main" val="2169381654"/>
                    </a:ext>
                  </a:extLst>
                </a:gridCol>
                <a:gridCol w="1095068">
                  <a:extLst>
                    <a:ext uri="{9D8B030D-6E8A-4147-A177-3AD203B41FA5}">
                      <a16:colId xmlns="" xmlns:a16="http://schemas.microsoft.com/office/drawing/2014/main" val="2496682300"/>
                    </a:ext>
                  </a:extLst>
                </a:gridCol>
                <a:gridCol w="1058196">
                  <a:extLst>
                    <a:ext uri="{9D8B030D-6E8A-4147-A177-3AD203B41FA5}">
                      <a16:colId xmlns="" xmlns:a16="http://schemas.microsoft.com/office/drawing/2014/main" val="3958960662"/>
                    </a:ext>
                  </a:extLst>
                </a:gridCol>
                <a:gridCol w="1135626">
                  <a:extLst>
                    <a:ext uri="{9D8B030D-6E8A-4147-A177-3AD203B41FA5}">
                      <a16:colId xmlns="" xmlns:a16="http://schemas.microsoft.com/office/drawing/2014/main" val="35644342"/>
                    </a:ext>
                  </a:extLst>
                </a:gridCol>
                <a:gridCol w="1098755">
                  <a:extLst>
                    <a:ext uri="{9D8B030D-6E8A-4147-A177-3AD203B41FA5}">
                      <a16:colId xmlns="" xmlns:a16="http://schemas.microsoft.com/office/drawing/2014/main" val="2168918248"/>
                    </a:ext>
                  </a:extLst>
                </a:gridCol>
              </a:tblGrid>
              <a:tr h="446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0239686"/>
                  </a:ext>
                </a:extLst>
              </a:tr>
              <a:tr h="465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3192764"/>
                  </a:ext>
                </a:extLst>
              </a:tr>
              <a:tr h="465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I/J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612383"/>
                  </a:ext>
                </a:extLst>
              </a:tr>
              <a:tr h="465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5591659"/>
                  </a:ext>
                </a:extLst>
              </a:tr>
              <a:tr h="671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103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3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00AAA1-3051-9ED0-2076-AD2734D8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1CB79-CFFD-3BC6-D518-7CA2AFC0EE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229600" cy="715962"/>
          </a:xfrm>
        </p:spPr>
        <p:txBody>
          <a:bodyPr/>
          <a:lstStyle/>
          <a:p>
            <a:r>
              <a:rPr lang="en-IN" dirty="0"/>
              <a:t>Terminologies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5240478-2C2B-8EEB-D674-23F75C92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29600" cy="26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0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93134C-C0BD-F2C6-950B-4A0E850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Encrypting and Decrypting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96649A-C114-C4EC-B11C-93135EDE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is encrypted two letters at a time </a:t>
            </a:r>
          </a:p>
          <a:p>
            <a:pPr marL="914400" lvl="1" indent="-457200" algn="just">
              <a:lnSpc>
                <a:spcPct val="80000"/>
              </a:lnSpc>
              <a:buFontTx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pair is a repeated letter, insert filler like 'X’</a:t>
            </a:r>
          </a:p>
          <a:p>
            <a:pPr marL="914400" lvl="1" indent="-457200" algn="just">
              <a:lnSpc>
                <a:spcPct val="80000"/>
              </a:lnSpc>
              <a:buFontTx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letters fall in the same row, replace each with letter to right	(wrapping back to start from end) </a:t>
            </a:r>
          </a:p>
          <a:p>
            <a:pPr marL="914400" lvl="1" indent="-457200" algn="just">
              <a:lnSpc>
                <a:spcPct val="80000"/>
              </a:lnSpc>
              <a:buFontTx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letters fall in the same column, replace each with the letter below it (again wrapping to top from bottom)</a:t>
            </a:r>
          </a:p>
          <a:p>
            <a:pPr marL="914400" lvl="1" indent="-457200" algn="just">
              <a:lnSpc>
                <a:spcPct val="80000"/>
              </a:lnSpc>
              <a:buFontTx/>
              <a:buAutoNum type="arabicPeriod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each letter is replaced by the letter in the same row and in the column of the other letter of the pair</a:t>
            </a: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A60739-037D-1B8A-9EE2-E4CEDB6A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1D3B4-A6D2-2984-1FAA-3C80A3A4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Security of Playfair Cipher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74C6FF-61DC-D932-252F-7B5D3AB5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much improved over monoalphabetic</a:t>
            </a:r>
          </a:p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have 26 x 26 = 676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digrams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need a 676 entry frequency table to analyse (verses 26 for a monoalphabetic) </a:t>
            </a:r>
          </a:p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correspondingly more ciphertext </a:t>
            </a:r>
          </a:p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widely used for many years</a:t>
            </a:r>
          </a:p>
          <a:p>
            <a:pPr lvl="1" algn="just">
              <a:lnSpc>
                <a:spcPct val="90000"/>
              </a:lnSpc>
            </a:pP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 &amp; British military in WW1</a:t>
            </a:r>
          </a:p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broken, given a few hundred letters </a:t>
            </a:r>
          </a:p>
          <a:p>
            <a:pPr algn="just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still has much of plaintext structure 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05EF0B-1A37-1B03-9582-9E82B40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DC88E8-1CC5-C7E9-F2D5-4786E30C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Polyalphabetic Ciphers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733417-3798-DB5A-0E94-A3CCB805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polyalphabetic substitution ciphers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security using multiple cipher alphabets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cryptanalysis harder with more alphabets to guess and flatter frequency distribution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key to select which alphabet is used for each letter of the message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each alphabet in turn </a:t>
            </a:r>
          </a:p>
          <a:p>
            <a:pPr algn="just"/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from start after end of key is reached 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2B4EEE-0D00-9448-112B-184C714A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9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04DFC-79AB-9CF8-9318-EC78539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Vigenère Cipher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593C04-8E27-06CD-D310-1D8EF711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polyalphabetic substitution cipher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multiple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ciphers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multiple letters long K = k</a:t>
            </a:r>
            <a:r>
              <a:rPr lang="en-AU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AU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 specifies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alphabet to use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each alphabet in turn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from start after d letters in message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simply works in reverse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53425A-0162-2CD4-A0AC-F677C67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26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BDFC1-8CB4-9756-E285-E20B0FC6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</a:t>
            </a:r>
            <a:r>
              <a:rPr lang="en-AU" altLang="en-US" dirty="0"/>
              <a:t>Vigenère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197D96-94D6-3742-60EA-259ED2B5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800" dirty="0"/>
              <a:t>write the plaintext out </a:t>
            </a:r>
          </a:p>
          <a:p>
            <a:r>
              <a:rPr lang="en-AU" altLang="en-US" sz="2800" dirty="0"/>
              <a:t>write the keyword repeated above it</a:t>
            </a:r>
          </a:p>
          <a:p>
            <a:r>
              <a:rPr lang="en-AU" altLang="en-US" sz="2800" dirty="0"/>
              <a:t>use each key letter as a </a:t>
            </a:r>
            <a:r>
              <a:rPr lang="en-AU" altLang="en-US" sz="2800" dirty="0" err="1"/>
              <a:t>caesar</a:t>
            </a:r>
            <a:r>
              <a:rPr lang="en-AU" altLang="en-US" sz="2800" dirty="0"/>
              <a:t> cipher key </a:t>
            </a:r>
          </a:p>
          <a:p>
            <a:r>
              <a:rPr lang="en-AU" altLang="en-US" sz="2800" dirty="0"/>
              <a:t>encrypt the corresponding plaintext letter</a:t>
            </a:r>
          </a:p>
          <a:p>
            <a:r>
              <a:rPr lang="en-US" altLang="en-US" sz="2800" dirty="0" err="1"/>
              <a:t>eg</a:t>
            </a:r>
            <a:r>
              <a:rPr lang="en-US" altLang="en-US" sz="2800" dirty="0"/>
              <a:t> using keyword </a:t>
            </a:r>
            <a:r>
              <a:rPr lang="en-US" altLang="en-US" sz="2800" i="1" dirty="0"/>
              <a:t>deceptive</a:t>
            </a:r>
            <a:endParaRPr lang="en-AU" altLang="en-US" sz="2800" i="1" dirty="0"/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" charset="0"/>
              </a:rPr>
              <a:t>key:       </a:t>
            </a:r>
            <a:r>
              <a:rPr lang="en-AU" altLang="en-US" sz="2400" dirty="0" err="1">
                <a:latin typeface="Courier" charset="0"/>
              </a:rPr>
              <a:t>deceptivedeceptivedeceptive</a:t>
            </a:r>
            <a:endParaRPr lang="en-AU" altLang="en-US" sz="2400" dirty="0">
              <a:latin typeface="Courier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" charset="0"/>
              </a:rPr>
              <a:t>plaintext: </a:t>
            </a:r>
            <a:r>
              <a:rPr lang="en-AU" altLang="en-US" sz="2400" dirty="0" err="1">
                <a:latin typeface="Courier" charset="0"/>
              </a:rPr>
              <a:t>wearediscoveredsaveyourself</a:t>
            </a:r>
            <a:endParaRPr lang="en-AU" altLang="en-US" sz="2400" dirty="0">
              <a:latin typeface="Courier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2400" dirty="0" err="1">
                <a:latin typeface="Courier" charset="0"/>
              </a:rPr>
              <a:t>ciphertext:ZICVTWQNGRZGVTWAVZHCQYGLMGJ</a:t>
            </a:r>
            <a:endParaRPr lang="en-AU" altLang="en-US" sz="2400" dirty="0">
              <a:latin typeface="Courier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sz="2400" dirty="0"/>
              <a:t>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6813B5-57E9-E17B-051B-19E5284D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772D9-2BED-744E-A278-257D6959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One-Time Pad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BC856E-46D0-4602-40C7-BB02E2EE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truly random key as long as the message is used, the cipher will be secure </a:t>
            </a:r>
          </a:p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 One-Time pad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unbreakable since ciphertext bears no statistical relationship to the plaintext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plaintext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ciphertext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exists a key mapping one to other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use the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generation &amp; safe distribution of key</a:t>
            </a: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388AB2-4B30-2C13-045C-FFFE51E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4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2223C-16EA-C81A-7E31-83370DED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Modern Block Ciphers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715DF3-A6A2-C6AC-43DE-9A46C5A6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look at modern block ciphers</a:t>
            </a:r>
          </a:p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widely used types of cryptographic algorithms </a:t>
            </a:r>
          </a:p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secrecy /authentication services</a:t>
            </a:r>
          </a:p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DES (Data Encryption Standard)</a:t>
            </a:r>
          </a:p>
          <a:p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block cipher design principles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0234D9-C88C-152E-0CA3-5A5C5887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5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70CAC-33D8-347D-6A85-FA050B20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vs Stream Ciphers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5E1913-0938-F565-66AA-CA27F9D4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ciphers process messages in blocks, each of which is then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/decrypted 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substitution on very big characters</a:t>
            </a:r>
          </a:p>
          <a:p>
            <a:pPr lvl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64-bits or more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ciphers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messages a bit or byte at a time when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/decrypting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current ciphers are block ciphers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range of applications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9EE164-B17C-5228-81AC-442027BE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58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2E5E2568-DD71-99DC-3601-7BF52009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 Principles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0E56E61-EEC8-0D6F-6A3C-BA3B806A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symmetric block ciphers are based on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Feistel Cipher Structure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since must be able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ciphertext to recover messages efficiently</a:t>
            </a:r>
          </a:p>
          <a:p>
            <a:pPr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ciphers look like an extremely large substitution </a:t>
            </a:r>
          </a:p>
          <a:p>
            <a:pPr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need table of 2</a:t>
            </a:r>
            <a:r>
              <a:rPr lang="en-AU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entries for a 64-bit block </a:t>
            </a:r>
          </a:p>
          <a:p>
            <a:pPr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create from smaller building blocks </a:t>
            </a:r>
          </a:p>
          <a:p>
            <a:pPr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idea of a product cipher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32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4049EE83-3680-23EA-75B6-DCBFBB5F8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229600" cy="715962"/>
          </a:xfrm>
        </p:spPr>
        <p:txBody>
          <a:bodyPr/>
          <a:lstStyle/>
          <a:p>
            <a:r>
              <a:rPr lang="en-US" altLang="en-US" dirty="0"/>
              <a:t>Ideal Block Cipher</a:t>
            </a:r>
            <a:endParaRPr lang="en-IN" dirty="0"/>
          </a:p>
        </p:txBody>
      </p:sp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CC967D3F-6997-AD91-85A0-F10168A2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073900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58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3FAD2-88D6-AAA9-1715-B90CC16B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is plaintext (sometimes called cleartext).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disguising a message in such a way as to hide its substance is encryption.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encrypted message is ciphertext.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turning ciphertext back into plaintext is decryption.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74A84-10FB-0C92-1D3E-5635894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575FE67-EB10-E32D-9929-7C628BCC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 dirty="0"/>
              <a:t>Claude Shannon and Substitution-Permutation Ciphers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CF22B13-D7A8-2275-E2ED-4F820E23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800" dirty="0"/>
              <a:t>Claude Shannon introduced idea of substitution-permutation (S-P) networks in 1949 paper</a:t>
            </a:r>
          </a:p>
          <a:p>
            <a:r>
              <a:rPr lang="en-AU" altLang="en-US" sz="2800" dirty="0"/>
              <a:t>form basis of modern block ciphers </a:t>
            </a:r>
          </a:p>
          <a:p>
            <a:r>
              <a:rPr lang="en-AU" altLang="en-US" sz="2800" dirty="0"/>
              <a:t>S-P nets are based on the two primitive cryptographic operations seen before: </a:t>
            </a:r>
          </a:p>
          <a:p>
            <a:pPr lvl="1"/>
            <a:r>
              <a:rPr lang="en-AU" altLang="en-US" sz="2400" i="1" dirty="0"/>
              <a:t>substitution</a:t>
            </a:r>
            <a:r>
              <a:rPr lang="en-AU" altLang="en-US" sz="2400" dirty="0"/>
              <a:t> (S-box)</a:t>
            </a:r>
          </a:p>
          <a:p>
            <a:pPr lvl="1"/>
            <a:r>
              <a:rPr lang="en-AU" altLang="en-US" sz="2400" i="1" dirty="0"/>
              <a:t>permutation </a:t>
            </a:r>
            <a:r>
              <a:rPr lang="en-AU" altLang="en-US" sz="2400" dirty="0"/>
              <a:t>(P-box)</a:t>
            </a:r>
          </a:p>
          <a:p>
            <a:r>
              <a:rPr lang="en-AU" altLang="en-US" sz="2800" dirty="0"/>
              <a:t>provide </a:t>
            </a:r>
            <a:r>
              <a:rPr lang="en-AU" altLang="en-US" sz="2800" i="1" dirty="0"/>
              <a:t>confusion</a:t>
            </a:r>
            <a:r>
              <a:rPr lang="en-AU" altLang="en-US" sz="2800" dirty="0"/>
              <a:t> &amp; </a:t>
            </a:r>
            <a:r>
              <a:rPr lang="en-AU" altLang="en-US" sz="2800" i="1" dirty="0"/>
              <a:t>diffusion</a:t>
            </a:r>
            <a:r>
              <a:rPr lang="en-AU" altLang="en-US" sz="2800" dirty="0"/>
              <a:t> of message &amp; key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6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22B1CD0C-0FBC-CC1D-DD05-742E9100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Confusion and Diffusion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CF8D237-BBD8-8A30-6977-B2960AE5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needs to completely obscure statistical properties of original message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one-time pad does this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practically Shannon suggested combining S &amp; P elements to obtain:</a:t>
            </a:r>
          </a:p>
          <a:p>
            <a:pPr algn="just">
              <a:lnSpc>
                <a:spcPct val="90000"/>
              </a:lnSpc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dissipates statistical structure of plaintext over bulk of ciphertext</a:t>
            </a:r>
          </a:p>
          <a:p>
            <a:pPr algn="just">
              <a:lnSpc>
                <a:spcPct val="90000"/>
              </a:lnSpc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makes relationship between ciphertext and key as complex as possible</a:t>
            </a:r>
            <a:endParaRPr lang="en-AU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3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0860ED8-7371-26FF-244A-34D3F55E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Feistel Cipher Structure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859C694-90A0-6615-427B-73D14D3C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Horst Feistel devised the </a:t>
            </a:r>
            <a:r>
              <a:rPr lang="en-AU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feistel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concept of invertible product cipher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input block into two halves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through multiple rounds which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substitution on left data half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round function of right half &amp; subkey</a:t>
            </a:r>
          </a:p>
          <a:p>
            <a:pPr lvl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have permutation swapping halves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Shannon’s S-P net concept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77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C5703FA-A65C-5492-0EE4-50B55074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Feistel Cipher Structure</a:t>
            </a:r>
            <a:endParaRPr lang="en-IN" dirty="0"/>
          </a:p>
        </p:txBody>
      </p:sp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1938BBB3-DFD6-0CA8-FA19-DF34448DA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6" y="3451217"/>
            <a:ext cx="8" cy="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="" xmlns:a16="http://schemas.microsoft.com/office/drawing/2014/main" id="{F5555E1C-C45F-E1B3-2191-823D6A4C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92213"/>
            <a:ext cx="3581400" cy="56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0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A8E985F-6F88-5B7E-D28B-AE24A9F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Feistel Cipher Design Elements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35AF44B-9D77-F8E4-9470-758A797D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dirty="0"/>
              <a:t>block size 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key size 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number of rounds 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subkey generation algorithm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round function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fast software </a:t>
            </a:r>
            <a:r>
              <a:rPr lang="en-US" altLang="en-US" dirty="0" err="1"/>
              <a:t>en</a:t>
            </a:r>
            <a:r>
              <a:rPr lang="en-US" altLang="en-US" dirty="0"/>
              <a:t>/decryption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ease of analysis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DA4A59B-F58F-C4FE-9269-0083AA252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8229600" cy="715962"/>
          </a:xfrm>
        </p:spPr>
        <p:txBody>
          <a:bodyPr/>
          <a:lstStyle/>
          <a:p>
            <a:r>
              <a:rPr lang="en-AU" altLang="en-US" dirty="0"/>
              <a:t>Feistel Cipher Decryption</a:t>
            </a:r>
            <a:endParaRPr lang="en-IN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A49839AD-E025-59B0-34EC-D923CEDC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10763"/>
            <a:ext cx="3979863" cy="57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759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27703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AD789F-3F9B-39BA-1FE8-F708CA67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cipher (or cypher) is an algorithm for performing encryption or decryption—a series of well-defined steps that can be followed as a procedure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7BB9D5-B11F-9CC3-45F3-AC25EA2E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F74E9E-608E-35CA-86A3-47809D76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236B69-AFFF-943B-A1B5-7377E3D9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implementation of cryptographic techniques and their accompanying infrastructure to provide information security services.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cryptosystem is also referred to as a cipher system.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components of a basic cryptosystem are as follows − 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 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Algorithm 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 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525C15-8120-DB50-AD8F-81DDF94E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3B648-7E74-3284-6D39-2934529F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61104"/>
            <a:ext cx="8229600" cy="715962"/>
          </a:xfrm>
        </p:spPr>
        <p:txBody>
          <a:bodyPr/>
          <a:lstStyle/>
          <a:p>
            <a:r>
              <a:rPr lang="en-US" altLang="en-US" dirty="0"/>
              <a:t>OSI Security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36D132-467C-A237-5EB8-FE332B24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80431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“Security Architecture for OSI”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systematic way of defining and providing security requirements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 it provides a useful, if abstract, overview of concepts.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7BFC6A-F99C-DE51-1DFA-421A786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030">
            <a:extLst>
              <a:ext uri="{FF2B5EF4-FFF2-40B4-BE49-F238E27FC236}">
                <a16:creationId xmlns="" xmlns:a16="http://schemas.microsoft.com/office/drawing/2014/main" id="{4FE1B007-3D7C-E5D6-B78D-4B1828D6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60" y="3657600"/>
            <a:ext cx="3446463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43A6F-5D56-4174-73C3-EC1B82EB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Aspects of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3877B0-5A1C-F235-06A8-579BD80C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3 aspects of information security: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attack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mechanism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service</a:t>
            </a:r>
          </a:p>
          <a:p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201646-D28D-2E60-52E8-73F9949B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4536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0af665b-9cc2-4010-a7f6-c2696d1560f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2243</Words>
  <Application>Microsoft Office PowerPoint</Application>
  <PresentationFormat>On-screen Show (4:3)</PresentationFormat>
  <Paragraphs>392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Bookman Old Style</vt:lpstr>
      <vt:lpstr>Calibri</vt:lpstr>
      <vt:lpstr>Cambria</vt:lpstr>
      <vt:lpstr>Courier</vt:lpstr>
      <vt:lpstr>Courier New</vt:lpstr>
      <vt:lpstr>Mangal</vt:lpstr>
      <vt:lpstr>Times</vt:lpstr>
      <vt:lpstr>Times New Roman</vt:lpstr>
      <vt:lpstr>urw-din</vt:lpstr>
      <vt:lpstr>Wingdings</vt:lpstr>
      <vt:lpstr>Thiru_Regular</vt:lpstr>
      <vt:lpstr>PowerPoint Presentation</vt:lpstr>
      <vt:lpstr>PowerPoint Presentation</vt:lpstr>
      <vt:lpstr>Introduction to Cryptography</vt:lpstr>
      <vt:lpstr>Terminologies</vt:lpstr>
      <vt:lpstr>PowerPoint Presentation</vt:lpstr>
      <vt:lpstr>PowerPoint Presentation</vt:lpstr>
      <vt:lpstr>Cryptosystem</vt:lpstr>
      <vt:lpstr>OSI Security Architecture</vt:lpstr>
      <vt:lpstr>Aspects of Security</vt:lpstr>
      <vt:lpstr>Security Attack</vt:lpstr>
      <vt:lpstr>Passive Attacks</vt:lpstr>
      <vt:lpstr>Active Attacks</vt:lpstr>
      <vt:lpstr>Security Service</vt:lpstr>
      <vt:lpstr>Security Services</vt:lpstr>
      <vt:lpstr>Security Services (X.800)</vt:lpstr>
      <vt:lpstr>Security Mechanism</vt:lpstr>
      <vt:lpstr>Security Mechanisms (X.800)</vt:lpstr>
      <vt:lpstr>Model for Network Security</vt:lpstr>
      <vt:lpstr>Model for Network Security</vt:lpstr>
      <vt:lpstr>Model for Network Access Security</vt:lpstr>
      <vt:lpstr>Model for Network Access Security</vt:lpstr>
      <vt:lpstr>Classical Substitution Ciphers</vt:lpstr>
      <vt:lpstr>Caesar Cipher</vt:lpstr>
      <vt:lpstr>Caesar Cipher</vt:lpstr>
      <vt:lpstr>Cryptanalysis of Caesar Cipher </vt:lpstr>
      <vt:lpstr>Monoalphabetic Cipher</vt:lpstr>
      <vt:lpstr>Monoalphabetic Cipher Security</vt:lpstr>
      <vt:lpstr>Language Redundancy and Cryptanalysis</vt:lpstr>
      <vt:lpstr>English Letter Frequencies</vt:lpstr>
      <vt:lpstr>Use in Cryptanalysis</vt:lpstr>
      <vt:lpstr>Example Cryptanalysis</vt:lpstr>
      <vt:lpstr>Hill cipher</vt:lpstr>
      <vt:lpstr>PowerPoint Presentation</vt:lpstr>
      <vt:lpstr>Encryption</vt:lpstr>
      <vt:lpstr>PowerPoint Presentation</vt:lpstr>
      <vt:lpstr>Decryption</vt:lpstr>
      <vt:lpstr>PowerPoint Presentation</vt:lpstr>
      <vt:lpstr>Playfair Cipher</vt:lpstr>
      <vt:lpstr>Playfair Key Matrix</vt:lpstr>
      <vt:lpstr>Encrypting and Decrypting</vt:lpstr>
      <vt:lpstr>Security of Playfair Cipher</vt:lpstr>
      <vt:lpstr>Polyalphabetic Ciphers</vt:lpstr>
      <vt:lpstr>Vigenère Cipher</vt:lpstr>
      <vt:lpstr>Example of Vigenère Cipher</vt:lpstr>
      <vt:lpstr>One-Time Pad</vt:lpstr>
      <vt:lpstr>Modern Block Ciphers</vt:lpstr>
      <vt:lpstr>Block vs Stream Ciphers</vt:lpstr>
      <vt:lpstr>Block Cipher Principles</vt:lpstr>
      <vt:lpstr>Ideal Block Cipher</vt:lpstr>
      <vt:lpstr>Claude Shannon and Substitution-Permutation Ciphers</vt:lpstr>
      <vt:lpstr>Confusion and Diffusion</vt:lpstr>
      <vt:lpstr>Feistel Cipher Structure</vt:lpstr>
      <vt:lpstr>Feistel Cipher Structure</vt:lpstr>
      <vt:lpstr>Feistel Cipher Design Elements</vt:lpstr>
      <vt:lpstr>Feistel Cipher Decryption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Microsoft account</cp:lastModifiedBy>
  <cp:revision>300</cp:revision>
  <dcterms:created xsi:type="dcterms:W3CDTF">2006-08-16T00:00:00Z</dcterms:created>
  <dcterms:modified xsi:type="dcterms:W3CDTF">2023-02-13T13:39:54Z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