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4"/>
  </p:sldMasterIdLst>
  <p:notesMasterIdLst>
    <p:notesMasterId r:id="rId86"/>
  </p:notesMasterIdLst>
  <p:handoutMasterIdLst>
    <p:handoutMasterId r:id="rId87"/>
  </p:handoutMasterIdLst>
  <p:sldIdLst>
    <p:sldId id="256" r:id="rId5"/>
    <p:sldId id="551" r:id="rId6"/>
    <p:sldId id="552" r:id="rId7"/>
    <p:sldId id="553" r:id="rId8"/>
    <p:sldId id="554" r:id="rId9"/>
    <p:sldId id="557" r:id="rId10"/>
    <p:sldId id="555" r:id="rId11"/>
    <p:sldId id="556" r:id="rId12"/>
    <p:sldId id="558" r:id="rId13"/>
    <p:sldId id="559" r:id="rId14"/>
    <p:sldId id="560" r:id="rId15"/>
    <p:sldId id="561" r:id="rId16"/>
    <p:sldId id="562" r:id="rId17"/>
    <p:sldId id="563" r:id="rId18"/>
    <p:sldId id="564" r:id="rId19"/>
    <p:sldId id="565" r:id="rId20"/>
    <p:sldId id="566" r:id="rId21"/>
    <p:sldId id="567" r:id="rId22"/>
    <p:sldId id="568" r:id="rId23"/>
    <p:sldId id="569" r:id="rId24"/>
    <p:sldId id="571" r:id="rId25"/>
    <p:sldId id="572" r:id="rId26"/>
    <p:sldId id="573" r:id="rId27"/>
    <p:sldId id="574" r:id="rId28"/>
    <p:sldId id="575" r:id="rId29"/>
    <p:sldId id="576" r:id="rId30"/>
    <p:sldId id="577" r:id="rId31"/>
    <p:sldId id="578" r:id="rId32"/>
    <p:sldId id="580" r:id="rId33"/>
    <p:sldId id="581" r:id="rId34"/>
    <p:sldId id="582" r:id="rId35"/>
    <p:sldId id="583" r:id="rId36"/>
    <p:sldId id="584" r:id="rId37"/>
    <p:sldId id="585" r:id="rId38"/>
    <p:sldId id="586" r:id="rId39"/>
    <p:sldId id="587" r:id="rId40"/>
    <p:sldId id="588" r:id="rId41"/>
    <p:sldId id="589" r:id="rId42"/>
    <p:sldId id="590" r:id="rId43"/>
    <p:sldId id="591" r:id="rId44"/>
    <p:sldId id="592" r:id="rId45"/>
    <p:sldId id="621" r:id="rId46"/>
    <p:sldId id="622" r:id="rId47"/>
    <p:sldId id="629" r:id="rId48"/>
    <p:sldId id="623" r:id="rId49"/>
    <p:sldId id="630" r:id="rId50"/>
    <p:sldId id="624" r:id="rId51"/>
    <p:sldId id="631" r:id="rId52"/>
    <p:sldId id="625" r:id="rId53"/>
    <p:sldId id="626" r:id="rId54"/>
    <p:sldId id="632" r:id="rId55"/>
    <p:sldId id="627" r:id="rId56"/>
    <p:sldId id="628" r:id="rId57"/>
    <p:sldId id="593" r:id="rId58"/>
    <p:sldId id="594" r:id="rId59"/>
    <p:sldId id="595" r:id="rId60"/>
    <p:sldId id="596" r:id="rId61"/>
    <p:sldId id="597" r:id="rId62"/>
    <p:sldId id="598" r:id="rId63"/>
    <p:sldId id="599" r:id="rId64"/>
    <p:sldId id="601" r:id="rId65"/>
    <p:sldId id="602" r:id="rId66"/>
    <p:sldId id="603" r:id="rId67"/>
    <p:sldId id="604" r:id="rId68"/>
    <p:sldId id="605" r:id="rId69"/>
    <p:sldId id="606" r:id="rId70"/>
    <p:sldId id="607" r:id="rId71"/>
    <p:sldId id="608" r:id="rId72"/>
    <p:sldId id="609" r:id="rId73"/>
    <p:sldId id="610" r:id="rId74"/>
    <p:sldId id="611" r:id="rId75"/>
    <p:sldId id="612" r:id="rId76"/>
    <p:sldId id="613" r:id="rId77"/>
    <p:sldId id="614" r:id="rId78"/>
    <p:sldId id="615" r:id="rId79"/>
    <p:sldId id="616" r:id="rId80"/>
    <p:sldId id="617" r:id="rId81"/>
    <p:sldId id="618" r:id="rId82"/>
    <p:sldId id="619" r:id="rId83"/>
    <p:sldId id="620" r:id="rId84"/>
    <p:sldId id="300" r:id="rId8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BAE59F-D5FE-4533-AB0A-080C989B79E4}" v="65" dt="2023-02-13T08:30:13.0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43" autoAdjust="0"/>
    <p:restoredTop sz="94660"/>
  </p:normalViewPr>
  <p:slideViewPr>
    <p:cSldViewPr>
      <p:cViewPr varScale="1">
        <p:scale>
          <a:sx n="74" d="100"/>
          <a:sy n="74" d="100"/>
        </p:scale>
        <p:origin x="1136"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slide" Target="slides/slide80.xml"/><Relationship Id="rId89"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92"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handoutMaster" Target="handoutMasters/handoutMaster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nanakumar Ganesan" userId="01c6304ab81ed45c" providerId="LiveId" clId="{08DBB363-A4FE-434B-ACED-E572B4387D13}"/>
    <pc:docChg chg="delSld">
      <pc:chgData name="Gnanakumar Ganesan" userId="01c6304ab81ed45c" providerId="LiveId" clId="{08DBB363-A4FE-434B-ACED-E572B4387D13}" dt="2023-02-13T09:14:31.119" v="12" actId="47"/>
      <pc:docMkLst>
        <pc:docMk/>
      </pc:docMkLst>
      <pc:sldChg chg="del">
        <pc:chgData name="Gnanakumar Ganesan" userId="01c6304ab81ed45c" providerId="LiveId" clId="{08DBB363-A4FE-434B-ACED-E572B4387D13}" dt="2023-02-13T09:14:22.926" v="0" actId="47"/>
        <pc:sldMkLst>
          <pc:docMk/>
          <pc:sldMk cId="1091539789" sldId="538"/>
        </pc:sldMkLst>
      </pc:sldChg>
      <pc:sldChg chg="del">
        <pc:chgData name="Gnanakumar Ganesan" userId="01c6304ab81ed45c" providerId="LiveId" clId="{08DBB363-A4FE-434B-ACED-E572B4387D13}" dt="2023-02-13T09:14:23.757" v="1" actId="47"/>
        <pc:sldMkLst>
          <pc:docMk/>
          <pc:sldMk cId="2024028069" sldId="539"/>
        </pc:sldMkLst>
      </pc:sldChg>
      <pc:sldChg chg="del">
        <pc:chgData name="Gnanakumar Ganesan" userId="01c6304ab81ed45c" providerId="LiveId" clId="{08DBB363-A4FE-434B-ACED-E572B4387D13}" dt="2023-02-13T09:14:24.482" v="2" actId="47"/>
        <pc:sldMkLst>
          <pc:docMk/>
          <pc:sldMk cId="3713387866" sldId="540"/>
        </pc:sldMkLst>
      </pc:sldChg>
      <pc:sldChg chg="del">
        <pc:chgData name="Gnanakumar Ganesan" userId="01c6304ab81ed45c" providerId="LiveId" clId="{08DBB363-A4FE-434B-ACED-E572B4387D13}" dt="2023-02-13T09:14:24.867" v="3" actId="47"/>
        <pc:sldMkLst>
          <pc:docMk/>
          <pc:sldMk cId="1359860557" sldId="541"/>
        </pc:sldMkLst>
      </pc:sldChg>
      <pc:sldChg chg="del">
        <pc:chgData name="Gnanakumar Ganesan" userId="01c6304ab81ed45c" providerId="LiveId" clId="{08DBB363-A4FE-434B-ACED-E572B4387D13}" dt="2023-02-13T09:14:25.173" v="4" actId="47"/>
        <pc:sldMkLst>
          <pc:docMk/>
          <pc:sldMk cId="1763952717" sldId="542"/>
        </pc:sldMkLst>
      </pc:sldChg>
      <pc:sldChg chg="del">
        <pc:chgData name="Gnanakumar Ganesan" userId="01c6304ab81ed45c" providerId="LiveId" clId="{08DBB363-A4FE-434B-ACED-E572B4387D13}" dt="2023-02-13T09:14:25.446" v="5" actId="47"/>
        <pc:sldMkLst>
          <pc:docMk/>
          <pc:sldMk cId="2295980072" sldId="543"/>
        </pc:sldMkLst>
      </pc:sldChg>
      <pc:sldChg chg="del">
        <pc:chgData name="Gnanakumar Ganesan" userId="01c6304ab81ed45c" providerId="LiveId" clId="{08DBB363-A4FE-434B-ACED-E572B4387D13}" dt="2023-02-13T09:14:25.782" v="6" actId="47"/>
        <pc:sldMkLst>
          <pc:docMk/>
          <pc:sldMk cId="3444910395" sldId="544"/>
        </pc:sldMkLst>
      </pc:sldChg>
      <pc:sldChg chg="del">
        <pc:chgData name="Gnanakumar Ganesan" userId="01c6304ab81ed45c" providerId="LiveId" clId="{08DBB363-A4FE-434B-ACED-E572B4387D13}" dt="2023-02-13T09:14:26.834" v="7" actId="47"/>
        <pc:sldMkLst>
          <pc:docMk/>
          <pc:sldMk cId="3700204105" sldId="545"/>
        </pc:sldMkLst>
      </pc:sldChg>
      <pc:sldChg chg="del">
        <pc:chgData name="Gnanakumar Ganesan" userId="01c6304ab81ed45c" providerId="LiveId" clId="{08DBB363-A4FE-434B-ACED-E572B4387D13}" dt="2023-02-13T09:14:27.484" v="8" actId="47"/>
        <pc:sldMkLst>
          <pc:docMk/>
          <pc:sldMk cId="815514896" sldId="546"/>
        </pc:sldMkLst>
      </pc:sldChg>
      <pc:sldChg chg="del">
        <pc:chgData name="Gnanakumar Ganesan" userId="01c6304ab81ed45c" providerId="LiveId" clId="{08DBB363-A4FE-434B-ACED-E572B4387D13}" dt="2023-02-13T09:14:28.045" v="9" actId="47"/>
        <pc:sldMkLst>
          <pc:docMk/>
          <pc:sldMk cId="207642083" sldId="547"/>
        </pc:sldMkLst>
      </pc:sldChg>
      <pc:sldChg chg="del">
        <pc:chgData name="Gnanakumar Ganesan" userId="01c6304ab81ed45c" providerId="LiveId" clId="{08DBB363-A4FE-434B-ACED-E572B4387D13}" dt="2023-02-13T09:14:28.876" v="10" actId="47"/>
        <pc:sldMkLst>
          <pc:docMk/>
          <pc:sldMk cId="3970501368" sldId="548"/>
        </pc:sldMkLst>
      </pc:sldChg>
      <pc:sldChg chg="del">
        <pc:chgData name="Gnanakumar Ganesan" userId="01c6304ab81ed45c" providerId="LiveId" clId="{08DBB363-A4FE-434B-ACED-E572B4387D13}" dt="2023-02-13T09:14:29.974" v="11" actId="47"/>
        <pc:sldMkLst>
          <pc:docMk/>
          <pc:sldMk cId="3666933763" sldId="549"/>
        </pc:sldMkLst>
      </pc:sldChg>
      <pc:sldChg chg="del">
        <pc:chgData name="Gnanakumar Ganesan" userId="01c6304ab81ed45c" providerId="LiveId" clId="{08DBB363-A4FE-434B-ACED-E572B4387D13}" dt="2023-02-13T09:14:31.119" v="12" actId="47"/>
        <pc:sldMkLst>
          <pc:docMk/>
          <pc:sldMk cId="2413704824" sldId="55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0C24494-34C8-4B85-95EC-EFB8BC02FE7F}" type="datetimeFigureOut">
              <a:rPr lang="en-US" smtClean="0"/>
              <a:t>31-Mar-23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BD0F90C-8AF4-4E3E-8FFD-30D2A3D6204D}" type="slidenum">
              <a:rPr lang="en-US" smtClean="0"/>
              <a:t>‹#›</a:t>
            </a:fld>
            <a:endParaRPr lang="en-US"/>
          </a:p>
        </p:txBody>
      </p:sp>
    </p:spTree>
    <p:extLst>
      <p:ext uri="{BB962C8B-B14F-4D97-AF65-F5344CB8AC3E}">
        <p14:creationId xmlns:p14="http://schemas.microsoft.com/office/powerpoint/2010/main" val="33018052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911B5A-781F-4560-A1CC-D59FB8C1A7F6}" type="datetimeFigureOut">
              <a:rPr lang="en-US" smtClean="0"/>
              <a:t>31-Mar-23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24ADE7-A6F4-4046-A847-5DCBEEEA65FB}" type="slidenum">
              <a:rPr lang="en-US" smtClean="0"/>
              <a:t>‹#›</a:t>
            </a:fld>
            <a:endParaRPr lang="en-US"/>
          </a:p>
        </p:txBody>
      </p:sp>
    </p:spTree>
    <p:extLst>
      <p:ext uri="{BB962C8B-B14F-4D97-AF65-F5344CB8AC3E}">
        <p14:creationId xmlns:p14="http://schemas.microsoft.com/office/powerpoint/2010/main" val="26778111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24ADE7-A6F4-4046-A847-5DCBEEEA65FB}" type="slidenum">
              <a:rPr lang="en-US" smtClean="0"/>
              <a:t>1</a:t>
            </a:fld>
            <a:endParaRPr lang="en-US"/>
          </a:p>
        </p:txBody>
      </p:sp>
    </p:spTree>
    <p:extLst>
      <p:ext uri="{BB962C8B-B14F-4D97-AF65-F5344CB8AC3E}">
        <p14:creationId xmlns:p14="http://schemas.microsoft.com/office/powerpoint/2010/main" val="21879802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360F32-F688-4D85-AB43-AB05B33E9D4A}" type="slidenum">
              <a:rPr lang="en-AU"/>
              <a:pPr/>
              <a:t>29</a:t>
            </a:fld>
            <a:endParaRPr lang="en-AU"/>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r>
              <a:rPr lang="en-US">
                <a:latin typeface="Times-Roman" charset="0"/>
              </a:rPr>
              <a:t>The Rijndael proposal for AES defined a cipher in which the block length and the key length can be independently specified to be 128,192,or 256 bits. The AES specification uses the same three key size alternatives but limits the block length to 128 bits. </a:t>
            </a:r>
            <a:r>
              <a:rPr lang="en-US"/>
              <a:t>Rijndael is an academic submission, based on the earlier Square cipher, from Belgium academics Dr Joan Daemen and Dr Vincent Rijmen. It is an iterative cipher (operates on entire data block in every round) rather than feistel (operate on halves at a time), and was designed to have characteristics of: </a:t>
            </a:r>
            <a:r>
              <a:rPr lang="en-US">
                <a:latin typeface="Times-Roman" charset="0"/>
              </a:rPr>
              <a:t>Resistance against all known attacks, Speed and code compactness on a wide range of platforms, &amp; Design simplicity.</a:t>
            </a:r>
            <a:endParaRPr lang="en-US"/>
          </a:p>
          <a:p>
            <a:endParaRPr lang="en-US"/>
          </a:p>
          <a:p>
            <a:endParaRPr lang="en-AU"/>
          </a:p>
        </p:txBody>
      </p:sp>
    </p:spTree>
    <p:extLst>
      <p:ext uri="{BB962C8B-B14F-4D97-AF65-F5344CB8AC3E}">
        <p14:creationId xmlns:p14="http://schemas.microsoft.com/office/powerpoint/2010/main" val="24701757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100D79-3832-42FD-B423-22F32F64C003}" type="slidenum">
              <a:rPr lang="en-AU"/>
              <a:pPr/>
              <a:t>30</a:t>
            </a:fld>
            <a:endParaRPr lang="en-AU"/>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p:txBody>
          <a:bodyPr/>
          <a:lstStyle/>
          <a:p>
            <a:r>
              <a:rPr lang="en-US">
                <a:latin typeface="Times-Roman" charset="0"/>
              </a:rPr>
              <a:t>The input to the AES encryption and decryption algorithms is a single 128-bit block, depicted in FIPS PUB 197, as a square matrix of bytes .This block is copied into the State array, which is modified at each stage of encryption or decryption. After the final stage,</a:t>
            </a:r>
            <a:r>
              <a:rPr lang="en-US">
                <a:latin typeface="Helvetica" panose="020B0604020202020204" pitchFamily="34" charset="0"/>
              </a:rPr>
              <a:t> </a:t>
            </a:r>
            <a:r>
              <a:rPr lang="en-US">
                <a:latin typeface="Times-Roman" charset="0"/>
              </a:rPr>
              <a:t>State is copied to an output.</a:t>
            </a:r>
          </a:p>
          <a:p>
            <a:r>
              <a:rPr lang="en-US"/>
              <a:t>The key is expanded into 44/52/60 lots of 32-bit words (see later), with 4 used in each round.</a:t>
            </a:r>
          </a:p>
          <a:p>
            <a:r>
              <a:rPr lang="en-US"/>
              <a:t>The data computation then consists of an “add round key” step, then 9/11/13 rounds with all 4 steps, and a final 10</a:t>
            </a:r>
            <a:r>
              <a:rPr lang="en-US" baseline="30000"/>
              <a:t>th</a:t>
            </a:r>
            <a:r>
              <a:rPr lang="en-US"/>
              <a:t>/12</a:t>
            </a:r>
            <a:r>
              <a:rPr lang="en-US" baseline="30000"/>
              <a:t>th</a:t>
            </a:r>
            <a:r>
              <a:rPr lang="en-US"/>
              <a:t>/14</a:t>
            </a:r>
            <a:r>
              <a:rPr lang="en-US" baseline="30000"/>
              <a:t>th</a:t>
            </a:r>
            <a:r>
              <a:rPr lang="en-US"/>
              <a:t> step of byte subs + mix cols + add round key. This can be viewed as alternating XOR key &amp; scramble data bytes operations. All of the steps are easily reversed, and can be efficiently implemented using XOR’s &amp; table lookups.</a:t>
            </a:r>
          </a:p>
          <a:p>
            <a:endParaRPr lang="en-AU"/>
          </a:p>
        </p:txBody>
      </p:sp>
    </p:spTree>
    <p:extLst>
      <p:ext uri="{BB962C8B-B14F-4D97-AF65-F5344CB8AC3E}">
        <p14:creationId xmlns:p14="http://schemas.microsoft.com/office/powerpoint/2010/main" val="17948957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643E6A-6471-4C2E-AB45-7DAEBEC08914}" type="slidenum">
              <a:rPr lang="en-AU"/>
              <a:pPr/>
              <a:t>31</a:t>
            </a:fld>
            <a:endParaRPr lang="en-AU"/>
          </a:p>
        </p:txBody>
      </p:sp>
      <p:sp>
        <p:nvSpPr>
          <p:cNvPr id="1026" name="Rectangle 2"/>
          <p:cNvSpPr>
            <a:spLocks noGrp="1" noRot="1" noChangeAspect="1" noChangeArrowheads="1" noTextEdit="1"/>
          </p:cNvSpPr>
          <p:nvPr>
            <p:ph type="sldImg"/>
          </p:nvPr>
        </p:nvSpPr>
        <p:spPr>
          <a:ln/>
        </p:spPr>
      </p:sp>
      <p:sp>
        <p:nvSpPr>
          <p:cNvPr id="1027" name="Rectangle 3"/>
          <p:cNvSpPr>
            <a:spLocks noGrp="1" noChangeArrowheads="1"/>
          </p:cNvSpPr>
          <p:nvPr>
            <p:ph type="body" idx="1"/>
          </p:nvPr>
        </p:nvSpPr>
        <p:spPr/>
        <p:txBody>
          <a:bodyPr/>
          <a:lstStyle/>
          <a:p>
            <a:r>
              <a:rPr lang="en-US"/>
              <a:t>Stallings Figure 5.1 s</a:t>
            </a:r>
            <a:r>
              <a:rPr lang="en-US">
                <a:latin typeface="Times-Roman" charset="0"/>
              </a:rPr>
              <a:t>hows the overall structure of AES, as detailed on the previous slide. </a:t>
            </a:r>
          </a:p>
        </p:txBody>
      </p:sp>
    </p:spTree>
    <p:extLst>
      <p:ext uri="{BB962C8B-B14F-4D97-AF65-F5344CB8AC3E}">
        <p14:creationId xmlns:p14="http://schemas.microsoft.com/office/powerpoint/2010/main" val="37767879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864E72-9C7F-4B31-ADAB-7ACEBC1BA18E}" type="slidenum">
              <a:rPr lang="en-AU"/>
              <a:pPr/>
              <a:t>32</a:t>
            </a:fld>
            <a:endParaRPr lang="en-AU"/>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p:txBody>
          <a:bodyPr/>
          <a:lstStyle/>
          <a:p>
            <a:r>
              <a:rPr lang="en-US">
                <a:latin typeface="Times-Roman" charset="0"/>
              </a:rPr>
              <a:t>Now discuss each of the four stages used in AES. The Substitute bytes stage uses an S-box to perform a byte-by-byte substitution of the block.</a:t>
            </a:r>
            <a:r>
              <a:rPr lang="en-US"/>
              <a:t> There is a single 8-bit wide S-box used on every byte. This S-box is a permutation of all 256 8-bit values, constructed using a transformation which treats the values as polynomials in GF(2</a:t>
            </a:r>
            <a:r>
              <a:rPr lang="en-US" baseline="30000"/>
              <a:t>8</a:t>
            </a:r>
            <a:r>
              <a:rPr lang="en-US"/>
              <a:t>) – however it is fixed, so really only need to know the table when implementing. Decryption requires the inverse of the table. These tables are given in Stallings Table 4.5.</a:t>
            </a:r>
          </a:p>
          <a:p>
            <a:r>
              <a:rPr lang="en-US"/>
              <a:t>The table was designed to be resistant to known cryptanalytic attacks. Specifically, the Rijndael developers sought a design that has a low correlation between input bits and output bits, with the property that the output cannot be described as a simple mathematical function of the input, with no fixed points and no “opposite fixed points”. </a:t>
            </a:r>
            <a:endParaRPr lang="en-AU"/>
          </a:p>
        </p:txBody>
      </p:sp>
    </p:spTree>
    <p:extLst>
      <p:ext uri="{BB962C8B-B14F-4D97-AF65-F5344CB8AC3E}">
        <p14:creationId xmlns:p14="http://schemas.microsoft.com/office/powerpoint/2010/main" val="21305808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9FAF0-DAD6-44A7-B20D-24754B12C2E3}" type="slidenum">
              <a:rPr lang="en-AU"/>
              <a:pPr/>
              <a:t>33</a:t>
            </a:fld>
            <a:endParaRPr lang="en-AU"/>
          </a:p>
        </p:txBody>
      </p:sp>
      <p:sp>
        <p:nvSpPr>
          <p:cNvPr id="7987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79875"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r>
              <a:rPr lang="en-US"/>
              <a:t>As this diagram from Stallings Fig 5.4a shows, the </a:t>
            </a:r>
            <a:r>
              <a:rPr lang="en-AU"/>
              <a:t>Byte Substitution operates on each byte of state independently, with the input byte used to index a row/col in the table to retrieve the substituted value.</a:t>
            </a:r>
          </a:p>
        </p:txBody>
      </p:sp>
    </p:spTree>
    <p:extLst>
      <p:ext uri="{BB962C8B-B14F-4D97-AF65-F5344CB8AC3E}">
        <p14:creationId xmlns:p14="http://schemas.microsoft.com/office/powerpoint/2010/main" val="19583012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A4AAFD-C916-4351-800E-0135BDB9899F}" type="slidenum">
              <a:rPr lang="en-AU"/>
              <a:pPr/>
              <a:t>34</a:t>
            </a:fld>
            <a:endParaRPr lang="en-AU"/>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lang="en-US"/>
              <a:t>The </a:t>
            </a:r>
            <a:r>
              <a:rPr lang="en-US">
                <a:latin typeface="Times-Roman" charset="0"/>
              </a:rPr>
              <a:t>ShiftRows stage </a:t>
            </a:r>
            <a:r>
              <a:rPr lang="en-US"/>
              <a:t>provides a simple “permutation” of the data, whereas the other steps involve substitutions. Further, since the state is treated as a block of columns, it is this step which provides for diffusion of values between columns. It performs a circular rotate on each row of 0, 1, 2 &amp; 3 places for respective rows. When decrypting it </a:t>
            </a:r>
            <a:r>
              <a:rPr lang="en-US">
                <a:latin typeface="Times-Roman" charset="0"/>
              </a:rPr>
              <a:t>performs the circular shifts in the opposite direction for each row. This row shift moves an individual byte from one column to another, which is a linear distance of a multiple of 4 bytes, and ensures that the 4 bytes of one column are spread out to four different columns.</a:t>
            </a:r>
            <a:endParaRPr lang="en-US"/>
          </a:p>
          <a:p>
            <a:endParaRPr lang="en-AU"/>
          </a:p>
        </p:txBody>
      </p:sp>
    </p:spTree>
    <p:extLst>
      <p:ext uri="{BB962C8B-B14F-4D97-AF65-F5344CB8AC3E}">
        <p14:creationId xmlns:p14="http://schemas.microsoft.com/office/powerpoint/2010/main" val="31408692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66B945-6FD5-4542-94BC-2D88CEFA5DCD}" type="slidenum">
              <a:rPr lang="en-AU"/>
              <a:pPr/>
              <a:t>35</a:t>
            </a:fld>
            <a:endParaRPr lang="en-AU"/>
          </a:p>
        </p:txBody>
      </p:sp>
      <p:sp>
        <p:nvSpPr>
          <p:cNvPr id="8192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1923"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r>
              <a:rPr lang="en-AU"/>
              <a:t>Stalling Figure 5.5a illustrates the Shift Rows permutation.</a:t>
            </a:r>
          </a:p>
        </p:txBody>
      </p:sp>
    </p:spTree>
    <p:extLst>
      <p:ext uri="{BB962C8B-B14F-4D97-AF65-F5344CB8AC3E}">
        <p14:creationId xmlns:p14="http://schemas.microsoft.com/office/powerpoint/2010/main" val="31075116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1C40A7-E311-4055-82D8-918A928806A9}" type="slidenum">
              <a:rPr lang="en-AU"/>
              <a:pPr/>
              <a:t>36</a:t>
            </a:fld>
            <a:endParaRPr lang="en-AU"/>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r>
              <a:rPr lang="en-US"/>
              <a:t>The </a:t>
            </a:r>
            <a:r>
              <a:rPr lang="en-US">
                <a:latin typeface="Times-Roman" charset="0"/>
              </a:rPr>
              <a:t>MixColumns stage is a substitution that makes use of arithmetic over GF</a:t>
            </a:r>
            <a:r>
              <a:rPr lang="en-US">
                <a:latin typeface="Helvetica" panose="020B0604020202020204" pitchFamily="34" charset="0"/>
              </a:rPr>
              <a:t>(2^8). </a:t>
            </a:r>
            <a:r>
              <a:rPr lang="en-US">
                <a:latin typeface="Times-Roman" charset="0"/>
              </a:rPr>
              <a:t>Each byte of a column is mapped into a new value that is a function of all four bytes in that column. </a:t>
            </a:r>
            <a:r>
              <a:rPr lang="en-US"/>
              <a:t>It is designed as a matrix multiplication where each byte is treated as a polynomial in GF(2</a:t>
            </a:r>
            <a:r>
              <a:rPr lang="en-US" baseline="30000"/>
              <a:t>8</a:t>
            </a:r>
            <a:r>
              <a:rPr lang="en-US"/>
              <a:t>). The inverse used for decryption involves a different set of constants.</a:t>
            </a:r>
          </a:p>
          <a:p>
            <a:r>
              <a:rPr lang="en-US"/>
              <a:t>The constants used are based on a linear code with maximal distance between code words – this gives good mixing of the bytes within each column. Combined with the “shift rows” step provides good avalanche, so that within a few rounds, all output bits depend on all input bits.</a:t>
            </a:r>
          </a:p>
          <a:p>
            <a:endParaRPr lang="en-US"/>
          </a:p>
          <a:p>
            <a:endParaRPr lang="en-US"/>
          </a:p>
          <a:p>
            <a:endParaRPr lang="en-AU"/>
          </a:p>
        </p:txBody>
      </p:sp>
    </p:spTree>
    <p:extLst>
      <p:ext uri="{BB962C8B-B14F-4D97-AF65-F5344CB8AC3E}">
        <p14:creationId xmlns:p14="http://schemas.microsoft.com/office/powerpoint/2010/main" val="17508498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B3CC62-6CE8-4CAF-AAB6-BCF07B10929F}" type="slidenum">
              <a:rPr lang="en-AU"/>
              <a:pPr/>
              <a:t>37</a:t>
            </a:fld>
            <a:endParaRPr lang="en-AU"/>
          </a:p>
        </p:txBody>
      </p:sp>
      <p:sp>
        <p:nvSpPr>
          <p:cNvPr id="8397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3971"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r>
              <a:rPr lang="en-AU"/>
              <a:t>Stalling Figure 5.5b illustrates the Mix Columns transformation.</a:t>
            </a:r>
          </a:p>
        </p:txBody>
      </p:sp>
    </p:spTree>
    <p:extLst>
      <p:ext uri="{BB962C8B-B14F-4D97-AF65-F5344CB8AC3E}">
        <p14:creationId xmlns:p14="http://schemas.microsoft.com/office/powerpoint/2010/main" val="34869332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D33360-AFFF-4DFA-B451-26F79FB95BC9}" type="slidenum">
              <a:rPr lang="en-AU"/>
              <a:pPr/>
              <a:t>38</a:t>
            </a:fld>
            <a:endParaRPr lang="en-AU"/>
          </a:p>
        </p:txBody>
      </p:sp>
      <p:sp>
        <p:nvSpPr>
          <p:cNvPr id="86018"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6019"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r>
              <a:rPr lang="en-AU"/>
              <a:t>In practise, you implement Mix Columns by expressing the transformation on each column as 4 equations (Stallings equation 5.4) to compute the new bytes for that column. This computation only involves shifts, XORs &amp; conditional XORs (for the modulo reduction).</a:t>
            </a:r>
          </a:p>
          <a:p>
            <a:r>
              <a:rPr lang="en-AU"/>
              <a:t>The decryption computation requires the use of the inverse of the matrix, which has larger </a:t>
            </a:r>
            <a:r>
              <a:rPr lang="en-US"/>
              <a:t>coefficients, and is thus potentially a little harder &amp; slower to implement.</a:t>
            </a:r>
          </a:p>
          <a:p>
            <a:r>
              <a:rPr lang="en-US"/>
              <a:t>The designers &amp; the AES standard provide an alternate characterisation of Mix Columns, which treats each column of State to be a four-term polynomial with coefficients in GF(2</a:t>
            </a:r>
            <a:r>
              <a:rPr lang="en-US" baseline="30000"/>
              <a:t>8</a:t>
            </a:r>
            <a:r>
              <a:rPr lang="en-US"/>
              <a:t>). Each column is multiplied by a fixed polynomial a(x) given in Stallings eqn 5.7. Whilst this is useful for analysis of the stage, the matrix description is all that’s required for implementation.</a:t>
            </a:r>
            <a:endParaRPr lang="en-AU"/>
          </a:p>
        </p:txBody>
      </p:sp>
    </p:spTree>
    <p:extLst>
      <p:ext uri="{BB962C8B-B14F-4D97-AF65-F5344CB8AC3E}">
        <p14:creationId xmlns:p14="http://schemas.microsoft.com/office/powerpoint/2010/main" val="1092339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CFA702-1E8A-4CE0-81AE-119D25CF0536}" type="slidenum">
              <a:rPr lang="en-AU"/>
              <a:pPr/>
              <a:t>21</a:t>
            </a:fld>
            <a:endParaRPr lang="en-AU"/>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r>
              <a:rPr lang="en-US"/>
              <a:t>Note some more important properties of modular arithmetic, as discussed further in the text.</a:t>
            </a:r>
          </a:p>
        </p:txBody>
      </p:sp>
    </p:spTree>
    <p:extLst>
      <p:ext uri="{BB962C8B-B14F-4D97-AF65-F5344CB8AC3E}">
        <p14:creationId xmlns:p14="http://schemas.microsoft.com/office/powerpoint/2010/main" val="32905054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9CC6A9-148D-4206-AB7C-B30E52E67608}" type="slidenum">
              <a:rPr lang="en-AU"/>
              <a:pPr/>
              <a:t>39</a:t>
            </a:fld>
            <a:endParaRPr lang="en-AU"/>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p:txBody>
          <a:bodyPr/>
          <a:lstStyle/>
          <a:p>
            <a:r>
              <a:rPr lang="en-US"/>
              <a:t>Lastly is the </a:t>
            </a:r>
            <a:r>
              <a:rPr lang="en-AU"/>
              <a:t>Add Round Key</a:t>
            </a:r>
            <a:r>
              <a:rPr lang="en-US"/>
              <a:t> stage which </a:t>
            </a:r>
            <a:r>
              <a:rPr lang="en-US">
                <a:latin typeface="Times-Roman" charset="0"/>
              </a:rPr>
              <a:t>is a simple bitwise XOR of the current block with a portion of the expanded </a:t>
            </a:r>
            <a:r>
              <a:rPr lang="en-US"/>
              <a:t>key. Note this is the only step which makes use of the key and obscures the result, hence MUST be used at start and end of each round, since otherwise could undo effect of other steps. But the other steps provide confusion/diffusion/non-linearity. That us you can look at the cipher as a series of XOR with key then scramble/permute block repeated. This is efficient and highly secure it is believed.</a:t>
            </a:r>
          </a:p>
          <a:p>
            <a:endParaRPr lang="en-US"/>
          </a:p>
        </p:txBody>
      </p:sp>
    </p:spTree>
    <p:extLst>
      <p:ext uri="{BB962C8B-B14F-4D97-AF65-F5344CB8AC3E}">
        <p14:creationId xmlns:p14="http://schemas.microsoft.com/office/powerpoint/2010/main" val="6247536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BC6A8E-94DB-4687-B335-2B198785A310}" type="slidenum">
              <a:rPr lang="en-AU"/>
              <a:pPr/>
              <a:t>40</a:t>
            </a:fld>
            <a:endParaRPr lang="en-AU"/>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r>
              <a:rPr lang="en-US"/>
              <a:t>Stallings Figure 5.4b illustrates the </a:t>
            </a:r>
            <a:r>
              <a:rPr lang="en-AU"/>
              <a:t>Add Round Key stage</a:t>
            </a:r>
            <a:r>
              <a:rPr lang="en-US"/>
              <a:t>, which like </a:t>
            </a:r>
            <a:r>
              <a:rPr lang="en-AU"/>
              <a:t>Byte Substitution, operates on each byte of state independently.</a:t>
            </a:r>
          </a:p>
          <a:p>
            <a:endParaRPr lang="en-US"/>
          </a:p>
        </p:txBody>
      </p:sp>
    </p:spTree>
    <p:extLst>
      <p:ext uri="{BB962C8B-B14F-4D97-AF65-F5344CB8AC3E}">
        <p14:creationId xmlns:p14="http://schemas.microsoft.com/office/powerpoint/2010/main" val="31769553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8ABC48-2B3C-43F1-A864-B3203CDD4E70}" type="slidenum">
              <a:rPr lang="en-AU"/>
              <a:pPr/>
              <a:t>41</a:t>
            </a:fld>
            <a:endParaRPr lang="en-AU"/>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p:txBody>
          <a:bodyPr/>
          <a:lstStyle/>
          <a:p>
            <a:r>
              <a:rPr lang="en-AU"/>
              <a:t>Can thus now view all the internal details of the AES round, showing how each byte of the state is manipulated, as shown in Stallings Figure 5.3.</a:t>
            </a:r>
            <a:endParaRPr lang="en-US"/>
          </a:p>
        </p:txBody>
      </p:sp>
    </p:spTree>
    <p:extLst>
      <p:ext uri="{BB962C8B-B14F-4D97-AF65-F5344CB8AC3E}">
        <p14:creationId xmlns:p14="http://schemas.microsoft.com/office/powerpoint/2010/main" val="4731246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6AD573-B4B9-4D8C-8415-27F991C16B6E}" type="slidenum">
              <a:rPr lang="en-AU"/>
              <a:pPr/>
              <a:t>54</a:t>
            </a:fld>
            <a:endParaRPr lang="en-AU"/>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p:txBody>
          <a:bodyPr/>
          <a:lstStyle/>
          <a:p>
            <a:r>
              <a:rPr lang="en-US">
                <a:latin typeface="Times-Roman" charset="0"/>
              </a:rPr>
              <a:t>The AES key expansion algorithm takes as input a 4-word (16-byte) key and produces a linear array of words, providing a 4-word round key for the initial AddRoundKey stage and each of the 10/12/14 rounds of the cipher</a:t>
            </a:r>
            <a:r>
              <a:rPr lang="en-US"/>
              <a:t>. It involves copying the key into the first group of 4 words, and then constructing subsequent groups of 4 based on the values of the previous &amp; 4th back words. The first word in each group of 4 gets “special treatment” with rotate + S-box + XOR constant on the previous word before XOR’ing the one from 4 back. In the 256-bit key/14 round version, there’s also an extra step on the middle word.</a:t>
            </a:r>
            <a:endParaRPr lang="en-AU"/>
          </a:p>
        </p:txBody>
      </p:sp>
    </p:spTree>
    <p:extLst>
      <p:ext uri="{BB962C8B-B14F-4D97-AF65-F5344CB8AC3E}">
        <p14:creationId xmlns:p14="http://schemas.microsoft.com/office/powerpoint/2010/main" val="10040763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97F9D5-9402-4781-BFEB-5D325EBB9FAB}" type="slidenum">
              <a:rPr lang="en-AU"/>
              <a:pPr/>
              <a:t>55</a:t>
            </a:fld>
            <a:endParaRPr lang="en-AU"/>
          </a:p>
        </p:txBody>
      </p:sp>
      <p:sp>
        <p:nvSpPr>
          <p:cNvPr id="8909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9091"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r>
              <a:rPr lang="en-US"/>
              <a:t>The first block of the AES Key Expansion is shown here in Stallings Figure 5.6. It shows each group of 4 bytes in the key being assigned to the first 4 words, then the calculation of the next 4 words based on the values of the previous 4 words, which is repeated enough times to create all the necessary subkey information.</a:t>
            </a:r>
            <a:endParaRPr lang="en-AU"/>
          </a:p>
        </p:txBody>
      </p:sp>
    </p:spTree>
    <p:extLst>
      <p:ext uri="{BB962C8B-B14F-4D97-AF65-F5344CB8AC3E}">
        <p14:creationId xmlns:p14="http://schemas.microsoft.com/office/powerpoint/2010/main" val="11034190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4DEB27-3F05-4E50-B69C-CECF59FBC1E5}" type="slidenum">
              <a:rPr lang="en-AU"/>
              <a:pPr/>
              <a:t>56</a:t>
            </a:fld>
            <a:endParaRPr lang="en-AU"/>
          </a:p>
        </p:txBody>
      </p:sp>
      <p:sp>
        <p:nvSpPr>
          <p:cNvPr id="96258"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6259"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r>
              <a:rPr lang="en-US">
                <a:latin typeface="Times-Roman" charset="0"/>
              </a:rPr>
              <a:t>The Rijndael developers designed the expansion key algorithm to be resistant to known cryptanalytic attacks. </a:t>
            </a:r>
            <a:r>
              <a:rPr lang="en-US"/>
              <a:t>It is designed to be simple to implement, but by using round constants break symmetries, and make it much harder to deduce other key bits if just some are known (but once have as many consecutive bits as are in key, can then easily recreate the full expansion). The design criteria used are listed above.</a:t>
            </a:r>
          </a:p>
          <a:p>
            <a:endParaRPr lang="en-US"/>
          </a:p>
          <a:p>
            <a:endParaRPr lang="en-AU"/>
          </a:p>
        </p:txBody>
      </p:sp>
    </p:spTree>
    <p:extLst>
      <p:ext uri="{BB962C8B-B14F-4D97-AF65-F5344CB8AC3E}">
        <p14:creationId xmlns:p14="http://schemas.microsoft.com/office/powerpoint/2010/main" val="2852003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AB9575-EECF-4758-A512-996346B0F75A}" type="slidenum">
              <a:rPr lang="en-AU"/>
              <a:pPr/>
              <a:t>57</a:t>
            </a:fld>
            <a:endParaRPr lang="en-AU"/>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p:txBody>
          <a:bodyPr/>
          <a:lstStyle/>
          <a:p>
            <a:r>
              <a:rPr lang="en-US">
                <a:latin typeface="Times-Roman" charset="0"/>
              </a:rPr>
              <a:t>The AES decryption cipher is not identical to the encryption cipher (Stallings Figure 5.1). The sequence of transformations for decryption differs from that for encryption, although the form of the key schedules for encryption and decryption is the same. This has the disadvantage that two separate software or firmware modules are needed for applications that require both encryption and decryption. There is, however, an equivalent version of the decryption algorithm that has the same structure as the encryption algorithm, with the same sequence of transformations as the encryption algorithm (with transformations replaced by their inverses). To achieve this equivalence,a change in key schedule is needed. </a:t>
            </a:r>
            <a:endParaRPr lang="en-US"/>
          </a:p>
          <a:p>
            <a:r>
              <a:rPr lang="en-US"/>
              <a:t>By constructing an equivalent inverse cipher with steps in same order as for encryption, we can derive a more efficient implementation. Clearly swapping the byte substitutions and shift rows has no effect, since work just on bytes. Swapping the mix columns and add round key steps requires the inverse mix columns step be applied to the round keys first – this makes the decryption key schedule a little more complex with this construction, but allows the use of same h/w or s/w for the data en/decrypt computation.</a:t>
            </a:r>
          </a:p>
          <a:p>
            <a:endParaRPr lang="en-AU"/>
          </a:p>
        </p:txBody>
      </p:sp>
    </p:spTree>
    <p:extLst>
      <p:ext uri="{BB962C8B-B14F-4D97-AF65-F5344CB8AC3E}">
        <p14:creationId xmlns:p14="http://schemas.microsoft.com/office/powerpoint/2010/main" val="4376927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7A0F18-CB0C-41B2-8770-A877CCB64550}" type="slidenum">
              <a:rPr lang="en-AU"/>
              <a:pPr/>
              <a:t>58</a:t>
            </a:fld>
            <a:endParaRPr lang="en-AU"/>
          </a:p>
        </p:txBody>
      </p:sp>
      <p:sp>
        <p:nvSpPr>
          <p:cNvPr id="91138"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1139"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r>
              <a:rPr lang="en-US"/>
              <a:t>Illustrate the equivalent inverse cipher with Stallings Figure 5.7.</a:t>
            </a:r>
          </a:p>
          <a:p>
            <a:endParaRPr lang="en-AU"/>
          </a:p>
        </p:txBody>
      </p:sp>
    </p:spTree>
    <p:extLst>
      <p:ext uri="{BB962C8B-B14F-4D97-AF65-F5344CB8AC3E}">
        <p14:creationId xmlns:p14="http://schemas.microsoft.com/office/powerpoint/2010/main" val="29111364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CBBFF0-58BF-4B40-B659-D827D6ED9C43}" type="slidenum">
              <a:rPr lang="en-AU"/>
              <a:pPr/>
              <a:t>59</a:t>
            </a:fld>
            <a:endParaRPr lang="en-AU"/>
          </a:p>
        </p:txBody>
      </p:sp>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p:txBody>
          <a:bodyPr/>
          <a:lstStyle/>
          <a:p>
            <a:r>
              <a:rPr lang="en-US">
                <a:latin typeface="Times-Roman" charset="0"/>
              </a:rPr>
              <a:t>AES can be implemented very efficiently on an 8-bit processor.</a:t>
            </a:r>
          </a:p>
          <a:p>
            <a:r>
              <a:rPr lang="en-US">
                <a:latin typeface="Times-Roman" charset="0"/>
              </a:rPr>
              <a:t>AddRoundKey is a bytewise XOR operation. </a:t>
            </a:r>
          </a:p>
          <a:p>
            <a:r>
              <a:rPr lang="en-US">
                <a:latin typeface="Times-Roman" charset="0"/>
              </a:rPr>
              <a:t>ShiftRows is a simple byte shifting operation. </a:t>
            </a:r>
          </a:p>
          <a:p>
            <a:r>
              <a:rPr lang="en-US">
                <a:latin typeface="Times-Roman" charset="0"/>
              </a:rPr>
              <a:t>SubBytes operates at the byte level and only requires a lookup of a 256 byte table S. </a:t>
            </a:r>
          </a:p>
          <a:p>
            <a:r>
              <a:rPr lang="en-US">
                <a:latin typeface="Times-Roman" charset="0"/>
              </a:rPr>
              <a:t>MixColumns (matrix multiply) can be implemented as byte XOR’s &amp; table lookups with a 2nd 256 byte table X2, using the formulae shown in Stallings equation 5.9.</a:t>
            </a:r>
          </a:p>
        </p:txBody>
      </p:sp>
    </p:spTree>
    <p:extLst>
      <p:ext uri="{BB962C8B-B14F-4D97-AF65-F5344CB8AC3E}">
        <p14:creationId xmlns:p14="http://schemas.microsoft.com/office/powerpoint/2010/main" val="19351545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0E5B73-0951-48D8-9855-C5FA7FB11781}" type="slidenum">
              <a:rPr lang="en-AU"/>
              <a:pPr/>
              <a:t>60</a:t>
            </a:fld>
            <a:endParaRPr lang="en-AU"/>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p:txBody>
          <a:bodyPr/>
          <a:lstStyle/>
          <a:p>
            <a:r>
              <a:rPr lang="en-US">
                <a:latin typeface="Times-Roman" charset="0"/>
              </a:rPr>
              <a:t>AES can also be very efficiently implemented on an 32-bit processor, by rewriting the stage transformation to use 4 table lookups &amp; 4 XOR’s per column of state. These tables can be computed in advance using the formulae shown in the text, and need 4Kb to store.</a:t>
            </a:r>
          </a:p>
          <a:p>
            <a:r>
              <a:rPr lang="en-US">
                <a:latin typeface="Times-Roman" charset="0"/>
              </a:rPr>
              <a:t>The developers of Rijndael believe that this compact, efficient implementation was probably one of the most important factors in the selection of Rijndael for AES.</a:t>
            </a:r>
            <a:r>
              <a:rPr lang="en-US">
                <a:latin typeface="Helvetica" panose="020B0604020202020204" pitchFamily="34" charset="0"/>
              </a:rPr>
              <a:t> </a:t>
            </a:r>
          </a:p>
        </p:txBody>
      </p:sp>
    </p:spTree>
    <p:extLst>
      <p:ext uri="{BB962C8B-B14F-4D97-AF65-F5344CB8AC3E}">
        <p14:creationId xmlns:p14="http://schemas.microsoft.com/office/powerpoint/2010/main" val="3412452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28386D-F0A8-45DA-947B-9BF9A55590B4}" type="slidenum">
              <a:rPr lang="en-AU"/>
              <a:pPr/>
              <a:t>22</a:t>
            </a:fld>
            <a:endParaRPr lang="en-AU"/>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r>
              <a:rPr lang="en-US"/>
              <a:t>Example showing addition in GF(8), from Stallings Table 4.1a.</a:t>
            </a:r>
            <a:endParaRPr lang="en-AU"/>
          </a:p>
        </p:txBody>
      </p:sp>
    </p:spTree>
    <p:extLst>
      <p:ext uri="{BB962C8B-B14F-4D97-AF65-F5344CB8AC3E}">
        <p14:creationId xmlns:p14="http://schemas.microsoft.com/office/powerpoint/2010/main" val="2956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788DBC2-1B0E-4484-AF84-797A0F5030B3}" type="slidenum">
              <a:rPr lang="en-AU" altLang="en-US" smtClean="0"/>
              <a:pPr/>
              <a:t>62</a:t>
            </a:fld>
            <a:endParaRPr lang="en-AU" altLang="en-US" smtClean="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pPr eaLnBrk="1" hangingPunct="1"/>
            <a:r>
              <a:rPr lang="en-AU" altLang="en-US" i="1" smtClean="0"/>
              <a:t>Euclid's Algorithm is derived from the observation that if a &amp; b have a common factor d (ie. a=m.d &amp; b=n.d) then d is also a factor in any difference between them, vis: a-p.b = (m.d)-p.(n.d) = d.(m-p.n). Euclid's Algorithm keeps computing successive differences until it vanishes, at which point that divisor has been reached.</a:t>
            </a:r>
            <a:r>
              <a:rPr lang="en-AU" altLang="en-US" smtClean="0"/>
              <a:t> </a:t>
            </a:r>
          </a:p>
        </p:txBody>
      </p:sp>
    </p:spTree>
    <p:extLst>
      <p:ext uri="{BB962C8B-B14F-4D97-AF65-F5344CB8AC3E}">
        <p14:creationId xmlns:p14="http://schemas.microsoft.com/office/powerpoint/2010/main" val="25185631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D8B297-7BCB-40B6-B8D6-FFF5947CFD9D}" type="slidenum">
              <a:rPr lang="en-AU"/>
              <a:pPr/>
              <a:t>64</a:t>
            </a:fld>
            <a:endParaRPr lang="en-AU"/>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r>
              <a:rPr lang="en-US"/>
              <a:t>An important problem is to find multiplicative inverses in such finite fields. Can show that such inverses always exist, &amp; can </a:t>
            </a:r>
            <a:r>
              <a:rPr lang="en-US" sz="1000"/>
              <a:t>extend the </a:t>
            </a:r>
            <a:r>
              <a:rPr lang="en-AU"/>
              <a:t>Euclidean</a:t>
            </a:r>
            <a:r>
              <a:rPr lang="en-US" sz="1000"/>
              <a:t> algorithm to find them as shown. See text for discussion as to why this works.</a:t>
            </a:r>
          </a:p>
        </p:txBody>
      </p:sp>
    </p:spTree>
    <p:extLst>
      <p:ext uri="{BB962C8B-B14F-4D97-AF65-F5344CB8AC3E}">
        <p14:creationId xmlns:p14="http://schemas.microsoft.com/office/powerpoint/2010/main" val="7985324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15BE6C-6D38-4758-810C-900D1C03BF6E}" type="slidenum">
              <a:rPr lang="en-AU"/>
              <a:pPr/>
              <a:t>65</a:t>
            </a:fld>
            <a:endParaRPr lang="en-AU"/>
          </a:p>
        </p:txBody>
      </p:sp>
      <p:sp>
        <p:nvSpPr>
          <p:cNvPr id="100354" name="Rectangle 1026"/>
          <p:cNvSpPr>
            <a:spLocks noGrp="1" noRot="1" noChangeAspect="1" noChangeArrowheads="1" noTextEdit="1"/>
          </p:cNvSpPr>
          <p:nvPr>
            <p:ph type="sldImg"/>
          </p:nvPr>
        </p:nvSpPr>
        <p:spPr>
          <a:ln/>
        </p:spPr>
      </p:sp>
      <p:sp>
        <p:nvSpPr>
          <p:cNvPr id="100355" name="Rectangle 1027"/>
          <p:cNvSpPr>
            <a:spLocks noGrp="1" noChangeArrowheads="1"/>
          </p:cNvSpPr>
          <p:nvPr>
            <p:ph type="body" idx="1"/>
          </p:nvPr>
        </p:nvSpPr>
        <p:spPr/>
        <p:txBody>
          <a:bodyPr/>
          <a:lstStyle/>
          <a:p>
            <a:r>
              <a:rPr lang="en-US"/>
              <a:t>Example showing how to find the inverse of 550 in GF(1759), from Stallings Table 4.4.</a:t>
            </a:r>
          </a:p>
        </p:txBody>
      </p:sp>
    </p:spTree>
    <p:extLst>
      <p:ext uri="{BB962C8B-B14F-4D97-AF65-F5344CB8AC3E}">
        <p14:creationId xmlns:p14="http://schemas.microsoft.com/office/powerpoint/2010/main" val="14805207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33179D2-9466-40EB-9CC1-3836496639D5}" type="slidenum">
              <a:rPr lang="en-AU" altLang="en-US" smtClean="0"/>
              <a:pPr/>
              <a:t>67</a:t>
            </a:fld>
            <a:endParaRPr lang="en-AU" altLang="en-US" smtClean="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pPr eaLnBrk="1" hangingPunct="1"/>
            <a:r>
              <a:rPr lang="en-AU" altLang="en-US" smtClean="0"/>
              <a:t>The idea of "factoring" a number is important - finding numbers which divide into it. Taking this as far as can go, by factorising all the factors, we can eventually write the number as a product of (powers of) primes - its prime factorisation.</a:t>
            </a:r>
          </a:p>
        </p:txBody>
      </p:sp>
    </p:spTree>
    <p:extLst>
      <p:ext uri="{BB962C8B-B14F-4D97-AF65-F5344CB8AC3E}">
        <p14:creationId xmlns:p14="http://schemas.microsoft.com/office/powerpoint/2010/main" val="19678573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02ECA41-F989-423F-97FA-0A3DE23EF662}" type="slidenum">
              <a:rPr lang="en-AU" altLang="en-US" smtClean="0"/>
              <a:pPr/>
              <a:t>77</a:t>
            </a:fld>
            <a:endParaRPr lang="en-AU" altLang="en-US" smtClean="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p:spPr>
        <p:txBody>
          <a:bodyPr/>
          <a:lstStyle/>
          <a:p>
            <a:pPr eaLnBrk="1" hangingPunct="1"/>
            <a:r>
              <a:rPr lang="en-AU" altLang="en-US" smtClean="0"/>
              <a:t>The CRT is so called because it is believed to have been discovered by the Chinese</a:t>
            </a:r>
          </a:p>
          <a:p>
            <a:pPr eaLnBrk="1" hangingPunct="1"/>
            <a:r>
              <a:rPr lang="en-AU" altLang="en-US" smtClean="0"/>
              <a:t>mathematician Sun-Tse in around 100 AD.</a:t>
            </a:r>
          </a:p>
          <a:p>
            <a:pPr eaLnBrk="1" hangingPunct="1"/>
            <a:endParaRPr lang="en-AU" altLang="en-US" smtClean="0"/>
          </a:p>
          <a:p>
            <a:pPr eaLnBrk="1" hangingPunct="1"/>
            <a:r>
              <a:rPr lang="en-US" altLang="en-US" smtClean="0"/>
              <a:t> It is very useful in speeding up some operations in the RSA public-key scheme.</a:t>
            </a:r>
            <a:endParaRPr lang="en-AU" altLang="en-US" smtClean="0"/>
          </a:p>
        </p:txBody>
      </p:sp>
    </p:spTree>
    <p:extLst>
      <p:ext uri="{BB962C8B-B14F-4D97-AF65-F5344CB8AC3E}">
        <p14:creationId xmlns:p14="http://schemas.microsoft.com/office/powerpoint/2010/main" val="14019477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5F176BE-62D7-427C-85B4-E525DB09DE84}" type="slidenum">
              <a:rPr lang="en-AU" altLang="en-US" smtClean="0"/>
              <a:pPr/>
              <a:t>78</a:t>
            </a:fld>
            <a:endParaRPr lang="en-AU" altLang="en-US" smtClean="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p:spPr>
        <p:txBody>
          <a:bodyPr/>
          <a:lstStyle/>
          <a:p>
            <a:pPr eaLnBrk="1" hangingPunct="1"/>
            <a:r>
              <a:rPr lang="en-US" altLang="en-US" smtClean="0"/>
              <a:t>See worked examples in text.</a:t>
            </a:r>
            <a:endParaRPr lang="en-AU" altLang="en-US" smtClean="0"/>
          </a:p>
        </p:txBody>
      </p:sp>
    </p:spTree>
    <p:extLst>
      <p:ext uri="{BB962C8B-B14F-4D97-AF65-F5344CB8AC3E}">
        <p14:creationId xmlns:p14="http://schemas.microsoft.com/office/powerpoint/2010/main" val="6977320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4730177-F79A-44AC-B219-9C3A62735EA6}" type="slidenum">
              <a:rPr lang="en-AU" altLang="en-US" smtClean="0"/>
              <a:pPr/>
              <a:t>80</a:t>
            </a:fld>
            <a:endParaRPr lang="en-AU" altLang="en-US"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pPr eaLnBrk="1" hangingPunct="1"/>
            <a:r>
              <a:rPr lang="en-US" altLang="en-US" smtClean="0"/>
              <a:t>Discrete logs (or indices) share the properties of normal logarithms, and are quite useful. However whilst exponentiation is relatively easy, finding discrete logs is not, in fact is as hard as factoring a number.</a:t>
            </a:r>
          </a:p>
          <a:p>
            <a:pPr eaLnBrk="1" hangingPunct="1"/>
            <a:endParaRPr lang="en-AU" altLang="en-US" smtClean="0"/>
          </a:p>
          <a:p>
            <a:pPr eaLnBrk="1" hangingPunct="1"/>
            <a:r>
              <a:rPr lang="en-AU" altLang="en-US" smtClean="0"/>
              <a:t>It is the inverse problem to exponentiation, and is an example of a problem thats "easy" one way (raising a number to a power), but "hard" the other (finding what power a number is raised to giving the desired answer). Problems with this type of asymmetry are very rare, but are of critical usefulness in modern cryptography. </a:t>
            </a:r>
          </a:p>
        </p:txBody>
      </p:sp>
    </p:spTree>
    <p:extLst>
      <p:ext uri="{BB962C8B-B14F-4D97-AF65-F5344CB8AC3E}">
        <p14:creationId xmlns:p14="http://schemas.microsoft.com/office/powerpoint/2010/main" val="2326898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3C0957-0EB2-4269-BC99-C8FD75CE3928}" type="slidenum">
              <a:rPr lang="en-AU"/>
              <a:pPr/>
              <a:t>23</a:t>
            </a:fld>
            <a:endParaRPr lang="en-AU"/>
          </a:p>
        </p:txBody>
      </p:sp>
      <p:sp>
        <p:nvSpPr>
          <p:cNvPr id="98306" name="Rectangle 1026"/>
          <p:cNvSpPr>
            <a:spLocks noGrp="1" noRot="1" noChangeAspect="1" noChangeArrowheads="1" noTextEdit="1"/>
          </p:cNvSpPr>
          <p:nvPr>
            <p:ph type="sldImg"/>
          </p:nvPr>
        </p:nvSpPr>
        <p:spPr>
          <a:ln/>
        </p:spPr>
      </p:sp>
      <p:sp>
        <p:nvSpPr>
          <p:cNvPr id="98307" name="Rectangle 1027"/>
          <p:cNvSpPr>
            <a:spLocks noGrp="1" noChangeArrowheads="1"/>
          </p:cNvSpPr>
          <p:nvPr>
            <p:ph type="body" idx="1"/>
          </p:nvPr>
        </p:nvSpPr>
        <p:spPr/>
        <p:txBody>
          <a:bodyPr/>
          <a:lstStyle/>
          <a:p>
            <a:r>
              <a:rPr lang="en-US"/>
              <a:t>Infinite fields are not of particular interest in the context of cryptography. However, finite fields play a crucial role in many cryptographic algorithms. It can be shown that the order of a finite field (number of elements in the field) must be a positive power of a prime, &amp; these are known as Galois fields &amp; denoted GF(p^n). We are most interested in the cases where either n=1 - GF(p), or p=2 - GF(2^n).</a:t>
            </a:r>
          </a:p>
        </p:txBody>
      </p:sp>
    </p:spTree>
    <p:extLst>
      <p:ext uri="{BB962C8B-B14F-4D97-AF65-F5344CB8AC3E}">
        <p14:creationId xmlns:p14="http://schemas.microsoft.com/office/powerpoint/2010/main" val="1527670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4499DD-7707-41DF-88A9-0AA93C4C10D7}" type="slidenum">
              <a:rPr lang="en-AU"/>
              <a:pPr/>
              <a:t>24</a:t>
            </a:fld>
            <a:endParaRPr lang="en-AU"/>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p:txBody>
          <a:bodyPr/>
          <a:lstStyle/>
          <a:p>
            <a:r>
              <a:rPr lang="en-US"/>
              <a:t>Start by considering GF(p) over the set of integers {0…p-1} with addition &amp; multiplication modulo p. This forms a “well-behaved” finite field.</a:t>
            </a:r>
          </a:p>
        </p:txBody>
      </p:sp>
    </p:spTree>
    <p:extLst>
      <p:ext uri="{BB962C8B-B14F-4D97-AF65-F5344CB8AC3E}">
        <p14:creationId xmlns:p14="http://schemas.microsoft.com/office/powerpoint/2010/main" val="484147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5451B2-1022-41E9-8AD9-02553753F15B}" type="slidenum">
              <a:rPr lang="en-AU"/>
              <a:pPr/>
              <a:t>25</a:t>
            </a:fld>
            <a:endParaRPr lang="en-AU"/>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r>
              <a:rPr lang="en-US"/>
              <a:t>Example showing multiplication in GF(7), from Stallings Table 4.3b.</a:t>
            </a:r>
            <a:endParaRPr lang="en-AU"/>
          </a:p>
        </p:txBody>
      </p:sp>
    </p:spTree>
    <p:extLst>
      <p:ext uri="{BB962C8B-B14F-4D97-AF65-F5344CB8AC3E}">
        <p14:creationId xmlns:p14="http://schemas.microsoft.com/office/powerpoint/2010/main" val="33516996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BF41AA-9E9A-436D-A439-3D36E1899BDB}" type="slidenum">
              <a:rPr lang="en-AU"/>
              <a:pPr/>
              <a:t>26</a:t>
            </a:fld>
            <a:endParaRPr lang="en-AU"/>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r>
              <a:rPr lang="en-US">
                <a:latin typeface="Times-Roman" charset="0"/>
              </a:rPr>
              <a:t>The Advanced Encryption Standard (AES) was published by NIST (National Institute of Standards and Technology) in 2001. AES is a symmetric block cipher that is intended to replace DES as the approved standard for a wide range of applications.</a:t>
            </a:r>
            <a:r>
              <a:rPr lang="en-AU"/>
              <a:t> The AES cipher (&amp; other candidates) form the latest generation of block ciphers, and now we see a significant increase in the block size - from the old standard of 64-bits up to 128-bits; and keys from 128 to 256-bits. In part this has been driven by the public demonstrations of exhaustive key searches of DES. Whilst triple-DES is regarded as secure and well understood, it is slow, especially in s/w. </a:t>
            </a:r>
            <a:r>
              <a:rPr lang="en-US">
                <a:latin typeface="Times-Roman" charset="0"/>
              </a:rPr>
              <a:t>In a first round of evaluation, 15 proposed algorithms were accepted. A second round narrowed the field to 5 algorithms. NIST completed its evaluation process and published a final standard (FIPS PUB 197) in November of 2001. NIST selected Rijndael as the proposed AES algorithm. The two researchers who developed and submitted Rijndael for the AES are both cryptographers from Belgium: Dr. Joan Daemen and Dr.Vincent Rijmen. </a:t>
            </a:r>
            <a:endParaRPr lang="en-AU">
              <a:latin typeface="Times-Roman" charset="0"/>
            </a:endParaRPr>
          </a:p>
        </p:txBody>
      </p:sp>
    </p:spTree>
    <p:extLst>
      <p:ext uri="{BB962C8B-B14F-4D97-AF65-F5344CB8AC3E}">
        <p14:creationId xmlns:p14="http://schemas.microsoft.com/office/powerpoint/2010/main" val="2791492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51BCCA-0FDE-46B6-BDED-CFAD97741439}" type="slidenum">
              <a:rPr lang="en-AU"/>
              <a:pPr/>
              <a:t>27</a:t>
            </a:fld>
            <a:endParaRPr lang="en-AU"/>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r>
              <a:rPr lang="en-US"/>
              <a:t>Listed above are NIST’s requirements for the AES candidate submissions. </a:t>
            </a:r>
            <a:r>
              <a:rPr lang="en-US">
                <a:latin typeface="Times-Roman" charset="0"/>
              </a:rPr>
              <a:t>These criteria span the range of concerns for the practical application of modern symmetric block ciphers. </a:t>
            </a:r>
          </a:p>
        </p:txBody>
      </p:sp>
    </p:spTree>
    <p:extLst>
      <p:ext uri="{BB962C8B-B14F-4D97-AF65-F5344CB8AC3E}">
        <p14:creationId xmlns:p14="http://schemas.microsoft.com/office/powerpoint/2010/main" val="34411174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F6D65D-5C47-4E18-82AF-1D57AA2CC0CD}" type="slidenum">
              <a:rPr lang="en-AU"/>
              <a:pPr/>
              <a:t>28</a:t>
            </a:fld>
            <a:endParaRPr lang="en-AU"/>
          </a:p>
        </p:txBody>
      </p:sp>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p:txBody>
          <a:bodyPr/>
          <a:lstStyle/>
          <a:p>
            <a:r>
              <a:rPr lang="en-US">
                <a:latin typeface="Times-Roman" charset="0"/>
              </a:rPr>
              <a:t>In fact, two set of criteria evolved. When NIST issued its original request for candidate algorithm nominations in 1997, the request stated that candidate algorithms would be compared based on the factors shown in Stallings Table5.1, which were used </a:t>
            </a:r>
            <a:r>
              <a:rPr lang="en-US"/>
              <a:t>to evaluate field of 15 candidates to select shortlist of 5. These </a:t>
            </a:r>
            <a:r>
              <a:rPr lang="en-US">
                <a:latin typeface="Times-Roman" charset="0"/>
              </a:rPr>
              <a:t>had categories of security, cost, and </a:t>
            </a:r>
            <a:r>
              <a:rPr lang="en-US"/>
              <a:t>algorithm &amp; implementation characteristics.</a:t>
            </a:r>
            <a:endParaRPr lang="en-US">
              <a:latin typeface="Times-Roman" charset="0"/>
            </a:endParaRPr>
          </a:p>
          <a:p>
            <a:r>
              <a:rPr lang="en-US"/>
              <a:t>The final criteria evolved during the evaluation process, and were used to select Rijndael from that short-list, and more details are given in Stallings Table 5.2, with categories of: general security, ease of software &amp; hardware implementation, implementation attacks, &amp; flexibility (in en/decrypt, keying, other factors).</a:t>
            </a:r>
            <a:endParaRPr lang="en-AU"/>
          </a:p>
        </p:txBody>
      </p:sp>
    </p:spTree>
    <p:extLst>
      <p:ext uri="{BB962C8B-B14F-4D97-AF65-F5344CB8AC3E}">
        <p14:creationId xmlns:p14="http://schemas.microsoft.com/office/powerpoint/2010/main" val="6681880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329EE32A-9D32-4813-91DA-10CEAB70C2FE}" type="datetime1">
              <a:rPr lang="en-US" smtClean="0"/>
              <a:t>31-Mar-23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pic>
        <p:nvPicPr>
          <p:cNvPr id="8" name="Picture 7">
            <a:extLst>
              <a:ext uri="{FF2B5EF4-FFF2-40B4-BE49-F238E27FC236}">
                <a16:creationId xmlns:a16="http://schemas.microsoft.com/office/drawing/2014/main" xmlns="" id="{EE652140-DF33-42B2-90EF-9E9B8553CD9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b="15551"/>
          <a:stretch/>
        </p:blipFill>
        <p:spPr bwMode="auto">
          <a:xfrm>
            <a:off x="0" y="5616575"/>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9957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4397FED7-D033-4DFB-8E6A-D916AB096225}" type="datetime1">
              <a:rPr lang="en-US" smtClean="0"/>
              <a:t>31-Mar-23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844776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6198FD04-9217-4802-ABBD-CEA368EEEA54}" type="datetime1">
              <a:rPr lang="en-US" smtClean="0"/>
              <a:t>31-Mar-23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026411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3038E815-40F9-49F9-AEC2-CC2F00072FFA}" type="datetime1">
              <a:rPr lang="en-US" smtClean="0"/>
              <a:t>31-Mar-23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665227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F6FD5036-7BDF-46AF-BDAA-307FB787F545}" type="datetime1">
              <a:rPr lang="en-US" smtClean="0"/>
              <a:t>31-Mar-23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666071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73D4F449-B7F0-432D-A9A7-3585143706EA}" type="datetime1">
              <a:rPr lang="en-US" smtClean="0"/>
              <a:t>31-Mar-23</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149585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B01BD5D3-26FE-4E99-80AD-5BDE7E136A53}" type="datetime1">
              <a:rPr lang="en-US" smtClean="0"/>
              <a:t>31-Mar-23</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055612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4CE19EE9-55ED-472E-B62C-C2C361AEFB37}" type="datetime1">
              <a:rPr lang="en-US" smtClean="0"/>
              <a:t>31-Mar-23</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216603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3F6E4EEA-EB77-4D0D-A5CC-CF0B64466CDB}" type="datetime1">
              <a:rPr lang="en-US" smtClean="0"/>
              <a:t>31-Mar-23</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007572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6FD2C3A3-80F1-4942-AEDD-1DC9C2D7BFA2}" type="datetime1">
              <a:rPr lang="en-US" smtClean="0"/>
              <a:t>31-Mar-23</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487676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36DF6433-A581-41D3-84E4-6F81F1A643C5}" type="datetime1">
              <a:rPr lang="en-US" smtClean="0"/>
              <a:t>31-Mar-23</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242432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306878"/>
            <a:ext cx="82296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27" name="Text Placeholder 2"/>
          <p:cNvSpPr>
            <a:spLocks noGrp="1"/>
          </p:cNvSpPr>
          <p:nvPr>
            <p:ph type="body" idx="1"/>
          </p:nvPr>
        </p:nvSpPr>
        <p:spPr bwMode="auto">
          <a:xfrm>
            <a:off x="457200" y="1110762"/>
            <a:ext cx="8229600" cy="4680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17A96C-1349-4E87-8E57-5B6AD9B45CF4}" type="datetime1">
              <a:rPr lang="en-US" smtClean="0"/>
              <a:t>31-Mar-23</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B6F15528-21DE-4FAA-801E-634DDDAF4B2B}" type="slidenum">
              <a:rPr lang="en-US" smtClean="0"/>
              <a:pPr/>
              <a:t>‹#›</a:t>
            </a:fld>
            <a:endParaRPr lang="en-US"/>
          </a:p>
        </p:txBody>
      </p:sp>
      <p:pic>
        <p:nvPicPr>
          <p:cNvPr id="2" name="Picture 1">
            <a:extLst>
              <a:ext uri="{FF2B5EF4-FFF2-40B4-BE49-F238E27FC236}">
                <a16:creationId xmlns:a16="http://schemas.microsoft.com/office/drawing/2014/main" xmlns="" id="{D556AC99-D25B-44D7-B4D4-56DFBA9A948D}"/>
              </a:ext>
            </a:extLst>
          </p:cNvPr>
          <p:cNvPicPr>
            <a:picLocks noChangeAspect="1"/>
          </p:cNvPicPr>
          <p:nvPr userDrawn="1"/>
        </p:nvPicPr>
        <p:blipFill rotWithShape="1">
          <a:blip r:embed="rId13">
            <a:extLst>
              <a:ext uri="{28A0092B-C50C-407E-A947-70E740481C1C}">
                <a14:useLocalDpi xmlns:a14="http://schemas.microsoft.com/office/drawing/2010/main" val="0"/>
              </a:ext>
            </a:extLst>
          </a:blip>
          <a:srcRect b="15551"/>
          <a:stretch/>
        </p:blipFill>
        <p:spPr bwMode="auto">
          <a:xfrm>
            <a:off x="0" y="5616575"/>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a:extLst>
              <a:ext uri="{FF2B5EF4-FFF2-40B4-BE49-F238E27FC236}">
                <a16:creationId xmlns:a16="http://schemas.microsoft.com/office/drawing/2014/main" xmlns="" id="{3B5F36A5-15D8-4D7C-9B1D-11E3C685F0D5}"/>
              </a:ext>
            </a:extLst>
          </p:cNvPr>
          <p:cNvCxnSpPr>
            <a:cxnSpLocks/>
          </p:cNvCxnSpPr>
          <p:nvPr userDrawn="1"/>
        </p:nvCxnSpPr>
        <p:spPr>
          <a:xfrm>
            <a:off x="72000" y="1066800"/>
            <a:ext cx="9000000" cy="0"/>
          </a:xfrm>
          <a:prstGeom prst="line">
            <a:avLst/>
          </a:prstGeom>
          <a:ln w="50800" cmpd="thinThick">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792217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1" fontAlgn="base" hangingPunct="1">
        <a:spcBef>
          <a:spcPct val="0"/>
        </a:spcBef>
        <a:spcAft>
          <a:spcPct val="0"/>
        </a:spcAft>
        <a:defRPr sz="2800" b="1" kern="1200">
          <a:solidFill>
            <a:schemeClr val="tx1"/>
          </a:solidFill>
          <a:latin typeface="Bookman Old Style" panose="02050604050505020204" pitchFamily="18" charset="0"/>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Bookman Old Style" panose="02050604050505020204" pitchFamily="18" charset="0"/>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Bookman Old Style" panose="02050604050505020204" pitchFamily="18" charset="0"/>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Bookman Old Style" panose="02050604050505020204" pitchFamily="18" charset="0"/>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Bookman Old Style" panose="02050604050505020204" pitchFamily="18" charset="0"/>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Bookman Old Style" panose="02050604050505020204"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C96E4517-6C23-48B3-9024-02BD16E6294C}"/>
              </a:ext>
            </a:extLst>
          </p:cNvPr>
          <p:cNvPicPr>
            <a:picLocks noChangeAspect="1"/>
          </p:cNvPicPr>
          <p:nvPr/>
        </p:nvPicPr>
        <p:blipFill>
          <a:blip r:embed="rId3"/>
          <a:stretch>
            <a:fillRect/>
          </a:stretch>
        </p:blipFill>
        <p:spPr>
          <a:xfrm>
            <a:off x="0" y="0"/>
            <a:ext cx="9144000" cy="6858000"/>
          </a:xfrm>
          <a:prstGeom prst="rect">
            <a:avLst/>
          </a:prstGeom>
        </p:spPr>
      </p:pic>
      <p:pic>
        <p:nvPicPr>
          <p:cNvPr id="7" name="Graphic 6">
            <a:extLst>
              <a:ext uri="{FF2B5EF4-FFF2-40B4-BE49-F238E27FC236}">
                <a16:creationId xmlns:a16="http://schemas.microsoft.com/office/drawing/2014/main" xmlns="" id="{D99F73C4-29F8-4839-BE55-95316471138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682460" y="0"/>
            <a:ext cx="7779079" cy="1309350"/>
          </a:xfrm>
          <a:prstGeom prst="rect">
            <a:avLst/>
          </a:prstGeom>
        </p:spPr>
      </p:pic>
      <p:sp>
        <p:nvSpPr>
          <p:cNvPr id="9" name="Title 1">
            <a:extLst>
              <a:ext uri="{FF2B5EF4-FFF2-40B4-BE49-F238E27FC236}">
                <a16:creationId xmlns:a16="http://schemas.microsoft.com/office/drawing/2014/main" xmlns="" id="{95994CEF-AC9F-45F1-B856-7E13245F08BF}"/>
              </a:ext>
            </a:extLst>
          </p:cNvPr>
          <p:cNvSpPr txBox="1">
            <a:spLocks/>
          </p:cNvSpPr>
          <p:nvPr/>
        </p:nvSpPr>
        <p:spPr bwMode="auto">
          <a:xfrm>
            <a:off x="0" y="1324098"/>
            <a:ext cx="9144000" cy="1219200"/>
          </a:xfrm>
          <a:prstGeom prst="rect">
            <a:avLst/>
          </a:prstGeom>
          <a:noFill/>
          <a:ln w="12700">
            <a:noFill/>
            <a:miter lim="800000"/>
            <a:headEnd/>
            <a:tailEnd/>
          </a:ln>
        </p:spPr>
        <p:txBody>
          <a:bodyPr vert="horz" wrap="none" lIns="63500" tIns="25400" rIns="63500" bIns="25400" numCol="1" anchor="t" anchorCtr="0" compatLnSpc="1">
            <a:prstTxWarp prst="textNoShape">
              <a:avLst/>
            </a:prstTxWarp>
            <a:noAutofit/>
          </a:bodyPr>
          <a:lstStyle>
            <a:defPPr>
              <a:defRPr lang="en-US"/>
            </a:defPPr>
            <a:lvl1pPr algn="ctr" eaLnBrk="0" fontAlgn="base" hangingPunct="0">
              <a:lnSpc>
                <a:spcPct val="120000"/>
              </a:lnSpc>
              <a:spcBef>
                <a:spcPct val="0"/>
              </a:spcBef>
              <a:spcAft>
                <a:spcPct val="0"/>
              </a:spcAft>
              <a:defRPr sz="2400" b="1">
                <a:latin typeface="Bookman Old Style" panose="02050604050505020204" pitchFamily="18" charset="0"/>
                <a:ea typeface="+mj-ea"/>
                <a:cs typeface="+mj-cs"/>
              </a:defRPr>
            </a:lvl1pPr>
            <a:lvl2pPr eaLnBrk="0" fontAlgn="base" hangingPunct="0">
              <a:lnSpc>
                <a:spcPct val="87000"/>
              </a:lnSpc>
              <a:spcBef>
                <a:spcPct val="0"/>
              </a:spcBef>
              <a:spcAft>
                <a:spcPct val="0"/>
              </a:spcAft>
              <a:defRPr b="1">
                <a:solidFill>
                  <a:schemeClr val="tx2"/>
                </a:solidFill>
                <a:latin typeface="Arial" charset="0"/>
              </a:defRPr>
            </a:lvl2pPr>
            <a:lvl3pPr eaLnBrk="0" fontAlgn="base" hangingPunct="0">
              <a:lnSpc>
                <a:spcPct val="87000"/>
              </a:lnSpc>
              <a:spcBef>
                <a:spcPct val="0"/>
              </a:spcBef>
              <a:spcAft>
                <a:spcPct val="0"/>
              </a:spcAft>
              <a:defRPr b="1">
                <a:solidFill>
                  <a:schemeClr val="tx2"/>
                </a:solidFill>
                <a:latin typeface="Arial" charset="0"/>
              </a:defRPr>
            </a:lvl3pPr>
            <a:lvl4pPr eaLnBrk="0" fontAlgn="base" hangingPunct="0">
              <a:lnSpc>
                <a:spcPct val="87000"/>
              </a:lnSpc>
              <a:spcBef>
                <a:spcPct val="0"/>
              </a:spcBef>
              <a:spcAft>
                <a:spcPct val="0"/>
              </a:spcAft>
              <a:defRPr b="1">
                <a:solidFill>
                  <a:schemeClr val="tx2"/>
                </a:solidFill>
                <a:latin typeface="Arial" charset="0"/>
              </a:defRPr>
            </a:lvl4pPr>
            <a:lvl5pPr eaLnBrk="0" fontAlgn="base" hangingPunct="0">
              <a:lnSpc>
                <a:spcPct val="87000"/>
              </a:lnSpc>
              <a:spcBef>
                <a:spcPct val="0"/>
              </a:spcBef>
              <a:spcAft>
                <a:spcPct val="0"/>
              </a:spcAft>
              <a:defRPr b="1">
                <a:solidFill>
                  <a:schemeClr val="tx2"/>
                </a:solidFill>
                <a:latin typeface="Arial" charset="0"/>
              </a:defRPr>
            </a:lvl5pPr>
            <a:lvl6pPr marL="342900" eaLnBrk="0" fontAlgn="base" hangingPunct="0">
              <a:lnSpc>
                <a:spcPct val="87000"/>
              </a:lnSpc>
              <a:spcBef>
                <a:spcPct val="0"/>
              </a:spcBef>
              <a:spcAft>
                <a:spcPct val="0"/>
              </a:spcAft>
              <a:defRPr b="1">
                <a:solidFill>
                  <a:schemeClr val="tx2"/>
                </a:solidFill>
                <a:latin typeface="Arial" charset="0"/>
              </a:defRPr>
            </a:lvl6pPr>
            <a:lvl7pPr marL="685800" eaLnBrk="0" fontAlgn="base" hangingPunct="0">
              <a:lnSpc>
                <a:spcPct val="87000"/>
              </a:lnSpc>
              <a:spcBef>
                <a:spcPct val="0"/>
              </a:spcBef>
              <a:spcAft>
                <a:spcPct val="0"/>
              </a:spcAft>
              <a:defRPr b="1">
                <a:solidFill>
                  <a:schemeClr val="tx2"/>
                </a:solidFill>
                <a:latin typeface="Arial" charset="0"/>
              </a:defRPr>
            </a:lvl7pPr>
            <a:lvl8pPr marL="1028700" eaLnBrk="0" fontAlgn="base" hangingPunct="0">
              <a:lnSpc>
                <a:spcPct val="87000"/>
              </a:lnSpc>
              <a:spcBef>
                <a:spcPct val="0"/>
              </a:spcBef>
              <a:spcAft>
                <a:spcPct val="0"/>
              </a:spcAft>
              <a:defRPr b="1">
                <a:solidFill>
                  <a:schemeClr val="tx2"/>
                </a:solidFill>
                <a:latin typeface="Arial" charset="0"/>
              </a:defRPr>
            </a:lvl8pPr>
            <a:lvl9pPr marL="1371600" eaLnBrk="0" fontAlgn="base" hangingPunct="0">
              <a:lnSpc>
                <a:spcPct val="87000"/>
              </a:lnSpc>
              <a:spcBef>
                <a:spcPct val="0"/>
              </a:spcBef>
              <a:spcAft>
                <a:spcPct val="0"/>
              </a:spcAft>
              <a:defRPr b="1">
                <a:solidFill>
                  <a:schemeClr val="tx2"/>
                </a:solidFill>
                <a:latin typeface="Arial" charset="0"/>
              </a:defRPr>
            </a:lvl9pPr>
          </a:lstStyle>
          <a:p>
            <a:r>
              <a:rPr lang="en-US" sz="2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CSE3078</a:t>
            </a:r>
            <a:r>
              <a:rPr lang="en-IN" sz="2800" dirty="0">
                <a:latin typeface="Times New Roman" panose="02020603050405020304" pitchFamily="18" charset="0"/>
                <a:cs typeface="Times New Roman" panose="02020603050405020304" pitchFamily="18" charset="0"/>
              </a:rPr>
              <a:t> – </a:t>
            </a:r>
            <a:r>
              <a:rPr lang="en-US" sz="2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Cryptography and Network Security</a:t>
            </a:r>
            <a:endParaRPr lang="en-IN" sz="2800" dirty="0">
              <a:latin typeface="Times New Roman" panose="02020603050405020304" pitchFamily="18" charset="0"/>
              <a:cs typeface="Times New Roman" panose="02020603050405020304" pitchFamily="18" charset="0"/>
            </a:endParaRPr>
          </a:p>
        </p:txBody>
      </p:sp>
      <p:sp>
        <p:nvSpPr>
          <p:cNvPr id="11" name="Subtitle 2">
            <a:extLst>
              <a:ext uri="{FF2B5EF4-FFF2-40B4-BE49-F238E27FC236}">
                <a16:creationId xmlns:a16="http://schemas.microsoft.com/office/drawing/2014/main" xmlns="" id="{767D772C-CE7C-4E6F-8FFF-BDAD62483336}"/>
              </a:ext>
            </a:extLst>
          </p:cNvPr>
          <p:cNvSpPr txBox="1">
            <a:spLocks/>
          </p:cNvSpPr>
          <p:nvPr/>
        </p:nvSpPr>
        <p:spPr bwMode="auto">
          <a:xfrm>
            <a:off x="706474" y="5943600"/>
            <a:ext cx="7772400" cy="762000"/>
          </a:xfrm>
          <a:prstGeom prst="rect">
            <a:avLst/>
          </a:prstGeom>
          <a:noFill/>
          <a:ln w="12700">
            <a:noFill/>
            <a:miter lim="800000"/>
            <a:headEnd/>
            <a:tailEnd/>
          </a:ln>
        </p:spPr>
        <p:txBody>
          <a:bodyPr vert="horz" wrap="square" lIns="63500" tIns="25400" rIns="63500" bIns="25400" numCol="1" anchor="t" anchorCtr="0" compatLnSpc="1">
            <a:prstTxWarp prst="textNoShape">
              <a:avLst/>
            </a:prstTxWarp>
            <a:normAutofit fontScale="85000" lnSpcReduction="10000"/>
          </a:bodyPr>
          <a:lstStyle>
            <a:lvl1pPr marL="152400" indent="-152400" algn="l" rtl="0" eaLnBrk="0" fontAlgn="base" hangingPunct="0">
              <a:lnSpc>
                <a:spcPct val="75000"/>
              </a:lnSpc>
              <a:spcBef>
                <a:spcPct val="65000"/>
              </a:spcBef>
              <a:spcAft>
                <a:spcPct val="0"/>
              </a:spcAft>
              <a:buSzPct val="100000"/>
              <a:buFont typeface="Arial" charset="0"/>
              <a:buChar char="•"/>
              <a:defRPr sz="1800" b="1">
                <a:solidFill>
                  <a:schemeClr val="tx1"/>
                </a:solidFill>
                <a:latin typeface="Bookman Old Style" panose="02050604050505020204" pitchFamily="18" charset="0"/>
                <a:ea typeface="+mn-ea"/>
                <a:cs typeface="+mn-cs"/>
              </a:defRPr>
            </a:lvl1pPr>
            <a:lvl2pPr marL="514350" indent="-142875" algn="l" rtl="0" eaLnBrk="0" fontAlgn="base" hangingPunct="0">
              <a:lnSpc>
                <a:spcPct val="85000"/>
              </a:lnSpc>
              <a:spcBef>
                <a:spcPct val="40000"/>
              </a:spcBef>
              <a:spcAft>
                <a:spcPct val="0"/>
              </a:spcAft>
              <a:buSzPct val="100000"/>
              <a:buFont typeface="Courier New" pitchFamily="49" charset="0"/>
              <a:buChar char="o"/>
              <a:defRPr sz="1800" b="1">
                <a:solidFill>
                  <a:schemeClr val="tx1"/>
                </a:solidFill>
                <a:latin typeface="Bookman Old Style" panose="02050604050505020204" pitchFamily="18" charset="0"/>
              </a:defRPr>
            </a:lvl2pPr>
            <a:lvl3pPr marL="942975" indent="-257175" algn="l" rtl="0" eaLnBrk="0" fontAlgn="base" hangingPunct="0">
              <a:lnSpc>
                <a:spcPct val="85000"/>
              </a:lnSpc>
              <a:spcBef>
                <a:spcPct val="40000"/>
              </a:spcBef>
              <a:spcAft>
                <a:spcPct val="0"/>
              </a:spcAft>
              <a:buSzPct val="100000"/>
              <a:buFont typeface="Wingdings" pitchFamily="2" charset="2"/>
              <a:buChar char="Ø"/>
              <a:defRPr sz="1800" b="1">
                <a:solidFill>
                  <a:schemeClr val="tx1"/>
                </a:solidFill>
                <a:latin typeface="Bookman Old Style" panose="02050604050505020204" pitchFamily="18" charset="0"/>
              </a:defRPr>
            </a:lvl3pPr>
            <a:lvl4pPr marL="1285875" indent="-257175" algn="l" rtl="0" eaLnBrk="0" fontAlgn="base" hangingPunct="0">
              <a:spcBef>
                <a:spcPct val="20000"/>
              </a:spcBef>
              <a:spcAft>
                <a:spcPct val="0"/>
              </a:spcAft>
              <a:buChar char="–"/>
              <a:defRPr sz="1500">
                <a:solidFill>
                  <a:schemeClr val="tx1"/>
                </a:solidFill>
                <a:latin typeface="Bookman Old Style" panose="02050604050505020204" pitchFamily="18" charset="0"/>
              </a:defRPr>
            </a:lvl4pPr>
            <a:lvl5pPr marL="1628775" indent="-257175" algn="l" rtl="0" eaLnBrk="0" fontAlgn="base" hangingPunct="0">
              <a:spcBef>
                <a:spcPct val="20000"/>
              </a:spcBef>
              <a:spcAft>
                <a:spcPct val="0"/>
              </a:spcAft>
              <a:buChar char="»"/>
              <a:defRPr sz="1500">
                <a:solidFill>
                  <a:schemeClr val="tx1"/>
                </a:solidFill>
                <a:latin typeface="Bookman Old Style" panose="02050604050505020204" pitchFamily="18" charset="0"/>
              </a:defRPr>
            </a:lvl5pPr>
            <a:lvl6pPr marL="1971675" indent="-257175" algn="l" rtl="0" fontAlgn="base">
              <a:spcBef>
                <a:spcPct val="20000"/>
              </a:spcBef>
              <a:spcAft>
                <a:spcPct val="0"/>
              </a:spcAft>
              <a:buChar char="»"/>
              <a:defRPr sz="1500">
                <a:solidFill>
                  <a:schemeClr val="tx1"/>
                </a:solidFill>
                <a:latin typeface="Times New Roman" charset="0"/>
              </a:defRPr>
            </a:lvl6pPr>
            <a:lvl7pPr marL="2314575" indent="-257175" algn="l" rtl="0" fontAlgn="base">
              <a:spcBef>
                <a:spcPct val="20000"/>
              </a:spcBef>
              <a:spcAft>
                <a:spcPct val="0"/>
              </a:spcAft>
              <a:buChar char="»"/>
              <a:defRPr sz="1500">
                <a:solidFill>
                  <a:schemeClr val="tx1"/>
                </a:solidFill>
                <a:latin typeface="Times New Roman" charset="0"/>
              </a:defRPr>
            </a:lvl7pPr>
            <a:lvl8pPr marL="2657475" indent="-257175" algn="l" rtl="0" fontAlgn="base">
              <a:spcBef>
                <a:spcPct val="20000"/>
              </a:spcBef>
              <a:spcAft>
                <a:spcPct val="0"/>
              </a:spcAft>
              <a:buChar char="»"/>
              <a:defRPr sz="1500">
                <a:solidFill>
                  <a:schemeClr val="tx1"/>
                </a:solidFill>
                <a:latin typeface="Times New Roman" charset="0"/>
              </a:defRPr>
            </a:lvl8pPr>
            <a:lvl9pPr marL="3000375" indent="-257175" algn="l" rtl="0" fontAlgn="base">
              <a:spcBef>
                <a:spcPct val="20000"/>
              </a:spcBef>
              <a:spcAft>
                <a:spcPct val="0"/>
              </a:spcAft>
              <a:buChar char="»"/>
              <a:defRPr sz="1500">
                <a:solidFill>
                  <a:schemeClr val="tx1"/>
                </a:solidFill>
                <a:latin typeface="Times New Roman" charset="0"/>
              </a:defRPr>
            </a:lvl9pPr>
          </a:lstStyle>
          <a:p>
            <a:pPr marL="0" indent="0" algn="ctr">
              <a:lnSpc>
                <a:spcPct val="120000"/>
              </a:lnSpc>
              <a:spcBef>
                <a:spcPts val="0"/>
              </a:spcBef>
              <a:buNone/>
            </a:pPr>
            <a:r>
              <a:rPr lang="en-IN" sz="3600" kern="0" dirty="0">
                <a:latin typeface="Times New Roman" panose="02020603050405020304" pitchFamily="18" charset="0"/>
                <a:cs typeface="Times New Roman" panose="02020603050405020304" pitchFamily="18" charset="0"/>
              </a:rPr>
              <a:t>School of Computer Science and Engineering</a:t>
            </a:r>
          </a:p>
        </p:txBody>
      </p:sp>
    </p:spTree>
    <p:extLst>
      <p:ext uri="{BB962C8B-B14F-4D97-AF65-F5344CB8AC3E}">
        <p14:creationId xmlns:p14="http://schemas.microsoft.com/office/powerpoint/2010/main" val="34709109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10</a:t>
            </a:fld>
            <a:endParaRPr lang="en-US"/>
          </a:p>
        </p:txBody>
      </p:sp>
      <p:sp>
        <p:nvSpPr>
          <p:cNvPr id="3" name="Rectangle 2"/>
          <p:cNvSpPr txBox="1">
            <a:spLocks noChangeArrowheads="1"/>
          </p:cNvSpPr>
          <p:nvPr/>
        </p:nvSpPr>
        <p:spPr>
          <a:xfrm>
            <a:off x="457200" y="274638"/>
            <a:ext cx="8229600" cy="1143000"/>
          </a:xfrm>
          <a:prstGeom prst="rect">
            <a:avLst/>
          </a:prstGeom>
        </p:spPr>
        <p:txBody>
          <a:bodyPr/>
          <a:lstStyle>
            <a:lvl1pPr algn="l" rtl="0" eaLnBrk="1" fontAlgn="base" hangingPunct="1">
              <a:spcBef>
                <a:spcPct val="0"/>
              </a:spcBef>
              <a:spcAft>
                <a:spcPct val="0"/>
              </a:spcAft>
              <a:defRPr sz="2800" b="1" kern="1200">
                <a:solidFill>
                  <a:schemeClr val="tx1"/>
                </a:solidFill>
                <a:latin typeface="Bookman Old Style" panose="02050604050505020204" pitchFamily="18" charset="0"/>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AU" altLang="en-US" smtClean="0"/>
              <a:t>DES Key Schedule</a:t>
            </a:r>
            <a:endParaRPr lang="en-AU" altLang="en-US" dirty="0" smtClean="0"/>
          </a:p>
        </p:txBody>
      </p:sp>
      <p:sp>
        <p:nvSpPr>
          <p:cNvPr id="4" name="Rectangle 3"/>
          <p:cNvSpPr txBox="1">
            <a:spLocks noChangeArrowheads="1"/>
          </p:cNvSpPr>
          <p:nvPr/>
        </p:nvSpPr>
        <p:spPr>
          <a:xfrm>
            <a:off x="152400" y="1219200"/>
            <a:ext cx="8839200" cy="4525963"/>
          </a:xfrm>
          <a:prstGeom prst="rect">
            <a:avLst/>
          </a:prstGeom>
        </p:spPr>
        <p:txBody>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Bookman Old Style" panose="02050604050505020204" pitchFamily="18" charset="0"/>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Bookman Old Style" panose="02050604050505020204" pitchFamily="18" charset="0"/>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Bookman Old Style" panose="02050604050505020204" pitchFamily="18" charset="0"/>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Bookman Old Style" panose="02050604050505020204" pitchFamily="18" charset="0"/>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Bookman Old Style" panose="02050604050505020204"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AU" altLang="en-US" smtClean="0"/>
              <a:t>forms subkeys used in each round</a:t>
            </a:r>
          </a:p>
          <a:p>
            <a:r>
              <a:rPr lang="en-US" altLang="en-US" smtClean="0"/>
              <a:t>consists of:</a:t>
            </a:r>
            <a:endParaRPr lang="en-AU" altLang="en-US" smtClean="0"/>
          </a:p>
          <a:p>
            <a:pPr lvl="1"/>
            <a:r>
              <a:rPr lang="en-AU" altLang="en-US" smtClean="0"/>
              <a:t>initial permutation of the key (PC1) which selects 56-bits in two 28-bit halves </a:t>
            </a:r>
          </a:p>
          <a:p>
            <a:pPr lvl="1"/>
            <a:r>
              <a:rPr lang="en-AU" altLang="en-US" smtClean="0"/>
              <a:t>16 stages consisting of: </a:t>
            </a:r>
          </a:p>
          <a:p>
            <a:pPr lvl="2"/>
            <a:r>
              <a:rPr lang="en-AU" altLang="en-US" smtClean="0"/>
              <a:t>selecting 24-bits from each half </a:t>
            </a:r>
          </a:p>
          <a:p>
            <a:pPr lvl="2"/>
            <a:r>
              <a:rPr lang="en-AU" altLang="en-US" smtClean="0"/>
              <a:t>permuting them by PC2 for use in function f, </a:t>
            </a:r>
          </a:p>
          <a:p>
            <a:pPr lvl="2"/>
            <a:r>
              <a:rPr lang="en-AU" altLang="en-US" smtClean="0"/>
              <a:t>rotating </a:t>
            </a:r>
            <a:r>
              <a:rPr lang="en-AU" altLang="en-US" b="1" smtClean="0"/>
              <a:t>each half</a:t>
            </a:r>
            <a:r>
              <a:rPr lang="en-AU" altLang="en-US" smtClean="0"/>
              <a:t> separately either 1 or 2 places depending on the </a:t>
            </a:r>
            <a:r>
              <a:rPr lang="en-AU" altLang="en-US" b="1" smtClean="0"/>
              <a:t>key rotation schedule</a:t>
            </a:r>
            <a:r>
              <a:rPr lang="en-AU" altLang="en-US" smtClean="0"/>
              <a:t> K</a:t>
            </a:r>
            <a:endParaRPr lang="en-AU" altLang="en-US" dirty="0" smtClean="0"/>
          </a:p>
        </p:txBody>
      </p:sp>
    </p:spTree>
    <p:extLst>
      <p:ext uri="{BB962C8B-B14F-4D97-AF65-F5344CB8AC3E}">
        <p14:creationId xmlns:p14="http://schemas.microsoft.com/office/powerpoint/2010/main" val="3178859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11</a:t>
            </a:fld>
            <a:endParaRPr lang="en-US"/>
          </a:p>
        </p:txBody>
      </p:sp>
      <p:sp>
        <p:nvSpPr>
          <p:cNvPr id="3" name="Rectangle 2"/>
          <p:cNvSpPr txBox="1">
            <a:spLocks noChangeArrowheads="1"/>
          </p:cNvSpPr>
          <p:nvPr/>
        </p:nvSpPr>
        <p:spPr>
          <a:xfrm>
            <a:off x="457200" y="274638"/>
            <a:ext cx="8229600" cy="1143000"/>
          </a:xfrm>
          <a:prstGeom prst="rect">
            <a:avLst/>
          </a:prstGeom>
        </p:spPr>
        <p:txBody>
          <a:bodyPr/>
          <a:lstStyle>
            <a:lvl1pPr algn="l" rtl="0" eaLnBrk="1" fontAlgn="base" hangingPunct="1">
              <a:spcBef>
                <a:spcPct val="0"/>
              </a:spcBef>
              <a:spcAft>
                <a:spcPct val="0"/>
              </a:spcAft>
              <a:defRPr sz="2800" b="1" kern="1200">
                <a:solidFill>
                  <a:schemeClr val="tx1"/>
                </a:solidFill>
                <a:latin typeface="Bookman Old Style" panose="02050604050505020204" pitchFamily="18" charset="0"/>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AU" altLang="en-US" smtClean="0"/>
              <a:t>DES Decryption</a:t>
            </a:r>
            <a:endParaRPr lang="en-AU" altLang="en-US" dirty="0" smtClean="0"/>
          </a:p>
        </p:txBody>
      </p:sp>
      <p:sp>
        <p:nvSpPr>
          <p:cNvPr id="4" name="Rectangle 3"/>
          <p:cNvSpPr txBox="1">
            <a:spLocks noChangeArrowheads="1"/>
          </p:cNvSpPr>
          <p:nvPr/>
        </p:nvSpPr>
        <p:spPr>
          <a:xfrm>
            <a:off x="76200" y="1143000"/>
            <a:ext cx="8991599" cy="4525963"/>
          </a:xfrm>
          <a:prstGeom prst="rect">
            <a:avLst/>
          </a:prstGeom>
        </p:spPr>
        <p:txBody>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Bookman Old Style" panose="02050604050505020204" pitchFamily="18" charset="0"/>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Bookman Old Style" panose="02050604050505020204" pitchFamily="18" charset="0"/>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Bookman Old Style" panose="02050604050505020204" pitchFamily="18" charset="0"/>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Bookman Old Style" panose="02050604050505020204" pitchFamily="18" charset="0"/>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Bookman Old Style" panose="02050604050505020204"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AU" altLang="en-US" sz="2800" smtClean="0"/>
              <a:t>decrypt must unwind steps of data computation </a:t>
            </a:r>
          </a:p>
          <a:p>
            <a:pPr>
              <a:lnSpc>
                <a:spcPct val="90000"/>
              </a:lnSpc>
            </a:pPr>
            <a:r>
              <a:rPr lang="en-AU" altLang="en-US" sz="2800" smtClean="0"/>
              <a:t>with Feistel design, do encryption steps again </a:t>
            </a:r>
          </a:p>
          <a:p>
            <a:pPr>
              <a:lnSpc>
                <a:spcPct val="90000"/>
              </a:lnSpc>
            </a:pPr>
            <a:r>
              <a:rPr lang="en-AU" altLang="en-US" sz="2800" smtClean="0"/>
              <a:t>using subkeys in reverse order (SK16 … SK1)</a:t>
            </a:r>
          </a:p>
          <a:p>
            <a:pPr>
              <a:lnSpc>
                <a:spcPct val="90000"/>
              </a:lnSpc>
            </a:pPr>
            <a:r>
              <a:rPr lang="en-AU" altLang="en-US" sz="2800" smtClean="0"/>
              <a:t>note that IP undoes final FP step of encryption </a:t>
            </a:r>
          </a:p>
          <a:p>
            <a:pPr>
              <a:lnSpc>
                <a:spcPct val="90000"/>
              </a:lnSpc>
            </a:pPr>
            <a:r>
              <a:rPr lang="en-AU" altLang="en-US" sz="2800" smtClean="0"/>
              <a:t>1st round with SK16 undoes 16th encrypt round</a:t>
            </a:r>
          </a:p>
          <a:p>
            <a:pPr>
              <a:lnSpc>
                <a:spcPct val="90000"/>
              </a:lnSpc>
            </a:pPr>
            <a:r>
              <a:rPr lang="en-US" altLang="en-US" sz="2800" smtClean="0"/>
              <a:t>….</a:t>
            </a:r>
            <a:endParaRPr lang="en-AU" altLang="en-US" sz="2800" smtClean="0"/>
          </a:p>
          <a:p>
            <a:pPr>
              <a:lnSpc>
                <a:spcPct val="90000"/>
              </a:lnSpc>
            </a:pPr>
            <a:r>
              <a:rPr lang="en-AU" altLang="en-US" sz="2800" smtClean="0"/>
              <a:t>16th round with SK1 undoes 1st encrypt round </a:t>
            </a:r>
          </a:p>
          <a:p>
            <a:pPr>
              <a:lnSpc>
                <a:spcPct val="90000"/>
              </a:lnSpc>
            </a:pPr>
            <a:r>
              <a:rPr lang="en-AU" altLang="en-US" sz="2800" smtClean="0"/>
              <a:t>then final FP undoes initial encryption IP </a:t>
            </a:r>
          </a:p>
          <a:p>
            <a:pPr>
              <a:lnSpc>
                <a:spcPct val="90000"/>
              </a:lnSpc>
            </a:pPr>
            <a:r>
              <a:rPr lang="en-AU" altLang="en-US" sz="2800" smtClean="0"/>
              <a:t>thus recovering original data value </a:t>
            </a:r>
            <a:endParaRPr lang="en-AU" altLang="en-US" sz="2800" dirty="0" smtClean="0"/>
          </a:p>
        </p:txBody>
      </p:sp>
    </p:spTree>
    <p:extLst>
      <p:ext uri="{BB962C8B-B14F-4D97-AF65-F5344CB8AC3E}">
        <p14:creationId xmlns:p14="http://schemas.microsoft.com/office/powerpoint/2010/main" val="238154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12</a:t>
            </a:fld>
            <a:endParaRPr lang="en-US"/>
          </a:p>
        </p:txBody>
      </p:sp>
      <p:sp>
        <p:nvSpPr>
          <p:cNvPr id="3" name="Rectangle 2"/>
          <p:cNvSpPr txBox="1">
            <a:spLocks noChangeArrowheads="1"/>
          </p:cNvSpPr>
          <p:nvPr/>
        </p:nvSpPr>
        <p:spPr>
          <a:xfrm>
            <a:off x="457200" y="274638"/>
            <a:ext cx="8229600" cy="1143000"/>
          </a:xfrm>
          <a:prstGeom prst="rect">
            <a:avLst/>
          </a:prstGeom>
        </p:spPr>
        <p:txBody>
          <a:bodyPr/>
          <a:lstStyle>
            <a:lvl1pPr algn="l" rtl="0" eaLnBrk="1" fontAlgn="base" hangingPunct="1">
              <a:spcBef>
                <a:spcPct val="0"/>
              </a:spcBef>
              <a:spcAft>
                <a:spcPct val="0"/>
              </a:spcAft>
              <a:defRPr sz="2800" b="1" kern="1200">
                <a:solidFill>
                  <a:schemeClr val="tx1"/>
                </a:solidFill>
                <a:latin typeface="Bookman Old Style" panose="02050604050505020204" pitchFamily="18" charset="0"/>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altLang="en-US" dirty="0" smtClean="0"/>
              <a:t>Strength of DES – Key Size</a:t>
            </a:r>
            <a:endParaRPr lang="en-AU" altLang="en-US" dirty="0" smtClean="0"/>
          </a:p>
        </p:txBody>
      </p:sp>
      <p:sp>
        <p:nvSpPr>
          <p:cNvPr id="4" name="Rectangle 3"/>
          <p:cNvSpPr txBox="1">
            <a:spLocks noChangeArrowheads="1"/>
          </p:cNvSpPr>
          <p:nvPr/>
        </p:nvSpPr>
        <p:spPr>
          <a:xfrm>
            <a:off x="152400" y="1219200"/>
            <a:ext cx="8991600" cy="4525963"/>
          </a:xfrm>
          <a:prstGeom prst="rect">
            <a:avLst/>
          </a:prstGeom>
        </p:spPr>
        <p:txBody>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Bookman Old Style" panose="02050604050505020204" pitchFamily="18" charset="0"/>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Bookman Old Style" panose="02050604050505020204" pitchFamily="18" charset="0"/>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Bookman Old Style" panose="02050604050505020204" pitchFamily="18" charset="0"/>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Bookman Old Style" panose="02050604050505020204" pitchFamily="18" charset="0"/>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Bookman Old Style" panose="02050604050505020204"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mtClean="0"/>
              <a:t>56-bit keys have 2</a:t>
            </a:r>
            <a:r>
              <a:rPr lang="en-US" altLang="en-US" baseline="30000" smtClean="0"/>
              <a:t>56</a:t>
            </a:r>
            <a:r>
              <a:rPr lang="en-US" altLang="en-US" smtClean="0"/>
              <a:t> = 7.2 x 10</a:t>
            </a:r>
            <a:r>
              <a:rPr lang="en-US" altLang="en-US" baseline="30000" smtClean="0"/>
              <a:t>16</a:t>
            </a:r>
            <a:r>
              <a:rPr lang="en-US" altLang="en-US" smtClean="0"/>
              <a:t> values</a:t>
            </a:r>
          </a:p>
          <a:p>
            <a:r>
              <a:rPr lang="en-US" altLang="en-US" smtClean="0"/>
              <a:t>brute force search looks hard</a:t>
            </a:r>
          </a:p>
          <a:p>
            <a:r>
              <a:rPr lang="en-US" altLang="en-US" smtClean="0"/>
              <a:t>recent advances have shown is possible</a:t>
            </a:r>
          </a:p>
          <a:p>
            <a:pPr lvl="1"/>
            <a:r>
              <a:rPr lang="en-AU" altLang="en-US" smtClean="0"/>
              <a:t>in 1997 on Internet in a few months </a:t>
            </a:r>
          </a:p>
          <a:p>
            <a:pPr lvl="1"/>
            <a:r>
              <a:rPr lang="en-AU" altLang="en-US" smtClean="0"/>
              <a:t>in 1998 on dedicated h/w (EFF) in a few days </a:t>
            </a:r>
          </a:p>
          <a:p>
            <a:pPr lvl="1"/>
            <a:r>
              <a:rPr lang="en-AU" altLang="en-US" smtClean="0"/>
              <a:t>in 1999 above combined in 22hrs!</a:t>
            </a:r>
          </a:p>
          <a:p>
            <a:r>
              <a:rPr lang="en-US" altLang="en-US" smtClean="0"/>
              <a:t>still must be able to recognize plaintext</a:t>
            </a:r>
          </a:p>
          <a:p>
            <a:r>
              <a:rPr lang="en-US" altLang="en-US" smtClean="0"/>
              <a:t>now considering alternatives to DES</a:t>
            </a:r>
            <a:endParaRPr lang="en-AU" altLang="en-US" dirty="0" smtClean="0"/>
          </a:p>
        </p:txBody>
      </p:sp>
    </p:spTree>
    <p:extLst>
      <p:ext uri="{BB962C8B-B14F-4D97-AF65-F5344CB8AC3E}">
        <p14:creationId xmlns:p14="http://schemas.microsoft.com/office/powerpoint/2010/main" val="2470156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13</a:t>
            </a:fld>
            <a:endParaRPr lang="en-US"/>
          </a:p>
        </p:txBody>
      </p:sp>
      <p:sp>
        <p:nvSpPr>
          <p:cNvPr id="3" name="Rectangle 2"/>
          <p:cNvSpPr txBox="1">
            <a:spLocks noChangeArrowheads="1"/>
          </p:cNvSpPr>
          <p:nvPr/>
        </p:nvSpPr>
        <p:spPr>
          <a:xfrm>
            <a:off x="228600" y="274638"/>
            <a:ext cx="8915400" cy="1143000"/>
          </a:xfrm>
          <a:prstGeom prst="rect">
            <a:avLst/>
          </a:prstGeom>
        </p:spPr>
        <p:txBody>
          <a:bodyPr/>
          <a:lstStyle>
            <a:lvl1pPr algn="l" rtl="0" eaLnBrk="1" fontAlgn="base" hangingPunct="1">
              <a:spcBef>
                <a:spcPct val="0"/>
              </a:spcBef>
              <a:spcAft>
                <a:spcPct val="0"/>
              </a:spcAft>
              <a:defRPr sz="2800" b="1" kern="1200">
                <a:solidFill>
                  <a:schemeClr val="tx1"/>
                </a:solidFill>
                <a:latin typeface="Bookman Old Style" panose="02050604050505020204" pitchFamily="18" charset="0"/>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altLang="en-US" dirty="0" smtClean="0"/>
              <a:t>Strength of DES – Timing Attacks</a:t>
            </a:r>
            <a:endParaRPr lang="en-AU" altLang="en-US" dirty="0" smtClean="0"/>
          </a:p>
        </p:txBody>
      </p:sp>
      <p:sp>
        <p:nvSpPr>
          <p:cNvPr id="4" name="Rectangle 3"/>
          <p:cNvSpPr txBox="1">
            <a:spLocks noChangeArrowheads="1"/>
          </p:cNvSpPr>
          <p:nvPr/>
        </p:nvSpPr>
        <p:spPr>
          <a:xfrm>
            <a:off x="228600" y="1417638"/>
            <a:ext cx="8839200" cy="4525963"/>
          </a:xfrm>
          <a:prstGeom prst="rect">
            <a:avLst/>
          </a:prstGeom>
        </p:spPr>
        <p:txBody>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Bookman Old Style" panose="02050604050505020204" pitchFamily="18" charset="0"/>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Bookman Old Style" panose="02050604050505020204" pitchFamily="18" charset="0"/>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Bookman Old Style" panose="02050604050505020204" pitchFamily="18" charset="0"/>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Bookman Old Style" panose="02050604050505020204" pitchFamily="18" charset="0"/>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Bookman Old Style" panose="02050604050505020204"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AU" altLang="en-US" dirty="0" smtClean="0"/>
              <a:t>attacks actual implementation of cipher</a:t>
            </a:r>
          </a:p>
          <a:p>
            <a:r>
              <a:rPr lang="en-AU" altLang="en-US" dirty="0" smtClean="0"/>
              <a:t>use knowledge of consequences of implementation to derive knowledge of some/all </a:t>
            </a:r>
            <a:r>
              <a:rPr lang="en-AU" altLang="en-US" dirty="0" err="1" smtClean="0"/>
              <a:t>subkey</a:t>
            </a:r>
            <a:r>
              <a:rPr lang="en-AU" altLang="en-US" dirty="0" smtClean="0"/>
              <a:t> bits</a:t>
            </a:r>
          </a:p>
          <a:p>
            <a:r>
              <a:rPr lang="en-AU" altLang="en-US" dirty="0" smtClean="0"/>
              <a:t>specifically use fact that calculations can take varying times depending on the value of the inputs to it</a:t>
            </a:r>
          </a:p>
          <a:p>
            <a:r>
              <a:rPr lang="en-AU" altLang="en-US" dirty="0" smtClean="0"/>
              <a:t>particularly problematic on smartcards </a:t>
            </a:r>
          </a:p>
        </p:txBody>
      </p:sp>
    </p:spTree>
    <p:extLst>
      <p:ext uri="{BB962C8B-B14F-4D97-AF65-F5344CB8AC3E}">
        <p14:creationId xmlns:p14="http://schemas.microsoft.com/office/powerpoint/2010/main" val="3577198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14</a:t>
            </a:fld>
            <a:endParaRPr lang="en-US"/>
          </a:p>
        </p:txBody>
      </p:sp>
      <p:sp>
        <p:nvSpPr>
          <p:cNvPr id="4" name="Rectangle 2"/>
          <p:cNvSpPr txBox="1">
            <a:spLocks noChangeArrowheads="1"/>
          </p:cNvSpPr>
          <p:nvPr/>
        </p:nvSpPr>
        <p:spPr>
          <a:xfrm>
            <a:off x="228600" y="274638"/>
            <a:ext cx="8915400" cy="1143000"/>
          </a:xfrm>
          <a:prstGeom prst="rect">
            <a:avLst/>
          </a:prstGeom>
        </p:spPr>
        <p:txBody>
          <a:bodyPr/>
          <a:lstStyle>
            <a:lvl1pPr algn="l" rtl="0" eaLnBrk="1" fontAlgn="base" hangingPunct="1">
              <a:spcBef>
                <a:spcPct val="0"/>
              </a:spcBef>
              <a:spcAft>
                <a:spcPct val="0"/>
              </a:spcAft>
              <a:defRPr sz="2800" b="1" kern="1200">
                <a:solidFill>
                  <a:schemeClr val="tx1"/>
                </a:solidFill>
                <a:latin typeface="Bookman Old Style" panose="02050604050505020204" pitchFamily="18" charset="0"/>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altLang="en-US" dirty="0" smtClean="0"/>
              <a:t>Introduction to Finite Fields – Number Theory</a:t>
            </a:r>
            <a:endParaRPr lang="en-AU" altLang="en-US" dirty="0" smtClean="0"/>
          </a:p>
        </p:txBody>
      </p:sp>
      <p:sp>
        <p:nvSpPr>
          <p:cNvPr id="5" name="Rectangle 4"/>
          <p:cNvSpPr>
            <a:spLocks noGrp="1" noChangeArrowheads="1"/>
          </p:cNvSpPr>
          <p:nvPr/>
        </p:nvSpPr>
        <p:spPr bwMode="auto">
          <a:xfrm>
            <a:off x="228600" y="1166019"/>
            <a:ext cx="8763000" cy="4525963"/>
          </a:xfrm>
          <a:prstGeom prst="rect">
            <a:avLst/>
          </a:prstGeom>
          <a:extLst/>
        </p:spPr>
        <p:txBody>
          <a:bodyPr/>
          <a:lstStyle/>
          <a:p>
            <a:pPr marL="342900" indent="-342900" fontAlgn="base">
              <a:spcBef>
                <a:spcPct val="20000"/>
              </a:spcBef>
              <a:spcAft>
                <a:spcPct val="0"/>
              </a:spcAft>
              <a:buFont typeface="Arial" panose="020B0604020202020204" pitchFamily="34" charset="0"/>
              <a:buChar char="•"/>
            </a:pPr>
            <a:r>
              <a:rPr lang="en-US" altLang="en-US" sz="2800" dirty="0">
                <a:latin typeface="Bookman Old Style" panose="02050604050505020204" pitchFamily="18" charset="0"/>
              </a:rPr>
              <a:t>Will now introduce finite fields</a:t>
            </a:r>
          </a:p>
          <a:p>
            <a:pPr marL="342900" indent="-342900" fontAlgn="base">
              <a:spcBef>
                <a:spcPct val="20000"/>
              </a:spcBef>
              <a:spcAft>
                <a:spcPct val="0"/>
              </a:spcAft>
              <a:buFont typeface="Arial" panose="020B0604020202020204" pitchFamily="34" charset="0"/>
              <a:buChar char="•"/>
            </a:pPr>
            <a:r>
              <a:rPr lang="en-US" altLang="en-US" sz="2800" dirty="0">
                <a:latin typeface="Bookman Old Style" panose="02050604050505020204" pitchFamily="18" charset="0"/>
              </a:rPr>
              <a:t>Of increasing importance in cryptography</a:t>
            </a:r>
          </a:p>
          <a:p>
            <a:pPr marL="742950" lvl="1" indent="-285750" fontAlgn="base">
              <a:spcBef>
                <a:spcPct val="20000"/>
              </a:spcBef>
              <a:spcAft>
                <a:spcPct val="0"/>
              </a:spcAft>
              <a:buFont typeface="Arial" panose="020B0604020202020204" pitchFamily="34" charset="0"/>
              <a:buChar char="–"/>
            </a:pPr>
            <a:r>
              <a:rPr lang="en-US" altLang="en-US" sz="2800" dirty="0">
                <a:latin typeface="Bookman Old Style" panose="02050604050505020204" pitchFamily="18" charset="0"/>
              </a:rPr>
              <a:t>AES, Elliptic Curve, IDEA, Public Key</a:t>
            </a:r>
          </a:p>
          <a:p>
            <a:pPr marL="342900" indent="-342900" fontAlgn="base">
              <a:spcBef>
                <a:spcPct val="20000"/>
              </a:spcBef>
              <a:spcAft>
                <a:spcPct val="0"/>
              </a:spcAft>
              <a:buFont typeface="Arial" panose="020B0604020202020204" pitchFamily="34" charset="0"/>
              <a:buChar char="•"/>
            </a:pPr>
            <a:r>
              <a:rPr lang="en-US" altLang="en-US" sz="2800" dirty="0">
                <a:latin typeface="Bookman Old Style" panose="02050604050505020204" pitchFamily="18" charset="0"/>
              </a:rPr>
              <a:t>Concern operations on “numbers”</a:t>
            </a:r>
          </a:p>
          <a:p>
            <a:pPr marL="742950" lvl="1" indent="-285750" fontAlgn="base">
              <a:spcBef>
                <a:spcPct val="20000"/>
              </a:spcBef>
              <a:spcAft>
                <a:spcPct val="0"/>
              </a:spcAft>
              <a:buFont typeface="Arial" panose="020B0604020202020204" pitchFamily="34" charset="0"/>
              <a:buChar char="–"/>
            </a:pPr>
            <a:r>
              <a:rPr lang="en-US" altLang="en-US" sz="2800" dirty="0">
                <a:latin typeface="Bookman Old Style" panose="02050604050505020204" pitchFamily="18" charset="0"/>
              </a:rPr>
              <a:t>where what constitutes a “number” and the type of operations varies considerably</a:t>
            </a:r>
          </a:p>
          <a:p>
            <a:pPr marL="342900" indent="-342900" fontAlgn="base">
              <a:spcBef>
                <a:spcPct val="20000"/>
              </a:spcBef>
              <a:spcAft>
                <a:spcPct val="0"/>
              </a:spcAft>
              <a:buFont typeface="Arial" panose="020B0604020202020204" pitchFamily="34" charset="0"/>
              <a:buChar char="•"/>
            </a:pPr>
            <a:r>
              <a:rPr lang="en-US" altLang="en-US" sz="2800" dirty="0">
                <a:latin typeface="Bookman Old Style" panose="02050604050505020204" pitchFamily="18" charset="0"/>
              </a:rPr>
              <a:t>Start with concepts of groups, rings, fields from abstract algebra</a:t>
            </a:r>
            <a:endParaRPr lang="en-AU" altLang="en-US" sz="2800" dirty="0">
              <a:latin typeface="Bookman Old Style" panose="02050604050505020204" pitchFamily="18" charset="0"/>
            </a:endParaRPr>
          </a:p>
        </p:txBody>
      </p:sp>
    </p:spTree>
    <p:extLst>
      <p:ext uri="{BB962C8B-B14F-4D97-AF65-F5344CB8AC3E}">
        <p14:creationId xmlns:p14="http://schemas.microsoft.com/office/powerpoint/2010/main" val="5960032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15</a:t>
            </a:fld>
            <a:endParaRPr lang="en-US"/>
          </a:p>
        </p:txBody>
      </p:sp>
      <p:sp>
        <p:nvSpPr>
          <p:cNvPr id="4" name="Rectangle 3"/>
          <p:cNvSpPr>
            <a:spLocks noGrp="1" noChangeArrowheads="1"/>
          </p:cNvSpPr>
          <p:nvPr/>
        </p:nvSpPr>
        <p:spPr bwMode="black">
          <a:xfrm>
            <a:off x="-2895600" y="6927"/>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prstTxWarp prst="textNoShape">
              <a:avLst/>
            </a:prstTxWarp>
          </a:bodyPr>
          <a:lstStyle>
            <a:lvl1pPr algn="ctr" rtl="0" fontAlgn="base">
              <a:spcBef>
                <a:spcPct val="0"/>
              </a:spcBef>
              <a:spcAft>
                <a:spcPct val="0"/>
              </a:spcAft>
              <a:defRPr sz="4400" b="1" kern="1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2pPr>
            <a:lvl3pPr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3pPr>
            <a:lvl4pPr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4pPr>
            <a:lvl5pPr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9pPr>
          </a:lstStyle>
          <a:p>
            <a:pPr algn="l"/>
            <a:r>
              <a:rPr lang="en-US" sz="3200" dirty="0">
                <a:effectLst/>
                <a:latin typeface="Bookman Old Style" panose="02050604050505020204" pitchFamily="18" charset="0"/>
              </a:rPr>
              <a:t>Group</a:t>
            </a:r>
            <a:endParaRPr lang="en-AU" sz="3200" dirty="0">
              <a:effectLst/>
              <a:latin typeface="Bookman Old Style" panose="02050604050505020204" pitchFamily="18" charset="0"/>
            </a:endParaRPr>
          </a:p>
        </p:txBody>
      </p:sp>
      <p:sp>
        <p:nvSpPr>
          <p:cNvPr id="5" name="Rectangle 4"/>
          <p:cNvSpPr>
            <a:spLocks noGrp="1" noChangeArrowheads="1"/>
          </p:cNvSpPr>
          <p:nvPr/>
        </p:nvSpPr>
        <p:spPr bwMode="black">
          <a:xfrm>
            <a:off x="457200" y="1201738"/>
            <a:ext cx="8229600" cy="445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hlink"/>
              </a:buClr>
              <a:buSzPct val="80000"/>
              <a:buFont typeface="Wingdings" panose="05000000000000000000" pitchFamily="2" charset="2"/>
              <a:buChar char="Ø"/>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tx2"/>
              </a:buClr>
              <a:buSzPct val="50000"/>
              <a:buFont typeface="Wingdings" panose="05000000000000000000" pitchFamily="2" charset="2"/>
              <a:buChar char="l"/>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fontAlgn="base">
              <a:spcBef>
                <a:spcPct val="20000"/>
              </a:spcBef>
              <a:spcAft>
                <a:spcPct val="0"/>
              </a:spcAft>
              <a:buClr>
                <a:schemeClr val="accent2"/>
              </a:buClr>
              <a:buChar char="•"/>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fontAlgn="base">
              <a:spcBef>
                <a:spcPct val="20000"/>
              </a:spcBef>
              <a:spcAft>
                <a:spcPct val="0"/>
              </a:spcAft>
              <a:buClr>
                <a:schemeClr val="folHlink"/>
              </a:buClr>
              <a:buSzPct val="50000"/>
              <a:buFont typeface="Wingdings" panose="05000000000000000000" pitchFamily="2" charset="2"/>
              <a:buChar char="l"/>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fontAlgn="base">
              <a:spcBef>
                <a:spcPct val="20000"/>
              </a:spcBef>
              <a:spcAft>
                <a:spcPct val="0"/>
              </a:spcAft>
              <a:buClr>
                <a:schemeClr val="hlink"/>
              </a:buClr>
              <a:buChar char="•"/>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AU" sz="2800" dirty="0">
                <a:effectLst/>
                <a:latin typeface="Bookman Old Style" panose="02050604050505020204" pitchFamily="18" charset="0"/>
              </a:rPr>
              <a:t>a set of elements or “numbers”</a:t>
            </a:r>
          </a:p>
          <a:p>
            <a:pPr>
              <a:lnSpc>
                <a:spcPct val="90000"/>
              </a:lnSpc>
            </a:pPr>
            <a:r>
              <a:rPr lang="en-AU" sz="2800" dirty="0">
                <a:effectLst/>
                <a:latin typeface="Bookman Old Style" panose="02050604050505020204" pitchFamily="18" charset="0"/>
              </a:rPr>
              <a:t>with some operation whose result is also in the set (closure) </a:t>
            </a:r>
          </a:p>
          <a:p>
            <a:pPr>
              <a:lnSpc>
                <a:spcPct val="90000"/>
              </a:lnSpc>
            </a:pPr>
            <a:r>
              <a:rPr lang="en-AU" sz="2800" dirty="0">
                <a:effectLst/>
                <a:latin typeface="Bookman Old Style" panose="02050604050505020204" pitchFamily="18" charset="0"/>
              </a:rPr>
              <a:t>obeys:</a:t>
            </a:r>
          </a:p>
          <a:p>
            <a:pPr lvl="1">
              <a:lnSpc>
                <a:spcPct val="90000"/>
              </a:lnSpc>
            </a:pPr>
            <a:r>
              <a:rPr lang="en-AU" dirty="0">
                <a:effectLst/>
                <a:latin typeface="Bookman Old Style" panose="02050604050505020204" pitchFamily="18" charset="0"/>
              </a:rPr>
              <a:t>associative law:	(</a:t>
            </a:r>
            <a:r>
              <a:rPr lang="en-AU" dirty="0" err="1">
                <a:effectLst/>
                <a:latin typeface="Bookman Old Style" panose="02050604050505020204" pitchFamily="18" charset="0"/>
              </a:rPr>
              <a:t>a.b</a:t>
            </a:r>
            <a:r>
              <a:rPr lang="en-AU" dirty="0">
                <a:effectLst/>
                <a:latin typeface="Bookman Old Style" panose="02050604050505020204" pitchFamily="18" charset="0"/>
              </a:rPr>
              <a:t>).c = a.(</a:t>
            </a:r>
            <a:r>
              <a:rPr lang="en-AU" dirty="0" err="1">
                <a:effectLst/>
                <a:latin typeface="Bookman Old Style" panose="02050604050505020204" pitchFamily="18" charset="0"/>
              </a:rPr>
              <a:t>b.c</a:t>
            </a:r>
            <a:r>
              <a:rPr lang="en-AU" dirty="0">
                <a:effectLst/>
                <a:latin typeface="Bookman Old Style" panose="02050604050505020204" pitchFamily="18" charset="0"/>
              </a:rPr>
              <a:t>) </a:t>
            </a:r>
          </a:p>
          <a:p>
            <a:pPr lvl="1">
              <a:lnSpc>
                <a:spcPct val="90000"/>
              </a:lnSpc>
            </a:pPr>
            <a:r>
              <a:rPr lang="en-AU" dirty="0">
                <a:effectLst/>
                <a:latin typeface="Bookman Old Style" panose="02050604050505020204" pitchFamily="18" charset="0"/>
              </a:rPr>
              <a:t>has identity e:	</a:t>
            </a:r>
            <a:r>
              <a:rPr lang="en-AU" dirty="0" err="1">
                <a:effectLst/>
                <a:latin typeface="Bookman Old Style" panose="02050604050505020204" pitchFamily="18" charset="0"/>
              </a:rPr>
              <a:t>e.a</a:t>
            </a:r>
            <a:r>
              <a:rPr lang="en-AU" dirty="0">
                <a:effectLst/>
                <a:latin typeface="Bookman Old Style" panose="02050604050505020204" pitchFamily="18" charset="0"/>
              </a:rPr>
              <a:t> = </a:t>
            </a:r>
            <a:r>
              <a:rPr lang="en-AU" dirty="0" err="1">
                <a:effectLst/>
                <a:latin typeface="Bookman Old Style" panose="02050604050505020204" pitchFamily="18" charset="0"/>
              </a:rPr>
              <a:t>a.e</a:t>
            </a:r>
            <a:r>
              <a:rPr lang="en-AU" dirty="0">
                <a:effectLst/>
                <a:latin typeface="Bookman Old Style" panose="02050604050505020204" pitchFamily="18" charset="0"/>
              </a:rPr>
              <a:t> = a </a:t>
            </a:r>
          </a:p>
          <a:p>
            <a:pPr lvl="1">
              <a:lnSpc>
                <a:spcPct val="90000"/>
              </a:lnSpc>
            </a:pPr>
            <a:r>
              <a:rPr lang="en-AU" dirty="0">
                <a:effectLst/>
                <a:latin typeface="Bookman Old Style" panose="02050604050505020204" pitchFamily="18" charset="0"/>
              </a:rPr>
              <a:t>has inverses a</a:t>
            </a:r>
            <a:r>
              <a:rPr lang="en-AU" baseline="30000" dirty="0">
                <a:effectLst/>
                <a:latin typeface="Bookman Old Style" panose="02050604050505020204" pitchFamily="18" charset="0"/>
              </a:rPr>
              <a:t>-1</a:t>
            </a:r>
            <a:r>
              <a:rPr lang="en-AU" dirty="0">
                <a:effectLst/>
                <a:latin typeface="Bookman Old Style" panose="02050604050505020204" pitchFamily="18" charset="0"/>
              </a:rPr>
              <a:t>:	a.a</a:t>
            </a:r>
            <a:r>
              <a:rPr lang="en-AU" baseline="30000" dirty="0">
                <a:effectLst/>
                <a:latin typeface="Bookman Old Style" panose="02050604050505020204" pitchFamily="18" charset="0"/>
              </a:rPr>
              <a:t>-1</a:t>
            </a:r>
            <a:r>
              <a:rPr lang="en-AU" dirty="0">
                <a:effectLst/>
                <a:latin typeface="Bookman Old Style" panose="02050604050505020204" pitchFamily="18" charset="0"/>
              </a:rPr>
              <a:t> = e</a:t>
            </a:r>
          </a:p>
          <a:p>
            <a:pPr>
              <a:lnSpc>
                <a:spcPct val="90000"/>
              </a:lnSpc>
            </a:pPr>
            <a:r>
              <a:rPr lang="en-AU" sz="2800" dirty="0">
                <a:effectLst/>
                <a:latin typeface="Bookman Old Style" panose="02050604050505020204" pitchFamily="18" charset="0"/>
              </a:rPr>
              <a:t>if commutative 	</a:t>
            </a:r>
            <a:r>
              <a:rPr lang="en-AU" sz="2800" dirty="0" err="1">
                <a:effectLst/>
                <a:latin typeface="Bookman Old Style" panose="02050604050505020204" pitchFamily="18" charset="0"/>
              </a:rPr>
              <a:t>a.b</a:t>
            </a:r>
            <a:r>
              <a:rPr lang="en-AU" sz="2800" dirty="0">
                <a:effectLst/>
                <a:latin typeface="Bookman Old Style" panose="02050604050505020204" pitchFamily="18" charset="0"/>
              </a:rPr>
              <a:t> = </a:t>
            </a:r>
            <a:r>
              <a:rPr lang="en-AU" sz="2800" dirty="0" err="1">
                <a:effectLst/>
                <a:latin typeface="Bookman Old Style" panose="02050604050505020204" pitchFamily="18" charset="0"/>
              </a:rPr>
              <a:t>b.a</a:t>
            </a:r>
            <a:r>
              <a:rPr lang="en-AU" sz="2800" dirty="0">
                <a:effectLst/>
                <a:latin typeface="Bookman Old Style" panose="02050604050505020204" pitchFamily="18" charset="0"/>
              </a:rPr>
              <a:t> </a:t>
            </a:r>
          </a:p>
          <a:p>
            <a:pPr lvl="1">
              <a:lnSpc>
                <a:spcPct val="90000"/>
              </a:lnSpc>
            </a:pPr>
            <a:r>
              <a:rPr lang="en-AU" dirty="0">
                <a:effectLst/>
                <a:latin typeface="Bookman Old Style" panose="02050604050505020204" pitchFamily="18" charset="0"/>
              </a:rPr>
              <a:t>then forms an </a:t>
            </a:r>
            <a:r>
              <a:rPr lang="en-AU" b="1" dirty="0" err="1">
                <a:effectLst/>
                <a:latin typeface="Bookman Old Style" panose="02050604050505020204" pitchFamily="18" charset="0"/>
              </a:rPr>
              <a:t>abelian</a:t>
            </a:r>
            <a:r>
              <a:rPr lang="en-AU" b="1" dirty="0">
                <a:effectLst/>
                <a:latin typeface="Bookman Old Style" panose="02050604050505020204" pitchFamily="18" charset="0"/>
              </a:rPr>
              <a:t> group</a:t>
            </a:r>
            <a:endParaRPr lang="en-AU" dirty="0">
              <a:effectLst/>
              <a:latin typeface="Bookman Old Style" panose="02050604050505020204" pitchFamily="18" charset="0"/>
            </a:endParaRPr>
          </a:p>
        </p:txBody>
      </p:sp>
    </p:spTree>
    <p:extLst>
      <p:ext uri="{BB962C8B-B14F-4D97-AF65-F5344CB8AC3E}">
        <p14:creationId xmlns:p14="http://schemas.microsoft.com/office/powerpoint/2010/main" val="55317434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16</a:t>
            </a:fld>
            <a:endParaRPr lang="en-US"/>
          </a:p>
        </p:txBody>
      </p:sp>
      <p:sp>
        <p:nvSpPr>
          <p:cNvPr id="3" name="Rectangle 2"/>
          <p:cNvSpPr>
            <a:spLocks noGrp="1" noChangeArrowheads="1"/>
          </p:cNvSpPr>
          <p:nvPr/>
        </p:nvSpPr>
        <p:spPr bwMode="black">
          <a:xfrm>
            <a:off x="-2209800" y="0"/>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prstTxWarp prst="textNoShape">
              <a:avLst/>
            </a:prstTxWarp>
          </a:bodyPr>
          <a:lstStyle>
            <a:lvl1pPr algn="ctr" rtl="0" fontAlgn="base">
              <a:spcBef>
                <a:spcPct val="0"/>
              </a:spcBef>
              <a:spcAft>
                <a:spcPct val="0"/>
              </a:spcAft>
              <a:defRPr sz="4400" b="1" kern="1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2pPr>
            <a:lvl3pPr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3pPr>
            <a:lvl4pPr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4pPr>
            <a:lvl5pPr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9pPr>
          </a:lstStyle>
          <a:p>
            <a:pPr algn="l"/>
            <a:r>
              <a:rPr lang="en-US" sz="2800" dirty="0">
                <a:effectLst/>
                <a:latin typeface="Bookman Old Style" panose="02050604050505020204" pitchFamily="18" charset="0"/>
              </a:rPr>
              <a:t>Cyclic Group</a:t>
            </a:r>
            <a:endParaRPr lang="en-AU" sz="2800" dirty="0">
              <a:effectLst/>
              <a:latin typeface="Bookman Old Style" panose="02050604050505020204" pitchFamily="18" charset="0"/>
            </a:endParaRPr>
          </a:p>
        </p:txBody>
      </p:sp>
      <p:sp>
        <p:nvSpPr>
          <p:cNvPr id="4" name="Rectangle 3"/>
          <p:cNvSpPr>
            <a:spLocks noGrp="1" noChangeArrowheads="1"/>
          </p:cNvSpPr>
          <p:nvPr/>
        </p:nvSpPr>
        <p:spPr bwMode="black">
          <a:xfrm>
            <a:off x="457200" y="1201738"/>
            <a:ext cx="8229600" cy="445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hlink"/>
              </a:buClr>
              <a:buSzPct val="80000"/>
              <a:buFont typeface="Wingdings" panose="05000000000000000000" pitchFamily="2" charset="2"/>
              <a:buChar char="Ø"/>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tx2"/>
              </a:buClr>
              <a:buSzPct val="50000"/>
              <a:buFont typeface="Wingdings" panose="05000000000000000000" pitchFamily="2" charset="2"/>
              <a:buChar char="l"/>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fontAlgn="base">
              <a:spcBef>
                <a:spcPct val="20000"/>
              </a:spcBef>
              <a:spcAft>
                <a:spcPct val="0"/>
              </a:spcAft>
              <a:buClr>
                <a:schemeClr val="accent2"/>
              </a:buClr>
              <a:buChar char="•"/>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fontAlgn="base">
              <a:spcBef>
                <a:spcPct val="20000"/>
              </a:spcBef>
              <a:spcAft>
                <a:spcPct val="0"/>
              </a:spcAft>
              <a:buClr>
                <a:schemeClr val="folHlink"/>
              </a:buClr>
              <a:buSzPct val="50000"/>
              <a:buFont typeface="Wingdings" panose="05000000000000000000" pitchFamily="2" charset="2"/>
              <a:buChar char="l"/>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fontAlgn="base">
              <a:spcBef>
                <a:spcPct val="20000"/>
              </a:spcBef>
              <a:spcAft>
                <a:spcPct val="0"/>
              </a:spcAft>
              <a:buClr>
                <a:schemeClr val="hlink"/>
              </a:buClr>
              <a:buChar char="•"/>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effectLst/>
              </a:rPr>
              <a:t>define </a:t>
            </a:r>
            <a:r>
              <a:rPr lang="en-US" b="1" dirty="0">
                <a:effectLst/>
              </a:rPr>
              <a:t>exponentiation</a:t>
            </a:r>
            <a:r>
              <a:rPr lang="en-US" dirty="0">
                <a:effectLst/>
              </a:rPr>
              <a:t> as repeated application of operator</a:t>
            </a:r>
          </a:p>
          <a:p>
            <a:pPr lvl="1"/>
            <a:r>
              <a:rPr lang="en-US" dirty="0">
                <a:effectLst/>
              </a:rPr>
              <a:t>example:	 </a:t>
            </a:r>
            <a:r>
              <a:rPr lang="en-AU" dirty="0">
                <a:effectLst/>
                <a:latin typeface="Courier New" panose="02070309020205020404" pitchFamily="49" charset="0"/>
              </a:rPr>
              <a:t>a</a:t>
            </a:r>
            <a:r>
              <a:rPr lang="en-AU" baseline="30000" dirty="0">
                <a:effectLst/>
                <a:latin typeface="Courier New" panose="02070309020205020404" pitchFamily="49" charset="0"/>
              </a:rPr>
              <a:t>-3</a:t>
            </a:r>
            <a:r>
              <a:rPr lang="en-AU" dirty="0">
                <a:effectLst/>
                <a:latin typeface="Courier New" panose="02070309020205020404" pitchFamily="49" charset="0"/>
              </a:rPr>
              <a:t> = </a:t>
            </a:r>
            <a:r>
              <a:rPr lang="en-AU" dirty="0" err="1">
                <a:effectLst/>
                <a:latin typeface="Courier New" panose="02070309020205020404" pitchFamily="49" charset="0"/>
              </a:rPr>
              <a:t>a.a.a</a:t>
            </a:r>
            <a:endParaRPr lang="en-AU" dirty="0">
              <a:effectLst/>
              <a:latin typeface="Courier New" panose="02070309020205020404" pitchFamily="49" charset="0"/>
            </a:endParaRPr>
          </a:p>
          <a:p>
            <a:r>
              <a:rPr lang="en-US" dirty="0">
                <a:effectLst/>
              </a:rPr>
              <a:t>and let identity be:	 </a:t>
            </a:r>
            <a:r>
              <a:rPr lang="en-US" dirty="0">
                <a:effectLst/>
                <a:latin typeface="Courier New" panose="02070309020205020404" pitchFamily="49" charset="0"/>
              </a:rPr>
              <a:t>e=</a:t>
            </a:r>
            <a:r>
              <a:rPr lang="en-AU" dirty="0">
                <a:effectLst/>
                <a:latin typeface="Courier New" panose="02070309020205020404" pitchFamily="49" charset="0"/>
              </a:rPr>
              <a:t>a</a:t>
            </a:r>
            <a:r>
              <a:rPr lang="en-AU" baseline="30000" dirty="0">
                <a:effectLst/>
                <a:latin typeface="Courier New" panose="02070309020205020404" pitchFamily="49" charset="0"/>
              </a:rPr>
              <a:t>0</a:t>
            </a:r>
            <a:endParaRPr lang="en-US" dirty="0">
              <a:effectLst/>
            </a:endParaRPr>
          </a:p>
          <a:p>
            <a:r>
              <a:rPr lang="en-US" dirty="0">
                <a:effectLst/>
              </a:rPr>
              <a:t>a group is cyclic if every element is a power of some fixed element</a:t>
            </a:r>
          </a:p>
          <a:p>
            <a:pPr lvl="1"/>
            <a:r>
              <a:rPr lang="en-US" dirty="0" err="1">
                <a:effectLst/>
              </a:rPr>
              <a:t>ie</a:t>
            </a:r>
            <a:r>
              <a:rPr lang="en-US" dirty="0">
                <a:effectLst/>
              </a:rPr>
              <a:t> </a:t>
            </a:r>
            <a:r>
              <a:rPr lang="en-US" dirty="0">
                <a:effectLst/>
                <a:latin typeface="Courier New" panose="02070309020205020404" pitchFamily="49" charset="0"/>
              </a:rPr>
              <a:t>b =</a:t>
            </a:r>
            <a:r>
              <a:rPr lang="en-US" dirty="0">
                <a:effectLst/>
              </a:rPr>
              <a:t> </a:t>
            </a:r>
            <a:r>
              <a:rPr lang="en-AU" dirty="0" err="1">
                <a:effectLst/>
                <a:latin typeface="Courier New" panose="02070309020205020404" pitchFamily="49" charset="0"/>
              </a:rPr>
              <a:t>a</a:t>
            </a:r>
            <a:r>
              <a:rPr lang="en-AU" baseline="30000" dirty="0" err="1">
                <a:effectLst/>
                <a:latin typeface="Courier New" panose="02070309020205020404" pitchFamily="49" charset="0"/>
              </a:rPr>
              <a:t>k</a:t>
            </a:r>
            <a:r>
              <a:rPr lang="en-US" dirty="0">
                <a:effectLst/>
              </a:rPr>
              <a:t>	for some </a:t>
            </a:r>
            <a:r>
              <a:rPr lang="en-US" dirty="0">
                <a:effectLst/>
                <a:latin typeface="Courier New" panose="02070309020205020404" pitchFamily="49" charset="0"/>
              </a:rPr>
              <a:t>a</a:t>
            </a:r>
            <a:r>
              <a:rPr lang="en-US" dirty="0">
                <a:effectLst/>
              </a:rPr>
              <a:t> and every </a:t>
            </a:r>
            <a:r>
              <a:rPr lang="en-US" dirty="0">
                <a:effectLst/>
                <a:latin typeface="Courier New" panose="02070309020205020404" pitchFamily="49" charset="0"/>
              </a:rPr>
              <a:t>b</a:t>
            </a:r>
            <a:r>
              <a:rPr lang="en-US" dirty="0">
                <a:effectLst/>
              </a:rPr>
              <a:t> in group</a:t>
            </a:r>
          </a:p>
          <a:p>
            <a:r>
              <a:rPr lang="en-US" dirty="0">
                <a:effectLst/>
                <a:latin typeface="Courier New" panose="02070309020205020404" pitchFamily="49" charset="0"/>
              </a:rPr>
              <a:t>a</a:t>
            </a:r>
            <a:r>
              <a:rPr lang="en-US" dirty="0">
                <a:effectLst/>
              </a:rPr>
              <a:t> is said to be a generator of the group</a:t>
            </a:r>
            <a:endParaRPr lang="en-AU" dirty="0">
              <a:effectLst/>
            </a:endParaRPr>
          </a:p>
        </p:txBody>
      </p:sp>
    </p:spTree>
    <p:extLst>
      <p:ext uri="{BB962C8B-B14F-4D97-AF65-F5344CB8AC3E}">
        <p14:creationId xmlns:p14="http://schemas.microsoft.com/office/powerpoint/2010/main" val="1043699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17</a:t>
            </a:fld>
            <a:endParaRPr lang="en-US"/>
          </a:p>
        </p:txBody>
      </p:sp>
      <p:sp>
        <p:nvSpPr>
          <p:cNvPr id="3" name="Rectangle 2"/>
          <p:cNvSpPr>
            <a:spLocks noGrp="1" noChangeArrowheads="1"/>
          </p:cNvSpPr>
          <p:nvPr/>
        </p:nvSpPr>
        <p:spPr bwMode="black">
          <a:xfrm>
            <a:off x="-3048000" y="-41564"/>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prstTxWarp prst="textNoShape">
              <a:avLst/>
            </a:prstTxWarp>
          </a:bodyPr>
          <a:lstStyle>
            <a:lvl1pPr algn="ctr" rtl="0" fontAlgn="base">
              <a:spcBef>
                <a:spcPct val="0"/>
              </a:spcBef>
              <a:spcAft>
                <a:spcPct val="0"/>
              </a:spcAft>
              <a:defRPr sz="4400" b="1" kern="1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2pPr>
            <a:lvl3pPr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3pPr>
            <a:lvl4pPr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4pPr>
            <a:lvl5pPr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9pPr>
          </a:lstStyle>
          <a:p>
            <a:r>
              <a:rPr lang="en-US" dirty="0">
                <a:effectLst/>
              </a:rPr>
              <a:t>Ring</a:t>
            </a:r>
            <a:endParaRPr lang="en-AU" dirty="0">
              <a:effectLst/>
            </a:endParaRPr>
          </a:p>
        </p:txBody>
      </p:sp>
      <p:sp>
        <p:nvSpPr>
          <p:cNvPr id="4" name="Rectangle 3"/>
          <p:cNvSpPr>
            <a:spLocks noGrp="1" noChangeArrowheads="1"/>
          </p:cNvSpPr>
          <p:nvPr/>
        </p:nvSpPr>
        <p:spPr bwMode="black">
          <a:xfrm>
            <a:off x="0" y="1201738"/>
            <a:ext cx="9144000" cy="445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hlink"/>
              </a:buClr>
              <a:buSzPct val="80000"/>
              <a:buFont typeface="Wingdings" panose="05000000000000000000" pitchFamily="2" charset="2"/>
              <a:buChar char="Ø"/>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tx2"/>
              </a:buClr>
              <a:buSzPct val="50000"/>
              <a:buFont typeface="Wingdings" panose="05000000000000000000" pitchFamily="2" charset="2"/>
              <a:buChar char="l"/>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fontAlgn="base">
              <a:spcBef>
                <a:spcPct val="20000"/>
              </a:spcBef>
              <a:spcAft>
                <a:spcPct val="0"/>
              </a:spcAft>
              <a:buClr>
                <a:schemeClr val="accent2"/>
              </a:buClr>
              <a:buChar char="•"/>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fontAlgn="base">
              <a:spcBef>
                <a:spcPct val="20000"/>
              </a:spcBef>
              <a:spcAft>
                <a:spcPct val="0"/>
              </a:spcAft>
              <a:buClr>
                <a:schemeClr val="folHlink"/>
              </a:buClr>
              <a:buSzPct val="50000"/>
              <a:buFont typeface="Wingdings" panose="05000000000000000000" pitchFamily="2" charset="2"/>
              <a:buChar char="l"/>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fontAlgn="base">
              <a:spcBef>
                <a:spcPct val="20000"/>
              </a:spcBef>
              <a:spcAft>
                <a:spcPct val="0"/>
              </a:spcAft>
              <a:buClr>
                <a:schemeClr val="hlink"/>
              </a:buClr>
              <a:buChar char="•"/>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sz="2800" dirty="0">
                <a:effectLst/>
              </a:rPr>
              <a:t>a set of “numbers” </a:t>
            </a:r>
          </a:p>
          <a:p>
            <a:pPr>
              <a:lnSpc>
                <a:spcPct val="80000"/>
              </a:lnSpc>
            </a:pPr>
            <a:r>
              <a:rPr lang="en-US" sz="2800" dirty="0">
                <a:effectLst/>
              </a:rPr>
              <a:t>with two operations (addition and multiplication) which form:</a:t>
            </a:r>
            <a:endParaRPr lang="en-AU" sz="2800" dirty="0">
              <a:effectLst/>
            </a:endParaRPr>
          </a:p>
          <a:p>
            <a:pPr>
              <a:lnSpc>
                <a:spcPct val="80000"/>
              </a:lnSpc>
            </a:pPr>
            <a:r>
              <a:rPr lang="en-AU" sz="2800" dirty="0">
                <a:effectLst/>
              </a:rPr>
              <a:t>an </a:t>
            </a:r>
            <a:r>
              <a:rPr lang="en-AU" sz="2800" dirty="0" err="1">
                <a:effectLst/>
              </a:rPr>
              <a:t>abelian</a:t>
            </a:r>
            <a:r>
              <a:rPr lang="en-AU" sz="2800" dirty="0">
                <a:effectLst/>
              </a:rPr>
              <a:t> group with addition operation </a:t>
            </a:r>
          </a:p>
          <a:p>
            <a:pPr>
              <a:lnSpc>
                <a:spcPct val="80000"/>
              </a:lnSpc>
            </a:pPr>
            <a:r>
              <a:rPr lang="en-AU" sz="2800" dirty="0">
                <a:effectLst/>
              </a:rPr>
              <a:t>and multiplication:</a:t>
            </a:r>
          </a:p>
          <a:p>
            <a:pPr lvl="1">
              <a:lnSpc>
                <a:spcPct val="80000"/>
              </a:lnSpc>
            </a:pPr>
            <a:r>
              <a:rPr lang="en-AU" sz="2400" dirty="0">
                <a:effectLst/>
              </a:rPr>
              <a:t>has closure</a:t>
            </a:r>
          </a:p>
          <a:p>
            <a:pPr lvl="1">
              <a:lnSpc>
                <a:spcPct val="80000"/>
              </a:lnSpc>
            </a:pPr>
            <a:r>
              <a:rPr lang="en-AU" sz="2400" dirty="0">
                <a:effectLst/>
              </a:rPr>
              <a:t>is associative</a:t>
            </a:r>
          </a:p>
          <a:p>
            <a:pPr lvl="1">
              <a:lnSpc>
                <a:spcPct val="80000"/>
              </a:lnSpc>
            </a:pPr>
            <a:r>
              <a:rPr lang="en-AU" sz="2400" dirty="0">
                <a:effectLst/>
              </a:rPr>
              <a:t>distributive over addition:	</a:t>
            </a:r>
            <a:r>
              <a:rPr lang="en-AU" sz="2400" dirty="0">
                <a:effectLst/>
                <a:latin typeface="Courier New" panose="02070309020205020404" pitchFamily="49" charset="0"/>
              </a:rPr>
              <a:t>a(</a:t>
            </a:r>
            <a:r>
              <a:rPr lang="en-AU" sz="2400" dirty="0" err="1">
                <a:effectLst/>
                <a:latin typeface="Courier New" panose="02070309020205020404" pitchFamily="49" charset="0"/>
              </a:rPr>
              <a:t>b+c</a:t>
            </a:r>
            <a:r>
              <a:rPr lang="en-AU" sz="2400" dirty="0">
                <a:effectLst/>
                <a:latin typeface="Courier New" panose="02070309020205020404" pitchFamily="49" charset="0"/>
              </a:rPr>
              <a:t>) = </a:t>
            </a:r>
            <a:r>
              <a:rPr lang="en-AU" sz="2400" dirty="0" err="1">
                <a:effectLst/>
                <a:latin typeface="Courier New" panose="02070309020205020404" pitchFamily="49" charset="0"/>
              </a:rPr>
              <a:t>ab</a:t>
            </a:r>
            <a:r>
              <a:rPr lang="en-AU" sz="2400" dirty="0">
                <a:effectLst/>
                <a:latin typeface="Courier New" panose="02070309020205020404" pitchFamily="49" charset="0"/>
              </a:rPr>
              <a:t> + ac</a:t>
            </a:r>
          </a:p>
          <a:p>
            <a:pPr>
              <a:lnSpc>
                <a:spcPct val="80000"/>
              </a:lnSpc>
            </a:pPr>
            <a:r>
              <a:rPr lang="en-AU" sz="2800" dirty="0">
                <a:effectLst/>
              </a:rPr>
              <a:t>if multiplication operation is commutative, it forms a </a:t>
            </a:r>
            <a:r>
              <a:rPr lang="en-AU" sz="2800" b="1" dirty="0">
                <a:effectLst/>
              </a:rPr>
              <a:t>commutative ring</a:t>
            </a:r>
            <a:r>
              <a:rPr lang="en-AU" sz="2800" dirty="0">
                <a:effectLst/>
              </a:rPr>
              <a:t> </a:t>
            </a:r>
          </a:p>
          <a:p>
            <a:pPr>
              <a:lnSpc>
                <a:spcPct val="80000"/>
              </a:lnSpc>
            </a:pPr>
            <a:r>
              <a:rPr lang="en-US" sz="2800" dirty="0">
                <a:effectLst/>
              </a:rPr>
              <a:t>if </a:t>
            </a:r>
            <a:r>
              <a:rPr lang="en-AU" sz="2800" dirty="0">
                <a:effectLst/>
              </a:rPr>
              <a:t>multiplication operation has an identity and no zero divisors, it forms an </a:t>
            </a:r>
            <a:r>
              <a:rPr lang="en-AU" sz="2800" b="1" dirty="0">
                <a:effectLst/>
              </a:rPr>
              <a:t>integral domain</a:t>
            </a:r>
          </a:p>
          <a:p>
            <a:pPr>
              <a:lnSpc>
                <a:spcPct val="80000"/>
              </a:lnSpc>
              <a:buFont typeface="Wingdings" panose="05000000000000000000" pitchFamily="2" charset="2"/>
              <a:buNone/>
            </a:pPr>
            <a:endParaRPr lang="en-AU" sz="2800" dirty="0">
              <a:effectLst/>
            </a:endParaRPr>
          </a:p>
          <a:p>
            <a:pPr>
              <a:lnSpc>
                <a:spcPct val="80000"/>
              </a:lnSpc>
            </a:pPr>
            <a:endParaRPr lang="en-AU" sz="2800" baseline="30000" dirty="0">
              <a:effectLst/>
              <a:latin typeface="Courier New" panose="02070309020205020404" pitchFamily="49" charset="0"/>
            </a:endParaRPr>
          </a:p>
        </p:txBody>
      </p:sp>
    </p:spTree>
    <p:extLst>
      <p:ext uri="{BB962C8B-B14F-4D97-AF65-F5344CB8AC3E}">
        <p14:creationId xmlns:p14="http://schemas.microsoft.com/office/powerpoint/2010/main" val="38317167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18</a:t>
            </a:fld>
            <a:endParaRPr lang="en-US"/>
          </a:p>
        </p:txBody>
      </p:sp>
      <p:sp>
        <p:nvSpPr>
          <p:cNvPr id="3" name="Rectangle 2"/>
          <p:cNvSpPr>
            <a:spLocks noGrp="1" noChangeArrowheads="1"/>
          </p:cNvSpPr>
          <p:nvPr/>
        </p:nvSpPr>
        <p:spPr bwMode="black">
          <a:xfrm>
            <a:off x="-3048000" y="-6927"/>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prstTxWarp prst="textNoShape">
              <a:avLst/>
            </a:prstTxWarp>
          </a:bodyPr>
          <a:lstStyle>
            <a:lvl1pPr algn="ctr" rtl="0" fontAlgn="base">
              <a:spcBef>
                <a:spcPct val="0"/>
              </a:spcBef>
              <a:spcAft>
                <a:spcPct val="0"/>
              </a:spcAft>
              <a:defRPr sz="4400" b="1" kern="1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2pPr>
            <a:lvl3pPr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3pPr>
            <a:lvl4pPr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4pPr>
            <a:lvl5pPr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9pPr>
          </a:lstStyle>
          <a:p>
            <a:r>
              <a:rPr lang="en-US" dirty="0">
                <a:effectLst/>
              </a:rPr>
              <a:t>Field</a:t>
            </a:r>
            <a:endParaRPr lang="en-AU" dirty="0">
              <a:effectLst/>
            </a:endParaRPr>
          </a:p>
        </p:txBody>
      </p:sp>
      <p:sp>
        <p:nvSpPr>
          <p:cNvPr id="4" name="Rectangle 3"/>
          <p:cNvSpPr>
            <a:spLocks noGrp="1" noChangeArrowheads="1"/>
          </p:cNvSpPr>
          <p:nvPr/>
        </p:nvSpPr>
        <p:spPr bwMode="black">
          <a:xfrm>
            <a:off x="457200" y="1201738"/>
            <a:ext cx="8229600" cy="445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hlink"/>
              </a:buClr>
              <a:buSzPct val="80000"/>
              <a:buFont typeface="Wingdings" panose="05000000000000000000" pitchFamily="2" charset="2"/>
              <a:buChar char="Ø"/>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tx2"/>
              </a:buClr>
              <a:buSzPct val="50000"/>
              <a:buFont typeface="Wingdings" panose="05000000000000000000" pitchFamily="2" charset="2"/>
              <a:buChar char="l"/>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fontAlgn="base">
              <a:spcBef>
                <a:spcPct val="20000"/>
              </a:spcBef>
              <a:spcAft>
                <a:spcPct val="0"/>
              </a:spcAft>
              <a:buClr>
                <a:schemeClr val="accent2"/>
              </a:buClr>
              <a:buChar char="•"/>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fontAlgn="base">
              <a:spcBef>
                <a:spcPct val="20000"/>
              </a:spcBef>
              <a:spcAft>
                <a:spcPct val="0"/>
              </a:spcAft>
              <a:buClr>
                <a:schemeClr val="folHlink"/>
              </a:buClr>
              <a:buSzPct val="50000"/>
              <a:buFont typeface="Wingdings" panose="05000000000000000000" pitchFamily="2" charset="2"/>
              <a:buChar char="l"/>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fontAlgn="base">
              <a:spcBef>
                <a:spcPct val="20000"/>
              </a:spcBef>
              <a:spcAft>
                <a:spcPct val="0"/>
              </a:spcAft>
              <a:buClr>
                <a:schemeClr val="hlink"/>
              </a:buClr>
              <a:buChar char="•"/>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a:effectLst/>
              </a:rPr>
              <a:t>a set of numbers </a:t>
            </a:r>
          </a:p>
          <a:p>
            <a:r>
              <a:rPr lang="en-AU" dirty="0">
                <a:effectLst/>
              </a:rPr>
              <a:t>with two operations which form:</a:t>
            </a:r>
          </a:p>
          <a:p>
            <a:pPr lvl="1"/>
            <a:r>
              <a:rPr lang="en-AU" dirty="0" err="1">
                <a:effectLst/>
              </a:rPr>
              <a:t>abelian</a:t>
            </a:r>
            <a:r>
              <a:rPr lang="en-AU" dirty="0">
                <a:effectLst/>
              </a:rPr>
              <a:t> group for addition </a:t>
            </a:r>
          </a:p>
          <a:p>
            <a:pPr lvl="1"/>
            <a:r>
              <a:rPr lang="en-AU" dirty="0" err="1">
                <a:effectLst/>
              </a:rPr>
              <a:t>abelian</a:t>
            </a:r>
            <a:r>
              <a:rPr lang="en-AU" dirty="0">
                <a:effectLst/>
              </a:rPr>
              <a:t> group for multiplication (ignoring 0) </a:t>
            </a:r>
          </a:p>
          <a:p>
            <a:pPr lvl="1"/>
            <a:r>
              <a:rPr lang="en-AU" dirty="0">
                <a:effectLst/>
              </a:rPr>
              <a:t>ring</a:t>
            </a:r>
          </a:p>
          <a:p>
            <a:r>
              <a:rPr lang="en-AU" dirty="0">
                <a:effectLst/>
              </a:rPr>
              <a:t>have hierarchy with more axioms/laws</a:t>
            </a:r>
          </a:p>
          <a:p>
            <a:pPr lvl="1"/>
            <a:r>
              <a:rPr lang="en-AU" dirty="0">
                <a:effectLst/>
              </a:rPr>
              <a:t>group -&gt; ring -&gt; field</a:t>
            </a:r>
          </a:p>
        </p:txBody>
      </p:sp>
    </p:spTree>
    <p:extLst>
      <p:ext uri="{BB962C8B-B14F-4D97-AF65-F5344CB8AC3E}">
        <p14:creationId xmlns:p14="http://schemas.microsoft.com/office/powerpoint/2010/main" val="31062685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19</a:t>
            </a:fld>
            <a:endParaRPr lang="en-US"/>
          </a:p>
        </p:txBody>
      </p:sp>
      <p:sp>
        <p:nvSpPr>
          <p:cNvPr id="3" name="Rectangle 2"/>
          <p:cNvSpPr>
            <a:spLocks noGrp="1" noChangeArrowheads="1"/>
          </p:cNvSpPr>
          <p:nvPr/>
        </p:nvSpPr>
        <p:spPr bwMode="black">
          <a:xfrm>
            <a:off x="-1371600" y="0"/>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prstTxWarp prst="textNoShape">
              <a:avLst/>
            </a:prstTxWarp>
          </a:bodyPr>
          <a:lstStyle>
            <a:lvl1pPr algn="ctr" rtl="0" fontAlgn="base">
              <a:spcBef>
                <a:spcPct val="0"/>
              </a:spcBef>
              <a:spcAft>
                <a:spcPct val="0"/>
              </a:spcAft>
              <a:defRPr sz="4400" b="1" kern="1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2pPr>
            <a:lvl3pPr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3pPr>
            <a:lvl4pPr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4pPr>
            <a:lvl5pPr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9pPr>
          </a:lstStyle>
          <a:p>
            <a:r>
              <a:rPr lang="en-AU" dirty="0">
                <a:effectLst/>
              </a:rPr>
              <a:t>Modular Arithmetic</a:t>
            </a:r>
          </a:p>
        </p:txBody>
      </p:sp>
      <p:sp>
        <p:nvSpPr>
          <p:cNvPr id="4" name="Rectangle 3"/>
          <p:cNvSpPr>
            <a:spLocks noGrp="1" noChangeArrowheads="1"/>
          </p:cNvSpPr>
          <p:nvPr/>
        </p:nvSpPr>
        <p:spPr bwMode="black">
          <a:xfrm>
            <a:off x="457200" y="1087438"/>
            <a:ext cx="8229600" cy="468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hlink"/>
              </a:buClr>
              <a:buSzPct val="80000"/>
              <a:buFont typeface="Wingdings" panose="05000000000000000000" pitchFamily="2" charset="2"/>
              <a:buChar char="Ø"/>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tx2"/>
              </a:buClr>
              <a:buSzPct val="50000"/>
              <a:buFont typeface="Wingdings" panose="05000000000000000000" pitchFamily="2" charset="2"/>
              <a:buChar char="l"/>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fontAlgn="base">
              <a:spcBef>
                <a:spcPct val="20000"/>
              </a:spcBef>
              <a:spcAft>
                <a:spcPct val="0"/>
              </a:spcAft>
              <a:buClr>
                <a:schemeClr val="accent2"/>
              </a:buClr>
              <a:buChar char="•"/>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fontAlgn="base">
              <a:spcBef>
                <a:spcPct val="20000"/>
              </a:spcBef>
              <a:spcAft>
                <a:spcPct val="0"/>
              </a:spcAft>
              <a:buClr>
                <a:schemeClr val="folHlink"/>
              </a:buClr>
              <a:buSzPct val="50000"/>
              <a:buFont typeface="Wingdings" panose="05000000000000000000" pitchFamily="2" charset="2"/>
              <a:buChar char="l"/>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fontAlgn="base">
              <a:spcBef>
                <a:spcPct val="20000"/>
              </a:spcBef>
              <a:spcAft>
                <a:spcPct val="0"/>
              </a:spcAft>
              <a:buClr>
                <a:schemeClr val="hlink"/>
              </a:buClr>
              <a:buChar char="•"/>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sz="2800" dirty="0">
                <a:effectLst/>
              </a:rPr>
              <a:t>define </a:t>
            </a:r>
            <a:r>
              <a:rPr lang="en-US" sz="2800" b="1" dirty="0">
                <a:effectLst/>
              </a:rPr>
              <a:t>modulo operator</a:t>
            </a:r>
            <a:r>
              <a:rPr lang="en-US" sz="2800" dirty="0">
                <a:effectLst/>
              </a:rPr>
              <a:t> “</a:t>
            </a:r>
            <a:r>
              <a:rPr lang="en-US" sz="2800" dirty="0">
                <a:effectLst/>
                <a:latin typeface="Courier New" panose="02070309020205020404" pitchFamily="49" charset="0"/>
              </a:rPr>
              <a:t>a mod n”</a:t>
            </a:r>
            <a:r>
              <a:rPr lang="en-US" sz="2800" dirty="0">
                <a:effectLst/>
              </a:rPr>
              <a:t> to be remainder when a is divided by n</a:t>
            </a:r>
            <a:endParaRPr lang="en-AU" sz="2800" dirty="0">
              <a:effectLst/>
            </a:endParaRPr>
          </a:p>
          <a:p>
            <a:pPr>
              <a:lnSpc>
                <a:spcPct val="90000"/>
              </a:lnSpc>
            </a:pPr>
            <a:r>
              <a:rPr lang="en-AU" sz="2800" dirty="0">
                <a:effectLst/>
              </a:rPr>
              <a:t>use the term </a:t>
            </a:r>
            <a:r>
              <a:rPr lang="en-AU" sz="2800" b="1" dirty="0">
                <a:effectLst/>
              </a:rPr>
              <a:t>congruence</a:t>
            </a:r>
            <a:r>
              <a:rPr lang="en-AU" sz="2800" dirty="0">
                <a:effectLst/>
              </a:rPr>
              <a:t> for: </a:t>
            </a:r>
            <a:r>
              <a:rPr lang="en-AU" sz="2800" dirty="0">
                <a:effectLst/>
                <a:latin typeface="Courier New" panose="02070309020205020404" pitchFamily="49" charset="0"/>
              </a:rPr>
              <a:t>a = b mod n</a:t>
            </a:r>
            <a:r>
              <a:rPr lang="en-AU" sz="2800" dirty="0">
                <a:effectLst/>
              </a:rPr>
              <a:t> </a:t>
            </a:r>
          </a:p>
          <a:p>
            <a:pPr lvl="1">
              <a:lnSpc>
                <a:spcPct val="90000"/>
              </a:lnSpc>
            </a:pPr>
            <a:r>
              <a:rPr lang="en-AU" sz="2400" dirty="0">
                <a:effectLst/>
              </a:rPr>
              <a:t>when divided by </a:t>
            </a:r>
            <a:r>
              <a:rPr lang="en-AU" sz="2400" i="1" dirty="0">
                <a:effectLst/>
              </a:rPr>
              <a:t>n,</a:t>
            </a:r>
            <a:r>
              <a:rPr lang="en-AU" sz="2400" dirty="0">
                <a:effectLst/>
              </a:rPr>
              <a:t> a &amp; b have same remainder </a:t>
            </a:r>
          </a:p>
          <a:p>
            <a:pPr lvl="1">
              <a:lnSpc>
                <a:spcPct val="90000"/>
              </a:lnSpc>
            </a:pPr>
            <a:r>
              <a:rPr lang="en-AU" sz="2400" dirty="0" err="1">
                <a:effectLst/>
              </a:rPr>
              <a:t>eg</a:t>
            </a:r>
            <a:r>
              <a:rPr lang="en-AU" sz="2400" dirty="0">
                <a:effectLst/>
              </a:rPr>
              <a:t>. 100 = 34 mod 11 </a:t>
            </a:r>
          </a:p>
          <a:p>
            <a:pPr>
              <a:lnSpc>
                <a:spcPct val="90000"/>
              </a:lnSpc>
            </a:pPr>
            <a:r>
              <a:rPr lang="en-AU" sz="2800" dirty="0">
                <a:effectLst/>
              </a:rPr>
              <a:t>b is called a </a:t>
            </a:r>
            <a:r>
              <a:rPr lang="en-AU" sz="2800" b="1" dirty="0">
                <a:effectLst/>
              </a:rPr>
              <a:t>residue</a:t>
            </a:r>
            <a:r>
              <a:rPr lang="en-AU" sz="2800" dirty="0">
                <a:effectLst/>
              </a:rPr>
              <a:t> of a mod n</a:t>
            </a:r>
          </a:p>
          <a:p>
            <a:pPr lvl="1">
              <a:lnSpc>
                <a:spcPct val="90000"/>
              </a:lnSpc>
            </a:pPr>
            <a:r>
              <a:rPr lang="en-US" sz="2400" dirty="0">
                <a:effectLst/>
              </a:rPr>
              <a:t>since with integers can always write: </a:t>
            </a:r>
            <a:r>
              <a:rPr lang="en-US" sz="2400" dirty="0">
                <a:effectLst/>
                <a:latin typeface="Courier New" panose="02070309020205020404" pitchFamily="49" charset="0"/>
              </a:rPr>
              <a:t>a = </a:t>
            </a:r>
            <a:r>
              <a:rPr lang="en-US" sz="2400" dirty="0" err="1">
                <a:effectLst/>
                <a:latin typeface="Courier New" panose="02070309020205020404" pitchFamily="49" charset="0"/>
              </a:rPr>
              <a:t>qn</a:t>
            </a:r>
            <a:r>
              <a:rPr lang="en-US" sz="2400" dirty="0">
                <a:effectLst/>
                <a:latin typeface="Courier New" panose="02070309020205020404" pitchFamily="49" charset="0"/>
              </a:rPr>
              <a:t> + b</a:t>
            </a:r>
          </a:p>
          <a:p>
            <a:pPr lvl="1">
              <a:lnSpc>
                <a:spcPct val="90000"/>
              </a:lnSpc>
            </a:pPr>
            <a:r>
              <a:rPr lang="en-AU" sz="2400" dirty="0">
                <a:effectLst/>
              </a:rPr>
              <a:t>usually chose smallest positive remainder as residue</a:t>
            </a:r>
          </a:p>
          <a:p>
            <a:pPr lvl="2">
              <a:lnSpc>
                <a:spcPct val="90000"/>
              </a:lnSpc>
            </a:pPr>
            <a:r>
              <a:rPr lang="en-AU" sz="2000" dirty="0" err="1">
                <a:effectLst/>
              </a:rPr>
              <a:t>ie</a:t>
            </a:r>
            <a:r>
              <a:rPr lang="en-AU" sz="2000" dirty="0">
                <a:effectLst/>
              </a:rPr>
              <a:t>. </a:t>
            </a:r>
            <a:r>
              <a:rPr lang="en-AU" sz="2000" dirty="0">
                <a:effectLst/>
                <a:latin typeface="Courier New" panose="02070309020205020404" pitchFamily="49" charset="0"/>
              </a:rPr>
              <a:t>0 &lt;= b &lt;= n-1</a:t>
            </a:r>
            <a:r>
              <a:rPr lang="en-AU" sz="2000" dirty="0">
                <a:effectLst/>
              </a:rPr>
              <a:t> </a:t>
            </a:r>
            <a:endParaRPr lang="en-AU" sz="2000" dirty="0">
              <a:effectLst/>
              <a:latin typeface="Courier New" panose="02070309020205020404" pitchFamily="49" charset="0"/>
            </a:endParaRPr>
          </a:p>
          <a:p>
            <a:pPr lvl="1">
              <a:lnSpc>
                <a:spcPct val="90000"/>
              </a:lnSpc>
            </a:pPr>
            <a:r>
              <a:rPr lang="en-AU" sz="2400" dirty="0">
                <a:effectLst/>
              </a:rPr>
              <a:t>process is known as </a:t>
            </a:r>
            <a:r>
              <a:rPr lang="en-AU" sz="2400" b="1" dirty="0">
                <a:effectLst/>
              </a:rPr>
              <a:t>modulo reduction</a:t>
            </a:r>
            <a:endParaRPr lang="en-AU" sz="2400" dirty="0">
              <a:effectLst/>
            </a:endParaRPr>
          </a:p>
          <a:p>
            <a:pPr lvl="2">
              <a:lnSpc>
                <a:spcPct val="90000"/>
              </a:lnSpc>
            </a:pPr>
            <a:r>
              <a:rPr lang="en-AU" sz="2000" dirty="0" err="1">
                <a:effectLst/>
                <a:latin typeface="Courier New" panose="02070309020205020404" pitchFamily="49" charset="0"/>
              </a:rPr>
              <a:t>eg</a:t>
            </a:r>
            <a:r>
              <a:rPr lang="en-AU" sz="2000" dirty="0">
                <a:effectLst/>
                <a:latin typeface="Courier New" panose="02070309020205020404" pitchFamily="49" charset="0"/>
              </a:rPr>
              <a:t>. -12 mod 7 </a:t>
            </a:r>
            <a:r>
              <a:rPr lang="en-AU" sz="2000" dirty="0">
                <a:effectLst/>
                <a:latin typeface="Courier New" panose="02070309020205020404" pitchFamily="49" charset="0"/>
                <a:cs typeface="Courier New" panose="02070309020205020404" pitchFamily="49" charset="0"/>
              </a:rPr>
              <a:t>=</a:t>
            </a:r>
            <a:r>
              <a:rPr lang="en-AU" sz="2000" dirty="0">
                <a:effectLst/>
                <a:latin typeface="Courier New" panose="02070309020205020404" pitchFamily="49" charset="0"/>
              </a:rPr>
              <a:t> -5 mod 7 </a:t>
            </a:r>
            <a:r>
              <a:rPr lang="en-AU" sz="2000" dirty="0">
                <a:effectLst/>
                <a:latin typeface="Courier New" panose="02070309020205020404" pitchFamily="49" charset="0"/>
                <a:cs typeface="Courier New" panose="02070309020205020404" pitchFamily="49" charset="0"/>
              </a:rPr>
              <a:t>=</a:t>
            </a:r>
            <a:r>
              <a:rPr lang="en-AU" sz="2000" dirty="0">
                <a:effectLst/>
                <a:latin typeface="Courier New" panose="02070309020205020404" pitchFamily="49" charset="0"/>
              </a:rPr>
              <a:t> 2 mod 7 </a:t>
            </a:r>
            <a:r>
              <a:rPr lang="en-AU" sz="2000" dirty="0">
                <a:effectLst/>
                <a:latin typeface="Courier New" panose="02070309020205020404" pitchFamily="49" charset="0"/>
                <a:cs typeface="Courier New" panose="02070309020205020404" pitchFamily="49" charset="0"/>
              </a:rPr>
              <a:t>=</a:t>
            </a:r>
            <a:r>
              <a:rPr lang="en-AU" sz="2000" dirty="0">
                <a:effectLst/>
                <a:latin typeface="Courier New" panose="02070309020205020404" pitchFamily="49" charset="0"/>
              </a:rPr>
              <a:t> 9 mod 7</a:t>
            </a:r>
            <a:r>
              <a:rPr lang="en-AU" sz="2000" dirty="0">
                <a:effectLst/>
              </a:rPr>
              <a:t> </a:t>
            </a:r>
          </a:p>
        </p:txBody>
      </p:sp>
    </p:spTree>
    <p:extLst>
      <p:ext uri="{BB962C8B-B14F-4D97-AF65-F5344CB8AC3E}">
        <p14:creationId xmlns:p14="http://schemas.microsoft.com/office/powerpoint/2010/main" val="36912127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0382F02C-923C-1F74-31D9-961501824FA6}"/>
              </a:ext>
            </a:extLst>
          </p:cNvPr>
          <p:cNvSpPr>
            <a:spLocks noGrp="1"/>
          </p:cNvSpPr>
          <p:nvPr>
            <p:ph type="body" idx="1"/>
          </p:nvPr>
        </p:nvSpPr>
        <p:spPr>
          <a:xfrm>
            <a:off x="722313" y="2133601"/>
            <a:ext cx="7772400" cy="1904999"/>
          </a:xfrm>
        </p:spPr>
        <p:txBody>
          <a:bodyPr/>
          <a:lstStyle/>
          <a:p>
            <a:pPr algn="ctr"/>
            <a:r>
              <a:rPr lang="en-US" sz="3600" b="1" dirty="0">
                <a:solidFill>
                  <a:schemeClr val="tx1"/>
                </a:solidFill>
                <a:effectLst/>
                <a:latin typeface="Times New Roman" panose="02020603050405020304" pitchFamily="18" charset="0"/>
                <a:ea typeface="Calibri" panose="020F0502020204030204" pitchFamily="34" charset="0"/>
                <a:cs typeface="Mangal" panose="02040503050203030202" pitchFamily="18" charset="0"/>
              </a:rPr>
              <a:t>Module </a:t>
            </a:r>
            <a:r>
              <a:rPr lang="en-US" sz="3600" b="1" dirty="0" smtClean="0">
                <a:solidFill>
                  <a:schemeClr val="tx1"/>
                </a:solidFill>
                <a:effectLst/>
                <a:latin typeface="Times New Roman" panose="02020603050405020304" pitchFamily="18" charset="0"/>
                <a:ea typeface="Calibri" panose="020F0502020204030204" pitchFamily="34" charset="0"/>
                <a:cs typeface="Mangal" panose="02040503050203030202" pitchFamily="18" charset="0"/>
              </a:rPr>
              <a:t>2</a:t>
            </a:r>
            <a:endParaRPr lang="en-US" sz="3600" b="1" dirty="0">
              <a:solidFill>
                <a:schemeClr val="tx1"/>
              </a:solidFill>
              <a:effectLst/>
              <a:latin typeface="Times New Roman" panose="02020603050405020304" pitchFamily="18" charset="0"/>
              <a:ea typeface="Calibri" panose="020F0502020204030204" pitchFamily="34" charset="0"/>
              <a:cs typeface="Mangal" panose="02040503050203030202" pitchFamily="18" charset="0"/>
            </a:endParaRPr>
          </a:p>
          <a:p>
            <a:pPr algn="ctr"/>
            <a:r>
              <a:rPr lang="en-US" sz="3600" b="1" dirty="0" smtClean="0">
                <a:solidFill>
                  <a:schemeClr val="tx1"/>
                </a:solidFill>
                <a:latin typeface="Times New Roman" panose="02020603050405020304" pitchFamily="18" charset="0"/>
                <a:cs typeface="Mangal" panose="02040503050203030202" pitchFamily="18" charset="0"/>
              </a:rPr>
              <a:t>Private Key Cryptography and Number Theory</a:t>
            </a:r>
            <a:endParaRPr lang="en-IN" sz="3600" dirty="0">
              <a:solidFill>
                <a:schemeClr val="tx1"/>
              </a:solidFill>
            </a:endParaRPr>
          </a:p>
        </p:txBody>
      </p:sp>
      <p:sp>
        <p:nvSpPr>
          <p:cNvPr id="5" name="Slide Number Placeholder 4">
            <a:extLst>
              <a:ext uri="{FF2B5EF4-FFF2-40B4-BE49-F238E27FC236}">
                <a16:creationId xmlns:a16="http://schemas.microsoft.com/office/drawing/2014/main" xmlns="" id="{CC865581-F1A6-2891-18B6-96917F42B1E3}"/>
              </a:ext>
            </a:extLst>
          </p:cNvPr>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580916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20</a:t>
            </a:fld>
            <a:endParaRPr lang="en-US"/>
          </a:p>
        </p:txBody>
      </p:sp>
      <p:sp>
        <p:nvSpPr>
          <p:cNvPr id="3" name="Rectangle 2"/>
          <p:cNvSpPr>
            <a:spLocks noGrp="1" noChangeArrowheads="1"/>
          </p:cNvSpPr>
          <p:nvPr/>
        </p:nvSpPr>
        <p:spPr bwMode="black">
          <a:xfrm>
            <a:off x="-304800" y="-152400"/>
            <a:ext cx="86868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prstTxWarp prst="textNoShape">
              <a:avLst/>
            </a:prstTxWarp>
          </a:bodyPr>
          <a:lstStyle>
            <a:lvl1pPr algn="ctr" rtl="0" fontAlgn="base">
              <a:spcBef>
                <a:spcPct val="0"/>
              </a:spcBef>
              <a:spcAft>
                <a:spcPct val="0"/>
              </a:spcAft>
              <a:defRPr sz="4400" b="1" kern="1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2pPr>
            <a:lvl3pPr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3pPr>
            <a:lvl4pPr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4pPr>
            <a:lvl5pPr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9pPr>
          </a:lstStyle>
          <a:p>
            <a:r>
              <a:rPr lang="en-AU" dirty="0">
                <a:effectLst/>
              </a:rPr>
              <a:t>Modular Arithmetic Operations</a:t>
            </a:r>
          </a:p>
        </p:txBody>
      </p:sp>
      <p:sp>
        <p:nvSpPr>
          <p:cNvPr id="4" name="Rectangle 3"/>
          <p:cNvSpPr>
            <a:spLocks noGrp="1" noChangeArrowheads="1"/>
          </p:cNvSpPr>
          <p:nvPr/>
        </p:nvSpPr>
        <p:spPr bwMode="black">
          <a:xfrm>
            <a:off x="457200" y="1201738"/>
            <a:ext cx="8229600" cy="445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hlink"/>
              </a:buClr>
              <a:buSzPct val="80000"/>
              <a:buFont typeface="Wingdings" panose="05000000000000000000" pitchFamily="2" charset="2"/>
              <a:buChar char="Ø"/>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tx2"/>
              </a:buClr>
              <a:buSzPct val="50000"/>
              <a:buFont typeface="Wingdings" panose="05000000000000000000" pitchFamily="2" charset="2"/>
              <a:buChar char="l"/>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fontAlgn="base">
              <a:spcBef>
                <a:spcPct val="20000"/>
              </a:spcBef>
              <a:spcAft>
                <a:spcPct val="0"/>
              </a:spcAft>
              <a:buClr>
                <a:schemeClr val="accent2"/>
              </a:buClr>
              <a:buChar char="•"/>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fontAlgn="base">
              <a:spcBef>
                <a:spcPct val="20000"/>
              </a:spcBef>
              <a:spcAft>
                <a:spcPct val="0"/>
              </a:spcAft>
              <a:buClr>
                <a:schemeClr val="folHlink"/>
              </a:buClr>
              <a:buSzPct val="50000"/>
              <a:buFont typeface="Wingdings" panose="05000000000000000000" pitchFamily="2" charset="2"/>
              <a:buChar char="l"/>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fontAlgn="base">
              <a:spcBef>
                <a:spcPct val="20000"/>
              </a:spcBef>
              <a:spcAft>
                <a:spcPct val="0"/>
              </a:spcAft>
              <a:buClr>
                <a:schemeClr val="hlink"/>
              </a:buClr>
              <a:buChar char="•"/>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a:effectLst/>
              </a:rPr>
              <a:t>is 'clock arithmetic'</a:t>
            </a:r>
          </a:p>
          <a:p>
            <a:r>
              <a:rPr lang="en-AU" dirty="0">
                <a:effectLst/>
              </a:rPr>
              <a:t>uses a finite number of values, and loops back from either end</a:t>
            </a:r>
          </a:p>
          <a:p>
            <a:r>
              <a:rPr lang="en-US" dirty="0">
                <a:effectLst/>
              </a:rPr>
              <a:t>modular arithmetic is when do addition &amp; multiplication and modulo reduce answer</a:t>
            </a:r>
          </a:p>
          <a:p>
            <a:r>
              <a:rPr lang="en-US" dirty="0">
                <a:effectLst/>
              </a:rPr>
              <a:t>can do reduction at any point, </a:t>
            </a:r>
            <a:r>
              <a:rPr lang="en-US" dirty="0" err="1">
                <a:effectLst/>
              </a:rPr>
              <a:t>ie</a:t>
            </a:r>
            <a:endParaRPr lang="en-US" dirty="0">
              <a:effectLst/>
            </a:endParaRPr>
          </a:p>
          <a:p>
            <a:pPr lvl="1"/>
            <a:r>
              <a:rPr lang="en-AU" sz="2400" dirty="0" err="1">
                <a:effectLst/>
                <a:latin typeface="Courier New" panose="02070309020205020404" pitchFamily="49" charset="0"/>
              </a:rPr>
              <a:t>a+b</a:t>
            </a:r>
            <a:r>
              <a:rPr lang="en-AU" sz="2400" dirty="0">
                <a:effectLst/>
                <a:latin typeface="Courier New" panose="02070309020205020404" pitchFamily="49" charset="0"/>
              </a:rPr>
              <a:t> mod n = [a mod n + b mod n] mod n</a:t>
            </a:r>
            <a:r>
              <a:rPr lang="en-AU" dirty="0">
                <a:effectLst/>
              </a:rPr>
              <a:t> </a:t>
            </a:r>
          </a:p>
          <a:p>
            <a:endParaRPr lang="en-AU" dirty="0">
              <a:effectLst/>
            </a:endParaRPr>
          </a:p>
        </p:txBody>
      </p:sp>
    </p:spTree>
    <p:extLst>
      <p:ext uri="{BB962C8B-B14F-4D97-AF65-F5344CB8AC3E}">
        <p14:creationId xmlns:p14="http://schemas.microsoft.com/office/powerpoint/2010/main" val="21207200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AU" dirty="0"/>
              <a:t>Modular Arithmetic</a:t>
            </a:r>
          </a:p>
        </p:txBody>
      </p:sp>
      <p:sp>
        <p:nvSpPr>
          <p:cNvPr id="58371" name="Rectangle 3"/>
          <p:cNvSpPr>
            <a:spLocks noGrp="1" noChangeArrowheads="1"/>
          </p:cNvSpPr>
          <p:nvPr>
            <p:ph type="body" idx="1"/>
          </p:nvPr>
        </p:nvSpPr>
        <p:spPr>
          <a:xfrm>
            <a:off x="457200" y="1295400"/>
            <a:ext cx="8229600" cy="4876800"/>
          </a:xfrm>
        </p:spPr>
        <p:txBody>
          <a:bodyPr/>
          <a:lstStyle/>
          <a:p>
            <a:r>
              <a:rPr lang="en-US" sz="2800" dirty="0"/>
              <a:t>can do modular arithmetic with any group of integers: 	</a:t>
            </a:r>
            <a:r>
              <a:rPr lang="en-US" sz="2800" dirty="0">
                <a:latin typeface="Courier New" panose="02070309020205020404" pitchFamily="49" charset="0"/>
              </a:rPr>
              <a:t>Z</a:t>
            </a:r>
            <a:r>
              <a:rPr lang="en-US" sz="2800" baseline="-25000" dirty="0">
                <a:latin typeface="Courier New" panose="02070309020205020404" pitchFamily="49" charset="0"/>
              </a:rPr>
              <a:t>n</a:t>
            </a:r>
            <a:r>
              <a:rPr lang="en-US" sz="2800" dirty="0">
                <a:latin typeface="Courier New" panose="02070309020205020404" pitchFamily="49" charset="0"/>
              </a:rPr>
              <a:t> = {0, 1, … , n-1}</a:t>
            </a:r>
          </a:p>
          <a:p>
            <a:r>
              <a:rPr lang="en-US" sz="2800" dirty="0"/>
              <a:t>form a commutative ring for addition</a:t>
            </a:r>
          </a:p>
          <a:p>
            <a:r>
              <a:rPr lang="en-US" sz="2800" dirty="0"/>
              <a:t>with a multiplicative identity</a:t>
            </a:r>
          </a:p>
          <a:p>
            <a:r>
              <a:rPr lang="en-US" sz="2800" dirty="0"/>
              <a:t>note some peculiarities</a:t>
            </a:r>
          </a:p>
          <a:p>
            <a:pPr lvl="1"/>
            <a:r>
              <a:rPr lang="en-US" sz="2400" dirty="0"/>
              <a:t>if </a:t>
            </a:r>
            <a:r>
              <a:rPr lang="en-US" sz="2400" dirty="0">
                <a:latin typeface="Courier New" panose="02070309020205020404" pitchFamily="49" charset="0"/>
              </a:rPr>
              <a:t>(</a:t>
            </a:r>
            <a:r>
              <a:rPr lang="en-US" sz="2400" dirty="0" err="1">
                <a:latin typeface="Courier New" panose="02070309020205020404" pitchFamily="49" charset="0"/>
              </a:rPr>
              <a:t>a+b</a:t>
            </a:r>
            <a:r>
              <a:rPr lang="en-US" sz="2400" dirty="0">
                <a:latin typeface="Courier New" panose="02070309020205020404" pitchFamily="49" charset="0"/>
              </a:rPr>
              <a:t>)</a:t>
            </a:r>
            <a:r>
              <a:rPr lang="en-AU" sz="2400" dirty="0">
                <a:latin typeface="Courier New" panose="02070309020205020404" pitchFamily="49" charset="0"/>
                <a:cs typeface="Courier New" panose="02070309020205020404" pitchFamily="49" charset="0"/>
              </a:rPr>
              <a:t>=(</a:t>
            </a:r>
            <a:r>
              <a:rPr lang="en-AU" sz="2400" dirty="0" err="1">
                <a:latin typeface="Courier New" panose="02070309020205020404" pitchFamily="49" charset="0"/>
                <a:cs typeface="Courier New" panose="02070309020205020404" pitchFamily="49" charset="0"/>
              </a:rPr>
              <a:t>a+c</a:t>
            </a:r>
            <a:r>
              <a:rPr lang="en-AU" sz="2400" dirty="0">
                <a:latin typeface="Courier New" panose="02070309020205020404" pitchFamily="49" charset="0"/>
                <a:cs typeface="Courier New" panose="02070309020205020404" pitchFamily="49" charset="0"/>
              </a:rPr>
              <a:t>) mod n </a:t>
            </a:r>
          </a:p>
          <a:p>
            <a:pPr lvl="1">
              <a:buFont typeface="Wingdings" panose="05000000000000000000" pitchFamily="2" charset="2"/>
              <a:buNone/>
            </a:pPr>
            <a:r>
              <a:rPr lang="en-AU" sz="2400" dirty="0">
                <a:cs typeface="Courier New" panose="02070309020205020404" pitchFamily="49" charset="0"/>
              </a:rPr>
              <a:t>	then</a:t>
            </a:r>
            <a:r>
              <a:rPr lang="en-AU" sz="2400" dirty="0">
                <a:latin typeface="Courier New" panose="02070309020205020404" pitchFamily="49" charset="0"/>
                <a:cs typeface="Courier New" panose="02070309020205020404" pitchFamily="49" charset="0"/>
              </a:rPr>
              <a:t> b=c mod n</a:t>
            </a:r>
          </a:p>
          <a:p>
            <a:pPr lvl="1"/>
            <a:r>
              <a:rPr lang="en-US" sz="2400" dirty="0"/>
              <a:t>but if </a:t>
            </a:r>
            <a:r>
              <a:rPr lang="en-US" sz="2400" dirty="0">
                <a:latin typeface="Courier New" panose="02070309020205020404" pitchFamily="49" charset="0"/>
              </a:rPr>
              <a:t>(</a:t>
            </a:r>
            <a:r>
              <a:rPr lang="en-US" sz="2400" dirty="0" err="1">
                <a:latin typeface="Courier New" panose="02070309020205020404" pitchFamily="49" charset="0"/>
              </a:rPr>
              <a:t>a.b</a:t>
            </a:r>
            <a:r>
              <a:rPr lang="en-US" sz="2400" dirty="0">
                <a:latin typeface="Courier New" panose="02070309020205020404" pitchFamily="49" charset="0"/>
              </a:rPr>
              <a:t>)</a:t>
            </a:r>
            <a:r>
              <a:rPr lang="en-AU" sz="2400" dirty="0">
                <a:latin typeface="Courier New" panose="02070309020205020404" pitchFamily="49" charset="0"/>
                <a:cs typeface="Courier New" panose="02070309020205020404" pitchFamily="49" charset="0"/>
              </a:rPr>
              <a:t>=(</a:t>
            </a:r>
            <a:r>
              <a:rPr lang="en-AU" sz="2400" dirty="0" err="1">
                <a:latin typeface="Courier New" panose="02070309020205020404" pitchFamily="49" charset="0"/>
                <a:cs typeface="Courier New" panose="02070309020205020404" pitchFamily="49" charset="0"/>
              </a:rPr>
              <a:t>a.c</a:t>
            </a:r>
            <a:r>
              <a:rPr lang="en-AU" sz="2400" dirty="0">
                <a:latin typeface="Courier New" panose="02070309020205020404" pitchFamily="49" charset="0"/>
                <a:cs typeface="Courier New" panose="02070309020205020404" pitchFamily="49" charset="0"/>
              </a:rPr>
              <a:t>) mod n </a:t>
            </a:r>
          </a:p>
          <a:p>
            <a:pPr lvl="1">
              <a:buFont typeface="Wingdings" panose="05000000000000000000" pitchFamily="2" charset="2"/>
              <a:buNone/>
            </a:pPr>
            <a:r>
              <a:rPr lang="en-AU" sz="2400" dirty="0">
                <a:cs typeface="Courier New" panose="02070309020205020404" pitchFamily="49" charset="0"/>
              </a:rPr>
              <a:t>	then</a:t>
            </a:r>
            <a:r>
              <a:rPr lang="en-AU" sz="2400" dirty="0">
                <a:latin typeface="Courier New" panose="02070309020205020404" pitchFamily="49" charset="0"/>
                <a:cs typeface="Courier New" panose="02070309020205020404" pitchFamily="49" charset="0"/>
              </a:rPr>
              <a:t> b=c mod n </a:t>
            </a:r>
            <a:r>
              <a:rPr lang="en-AU" sz="2400" dirty="0">
                <a:cs typeface="Courier New" panose="02070309020205020404" pitchFamily="49" charset="0"/>
              </a:rPr>
              <a:t>only if</a:t>
            </a:r>
            <a:r>
              <a:rPr lang="en-AU" sz="2400" dirty="0">
                <a:latin typeface="Courier New" panose="02070309020205020404" pitchFamily="49" charset="0"/>
                <a:cs typeface="Courier New" panose="02070309020205020404" pitchFamily="49" charset="0"/>
              </a:rPr>
              <a:t> a </a:t>
            </a:r>
            <a:r>
              <a:rPr lang="en-AU" sz="2400" dirty="0">
                <a:cs typeface="Courier New" panose="02070309020205020404" pitchFamily="49" charset="0"/>
              </a:rPr>
              <a:t>is relatively prime to</a:t>
            </a:r>
            <a:r>
              <a:rPr lang="en-AU" sz="2400" dirty="0">
                <a:latin typeface="Courier New" panose="02070309020205020404" pitchFamily="49" charset="0"/>
                <a:cs typeface="Courier New" panose="02070309020205020404" pitchFamily="49" charset="0"/>
              </a:rPr>
              <a:t> n</a:t>
            </a:r>
          </a:p>
          <a:p>
            <a:pPr>
              <a:buFont typeface="Wingdings" panose="05000000000000000000" pitchFamily="2" charset="2"/>
              <a:buNone/>
            </a:pPr>
            <a:endParaRPr lang="en-AU" sz="2800" dirty="0">
              <a:cs typeface="Courier New" panose="02070309020205020404" pitchFamily="49" charset="0"/>
            </a:endParaRPr>
          </a:p>
        </p:txBody>
      </p:sp>
    </p:spTree>
    <p:extLst>
      <p:ext uri="{BB962C8B-B14F-4D97-AF65-F5344CB8AC3E}">
        <p14:creationId xmlns:p14="http://schemas.microsoft.com/office/powerpoint/2010/main" val="11532391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dirty="0"/>
              <a:t>Modulo 8 Addition Example</a:t>
            </a:r>
            <a:endParaRPr lang="en-AU" dirty="0"/>
          </a:p>
        </p:txBody>
      </p:sp>
      <p:sp>
        <p:nvSpPr>
          <p:cNvPr id="61444" name="Text Box 4"/>
          <p:cNvSpPr txBox="1">
            <a:spLocks noChangeArrowheads="1"/>
          </p:cNvSpPr>
          <p:nvPr/>
        </p:nvSpPr>
        <p:spPr bwMode="auto">
          <a:xfrm>
            <a:off x="914400" y="1295400"/>
            <a:ext cx="1371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p>
        </p:txBody>
      </p:sp>
      <p:graphicFrame>
        <p:nvGraphicFramePr>
          <p:cNvPr id="61945" name="Group 505"/>
          <p:cNvGraphicFramePr>
            <a:graphicFrameLocks noGrp="1"/>
          </p:cNvGraphicFramePr>
          <p:nvPr>
            <p:extLst>
              <p:ext uri="{D42A27DB-BD31-4B8C-83A1-F6EECF244321}">
                <p14:modId xmlns:p14="http://schemas.microsoft.com/office/powerpoint/2010/main" val="1282864552"/>
              </p:ext>
            </p:extLst>
          </p:nvPr>
        </p:nvGraphicFramePr>
        <p:xfrm>
          <a:off x="2250743" y="953464"/>
          <a:ext cx="3676650" cy="5000625"/>
        </p:xfrm>
        <a:graphic>
          <a:graphicData uri="http://schemas.openxmlformats.org/drawingml/2006/table">
            <a:tbl>
              <a:tblPr/>
              <a:tblGrid>
                <a:gridCol w="384175"/>
                <a:gridCol w="411163"/>
                <a:gridCol w="411162"/>
                <a:gridCol w="412750"/>
                <a:gridCol w="411163"/>
                <a:gridCol w="411162"/>
                <a:gridCol w="411163"/>
                <a:gridCol w="411162"/>
                <a:gridCol w="412750"/>
              </a:tblGrid>
              <a:tr h="555625">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cap="flat">
                      <a:noFill/>
                    </a:lnL>
                    <a:lnR>
                      <a:noFill/>
                    </a:lnR>
                    <a:lnT cap="flat">
                      <a:noFill/>
                    </a:lnT>
                    <a:lnB>
                      <a:noFill/>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0</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1</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2</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3</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4</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5</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6</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7</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555625">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0</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0</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1</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2</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3</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4</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5</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6</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7</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5625">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1</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1</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2</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3</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4</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5</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6</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7</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0</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5625">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2</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2</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3</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4</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5</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6</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7</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0</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1</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5625">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3</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3</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4</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5</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6</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7</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0</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1</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2</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5625">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4</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4</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5</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6</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7</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0</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1</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2</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3</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5625">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5</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5</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6</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7</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0</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1</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2</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3</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4</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5625">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6</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6</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7</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0</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1</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2</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3</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4</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5</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5625">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7</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7</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0</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1</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2</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3</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4</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5</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dirty="0" smtClean="0">
                          <a:ln>
                            <a:noFill/>
                          </a:ln>
                          <a:solidFill>
                            <a:schemeClr val="tx1"/>
                          </a:solidFill>
                          <a:effectLst/>
                          <a:latin typeface="Times" panose="02020603050405020304" pitchFamily="18" charset="0"/>
                        </a:rPr>
                        <a:t>6</a:t>
                      </a:r>
                      <a:endPar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2448891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dirty="0"/>
              <a:t>Galois Fields</a:t>
            </a:r>
            <a:endParaRPr lang="en-AU" dirty="0"/>
          </a:p>
        </p:txBody>
      </p:sp>
      <p:sp>
        <p:nvSpPr>
          <p:cNvPr id="68611" name="Rectangle 3"/>
          <p:cNvSpPr>
            <a:spLocks noGrp="1" noChangeArrowheads="1"/>
          </p:cNvSpPr>
          <p:nvPr>
            <p:ph type="body" idx="1"/>
          </p:nvPr>
        </p:nvSpPr>
        <p:spPr>
          <a:xfrm>
            <a:off x="457200" y="1186969"/>
            <a:ext cx="8229600" cy="4680431"/>
          </a:xfrm>
        </p:spPr>
        <p:txBody>
          <a:bodyPr/>
          <a:lstStyle/>
          <a:p>
            <a:r>
              <a:rPr lang="en-US" sz="2600" dirty="0" smtClean="0"/>
              <a:t>Named </a:t>
            </a:r>
            <a:r>
              <a:rPr lang="en-US" sz="2600" dirty="0"/>
              <a:t>in honor of </a:t>
            </a:r>
            <a:r>
              <a:rPr lang="en-US" sz="2600" dirty="0" err="1"/>
              <a:t>Évariste</a:t>
            </a:r>
            <a:r>
              <a:rPr lang="en-US" sz="2600" dirty="0"/>
              <a:t> </a:t>
            </a:r>
            <a:r>
              <a:rPr lang="en-US" sz="2600" dirty="0" smtClean="0"/>
              <a:t>Galois- </a:t>
            </a:r>
            <a:r>
              <a:rPr lang="en-US" sz="2600" dirty="0"/>
              <a:t>is a field that contains a finite number of </a:t>
            </a:r>
            <a:r>
              <a:rPr lang="en-US" sz="2600" dirty="0" smtClean="0"/>
              <a:t>elements</a:t>
            </a:r>
          </a:p>
          <a:p>
            <a:r>
              <a:rPr lang="en-US" sz="2600" dirty="0" smtClean="0"/>
              <a:t>finite </a:t>
            </a:r>
            <a:r>
              <a:rPr lang="en-US" sz="2600" dirty="0"/>
              <a:t>fields play a key role in cryptography</a:t>
            </a:r>
          </a:p>
          <a:p>
            <a:r>
              <a:rPr lang="en-US" sz="2600" dirty="0"/>
              <a:t>can show number of elements in a finite field </a:t>
            </a:r>
            <a:r>
              <a:rPr lang="en-US" sz="2600" b="1" dirty="0"/>
              <a:t>must</a:t>
            </a:r>
            <a:r>
              <a:rPr lang="en-US" sz="2600" dirty="0"/>
              <a:t> be a power of a prime </a:t>
            </a:r>
            <a:r>
              <a:rPr lang="en-US" sz="2600" dirty="0" err="1"/>
              <a:t>p</a:t>
            </a:r>
            <a:r>
              <a:rPr lang="en-US" sz="2600" baseline="30000" dirty="0" err="1"/>
              <a:t>n</a:t>
            </a:r>
            <a:endParaRPr lang="en-US" sz="2600" baseline="30000" dirty="0"/>
          </a:p>
          <a:p>
            <a:r>
              <a:rPr lang="en-US" sz="2600" dirty="0"/>
              <a:t>known as Galois fields</a:t>
            </a:r>
          </a:p>
          <a:p>
            <a:r>
              <a:rPr lang="en-US" sz="2600" dirty="0"/>
              <a:t>denoted GF(</a:t>
            </a:r>
            <a:r>
              <a:rPr lang="en-US" sz="2600" dirty="0" err="1"/>
              <a:t>p</a:t>
            </a:r>
            <a:r>
              <a:rPr lang="en-US" sz="2600" baseline="30000" dirty="0" err="1"/>
              <a:t>n</a:t>
            </a:r>
            <a:r>
              <a:rPr lang="en-US" sz="2600" dirty="0"/>
              <a:t>)</a:t>
            </a:r>
          </a:p>
          <a:p>
            <a:r>
              <a:rPr lang="en-US" sz="2600" dirty="0"/>
              <a:t>in particular often use the fields:</a:t>
            </a:r>
          </a:p>
          <a:p>
            <a:pPr lvl="1"/>
            <a:r>
              <a:rPr lang="en-US" sz="2600" dirty="0"/>
              <a:t>GF(p)</a:t>
            </a:r>
          </a:p>
          <a:p>
            <a:pPr lvl="1"/>
            <a:r>
              <a:rPr lang="en-US" sz="2600" dirty="0"/>
              <a:t>GF(2</a:t>
            </a:r>
            <a:r>
              <a:rPr lang="en-US" sz="2600" baseline="30000" dirty="0"/>
              <a:t>n</a:t>
            </a:r>
            <a:r>
              <a:rPr lang="en-US" sz="2600" dirty="0"/>
              <a:t>)</a:t>
            </a:r>
            <a:endParaRPr lang="en-AU" sz="2600" dirty="0"/>
          </a:p>
        </p:txBody>
      </p:sp>
    </p:spTree>
    <p:extLst>
      <p:ext uri="{BB962C8B-B14F-4D97-AF65-F5344CB8AC3E}">
        <p14:creationId xmlns:p14="http://schemas.microsoft.com/office/powerpoint/2010/main" val="10184913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t>Galois Fields GF(p)</a:t>
            </a:r>
            <a:endParaRPr lang="en-AU"/>
          </a:p>
        </p:txBody>
      </p:sp>
      <p:sp>
        <p:nvSpPr>
          <p:cNvPr id="69635" name="Rectangle 3"/>
          <p:cNvSpPr>
            <a:spLocks noGrp="1" noChangeArrowheads="1"/>
          </p:cNvSpPr>
          <p:nvPr>
            <p:ph type="body" idx="1"/>
          </p:nvPr>
        </p:nvSpPr>
        <p:spPr/>
        <p:txBody>
          <a:bodyPr/>
          <a:lstStyle/>
          <a:p>
            <a:r>
              <a:rPr lang="en-US"/>
              <a:t>GF(p) is the set of integers {0,1, … , p-1} with arithmetic operations modulo prime p</a:t>
            </a:r>
          </a:p>
          <a:p>
            <a:r>
              <a:rPr lang="en-US"/>
              <a:t>these form a finite field</a:t>
            </a:r>
          </a:p>
          <a:p>
            <a:pPr lvl="1"/>
            <a:r>
              <a:rPr lang="en-US"/>
              <a:t>since have multiplicative inverses</a:t>
            </a:r>
          </a:p>
          <a:p>
            <a:r>
              <a:rPr lang="en-US"/>
              <a:t>hence arithmetic is “well-behaved” and can do addition, subtraction, multiplication, and division without leaving the field GF(p)</a:t>
            </a:r>
          </a:p>
          <a:p>
            <a:pPr>
              <a:buFont typeface="Wingdings" panose="05000000000000000000" pitchFamily="2" charset="2"/>
              <a:buNone/>
            </a:pPr>
            <a:endParaRPr lang="en-AU"/>
          </a:p>
        </p:txBody>
      </p:sp>
    </p:spTree>
    <p:extLst>
      <p:ext uri="{BB962C8B-B14F-4D97-AF65-F5344CB8AC3E}">
        <p14:creationId xmlns:p14="http://schemas.microsoft.com/office/powerpoint/2010/main" val="16446629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t>GF(7) Multiplication Example </a:t>
            </a:r>
            <a:endParaRPr lang="en-AU"/>
          </a:p>
        </p:txBody>
      </p:sp>
      <p:sp>
        <p:nvSpPr>
          <p:cNvPr id="70661" name="Text Box 5"/>
          <p:cNvSpPr txBox="1">
            <a:spLocks noChangeArrowheads="1"/>
          </p:cNvSpPr>
          <p:nvPr/>
        </p:nvSpPr>
        <p:spPr bwMode="auto">
          <a:xfrm>
            <a:off x="822325" y="1484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graphicFrame>
        <p:nvGraphicFramePr>
          <p:cNvPr id="70851" name="Group 195"/>
          <p:cNvGraphicFramePr>
            <a:graphicFrameLocks noGrp="1"/>
          </p:cNvGraphicFramePr>
          <p:nvPr>
            <p:extLst>
              <p:ext uri="{D42A27DB-BD31-4B8C-83A1-F6EECF244321}">
                <p14:modId xmlns:p14="http://schemas.microsoft.com/office/powerpoint/2010/main" val="2547364706"/>
              </p:ext>
            </p:extLst>
          </p:nvPr>
        </p:nvGraphicFramePr>
        <p:xfrm>
          <a:off x="2743200" y="1219200"/>
          <a:ext cx="3292475" cy="4445000"/>
        </p:xfrm>
        <a:graphic>
          <a:graphicData uri="http://schemas.openxmlformats.org/drawingml/2006/table">
            <a:tbl>
              <a:tblPr/>
              <a:tblGrid>
                <a:gridCol w="411163"/>
                <a:gridCol w="411162"/>
                <a:gridCol w="412750"/>
                <a:gridCol w="411163"/>
                <a:gridCol w="411162"/>
                <a:gridCol w="411163"/>
                <a:gridCol w="411162"/>
                <a:gridCol w="412750"/>
              </a:tblGrid>
              <a:tr h="555625">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Symbol" panose="05050102010706020507" pitchFamily="18" charset="2"/>
                          <a:sym typeface="Symbol" panose="05050102010706020507" pitchFamily="18" charset="2"/>
                        </a:rPr>
                        <a:t></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cap="flat">
                      <a:noFill/>
                    </a:lnL>
                    <a:lnR>
                      <a:noFill/>
                    </a:lnR>
                    <a:lnT cap="flat">
                      <a:noFill/>
                    </a:lnT>
                    <a:lnB>
                      <a:noFill/>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0</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1</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2</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3</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4</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5</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6</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555625">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0</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0</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0</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0</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0</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0</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0</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0</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5625">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1</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0</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1</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2</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3</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4</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5</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6</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5625">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2</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0</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2</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4</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6</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1</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3</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5</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5625">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3</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0</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3</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6</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2</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5</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1</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4</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5625">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4</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0</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4</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1</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5</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2</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6</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3</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5625">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5</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0</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5</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3</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1</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6</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4</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2</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5625">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6</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0</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6</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5</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4</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3</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2</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dirty="0" smtClean="0">
                          <a:ln>
                            <a:noFill/>
                          </a:ln>
                          <a:solidFill>
                            <a:schemeClr val="tx1"/>
                          </a:solidFill>
                          <a:effectLst/>
                          <a:latin typeface="Times" panose="02020603050405020304" pitchFamily="18" charset="0"/>
                        </a:rPr>
                        <a:t>1</a:t>
                      </a:r>
                      <a:endPar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8192232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dirty="0"/>
              <a:t>Origins</a:t>
            </a:r>
            <a:endParaRPr lang="en-AU" dirty="0"/>
          </a:p>
        </p:txBody>
      </p:sp>
      <p:sp>
        <p:nvSpPr>
          <p:cNvPr id="46083" name="Rectangle 3"/>
          <p:cNvSpPr>
            <a:spLocks noGrp="1" noChangeArrowheads="1"/>
          </p:cNvSpPr>
          <p:nvPr>
            <p:ph type="body" idx="1"/>
          </p:nvPr>
        </p:nvSpPr>
        <p:spPr>
          <a:xfrm>
            <a:off x="228600" y="1110762"/>
            <a:ext cx="8686800" cy="4680431"/>
          </a:xfrm>
        </p:spPr>
        <p:txBody>
          <a:bodyPr/>
          <a:lstStyle/>
          <a:p>
            <a:pPr>
              <a:lnSpc>
                <a:spcPct val="90000"/>
              </a:lnSpc>
            </a:pPr>
            <a:r>
              <a:rPr lang="en-AU" sz="2800" dirty="0"/>
              <a:t>clear a replacement for DES was needed</a:t>
            </a:r>
          </a:p>
          <a:p>
            <a:pPr lvl="1">
              <a:lnSpc>
                <a:spcPct val="90000"/>
              </a:lnSpc>
            </a:pPr>
            <a:r>
              <a:rPr lang="en-US" sz="2400" dirty="0"/>
              <a:t>have theoretical attacks that can break it</a:t>
            </a:r>
          </a:p>
          <a:p>
            <a:pPr lvl="1">
              <a:lnSpc>
                <a:spcPct val="90000"/>
              </a:lnSpc>
            </a:pPr>
            <a:r>
              <a:rPr lang="en-US" sz="2400" dirty="0"/>
              <a:t>have demonstrated exhaustive key search attacks</a:t>
            </a:r>
            <a:endParaRPr lang="en-AU" sz="2400" dirty="0"/>
          </a:p>
          <a:p>
            <a:pPr>
              <a:lnSpc>
                <a:spcPct val="90000"/>
              </a:lnSpc>
            </a:pPr>
            <a:r>
              <a:rPr lang="en-AU" sz="2800" dirty="0"/>
              <a:t>can use Triple-DES – but slow, has small blocks</a:t>
            </a:r>
          </a:p>
          <a:p>
            <a:pPr>
              <a:lnSpc>
                <a:spcPct val="90000"/>
              </a:lnSpc>
            </a:pPr>
            <a:r>
              <a:rPr lang="en-AU" sz="2800" dirty="0"/>
              <a:t>US NIST issued call for ciphers in 1997</a:t>
            </a:r>
          </a:p>
          <a:p>
            <a:pPr>
              <a:lnSpc>
                <a:spcPct val="90000"/>
              </a:lnSpc>
            </a:pPr>
            <a:r>
              <a:rPr lang="en-AU" sz="2800" dirty="0"/>
              <a:t>15 candidates accepted in Jun 98 </a:t>
            </a:r>
          </a:p>
          <a:p>
            <a:pPr>
              <a:lnSpc>
                <a:spcPct val="90000"/>
              </a:lnSpc>
            </a:pPr>
            <a:r>
              <a:rPr lang="en-AU" sz="2800" dirty="0"/>
              <a:t>5 were shortlisted in Aug-99 </a:t>
            </a:r>
          </a:p>
          <a:p>
            <a:pPr>
              <a:lnSpc>
                <a:spcPct val="90000"/>
              </a:lnSpc>
            </a:pPr>
            <a:r>
              <a:rPr lang="en-AU" sz="2800" dirty="0" err="1"/>
              <a:t>Rijndael</a:t>
            </a:r>
            <a:r>
              <a:rPr lang="en-AU" sz="2800" dirty="0"/>
              <a:t> was selected as the AES in Oct-2000</a:t>
            </a:r>
          </a:p>
          <a:p>
            <a:pPr>
              <a:lnSpc>
                <a:spcPct val="90000"/>
              </a:lnSpc>
            </a:pPr>
            <a:r>
              <a:rPr lang="en-AU" sz="2800" dirty="0"/>
              <a:t>issued as FIPS PUB 197 standard in Nov-2001 </a:t>
            </a:r>
          </a:p>
        </p:txBody>
      </p:sp>
    </p:spTree>
    <p:extLst>
      <p:ext uri="{BB962C8B-B14F-4D97-AF65-F5344CB8AC3E}">
        <p14:creationId xmlns:p14="http://schemas.microsoft.com/office/powerpoint/2010/main" val="22392410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AU"/>
              <a:t>AES Requirements</a:t>
            </a:r>
          </a:p>
        </p:txBody>
      </p:sp>
      <p:sp>
        <p:nvSpPr>
          <p:cNvPr id="48131" name="Rectangle 3"/>
          <p:cNvSpPr>
            <a:spLocks noGrp="1" noChangeArrowheads="1"/>
          </p:cNvSpPr>
          <p:nvPr>
            <p:ph type="body" idx="1"/>
          </p:nvPr>
        </p:nvSpPr>
        <p:spPr>
          <a:xfrm>
            <a:off x="152400" y="1110762"/>
            <a:ext cx="8763000" cy="4680431"/>
          </a:xfrm>
        </p:spPr>
        <p:txBody>
          <a:bodyPr/>
          <a:lstStyle/>
          <a:p>
            <a:pPr>
              <a:lnSpc>
                <a:spcPct val="90000"/>
              </a:lnSpc>
            </a:pPr>
            <a:r>
              <a:rPr lang="en-AU" dirty="0"/>
              <a:t>private key symmetric block cipher </a:t>
            </a:r>
          </a:p>
          <a:p>
            <a:pPr>
              <a:lnSpc>
                <a:spcPct val="90000"/>
              </a:lnSpc>
            </a:pPr>
            <a:r>
              <a:rPr lang="en-AU" dirty="0"/>
              <a:t>128-bit data, 128/192/256-bit keys </a:t>
            </a:r>
          </a:p>
          <a:p>
            <a:pPr>
              <a:lnSpc>
                <a:spcPct val="90000"/>
              </a:lnSpc>
            </a:pPr>
            <a:r>
              <a:rPr lang="en-AU" dirty="0"/>
              <a:t>stronger &amp; faster than Triple-DES </a:t>
            </a:r>
          </a:p>
          <a:p>
            <a:pPr>
              <a:lnSpc>
                <a:spcPct val="90000"/>
              </a:lnSpc>
            </a:pPr>
            <a:r>
              <a:rPr lang="en-AU" dirty="0"/>
              <a:t>active life of 20-30 years (+ archival use) </a:t>
            </a:r>
          </a:p>
          <a:p>
            <a:pPr>
              <a:lnSpc>
                <a:spcPct val="90000"/>
              </a:lnSpc>
            </a:pPr>
            <a:r>
              <a:rPr lang="en-AU" dirty="0"/>
              <a:t>provide full specification &amp; design details </a:t>
            </a:r>
          </a:p>
          <a:p>
            <a:pPr>
              <a:lnSpc>
                <a:spcPct val="90000"/>
              </a:lnSpc>
            </a:pPr>
            <a:r>
              <a:rPr lang="en-AU" dirty="0"/>
              <a:t>both C &amp; Java implementations</a:t>
            </a:r>
          </a:p>
          <a:p>
            <a:pPr>
              <a:lnSpc>
                <a:spcPct val="90000"/>
              </a:lnSpc>
            </a:pPr>
            <a:r>
              <a:rPr lang="en-AU" dirty="0"/>
              <a:t>NIST have released all submissions &amp; unclassified analyses</a:t>
            </a:r>
          </a:p>
        </p:txBody>
      </p:sp>
    </p:spTree>
    <p:extLst>
      <p:ext uri="{BB962C8B-B14F-4D97-AF65-F5344CB8AC3E}">
        <p14:creationId xmlns:p14="http://schemas.microsoft.com/office/powerpoint/2010/main" val="37398189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AU"/>
              <a:t>AES Evaluation Criteria</a:t>
            </a:r>
          </a:p>
        </p:txBody>
      </p:sp>
      <p:sp>
        <p:nvSpPr>
          <p:cNvPr id="49155" name="Rectangle 3"/>
          <p:cNvSpPr>
            <a:spLocks noGrp="1" noChangeArrowheads="1"/>
          </p:cNvSpPr>
          <p:nvPr>
            <p:ph type="body" idx="1"/>
          </p:nvPr>
        </p:nvSpPr>
        <p:spPr>
          <a:xfrm>
            <a:off x="152400" y="1110762"/>
            <a:ext cx="8686800" cy="4680431"/>
          </a:xfrm>
        </p:spPr>
        <p:txBody>
          <a:bodyPr/>
          <a:lstStyle/>
          <a:p>
            <a:pPr>
              <a:lnSpc>
                <a:spcPct val="90000"/>
              </a:lnSpc>
            </a:pPr>
            <a:r>
              <a:rPr lang="en-US" dirty="0"/>
              <a:t>initial criteria:</a:t>
            </a:r>
          </a:p>
          <a:p>
            <a:pPr lvl="1">
              <a:lnSpc>
                <a:spcPct val="90000"/>
              </a:lnSpc>
            </a:pPr>
            <a:r>
              <a:rPr lang="en-US" dirty="0"/>
              <a:t>security – effort for practical cryptanalysis</a:t>
            </a:r>
          </a:p>
          <a:p>
            <a:pPr lvl="1">
              <a:lnSpc>
                <a:spcPct val="90000"/>
              </a:lnSpc>
            </a:pPr>
            <a:r>
              <a:rPr lang="en-US" dirty="0"/>
              <a:t>cost – in terms of computational efficiency</a:t>
            </a:r>
          </a:p>
          <a:p>
            <a:pPr lvl="1">
              <a:lnSpc>
                <a:spcPct val="90000"/>
              </a:lnSpc>
            </a:pPr>
            <a:r>
              <a:rPr lang="en-US" dirty="0"/>
              <a:t>algorithm &amp; implementation characteristics</a:t>
            </a:r>
          </a:p>
          <a:p>
            <a:pPr>
              <a:lnSpc>
                <a:spcPct val="90000"/>
              </a:lnSpc>
            </a:pPr>
            <a:r>
              <a:rPr lang="en-US" dirty="0"/>
              <a:t>final criteria</a:t>
            </a:r>
          </a:p>
          <a:p>
            <a:pPr lvl="1">
              <a:lnSpc>
                <a:spcPct val="90000"/>
              </a:lnSpc>
            </a:pPr>
            <a:r>
              <a:rPr lang="en-US" dirty="0"/>
              <a:t>general security</a:t>
            </a:r>
          </a:p>
          <a:p>
            <a:pPr lvl="1">
              <a:lnSpc>
                <a:spcPct val="90000"/>
              </a:lnSpc>
            </a:pPr>
            <a:r>
              <a:rPr lang="en-US" dirty="0"/>
              <a:t>ease of software &amp; hardware implementation</a:t>
            </a:r>
          </a:p>
          <a:p>
            <a:pPr lvl="1">
              <a:lnSpc>
                <a:spcPct val="90000"/>
              </a:lnSpc>
            </a:pPr>
            <a:r>
              <a:rPr lang="en-US" dirty="0"/>
              <a:t>implementation attacks</a:t>
            </a:r>
          </a:p>
          <a:p>
            <a:pPr lvl="1">
              <a:lnSpc>
                <a:spcPct val="90000"/>
              </a:lnSpc>
            </a:pPr>
            <a:r>
              <a:rPr lang="en-US" dirty="0"/>
              <a:t>flexibility (in en/decrypt, keying, other factors)</a:t>
            </a:r>
            <a:endParaRPr lang="en-AU" dirty="0"/>
          </a:p>
        </p:txBody>
      </p:sp>
    </p:spTree>
    <p:extLst>
      <p:ext uri="{BB962C8B-B14F-4D97-AF65-F5344CB8AC3E}">
        <p14:creationId xmlns:p14="http://schemas.microsoft.com/office/powerpoint/2010/main" val="23790137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AU"/>
              <a:t>The AES Cipher - Rijndael </a:t>
            </a:r>
          </a:p>
        </p:txBody>
      </p:sp>
      <p:sp>
        <p:nvSpPr>
          <p:cNvPr id="53251" name="Rectangle 3"/>
          <p:cNvSpPr>
            <a:spLocks noGrp="1" noChangeArrowheads="1"/>
          </p:cNvSpPr>
          <p:nvPr>
            <p:ph type="body" idx="1"/>
          </p:nvPr>
        </p:nvSpPr>
        <p:spPr/>
        <p:txBody>
          <a:bodyPr/>
          <a:lstStyle/>
          <a:p>
            <a:pPr>
              <a:lnSpc>
                <a:spcPct val="90000"/>
              </a:lnSpc>
            </a:pPr>
            <a:r>
              <a:rPr lang="en-AU" sz="2800"/>
              <a:t>designed by Rijmen-Daemen in Belgium </a:t>
            </a:r>
          </a:p>
          <a:p>
            <a:pPr>
              <a:lnSpc>
                <a:spcPct val="90000"/>
              </a:lnSpc>
            </a:pPr>
            <a:r>
              <a:rPr lang="en-AU" sz="2800"/>
              <a:t>has 128/192/256 bit keys, 128 bit data </a:t>
            </a:r>
          </a:p>
          <a:p>
            <a:pPr>
              <a:lnSpc>
                <a:spcPct val="90000"/>
              </a:lnSpc>
            </a:pPr>
            <a:r>
              <a:rPr lang="en-AU" sz="2800"/>
              <a:t>an </a:t>
            </a:r>
            <a:r>
              <a:rPr lang="en-AU" sz="2800" b="1"/>
              <a:t>iterative</a:t>
            </a:r>
            <a:r>
              <a:rPr lang="en-AU" sz="2800"/>
              <a:t> rather than </a:t>
            </a:r>
            <a:r>
              <a:rPr lang="en-AU" sz="2800" b="1"/>
              <a:t>feistel</a:t>
            </a:r>
            <a:r>
              <a:rPr lang="en-AU" sz="2800"/>
              <a:t> cipher</a:t>
            </a:r>
          </a:p>
          <a:p>
            <a:pPr lvl="1">
              <a:lnSpc>
                <a:spcPct val="90000"/>
              </a:lnSpc>
            </a:pPr>
            <a:r>
              <a:rPr lang="en-US" sz="2400"/>
              <a:t>processes </a:t>
            </a:r>
            <a:r>
              <a:rPr lang="en-AU" sz="2400"/>
              <a:t>data as block of 4 columns of 4 bytes</a:t>
            </a:r>
          </a:p>
          <a:p>
            <a:pPr lvl="1">
              <a:lnSpc>
                <a:spcPct val="90000"/>
              </a:lnSpc>
            </a:pPr>
            <a:r>
              <a:rPr lang="en-US" sz="2400"/>
              <a:t>operates on entire data block in every round</a:t>
            </a:r>
            <a:endParaRPr lang="en-AU" sz="2400"/>
          </a:p>
          <a:p>
            <a:pPr>
              <a:lnSpc>
                <a:spcPct val="90000"/>
              </a:lnSpc>
            </a:pPr>
            <a:r>
              <a:rPr lang="en-US" sz="2800"/>
              <a:t>designed to be:</a:t>
            </a:r>
          </a:p>
          <a:p>
            <a:pPr lvl="1">
              <a:lnSpc>
                <a:spcPct val="90000"/>
              </a:lnSpc>
            </a:pPr>
            <a:r>
              <a:rPr lang="en-US" sz="2400"/>
              <a:t>resistant against known attacks</a:t>
            </a:r>
          </a:p>
          <a:p>
            <a:pPr lvl="1">
              <a:lnSpc>
                <a:spcPct val="90000"/>
              </a:lnSpc>
            </a:pPr>
            <a:r>
              <a:rPr lang="en-US" sz="2400"/>
              <a:t>speed and code compactness on many CPUs</a:t>
            </a:r>
          </a:p>
          <a:p>
            <a:pPr lvl="1">
              <a:lnSpc>
                <a:spcPct val="90000"/>
              </a:lnSpc>
            </a:pPr>
            <a:r>
              <a:rPr lang="en-US" sz="2400"/>
              <a:t>design simplicity</a:t>
            </a:r>
            <a:endParaRPr lang="en-AU" sz="2400"/>
          </a:p>
          <a:p>
            <a:pPr>
              <a:lnSpc>
                <a:spcPct val="90000"/>
              </a:lnSpc>
            </a:pPr>
            <a:endParaRPr lang="en-AU" sz="2800"/>
          </a:p>
        </p:txBody>
      </p:sp>
    </p:spTree>
    <p:extLst>
      <p:ext uri="{BB962C8B-B14F-4D97-AF65-F5344CB8AC3E}">
        <p14:creationId xmlns:p14="http://schemas.microsoft.com/office/powerpoint/2010/main" val="32926818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
        <p:nvSpPr>
          <p:cNvPr id="6" name="Title 1">
            <a:extLst>
              <a:ext uri="{FF2B5EF4-FFF2-40B4-BE49-F238E27FC236}">
                <a16:creationId xmlns:a16="http://schemas.microsoft.com/office/drawing/2014/main" xmlns="" id="{7D78F0CD-9069-A0C9-70F5-3FAAF8F27070}"/>
              </a:ext>
            </a:extLst>
          </p:cNvPr>
          <p:cNvSpPr txBox="1">
            <a:spLocks/>
          </p:cNvSpPr>
          <p:nvPr/>
        </p:nvSpPr>
        <p:spPr>
          <a:xfrm>
            <a:off x="457200" y="306878"/>
            <a:ext cx="8229600" cy="715962"/>
          </a:xfrm>
          <a:prstGeom prst="rect">
            <a:avLst/>
          </a:prstGeom>
        </p:spPr>
        <p:txBody>
          <a:bodyPr/>
          <a:lstStyle>
            <a:lvl1pPr algn="l" rtl="0" eaLnBrk="1" fontAlgn="base" hangingPunct="1">
              <a:spcBef>
                <a:spcPct val="0"/>
              </a:spcBef>
              <a:spcAft>
                <a:spcPct val="0"/>
              </a:spcAft>
              <a:defRPr sz="2800" b="1" kern="1200">
                <a:solidFill>
                  <a:schemeClr val="tx1"/>
                </a:solidFill>
                <a:latin typeface="Bookman Old Style" panose="02050604050505020204" pitchFamily="18" charset="0"/>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IN" dirty="0" smtClean="0"/>
              <a:t>Data Encryption Standard (DES)</a:t>
            </a:r>
            <a:endParaRPr lang="en-IN" dirty="0">
              <a:latin typeface="Times New Roman" panose="02020603050405020304" pitchFamily="18" charset="0"/>
              <a:cs typeface="Times New Roman" panose="02020603050405020304" pitchFamily="18" charset="0"/>
            </a:endParaRPr>
          </a:p>
        </p:txBody>
      </p:sp>
      <p:sp>
        <p:nvSpPr>
          <p:cNvPr id="7" name="Rectangle 3"/>
          <p:cNvSpPr txBox="1">
            <a:spLocks noChangeArrowheads="1"/>
          </p:cNvSpPr>
          <p:nvPr/>
        </p:nvSpPr>
        <p:spPr>
          <a:xfrm>
            <a:off x="457200" y="1143000"/>
            <a:ext cx="8229600" cy="4525963"/>
          </a:xfrm>
          <a:prstGeom prst="rect">
            <a:avLst/>
          </a:prstGeom>
        </p:spPr>
        <p:txBody>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Bookman Old Style" panose="02050604050505020204" pitchFamily="18" charset="0"/>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Bookman Old Style" panose="02050604050505020204" pitchFamily="18" charset="0"/>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Bookman Old Style" panose="02050604050505020204" pitchFamily="18" charset="0"/>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Bookman Old Style" panose="02050604050505020204" pitchFamily="18" charset="0"/>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Bookman Old Style" panose="02050604050505020204"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AU" altLang="en-US" sz="2500" dirty="0" smtClean="0"/>
              <a:t>most widely used block cipher in world </a:t>
            </a:r>
          </a:p>
          <a:p>
            <a:r>
              <a:rPr lang="en-AU" altLang="en-US" sz="2500" dirty="0" smtClean="0"/>
              <a:t>adopted in 1977 by </a:t>
            </a:r>
            <a:r>
              <a:rPr lang="en-AU" altLang="en-US" sz="2500" dirty="0"/>
              <a:t>NBS-National Bureau of Standards </a:t>
            </a:r>
            <a:r>
              <a:rPr lang="en-AU" altLang="en-US" sz="2500" dirty="0" smtClean="0"/>
              <a:t>(now NIST</a:t>
            </a:r>
            <a:r>
              <a:rPr lang="en-US" altLang="en-US" sz="2500" dirty="0"/>
              <a:t>National Institute of Standards and Technology</a:t>
            </a:r>
            <a:r>
              <a:rPr lang="en-AU" altLang="en-US" sz="2500" dirty="0" smtClean="0"/>
              <a:t>)</a:t>
            </a:r>
          </a:p>
          <a:p>
            <a:pPr lvl="1"/>
            <a:r>
              <a:rPr lang="en-US" altLang="en-US" sz="2500" dirty="0" smtClean="0"/>
              <a:t>as </a:t>
            </a:r>
            <a:r>
              <a:rPr lang="en-US" altLang="en-US" sz="2500" dirty="0"/>
              <a:t>FIPS (FEDERAL INFORMATION PROCESSING STANDARDS </a:t>
            </a:r>
            <a:r>
              <a:rPr lang="en-US" altLang="en-US" sz="2500" dirty="0" smtClean="0"/>
              <a:t>PUBLICATION) PUB 46</a:t>
            </a:r>
            <a:endParaRPr lang="en-AU" altLang="en-US" sz="2500" dirty="0" smtClean="0"/>
          </a:p>
          <a:p>
            <a:r>
              <a:rPr lang="en-US" altLang="en-US" sz="2500" dirty="0" smtClean="0"/>
              <a:t>encrypts 64-bit data using 56-bit key</a:t>
            </a:r>
          </a:p>
          <a:p>
            <a:r>
              <a:rPr lang="en-US" altLang="en-US" sz="2500" dirty="0" smtClean="0"/>
              <a:t>has widespread use</a:t>
            </a:r>
          </a:p>
          <a:p>
            <a:r>
              <a:rPr lang="en-US" altLang="en-US" sz="2500" dirty="0" smtClean="0"/>
              <a:t>has been considerable controversy over its security</a:t>
            </a:r>
            <a:endParaRPr lang="en-AU" altLang="en-US" sz="2500" dirty="0" smtClean="0"/>
          </a:p>
        </p:txBody>
      </p:sp>
    </p:spTree>
    <p:extLst>
      <p:ext uri="{BB962C8B-B14F-4D97-AF65-F5344CB8AC3E}">
        <p14:creationId xmlns:p14="http://schemas.microsoft.com/office/powerpoint/2010/main" val="12569952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AU"/>
              <a:t>Rijndael</a:t>
            </a:r>
          </a:p>
        </p:txBody>
      </p:sp>
      <p:sp>
        <p:nvSpPr>
          <p:cNvPr id="54275" name="Rectangle 3"/>
          <p:cNvSpPr>
            <a:spLocks noGrp="1" noChangeArrowheads="1"/>
          </p:cNvSpPr>
          <p:nvPr>
            <p:ph type="body" idx="1"/>
          </p:nvPr>
        </p:nvSpPr>
        <p:spPr>
          <a:xfrm>
            <a:off x="152400" y="1371600"/>
            <a:ext cx="8915400" cy="5257800"/>
          </a:xfrm>
        </p:spPr>
        <p:txBody>
          <a:bodyPr/>
          <a:lstStyle/>
          <a:p>
            <a:r>
              <a:rPr lang="en-US" sz="2400" dirty="0"/>
              <a:t>data block of </a:t>
            </a:r>
            <a:r>
              <a:rPr lang="en-AU" sz="2400" dirty="0"/>
              <a:t>4 columns of 4 bytes is state</a:t>
            </a:r>
          </a:p>
          <a:p>
            <a:r>
              <a:rPr lang="en-AU" sz="2400" dirty="0"/>
              <a:t>key is expanded to array of words</a:t>
            </a:r>
          </a:p>
          <a:p>
            <a:r>
              <a:rPr lang="en-AU" sz="2400" dirty="0"/>
              <a:t>has 9/11/13 rounds in which state undergoes: </a:t>
            </a:r>
          </a:p>
          <a:p>
            <a:pPr lvl="1"/>
            <a:r>
              <a:rPr lang="en-AU" sz="2400" dirty="0"/>
              <a:t>byte substitution (1 S-box used on every byte) </a:t>
            </a:r>
          </a:p>
          <a:p>
            <a:pPr lvl="1"/>
            <a:r>
              <a:rPr lang="en-AU" sz="2400" dirty="0"/>
              <a:t>shift rows (permute bytes between groups/columns) </a:t>
            </a:r>
          </a:p>
          <a:p>
            <a:pPr lvl="1"/>
            <a:r>
              <a:rPr lang="en-AU" sz="2400" dirty="0"/>
              <a:t>mix columns (subs using matrix </a:t>
            </a:r>
            <a:r>
              <a:rPr lang="en-AU" sz="2400" dirty="0" err="1"/>
              <a:t>multipy</a:t>
            </a:r>
            <a:r>
              <a:rPr lang="en-AU" sz="2400" dirty="0"/>
              <a:t> of groups) </a:t>
            </a:r>
          </a:p>
          <a:p>
            <a:pPr lvl="1"/>
            <a:r>
              <a:rPr lang="en-AU" sz="2400" dirty="0"/>
              <a:t>add round key (XOR state with key material)</a:t>
            </a:r>
          </a:p>
          <a:p>
            <a:pPr lvl="1"/>
            <a:r>
              <a:rPr lang="en-AU" sz="2400" dirty="0"/>
              <a:t>view as alternating XOR key &amp; scramble data bytes</a:t>
            </a:r>
          </a:p>
          <a:p>
            <a:r>
              <a:rPr lang="en-AU" sz="2400" dirty="0"/>
              <a:t>initial XOR key material &amp; incomplete last round</a:t>
            </a:r>
          </a:p>
          <a:p>
            <a:r>
              <a:rPr lang="en-AU" sz="2400" dirty="0"/>
              <a:t>with fast XOR &amp; table lookup implementation</a:t>
            </a:r>
          </a:p>
        </p:txBody>
      </p:sp>
    </p:spTree>
    <p:extLst>
      <p:ext uri="{BB962C8B-B14F-4D97-AF65-F5344CB8AC3E}">
        <p14:creationId xmlns:p14="http://schemas.microsoft.com/office/powerpoint/2010/main" val="429413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57200" y="0"/>
            <a:ext cx="8229600" cy="715962"/>
          </a:xfrm>
        </p:spPr>
        <p:txBody>
          <a:bodyPr/>
          <a:lstStyle/>
          <a:p>
            <a:r>
              <a:rPr lang="en-AU" dirty="0" err="1"/>
              <a:t>Rijndael</a:t>
            </a:r>
            <a:endParaRPr lang="en-AU" dirty="0"/>
          </a:p>
        </p:txBody>
      </p:sp>
      <p:pic>
        <p:nvPicPr>
          <p:cNvPr id="563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830262"/>
            <a:ext cx="8534400" cy="5265738"/>
          </a:xfrm>
          <a:prstGeom prst="rect">
            <a:avLst/>
          </a:prstGeom>
          <a:noFill/>
          <a:ln>
            <a:noFill/>
          </a:ln>
          <a:effectLst/>
          <a:extLst>
            <a:ext uri="{909E8E84-426E-40DD-AFC4-6F175D3DCCD1}">
              <a14:hiddenFill xmlns:a14="http://schemas.microsoft.com/office/drawing/2010/main">
                <a:solidFill>
                  <a:schemeClr val="accent1">
                    <a:alpha val="7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29556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AU"/>
              <a:t>Byte Substitution</a:t>
            </a:r>
          </a:p>
        </p:txBody>
      </p:sp>
      <p:sp>
        <p:nvSpPr>
          <p:cNvPr id="58371" name="Rectangle 3"/>
          <p:cNvSpPr>
            <a:spLocks noGrp="1" noChangeArrowheads="1"/>
          </p:cNvSpPr>
          <p:nvPr>
            <p:ph type="body" idx="1"/>
          </p:nvPr>
        </p:nvSpPr>
        <p:spPr>
          <a:xfrm>
            <a:off x="152400" y="1110762"/>
            <a:ext cx="8839200" cy="4680431"/>
          </a:xfrm>
        </p:spPr>
        <p:txBody>
          <a:bodyPr/>
          <a:lstStyle/>
          <a:p>
            <a:pPr>
              <a:lnSpc>
                <a:spcPct val="90000"/>
              </a:lnSpc>
            </a:pPr>
            <a:r>
              <a:rPr lang="en-US" sz="2800" dirty="0"/>
              <a:t>a simple substitution of each byte</a:t>
            </a:r>
          </a:p>
          <a:p>
            <a:pPr>
              <a:lnSpc>
                <a:spcPct val="90000"/>
              </a:lnSpc>
            </a:pPr>
            <a:r>
              <a:rPr lang="en-US" sz="2800" dirty="0"/>
              <a:t>uses one table of 16x16 bytes containing a permutation of all 256 8-bit values</a:t>
            </a:r>
          </a:p>
          <a:p>
            <a:pPr>
              <a:lnSpc>
                <a:spcPct val="90000"/>
              </a:lnSpc>
            </a:pPr>
            <a:r>
              <a:rPr lang="en-US" sz="2800" dirty="0"/>
              <a:t>each byte of state is replaced by byte indexed by row (left 4-bits) &amp; column (right 4-bits)</a:t>
            </a:r>
          </a:p>
          <a:p>
            <a:pPr lvl="1">
              <a:lnSpc>
                <a:spcPct val="90000"/>
              </a:lnSpc>
            </a:pPr>
            <a:r>
              <a:rPr lang="en-US" sz="2400" dirty="0" err="1"/>
              <a:t>eg</a:t>
            </a:r>
            <a:r>
              <a:rPr lang="en-US" sz="2400" dirty="0"/>
              <a:t>. byte {95} is replaced by byte in row 9 column 5</a:t>
            </a:r>
          </a:p>
          <a:p>
            <a:pPr lvl="1">
              <a:lnSpc>
                <a:spcPct val="90000"/>
              </a:lnSpc>
            </a:pPr>
            <a:r>
              <a:rPr lang="en-US" sz="2400" dirty="0"/>
              <a:t>which has value {2A}</a:t>
            </a:r>
          </a:p>
          <a:p>
            <a:pPr>
              <a:lnSpc>
                <a:spcPct val="90000"/>
              </a:lnSpc>
            </a:pPr>
            <a:r>
              <a:rPr lang="en-US" sz="2800" dirty="0"/>
              <a:t>S-box constructed using defined transformation of values in GF(2</a:t>
            </a:r>
            <a:r>
              <a:rPr lang="en-US" sz="2800" baseline="30000" dirty="0"/>
              <a:t>8</a:t>
            </a:r>
            <a:r>
              <a:rPr lang="en-US" sz="2800" dirty="0"/>
              <a:t>)</a:t>
            </a:r>
          </a:p>
          <a:p>
            <a:pPr>
              <a:lnSpc>
                <a:spcPct val="90000"/>
              </a:lnSpc>
            </a:pPr>
            <a:r>
              <a:rPr lang="en-US" sz="2800" dirty="0"/>
              <a:t>designed to be resistant to all known attacks</a:t>
            </a:r>
            <a:endParaRPr lang="en-AU" sz="2800" dirty="0"/>
          </a:p>
        </p:txBody>
      </p:sp>
    </p:spTree>
    <p:extLst>
      <p:ext uri="{BB962C8B-B14F-4D97-AF65-F5344CB8AC3E}">
        <p14:creationId xmlns:p14="http://schemas.microsoft.com/office/powerpoint/2010/main" val="20727904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AU"/>
              <a:t>Byte Substitution</a:t>
            </a:r>
          </a:p>
        </p:txBody>
      </p:sp>
      <p:pic>
        <p:nvPicPr>
          <p:cNvPr id="788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524000"/>
            <a:ext cx="7023100" cy="4127500"/>
          </a:xfrm>
          <a:prstGeom prst="rect">
            <a:avLst/>
          </a:prstGeom>
          <a:noFill/>
          <a:ln>
            <a:noFill/>
          </a:ln>
          <a:effectLst/>
          <a:extLst>
            <a:ext uri="{909E8E84-426E-40DD-AFC4-6F175D3DCCD1}">
              <a14:hiddenFill xmlns:a14="http://schemas.microsoft.com/office/drawing/2010/main">
                <a:solidFill>
                  <a:schemeClr val="accent1">
                    <a:alpha val="7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31928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AU"/>
              <a:t>Shift Rows</a:t>
            </a:r>
          </a:p>
        </p:txBody>
      </p:sp>
      <p:sp>
        <p:nvSpPr>
          <p:cNvPr id="60419" name="Rectangle 3"/>
          <p:cNvSpPr>
            <a:spLocks noGrp="1" noChangeArrowheads="1"/>
          </p:cNvSpPr>
          <p:nvPr>
            <p:ph type="body" idx="1"/>
          </p:nvPr>
        </p:nvSpPr>
        <p:spPr/>
        <p:txBody>
          <a:bodyPr/>
          <a:lstStyle/>
          <a:p>
            <a:pPr>
              <a:lnSpc>
                <a:spcPct val="90000"/>
              </a:lnSpc>
            </a:pPr>
            <a:r>
              <a:rPr lang="en-US" sz="2800"/>
              <a:t>a circular byte shift in each each</a:t>
            </a:r>
          </a:p>
          <a:p>
            <a:pPr lvl="1">
              <a:lnSpc>
                <a:spcPct val="90000"/>
              </a:lnSpc>
            </a:pPr>
            <a:r>
              <a:rPr lang="en-US" sz="2400"/>
              <a:t>1</a:t>
            </a:r>
            <a:r>
              <a:rPr lang="en-US" sz="2400" baseline="30000"/>
              <a:t>st</a:t>
            </a:r>
            <a:r>
              <a:rPr lang="en-US" sz="2400"/>
              <a:t> row is unchanged</a:t>
            </a:r>
          </a:p>
          <a:p>
            <a:pPr lvl="1">
              <a:lnSpc>
                <a:spcPct val="90000"/>
              </a:lnSpc>
            </a:pPr>
            <a:r>
              <a:rPr lang="en-US" sz="2400"/>
              <a:t>2</a:t>
            </a:r>
            <a:r>
              <a:rPr lang="en-US" sz="2400" baseline="30000"/>
              <a:t>nd</a:t>
            </a:r>
            <a:r>
              <a:rPr lang="en-US" sz="2400"/>
              <a:t> row does 1 byte circular shift to left</a:t>
            </a:r>
          </a:p>
          <a:p>
            <a:pPr lvl="1">
              <a:lnSpc>
                <a:spcPct val="90000"/>
              </a:lnSpc>
            </a:pPr>
            <a:r>
              <a:rPr lang="en-US" sz="2400"/>
              <a:t>3rd row does 2 byte circular shift to left</a:t>
            </a:r>
          </a:p>
          <a:p>
            <a:pPr lvl="1">
              <a:lnSpc>
                <a:spcPct val="90000"/>
              </a:lnSpc>
            </a:pPr>
            <a:r>
              <a:rPr lang="en-US" sz="2400"/>
              <a:t>4th row does 3 byte circular shift to left</a:t>
            </a:r>
          </a:p>
          <a:p>
            <a:pPr>
              <a:lnSpc>
                <a:spcPct val="90000"/>
              </a:lnSpc>
            </a:pPr>
            <a:r>
              <a:rPr lang="en-US" sz="2800"/>
              <a:t>decrypt inverts using shifts to right</a:t>
            </a:r>
          </a:p>
          <a:p>
            <a:pPr>
              <a:lnSpc>
                <a:spcPct val="90000"/>
              </a:lnSpc>
            </a:pPr>
            <a:r>
              <a:rPr lang="en-US" sz="2800"/>
              <a:t>since state is processed by columns, this step permutes bytes between the columns</a:t>
            </a:r>
            <a:endParaRPr lang="en-AU" sz="2800"/>
          </a:p>
          <a:p>
            <a:pPr lvl="1">
              <a:lnSpc>
                <a:spcPct val="90000"/>
              </a:lnSpc>
            </a:pPr>
            <a:endParaRPr lang="en-AU" sz="2400"/>
          </a:p>
          <a:p>
            <a:pPr lvl="1">
              <a:lnSpc>
                <a:spcPct val="90000"/>
              </a:lnSpc>
            </a:pPr>
            <a:endParaRPr lang="en-AU" sz="2400"/>
          </a:p>
        </p:txBody>
      </p:sp>
    </p:spTree>
    <p:extLst>
      <p:ext uri="{BB962C8B-B14F-4D97-AF65-F5344CB8AC3E}">
        <p14:creationId xmlns:p14="http://schemas.microsoft.com/office/powerpoint/2010/main" val="36070600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AU"/>
              <a:t>Shift Rows</a:t>
            </a:r>
          </a:p>
        </p:txBody>
      </p:sp>
      <p:pic>
        <p:nvPicPr>
          <p:cNvPr id="809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2188" y="2252663"/>
            <a:ext cx="7162800" cy="2349500"/>
          </a:xfrm>
          <a:prstGeom prst="rect">
            <a:avLst/>
          </a:prstGeom>
          <a:noFill/>
          <a:ln>
            <a:noFill/>
          </a:ln>
          <a:effectLst/>
          <a:extLst>
            <a:ext uri="{909E8E84-426E-40DD-AFC4-6F175D3DCCD1}">
              <a14:hiddenFill xmlns:a14="http://schemas.microsoft.com/office/drawing/2010/main">
                <a:solidFill>
                  <a:schemeClr val="accent1">
                    <a:alpha val="7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331930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AU"/>
              <a:t>Mix Columns</a:t>
            </a:r>
          </a:p>
        </p:txBody>
      </p:sp>
      <p:sp>
        <p:nvSpPr>
          <p:cNvPr id="62467" name="Rectangle 3"/>
          <p:cNvSpPr>
            <a:spLocks noGrp="1" noChangeArrowheads="1"/>
          </p:cNvSpPr>
          <p:nvPr>
            <p:ph type="body" idx="1"/>
          </p:nvPr>
        </p:nvSpPr>
        <p:spPr>
          <a:xfrm>
            <a:off x="457200" y="1110763"/>
            <a:ext cx="8229600" cy="2470638"/>
          </a:xfrm>
        </p:spPr>
        <p:txBody>
          <a:bodyPr/>
          <a:lstStyle/>
          <a:p>
            <a:r>
              <a:rPr lang="en-US" sz="2800" dirty="0"/>
              <a:t>each column is processed separately</a:t>
            </a:r>
          </a:p>
          <a:p>
            <a:r>
              <a:rPr lang="en-US" sz="2800" dirty="0"/>
              <a:t>each byte is replaced by a value dependent on all 4 bytes in the column</a:t>
            </a:r>
          </a:p>
          <a:p>
            <a:r>
              <a:rPr lang="en-US" sz="2800" dirty="0"/>
              <a:t>effectively a matrix multiplication in GF(2</a:t>
            </a:r>
            <a:r>
              <a:rPr lang="en-US" sz="2800" baseline="30000" dirty="0"/>
              <a:t>8</a:t>
            </a:r>
            <a:r>
              <a:rPr lang="en-US" sz="2800" dirty="0"/>
              <a:t>) using prime poly m(x) =x</a:t>
            </a:r>
            <a:r>
              <a:rPr lang="en-US" sz="2800" baseline="30000" dirty="0"/>
              <a:t>8</a:t>
            </a:r>
            <a:r>
              <a:rPr lang="en-US" sz="2800" dirty="0"/>
              <a:t>+x</a:t>
            </a:r>
            <a:r>
              <a:rPr lang="en-US" sz="2800" baseline="30000" dirty="0"/>
              <a:t>4</a:t>
            </a:r>
            <a:r>
              <a:rPr lang="en-US" sz="2800" dirty="0"/>
              <a:t>+x</a:t>
            </a:r>
            <a:r>
              <a:rPr lang="en-US" sz="2800" baseline="30000" dirty="0"/>
              <a:t>3</a:t>
            </a:r>
            <a:r>
              <a:rPr lang="en-US" sz="2800" dirty="0"/>
              <a:t>+x+1</a:t>
            </a:r>
            <a:endParaRPr lang="en-AU" sz="2800" dirty="0"/>
          </a:p>
        </p:txBody>
      </p:sp>
      <p:pic>
        <p:nvPicPr>
          <p:cNvPr id="624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581400"/>
            <a:ext cx="7200900" cy="2133600"/>
          </a:xfrm>
          <a:prstGeom prst="rect">
            <a:avLst/>
          </a:prstGeom>
          <a:noFill/>
          <a:ln>
            <a:noFill/>
          </a:ln>
          <a:effectLst/>
          <a:extLst>
            <a:ext uri="{909E8E84-426E-40DD-AFC4-6F175D3DCCD1}">
              <a14:hiddenFill xmlns:a14="http://schemas.microsoft.com/office/drawing/2010/main">
                <a:solidFill>
                  <a:schemeClr val="accent1">
                    <a:alpha val="7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90983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1026"/>
          <p:cNvSpPr>
            <a:spLocks noGrp="1" noChangeArrowheads="1"/>
          </p:cNvSpPr>
          <p:nvPr>
            <p:ph type="title"/>
          </p:nvPr>
        </p:nvSpPr>
        <p:spPr/>
        <p:txBody>
          <a:bodyPr/>
          <a:lstStyle/>
          <a:p>
            <a:r>
              <a:rPr lang="en-AU"/>
              <a:t>Mix Columns</a:t>
            </a:r>
          </a:p>
        </p:txBody>
      </p:sp>
      <p:pic>
        <p:nvPicPr>
          <p:cNvPr id="82950" name="Picture 10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2188" y="1554163"/>
            <a:ext cx="7162800" cy="3746500"/>
          </a:xfrm>
          <a:prstGeom prst="rect">
            <a:avLst/>
          </a:prstGeom>
          <a:noFill/>
          <a:ln>
            <a:noFill/>
          </a:ln>
          <a:effectLst/>
          <a:extLst>
            <a:ext uri="{909E8E84-426E-40DD-AFC4-6F175D3DCCD1}">
              <a14:hiddenFill xmlns:a14="http://schemas.microsoft.com/office/drawing/2010/main">
                <a:solidFill>
                  <a:schemeClr val="accent1">
                    <a:alpha val="7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94234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AU"/>
              <a:t>Mix Columns</a:t>
            </a:r>
          </a:p>
        </p:txBody>
      </p:sp>
      <p:sp>
        <p:nvSpPr>
          <p:cNvPr id="84995" name="Rectangle 3"/>
          <p:cNvSpPr>
            <a:spLocks noGrp="1" noChangeArrowheads="1"/>
          </p:cNvSpPr>
          <p:nvPr>
            <p:ph type="body" idx="1"/>
          </p:nvPr>
        </p:nvSpPr>
        <p:spPr/>
        <p:txBody>
          <a:bodyPr/>
          <a:lstStyle/>
          <a:p>
            <a:r>
              <a:rPr lang="en-US" sz="2800"/>
              <a:t>can express each col as 4 equations</a:t>
            </a:r>
          </a:p>
          <a:p>
            <a:pPr lvl="1"/>
            <a:r>
              <a:rPr lang="en-US" sz="2400"/>
              <a:t>to derive each new byte in col</a:t>
            </a:r>
          </a:p>
          <a:p>
            <a:r>
              <a:rPr lang="en-US" sz="2800"/>
              <a:t>decryption requires use of inverse matrix</a:t>
            </a:r>
          </a:p>
          <a:p>
            <a:pPr lvl="1"/>
            <a:r>
              <a:rPr lang="en-US" sz="2400"/>
              <a:t>with larger coefficients, hence a little harder</a:t>
            </a:r>
          </a:p>
          <a:p>
            <a:r>
              <a:rPr lang="en-US" sz="2800"/>
              <a:t>have an alternate characterisation </a:t>
            </a:r>
          </a:p>
          <a:p>
            <a:pPr lvl="1"/>
            <a:r>
              <a:rPr lang="en-US" sz="2400"/>
              <a:t>each column a 4-term polynomial</a:t>
            </a:r>
          </a:p>
          <a:p>
            <a:pPr lvl="1"/>
            <a:r>
              <a:rPr lang="en-US" sz="2400"/>
              <a:t>with coefficients in GF(2</a:t>
            </a:r>
            <a:r>
              <a:rPr lang="en-US" sz="2400" baseline="30000"/>
              <a:t>8</a:t>
            </a:r>
            <a:r>
              <a:rPr lang="en-US" sz="2400"/>
              <a:t>) </a:t>
            </a:r>
          </a:p>
          <a:p>
            <a:pPr lvl="1"/>
            <a:r>
              <a:rPr lang="en-US" sz="2400"/>
              <a:t>and polynomials multiplied modulo (x</a:t>
            </a:r>
            <a:r>
              <a:rPr lang="en-US" sz="2400" baseline="30000"/>
              <a:t>4</a:t>
            </a:r>
            <a:r>
              <a:rPr lang="en-US" sz="2400"/>
              <a:t>+1)</a:t>
            </a:r>
          </a:p>
          <a:p>
            <a:pPr>
              <a:buFont typeface="Wingdings" panose="05000000000000000000" pitchFamily="2" charset="2"/>
              <a:buNone/>
            </a:pPr>
            <a:endParaRPr lang="en-AU" sz="2800"/>
          </a:p>
        </p:txBody>
      </p:sp>
    </p:spTree>
    <p:extLst>
      <p:ext uri="{BB962C8B-B14F-4D97-AF65-F5344CB8AC3E}">
        <p14:creationId xmlns:p14="http://schemas.microsoft.com/office/powerpoint/2010/main" val="43274539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AU"/>
              <a:t>Add Round Key</a:t>
            </a:r>
          </a:p>
        </p:txBody>
      </p:sp>
      <p:sp>
        <p:nvSpPr>
          <p:cNvPr id="63491" name="Rectangle 3"/>
          <p:cNvSpPr>
            <a:spLocks noGrp="1" noChangeArrowheads="1"/>
          </p:cNvSpPr>
          <p:nvPr>
            <p:ph type="body" idx="1"/>
          </p:nvPr>
        </p:nvSpPr>
        <p:spPr>
          <a:xfrm>
            <a:off x="228600" y="1110762"/>
            <a:ext cx="8610600" cy="4680431"/>
          </a:xfrm>
        </p:spPr>
        <p:txBody>
          <a:bodyPr/>
          <a:lstStyle/>
          <a:p>
            <a:r>
              <a:rPr lang="en-US" sz="2800" dirty="0"/>
              <a:t>XOR state with 128-bits of the round key</a:t>
            </a:r>
          </a:p>
          <a:p>
            <a:r>
              <a:rPr lang="en-US" sz="2800" dirty="0"/>
              <a:t>again processed by column (though effectively a series of byte operations)</a:t>
            </a:r>
          </a:p>
          <a:p>
            <a:r>
              <a:rPr lang="en-US" sz="2800" dirty="0"/>
              <a:t>inverse for decryption identical</a:t>
            </a:r>
          </a:p>
          <a:p>
            <a:pPr lvl="1"/>
            <a:r>
              <a:rPr lang="en-US" dirty="0"/>
              <a:t>since XOR own inverse, with reversed keys</a:t>
            </a:r>
          </a:p>
          <a:p>
            <a:r>
              <a:rPr lang="en-US" sz="2800" dirty="0"/>
              <a:t>designed to be as simple as possible</a:t>
            </a:r>
          </a:p>
          <a:p>
            <a:pPr lvl="1"/>
            <a:r>
              <a:rPr lang="en-AU" dirty="0"/>
              <a:t>a form of </a:t>
            </a:r>
            <a:r>
              <a:rPr lang="en-AU" dirty="0" err="1"/>
              <a:t>Vernam</a:t>
            </a:r>
            <a:r>
              <a:rPr lang="en-AU" dirty="0"/>
              <a:t> cipher on expanded key</a:t>
            </a:r>
          </a:p>
          <a:p>
            <a:pPr lvl="1"/>
            <a:r>
              <a:rPr lang="en-AU" dirty="0"/>
              <a:t>requires other stages for complexity / security</a:t>
            </a:r>
          </a:p>
        </p:txBody>
      </p:sp>
    </p:spTree>
    <p:extLst>
      <p:ext uri="{BB962C8B-B14F-4D97-AF65-F5344CB8AC3E}">
        <p14:creationId xmlns:p14="http://schemas.microsoft.com/office/powerpoint/2010/main" val="9441797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4</a:t>
            </a:fld>
            <a:endParaRPr lang="en-US"/>
          </a:p>
        </p:txBody>
      </p:sp>
      <p:sp>
        <p:nvSpPr>
          <p:cNvPr id="3" name="Rectangle 2"/>
          <p:cNvSpPr txBox="1">
            <a:spLocks noChangeArrowheads="1"/>
          </p:cNvSpPr>
          <p:nvPr/>
        </p:nvSpPr>
        <p:spPr>
          <a:xfrm>
            <a:off x="457200" y="274638"/>
            <a:ext cx="8229600" cy="1143000"/>
          </a:xfrm>
          <a:prstGeom prst="rect">
            <a:avLst/>
          </a:prstGeom>
        </p:spPr>
        <p:txBody>
          <a:bodyPr/>
          <a:lstStyle>
            <a:lvl1pPr algn="l" rtl="0" eaLnBrk="1" fontAlgn="base" hangingPunct="1">
              <a:spcBef>
                <a:spcPct val="0"/>
              </a:spcBef>
              <a:spcAft>
                <a:spcPct val="0"/>
              </a:spcAft>
              <a:defRPr sz="2800" b="1" kern="1200">
                <a:solidFill>
                  <a:schemeClr val="tx1"/>
                </a:solidFill>
                <a:latin typeface="Bookman Old Style" panose="02050604050505020204" pitchFamily="18" charset="0"/>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altLang="en-US" smtClean="0"/>
              <a:t>DES History</a:t>
            </a:r>
            <a:endParaRPr lang="en-AU" altLang="en-US" smtClean="0"/>
          </a:p>
        </p:txBody>
      </p:sp>
      <p:sp>
        <p:nvSpPr>
          <p:cNvPr id="4" name="Rectangle 3"/>
          <p:cNvSpPr txBox="1">
            <a:spLocks noChangeArrowheads="1"/>
          </p:cNvSpPr>
          <p:nvPr/>
        </p:nvSpPr>
        <p:spPr>
          <a:xfrm>
            <a:off x="152400" y="1143000"/>
            <a:ext cx="8991600" cy="4525963"/>
          </a:xfrm>
          <a:prstGeom prst="rect">
            <a:avLst/>
          </a:prstGeom>
        </p:spPr>
        <p:txBody>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Bookman Old Style" panose="02050604050505020204" pitchFamily="18" charset="0"/>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Bookman Old Style" panose="02050604050505020204" pitchFamily="18" charset="0"/>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Bookman Old Style" panose="02050604050505020204" pitchFamily="18" charset="0"/>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Bookman Old Style" panose="02050604050505020204" pitchFamily="18" charset="0"/>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Bookman Old Style" panose="02050604050505020204"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US" altLang="en-US" smtClean="0"/>
              <a:t>IBM developed Lucifer cipher</a:t>
            </a:r>
          </a:p>
          <a:p>
            <a:pPr lvl="1">
              <a:lnSpc>
                <a:spcPct val="90000"/>
              </a:lnSpc>
            </a:pPr>
            <a:r>
              <a:rPr lang="en-US" altLang="en-US" smtClean="0"/>
              <a:t>by team led by Feistel</a:t>
            </a:r>
          </a:p>
          <a:p>
            <a:pPr lvl="1">
              <a:lnSpc>
                <a:spcPct val="90000"/>
              </a:lnSpc>
            </a:pPr>
            <a:r>
              <a:rPr lang="en-US" altLang="en-US" smtClean="0"/>
              <a:t>used 64-bit data blocks with 128-bit key</a:t>
            </a:r>
          </a:p>
          <a:p>
            <a:pPr>
              <a:lnSpc>
                <a:spcPct val="90000"/>
              </a:lnSpc>
            </a:pPr>
            <a:r>
              <a:rPr lang="en-US" altLang="en-US" smtClean="0"/>
              <a:t>then redeveloped as a commercial cipher with input from NSA and others</a:t>
            </a:r>
            <a:endParaRPr lang="en-AU" altLang="en-US" smtClean="0"/>
          </a:p>
          <a:p>
            <a:pPr>
              <a:lnSpc>
                <a:spcPct val="90000"/>
              </a:lnSpc>
            </a:pPr>
            <a:r>
              <a:rPr lang="en-US" altLang="en-US" smtClean="0"/>
              <a:t>in 1973 NBS issued request for proposals for a national cipher standard</a:t>
            </a:r>
          </a:p>
          <a:p>
            <a:pPr>
              <a:lnSpc>
                <a:spcPct val="90000"/>
              </a:lnSpc>
            </a:pPr>
            <a:r>
              <a:rPr lang="en-US" altLang="en-US" smtClean="0"/>
              <a:t>IBM submitted their revised Lucifer which was eventually accepted as the DES</a:t>
            </a:r>
          </a:p>
        </p:txBody>
      </p:sp>
    </p:spTree>
    <p:extLst>
      <p:ext uri="{BB962C8B-B14F-4D97-AF65-F5344CB8AC3E}">
        <p14:creationId xmlns:p14="http://schemas.microsoft.com/office/powerpoint/2010/main" val="306940926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026"/>
          <p:cNvSpPr>
            <a:spLocks noGrp="1" noChangeArrowheads="1"/>
          </p:cNvSpPr>
          <p:nvPr>
            <p:ph type="title"/>
          </p:nvPr>
        </p:nvSpPr>
        <p:spPr/>
        <p:txBody>
          <a:bodyPr/>
          <a:lstStyle/>
          <a:p>
            <a:r>
              <a:rPr lang="en-AU" dirty="0"/>
              <a:t>Add Round Key</a:t>
            </a:r>
          </a:p>
        </p:txBody>
      </p:sp>
      <p:pic>
        <p:nvPicPr>
          <p:cNvPr id="87045" name="Picture 10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438400"/>
            <a:ext cx="7010400" cy="1968500"/>
          </a:xfrm>
          <a:prstGeom prst="rect">
            <a:avLst/>
          </a:prstGeom>
          <a:noFill/>
          <a:ln>
            <a:noFill/>
          </a:ln>
          <a:effectLst/>
          <a:extLst>
            <a:ext uri="{909E8E84-426E-40DD-AFC4-6F175D3DCCD1}">
              <a14:hiddenFill xmlns:a14="http://schemas.microsoft.com/office/drawing/2010/main">
                <a:solidFill>
                  <a:schemeClr val="accent1">
                    <a:alpha val="7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20350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026"/>
          <p:cNvSpPr>
            <a:spLocks noGrp="1" noChangeArrowheads="1"/>
          </p:cNvSpPr>
          <p:nvPr>
            <p:ph type="title"/>
          </p:nvPr>
        </p:nvSpPr>
        <p:spPr>
          <a:xfrm>
            <a:off x="457200" y="76200"/>
            <a:ext cx="8229600" cy="715962"/>
          </a:xfrm>
        </p:spPr>
        <p:txBody>
          <a:bodyPr/>
          <a:lstStyle/>
          <a:p>
            <a:r>
              <a:rPr lang="en-US" dirty="0"/>
              <a:t>AES Round</a:t>
            </a:r>
            <a:endParaRPr lang="en-AU" dirty="0"/>
          </a:p>
        </p:txBody>
      </p:sp>
      <p:pic>
        <p:nvPicPr>
          <p:cNvPr id="65541" name="Picture 10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938212"/>
            <a:ext cx="8915400" cy="5157788"/>
          </a:xfrm>
          <a:prstGeom prst="rect">
            <a:avLst/>
          </a:prstGeom>
          <a:noFill/>
          <a:ln>
            <a:noFill/>
          </a:ln>
          <a:effectLst/>
          <a:extLst>
            <a:ext uri="{909E8E84-426E-40DD-AFC4-6F175D3DCCD1}">
              <a14:hiddenFill xmlns:a14="http://schemas.microsoft.com/office/drawing/2010/main">
                <a:solidFill>
                  <a:schemeClr val="accent1">
                    <a:alpha val="7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290428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a:p>
        </p:txBody>
      </p:sp>
      <p:pic>
        <p:nvPicPr>
          <p:cNvPr id="1026" name="Picture 2" descr="exampl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200149"/>
            <a:ext cx="8305800" cy="4438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342372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Generation </a:t>
            </a:r>
            <a:r>
              <a:rPr lang="en-US" dirty="0"/>
              <a:t>F</a:t>
            </a:r>
            <a:r>
              <a:rPr lang="en-US" dirty="0" smtClean="0"/>
              <a:t>or First Round</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a:p>
        </p:txBody>
      </p:sp>
      <p:pic>
        <p:nvPicPr>
          <p:cNvPr id="5" name="Picture 4"/>
          <p:cNvPicPr>
            <a:picLocks noChangeAspect="1"/>
          </p:cNvPicPr>
          <p:nvPr/>
        </p:nvPicPr>
        <p:blipFill rotWithShape="1">
          <a:blip r:embed="rId2"/>
          <a:srcRect l="11698" t="16373" r="20849" b="12516"/>
          <a:stretch/>
        </p:blipFill>
        <p:spPr>
          <a:xfrm>
            <a:off x="779252" y="1134374"/>
            <a:ext cx="7464726" cy="4572000"/>
          </a:xfrm>
          <a:prstGeom prst="rect">
            <a:avLst/>
          </a:prstGeom>
        </p:spPr>
      </p:pic>
    </p:spTree>
    <p:extLst>
      <p:ext uri="{BB962C8B-B14F-4D97-AF65-F5344CB8AC3E}">
        <p14:creationId xmlns:p14="http://schemas.microsoft.com/office/powerpoint/2010/main" val="295344532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Generation </a:t>
            </a:r>
            <a:r>
              <a:rPr lang="en-US" dirty="0"/>
              <a:t>F</a:t>
            </a:r>
            <a:r>
              <a:rPr lang="en-US" dirty="0" smtClean="0"/>
              <a:t>or </a:t>
            </a:r>
            <a:r>
              <a:rPr lang="en-US" dirty="0"/>
              <a:t>A</a:t>
            </a:r>
            <a:r>
              <a:rPr lang="en-US" dirty="0" smtClean="0"/>
              <a:t>ll Rounds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a:p>
        </p:txBody>
      </p:sp>
      <p:pic>
        <p:nvPicPr>
          <p:cNvPr id="2050" name="Picture 2" descr="keys-aes_encryption"/>
          <p:cNvPicPr>
            <a:picLocks noChangeAspect="1" noChangeArrowheads="1"/>
          </p:cNvPicPr>
          <p:nvPr/>
        </p:nvPicPr>
        <p:blipFill rotWithShape="1">
          <a:blip r:embed="rId2">
            <a:extLst>
              <a:ext uri="{28A0092B-C50C-407E-A947-70E740481C1C}">
                <a14:useLocalDpi xmlns:a14="http://schemas.microsoft.com/office/drawing/2010/main" val="0"/>
              </a:ext>
            </a:extLst>
          </a:blip>
          <a:srcRect t="16437"/>
          <a:stretch/>
        </p:blipFill>
        <p:spPr bwMode="auto">
          <a:xfrm>
            <a:off x="942975" y="1219200"/>
            <a:ext cx="7362825"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729986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Round Key</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a:p>
        </p:txBody>
      </p:sp>
      <p:pic>
        <p:nvPicPr>
          <p:cNvPr id="6" name="Picture 5"/>
          <p:cNvPicPr>
            <a:picLocks noChangeAspect="1"/>
          </p:cNvPicPr>
          <p:nvPr/>
        </p:nvPicPr>
        <p:blipFill rotWithShape="1">
          <a:blip r:embed="rId2"/>
          <a:srcRect l="11320" t="23585" r="25567" b="4968"/>
          <a:stretch/>
        </p:blipFill>
        <p:spPr>
          <a:xfrm>
            <a:off x="304800" y="1151626"/>
            <a:ext cx="8458200" cy="4449792"/>
          </a:xfrm>
          <a:prstGeom prst="rect">
            <a:avLst/>
          </a:prstGeom>
        </p:spPr>
      </p:pic>
    </p:spTree>
    <p:extLst>
      <p:ext uri="{BB962C8B-B14F-4D97-AF65-F5344CB8AC3E}">
        <p14:creationId xmlns:p14="http://schemas.microsoft.com/office/powerpoint/2010/main" val="209480399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Round Key</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a:p>
        </p:txBody>
      </p:sp>
      <p:pic>
        <p:nvPicPr>
          <p:cNvPr id="3074" name="Picture 2" descr="example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143000"/>
            <a:ext cx="7515225"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95581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Substitute Bytes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47</a:t>
            </a:fld>
            <a:endParaRPr lang="en-US"/>
          </a:p>
        </p:txBody>
      </p:sp>
      <p:pic>
        <p:nvPicPr>
          <p:cNvPr id="5" name="Picture 4"/>
          <p:cNvPicPr>
            <a:picLocks noChangeAspect="1"/>
          </p:cNvPicPr>
          <p:nvPr/>
        </p:nvPicPr>
        <p:blipFill rotWithShape="1">
          <a:blip r:embed="rId2"/>
          <a:srcRect l="11037" t="15870" r="14624" b="10503"/>
          <a:stretch/>
        </p:blipFill>
        <p:spPr>
          <a:xfrm>
            <a:off x="381000" y="1219200"/>
            <a:ext cx="8229600" cy="4267200"/>
          </a:xfrm>
          <a:prstGeom prst="rect">
            <a:avLst/>
          </a:prstGeom>
        </p:spPr>
      </p:pic>
    </p:spTree>
    <p:extLst>
      <p:ext uri="{BB962C8B-B14F-4D97-AF65-F5344CB8AC3E}">
        <p14:creationId xmlns:p14="http://schemas.microsoft.com/office/powerpoint/2010/main" val="187895349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Substitute Bytes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48</a:t>
            </a:fld>
            <a:endParaRPr lang="en-US"/>
          </a:p>
        </p:txBody>
      </p:sp>
      <p:pic>
        <p:nvPicPr>
          <p:cNvPr id="4098" name="Picture 2" descr="example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676400"/>
            <a:ext cx="51054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57270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Shift Rows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49</a:t>
            </a:fld>
            <a:endParaRPr lang="en-US"/>
          </a:p>
        </p:txBody>
      </p:sp>
      <p:pic>
        <p:nvPicPr>
          <p:cNvPr id="5122" name="Picture 2" descr="example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219200"/>
            <a:ext cx="6515100"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66742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5</a:t>
            </a:fld>
            <a:endParaRPr lang="en-US"/>
          </a:p>
        </p:txBody>
      </p:sp>
      <p:sp>
        <p:nvSpPr>
          <p:cNvPr id="3" name="Rectangle 2"/>
          <p:cNvSpPr txBox="1">
            <a:spLocks noChangeArrowheads="1"/>
          </p:cNvSpPr>
          <p:nvPr/>
        </p:nvSpPr>
        <p:spPr>
          <a:xfrm>
            <a:off x="457200" y="274638"/>
            <a:ext cx="8229600" cy="1143000"/>
          </a:xfrm>
          <a:prstGeom prst="rect">
            <a:avLst/>
          </a:prstGeom>
        </p:spPr>
        <p:txBody>
          <a:bodyPr/>
          <a:lstStyle>
            <a:lvl1pPr algn="l" rtl="0" eaLnBrk="1" fontAlgn="base" hangingPunct="1">
              <a:spcBef>
                <a:spcPct val="0"/>
              </a:spcBef>
              <a:spcAft>
                <a:spcPct val="0"/>
              </a:spcAft>
              <a:defRPr sz="2800" b="1" kern="1200">
                <a:solidFill>
                  <a:schemeClr val="tx1"/>
                </a:solidFill>
                <a:latin typeface="Bookman Old Style" panose="02050604050505020204" pitchFamily="18" charset="0"/>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altLang="en-US" smtClean="0"/>
              <a:t>DES Encryption</a:t>
            </a:r>
            <a:endParaRPr lang="en-AU" altLang="en-US" dirty="0" smtClean="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990600" y="1143001"/>
            <a:ext cx="7410265" cy="4572000"/>
          </a:xfrm>
          <a:prstGeom prst="rect">
            <a:avLst/>
          </a:prstGeom>
          <a:noFill/>
        </p:spPr>
      </p:pic>
    </p:spTree>
    <p:extLst>
      <p:ext uri="{BB962C8B-B14F-4D97-AF65-F5344CB8AC3E}">
        <p14:creationId xmlns:p14="http://schemas.microsoft.com/office/powerpoint/2010/main" val="219370928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Mix Columns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50</a:t>
            </a:fld>
            <a:endParaRPr lang="en-US"/>
          </a:p>
        </p:txBody>
      </p:sp>
      <p:pic>
        <p:nvPicPr>
          <p:cNvPr id="5" name="Picture 4"/>
          <p:cNvPicPr>
            <a:picLocks noChangeAspect="1"/>
          </p:cNvPicPr>
          <p:nvPr/>
        </p:nvPicPr>
        <p:blipFill rotWithShape="1">
          <a:blip r:embed="rId2"/>
          <a:srcRect l="11509" t="22075" r="16509" b="5807"/>
          <a:stretch/>
        </p:blipFill>
        <p:spPr>
          <a:xfrm>
            <a:off x="609600" y="1176070"/>
            <a:ext cx="7848600" cy="4482860"/>
          </a:xfrm>
          <a:prstGeom prst="rect">
            <a:avLst/>
          </a:prstGeom>
        </p:spPr>
      </p:pic>
    </p:spTree>
    <p:extLst>
      <p:ext uri="{BB962C8B-B14F-4D97-AF65-F5344CB8AC3E}">
        <p14:creationId xmlns:p14="http://schemas.microsoft.com/office/powerpoint/2010/main" val="58948595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Mix Columns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51</a:t>
            </a:fld>
            <a:endParaRPr lang="en-US"/>
          </a:p>
        </p:txBody>
      </p:sp>
      <p:pic>
        <p:nvPicPr>
          <p:cNvPr id="6146" name="Picture 2" descr="example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219200"/>
            <a:ext cx="775335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120327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Round Key</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52</a:t>
            </a:fld>
            <a:endParaRPr lang="en-US"/>
          </a:p>
        </p:txBody>
      </p:sp>
      <p:pic>
        <p:nvPicPr>
          <p:cNvPr id="7170" name="Picture 2" descr="example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219200"/>
            <a:ext cx="6772275" cy="4381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63104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State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53</a:t>
            </a:fld>
            <a:endParaRPr lang="en-US"/>
          </a:p>
        </p:txBody>
      </p:sp>
      <p:pic>
        <p:nvPicPr>
          <p:cNvPr id="8194" name="Picture 2" descr="example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219200"/>
            <a:ext cx="651510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32968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t>AES Key Expansion</a:t>
            </a:r>
            <a:endParaRPr lang="en-AU"/>
          </a:p>
        </p:txBody>
      </p:sp>
      <p:sp>
        <p:nvSpPr>
          <p:cNvPr id="66563" name="Rectangle 3"/>
          <p:cNvSpPr>
            <a:spLocks noGrp="1" noChangeArrowheads="1"/>
          </p:cNvSpPr>
          <p:nvPr>
            <p:ph type="body" idx="1"/>
          </p:nvPr>
        </p:nvSpPr>
        <p:spPr>
          <a:xfrm>
            <a:off x="0" y="1110762"/>
            <a:ext cx="8915400" cy="4680431"/>
          </a:xfrm>
        </p:spPr>
        <p:txBody>
          <a:bodyPr/>
          <a:lstStyle/>
          <a:p>
            <a:r>
              <a:rPr lang="en-US" dirty="0"/>
              <a:t>takes 128-bit (16-byte) key and expands into array of 44/52/60 32-bit words</a:t>
            </a:r>
          </a:p>
          <a:p>
            <a:r>
              <a:rPr lang="en-US" dirty="0"/>
              <a:t>start by copying key into first 4 words</a:t>
            </a:r>
          </a:p>
          <a:p>
            <a:r>
              <a:rPr lang="en-US" dirty="0"/>
              <a:t>then loop creating words that depend on values in previous &amp; 4 places back</a:t>
            </a:r>
          </a:p>
          <a:p>
            <a:pPr lvl="1"/>
            <a:r>
              <a:rPr lang="en-US" dirty="0"/>
              <a:t>in 3 of 4 cases just XOR these together</a:t>
            </a:r>
          </a:p>
          <a:p>
            <a:pPr lvl="1"/>
            <a:r>
              <a:rPr lang="en-US" dirty="0"/>
              <a:t>1</a:t>
            </a:r>
            <a:r>
              <a:rPr lang="en-US" baseline="30000" dirty="0"/>
              <a:t>st</a:t>
            </a:r>
            <a:r>
              <a:rPr lang="en-US" dirty="0"/>
              <a:t> word in 4 has rotate + S-box + XOR round constant on previous, before XOR 4</a:t>
            </a:r>
            <a:r>
              <a:rPr lang="en-US" baseline="30000" dirty="0"/>
              <a:t>th</a:t>
            </a:r>
            <a:r>
              <a:rPr lang="en-US" dirty="0"/>
              <a:t> back</a:t>
            </a:r>
          </a:p>
        </p:txBody>
      </p:sp>
    </p:spTree>
    <p:extLst>
      <p:ext uri="{BB962C8B-B14F-4D97-AF65-F5344CB8AC3E}">
        <p14:creationId xmlns:p14="http://schemas.microsoft.com/office/powerpoint/2010/main" val="36587946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t>AES Key Expansion</a:t>
            </a:r>
            <a:endParaRPr lang="en-AU"/>
          </a:p>
        </p:txBody>
      </p:sp>
      <p:pic>
        <p:nvPicPr>
          <p:cNvPr id="8806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752600"/>
            <a:ext cx="3667125" cy="4248150"/>
          </a:xfrm>
          <a:prstGeom prst="rect">
            <a:avLst/>
          </a:prstGeom>
          <a:noFill/>
          <a:ln>
            <a:noFill/>
          </a:ln>
          <a:effectLst/>
          <a:extLst>
            <a:ext uri="{909E8E84-426E-40DD-AFC4-6F175D3DCCD1}">
              <a14:hiddenFill xmlns:a14="http://schemas.microsoft.com/office/drawing/2010/main">
                <a:solidFill>
                  <a:schemeClr val="accent1">
                    <a:alpha val="7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892269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a:t>Key Expansion Rationale</a:t>
            </a:r>
            <a:endParaRPr lang="en-AU"/>
          </a:p>
        </p:txBody>
      </p:sp>
      <p:sp>
        <p:nvSpPr>
          <p:cNvPr id="95235" name="Rectangle 3"/>
          <p:cNvSpPr>
            <a:spLocks noGrp="1" noChangeArrowheads="1"/>
          </p:cNvSpPr>
          <p:nvPr>
            <p:ph type="body" idx="1"/>
          </p:nvPr>
        </p:nvSpPr>
        <p:spPr>
          <a:xfrm>
            <a:off x="152400" y="1066800"/>
            <a:ext cx="8991600" cy="4454525"/>
          </a:xfrm>
        </p:spPr>
        <p:txBody>
          <a:bodyPr/>
          <a:lstStyle/>
          <a:p>
            <a:pPr>
              <a:lnSpc>
                <a:spcPct val="90000"/>
              </a:lnSpc>
            </a:pPr>
            <a:r>
              <a:rPr lang="en-US" dirty="0"/>
              <a:t>designed to resist known attacks</a:t>
            </a:r>
          </a:p>
          <a:p>
            <a:pPr>
              <a:lnSpc>
                <a:spcPct val="90000"/>
              </a:lnSpc>
            </a:pPr>
            <a:r>
              <a:rPr lang="en-US" dirty="0"/>
              <a:t>design criteria included</a:t>
            </a:r>
          </a:p>
          <a:p>
            <a:pPr lvl="1">
              <a:lnSpc>
                <a:spcPct val="90000"/>
              </a:lnSpc>
            </a:pPr>
            <a:r>
              <a:rPr lang="en-AU" dirty="0"/>
              <a:t>knowing part key insufficient to find many more</a:t>
            </a:r>
          </a:p>
          <a:p>
            <a:pPr lvl="1">
              <a:lnSpc>
                <a:spcPct val="90000"/>
              </a:lnSpc>
            </a:pPr>
            <a:r>
              <a:rPr lang="en-AU" dirty="0"/>
              <a:t>invertible transformation</a:t>
            </a:r>
          </a:p>
          <a:p>
            <a:pPr lvl="1">
              <a:lnSpc>
                <a:spcPct val="90000"/>
              </a:lnSpc>
            </a:pPr>
            <a:r>
              <a:rPr lang="en-AU" dirty="0"/>
              <a:t>fast on wide range of CPU’s</a:t>
            </a:r>
          </a:p>
          <a:p>
            <a:pPr lvl="1">
              <a:lnSpc>
                <a:spcPct val="90000"/>
              </a:lnSpc>
            </a:pPr>
            <a:r>
              <a:rPr lang="en-AU" dirty="0"/>
              <a:t>use round constants to break symmetry</a:t>
            </a:r>
          </a:p>
          <a:p>
            <a:pPr lvl="1">
              <a:lnSpc>
                <a:spcPct val="90000"/>
              </a:lnSpc>
            </a:pPr>
            <a:r>
              <a:rPr lang="en-AU" dirty="0"/>
              <a:t>diffuse key bits into round keys</a:t>
            </a:r>
          </a:p>
          <a:p>
            <a:pPr lvl="1">
              <a:lnSpc>
                <a:spcPct val="90000"/>
              </a:lnSpc>
            </a:pPr>
            <a:r>
              <a:rPr lang="en-AU" dirty="0"/>
              <a:t>enough non-linearity to hinder analysis</a:t>
            </a:r>
          </a:p>
          <a:p>
            <a:pPr lvl="1">
              <a:lnSpc>
                <a:spcPct val="90000"/>
              </a:lnSpc>
            </a:pPr>
            <a:r>
              <a:rPr lang="en-AU" dirty="0"/>
              <a:t>simplicity of description</a:t>
            </a:r>
          </a:p>
        </p:txBody>
      </p:sp>
    </p:spTree>
    <p:extLst>
      <p:ext uri="{BB962C8B-B14F-4D97-AF65-F5344CB8AC3E}">
        <p14:creationId xmlns:p14="http://schemas.microsoft.com/office/powerpoint/2010/main" val="133634994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t>AES Decryption</a:t>
            </a:r>
            <a:endParaRPr lang="en-AU"/>
          </a:p>
        </p:txBody>
      </p:sp>
      <p:sp>
        <p:nvSpPr>
          <p:cNvPr id="68611" name="Rectangle 3"/>
          <p:cNvSpPr>
            <a:spLocks noGrp="1" noChangeArrowheads="1"/>
          </p:cNvSpPr>
          <p:nvPr>
            <p:ph type="body" idx="1"/>
          </p:nvPr>
        </p:nvSpPr>
        <p:spPr/>
        <p:txBody>
          <a:bodyPr/>
          <a:lstStyle/>
          <a:p>
            <a:pPr>
              <a:lnSpc>
                <a:spcPct val="90000"/>
              </a:lnSpc>
            </a:pPr>
            <a:r>
              <a:rPr lang="en-US"/>
              <a:t>AES decryption is not identical to encryption since steps done in reverse</a:t>
            </a:r>
          </a:p>
          <a:p>
            <a:pPr>
              <a:lnSpc>
                <a:spcPct val="90000"/>
              </a:lnSpc>
            </a:pPr>
            <a:r>
              <a:rPr lang="en-US"/>
              <a:t>but can define an equivalent inverse cipher with steps as for encryption</a:t>
            </a:r>
          </a:p>
          <a:p>
            <a:pPr lvl="1">
              <a:lnSpc>
                <a:spcPct val="90000"/>
              </a:lnSpc>
            </a:pPr>
            <a:r>
              <a:rPr lang="en-US"/>
              <a:t>but using inverses of each step</a:t>
            </a:r>
          </a:p>
          <a:p>
            <a:pPr lvl="1">
              <a:lnSpc>
                <a:spcPct val="90000"/>
              </a:lnSpc>
            </a:pPr>
            <a:r>
              <a:rPr lang="en-US"/>
              <a:t>with a different key schedule</a:t>
            </a:r>
          </a:p>
          <a:p>
            <a:pPr>
              <a:lnSpc>
                <a:spcPct val="90000"/>
              </a:lnSpc>
            </a:pPr>
            <a:r>
              <a:rPr lang="en-US"/>
              <a:t>works since result is unchanged when</a:t>
            </a:r>
          </a:p>
          <a:p>
            <a:pPr lvl="1">
              <a:lnSpc>
                <a:spcPct val="90000"/>
              </a:lnSpc>
            </a:pPr>
            <a:r>
              <a:rPr lang="en-US"/>
              <a:t>swap byte substitution &amp; shift rows</a:t>
            </a:r>
          </a:p>
          <a:p>
            <a:pPr lvl="1">
              <a:lnSpc>
                <a:spcPct val="90000"/>
              </a:lnSpc>
            </a:pPr>
            <a:r>
              <a:rPr lang="en-US"/>
              <a:t>swap mix columns &amp; add (tweaked) round key</a:t>
            </a:r>
            <a:endParaRPr lang="en-AU"/>
          </a:p>
        </p:txBody>
      </p:sp>
    </p:spTree>
    <p:extLst>
      <p:ext uri="{BB962C8B-B14F-4D97-AF65-F5344CB8AC3E}">
        <p14:creationId xmlns:p14="http://schemas.microsoft.com/office/powerpoint/2010/main" val="8769533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t>AES Decryption</a:t>
            </a:r>
            <a:endParaRPr lang="en-AU"/>
          </a:p>
        </p:txBody>
      </p:sp>
      <p:pic>
        <p:nvPicPr>
          <p:cNvPr id="9011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117122"/>
            <a:ext cx="6781800" cy="5013325"/>
          </a:xfrm>
          <a:prstGeom prst="rect">
            <a:avLst/>
          </a:prstGeom>
          <a:noFill/>
          <a:ln>
            <a:noFill/>
          </a:ln>
          <a:effectLst/>
          <a:extLst>
            <a:ext uri="{909E8E84-426E-40DD-AFC4-6F175D3DCCD1}">
              <a14:hiddenFill xmlns:a14="http://schemas.microsoft.com/office/drawing/2010/main">
                <a:solidFill>
                  <a:schemeClr val="accent1">
                    <a:alpha val="7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845138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t>Implementation Aspects</a:t>
            </a:r>
            <a:endParaRPr lang="en-AU"/>
          </a:p>
        </p:txBody>
      </p:sp>
      <p:sp>
        <p:nvSpPr>
          <p:cNvPr id="70659" name="Rectangle 3"/>
          <p:cNvSpPr>
            <a:spLocks noGrp="1" noChangeArrowheads="1"/>
          </p:cNvSpPr>
          <p:nvPr>
            <p:ph type="body" idx="1"/>
          </p:nvPr>
        </p:nvSpPr>
        <p:spPr/>
        <p:txBody>
          <a:bodyPr/>
          <a:lstStyle/>
          <a:p>
            <a:r>
              <a:rPr lang="en-US"/>
              <a:t>can efficiently implement on 8-bit CPU</a:t>
            </a:r>
          </a:p>
          <a:p>
            <a:pPr lvl="1"/>
            <a:r>
              <a:rPr lang="en-AU"/>
              <a:t>byte substitution works on bytes using a table of 256 entries</a:t>
            </a:r>
          </a:p>
          <a:p>
            <a:pPr lvl="1"/>
            <a:r>
              <a:rPr lang="en-AU"/>
              <a:t>shift rows is simple byte shift</a:t>
            </a:r>
          </a:p>
          <a:p>
            <a:pPr lvl="1"/>
            <a:r>
              <a:rPr lang="en-AU"/>
              <a:t>add round key works on byte XOR’s</a:t>
            </a:r>
          </a:p>
          <a:p>
            <a:pPr lvl="1"/>
            <a:r>
              <a:rPr lang="en-AU"/>
              <a:t>mix columns requires matrix multiply in </a:t>
            </a:r>
            <a:r>
              <a:rPr lang="en-US"/>
              <a:t>GF(2</a:t>
            </a:r>
            <a:r>
              <a:rPr lang="en-US" baseline="30000"/>
              <a:t>8</a:t>
            </a:r>
            <a:r>
              <a:rPr lang="en-US"/>
              <a:t>) which works on byte values, can be simplified to use table lookups &amp; byte XOR’s</a:t>
            </a:r>
            <a:endParaRPr lang="en-AU"/>
          </a:p>
        </p:txBody>
      </p:sp>
    </p:spTree>
    <p:extLst>
      <p:ext uri="{BB962C8B-B14F-4D97-AF65-F5344CB8AC3E}">
        <p14:creationId xmlns:p14="http://schemas.microsoft.com/office/powerpoint/2010/main" val="1469484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6</a:t>
            </a:fld>
            <a:endParaRPr lang="en-US"/>
          </a:p>
        </p:txBody>
      </p:sp>
      <p:sp>
        <p:nvSpPr>
          <p:cNvPr id="3" name="Rectangle 2"/>
          <p:cNvSpPr txBox="1">
            <a:spLocks noChangeArrowheads="1"/>
          </p:cNvSpPr>
          <p:nvPr/>
        </p:nvSpPr>
        <p:spPr>
          <a:xfrm>
            <a:off x="457200" y="274638"/>
            <a:ext cx="8229600" cy="1143000"/>
          </a:xfrm>
          <a:prstGeom prst="rect">
            <a:avLst/>
          </a:prstGeom>
        </p:spPr>
        <p:txBody>
          <a:bodyPr/>
          <a:lstStyle>
            <a:lvl1pPr algn="l" rtl="0" eaLnBrk="1" fontAlgn="base" hangingPunct="1">
              <a:spcBef>
                <a:spcPct val="0"/>
              </a:spcBef>
              <a:spcAft>
                <a:spcPct val="0"/>
              </a:spcAft>
              <a:defRPr sz="2800" b="1" kern="1200">
                <a:solidFill>
                  <a:schemeClr val="tx1"/>
                </a:solidFill>
                <a:latin typeface="Bookman Old Style" panose="02050604050505020204" pitchFamily="18" charset="0"/>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AU" altLang="en-US" smtClean="0"/>
              <a:t>Initial Permutation IP</a:t>
            </a:r>
            <a:endParaRPr lang="en-AU" altLang="en-US" dirty="0" smtClean="0"/>
          </a:p>
        </p:txBody>
      </p:sp>
      <p:sp>
        <p:nvSpPr>
          <p:cNvPr id="4" name="Rectangle 3"/>
          <p:cNvSpPr txBox="1">
            <a:spLocks noChangeArrowheads="1"/>
          </p:cNvSpPr>
          <p:nvPr/>
        </p:nvSpPr>
        <p:spPr>
          <a:xfrm>
            <a:off x="304800" y="1219200"/>
            <a:ext cx="8686800" cy="4525963"/>
          </a:xfrm>
          <a:prstGeom prst="rect">
            <a:avLst/>
          </a:prstGeom>
        </p:spPr>
        <p:txBody>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Bookman Old Style" panose="02050604050505020204" pitchFamily="18" charset="0"/>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Bookman Old Style" panose="02050604050505020204" pitchFamily="18" charset="0"/>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Bookman Old Style" panose="02050604050505020204" pitchFamily="18" charset="0"/>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Bookman Old Style" panose="02050604050505020204" pitchFamily="18" charset="0"/>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Bookman Old Style" panose="02050604050505020204"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AU" altLang="en-US" dirty="0" smtClean="0"/>
              <a:t>first step of the data computation </a:t>
            </a:r>
          </a:p>
          <a:p>
            <a:r>
              <a:rPr lang="en-AU" altLang="en-US" dirty="0" smtClean="0"/>
              <a:t>IP reorders the input data bits </a:t>
            </a:r>
          </a:p>
          <a:p>
            <a:r>
              <a:rPr lang="en-AU" altLang="en-US" dirty="0" smtClean="0"/>
              <a:t>even bits to LH half, odd bits to RH half </a:t>
            </a:r>
          </a:p>
          <a:p>
            <a:r>
              <a:rPr lang="en-AU" altLang="en-US" dirty="0" smtClean="0"/>
              <a:t>quite regular in structure (easy in h/w)</a:t>
            </a:r>
          </a:p>
          <a:p>
            <a:r>
              <a:rPr lang="en-AU" altLang="en-US" dirty="0" smtClean="0"/>
              <a:t>example:</a:t>
            </a:r>
            <a:br>
              <a:rPr lang="en-AU" altLang="en-US" dirty="0" smtClean="0"/>
            </a:br>
            <a:r>
              <a:rPr lang="en-AU" altLang="en-US" sz="2000" b="1" dirty="0" smtClean="0">
                <a:solidFill>
                  <a:schemeClr val="accent6"/>
                </a:solidFill>
                <a:latin typeface="Courier New" panose="02070309020205020404" pitchFamily="49" charset="0"/>
              </a:rPr>
              <a:t>IP(675a6967 5e5a6b5a) = (ffb2194d 004df6fb)</a:t>
            </a:r>
            <a:r>
              <a:rPr lang="en-AU" altLang="en-US" dirty="0" smtClean="0"/>
              <a:t> </a:t>
            </a:r>
          </a:p>
        </p:txBody>
      </p:sp>
    </p:spTree>
    <p:extLst>
      <p:ext uri="{BB962C8B-B14F-4D97-AF65-F5344CB8AC3E}">
        <p14:creationId xmlns:p14="http://schemas.microsoft.com/office/powerpoint/2010/main" val="344968658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t>Implementation Aspects</a:t>
            </a:r>
            <a:endParaRPr lang="en-AU"/>
          </a:p>
        </p:txBody>
      </p:sp>
      <p:sp>
        <p:nvSpPr>
          <p:cNvPr id="71683" name="Rectangle 3"/>
          <p:cNvSpPr>
            <a:spLocks noGrp="1" noChangeArrowheads="1"/>
          </p:cNvSpPr>
          <p:nvPr>
            <p:ph type="body" idx="1"/>
          </p:nvPr>
        </p:nvSpPr>
        <p:spPr>
          <a:xfrm>
            <a:off x="457200" y="1219200"/>
            <a:ext cx="8229600" cy="3994638"/>
          </a:xfrm>
        </p:spPr>
        <p:txBody>
          <a:bodyPr/>
          <a:lstStyle/>
          <a:p>
            <a:pPr>
              <a:lnSpc>
                <a:spcPct val="90000"/>
              </a:lnSpc>
            </a:pPr>
            <a:r>
              <a:rPr lang="en-US" sz="2800" dirty="0"/>
              <a:t>can efficiently implement on 32-bit CPU</a:t>
            </a:r>
          </a:p>
          <a:p>
            <a:pPr lvl="1">
              <a:lnSpc>
                <a:spcPct val="90000"/>
              </a:lnSpc>
            </a:pPr>
            <a:r>
              <a:rPr lang="en-US" sz="2600" dirty="0"/>
              <a:t>redefine steps to use 32-bit words</a:t>
            </a:r>
          </a:p>
          <a:p>
            <a:pPr lvl="1">
              <a:lnSpc>
                <a:spcPct val="90000"/>
              </a:lnSpc>
            </a:pPr>
            <a:r>
              <a:rPr lang="en-US" sz="2600" dirty="0"/>
              <a:t>can precompute 4 tables of 256-words</a:t>
            </a:r>
          </a:p>
          <a:p>
            <a:pPr lvl="1">
              <a:lnSpc>
                <a:spcPct val="90000"/>
              </a:lnSpc>
            </a:pPr>
            <a:r>
              <a:rPr lang="en-US" sz="2600" dirty="0"/>
              <a:t>then each column in each round can be computed using 4 table lookups + 4 XORs</a:t>
            </a:r>
          </a:p>
          <a:p>
            <a:pPr lvl="1">
              <a:lnSpc>
                <a:spcPct val="90000"/>
              </a:lnSpc>
            </a:pPr>
            <a:r>
              <a:rPr lang="en-US" sz="2600" dirty="0"/>
              <a:t>at a cost of 4Kb to store tables</a:t>
            </a:r>
          </a:p>
          <a:p>
            <a:pPr>
              <a:lnSpc>
                <a:spcPct val="90000"/>
              </a:lnSpc>
            </a:pPr>
            <a:r>
              <a:rPr lang="en-US" sz="2800" dirty="0"/>
              <a:t>designers believe this very efficient implementation was a key factor in its selection as the AES cipher</a:t>
            </a:r>
          </a:p>
        </p:txBody>
      </p:sp>
    </p:spTree>
    <p:extLst>
      <p:ext uri="{BB962C8B-B14F-4D97-AF65-F5344CB8AC3E}">
        <p14:creationId xmlns:p14="http://schemas.microsoft.com/office/powerpoint/2010/main" val="270119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AU" altLang="en-US" b="1" dirty="0" smtClean="0"/>
              <a:t>Greatest Common Divisor (GCD)</a:t>
            </a:r>
          </a:p>
        </p:txBody>
      </p:sp>
      <p:sp>
        <p:nvSpPr>
          <p:cNvPr id="21507" name="Rectangle 3"/>
          <p:cNvSpPr>
            <a:spLocks noGrp="1" noChangeArrowheads="1"/>
          </p:cNvSpPr>
          <p:nvPr>
            <p:ph type="body" idx="1"/>
          </p:nvPr>
        </p:nvSpPr>
        <p:spPr/>
        <p:txBody>
          <a:bodyPr/>
          <a:lstStyle/>
          <a:p>
            <a:pPr algn="just" eaLnBrk="1" hangingPunct="1"/>
            <a:r>
              <a:rPr lang="en-AU" altLang="en-US" sz="2800" dirty="0" smtClean="0"/>
              <a:t>a common problem in number theory</a:t>
            </a:r>
          </a:p>
          <a:p>
            <a:pPr algn="just" eaLnBrk="1" hangingPunct="1"/>
            <a:r>
              <a:rPr lang="en-AU" altLang="en-US" sz="2800" dirty="0" smtClean="0"/>
              <a:t>GCD (</a:t>
            </a:r>
            <a:r>
              <a:rPr lang="en-AU" altLang="en-US" sz="2800" dirty="0" err="1" smtClean="0"/>
              <a:t>a,b</a:t>
            </a:r>
            <a:r>
              <a:rPr lang="en-AU" altLang="en-US" sz="2800" dirty="0" smtClean="0"/>
              <a:t>) of a and b is the largest number that divides evenly into both a and b </a:t>
            </a:r>
          </a:p>
          <a:p>
            <a:pPr lvl="1" algn="just" eaLnBrk="1" hangingPunct="1"/>
            <a:r>
              <a:rPr lang="en-US" altLang="en-US" dirty="0" err="1" smtClean="0"/>
              <a:t>eg</a:t>
            </a:r>
            <a:r>
              <a:rPr lang="en-US" altLang="en-US" dirty="0" smtClean="0"/>
              <a:t> GCD(60,24) = 12</a:t>
            </a:r>
            <a:endParaRPr lang="en-AU" altLang="en-US" dirty="0" smtClean="0"/>
          </a:p>
          <a:p>
            <a:pPr algn="just" eaLnBrk="1" hangingPunct="1"/>
            <a:r>
              <a:rPr lang="en-AU" altLang="en-US" sz="2800" dirty="0" smtClean="0"/>
              <a:t>often want </a:t>
            </a:r>
            <a:r>
              <a:rPr lang="en-AU" altLang="en-US" sz="2800" b="1" dirty="0" smtClean="0"/>
              <a:t>no common factors</a:t>
            </a:r>
            <a:r>
              <a:rPr lang="en-AU" altLang="en-US" sz="2800" dirty="0" smtClean="0"/>
              <a:t> (except 1) and hence numbers are </a:t>
            </a:r>
            <a:r>
              <a:rPr lang="en-AU" altLang="en-US" sz="2800" b="1" dirty="0" smtClean="0"/>
              <a:t>relatively prime</a:t>
            </a:r>
          </a:p>
          <a:p>
            <a:pPr lvl="1" algn="just" eaLnBrk="1" hangingPunct="1"/>
            <a:r>
              <a:rPr lang="en-AU" altLang="en-US" dirty="0" err="1" smtClean="0"/>
              <a:t>eg</a:t>
            </a:r>
            <a:r>
              <a:rPr lang="en-AU" altLang="en-US" dirty="0" smtClean="0"/>
              <a:t> GCD(8,15) = 1</a:t>
            </a:r>
          </a:p>
          <a:p>
            <a:pPr lvl="1" algn="just" eaLnBrk="1" hangingPunct="1"/>
            <a:r>
              <a:rPr lang="en-AU" altLang="en-US" dirty="0" smtClean="0"/>
              <a:t>hence 8 &amp; 15 are relatively prime </a:t>
            </a:r>
          </a:p>
        </p:txBody>
      </p:sp>
    </p:spTree>
    <p:extLst>
      <p:ext uri="{BB962C8B-B14F-4D97-AF65-F5344CB8AC3E}">
        <p14:creationId xmlns:p14="http://schemas.microsoft.com/office/powerpoint/2010/main" val="368431951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79413" y="188913"/>
            <a:ext cx="8229600" cy="417512"/>
          </a:xfrm>
        </p:spPr>
        <p:txBody>
          <a:bodyPr/>
          <a:lstStyle/>
          <a:p>
            <a:pPr eaLnBrk="1" hangingPunct="1"/>
            <a:r>
              <a:rPr lang="en-AU" altLang="en-US" b="1" dirty="0" smtClean="0">
                <a:solidFill>
                  <a:srgbClr val="008000"/>
                </a:solidFill>
              </a:rPr>
              <a:t>Euclid's GCD Algorithm</a:t>
            </a:r>
          </a:p>
        </p:txBody>
      </p:sp>
      <p:sp>
        <p:nvSpPr>
          <p:cNvPr id="22531" name="Rectangle 3"/>
          <p:cNvSpPr>
            <a:spLocks noGrp="1" noChangeArrowheads="1"/>
          </p:cNvSpPr>
          <p:nvPr>
            <p:ph type="body" idx="1"/>
          </p:nvPr>
        </p:nvSpPr>
        <p:spPr>
          <a:xfrm>
            <a:off x="0" y="1066800"/>
            <a:ext cx="9098058" cy="6235700"/>
          </a:xfrm>
        </p:spPr>
        <p:txBody>
          <a:bodyPr/>
          <a:lstStyle/>
          <a:p>
            <a:pPr eaLnBrk="1" hangingPunct="1">
              <a:lnSpc>
                <a:spcPct val="90000"/>
              </a:lnSpc>
              <a:defRPr/>
            </a:pPr>
            <a:r>
              <a:rPr lang="en-AU" altLang="en-US" sz="2400" dirty="0" smtClean="0"/>
              <a:t>an efficient way to find the GCD(</a:t>
            </a:r>
            <a:r>
              <a:rPr lang="en-AU" altLang="en-US" sz="2400" dirty="0" err="1" smtClean="0"/>
              <a:t>a,b</a:t>
            </a:r>
            <a:r>
              <a:rPr lang="en-AU" altLang="en-US" sz="2400" dirty="0" smtClean="0"/>
              <a:t>)</a:t>
            </a:r>
          </a:p>
          <a:p>
            <a:pPr eaLnBrk="1" hangingPunct="1">
              <a:lnSpc>
                <a:spcPct val="90000"/>
              </a:lnSpc>
              <a:defRPr/>
            </a:pPr>
            <a:r>
              <a:rPr lang="en-AU" altLang="en-US" sz="2400" dirty="0" smtClean="0"/>
              <a:t>uses theorem that: </a:t>
            </a:r>
          </a:p>
          <a:p>
            <a:pPr lvl="1" eaLnBrk="1" hangingPunct="1">
              <a:lnSpc>
                <a:spcPct val="90000"/>
              </a:lnSpc>
              <a:defRPr/>
            </a:pPr>
            <a:r>
              <a:rPr lang="en-AU" altLang="en-US" sz="2400" dirty="0" smtClean="0">
                <a:latin typeface="Courier New" panose="02070309020205020404" pitchFamily="49" charset="0"/>
              </a:rPr>
              <a:t>GCD(</a:t>
            </a:r>
            <a:r>
              <a:rPr lang="en-AU" altLang="en-US" sz="2400" dirty="0" err="1" smtClean="0">
                <a:latin typeface="Courier New" panose="02070309020205020404" pitchFamily="49" charset="0"/>
              </a:rPr>
              <a:t>a,b</a:t>
            </a:r>
            <a:r>
              <a:rPr lang="en-AU" altLang="en-US" sz="2400" dirty="0" smtClean="0">
                <a:latin typeface="Courier New" panose="02070309020205020404" pitchFamily="49" charset="0"/>
              </a:rPr>
              <a:t>) = GCD(b, a mod b)</a:t>
            </a:r>
            <a:r>
              <a:rPr lang="en-AU" altLang="en-US" sz="2400" dirty="0" smtClean="0"/>
              <a:t> </a:t>
            </a:r>
          </a:p>
          <a:p>
            <a:pPr lvl="1" eaLnBrk="1" hangingPunct="1">
              <a:lnSpc>
                <a:spcPct val="90000"/>
              </a:lnSpc>
              <a:defRPr/>
            </a:pPr>
            <a:r>
              <a:rPr lang="en-AU" altLang="en-US" sz="2400" dirty="0" smtClean="0"/>
              <a:t>With any integers </a:t>
            </a:r>
            <a:r>
              <a:rPr lang="en-AU" altLang="en-US" sz="2400" dirty="0" err="1" smtClean="0"/>
              <a:t>a,b</a:t>
            </a:r>
            <a:r>
              <a:rPr lang="en-AU" altLang="en-US" sz="2400" dirty="0" smtClean="0"/>
              <a:t> and a&gt;=b&gt;=0</a:t>
            </a:r>
          </a:p>
          <a:p>
            <a:pPr lvl="1" eaLnBrk="1" hangingPunct="1">
              <a:lnSpc>
                <a:spcPct val="90000"/>
              </a:lnSpc>
              <a:defRPr/>
            </a:pPr>
            <a:r>
              <a:rPr lang="en-AU" altLang="en-US" sz="2400" dirty="0" smtClean="0"/>
              <a:t>GCD (55,22)=GCD(22,55 mod 22)=</a:t>
            </a:r>
            <a:r>
              <a:rPr lang="en-AU" altLang="en-US" sz="2400" dirty="0" err="1" smtClean="0"/>
              <a:t>gcd</a:t>
            </a:r>
            <a:r>
              <a:rPr lang="en-AU" altLang="en-US" sz="2400" dirty="0" smtClean="0"/>
              <a:t>(22,11)=11.</a:t>
            </a:r>
          </a:p>
          <a:p>
            <a:pPr marL="457200" lvl="1" indent="0" eaLnBrk="1" hangingPunct="1">
              <a:lnSpc>
                <a:spcPct val="90000"/>
              </a:lnSpc>
              <a:buFontTx/>
              <a:buNone/>
              <a:defRPr/>
            </a:pPr>
            <a:r>
              <a:rPr lang="en-AU" altLang="en-US" sz="2400" dirty="0" smtClean="0"/>
              <a:t>Where a=</a:t>
            </a:r>
            <a:r>
              <a:rPr lang="en-AU" altLang="en-US" sz="2400" dirty="0" err="1" smtClean="0"/>
              <a:t>kb+r</a:t>
            </a:r>
            <a:r>
              <a:rPr lang="en-AU" altLang="en-US" sz="2400" dirty="0" smtClean="0"/>
              <a:t> = r(mod b) or a mod b = r.</a:t>
            </a:r>
          </a:p>
          <a:p>
            <a:pPr eaLnBrk="1" hangingPunct="1">
              <a:lnSpc>
                <a:spcPct val="90000"/>
              </a:lnSpc>
              <a:defRPr/>
            </a:pPr>
            <a:r>
              <a:rPr lang="en-AU" altLang="en-US" sz="2400" dirty="0" smtClean="0"/>
              <a:t>Euclid's Algorithm to compute GCD(</a:t>
            </a:r>
            <a:r>
              <a:rPr lang="en-AU" altLang="en-US" sz="2400" dirty="0" err="1" smtClean="0"/>
              <a:t>a,b</a:t>
            </a:r>
            <a:r>
              <a:rPr lang="en-AU" altLang="en-US" sz="2400" dirty="0" smtClean="0"/>
              <a:t>): </a:t>
            </a:r>
          </a:p>
          <a:p>
            <a:pPr lvl="1" eaLnBrk="1" hangingPunct="1">
              <a:lnSpc>
                <a:spcPct val="90000"/>
              </a:lnSpc>
              <a:defRPr/>
            </a:pPr>
            <a:r>
              <a:rPr lang="en-US" altLang="en-US" sz="2400" dirty="0" smtClean="0">
                <a:latin typeface="Courier New" panose="02070309020205020404" pitchFamily="49" charset="0"/>
              </a:rPr>
              <a:t>Recursive fn. Euclid(</a:t>
            </a:r>
            <a:r>
              <a:rPr lang="en-US" altLang="en-US" sz="2400" dirty="0" err="1" smtClean="0">
                <a:latin typeface="Courier New" panose="02070309020205020404" pitchFamily="49" charset="0"/>
              </a:rPr>
              <a:t>a,b</a:t>
            </a:r>
            <a:r>
              <a:rPr lang="en-US" altLang="en-US" sz="2400" dirty="0" smtClean="0">
                <a:latin typeface="Courier New" panose="02070309020205020404" pitchFamily="49" charset="0"/>
              </a:rPr>
              <a:t>)</a:t>
            </a:r>
          </a:p>
          <a:p>
            <a:pPr lvl="1" eaLnBrk="1" hangingPunct="1">
              <a:lnSpc>
                <a:spcPct val="90000"/>
              </a:lnSpc>
              <a:defRPr/>
            </a:pPr>
            <a:r>
              <a:rPr lang="en-US" altLang="en-US" sz="2400" dirty="0" smtClean="0">
                <a:latin typeface="Courier New" panose="02070309020205020404" pitchFamily="49" charset="0"/>
              </a:rPr>
              <a:t>If b=0 then </a:t>
            </a:r>
          </a:p>
          <a:p>
            <a:pPr marL="457200" lvl="1" indent="0" eaLnBrk="1" hangingPunct="1">
              <a:lnSpc>
                <a:spcPct val="90000"/>
              </a:lnSpc>
              <a:buFontTx/>
              <a:buNone/>
              <a:defRPr/>
            </a:pPr>
            <a:r>
              <a:rPr lang="en-US" altLang="en-US" sz="2400" dirty="0" smtClean="0">
                <a:latin typeface="Courier New" panose="02070309020205020404" pitchFamily="49" charset="0"/>
              </a:rPr>
              <a:t>   return a;</a:t>
            </a:r>
          </a:p>
          <a:p>
            <a:pPr marL="457200" lvl="1" indent="0" eaLnBrk="1" hangingPunct="1">
              <a:lnSpc>
                <a:spcPct val="90000"/>
              </a:lnSpc>
              <a:buFontTx/>
              <a:buNone/>
              <a:defRPr/>
            </a:pPr>
            <a:r>
              <a:rPr lang="en-US" altLang="en-US" sz="2400" dirty="0" smtClean="0">
                <a:latin typeface="Courier New" panose="02070309020205020404" pitchFamily="49" charset="0"/>
              </a:rPr>
              <a:t>Else </a:t>
            </a:r>
            <a:r>
              <a:rPr lang="en-US" altLang="en-US" sz="2400" dirty="0" err="1" smtClean="0">
                <a:latin typeface="Courier New" panose="02070309020205020404" pitchFamily="49" charset="0"/>
              </a:rPr>
              <a:t>returnEuclid</a:t>
            </a:r>
            <a:r>
              <a:rPr lang="en-US" altLang="en-US" sz="2400" dirty="0" smtClean="0">
                <a:latin typeface="Courier New" panose="02070309020205020404" pitchFamily="49" charset="0"/>
              </a:rPr>
              <a:t> (</a:t>
            </a:r>
            <a:r>
              <a:rPr lang="en-US" altLang="en-US" sz="2400" dirty="0" err="1" smtClean="0">
                <a:latin typeface="Courier New" panose="02070309020205020404" pitchFamily="49" charset="0"/>
              </a:rPr>
              <a:t>b,a</a:t>
            </a:r>
            <a:r>
              <a:rPr lang="en-US" altLang="en-US" sz="2400" dirty="0" smtClean="0">
                <a:latin typeface="Courier New" panose="02070309020205020404" pitchFamily="49" charset="0"/>
              </a:rPr>
              <a:t> mod b)</a:t>
            </a:r>
          </a:p>
          <a:p>
            <a:pPr lvl="1" eaLnBrk="1" hangingPunct="1">
              <a:lnSpc>
                <a:spcPct val="90000"/>
              </a:lnSpc>
              <a:defRPr/>
            </a:pPr>
            <a:endParaRPr lang="en-AU" altLang="en-US" sz="2400" dirty="0" smtClean="0">
              <a:latin typeface="Courier New" panose="02070309020205020404" pitchFamily="49" charset="0"/>
            </a:endParaRPr>
          </a:p>
        </p:txBody>
      </p:sp>
    </p:spTree>
    <p:extLst>
      <p:ext uri="{BB962C8B-B14F-4D97-AF65-F5344CB8AC3E}">
        <p14:creationId xmlns:p14="http://schemas.microsoft.com/office/powerpoint/2010/main" val="285636759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79388" y="228600"/>
            <a:ext cx="8229600" cy="706437"/>
          </a:xfrm>
        </p:spPr>
        <p:txBody>
          <a:bodyPr/>
          <a:lstStyle/>
          <a:p>
            <a:r>
              <a:rPr lang="en-AU" altLang="en-US" sz="3600" b="1" dirty="0" smtClean="0"/>
              <a:t>Extended Euclid's GCD Algorithm</a:t>
            </a:r>
            <a:endParaRPr lang="en-SG" sz="3600" dirty="0" smtClean="0"/>
          </a:p>
        </p:txBody>
      </p:sp>
      <p:sp>
        <p:nvSpPr>
          <p:cNvPr id="3" name="Content Placeholder 2"/>
          <p:cNvSpPr>
            <a:spLocks noGrp="1"/>
          </p:cNvSpPr>
          <p:nvPr>
            <p:ph idx="1"/>
          </p:nvPr>
        </p:nvSpPr>
        <p:spPr>
          <a:xfrm>
            <a:off x="179388" y="1052513"/>
            <a:ext cx="8856662" cy="5400675"/>
          </a:xfrm>
        </p:spPr>
        <p:txBody>
          <a:bodyPr/>
          <a:lstStyle/>
          <a:p>
            <a:pPr algn="just">
              <a:buFont typeface="Wingdings" panose="05000000000000000000" pitchFamily="2" charset="2"/>
              <a:buChar char="ü"/>
              <a:defRPr/>
            </a:pPr>
            <a:r>
              <a:rPr lang="en-SG" sz="2800" dirty="0" smtClean="0"/>
              <a:t>Imp. </a:t>
            </a:r>
            <a:r>
              <a:rPr lang="en-SG" sz="2800" dirty="0" err="1" smtClean="0"/>
              <a:t>Finitefield</a:t>
            </a:r>
            <a:r>
              <a:rPr lang="en-SG" sz="2800" dirty="0" smtClean="0"/>
              <a:t> in Encryption algorithm such as RSA.</a:t>
            </a:r>
          </a:p>
          <a:p>
            <a:pPr algn="just">
              <a:buFont typeface="Wingdings" panose="05000000000000000000" pitchFamily="2" charset="2"/>
              <a:buChar char="ü"/>
              <a:defRPr/>
            </a:pPr>
            <a:r>
              <a:rPr lang="en-SG" sz="2800" dirty="0" smtClean="0"/>
              <a:t>For Given integers </a:t>
            </a:r>
            <a:r>
              <a:rPr lang="en-SG" sz="2800" dirty="0" err="1" smtClean="0"/>
              <a:t>a,b</a:t>
            </a:r>
            <a:r>
              <a:rPr lang="en-SG" sz="2800" dirty="0" smtClean="0"/>
              <a:t> </a:t>
            </a:r>
          </a:p>
          <a:p>
            <a:pPr marL="0" indent="0" algn="just">
              <a:buFontTx/>
              <a:buNone/>
              <a:defRPr/>
            </a:pPr>
            <a:r>
              <a:rPr lang="en-SG" sz="2800" dirty="0"/>
              <a:t>	</a:t>
            </a:r>
            <a:r>
              <a:rPr lang="en-SG" sz="2800" dirty="0" smtClean="0"/>
              <a:t>The Extended Euclidean algorithm not only calculate the greatest common divisor d but also two additional integers x and y.</a:t>
            </a:r>
          </a:p>
          <a:p>
            <a:pPr marL="0" indent="0" algn="just">
              <a:buFontTx/>
              <a:buNone/>
              <a:defRPr/>
            </a:pPr>
            <a:r>
              <a:rPr lang="en-SG" sz="2800" dirty="0" smtClean="0"/>
              <a:t>i.e., </a:t>
            </a:r>
            <a:r>
              <a:rPr lang="en-SG" sz="2800" dirty="0" err="1" smtClean="0"/>
              <a:t>ax+by</a:t>
            </a:r>
            <a:r>
              <a:rPr lang="en-SG" sz="2800" dirty="0" smtClean="0"/>
              <a:t>=d=</a:t>
            </a:r>
            <a:r>
              <a:rPr lang="en-SG" sz="2800" dirty="0" err="1" smtClean="0"/>
              <a:t>gcd</a:t>
            </a:r>
            <a:r>
              <a:rPr lang="en-SG" sz="2800" dirty="0" smtClean="0"/>
              <a:t>(</a:t>
            </a:r>
            <a:r>
              <a:rPr lang="en-SG" sz="2800" dirty="0" err="1" smtClean="0"/>
              <a:t>a,b</a:t>
            </a:r>
            <a:r>
              <a:rPr lang="en-SG" sz="2800" dirty="0" smtClean="0"/>
              <a:t>)</a:t>
            </a:r>
          </a:p>
          <a:p>
            <a:pPr marL="0" indent="0" algn="just">
              <a:buFontTx/>
              <a:buNone/>
              <a:defRPr/>
            </a:pPr>
            <a:r>
              <a:rPr lang="en-SG" sz="2800" dirty="0" smtClean="0"/>
              <a:t>So, E.E A ends with remainder are 0 but the GCD of </a:t>
            </a:r>
            <a:r>
              <a:rPr lang="en-SG" sz="2800" dirty="0" err="1" smtClean="0"/>
              <a:t>a,b</a:t>
            </a:r>
            <a:r>
              <a:rPr lang="en-SG" sz="2800" dirty="0" smtClean="0"/>
              <a:t> is d= </a:t>
            </a:r>
            <a:r>
              <a:rPr lang="en-SG" sz="2800" dirty="0" err="1" smtClean="0"/>
              <a:t>gcd</a:t>
            </a:r>
            <a:r>
              <a:rPr lang="en-SG" sz="2800" dirty="0" smtClean="0"/>
              <a:t> (</a:t>
            </a:r>
            <a:r>
              <a:rPr lang="en-SG" sz="2800" dirty="0" err="1" smtClean="0"/>
              <a:t>a,b</a:t>
            </a:r>
            <a:r>
              <a:rPr lang="en-SG" sz="2800" dirty="0" smtClean="0"/>
              <a:t>)= </a:t>
            </a:r>
            <a:r>
              <a:rPr lang="en-SG" sz="2800" dirty="0" err="1" smtClean="0"/>
              <a:t>rn</a:t>
            </a:r>
            <a:endParaRPr lang="en-SG" sz="2800" dirty="0" smtClean="0"/>
          </a:p>
          <a:p>
            <a:pPr marL="0" indent="0" algn="just">
              <a:buFontTx/>
              <a:buNone/>
              <a:defRPr/>
            </a:pPr>
            <a:r>
              <a:rPr lang="en-SG" sz="2800" dirty="0" smtClean="0"/>
              <a:t>Therefore x=</a:t>
            </a:r>
            <a:r>
              <a:rPr lang="en-SG" sz="2800" dirty="0" err="1" smtClean="0"/>
              <a:t>xn</a:t>
            </a:r>
            <a:r>
              <a:rPr lang="en-SG" sz="2800" dirty="0" smtClean="0"/>
              <a:t>; y = </a:t>
            </a:r>
            <a:r>
              <a:rPr lang="en-SG" sz="2800" dirty="0" err="1" smtClean="0"/>
              <a:t>yn</a:t>
            </a:r>
            <a:r>
              <a:rPr lang="en-SG" sz="2800" dirty="0" smtClean="0"/>
              <a:t>.</a:t>
            </a:r>
          </a:p>
          <a:p>
            <a:pPr marL="0" indent="0" algn="just">
              <a:buFontTx/>
              <a:buNone/>
              <a:defRPr/>
            </a:pPr>
            <a:endParaRPr lang="en-SG" sz="2800" dirty="0" smtClean="0"/>
          </a:p>
          <a:p>
            <a:pPr marL="0" indent="0">
              <a:buFontTx/>
              <a:buNone/>
              <a:defRPr/>
            </a:pPr>
            <a:endParaRPr lang="en-SG" sz="2800" dirty="0"/>
          </a:p>
        </p:txBody>
      </p:sp>
    </p:spTree>
    <p:extLst>
      <p:ext uri="{BB962C8B-B14F-4D97-AF65-F5344CB8AC3E}">
        <p14:creationId xmlns:p14="http://schemas.microsoft.com/office/powerpoint/2010/main" val="1994034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t>Finding Inverses</a:t>
            </a:r>
            <a:endParaRPr lang="en-AU"/>
          </a:p>
        </p:txBody>
      </p:sp>
      <p:sp>
        <p:nvSpPr>
          <p:cNvPr id="72707" name="Rectangle 3"/>
          <p:cNvSpPr>
            <a:spLocks noGrp="1" noChangeArrowheads="1"/>
          </p:cNvSpPr>
          <p:nvPr>
            <p:ph type="body" idx="1"/>
          </p:nvPr>
        </p:nvSpPr>
        <p:spPr/>
        <p:txBody>
          <a:bodyPr/>
          <a:lstStyle/>
          <a:p>
            <a:pPr marL="457200" indent="-457200">
              <a:lnSpc>
                <a:spcPct val="90000"/>
              </a:lnSpc>
              <a:buFont typeface="Wingdings" panose="05000000000000000000" pitchFamily="2" charset="2"/>
              <a:buNone/>
            </a:pPr>
            <a:r>
              <a:rPr lang="en-AU" sz="2400">
                <a:latin typeface="Courier New" panose="02070309020205020404" pitchFamily="49" charset="0"/>
              </a:rPr>
              <a:t>	EXTENDED EUCLID(</a:t>
            </a:r>
            <a:r>
              <a:rPr lang="en-AU" sz="2400" i="1">
                <a:latin typeface="Courier New" panose="02070309020205020404" pitchFamily="49" charset="0"/>
              </a:rPr>
              <a:t>m</a:t>
            </a:r>
            <a:r>
              <a:rPr lang="en-AU" sz="2400">
                <a:latin typeface="Courier New" panose="02070309020205020404" pitchFamily="49" charset="0"/>
              </a:rPr>
              <a:t>, </a:t>
            </a:r>
            <a:r>
              <a:rPr lang="en-AU" sz="2400" i="1">
                <a:latin typeface="Courier New" panose="02070309020205020404" pitchFamily="49" charset="0"/>
              </a:rPr>
              <a:t>b</a:t>
            </a:r>
            <a:r>
              <a:rPr lang="en-AU" sz="2400">
                <a:latin typeface="Courier New" panose="02070309020205020404" pitchFamily="49" charset="0"/>
              </a:rPr>
              <a:t>)</a:t>
            </a:r>
          </a:p>
          <a:p>
            <a:pPr marL="838200" lvl="1" indent="-381000">
              <a:lnSpc>
                <a:spcPct val="90000"/>
              </a:lnSpc>
              <a:buFontTx/>
              <a:buNone/>
            </a:pPr>
            <a:r>
              <a:rPr lang="en-AU" sz="2000" b="1">
                <a:latin typeface="Courier New" panose="02070309020205020404" pitchFamily="49" charset="0"/>
              </a:rPr>
              <a:t>1.	</a:t>
            </a:r>
            <a:r>
              <a:rPr lang="en-AU" sz="2000">
                <a:latin typeface="Courier New" panose="02070309020205020404" pitchFamily="49" charset="0"/>
              </a:rPr>
              <a:t>(A1, A2, A3)=(1, 0, </a:t>
            </a:r>
            <a:r>
              <a:rPr lang="en-AU" sz="2000" i="1">
                <a:latin typeface="Courier New" panose="02070309020205020404" pitchFamily="49" charset="0"/>
              </a:rPr>
              <a:t>m</a:t>
            </a:r>
            <a:r>
              <a:rPr lang="en-AU" sz="2000">
                <a:latin typeface="Courier New" panose="02070309020205020404" pitchFamily="49" charset="0"/>
              </a:rPr>
              <a:t>); </a:t>
            </a:r>
          </a:p>
          <a:p>
            <a:pPr marL="838200" lvl="1" indent="-381000">
              <a:lnSpc>
                <a:spcPct val="90000"/>
              </a:lnSpc>
              <a:buFontTx/>
              <a:buNone/>
            </a:pPr>
            <a:r>
              <a:rPr lang="en-AU" sz="2000">
                <a:latin typeface="Courier New" panose="02070309020205020404" pitchFamily="49" charset="0"/>
              </a:rPr>
              <a:t>	(B1, B2, B3)=(0, 1, </a:t>
            </a:r>
            <a:r>
              <a:rPr lang="en-AU" sz="2000" i="1">
                <a:latin typeface="Courier New" panose="02070309020205020404" pitchFamily="49" charset="0"/>
              </a:rPr>
              <a:t>b</a:t>
            </a:r>
            <a:r>
              <a:rPr lang="en-AU" sz="2000">
                <a:latin typeface="Courier New" panose="02070309020205020404" pitchFamily="49" charset="0"/>
              </a:rPr>
              <a:t>)</a:t>
            </a:r>
          </a:p>
          <a:p>
            <a:pPr marL="838200" lvl="1" indent="-381000">
              <a:lnSpc>
                <a:spcPct val="90000"/>
              </a:lnSpc>
              <a:buFont typeface="Wingdings" panose="05000000000000000000" pitchFamily="2" charset="2"/>
              <a:buNone/>
            </a:pPr>
            <a:r>
              <a:rPr lang="en-AU" sz="2000" b="1">
                <a:latin typeface="Courier New" panose="02070309020205020404" pitchFamily="49" charset="0"/>
              </a:rPr>
              <a:t>2. if </a:t>
            </a:r>
            <a:r>
              <a:rPr lang="en-AU" sz="2000">
                <a:latin typeface="Courier New" panose="02070309020205020404" pitchFamily="49" charset="0"/>
              </a:rPr>
              <a:t>B3 = 0</a:t>
            </a:r>
          </a:p>
          <a:p>
            <a:pPr marL="838200" lvl="1" indent="-381000">
              <a:lnSpc>
                <a:spcPct val="90000"/>
              </a:lnSpc>
              <a:buFont typeface="Wingdings" panose="05000000000000000000" pitchFamily="2" charset="2"/>
              <a:buNone/>
            </a:pPr>
            <a:r>
              <a:rPr lang="en-AU" sz="2000" b="1">
                <a:latin typeface="Courier New" panose="02070309020205020404" pitchFamily="49" charset="0"/>
              </a:rPr>
              <a:t>	return </a:t>
            </a:r>
            <a:r>
              <a:rPr lang="en-AU" sz="2000">
                <a:latin typeface="Courier New" panose="02070309020205020404" pitchFamily="49" charset="0"/>
              </a:rPr>
              <a:t>A3 = gcd(</a:t>
            </a:r>
            <a:r>
              <a:rPr lang="en-AU" sz="2000" i="1">
                <a:latin typeface="Courier New" panose="02070309020205020404" pitchFamily="49" charset="0"/>
              </a:rPr>
              <a:t>m</a:t>
            </a:r>
            <a:r>
              <a:rPr lang="en-AU" sz="2000">
                <a:latin typeface="Courier New" panose="02070309020205020404" pitchFamily="49" charset="0"/>
              </a:rPr>
              <a:t>, </a:t>
            </a:r>
            <a:r>
              <a:rPr lang="en-AU" sz="2000" i="1">
                <a:latin typeface="Courier New" panose="02070309020205020404" pitchFamily="49" charset="0"/>
              </a:rPr>
              <a:t>b</a:t>
            </a:r>
            <a:r>
              <a:rPr lang="en-AU" sz="2000">
                <a:latin typeface="Courier New" panose="02070309020205020404" pitchFamily="49" charset="0"/>
              </a:rPr>
              <a:t>); no inverse</a:t>
            </a:r>
          </a:p>
          <a:p>
            <a:pPr marL="838200" lvl="1" indent="-381000">
              <a:lnSpc>
                <a:spcPct val="90000"/>
              </a:lnSpc>
              <a:buFont typeface="Wingdings" panose="05000000000000000000" pitchFamily="2" charset="2"/>
              <a:buNone/>
            </a:pPr>
            <a:r>
              <a:rPr lang="en-AU" sz="2000" b="1">
                <a:latin typeface="Courier New" panose="02070309020205020404" pitchFamily="49" charset="0"/>
              </a:rPr>
              <a:t>3. if </a:t>
            </a:r>
            <a:r>
              <a:rPr lang="en-AU" sz="2000">
                <a:latin typeface="Courier New" panose="02070309020205020404" pitchFamily="49" charset="0"/>
              </a:rPr>
              <a:t>B3 = 1 </a:t>
            </a:r>
          </a:p>
          <a:p>
            <a:pPr marL="838200" lvl="1" indent="-381000">
              <a:lnSpc>
                <a:spcPct val="90000"/>
              </a:lnSpc>
              <a:buFont typeface="Wingdings" panose="05000000000000000000" pitchFamily="2" charset="2"/>
              <a:buNone/>
            </a:pPr>
            <a:r>
              <a:rPr lang="en-AU" sz="2000" b="1">
                <a:latin typeface="Courier New" panose="02070309020205020404" pitchFamily="49" charset="0"/>
              </a:rPr>
              <a:t>	return </a:t>
            </a:r>
            <a:r>
              <a:rPr lang="en-AU" sz="2000">
                <a:latin typeface="Courier New" panose="02070309020205020404" pitchFamily="49" charset="0"/>
              </a:rPr>
              <a:t>B3 = gcd(</a:t>
            </a:r>
            <a:r>
              <a:rPr lang="en-AU" sz="2000" i="1">
                <a:latin typeface="Courier New" panose="02070309020205020404" pitchFamily="49" charset="0"/>
              </a:rPr>
              <a:t>m</a:t>
            </a:r>
            <a:r>
              <a:rPr lang="en-AU" sz="2000">
                <a:latin typeface="Courier New" panose="02070309020205020404" pitchFamily="49" charset="0"/>
              </a:rPr>
              <a:t>, </a:t>
            </a:r>
            <a:r>
              <a:rPr lang="en-AU" sz="2000" i="1">
                <a:latin typeface="Courier New" panose="02070309020205020404" pitchFamily="49" charset="0"/>
              </a:rPr>
              <a:t>b</a:t>
            </a:r>
            <a:r>
              <a:rPr lang="en-AU" sz="2000">
                <a:latin typeface="Courier New" panose="02070309020205020404" pitchFamily="49" charset="0"/>
              </a:rPr>
              <a:t>); B2 = </a:t>
            </a:r>
            <a:r>
              <a:rPr lang="en-AU" sz="2000" i="1">
                <a:latin typeface="Courier New" panose="02070309020205020404" pitchFamily="49" charset="0"/>
              </a:rPr>
              <a:t>b</a:t>
            </a:r>
            <a:r>
              <a:rPr lang="en-AU" sz="2000" baseline="30000">
                <a:latin typeface="Courier New" panose="02070309020205020404" pitchFamily="49" charset="0"/>
              </a:rPr>
              <a:t>–1</a:t>
            </a:r>
            <a:r>
              <a:rPr lang="en-AU" sz="2000">
                <a:latin typeface="Courier New" panose="02070309020205020404" pitchFamily="49" charset="0"/>
              </a:rPr>
              <a:t> mod </a:t>
            </a:r>
            <a:r>
              <a:rPr lang="en-AU" sz="2000" i="1">
                <a:latin typeface="Courier New" panose="02070309020205020404" pitchFamily="49" charset="0"/>
              </a:rPr>
              <a:t>m</a:t>
            </a:r>
          </a:p>
          <a:p>
            <a:pPr marL="838200" lvl="1" indent="-381000">
              <a:lnSpc>
                <a:spcPct val="90000"/>
              </a:lnSpc>
              <a:buFont typeface="Wingdings" panose="05000000000000000000" pitchFamily="2" charset="2"/>
              <a:buNone/>
            </a:pPr>
            <a:r>
              <a:rPr lang="en-AU" sz="2000" b="1">
                <a:latin typeface="Courier New" panose="02070309020205020404" pitchFamily="49" charset="0"/>
              </a:rPr>
              <a:t>4. </a:t>
            </a:r>
            <a:r>
              <a:rPr lang="en-AU" sz="2000">
                <a:latin typeface="Courier New" panose="02070309020205020404" pitchFamily="49" charset="0"/>
              </a:rPr>
              <a:t>Q = A3 div B3</a:t>
            </a:r>
          </a:p>
          <a:p>
            <a:pPr marL="838200" lvl="1" indent="-381000">
              <a:lnSpc>
                <a:spcPct val="90000"/>
              </a:lnSpc>
              <a:buFont typeface="Wingdings" panose="05000000000000000000" pitchFamily="2" charset="2"/>
              <a:buNone/>
            </a:pPr>
            <a:r>
              <a:rPr lang="en-AU" sz="2000" b="1">
                <a:latin typeface="Courier New" panose="02070309020205020404" pitchFamily="49" charset="0"/>
              </a:rPr>
              <a:t>5. </a:t>
            </a:r>
            <a:r>
              <a:rPr lang="en-AU" sz="2000">
                <a:latin typeface="Courier New" panose="02070309020205020404" pitchFamily="49" charset="0"/>
              </a:rPr>
              <a:t>(T1, T2, T3)=(A1 – Q B1, A2 – Q B2, A3 – Q B3)</a:t>
            </a:r>
          </a:p>
          <a:p>
            <a:pPr marL="838200" lvl="1" indent="-381000">
              <a:lnSpc>
                <a:spcPct val="90000"/>
              </a:lnSpc>
              <a:buFont typeface="Wingdings" panose="05000000000000000000" pitchFamily="2" charset="2"/>
              <a:buNone/>
            </a:pPr>
            <a:r>
              <a:rPr lang="en-AU" sz="2000" b="1">
                <a:latin typeface="Courier New" panose="02070309020205020404" pitchFamily="49" charset="0"/>
              </a:rPr>
              <a:t>6. </a:t>
            </a:r>
            <a:r>
              <a:rPr lang="en-AU" sz="2000">
                <a:latin typeface="Courier New" panose="02070309020205020404" pitchFamily="49" charset="0"/>
              </a:rPr>
              <a:t>(A1, A2, A3)=(B1, B2, B3)</a:t>
            </a:r>
          </a:p>
          <a:p>
            <a:pPr marL="838200" lvl="1" indent="-381000">
              <a:lnSpc>
                <a:spcPct val="90000"/>
              </a:lnSpc>
              <a:buFont typeface="Wingdings" panose="05000000000000000000" pitchFamily="2" charset="2"/>
              <a:buNone/>
            </a:pPr>
            <a:r>
              <a:rPr lang="en-AU" sz="2000" b="1">
                <a:latin typeface="Courier New" panose="02070309020205020404" pitchFamily="49" charset="0"/>
              </a:rPr>
              <a:t>7. </a:t>
            </a:r>
            <a:r>
              <a:rPr lang="en-AU" sz="2000">
                <a:latin typeface="Courier New" panose="02070309020205020404" pitchFamily="49" charset="0"/>
              </a:rPr>
              <a:t>(B1, B2, B3)=(T1, T2, T3)</a:t>
            </a:r>
          </a:p>
          <a:p>
            <a:pPr marL="838200" lvl="1" indent="-381000">
              <a:lnSpc>
                <a:spcPct val="90000"/>
              </a:lnSpc>
              <a:buFont typeface="Wingdings" panose="05000000000000000000" pitchFamily="2" charset="2"/>
              <a:buNone/>
            </a:pPr>
            <a:r>
              <a:rPr lang="en-AU" sz="2000" b="1">
                <a:latin typeface="Courier New" panose="02070309020205020404" pitchFamily="49" charset="0"/>
              </a:rPr>
              <a:t>8. goto </a:t>
            </a:r>
            <a:r>
              <a:rPr lang="en-AU" sz="2000">
                <a:latin typeface="Courier New" panose="02070309020205020404" pitchFamily="49" charset="0"/>
              </a:rPr>
              <a:t>2</a:t>
            </a:r>
          </a:p>
          <a:p>
            <a:pPr marL="457200" indent="-457200">
              <a:lnSpc>
                <a:spcPct val="90000"/>
              </a:lnSpc>
            </a:pPr>
            <a:endParaRPr lang="en-AU" sz="2400">
              <a:latin typeface="Courier New" panose="02070309020205020404" pitchFamily="49" charset="0"/>
            </a:endParaRPr>
          </a:p>
        </p:txBody>
      </p:sp>
    </p:spTree>
    <p:extLst>
      <p:ext uri="{BB962C8B-B14F-4D97-AF65-F5344CB8AC3E}">
        <p14:creationId xmlns:p14="http://schemas.microsoft.com/office/powerpoint/2010/main" val="219191738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t>Inverse of 550 in GF(1759)</a:t>
            </a:r>
            <a:endParaRPr lang="en-AU"/>
          </a:p>
        </p:txBody>
      </p:sp>
      <p:sp>
        <p:nvSpPr>
          <p:cNvPr id="73852" name="Text Box 124"/>
          <p:cNvSpPr txBox="1">
            <a:spLocks noChangeArrowheads="1"/>
          </p:cNvSpPr>
          <p:nvPr/>
        </p:nvSpPr>
        <p:spPr bwMode="auto">
          <a:xfrm>
            <a:off x="669925" y="13319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graphicFrame>
        <p:nvGraphicFramePr>
          <p:cNvPr id="74028" name="Group 300"/>
          <p:cNvGraphicFramePr>
            <a:graphicFrameLocks noGrp="1"/>
          </p:cNvGraphicFramePr>
          <p:nvPr/>
        </p:nvGraphicFramePr>
        <p:xfrm>
          <a:off x="914400" y="1676400"/>
          <a:ext cx="7239000" cy="3881438"/>
        </p:xfrm>
        <a:graphic>
          <a:graphicData uri="http://schemas.openxmlformats.org/drawingml/2006/table">
            <a:tbl>
              <a:tblPr/>
              <a:tblGrid>
                <a:gridCol w="1035050"/>
                <a:gridCol w="1033463"/>
                <a:gridCol w="1033462"/>
                <a:gridCol w="1033463"/>
                <a:gridCol w="1035050"/>
                <a:gridCol w="1033462"/>
                <a:gridCol w="1035050"/>
              </a:tblGrid>
              <a:tr h="539750">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1" i="0" u="none" strike="noStrike" cap="none" normalizeH="0" baseline="0" smtClean="0">
                          <a:ln>
                            <a:noFill/>
                          </a:ln>
                          <a:solidFill>
                            <a:schemeClr val="tx1"/>
                          </a:solidFill>
                          <a:effectLst/>
                          <a:latin typeface="Times" panose="02020603050405020304" pitchFamily="18" charset="0"/>
                        </a:rPr>
                        <a:t>Q</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1" i="0" u="none" strike="noStrike" cap="none" normalizeH="0" baseline="0" smtClean="0">
                          <a:ln>
                            <a:noFill/>
                          </a:ln>
                          <a:solidFill>
                            <a:schemeClr val="tx1"/>
                          </a:solidFill>
                          <a:effectLst/>
                          <a:latin typeface="Times" panose="02020603050405020304" pitchFamily="18" charset="0"/>
                        </a:rPr>
                        <a:t>A1</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1" i="0" u="none" strike="noStrike" cap="none" normalizeH="0" baseline="0" smtClean="0">
                          <a:ln>
                            <a:noFill/>
                          </a:ln>
                          <a:solidFill>
                            <a:schemeClr val="tx1"/>
                          </a:solidFill>
                          <a:effectLst/>
                          <a:latin typeface="Times" panose="02020603050405020304" pitchFamily="18" charset="0"/>
                        </a:rPr>
                        <a:t>A2</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1" i="0" u="none" strike="noStrike" cap="none" normalizeH="0" baseline="0" smtClean="0">
                          <a:ln>
                            <a:noFill/>
                          </a:ln>
                          <a:solidFill>
                            <a:schemeClr val="tx1"/>
                          </a:solidFill>
                          <a:effectLst/>
                          <a:latin typeface="Times" panose="02020603050405020304" pitchFamily="18" charset="0"/>
                        </a:rPr>
                        <a:t>A3</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1" i="0" u="none" strike="noStrike" cap="none" normalizeH="0" baseline="0" smtClean="0">
                          <a:ln>
                            <a:noFill/>
                          </a:ln>
                          <a:solidFill>
                            <a:schemeClr val="tx1"/>
                          </a:solidFill>
                          <a:effectLst/>
                          <a:latin typeface="Times" panose="02020603050405020304" pitchFamily="18" charset="0"/>
                        </a:rPr>
                        <a:t>B1</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1" i="0" u="none" strike="noStrike" cap="none" normalizeH="0" baseline="0" smtClean="0">
                          <a:ln>
                            <a:noFill/>
                          </a:ln>
                          <a:solidFill>
                            <a:schemeClr val="tx1"/>
                          </a:solidFill>
                          <a:effectLst/>
                          <a:latin typeface="Times" panose="02020603050405020304" pitchFamily="18" charset="0"/>
                        </a:rPr>
                        <a:t>B2</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1" i="0" u="none" strike="noStrike" cap="none" normalizeH="0" baseline="0" smtClean="0">
                          <a:ln>
                            <a:noFill/>
                          </a:ln>
                          <a:solidFill>
                            <a:schemeClr val="tx1"/>
                          </a:solidFill>
                          <a:effectLst/>
                          <a:latin typeface="Times" panose="02020603050405020304" pitchFamily="18" charset="0"/>
                        </a:rPr>
                        <a:t>B3</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663575">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1</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0</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1759</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0</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1</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550</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541338">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3</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cap="flat">
                      <a:noFill/>
                    </a:lnL>
                    <a:lnR>
                      <a:noFill/>
                    </a:lnR>
                    <a:lnT>
                      <a:noFill/>
                    </a:lnT>
                    <a:lnB>
                      <a:noFill/>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0</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a:noFill/>
                    </a:lnL>
                    <a:lnR>
                      <a:noFill/>
                    </a:lnR>
                    <a:lnT>
                      <a:noFill/>
                    </a:lnT>
                    <a:lnB>
                      <a:noFill/>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1</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a:noFill/>
                    </a:lnL>
                    <a:lnR>
                      <a:noFill/>
                    </a:lnR>
                    <a:lnT>
                      <a:noFill/>
                    </a:lnT>
                    <a:lnB>
                      <a:noFill/>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550</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a:noFill/>
                    </a:lnL>
                    <a:lnR>
                      <a:noFill/>
                    </a:lnR>
                    <a:lnT>
                      <a:noFill/>
                    </a:lnT>
                    <a:lnB>
                      <a:noFill/>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1</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a:noFill/>
                    </a:lnL>
                    <a:lnR>
                      <a:noFill/>
                    </a:lnR>
                    <a:lnT>
                      <a:noFill/>
                    </a:lnT>
                    <a:lnB>
                      <a:noFill/>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–3</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a:noFill/>
                    </a:lnL>
                    <a:lnR>
                      <a:noFill/>
                    </a:lnR>
                    <a:lnT>
                      <a:noFill/>
                    </a:lnT>
                    <a:lnB>
                      <a:noFill/>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109</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a:noFill/>
                    </a:lnL>
                    <a:lnR cap="flat">
                      <a:noFill/>
                    </a:lnR>
                    <a:lnT>
                      <a:noFill/>
                    </a:lnT>
                    <a:lnB>
                      <a:noFill/>
                    </a:lnB>
                    <a:lnTlToBr>
                      <a:noFill/>
                    </a:lnTlToBr>
                    <a:lnBlToTr>
                      <a:noFill/>
                    </a:lnBlToTr>
                    <a:noFill/>
                  </a:tcPr>
                </a:tc>
              </a:tr>
              <a:tr h="539750">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5</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cap="flat">
                      <a:noFill/>
                    </a:lnL>
                    <a:lnR>
                      <a:noFill/>
                    </a:lnR>
                    <a:lnT>
                      <a:noFill/>
                    </a:lnT>
                    <a:lnB>
                      <a:noFill/>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1</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a:noFill/>
                    </a:lnL>
                    <a:lnR>
                      <a:noFill/>
                    </a:lnR>
                    <a:lnT>
                      <a:noFill/>
                    </a:lnT>
                    <a:lnB>
                      <a:noFill/>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–3</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a:noFill/>
                    </a:lnL>
                    <a:lnR>
                      <a:noFill/>
                    </a:lnR>
                    <a:lnT>
                      <a:noFill/>
                    </a:lnT>
                    <a:lnB>
                      <a:noFill/>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109</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a:noFill/>
                    </a:lnL>
                    <a:lnR>
                      <a:noFill/>
                    </a:lnR>
                    <a:lnT>
                      <a:noFill/>
                    </a:lnT>
                    <a:lnB>
                      <a:noFill/>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–5</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a:noFill/>
                    </a:lnL>
                    <a:lnR>
                      <a:noFill/>
                    </a:lnR>
                    <a:lnT>
                      <a:noFill/>
                    </a:lnT>
                    <a:lnB>
                      <a:noFill/>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16</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a:noFill/>
                    </a:lnL>
                    <a:lnR>
                      <a:noFill/>
                    </a:lnR>
                    <a:lnT>
                      <a:noFill/>
                    </a:lnT>
                    <a:lnB>
                      <a:noFill/>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5</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a:noFill/>
                    </a:lnL>
                    <a:lnR cap="flat">
                      <a:noFill/>
                    </a:lnR>
                    <a:lnT>
                      <a:noFill/>
                    </a:lnT>
                    <a:lnB>
                      <a:noFill/>
                    </a:lnB>
                    <a:lnTlToBr>
                      <a:noFill/>
                    </a:lnTlToBr>
                    <a:lnBlToTr>
                      <a:noFill/>
                    </a:lnBlToTr>
                    <a:noFill/>
                  </a:tcPr>
                </a:tc>
              </a:tr>
              <a:tr h="641350">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21</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cap="flat">
                      <a:noFill/>
                    </a:lnL>
                    <a:lnR>
                      <a:noFill/>
                    </a:lnR>
                    <a:lnT>
                      <a:noFill/>
                    </a:lnT>
                    <a:lnB>
                      <a:noFill/>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–5</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a:noFill/>
                    </a:lnL>
                    <a:lnR>
                      <a:noFill/>
                    </a:lnR>
                    <a:lnT>
                      <a:noFill/>
                    </a:lnT>
                    <a:lnB>
                      <a:noFill/>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16</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a:noFill/>
                    </a:lnL>
                    <a:lnR>
                      <a:noFill/>
                    </a:lnR>
                    <a:lnT>
                      <a:noFill/>
                    </a:lnT>
                    <a:lnB>
                      <a:noFill/>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5</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a:noFill/>
                    </a:lnL>
                    <a:lnR>
                      <a:noFill/>
                    </a:lnR>
                    <a:lnT>
                      <a:noFill/>
                    </a:lnT>
                    <a:lnB>
                      <a:noFill/>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106</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a:noFill/>
                    </a:lnL>
                    <a:lnR>
                      <a:noFill/>
                    </a:lnR>
                    <a:lnT>
                      <a:noFill/>
                    </a:lnT>
                    <a:lnB>
                      <a:noFill/>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–339</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a:noFill/>
                    </a:lnL>
                    <a:lnR>
                      <a:noFill/>
                    </a:lnR>
                    <a:lnT>
                      <a:noFill/>
                    </a:lnT>
                    <a:lnB>
                      <a:noFill/>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4</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a:noFill/>
                    </a:lnL>
                    <a:lnR cap="flat">
                      <a:noFill/>
                    </a:lnR>
                    <a:lnT>
                      <a:noFill/>
                    </a:lnT>
                    <a:lnB>
                      <a:noFill/>
                    </a:lnB>
                    <a:lnTlToBr>
                      <a:noFill/>
                    </a:lnTlToBr>
                    <a:lnBlToTr>
                      <a:noFill/>
                    </a:lnBlToTr>
                    <a:noFill/>
                  </a:tcPr>
                </a:tc>
              </a:tr>
              <a:tr h="955675">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1</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cap="flat">
                      <a:noFill/>
                    </a:lnL>
                    <a:lnR>
                      <a:noFill/>
                    </a:lnR>
                    <a:lnT>
                      <a:noFill/>
                    </a:lnT>
                    <a:lnB cap="flat">
                      <a:noFill/>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106</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a:noFill/>
                    </a:lnL>
                    <a:lnR>
                      <a:noFill/>
                    </a:lnR>
                    <a:lnT>
                      <a:noFill/>
                    </a:lnT>
                    <a:lnB cap="flat">
                      <a:noFill/>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–339</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a:noFill/>
                    </a:lnL>
                    <a:lnR>
                      <a:noFill/>
                    </a:lnR>
                    <a:lnT>
                      <a:noFill/>
                    </a:lnT>
                    <a:lnB cap="flat">
                      <a:noFill/>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4</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a:noFill/>
                    </a:lnL>
                    <a:lnR>
                      <a:noFill/>
                    </a:lnR>
                    <a:lnT>
                      <a:noFill/>
                    </a:lnT>
                    <a:lnB cap="flat">
                      <a:noFill/>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–111</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a:noFill/>
                    </a:lnL>
                    <a:lnR>
                      <a:noFill/>
                    </a:lnR>
                    <a:lnT>
                      <a:noFill/>
                    </a:lnT>
                    <a:lnB cap="flat">
                      <a:noFill/>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355</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a:noFill/>
                    </a:lnL>
                    <a:lnR>
                      <a:noFill/>
                    </a:lnR>
                    <a:lnT>
                      <a:noFill/>
                    </a:lnT>
                    <a:lnB cap="flat">
                      <a:noFill/>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rPr>
                        <a:t>1</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a:noFill/>
                    </a:lnL>
                    <a:lnR cap="flat">
                      <a:noFill/>
                    </a:lnR>
                    <a:lnT>
                      <a:noFill/>
                    </a:lnT>
                    <a:lnB cap="flat">
                      <a:noFill/>
                    </a:lnB>
                    <a:lnTlToBr>
                      <a:noFill/>
                    </a:lnTlToBr>
                    <a:lnBlToTr>
                      <a:noFill/>
                    </a:lnBlToTr>
                    <a:noFill/>
                  </a:tcPr>
                </a:tc>
              </a:tr>
            </a:tbl>
          </a:graphicData>
        </a:graphic>
      </p:graphicFrame>
    </p:spTree>
    <p:extLst>
      <p:ext uri="{BB962C8B-B14F-4D97-AF65-F5344CB8AC3E}">
        <p14:creationId xmlns:p14="http://schemas.microsoft.com/office/powerpoint/2010/main" val="27876749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AU" altLang="en-US" smtClean="0"/>
              <a:t>Prime Numbers</a:t>
            </a:r>
          </a:p>
        </p:txBody>
      </p:sp>
      <p:sp>
        <p:nvSpPr>
          <p:cNvPr id="4099" name="Rectangle 3"/>
          <p:cNvSpPr>
            <a:spLocks noGrp="1" noChangeArrowheads="1"/>
          </p:cNvSpPr>
          <p:nvPr>
            <p:ph type="body" idx="1"/>
          </p:nvPr>
        </p:nvSpPr>
        <p:spPr>
          <a:xfrm>
            <a:off x="0" y="1143000"/>
            <a:ext cx="8785225" cy="4997450"/>
          </a:xfrm>
        </p:spPr>
        <p:txBody>
          <a:bodyPr/>
          <a:lstStyle/>
          <a:p>
            <a:pPr eaLnBrk="1" hangingPunct="1"/>
            <a:r>
              <a:rPr lang="en-AU" altLang="en-US" sz="2800" dirty="0" smtClean="0"/>
              <a:t>Prime numbers only have divisors of 1 and self </a:t>
            </a:r>
          </a:p>
          <a:p>
            <a:pPr lvl="1" eaLnBrk="1" hangingPunct="1"/>
            <a:r>
              <a:rPr lang="en-AU" altLang="en-US" sz="2400" dirty="0" smtClean="0"/>
              <a:t>they cannot be written as a product of other numbers </a:t>
            </a:r>
          </a:p>
          <a:p>
            <a:pPr lvl="1" eaLnBrk="1" hangingPunct="1"/>
            <a:r>
              <a:rPr lang="en-AU" altLang="en-US" sz="2400" dirty="0" smtClean="0"/>
              <a:t>note: 1 is prime, but is generally not of interest </a:t>
            </a:r>
          </a:p>
          <a:p>
            <a:pPr eaLnBrk="1" hangingPunct="1"/>
            <a:r>
              <a:rPr lang="en-AU" altLang="en-US" sz="2800" dirty="0" err="1" smtClean="0"/>
              <a:t>eg</a:t>
            </a:r>
            <a:r>
              <a:rPr lang="en-AU" altLang="en-US" sz="2800" dirty="0" smtClean="0"/>
              <a:t>. 2,3,5,7 are prime, 4,6,8,9,10 are not</a:t>
            </a:r>
          </a:p>
          <a:p>
            <a:pPr eaLnBrk="1" hangingPunct="1"/>
            <a:r>
              <a:rPr lang="en-US" altLang="en-US" sz="2800" dirty="0" smtClean="0"/>
              <a:t>prime numbers are central to number theory</a:t>
            </a:r>
            <a:endParaRPr lang="en-AU" altLang="en-US" sz="2800" dirty="0" smtClean="0"/>
          </a:p>
          <a:p>
            <a:pPr eaLnBrk="1" hangingPunct="1"/>
            <a:r>
              <a:rPr lang="en-AU" altLang="en-US" sz="2800" dirty="0" smtClean="0"/>
              <a:t>list of prime number less than 200 is: </a:t>
            </a:r>
          </a:p>
          <a:p>
            <a:pPr lvl="1" algn="just" eaLnBrk="1" hangingPunct="1">
              <a:buFontTx/>
              <a:buNone/>
            </a:pPr>
            <a:r>
              <a:rPr lang="en-AU" altLang="en-US" sz="2400" b="1" dirty="0" smtClean="0">
                <a:solidFill>
                  <a:srgbClr val="000099"/>
                </a:solidFill>
                <a:latin typeface="Courier New" panose="02070309020205020404" pitchFamily="49" charset="0"/>
              </a:rPr>
              <a:t>	2 3 5 7 11 13 17 19 23 29 31 37 41 43 47 53 59 61 67 71 73 79 83 89 97 101 103 107 109 113 127 131 137 139 149 151 157 163 167 173 179 181 191 193 197 199</a:t>
            </a:r>
            <a:r>
              <a:rPr lang="en-AU" altLang="en-US" sz="2400" b="1" dirty="0" smtClean="0">
                <a:solidFill>
                  <a:srgbClr val="000099"/>
                </a:solidFill>
              </a:rPr>
              <a:t>  </a:t>
            </a:r>
          </a:p>
        </p:txBody>
      </p:sp>
    </p:spTree>
    <p:extLst>
      <p:ext uri="{BB962C8B-B14F-4D97-AF65-F5344CB8AC3E}">
        <p14:creationId xmlns:p14="http://schemas.microsoft.com/office/powerpoint/2010/main" val="115829925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AU" altLang="en-US" smtClean="0"/>
              <a:t>Prime Factorisation</a:t>
            </a:r>
          </a:p>
        </p:txBody>
      </p:sp>
      <p:sp>
        <p:nvSpPr>
          <p:cNvPr id="5123" name="Rectangle 3"/>
          <p:cNvSpPr>
            <a:spLocks noGrp="1" noChangeArrowheads="1"/>
          </p:cNvSpPr>
          <p:nvPr>
            <p:ph type="body" idx="1"/>
          </p:nvPr>
        </p:nvSpPr>
        <p:spPr>
          <a:xfrm>
            <a:off x="179387" y="1143000"/>
            <a:ext cx="8785225" cy="4997450"/>
          </a:xfrm>
        </p:spPr>
        <p:txBody>
          <a:bodyPr/>
          <a:lstStyle/>
          <a:p>
            <a:pPr algn="just" eaLnBrk="1" hangingPunct="1"/>
            <a:r>
              <a:rPr lang="en-AU" altLang="en-US" dirty="0" smtClean="0"/>
              <a:t>to </a:t>
            </a:r>
            <a:r>
              <a:rPr lang="en-AU" altLang="en-US" b="1" dirty="0" smtClean="0"/>
              <a:t>factor</a:t>
            </a:r>
            <a:r>
              <a:rPr lang="en-AU" altLang="en-US" dirty="0" smtClean="0"/>
              <a:t> a number </a:t>
            </a:r>
            <a:r>
              <a:rPr lang="en-AU" altLang="en-US" dirty="0" smtClean="0">
                <a:latin typeface="Courier New" panose="02070309020205020404" pitchFamily="49" charset="0"/>
              </a:rPr>
              <a:t>n</a:t>
            </a:r>
            <a:r>
              <a:rPr lang="en-AU" altLang="en-US" dirty="0" smtClean="0"/>
              <a:t> is to write it as a product of other numbers: </a:t>
            </a:r>
            <a:r>
              <a:rPr lang="en-AU" altLang="en-US" b="1" dirty="0" smtClean="0">
                <a:solidFill>
                  <a:srgbClr val="000099"/>
                </a:solidFill>
                <a:latin typeface="Courier New" panose="02070309020205020404" pitchFamily="49" charset="0"/>
              </a:rPr>
              <a:t>n=a × b × c</a:t>
            </a:r>
            <a:r>
              <a:rPr lang="en-AU" altLang="en-US" b="1" dirty="0" smtClean="0">
                <a:solidFill>
                  <a:srgbClr val="000099"/>
                </a:solidFill>
              </a:rPr>
              <a:t> </a:t>
            </a:r>
          </a:p>
          <a:p>
            <a:pPr algn="just" eaLnBrk="1" hangingPunct="1"/>
            <a:r>
              <a:rPr lang="en-AU" altLang="en-US" dirty="0" smtClean="0"/>
              <a:t>note that factoring a number is relatively hard compared to multiplying the factors together to generate the number </a:t>
            </a:r>
          </a:p>
          <a:p>
            <a:pPr algn="just" eaLnBrk="1" hangingPunct="1"/>
            <a:r>
              <a:rPr lang="en-AU" altLang="en-US" dirty="0" smtClean="0"/>
              <a:t>the</a:t>
            </a:r>
            <a:r>
              <a:rPr lang="en-AU" altLang="en-US" b="1" dirty="0" smtClean="0"/>
              <a:t> prime factorisation</a:t>
            </a:r>
            <a:r>
              <a:rPr lang="en-AU" altLang="en-US" dirty="0" smtClean="0"/>
              <a:t> of a number </a:t>
            </a:r>
            <a:r>
              <a:rPr lang="en-AU" altLang="en-US" dirty="0" smtClean="0">
                <a:latin typeface="Courier New" panose="02070309020205020404" pitchFamily="49" charset="0"/>
              </a:rPr>
              <a:t>n</a:t>
            </a:r>
            <a:r>
              <a:rPr lang="en-AU" altLang="en-US" dirty="0" smtClean="0"/>
              <a:t> is when its written as a product of primes </a:t>
            </a:r>
          </a:p>
          <a:p>
            <a:pPr lvl="1" eaLnBrk="1" hangingPunct="1"/>
            <a:r>
              <a:rPr lang="en-AU" altLang="en-US" dirty="0" err="1" smtClean="0"/>
              <a:t>eg</a:t>
            </a:r>
            <a:r>
              <a:rPr lang="en-AU" altLang="en-US" dirty="0" smtClean="0"/>
              <a:t>. </a:t>
            </a:r>
            <a:r>
              <a:rPr lang="en-AU" altLang="en-US" b="1" dirty="0" smtClean="0">
                <a:solidFill>
                  <a:srgbClr val="0033CC"/>
                </a:solidFill>
                <a:latin typeface="Courier New" panose="02070309020205020404" pitchFamily="49" charset="0"/>
              </a:rPr>
              <a:t>91=7×13 ; 3600=2</a:t>
            </a:r>
            <a:r>
              <a:rPr lang="en-AU" altLang="en-US" b="1" baseline="30000" dirty="0" smtClean="0">
                <a:solidFill>
                  <a:srgbClr val="0033CC"/>
                </a:solidFill>
                <a:latin typeface="Courier New" panose="02070309020205020404" pitchFamily="49" charset="0"/>
              </a:rPr>
              <a:t>4</a:t>
            </a:r>
            <a:r>
              <a:rPr lang="en-AU" altLang="en-US" b="1" dirty="0" smtClean="0">
                <a:solidFill>
                  <a:srgbClr val="0033CC"/>
                </a:solidFill>
                <a:latin typeface="Courier New" panose="02070309020205020404" pitchFamily="49" charset="0"/>
              </a:rPr>
              <a:t>×3</a:t>
            </a:r>
            <a:r>
              <a:rPr lang="en-AU" altLang="en-US" b="1" baseline="30000" dirty="0" smtClean="0">
                <a:solidFill>
                  <a:srgbClr val="0033CC"/>
                </a:solidFill>
                <a:latin typeface="Courier New" panose="02070309020205020404" pitchFamily="49" charset="0"/>
              </a:rPr>
              <a:t>2</a:t>
            </a:r>
            <a:r>
              <a:rPr lang="en-AU" altLang="en-US" b="1" dirty="0" smtClean="0">
                <a:solidFill>
                  <a:srgbClr val="0033CC"/>
                </a:solidFill>
                <a:latin typeface="Courier New" panose="02070309020205020404" pitchFamily="49" charset="0"/>
              </a:rPr>
              <a:t>×5</a:t>
            </a:r>
            <a:r>
              <a:rPr lang="en-AU" altLang="en-US" b="1" baseline="30000" dirty="0" smtClean="0">
                <a:solidFill>
                  <a:srgbClr val="0033CC"/>
                </a:solidFill>
                <a:latin typeface="Courier New" panose="02070309020205020404" pitchFamily="49" charset="0"/>
              </a:rPr>
              <a:t>2</a:t>
            </a:r>
            <a:r>
              <a:rPr lang="en-AU" altLang="en-US" b="1" dirty="0" smtClean="0">
                <a:solidFill>
                  <a:srgbClr val="0033CC"/>
                </a:solidFill>
              </a:rPr>
              <a:t> </a:t>
            </a:r>
          </a:p>
        </p:txBody>
      </p:sp>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2467" y="4953000"/>
            <a:ext cx="1908175"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96931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AU" altLang="en-US" dirty="0" smtClean="0"/>
              <a:t>Relatively Prime Numbers &amp; GCD</a:t>
            </a:r>
          </a:p>
        </p:txBody>
      </p:sp>
      <p:sp>
        <p:nvSpPr>
          <p:cNvPr id="7171" name="Rectangle 3"/>
          <p:cNvSpPr>
            <a:spLocks noGrp="1" noChangeArrowheads="1"/>
          </p:cNvSpPr>
          <p:nvPr>
            <p:ph type="body" idx="1"/>
          </p:nvPr>
        </p:nvSpPr>
        <p:spPr>
          <a:xfrm>
            <a:off x="152400" y="1219200"/>
            <a:ext cx="8686800" cy="4924425"/>
          </a:xfrm>
        </p:spPr>
        <p:txBody>
          <a:bodyPr/>
          <a:lstStyle/>
          <a:p>
            <a:pPr eaLnBrk="1" hangingPunct="1">
              <a:lnSpc>
                <a:spcPct val="90000"/>
              </a:lnSpc>
            </a:pPr>
            <a:r>
              <a:rPr lang="en-AU" altLang="en-US" sz="2800" dirty="0" smtClean="0"/>
              <a:t>two numbers </a:t>
            </a:r>
            <a:r>
              <a:rPr lang="en-AU" altLang="en-US" sz="2800" b="1" dirty="0" smtClean="0">
                <a:solidFill>
                  <a:srgbClr val="000099"/>
                </a:solidFill>
                <a:latin typeface="Courier New" panose="02070309020205020404" pitchFamily="49" charset="0"/>
              </a:rPr>
              <a:t>a, b</a:t>
            </a:r>
            <a:r>
              <a:rPr lang="en-AU" altLang="en-US" sz="2800" b="1" dirty="0" smtClean="0">
                <a:solidFill>
                  <a:srgbClr val="000099"/>
                </a:solidFill>
              </a:rPr>
              <a:t> </a:t>
            </a:r>
            <a:r>
              <a:rPr lang="en-AU" altLang="en-US" sz="2800" dirty="0" smtClean="0"/>
              <a:t>are</a:t>
            </a:r>
            <a:r>
              <a:rPr lang="en-AU" altLang="en-US" sz="2800" dirty="0" smtClean="0">
                <a:solidFill>
                  <a:srgbClr val="000099"/>
                </a:solidFill>
              </a:rPr>
              <a:t> </a:t>
            </a:r>
            <a:r>
              <a:rPr lang="en-AU" altLang="en-US" sz="2800" b="1" dirty="0" smtClean="0"/>
              <a:t>relatively prime</a:t>
            </a:r>
            <a:r>
              <a:rPr lang="en-AU" altLang="en-US" sz="2800" dirty="0" smtClean="0"/>
              <a:t> if have </a:t>
            </a:r>
            <a:r>
              <a:rPr lang="en-AU" altLang="en-US" sz="2800" b="1" dirty="0" smtClean="0"/>
              <a:t>no common divisors</a:t>
            </a:r>
            <a:r>
              <a:rPr lang="en-AU" altLang="en-US" sz="2800" dirty="0" smtClean="0"/>
              <a:t> apart from 1 </a:t>
            </a:r>
          </a:p>
          <a:p>
            <a:pPr lvl="1" eaLnBrk="1" hangingPunct="1">
              <a:lnSpc>
                <a:spcPct val="90000"/>
              </a:lnSpc>
            </a:pPr>
            <a:r>
              <a:rPr lang="en-AU" altLang="en-US" dirty="0" err="1" smtClean="0"/>
              <a:t>eg</a:t>
            </a:r>
            <a:r>
              <a:rPr lang="en-AU" altLang="en-US" dirty="0" smtClean="0"/>
              <a:t>. 8 &amp; 15 are relatively prime since factors of 8 are 1,2,4,8 and of 15 are 1,3,5,15 and 1 is the only common factor </a:t>
            </a:r>
          </a:p>
          <a:p>
            <a:pPr eaLnBrk="1" hangingPunct="1">
              <a:lnSpc>
                <a:spcPct val="90000"/>
              </a:lnSpc>
            </a:pPr>
            <a:r>
              <a:rPr lang="en-US" altLang="en-US" sz="2800" dirty="0" smtClean="0"/>
              <a:t>conversely can determine the greatest common divisor by comparing their prime factorizations and using least powers</a:t>
            </a:r>
          </a:p>
          <a:p>
            <a:pPr lvl="1" eaLnBrk="1" hangingPunct="1">
              <a:lnSpc>
                <a:spcPct val="90000"/>
              </a:lnSpc>
            </a:pPr>
            <a:r>
              <a:rPr lang="en-US" altLang="en-US" dirty="0" err="1" smtClean="0"/>
              <a:t>eg</a:t>
            </a:r>
            <a:r>
              <a:rPr lang="en-US" altLang="en-US" dirty="0" smtClean="0"/>
              <a:t>. </a:t>
            </a:r>
            <a:r>
              <a:rPr lang="en-US" altLang="en-US" b="1" dirty="0" smtClean="0">
                <a:solidFill>
                  <a:srgbClr val="000099"/>
                </a:solidFill>
                <a:latin typeface="Courier New" panose="02070309020205020404" pitchFamily="49" charset="0"/>
              </a:rPr>
              <a:t>300</a:t>
            </a:r>
            <a:r>
              <a:rPr lang="en-AU" altLang="en-US" b="1" dirty="0" smtClean="0">
                <a:solidFill>
                  <a:srgbClr val="000099"/>
                </a:solidFill>
                <a:latin typeface="Courier New" panose="02070309020205020404" pitchFamily="49" charset="0"/>
              </a:rPr>
              <a:t>=2</a:t>
            </a:r>
            <a:r>
              <a:rPr lang="en-AU" altLang="en-US" b="1" baseline="30000" dirty="0" smtClean="0">
                <a:solidFill>
                  <a:srgbClr val="000099"/>
                </a:solidFill>
                <a:latin typeface="Courier New" panose="02070309020205020404" pitchFamily="49" charset="0"/>
              </a:rPr>
              <a:t>1</a:t>
            </a:r>
            <a:r>
              <a:rPr lang="en-AU" altLang="en-US" b="1" dirty="0" smtClean="0">
                <a:solidFill>
                  <a:srgbClr val="000099"/>
                </a:solidFill>
                <a:latin typeface="Courier New" panose="02070309020205020404" pitchFamily="49" charset="0"/>
              </a:rPr>
              <a:t>×3</a:t>
            </a:r>
            <a:r>
              <a:rPr lang="en-AU" altLang="en-US" b="1" baseline="30000" dirty="0" smtClean="0">
                <a:solidFill>
                  <a:srgbClr val="000099"/>
                </a:solidFill>
                <a:latin typeface="Courier New" panose="02070309020205020404" pitchFamily="49" charset="0"/>
              </a:rPr>
              <a:t>1</a:t>
            </a:r>
            <a:r>
              <a:rPr lang="en-AU" altLang="en-US" b="1" dirty="0" smtClean="0">
                <a:solidFill>
                  <a:srgbClr val="000099"/>
                </a:solidFill>
                <a:latin typeface="Courier New" panose="02070309020205020404" pitchFamily="49" charset="0"/>
              </a:rPr>
              <a:t>×5</a:t>
            </a:r>
            <a:r>
              <a:rPr lang="en-AU" altLang="en-US" b="1" baseline="30000" dirty="0" smtClean="0">
                <a:solidFill>
                  <a:srgbClr val="000099"/>
                </a:solidFill>
                <a:latin typeface="Courier New" panose="02070309020205020404" pitchFamily="49" charset="0"/>
              </a:rPr>
              <a:t>2</a:t>
            </a:r>
            <a:r>
              <a:rPr lang="en-AU" altLang="en-US" b="1" dirty="0" smtClean="0">
                <a:solidFill>
                  <a:srgbClr val="000099"/>
                </a:solidFill>
                <a:latin typeface="Courier New" panose="02070309020205020404" pitchFamily="49" charset="0"/>
              </a:rPr>
              <a:t> 18=2</a:t>
            </a:r>
            <a:r>
              <a:rPr lang="en-AU" altLang="en-US" b="1" baseline="30000" dirty="0" smtClean="0">
                <a:solidFill>
                  <a:srgbClr val="000099"/>
                </a:solidFill>
                <a:latin typeface="Courier New" panose="02070309020205020404" pitchFamily="49" charset="0"/>
              </a:rPr>
              <a:t>1</a:t>
            </a:r>
            <a:r>
              <a:rPr lang="en-AU" altLang="en-US" b="1" dirty="0" smtClean="0">
                <a:solidFill>
                  <a:srgbClr val="000099"/>
                </a:solidFill>
                <a:latin typeface="Courier New" panose="02070309020205020404" pitchFamily="49" charset="0"/>
              </a:rPr>
              <a:t>×3</a:t>
            </a:r>
            <a:r>
              <a:rPr lang="en-AU" altLang="en-US" b="1" baseline="30000" dirty="0" smtClean="0">
                <a:solidFill>
                  <a:srgbClr val="000099"/>
                </a:solidFill>
                <a:latin typeface="Courier New" panose="02070309020205020404" pitchFamily="49" charset="0"/>
              </a:rPr>
              <a:t>2</a:t>
            </a:r>
            <a:r>
              <a:rPr lang="en-AU" altLang="en-US" b="1" dirty="0" smtClean="0">
                <a:solidFill>
                  <a:srgbClr val="000099"/>
                </a:solidFill>
                <a:latin typeface="Courier New" panose="02070309020205020404" pitchFamily="49" charset="0"/>
              </a:rPr>
              <a:t> </a:t>
            </a:r>
          </a:p>
          <a:p>
            <a:pPr lvl="1" eaLnBrk="1" hangingPunct="1">
              <a:lnSpc>
                <a:spcPct val="90000"/>
              </a:lnSpc>
            </a:pPr>
            <a:r>
              <a:rPr lang="en-AU" altLang="en-US" dirty="0" smtClean="0"/>
              <a:t>hence</a:t>
            </a:r>
            <a:r>
              <a:rPr lang="en-AU" altLang="en-US" dirty="0" smtClean="0">
                <a:latin typeface="Courier New" panose="02070309020205020404" pitchFamily="49" charset="0"/>
              </a:rPr>
              <a:t> </a:t>
            </a:r>
            <a:r>
              <a:rPr lang="en-AU" altLang="en-US" b="1" dirty="0" smtClean="0">
                <a:solidFill>
                  <a:srgbClr val="000099"/>
                </a:solidFill>
                <a:latin typeface="Courier New" panose="02070309020205020404" pitchFamily="49" charset="0"/>
              </a:rPr>
              <a:t>GCD(18,300)=2</a:t>
            </a:r>
            <a:r>
              <a:rPr lang="en-AU" altLang="en-US" b="1" baseline="30000" dirty="0" smtClean="0">
                <a:solidFill>
                  <a:srgbClr val="000099"/>
                </a:solidFill>
                <a:latin typeface="Courier New" panose="02070309020205020404" pitchFamily="49" charset="0"/>
              </a:rPr>
              <a:t>1</a:t>
            </a:r>
            <a:r>
              <a:rPr lang="en-AU" altLang="en-US" b="1" dirty="0" smtClean="0">
                <a:solidFill>
                  <a:srgbClr val="000099"/>
                </a:solidFill>
                <a:latin typeface="Courier New" panose="02070309020205020404" pitchFamily="49" charset="0"/>
              </a:rPr>
              <a:t>×3</a:t>
            </a:r>
            <a:r>
              <a:rPr lang="en-AU" altLang="en-US" b="1" baseline="30000" dirty="0" smtClean="0">
                <a:solidFill>
                  <a:srgbClr val="000099"/>
                </a:solidFill>
                <a:latin typeface="Courier New" panose="02070309020205020404" pitchFamily="49" charset="0"/>
              </a:rPr>
              <a:t>1</a:t>
            </a:r>
            <a:r>
              <a:rPr lang="en-AU" altLang="en-US" b="1" dirty="0" smtClean="0">
                <a:solidFill>
                  <a:srgbClr val="000099"/>
                </a:solidFill>
                <a:latin typeface="Courier New" panose="02070309020205020404" pitchFamily="49" charset="0"/>
              </a:rPr>
              <a:t>×5</a:t>
            </a:r>
            <a:r>
              <a:rPr lang="en-AU" altLang="en-US" b="1" baseline="30000" dirty="0" smtClean="0">
                <a:solidFill>
                  <a:srgbClr val="000099"/>
                </a:solidFill>
                <a:latin typeface="Courier New" panose="02070309020205020404" pitchFamily="49" charset="0"/>
              </a:rPr>
              <a:t>0</a:t>
            </a:r>
            <a:r>
              <a:rPr lang="en-AU" altLang="en-US" b="1" dirty="0" smtClean="0">
                <a:solidFill>
                  <a:srgbClr val="000099"/>
                </a:solidFill>
                <a:latin typeface="Courier New" panose="02070309020205020404" pitchFamily="49" charset="0"/>
              </a:rPr>
              <a:t>=6</a:t>
            </a:r>
          </a:p>
          <a:p>
            <a:pPr eaLnBrk="1" hangingPunct="1">
              <a:lnSpc>
                <a:spcPct val="90000"/>
              </a:lnSpc>
            </a:pPr>
            <a:endParaRPr lang="en-AU" altLang="en-US" sz="2800" b="1" dirty="0" smtClean="0">
              <a:solidFill>
                <a:srgbClr val="000099"/>
              </a:solidFill>
              <a:latin typeface="Courier New" panose="02070309020205020404" pitchFamily="49" charset="0"/>
            </a:endParaRPr>
          </a:p>
        </p:txBody>
      </p:sp>
    </p:spTree>
    <p:extLst>
      <p:ext uri="{BB962C8B-B14F-4D97-AF65-F5344CB8AC3E}">
        <p14:creationId xmlns:p14="http://schemas.microsoft.com/office/powerpoint/2010/main" val="235627930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100013"/>
            <a:ext cx="8229600" cy="1143001"/>
          </a:xfrm>
        </p:spPr>
        <p:txBody>
          <a:bodyPr/>
          <a:lstStyle/>
          <a:p>
            <a:pPr eaLnBrk="1" hangingPunct="1"/>
            <a:r>
              <a:rPr lang="en-AU" altLang="en-US" dirty="0" smtClean="0"/>
              <a:t>Fermat's Theorem</a:t>
            </a:r>
          </a:p>
        </p:txBody>
      </p:sp>
      <p:sp>
        <p:nvSpPr>
          <p:cNvPr id="8195" name="Rectangle 3"/>
          <p:cNvSpPr>
            <a:spLocks noGrp="1" noChangeArrowheads="1"/>
          </p:cNvSpPr>
          <p:nvPr>
            <p:ph type="body" idx="1"/>
          </p:nvPr>
        </p:nvSpPr>
        <p:spPr>
          <a:xfrm>
            <a:off x="-152400" y="1042988"/>
            <a:ext cx="9188450" cy="5410200"/>
          </a:xfrm>
        </p:spPr>
        <p:txBody>
          <a:bodyPr/>
          <a:lstStyle/>
          <a:p>
            <a:pPr marL="457200" lvl="1" indent="0" algn="just" eaLnBrk="1" hangingPunct="1">
              <a:buFontTx/>
              <a:buNone/>
              <a:defRPr/>
            </a:pPr>
            <a:r>
              <a:rPr lang="en-AU" altLang="en-US" sz="2400" dirty="0" smtClean="0"/>
              <a:t>If </a:t>
            </a:r>
            <a:r>
              <a:rPr lang="en-AU" altLang="en-US" sz="2400" b="1" dirty="0" smtClean="0">
                <a:solidFill>
                  <a:srgbClr val="000099"/>
                </a:solidFill>
                <a:latin typeface="Courier New" panose="02070309020205020404" pitchFamily="49" charset="0"/>
              </a:rPr>
              <a:t>p</a:t>
            </a:r>
            <a:r>
              <a:rPr lang="en-AU" altLang="en-US" sz="2400" b="1" dirty="0" smtClean="0">
                <a:solidFill>
                  <a:srgbClr val="000099"/>
                </a:solidFill>
              </a:rPr>
              <a:t> is prime </a:t>
            </a:r>
            <a:r>
              <a:rPr lang="en-AU" altLang="en-US" sz="2400" dirty="0" smtClean="0"/>
              <a:t>and </a:t>
            </a:r>
            <a:r>
              <a:rPr lang="en-AU" altLang="en-US" sz="2400" b="1" dirty="0" smtClean="0">
                <a:solidFill>
                  <a:srgbClr val="000099"/>
                </a:solidFill>
              </a:rPr>
              <a:t>a is a positive integer </a:t>
            </a:r>
            <a:r>
              <a:rPr lang="en-AU" altLang="en-US" sz="2400" dirty="0" smtClean="0">
                <a:solidFill>
                  <a:srgbClr val="000099"/>
                </a:solidFill>
              </a:rPr>
              <a:t>not divisible by p</a:t>
            </a:r>
            <a:r>
              <a:rPr lang="en-AU" altLang="en-US" sz="2400" dirty="0" smtClean="0"/>
              <a:t>, then </a:t>
            </a:r>
          </a:p>
          <a:p>
            <a:pPr marL="457200" lvl="1" indent="0" algn="just" eaLnBrk="1" hangingPunct="1">
              <a:buFontTx/>
              <a:buNone/>
              <a:defRPr/>
            </a:pPr>
            <a:r>
              <a:rPr lang="en-AU" altLang="en-US" sz="2400" b="1" dirty="0" smtClean="0">
                <a:solidFill>
                  <a:srgbClr val="000099"/>
                </a:solidFill>
                <a:latin typeface="Courier New" panose="02070309020205020404" pitchFamily="49" charset="0"/>
              </a:rPr>
              <a:t> 			a</a:t>
            </a:r>
            <a:r>
              <a:rPr lang="en-AU" altLang="en-US" sz="2400" b="1" baseline="30000" dirty="0" smtClean="0">
                <a:solidFill>
                  <a:srgbClr val="000099"/>
                </a:solidFill>
                <a:latin typeface="Courier New" panose="02070309020205020404" pitchFamily="49" charset="0"/>
              </a:rPr>
              <a:t>p-1</a:t>
            </a:r>
            <a:r>
              <a:rPr lang="en-AU" altLang="en-US" sz="2400" b="1" dirty="0" smtClean="0">
                <a:solidFill>
                  <a:srgbClr val="000099"/>
                </a:solidFill>
                <a:latin typeface="Courier New" panose="02070309020205020404" pitchFamily="49" charset="0"/>
              </a:rPr>
              <a:t> mod p = 1 </a:t>
            </a:r>
          </a:p>
          <a:p>
            <a:pPr marL="457200" lvl="1" indent="0" algn="just" eaLnBrk="1" hangingPunct="1">
              <a:buFontTx/>
              <a:buNone/>
              <a:defRPr/>
            </a:pPr>
            <a:r>
              <a:rPr lang="en-AU" altLang="en-US" sz="2400" b="1" dirty="0" smtClean="0">
                <a:solidFill>
                  <a:srgbClr val="000099"/>
                </a:solidFill>
                <a:latin typeface="Courier New" panose="02070309020205020404" pitchFamily="49" charset="0"/>
              </a:rPr>
              <a:t>While </a:t>
            </a:r>
            <a:r>
              <a:rPr lang="en-AU" altLang="en-US" sz="2400" b="1" dirty="0" err="1" smtClean="0">
                <a:solidFill>
                  <a:srgbClr val="000099"/>
                </a:solidFill>
                <a:latin typeface="Courier New" panose="02070309020205020404" pitchFamily="49" charset="0"/>
              </a:rPr>
              <a:t>gcd</a:t>
            </a:r>
            <a:r>
              <a:rPr lang="en-AU" altLang="en-US" sz="2400" b="1" dirty="0" smtClean="0">
                <a:solidFill>
                  <a:srgbClr val="000099"/>
                </a:solidFill>
                <a:latin typeface="Courier New" panose="02070309020205020404" pitchFamily="49" charset="0"/>
              </a:rPr>
              <a:t>(</a:t>
            </a:r>
            <a:r>
              <a:rPr lang="en-AU" altLang="en-US" sz="2400" b="1" dirty="0" err="1" smtClean="0">
                <a:solidFill>
                  <a:srgbClr val="000099"/>
                </a:solidFill>
                <a:latin typeface="Courier New" panose="02070309020205020404" pitchFamily="49" charset="0"/>
              </a:rPr>
              <a:t>a,p</a:t>
            </a:r>
            <a:r>
              <a:rPr lang="en-AU" altLang="en-US" sz="2400" b="1" dirty="0" smtClean="0">
                <a:solidFill>
                  <a:srgbClr val="000099"/>
                </a:solidFill>
                <a:latin typeface="Courier New" panose="02070309020205020404" pitchFamily="49" charset="0"/>
              </a:rPr>
              <a:t>)=1</a:t>
            </a:r>
            <a:endParaRPr lang="en-AU" altLang="en-US" sz="2400" b="1" dirty="0" smtClean="0">
              <a:solidFill>
                <a:srgbClr val="000099"/>
              </a:solidFill>
            </a:endParaRPr>
          </a:p>
          <a:p>
            <a:pPr algn="just" eaLnBrk="1" hangingPunct="1">
              <a:defRPr/>
            </a:pPr>
            <a:r>
              <a:rPr lang="en-US" altLang="en-US" sz="2400" dirty="0" smtClean="0"/>
              <a:t>also known as Fermat’s Little Theorem</a:t>
            </a:r>
          </a:p>
          <a:p>
            <a:pPr algn="just" eaLnBrk="1" hangingPunct="1">
              <a:defRPr/>
            </a:pPr>
            <a:r>
              <a:rPr lang="en-US" altLang="en-US" sz="2400" dirty="0" smtClean="0"/>
              <a:t>Alternatively We can say </a:t>
            </a:r>
          </a:p>
          <a:p>
            <a:pPr algn="just" eaLnBrk="1" hangingPunct="1">
              <a:defRPr/>
            </a:pPr>
            <a:r>
              <a:rPr lang="en-US" altLang="en-US" sz="2400" dirty="0" smtClean="0"/>
              <a:t>If p is a prime and a is a positive integer, then a power n </a:t>
            </a:r>
            <a:r>
              <a:rPr lang="en-AU" altLang="en-US" sz="2400" b="1" dirty="0" smtClean="0">
                <a:solidFill>
                  <a:srgbClr val="000099"/>
                </a:solidFill>
                <a:latin typeface="Courier New" panose="02070309020205020404" pitchFamily="49" charset="0"/>
              </a:rPr>
              <a:t>= a (mod p)</a:t>
            </a:r>
          </a:p>
          <a:p>
            <a:pPr marL="400050" lvl="1" indent="0" algn="just" eaLnBrk="1" hangingPunct="1">
              <a:spcBef>
                <a:spcPts val="0"/>
              </a:spcBef>
              <a:buFontTx/>
              <a:buNone/>
              <a:defRPr/>
            </a:pPr>
            <a:r>
              <a:rPr lang="en-AU" altLang="en-US" sz="2400" b="1" dirty="0" smtClean="0">
                <a:solidFill>
                  <a:srgbClr val="000099"/>
                </a:solidFill>
                <a:latin typeface="Courier New" panose="02070309020205020404" pitchFamily="49" charset="0"/>
              </a:rPr>
              <a:t>Two </a:t>
            </a:r>
            <a:r>
              <a:rPr lang="en-AU" altLang="en-US" sz="2400" b="1" dirty="0" err="1" smtClean="0">
                <a:solidFill>
                  <a:srgbClr val="000099"/>
                </a:solidFill>
                <a:latin typeface="Courier New" panose="02070309020205020404" pitchFamily="49" charset="0"/>
              </a:rPr>
              <a:t>no.are</a:t>
            </a:r>
            <a:r>
              <a:rPr lang="en-AU" altLang="en-US" sz="2400" b="1" dirty="0" smtClean="0">
                <a:solidFill>
                  <a:srgbClr val="000099"/>
                </a:solidFill>
                <a:latin typeface="Courier New" panose="02070309020205020404" pitchFamily="49" charset="0"/>
              </a:rPr>
              <a:t> relatively prime if they have no prime factors in </a:t>
            </a:r>
            <a:r>
              <a:rPr lang="en-AU" altLang="en-US" sz="2400" b="1" dirty="0" err="1" smtClean="0">
                <a:solidFill>
                  <a:srgbClr val="000099"/>
                </a:solidFill>
                <a:latin typeface="Courier New" panose="02070309020205020404" pitchFamily="49" charset="0"/>
              </a:rPr>
              <a:t>common.i.e</a:t>
            </a:r>
            <a:r>
              <a:rPr lang="en-AU" altLang="en-US" sz="2400" b="1" dirty="0" smtClean="0">
                <a:solidFill>
                  <a:srgbClr val="000099"/>
                </a:solidFill>
                <a:latin typeface="Courier New" panose="02070309020205020404" pitchFamily="49" charset="0"/>
              </a:rPr>
              <a:t>., only one divisor and GCD is also 1.</a:t>
            </a:r>
          </a:p>
          <a:p>
            <a:pPr algn="just" eaLnBrk="1" hangingPunct="1">
              <a:defRPr/>
            </a:pPr>
            <a:r>
              <a:rPr lang="en-US" altLang="en-US" sz="2400" dirty="0" smtClean="0"/>
              <a:t>useful in public key and primality testing</a:t>
            </a:r>
            <a:endParaRPr lang="en-AU" altLang="en-US" sz="2400" dirty="0" smtClean="0"/>
          </a:p>
        </p:txBody>
      </p:sp>
    </p:spTree>
    <p:extLst>
      <p:ext uri="{BB962C8B-B14F-4D97-AF65-F5344CB8AC3E}">
        <p14:creationId xmlns:p14="http://schemas.microsoft.com/office/powerpoint/2010/main" val="2295863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7</a:t>
            </a:fld>
            <a:endParaRPr lang="en-US"/>
          </a:p>
        </p:txBody>
      </p:sp>
      <p:sp>
        <p:nvSpPr>
          <p:cNvPr id="3" name="Rectangle 2"/>
          <p:cNvSpPr txBox="1">
            <a:spLocks noChangeArrowheads="1"/>
          </p:cNvSpPr>
          <p:nvPr/>
        </p:nvSpPr>
        <p:spPr>
          <a:xfrm>
            <a:off x="457200" y="274638"/>
            <a:ext cx="8229600" cy="1143000"/>
          </a:xfrm>
          <a:prstGeom prst="rect">
            <a:avLst/>
          </a:prstGeom>
        </p:spPr>
        <p:txBody>
          <a:bodyPr/>
          <a:lstStyle>
            <a:lvl1pPr algn="l" rtl="0" eaLnBrk="1" fontAlgn="base" hangingPunct="1">
              <a:spcBef>
                <a:spcPct val="0"/>
              </a:spcBef>
              <a:spcAft>
                <a:spcPct val="0"/>
              </a:spcAft>
              <a:defRPr sz="2800" b="1" kern="1200">
                <a:solidFill>
                  <a:schemeClr val="tx1"/>
                </a:solidFill>
                <a:latin typeface="Bookman Old Style" panose="02050604050505020204" pitchFamily="18" charset="0"/>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altLang="en-US" smtClean="0"/>
              <a:t>DES Round Structure</a:t>
            </a:r>
            <a:endParaRPr lang="en-AU" altLang="en-US" dirty="0" smtClean="0"/>
          </a:p>
        </p:txBody>
      </p:sp>
      <p:sp>
        <p:nvSpPr>
          <p:cNvPr id="4" name="Rectangle 3"/>
          <p:cNvSpPr txBox="1">
            <a:spLocks noChangeArrowheads="1"/>
          </p:cNvSpPr>
          <p:nvPr/>
        </p:nvSpPr>
        <p:spPr>
          <a:xfrm>
            <a:off x="76200" y="1219200"/>
            <a:ext cx="9067800" cy="4525963"/>
          </a:xfrm>
          <a:prstGeom prst="rect">
            <a:avLst/>
          </a:prstGeom>
        </p:spPr>
        <p:txBody>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Bookman Old Style" panose="02050604050505020204" pitchFamily="18" charset="0"/>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Bookman Old Style" panose="02050604050505020204" pitchFamily="18" charset="0"/>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Bookman Old Style" panose="02050604050505020204" pitchFamily="18" charset="0"/>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Bookman Old Style" panose="02050604050505020204" pitchFamily="18" charset="0"/>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Bookman Old Style" panose="02050604050505020204"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US" altLang="en-US" dirty="0" smtClean="0"/>
              <a:t>uses two 32-bit L &amp; R halves</a:t>
            </a:r>
          </a:p>
          <a:p>
            <a:pPr>
              <a:lnSpc>
                <a:spcPct val="90000"/>
              </a:lnSpc>
            </a:pPr>
            <a:r>
              <a:rPr lang="en-AU" altLang="en-US" dirty="0" smtClean="0"/>
              <a:t>as for any </a:t>
            </a:r>
            <a:r>
              <a:rPr lang="en-AU" altLang="en-US" dirty="0" err="1" smtClean="0"/>
              <a:t>Feistel</a:t>
            </a:r>
            <a:r>
              <a:rPr lang="en-AU" altLang="en-US" dirty="0" smtClean="0"/>
              <a:t> cipher can describe as:</a:t>
            </a:r>
          </a:p>
          <a:p>
            <a:pPr lvl="1">
              <a:lnSpc>
                <a:spcPct val="90000"/>
              </a:lnSpc>
              <a:buFontTx/>
              <a:buNone/>
            </a:pPr>
            <a:r>
              <a:rPr lang="en-AU" altLang="en-US" i="1" dirty="0" smtClean="0"/>
              <a:t>L</a:t>
            </a:r>
            <a:r>
              <a:rPr lang="en-AU" altLang="en-US" i="1" baseline="-25000" dirty="0" smtClean="0"/>
              <a:t>i</a:t>
            </a:r>
            <a:r>
              <a:rPr lang="en-AU" altLang="en-US" i="1" dirty="0" smtClean="0"/>
              <a:t> </a:t>
            </a:r>
            <a:r>
              <a:rPr lang="en-AU" altLang="en-US" dirty="0" smtClean="0"/>
              <a:t>= </a:t>
            </a:r>
            <a:r>
              <a:rPr lang="en-AU" altLang="en-US" i="1" dirty="0" err="1" smtClean="0"/>
              <a:t>R</a:t>
            </a:r>
            <a:r>
              <a:rPr lang="en-AU" altLang="en-US" i="1" baseline="-25000" dirty="0" err="1" smtClean="0"/>
              <a:t>i</a:t>
            </a:r>
            <a:r>
              <a:rPr lang="en-AU" altLang="en-US" baseline="-25000" dirty="0" smtClean="0"/>
              <a:t>–1</a:t>
            </a:r>
          </a:p>
          <a:p>
            <a:pPr lvl="1">
              <a:lnSpc>
                <a:spcPct val="90000"/>
              </a:lnSpc>
              <a:buFontTx/>
              <a:buNone/>
            </a:pPr>
            <a:r>
              <a:rPr lang="en-AU" altLang="en-US" i="1" dirty="0" err="1" smtClean="0"/>
              <a:t>R</a:t>
            </a:r>
            <a:r>
              <a:rPr lang="en-AU" altLang="en-US" i="1" baseline="-25000" dirty="0" err="1" smtClean="0"/>
              <a:t>i</a:t>
            </a:r>
            <a:r>
              <a:rPr lang="en-AU" altLang="en-US" i="1" dirty="0" smtClean="0"/>
              <a:t> </a:t>
            </a:r>
            <a:r>
              <a:rPr lang="en-AU" altLang="en-US" dirty="0" smtClean="0"/>
              <a:t>= </a:t>
            </a:r>
            <a:r>
              <a:rPr lang="en-AU" altLang="en-US" i="1" dirty="0" smtClean="0"/>
              <a:t>L</a:t>
            </a:r>
            <a:r>
              <a:rPr lang="en-AU" altLang="en-US" i="1" baseline="-25000" dirty="0" smtClean="0"/>
              <a:t>i</a:t>
            </a:r>
            <a:r>
              <a:rPr lang="en-AU" altLang="en-US" baseline="-25000" dirty="0" smtClean="0"/>
              <a:t>–1</a:t>
            </a:r>
            <a:r>
              <a:rPr lang="en-AU" altLang="en-US" dirty="0" smtClean="0"/>
              <a:t> </a:t>
            </a:r>
            <a:r>
              <a:rPr lang="en-AU" altLang="en-US" dirty="0" err="1" smtClean="0"/>
              <a:t>xor</a:t>
            </a:r>
            <a:r>
              <a:rPr lang="en-AU" altLang="en-US" dirty="0" smtClean="0"/>
              <a:t> F(</a:t>
            </a:r>
            <a:r>
              <a:rPr lang="en-AU" altLang="en-US" i="1" dirty="0" err="1" smtClean="0"/>
              <a:t>R</a:t>
            </a:r>
            <a:r>
              <a:rPr lang="en-AU" altLang="en-US" i="1" baseline="-25000" dirty="0" err="1" smtClean="0"/>
              <a:t>i</a:t>
            </a:r>
            <a:r>
              <a:rPr lang="en-AU" altLang="en-US" baseline="-25000" dirty="0" smtClean="0"/>
              <a:t>–1</a:t>
            </a:r>
            <a:r>
              <a:rPr lang="en-AU" altLang="en-US" dirty="0" smtClean="0"/>
              <a:t>, </a:t>
            </a:r>
            <a:r>
              <a:rPr lang="en-AU" altLang="en-US" i="1" dirty="0" smtClean="0"/>
              <a:t>K</a:t>
            </a:r>
            <a:r>
              <a:rPr lang="en-AU" altLang="en-US" i="1" baseline="-25000" dirty="0" smtClean="0"/>
              <a:t>i</a:t>
            </a:r>
            <a:r>
              <a:rPr lang="en-AU" altLang="en-US" dirty="0" smtClean="0"/>
              <a:t>)</a:t>
            </a:r>
          </a:p>
          <a:p>
            <a:pPr>
              <a:lnSpc>
                <a:spcPct val="90000"/>
              </a:lnSpc>
            </a:pPr>
            <a:r>
              <a:rPr lang="en-US" altLang="en-US" dirty="0" smtClean="0"/>
              <a:t>takes 32-bit R half and 48-bit </a:t>
            </a:r>
            <a:r>
              <a:rPr lang="en-US" altLang="en-US" dirty="0" err="1" smtClean="0"/>
              <a:t>subkey</a:t>
            </a:r>
            <a:r>
              <a:rPr lang="en-US" altLang="en-US" dirty="0" smtClean="0"/>
              <a:t> and:</a:t>
            </a:r>
          </a:p>
          <a:p>
            <a:pPr lvl="1">
              <a:lnSpc>
                <a:spcPct val="90000"/>
              </a:lnSpc>
            </a:pPr>
            <a:r>
              <a:rPr lang="en-US" altLang="en-US" dirty="0" smtClean="0"/>
              <a:t>expands R to 48-bits using perm E</a:t>
            </a:r>
          </a:p>
          <a:p>
            <a:pPr lvl="1">
              <a:lnSpc>
                <a:spcPct val="90000"/>
              </a:lnSpc>
            </a:pPr>
            <a:r>
              <a:rPr lang="en-US" altLang="en-US" dirty="0" smtClean="0"/>
              <a:t>adds to </a:t>
            </a:r>
            <a:r>
              <a:rPr lang="en-US" altLang="en-US" dirty="0" err="1" smtClean="0"/>
              <a:t>subkey</a:t>
            </a:r>
            <a:endParaRPr lang="en-US" altLang="en-US" dirty="0" smtClean="0"/>
          </a:p>
          <a:p>
            <a:pPr lvl="1">
              <a:lnSpc>
                <a:spcPct val="90000"/>
              </a:lnSpc>
            </a:pPr>
            <a:r>
              <a:rPr lang="en-US" altLang="en-US" dirty="0" smtClean="0"/>
              <a:t>passes through 8 S-boxes to get 32-bit result</a:t>
            </a:r>
          </a:p>
          <a:p>
            <a:pPr lvl="1">
              <a:lnSpc>
                <a:spcPct val="90000"/>
              </a:lnSpc>
            </a:pPr>
            <a:r>
              <a:rPr lang="en-US" altLang="en-US" dirty="0" smtClean="0"/>
              <a:t>finally permutes this using 32-bit perm P</a:t>
            </a:r>
            <a:endParaRPr lang="en-AU" altLang="en-US" dirty="0" smtClean="0"/>
          </a:p>
        </p:txBody>
      </p:sp>
    </p:spTree>
    <p:extLst>
      <p:ext uri="{BB962C8B-B14F-4D97-AF65-F5344CB8AC3E}">
        <p14:creationId xmlns:p14="http://schemas.microsoft.com/office/powerpoint/2010/main" val="247118261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AU" altLang="en-US" b="1" dirty="0" smtClean="0"/>
              <a:t>Euler </a:t>
            </a:r>
            <a:r>
              <a:rPr lang="en-AU" altLang="en-US" b="1" dirty="0" err="1" smtClean="0"/>
              <a:t>Totient</a:t>
            </a:r>
            <a:r>
              <a:rPr lang="en-AU" altLang="en-US" b="1" dirty="0" smtClean="0"/>
              <a:t> Function </a:t>
            </a:r>
            <a:r>
              <a:rPr lang="en-AU" altLang="en-US" b="1" dirty="0" smtClean="0">
                <a:latin typeface="Courier New" panose="02070309020205020404" pitchFamily="49" charset="0"/>
              </a:rPr>
              <a:t>ø(n)</a:t>
            </a:r>
          </a:p>
        </p:txBody>
      </p:sp>
      <p:sp>
        <p:nvSpPr>
          <p:cNvPr id="9219" name="Rectangle 3"/>
          <p:cNvSpPr>
            <a:spLocks noGrp="1" noChangeArrowheads="1"/>
          </p:cNvSpPr>
          <p:nvPr>
            <p:ph type="body" idx="1"/>
          </p:nvPr>
        </p:nvSpPr>
        <p:spPr/>
        <p:txBody>
          <a:bodyPr/>
          <a:lstStyle/>
          <a:p>
            <a:pPr eaLnBrk="1" hangingPunct="1"/>
            <a:r>
              <a:rPr lang="en-AU" altLang="en-US" sz="2800" smtClean="0"/>
              <a:t>when doing arithmetic modulo n  </a:t>
            </a:r>
          </a:p>
          <a:p>
            <a:pPr eaLnBrk="1" hangingPunct="1"/>
            <a:r>
              <a:rPr lang="en-AU" altLang="en-US" sz="2800" b="1" smtClean="0"/>
              <a:t>complete set of residues</a:t>
            </a:r>
            <a:r>
              <a:rPr lang="en-AU" altLang="en-US" sz="2800" smtClean="0"/>
              <a:t> is: </a:t>
            </a:r>
            <a:r>
              <a:rPr lang="en-AU" altLang="en-US" sz="2800" smtClean="0">
                <a:latin typeface="Courier New" panose="02070309020205020404" pitchFamily="49" charset="0"/>
              </a:rPr>
              <a:t>0..n-1</a:t>
            </a:r>
            <a:r>
              <a:rPr lang="en-AU" altLang="en-US" sz="2800" smtClean="0"/>
              <a:t> </a:t>
            </a:r>
          </a:p>
          <a:p>
            <a:pPr eaLnBrk="1" hangingPunct="1"/>
            <a:r>
              <a:rPr lang="en-AU" altLang="en-US" sz="2800" b="1" smtClean="0"/>
              <a:t>reduced set of residues</a:t>
            </a:r>
            <a:r>
              <a:rPr lang="en-AU" altLang="en-US" sz="2800" smtClean="0"/>
              <a:t> is those numbers (residues) which are relatively prime to n </a:t>
            </a:r>
          </a:p>
          <a:p>
            <a:pPr lvl="1" eaLnBrk="1" hangingPunct="1"/>
            <a:r>
              <a:rPr lang="en-AU" altLang="en-US" sz="2400" smtClean="0"/>
              <a:t>eg for n=10, </a:t>
            </a:r>
          </a:p>
          <a:p>
            <a:pPr lvl="1" eaLnBrk="1" hangingPunct="1"/>
            <a:r>
              <a:rPr lang="en-AU" altLang="en-US" sz="2400" smtClean="0"/>
              <a:t>complete set of residues is {0,1,2,3,4,5,6,7,8,9} </a:t>
            </a:r>
          </a:p>
          <a:p>
            <a:pPr lvl="1" eaLnBrk="1" hangingPunct="1"/>
            <a:r>
              <a:rPr lang="en-AU" altLang="en-US" sz="2400" smtClean="0"/>
              <a:t>reduced set of residues is {1,3,7,9} </a:t>
            </a:r>
          </a:p>
          <a:p>
            <a:pPr eaLnBrk="1" hangingPunct="1"/>
            <a:r>
              <a:rPr lang="en-AU" altLang="en-US" sz="2800" smtClean="0"/>
              <a:t>number of elements in reduced set of residues is called the </a:t>
            </a:r>
            <a:r>
              <a:rPr lang="en-AU" altLang="en-US" sz="2800" b="1" smtClean="0"/>
              <a:t>Euler Totient Function ø(n)</a:t>
            </a:r>
            <a:r>
              <a:rPr lang="en-AU" altLang="en-US" sz="2800" smtClean="0"/>
              <a:t> </a:t>
            </a:r>
          </a:p>
        </p:txBody>
      </p:sp>
    </p:spTree>
    <p:extLst>
      <p:ext uri="{BB962C8B-B14F-4D97-AF65-F5344CB8AC3E}">
        <p14:creationId xmlns:p14="http://schemas.microsoft.com/office/powerpoint/2010/main" val="388398534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AU" altLang="en-US" b="1" dirty="0" smtClean="0"/>
              <a:t>Euler </a:t>
            </a:r>
            <a:r>
              <a:rPr lang="en-AU" altLang="en-US" b="1" dirty="0" err="1" smtClean="0"/>
              <a:t>Totient</a:t>
            </a:r>
            <a:r>
              <a:rPr lang="en-AU" altLang="en-US" b="1" dirty="0" smtClean="0"/>
              <a:t> Function </a:t>
            </a:r>
            <a:r>
              <a:rPr lang="en-AU" altLang="en-US" b="1" dirty="0" smtClean="0">
                <a:latin typeface="Courier New" panose="02070309020205020404" pitchFamily="49" charset="0"/>
              </a:rPr>
              <a:t>ø(n</a:t>
            </a:r>
            <a:r>
              <a:rPr lang="en-AU" altLang="en-US" dirty="0" smtClean="0">
                <a:latin typeface="Courier New" panose="02070309020205020404" pitchFamily="49" charset="0"/>
              </a:rPr>
              <a:t>)</a:t>
            </a:r>
          </a:p>
        </p:txBody>
      </p:sp>
      <p:sp>
        <p:nvSpPr>
          <p:cNvPr id="10243" name="Rectangle 3"/>
          <p:cNvSpPr>
            <a:spLocks noGrp="1" noChangeArrowheads="1"/>
          </p:cNvSpPr>
          <p:nvPr>
            <p:ph type="body" idx="1"/>
          </p:nvPr>
        </p:nvSpPr>
        <p:spPr/>
        <p:txBody>
          <a:bodyPr/>
          <a:lstStyle/>
          <a:p>
            <a:pPr eaLnBrk="1" hangingPunct="1"/>
            <a:r>
              <a:rPr lang="en-AU" altLang="en-US" sz="2800" dirty="0" smtClean="0"/>
              <a:t>to compute ø(n) need to count number of elements to be excluded</a:t>
            </a:r>
          </a:p>
          <a:p>
            <a:pPr eaLnBrk="1" hangingPunct="1"/>
            <a:r>
              <a:rPr lang="en-US" altLang="en-US" sz="2800" dirty="0" smtClean="0"/>
              <a:t>in general need prime factorization, but</a:t>
            </a:r>
            <a:endParaRPr lang="en-AU" altLang="en-US" sz="2800" dirty="0" smtClean="0"/>
          </a:p>
          <a:p>
            <a:pPr lvl="1" eaLnBrk="1" hangingPunct="1"/>
            <a:r>
              <a:rPr lang="en-AU" altLang="en-US" dirty="0" smtClean="0"/>
              <a:t>for p (p prime) 	</a:t>
            </a:r>
            <a:r>
              <a:rPr lang="en-AU" altLang="en-US" dirty="0" smtClean="0">
                <a:latin typeface="Courier New" panose="02070309020205020404" pitchFamily="49" charset="0"/>
              </a:rPr>
              <a:t>ø(p) = p-1</a:t>
            </a:r>
            <a:r>
              <a:rPr lang="en-AU" altLang="en-US" dirty="0" smtClean="0"/>
              <a:t> </a:t>
            </a:r>
          </a:p>
          <a:p>
            <a:pPr lvl="1" eaLnBrk="1" hangingPunct="1"/>
            <a:r>
              <a:rPr lang="en-AU" altLang="en-US" dirty="0" smtClean="0"/>
              <a:t>for </a:t>
            </a:r>
            <a:r>
              <a:rPr lang="en-AU" altLang="en-US" dirty="0" err="1" smtClean="0"/>
              <a:t>p.q</a:t>
            </a:r>
            <a:r>
              <a:rPr lang="en-AU" altLang="en-US" dirty="0" smtClean="0"/>
              <a:t> (</a:t>
            </a:r>
            <a:r>
              <a:rPr lang="en-AU" altLang="en-US" dirty="0" err="1" smtClean="0"/>
              <a:t>p,q</a:t>
            </a:r>
            <a:r>
              <a:rPr lang="en-AU" altLang="en-US" dirty="0" smtClean="0"/>
              <a:t> prime)	</a:t>
            </a:r>
            <a:r>
              <a:rPr lang="en-AU" altLang="en-US" dirty="0" smtClean="0">
                <a:latin typeface="Courier New" panose="02070309020205020404" pitchFamily="49" charset="0"/>
              </a:rPr>
              <a:t>ø(</a:t>
            </a:r>
            <a:r>
              <a:rPr lang="en-AU" altLang="en-US" dirty="0" err="1" smtClean="0">
                <a:latin typeface="Courier New" panose="02070309020205020404" pitchFamily="49" charset="0"/>
              </a:rPr>
              <a:t>p.q</a:t>
            </a:r>
            <a:r>
              <a:rPr lang="en-AU" altLang="en-US" dirty="0" smtClean="0">
                <a:latin typeface="Courier New" panose="02070309020205020404" pitchFamily="49" charset="0"/>
              </a:rPr>
              <a:t>) = (p-1)(q-1)</a:t>
            </a:r>
            <a:r>
              <a:rPr lang="en-AU" altLang="en-US" dirty="0" smtClean="0"/>
              <a:t> </a:t>
            </a:r>
          </a:p>
          <a:p>
            <a:pPr eaLnBrk="1" hangingPunct="1"/>
            <a:r>
              <a:rPr lang="en-US" altLang="en-US" sz="2800" dirty="0" err="1" smtClean="0"/>
              <a:t>eg</a:t>
            </a:r>
            <a:r>
              <a:rPr lang="en-US" altLang="en-US" sz="2800" dirty="0" smtClean="0"/>
              <a:t>.</a:t>
            </a:r>
          </a:p>
          <a:p>
            <a:pPr lvl="1" eaLnBrk="1" hangingPunct="1"/>
            <a:r>
              <a:rPr lang="en-AU" altLang="en-US" dirty="0" smtClean="0">
                <a:latin typeface="Courier New" panose="02070309020205020404" pitchFamily="49" charset="0"/>
              </a:rPr>
              <a:t>ø(37) = 36</a:t>
            </a:r>
          </a:p>
          <a:p>
            <a:pPr lvl="1" eaLnBrk="1" hangingPunct="1"/>
            <a:r>
              <a:rPr lang="en-AU" altLang="en-US" dirty="0" smtClean="0">
                <a:latin typeface="Courier New" panose="02070309020205020404" pitchFamily="49" charset="0"/>
              </a:rPr>
              <a:t>ø(21) = (3–1)×(7–1) = 2×6 = 12</a:t>
            </a:r>
          </a:p>
          <a:p>
            <a:pPr lvl="1" eaLnBrk="1" hangingPunct="1">
              <a:buFontTx/>
              <a:buNone/>
            </a:pPr>
            <a:endParaRPr lang="en-AU" altLang="en-US" dirty="0" smtClean="0">
              <a:latin typeface="Courier New" panose="02070309020205020404" pitchFamily="49" charset="0"/>
            </a:endParaRPr>
          </a:p>
        </p:txBody>
      </p:sp>
    </p:spTree>
    <p:extLst>
      <p:ext uri="{BB962C8B-B14F-4D97-AF65-F5344CB8AC3E}">
        <p14:creationId xmlns:p14="http://schemas.microsoft.com/office/powerpoint/2010/main" val="125686185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52400" y="152400"/>
            <a:ext cx="8229600" cy="715962"/>
          </a:xfrm>
        </p:spPr>
        <p:txBody>
          <a:bodyPr/>
          <a:lstStyle/>
          <a:p>
            <a:pPr eaLnBrk="1" hangingPunct="1"/>
            <a:r>
              <a:rPr lang="en-AU" altLang="en-US" b="1" dirty="0" smtClean="0"/>
              <a:t>Euler's Theorem</a:t>
            </a:r>
          </a:p>
        </p:txBody>
      </p:sp>
      <p:sp>
        <p:nvSpPr>
          <p:cNvPr id="11267" name="Rectangle 3"/>
          <p:cNvSpPr>
            <a:spLocks noGrp="1" noChangeArrowheads="1"/>
          </p:cNvSpPr>
          <p:nvPr>
            <p:ph type="body" idx="1"/>
          </p:nvPr>
        </p:nvSpPr>
        <p:spPr>
          <a:xfrm>
            <a:off x="381000" y="1143000"/>
            <a:ext cx="8229600" cy="4637088"/>
          </a:xfrm>
        </p:spPr>
        <p:txBody>
          <a:bodyPr/>
          <a:lstStyle/>
          <a:p>
            <a:pPr eaLnBrk="1" hangingPunct="1"/>
            <a:r>
              <a:rPr lang="en-AU" altLang="en-US" dirty="0" smtClean="0"/>
              <a:t>a generalisation of Fermat's Theorem </a:t>
            </a:r>
          </a:p>
          <a:p>
            <a:pPr eaLnBrk="1" hangingPunct="1"/>
            <a:r>
              <a:rPr lang="en-AU" altLang="en-US" b="1" dirty="0" err="1" smtClean="0">
                <a:solidFill>
                  <a:srgbClr val="FF0000"/>
                </a:solidFill>
                <a:latin typeface="Courier New" panose="02070309020205020404" pitchFamily="49" charset="0"/>
              </a:rPr>
              <a:t>a</a:t>
            </a:r>
            <a:r>
              <a:rPr lang="en-AU" altLang="en-US" b="1" baseline="30000" dirty="0" err="1" smtClean="0">
                <a:solidFill>
                  <a:srgbClr val="FF0000"/>
                </a:solidFill>
                <a:latin typeface="Courier New" panose="02070309020205020404" pitchFamily="49" charset="0"/>
              </a:rPr>
              <a:t>ø</a:t>
            </a:r>
            <a:r>
              <a:rPr lang="en-AU" altLang="en-US" b="1" baseline="30000" dirty="0" smtClean="0">
                <a:solidFill>
                  <a:srgbClr val="FF0000"/>
                </a:solidFill>
                <a:latin typeface="Courier New" panose="02070309020205020404" pitchFamily="49" charset="0"/>
              </a:rPr>
              <a:t>(n)</a:t>
            </a:r>
            <a:r>
              <a:rPr lang="en-AU" altLang="en-US" b="1" dirty="0" smtClean="0">
                <a:solidFill>
                  <a:srgbClr val="FF0000"/>
                </a:solidFill>
                <a:latin typeface="Courier New" panose="02070309020205020404" pitchFamily="49" charset="0"/>
              </a:rPr>
              <a:t>mod N = 1 </a:t>
            </a:r>
          </a:p>
          <a:p>
            <a:pPr lvl="1" eaLnBrk="1" hangingPunct="1"/>
            <a:r>
              <a:rPr lang="en-AU" altLang="en-US" dirty="0" smtClean="0"/>
              <a:t>where </a:t>
            </a:r>
            <a:r>
              <a:rPr lang="en-AU" altLang="en-US" dirty="0" err="1" smtClean="0">
                <a:latin typeface="Courier New" panose="02070309020205020404" pitchFamily="49" charset="0"/>
              </a:rPr>
              <a:t>gcd</a:t>
            </a:r>
            <a:r>
              <a:rPr lang="en-AU" altLang="en-US" dirty="0" smtClean="0">
                <a:latin typeface="Courier New" panose="02070309020205020404" pitchFamily="49" charset="0"/>
              </a:rPr>
              <a:t>(</a:t>
            </a:r>
            <a:r>
              <a:rPr lang="en-AU" altLang="en-US" dirty="0" err="1" smtClean="0">
                <a:latin typeface="Courier New" panose="02070309020205020404" pitchFamily="49" charset="0"/>
              </a:rPr>
              <a:t>a,N</a:t>
            </a:r>
            <a:r>
              <a:rPr lang="en-AU" altLang="en-US" dirty="0" smtClean="0">
                <a:latin typeface="Courier New" panose="02070309020205020404" pitchFamily="49" charset="0"/>
              </a:rPr>
              <a:t>)=1 for every </a:t>
            </a:r>
            <a:r>
              <a:rPr lang="en-AU" altLang="en-US" dirty="0" err="1" smtClean="0">
                <a:latin typeface="Courier New" panose="02070309020205020404" pitchFamily="49" charset="0"/>
              </a:rPr>
              <a:t>a,n</a:t>
            </a:r>
            <a:r>
              <a:rPr lang="en-AU" altLang="en-US" dirty="0" smtClean="0">
                <a:latin typeface="Courier New" panose="02070309020205020404" pitchFamily="49" charset="0"/>
              </a:rPr>
              <a:t> are relatively prime.</a:t>
            </a:r>
          </a:p>
          <a:p>
            <a:pPr eaLnBrk="1" hangingPunct="1"/>
            <a:r>
              <a:rPr lang="en-US" altLang="en-US" dirty="0" err="1" smtClean="0"/>
              <a:t>eg</a:t>
            </a:r>
            <a:r>
              <a:rPr lang="en-US" altLang="en-US" dirty="0" smtClean="0"/>
              <a:t>.</a:t>
            </a:r>
          </a:p>
          <a:p>
            <a:pPr lvl="1" eaLnBrk="1" hangingPunct="1"/>
            <a:r>
              <a:rPr lang="en-AU" altLang="en-US" i="1" dirty="0" smtClean="0">
                <a:latin typeface="Courier New" panose="02070309020205020404" pitchFamily="49" charset="0"/>
              </a:rPr>
              <a:t>a</a:t>
            </a:r>
            <a:r>
              <a:rPr lang="en-AU" altLang="en-US" dirty="0" smtClean="0">
                <a:latin typeface="Courier New" panose="02070309020205020404" pitchFamily="49" charset="0"/>
              </a:rPr>
              <a:t>=3;</a:t>
            </a:r>
            <a:r>
              <a:rPr lang="en-AU" altLang="en-US" i="1" dirty="0" smtClean="0">
                <a:latin typeface="Courier New" panose="02070309020205020404" pitchFamily="49" charset="0"/>
              </a:rPr>
              <a:t>n</a:t>
            </a:r>
            <a:r>
              <a:rPr lang="en-AU" altLang="en-US" dirty="0" smtClean="0">
                <a:latin typeface="Courier New" panose="02070309020205020404" pitchFamily="49" charset="0"/>
              </a:rPr>
              <a:t>=10; ø(10)=4; </a:t>
            </a:r>
          </a:p>
          <a:p>
            <a:pPr lvl="1" eaLnBrk="1" hangingPunct="1"/>
            <a:r>
              <a:rPr lang="en-AU" altLang="en-US" dirty="0" smtClean="0">
                <a:latin typeface="Courier New" panose="02070309020205020404" pitchFamily="49" charset="0"/>
              </a:rPr>
              <a:t>hence 3</a:t>
            </a:r>
            <a:r>
              <a:rPr lang="en-AU" altLang="en-US" baseline="30000" dirty="0" smtClean="0">
                <a:latin typeface="Courier New" panose="02070309020205020404" pitchFamily="49" charset="0"/>
              </a:rPr>
              <a:t>4 </a:t>
            </a:r>
            <a:r>
              <a:rPr lang="en-AU" altLang="en-US" dirty="0" smtClean="0">
                <a:latin typeface="Courier New" panose="02070309020205020404" pitchFamily="49" charset="0"/>
              </a:rPr>
              <a:t>= 81 = 1 mod 10</a:t>
            </a:r>
          </a:p>
          <a:p>
            <a:pPr lvl="1" eaLnBrk="1" hangingPunct="1"/>
            <a:r>
              <a:rPr lang="en-AU" altLang="en-US" i="1" dirty="0" smtClean="0">
                <a:latin typeface="Courier New" panose="02070309020205020404" pitchFamily="49" charset="0"/>
              </a:rPr>
              <a:t>a</a:t>
            </a:r>
            <a:r>
              <a:rPr lang="en-AU" altLang="en-US" dirty="0" smtClean="0">
                <a:latin typeface="Courier New" panose="02070309020205020404" pitchFamily="49" charset="0"/>
              </a:rPr>
              <a:t>=2;</a:t>
            </a:r>
            <a:r>
              <a:rPr lang="en-AU" altLang="en-US" i="1" dirty="0" smtClean="0">
                <a:latin typeface="Courier New" panose="02070309020205020404" pitchFamily="49" charset="0"/>
              </a:rPr>
              <a:t>n</a:t>
            </a:r>
            <a:r>
              <a:rPr lang="en-AU" altLang="en-US" dirty="0" smtClean="0">
                <a:latin typeface="Courier New" panose="02070309020205020404" pitchFamily="49" charset="0"/>
              </a:rPr>
              <a:t>=11; ø(11)=10;</a:t>
            </a:r>
          </a:p>
          <a:p>
            <a:pPr lvl="1" eaLnBrk="1" hangingPunct="1"/>
            <a:r>
              <a:rPr lang="en-AU" altLang="en-US" dirty="0" smtClean="0">
                <a:latin typeface="Courier New" panose="02070309020205020404" pitchFamily="49" charset="0"/>
              </a:rPr>
              <a:t>hence 2</a:t>
            </a:r>
            <a:r>
              <a:rPr lang="en-AU" altLang="en-US" baseline="30000" dirty="0" smtClean="0">
                <a:latin typeface="Courier New" panose="02070309020205020404" pitchFamily="49" charset="0"/>
              </a:rPr>
              <a:t>10 </a:t>
            </a:r>
            <a:r>
              <a:rPr lang="en-AU" altLang="en-US" dirty="0" smtClean="0">
                <a:latin typeface="Courier New" panose="02070309020205020404" pitchFamily="49" charset="0"/>
              </a:rPr>
              <a:t>= 1024 = 1 mod 11</a:t>
            </a:r>
          </a:p>
          <a:p>
            <a:pPr lvl="1" eaLnBrk="1" hangingPunct="1">
              <a:buFontTx/>
              <a:buNone/>
            </a:pPr>
            <a:endParaRPr lang="en-AU" altLang="en-US" dirty="0" smtClean="0">
              <a:latin typeface="Courier New" panose="02070309020205020404" pitchFamily="49" charset="0"/>
            </a:endParaRPr>
          </a:p>
          <a:p>
            <a:pPr eaLnBrk="1" hangingPunct="1"/>
            <a:endParaRPr lang="en-AU" altLang="en-US" dirty="0" smtClean="0"/>
          </a:p>
          <a:p>
            <a:pPr eaLnBrk="1" hangingPunct="1"/>
            <a:endParaRPr lang="en-AU" altLang="en-US" dirty="0" smtClean="0"/>
          </a:p>
        </p:txBody>
      </p:sp>
    </p:spTree>
    <p:extLst>
      <p:ext uri="{BB962C8B-B14F-4D97-AF65-F5344CB8AC3E}">
        <p14:creationId xmlns:p14="http://schemas.microsoft.com/office/powerpoint/2010/main" val="412810622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AU" altLang="en-US" dirty="0" err="1" smtClean="0"/>
              <a:t>Primality</a:t>
            </a:r>
            <a:r>
              <a:rPr lang="en-AU" altLang="en-US" dirty="0" smtClean="0"/>
              <a:t> Testing</a:t>
            </a:r>
          </a:p>
        </p:txBody>
      </p:sp>
      <p:sp>
        <p:nvSpPr>
          <p:cNvPr id="12291" name="Rectangle 3"/>
          <p:cNvSpPr>
            <a:spLocks noGrp="1" noChangeArrowheads="1"/>
          </p:cNvSpPr>
          <p:nvPr>
            <p:ph type="body" idx="1"/>
          </p:nvPr>
        </p:nvSpPr>
        <p:spPr/>
        <p:txBody>
          <a:bodyPr/>
          <a:lstStyle/>
          <a:p>
            <a:pPr eaLnBrk="1" hangingPunct="1"/>
            <a:r>
              <a:rPr lang="en-AU" altLang="en-US" sz="2800" smtClean="0"/>
              <a:t>often need to find large prime numbers </a:t>
            </a:r>
          </a:p>
          <a:p>
            <a:pPr eaLnBrk="1" hangingPunct="1"/>
            <a:r>
              <a:rPr lang="en-AU" altLang="en-US" sz="2800" smtClean="0"/>
              <a:t>traditionally done using </a:t>
            </a:r>
            <a:r>
              <a:rPr lang="en-AU" altLang="en-US" sz="2800" b="1" smtClean="0"/>
              <a:t>trial division</a:t>
            </a:r>
            <a:r>
              <a:rPr lang="en-AU" altLang="en-US" sz="2800" smtClean="0"/>
              <a:t> </a:t>
            </a:r>
          </a:p>
          <a:p>
            <a:pPr lvl="1" eaLnBrk="1" hangingPunct="1"/>
            <a:r>
              <a:rPr lang="en-AU" altLang="en-US" sz="2400" smtClean="0"/>
              <a:t>ie. divide by all numbers (primes) in turn less than the square root of the number </a:t>
            </a:r>
          </a:p>
          <a:p>
            <a:pPr lvl="1" eaLnBrk="1" hangingPunct="1"/>
            <a:r>
              <a:rPr lang="en-AU" altLang="en-US" sz="2400" smtClean="0"/>
              <a:t>only works for small numbers</a:t>
            </a:r>
          </a:p>
          <a:p>
            <a:pPr eaLnBrk="1" hangingPunct="1"/>
            <a:r>
              <a:rPr lang="en-AU" altLang="en-US" sz="2800" smtClean="0"/>
              <a:t>alternatively can use statistical primality tests based on properties of primes </a:t>
            </a:r>
          </a:p>
          <a:p>
            <a:pPr lvl="1" eaLnBrk="1" hangingPunct="1"/>
            <a:r>
              <a:rPr lang="en-AU" altLang="en-US" sz="2400" smtClean="0"/>
              <a:t>for which all primes numbers satisfy property </a:t>
            </a:r>
          </a:p>
          <a:p>
            <a:pPr lvl="1" eaLnBrk="1" hangingPunct="1"/>
            <a:r>
              <a:rPr lang="en-AU" altLang="en-US" sz="2400" smtClean="0"/>
              <a:t>but some composite numbers, called pseudo-primes, also satisfy the property</a:t>
            </a:r>
          </a:p>
        </p:txBody>
      </p:sp>
    </p:spTree>
    <p:extLst>
      <p:ext uri="{BB962C8B-B14F-4D97-AF65-F5344CB8AC3E}">
        <p14:creationId xmlns:p14="http://schemas.microsoft.com/office/powerpoint/2010/main" val="55235674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AU" altLang="en-US" smtClean="0"/>
              <a:t>Miller Rabin Algorithm</a:t>
            </a:r>
          </a:p>
        </p:txBody>
      </p:sp>
      <p:sp>
        <p:nvSpPr>
          <p:cNvPr id="13315" name="Rectangle 3"/>
          <p:cNvSpPr>
            <a:spLocks noGrp="1" noChangeArrowheads="1"/>
          </p:cNvSpPr>
          <p:nvPr>
            <p:ph type="body" idx="1"/>
          </p:nvPr>
        </p:nvSpPr>
        <p:spPr/>
        <p:txBody>
          <a:bodyPr/>
          <a:lstStyle/>
          <a:p>
            <a:pPr eaLnBrk="1" hangingPunct="1">
              <a:lnSpc>
                <a:spcPct val="90000"/>
              </a:lnSpc>
            </a:pPr>
            <a:r>
              <a:rPr lang="en-US" altLang="en-US" sz="2800" smtClean="0"/>
              <a:t>a test based on Fermat’s Theorem</a:t>
            </a:r>
          </a:p>
          <a:p>
            <a:pPr eaLnBrk="1" hangingPunct="1">
              <a:lnSpc>
                <a:spcPct val="90000"/>
              </a:lnSpc>
            </a:pPr>
            <a:r>
              <a:rPr lang="en-US" altLang="en-US" sz="2800" smtClean="0"/>
              <a:t>algorithm is:</a:t>
            </a:r>
            <a:endParaRPr lang="en-AU" altLang="en-US" sz="2800" smtClean="0"/>
          </a:p>
          <a:p>
            <a:pPr lvl="1" eaLnBrk="1" hangingPunct="1">
              <a:lnSpc>
                <a:spcPct val="90000"/>
              </a:lnSpc>
              <a:buFontTx/>
              <a:buNone/>
            </a:pPr>
            <a:r>
              <a:rPr lang="en-AU" altLang="en-US" sz="2400" smtClean="0"/>
              <a:t>TEST (</a:t>
            </a:r>
            <a:r>
              <a:rPr lang="en-AU" altLang="en-US" sz="2400" i="1" smtClean="0"/>
              <a:t>n</a:t>
            </a:r>
            <a:r>
              <a:rPr lang="en-AU" altLang="en-US" sz="2400" smtClean="0"/>
              <a:t>) is:</a:t>
            </a:r>
          </a:p>
          <a:p>
            <a:pPr lvl="1" eaLnBrk="1" hangingPunct="1">
              <a:lnSpc>
                <a:spcPct val="90000"/>
              </a:lnSpc>
              <a:buFontTx/>
              <a:buNone/>
            </a:pPr>
            <a:r>
              <a:rPr lang="en-AU" altLang="en-US" sz="2400" smtClean="0"/>
              <a:t>1. Find integers </a:t>
            </a:r>
            <a:r>
              <a:rPr lang="en-AU" altLang="en-US" sz="2400" i="1" smtClean="0"/>
              <a:t>k</a:t>
            </a:r>
            <a:r>
              <a:rPr lang="en-AU" altLang="en-US" sz="2400" smtClean="0"/>
              <a:t>, </a:t>
            </a:r>
            <a:r>
              <a:rPr lang="en-AU" altLang="en-US" sz="2400" i="1" smtClean="0"/>
              <a:t>q</a:t>
            </a:r>
            <a:r>
              <a:rPr lang="en-AU" altLang="en-US" sz="2400" smtClean="0"/>
              <a:t>, </a:t>
            </a:r>
            <a:r>
              <a:rPr lang="en-AU" altLang="en-US" sz="2400" i="1" smtClean="0"/>
              <a:t>k </a:t>
            </a:r>
            <a:r>
              <a:rPr lang="en-AU" altLang="en-US" sz="2400" smtClean="0"/>
              <a:t>&gt; 0, </a:t>
            </a:r>
            <a:r>
              <a:rPr lang="en-AU" altLang="en-US" sz="2400" i="1" smtClean="0"/>
              <a:t>q </a:t>
            </a:r>
            <a:r>
              <a:rPr lang="en-AU" altLang="en-US" sz="2400" smtClean="0"/>
              <a:t>odd, so that </a:t>
            </a:r>
            <a:r>
              <a:rPr lang="en-AU" altLang="en-US" sz="2400" smtClean="0">
                <a:latin typeface="Courier New" panose="02070309020205020404" pitchFamily="49" charset="0"/>
              </a:rPr>
              <a:t>(</a:t>
            </a:r>
            <a:r>
              <a:rPr lang="en-AU" altLang="en-US" sz="2400" i="1" smtClean="0">
                <a:latin typeface="Courier New" panose="02070309020205020404" pitchFamily="49" charset="0"/>
              </a:rPr>
              <a:t>n</a:t>
            </a:r>
            <a:r>
              <a:rPr lang="en-AU" altLang="en-US" sz="2400" smtClean="0">
                <a:latin typeface="Courier New" panose="02070309020205020404" pitchFamily="49" charset="0"/>
              </a:rPr>
              <a:t>–1)=2</a:t>
            </a:r>
            <a:r>
              <a:rPr lang="en-AU" altLang="en-US" sz="2400" i="1" baseline="30000" smtClean="0">
                <a:latin typeface="Courier New" panose="02070309020205020404" pitchFamily="49" charset="0"/>
              </a:rPr>
              <a:t>k</a:t>
            </a:r>
            <a:r>
              <a:rPr lang="en-AU" altLang="en-US" sz="2400" i="1" smtClean="0">
                <a:latin typeface="Courier New" panose="02070309020205020404" pitchFamily="49" charset="0"/>
              </a:rPr>
              <a:t>q</a:t>
            </a:r>
            <a:endParaRPr lang="en-AU" altLang="en-US" sz="2400" smtClean="0"/>
          </a:p>
          <a:p>
            <a:pPr lvl="1" eaLnBrk="1" hangingPunct="1">
              <a:lnSpc>
                <a:spcPct val="90000"/>
              </a:lnSpc>
              <a:buFontTx/>
              <a:buNone/>
            </a:pPr>
            <a:r>
              <a:rPr lang="en-AU" altLang="en-US" sz="2400" smtClean="0"/>
              <a:t>2. Select a random integer </a:t>
            </a:r>
            <a:r>
              <a:rPr lang="en-AU" altLang="en-US" sz="2400" i="1" smtClean="0">
                <a:latin typeface="Courier New" panose="02070309020205020404" pitchFamily="49" charset="0"/>
              </a:rPr>
              <a:t>a</a:t>
            </a:r>
            <a:r>
              <a:rPr lang="en-AU" altLang="en-US" sz="2400" smtClean="0">
                <a:latin typeface="Courier New" panose="02070309020205020404" pitchFamily="49" charset="0"/>
              </a:rPr>
              <a:t>, 1&lt;</a:t>
            </a:r>
            <a:r>
              <a:rPr lang="en-AU" altLang="en-US" sz="2400" i="1" smtClean="0">
                <a:latin typeface="Courier New" panose="02070309020205020404" pitchFamily="49" charset="0"/>
              </a:rPr>
              <a:t>a</a:t>
            </a:r>
            <a:r>
              <a:rPr lang="en-AU" altLang="en-US" sz="2400" smtClean="0">
                <a:latin typeface="Courier New" panose="02070309020205020404" pitchFamily="49" charset="0"/>
              </a:rPr>
              <a:t>&lt;</a:t>
            </a:r>
            <a:r>
              <a:rPr lang="en-AU" altLang="en-US" sz="2400" i="1" smtClean="0">
                <a:latin typeface="Courier New" panose="02070309020205020404" pitchFamily="49" charset="0"/>
              </a:rPr>
              <a:t>n</a:t>
            </a:r>
            <a:r>
              <a:rPr lang="en-AU" altLang="en-US" sz="2400" smtClean="0">
                <a:latin typeface="Courier New" panose="02070309020205020404" pitchFamily="49" charset="0"/>
              </a:rPr>
              <a:t>–1</a:t>
            </a:r>
            <a:endParaRPr lang="en-AU" altLang="en-US" sz="2400" smtClean="0"/>
          </a:p>
          <a:p>
            <a:pPr lvl="1" eaLnBrk="1" hangingPunct="1">
              <a:lnSpc>
                <a:spcPct val="90000"/>
              </a:lnSpc>
              <a:buFontTx/>
              <a:buNone/>
            </a:pPr>
            <a:r>
              <a:rPr lang="en-AU" altLang="en-US" sz="2400" smtClean="0"/>
              <a:t>3. </a:t>
            </a:r>
            <a:r>
              <a:rPr lang="en-AU" altLang="en-US" sz="2400" b="1" smtClean="0"/>
              <a:t>if </a:t>
            </a:r>
            <a:r>
              <a:rPr lang="en-AU" altLang="en-US" sz="2400" i="1" smtClean="0">
                <a:latin typeface="Courier New" panose="02070309020205020404" pitchFamily="49" charset="0"/>
              </a:rPr>
              <a:t>a</a:t>
            </a:r>
            <a:r>
              <a:rPr lang="en-AU" altLang="en-US" sz="2400" i="1" baseline="30000" smtClean="0">
                <a:latin typeface="Courier New" panose="02070309020205020404" pitchFamily="49" charset="0"/>
              </a:rPr>
              <a:t>q</a:t>
            </a:r>
            <a:r>
              <a:rPr lang="en-AU" altLang="en-US" sz="2400" i="1" smtClean="0">
                <a:latin typeface="Courier New" panose="02070309020205020404" pitchFamily="49" charset="0"/>
              </a:rPr>
              <a:t> </a:t>
            </a:r>
            <a:r>
              <a:rPr lang="en-AU" altLang="en-US" sz="2400" smtClean="0">
                <a:latin typeface="Courier New" panose="02070309020205020404" pitchFamily="49" charset="0"/>
              </a:rPr>
              <a:t>mod </a:t>
            </a:r>
            <a:r>
              <a:rPr lang="en-AU" altLang="en-US" sz="2400" i="1" smtClean="0">
                <a:latin typeface="Courier New" panose="02070309020205020404" pitchFamily="49" charset="0"/>
              </a:rPr>
              <a:t>n </a:t>
            </a:r>
            <a:r>
              <a:rPr lang="en-AU" altLang="en-US" sz="2400" smtClean="0">
                <a:latin typeface="Courier New" panose="02070309020205020404" pitchFamily="49" charset="0"/>
              </a:rPr>
              <a:t>= 1</a:t>
            </a:r>
            <a:r>
              <a:rPr lang="en-AU" altLang="en-US" sz="2400" smtClean="0"/>
              <a:t> </a:t>
            </a:r>
            <a:r>
              <a:rPr lang="en-AU" altLang="en-US" sz="2400" b="1" smtClean="0"/>
              <a:t>then </a:t>
            </a:r>
            <a:r>
              <a:rPr lang="en-AU" altLang="en-US" sz="2400" smtClean="0"/>
              <a:t>return (“maybe prime");</a:t>
            </a:r>
          </a:p>
          <a:p>
            <a:pPr lvl="1" eaLnBrk="1" hangingPunct="1">
              <a:lnSpc>
                <a:spcPct val="90000"/>
              </a:lnSpc>
              <a:buFontTx/>
              <a:buNone/>
            </a:pPr>
            <a:r>
              <a:rPr lang="en-AU" altLang="en-US" sz="2400" smtClean="0"/>
              <a:t>4. </a:t>
            </a:r>
            <a:r>
              <a:rPr lang="en-AU" altLang="en-US" sz="2400" b="1" smtClean="0"/>
              <a:t>for </a:t>
            </a:r>
            <a:r>
              <a:rPr lang="en-AU" altLang="en-US" sz="2400" i="1" smtClean="0"/>
              <a:t>j </a:t>
            </a:r>
            <a:r>
              <a:rPr lang="en-AU" altLang="en-US" sz="2400" smtClean="0"/>
              <a:t>= 0 </a:t>
            </a:r>
            <a:r>
              <a:rPr lang="en-AU" altLang="en-US" sz="2400" b="1" smtClean="0"/>
              <a:t>to </a:t>
            </a:r>
            <a:r>
              <a:rPr lang="en-AU" altLang="en-US" sz="2400" i="1" smtClean="0"/>
              <a:t>k </a:t>
            </a:r>
            <a:r>
              <a:rPr lang="en-AU" altLang="en-US" sz="2400" smtClean="0"/>
              <a:t>– 1 </a:t>
            </a:r>
            <a:r>
              <a:rPr lang="en-AU" altLang="en-US" sz="2400" b="1" smtClean="0"/>
              <a:t>do</a:t>
            </a:r>
          </a:p>
          <a:p>
            <a:pPr lvl="1" eaLnBrk="1" hangingPunct="1">
              <a:lnSpc>
                <a:spcPct val="90000"/>
              </a:lnSpc>
              <a:buFontTx/>
              <a:buNone/>
            </a:pPr>
            <a:r>
              <a:rPr lang="en-AU" altLang="en-US" sz="2400" smtClean="0"/>
              <a:t>	5. </a:t>
            </a:r>
            <a:r>
              <a:rPr lang="en-AU" altLang="en-US" sz="2400" b="1" smtClean="0"/>
              <a:t>if</a:t>
            </a:r>
            <a:r>
              <a:rPr lang="en-AU" altLang="en-US" sz="2400" smtClean="0"/>
              <a:t> (</a:t>
            </a:r>
            <a:r>
              <a:rPr lang="en-AU" altLang="en-US" sz="2400" i="1" smtClean="0">
                <a:latin typeface="Courier New" panose="02070309020205020404" pitchFamily="49" charset="0"/>
              </a:rPr>
              <a:t>a</a:t>
            </a:r>
            <a:r>
              <a:rPr lang="en-AU" altLang="en-US" sz="2400" baseline="30000" smtClean="0">
                <a:latin typeface="Courier New" panose="02070309020205020404" pitchFamily="49" charset="0"/>
              </a:rPr>
              <a:t>2</a:t>
            </a:r>
            <a:r>
              <a:rPr lang="en-AU" altLang="en-US" sz="2400" i="1" baseline="60000" smtClean="0">
                <a:latin typeface="Courier New" panose="02070309020205020404" pitchFamily="49" charset="0"/>
              </a:rPr>
              <a:t>j</a:t>
            </a:r>
            <a:r>
              <a:rPr lang="en-AU" altLang="en-US" sz="2400" i="1" baseline="30000" smtClean="0">
                <a:latin typeface="Courier New" panose="02070309020205020404" pitchFamily="49" charset="0"/>
              </a:rPr>
              <a:t>q</a:t>
            </a:r>
            <a:r>
              <a:rPr lang="en-AU" altLang="en-US" sz="2400" i="1" smtClean="0">
                <a:latin typeface="Courier New" panose="02070309020205020404" pitchFamily="49" charset="0"/>
              </a:rPr>
              <a:t> </a:t>
            </a:r>
            <a:r>
              <a:rPr lang="en-AU" altLang="en-US" sz="2400" smtClean="0">
                <a:latin typeface="Courier New" panose="02070309020205020404" pitchFamily="49" charset="0"/>
              </a:rPr>
              <a:t>mod </a:t>
            </a:r>
            <a:r>
              <a:rPr lang="en-AU" altLang="en-US" sz="2400" i="1" smtClean="0">
                <a:latin typeface="Courier New" panose="02070309020205020404" pitchFamily="49" charset="0"/>
              </a:rPr>
              <a:t>n </a:t>
            </a:r>
            <a:r>
              <a:rPr lang="en-AU" altLang="en-US" sz="2400" smtClean="0">
                <a:latin typeface="Courier New" panose="02070309020205020404" pitchFamily="49" charset="0"/>
              </a:rPr>
              <a:t>= </a:t>
            </a:r>
            <a:r>
              <a:rPr lang="en-AU" altLang="en-US" sz="2400" i="1" smtClean="0">
                <a:latin typeface="Courier New" panose="02070309020205020404" pitchFamily="49" charset="0"/>
              </a:rPr>
              <a:t>n</a:t>
            </a:r>
            <a:r>
              <a:rPr lang="en-AU" altLang="en-US" sz="2400" smtClean="0">
                <a:latin typeface="Courier New" panose="02070309020205020404" pitchFamily="49" charset="0"/>
              </a:rPr>
              <a:t>-1</a:t>
            </a:r>
            <a:r>
              <a:rPr lang="en-AU" altLang="en-US" sz="2400" smtClean="0"/>
              <a:t>)</a:t>
            </a:r>
          </a:p>
          <a:p>
            <a:pPr lvl="1" eaLnBrk="1" hangingPunct="1">
              <a:lnSpc>
                <a:spcPct val="90000"/>
              </a:lnSpc>
              <a:buFontTx/>
              <a:buNone/>
            </a:pPr>
            <a:r>
              <a:rPr lang="en-AU" altLang="en-US" sz="2400" b="1" smtClean="0"/>
              <a:t>		  then </a:t>
            </a:r>
            <a:r>
              <a:rPr lang="en-AU" altLang="en-US" sz="2400" smtClean="0"/>
              <a:t>return(" maybe prime ")</a:t>
            </a:r>
          </a:p>
          <a:p>
            <a:pPr lvl="1" eaLnBrk="1" hangingPunct="1">
              <a:lnSpc>
                <a:spcPct val="90000"/>
              </a:lnSpc>
              <a:buFontTx/>
              <a:buNone/>
            </a:pPr>
            <a:r>
              <a:rPr lang="en-AU" altLang="en-US" sz="2400" smtClean="0"/>
              <a:t>6. return ("composite")</a:t>
            </a:r>
          </a:p>
          <a:p>
            <a:pPr eaLnBrk="1" hangingPunct="1">
              <a:lnSpc>
                <a:spcPct val="90000"/>
              </a:lnSpc>
            </a:pPr>
            <a:endParaRPr lang="en-AU" altLang="en-US" sz="2800" smtClean="0"/>
          </a:p>
        </p:txBody>
      </p:sp>
    </p:spTree>
    <p:extLst>
      <p:ext uri="{BB962C8B-B14F-4D97-AF65-F5344CB8AC3E}">
        <p14:creationId xmlns:p14="http://schemas.microsoft.com/office/powerpoint/2010/main" val="361447725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7296" y="31845"/>
            <a:ext cx="8229600" cy="715962"/>
          </a:xfrm>
        </p:spPr>
        <p:txBody>
          <a:bodyPr/>
          <a:lstStyle/>
          <a:p>
            <a:pPr eaLnBrk="1" hangingPunct="1"/>
            <a:r>
              <a:rPr lang="en-US" altLang="en-US" dirty="0" smtClean="0"/>
              <a:t>Probabilistic Considerations</a:t>
            </a:r>
            <a:endParaRPr lang="en-AU" altLang="en-US" dirty="0" smtClean="0"/>
          </a:p>
        </p:txBody>
      </p:sp>
      <p:sp>
        <p:nvSpPr>
          <p:cNvPr id="14339" name="Rectangle 3"/>
          <p:cNvSpPr>
            <a:spLocks noGrp="1" noChangeArrowheads="1"/>
          </p:cNvSpPr>
          <p:nvPr>
            <p:ph type="body" idx="1"/>
          </p:nvPr>
        </p:nvSpPr>
        <p:spPr/>
        <p:txBody>
          <a:bodyPr/>
          <a:lstStyle/>
          <a:p>
            <a:pPr eaLnBrk="1" hangingPunct="1"/>
            <a:r>
              <a:rPr lang="en-US" altLang="en-US" sz="2800" dirty="0" smtClean="0"/>
              <a:t>if Miller-Rabin returns “composite” the number is definitely not prime</a:t>
            </a:r>
          </a:p>
          <a:p>
            <a:pPr eaLnBrk="1" hangingPunct="1"/>
            <a:r>
              <a:rPr lang="en-US" altLang="en-US" sz="2800" dirty="0" smtClean="0"/>
              <a:t>otherwise is a prime or a pseudo-prime</a:t>
            </a:r>
          </a:p>
          <a:p>
            <a:pPr eaLnBrk="1" hangingPunct="1"/>
            <a:r>
              <a:rPr lang="en-US" altLang="en-US" sz="2800" dirty="0" smtClean="0"/>
              <a:t>chance it detects a pseudo-prime is &lt; ¼</a:t>
            </a:r>
          </a:p>
          <a:p>
            <a:pPr eaLnBrk="1" hangingPunct="1"/>
            <a:r>
              <a:rPr lang="en-US" altLang="en-US" sz="2800" dirty="0" smtClean="0"/>
              <a:t>hence if repeat test with different random a then chance n is prime after t tests is:</a:t>
            </a:r>
          </a:p>
          <a:p>
            <a:pPr lvl="1" eaLnBrk="1" hangingPunct="1"/>
            <a:r>
              <a:rPr lang="en-US" altLang="en-US" dirty="0" err="1" smtClean="0"/>
              <a:t>Pr</a:t>
            </a:r>
            <a:r>
              <a:rPr lang="en-US" altLang="en-US" dirty="0" smtClean="0"/>
              <a:t>(n prime after t tests) = 1-4</a:t>
            </a:r>
            <a:r>
              <a:rPr lang="en-US" altLang="en-US" baseline="30000" dirty="0" smtClean="0"/>
              <a:t>-t</a:t>
            </a:r>
          </a:p>
          <a:p>
            <a:pPr lvl="1" eaLnBrk="1" hangingPunct="1"/>
            <a:r>
              <a:rPr lang="en-US" altLang="en-US" dirty="0" err="1" smtClean="0"/>
              <a:t>eg</a:t>
            </a:r>
            <a:r>
              <a:rPr lang="en-US" altLang="en-US" dirty="0" smtClean="0"/>
              <a:t>. for t=10 this probability is &gt; 0.99999</a:t>
            </a:r>
            <a:endParaRPr lang="en-AU" altLang="en-US" dirty="0" smtClean="0"/>
          </a:p>
        </p:txBody>
      </p:sp>
    </p:spTree>
    <p:extLst>
      <p:ext uri="{BB962C8B-B14F-4D97-AF65-F5344CB8AC3E}">
        <p14:creationId xmlns:p14="http://schemas.microsoft.com/office/powerpoint/2010/main" val="213903291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smtClean="0"/>
              <a:t>Prime Distribution</a:t>
            </a:r>
            <a:endParaRPr lang="en-AU" altLang="en-US" smtClean="0"/>
          </a:p>
        </p:txBody>
      </p:sp>
      <p:sp>
        <p:nvSpPr>
          <p:cNvPr id="15363" name="Rectangle 3"/>
          <p:cNvSpPr>
            <a:spLocks noGrp="1" noChangeArrowheads="1"/>
          </p:cNvSpPr>
          <p:nvPr>
            <p:ph type="body" idx="1"/>
          </p:nvPr>
        </p:nvSpPr>
        <p:spPr>
          <a:xfrm>
            <a:off x="152400" y="1110762"/>
            <a:ext cx="8534400" cy="4680431"/>
          </a:xfrm>
        </p:spPr>
        <p:txBody>
          <a:bodyPr/>
          <a:lstStyle/>
          <a:p>
            <a:pPr eaLnBrk="1" hangingPunct="1"/>
            <a:r>
              <a:rPr lang="en-US" altLang="en-US" sz="2800" dirty="0" smtClean="0"/>
              <a:t>prime number theorem states that primes occur roughly every (</a:t>
            </a:r>
            <a:r>
              <a:rPr lang="en-US" altLang="en-US" sz="2800" dirty="0" err="1" smtClean="0">
                <a:latin typeface="Courier New" panose="02070309020205020404" pitchFamily="49" charset="0"/>
              </a:rPr>
              <a:t>ln</a:t>
            </a:r>
            <a:r>
              <a:rPr lang="en-US" altLang="en-US" sz="2800" dirty="0" smtClean="0">
                <a:latin typeface="Courier New" panose="02070309020205020404" pitchFamily="49" charset="0"/>
              </a:rPr>
              <a:t> n</a:t>
            </a:r>
            <a:r>
              <a:rPr lang="en-US" altLang="en-US" sz="2800" dirty="0" smtClean="0"/>
              <a:t>) integers</a:t>
            </a:r>
          </a:p>
          <a:p>
            <a:pPr eaLnBrk="1" hangingPunct="1"/>
            <a:r>
              <a:rPr lang="en-US" altLang="en-US" sz="2800" dirty="0" smtClean="0"/>
              <a:t>since can immediately ignore evens and multiples of 5, in practice only need test </a:t>
            </a:r>
            <a:r>
              <a:rPr lang="en-US" altLang="en-US" sz="2800" dirty="0" smtClean="0">
                <a:latin typeface="Courier New" panose="02070309020205020404" pitchFamily="49" charset="0"/>
              </a:rPr>
              <a:t>0.4 </a:t>
            </a:r>
            <a:r>
              <a:rPr lang="en-US" altLang="en-US" sz="2800" dirty="0" err="1" smtClean="0">
                <a:latin typeface="Courier New" panose="02070309020205020404" pitchFamily="49" charset="0"/>
              </a:rPr>
              <a:t>ln</a:t>
            </a:r>
            <a:r>
              <a:rPr lang="en-US" altLang="en-US" sz="2800" dirty="0" smtClean="0">
                <a:latin typeface="Courier New" panose="02070309020205020404" pitchFamily="49" charset="0"/>
              </a:rPr>
              <a:t>(n)</a:t>
            </a:r>
            <a:r>
              <a:rPr lang="en-US" altLang="en-US" sz="2800" dirty="0" smtClean="0"/>
              <a:t> numbers of size n before locate a prime</a:t>
            </a:r>
          </a:p>
          <a:p>
            <a:pPr lvl="1" eaLnBrk="1" hangingPunct="1"/>
            <a:r>
              <a:rPr lang="en-US" altLang="en-US" dirty="0" smtClean="0"/>
              <a:t>note this is only the “average” sometimes primes are close together, at other times are quite far apart</a:t>
            </a:r>
            <a:endParaRPr lang="en-AU" altLang="en-US" dirty="0" smtClean="0"/>
          </a:p>
        </p:txBody>
      </p:sp>
    </p:spTree>
    <p:extLst>
      <p:ext uri="{BB962C8B-B14F-4D97-AF65-F5344CB8AC3E}">
        <p14:creationId xmlns:p14="http://schemas.microsoft.com/office/powerpoint/2010/main" val="136548439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28600" y="152400"/>
            <a:ext cx="8229600" cy="715962"/>
          </a:xfrm>
        </p:spPr>
        <p:txBody>
          <a:bodyPr/>
          <a:lstStyle/>
          <a:p>
            <a:pPr eaLnBrk="1" hangingPunct="1"/>
            <a:r>
              <a:rPr lang="en-AU" altLang="en-US" dirty="0" smtClean="0"/>
              <a:t>Chinese Remainder Theorem</a:t>
            </a:r>
          </a:p>
        </p:txBody>
      </p:sp>
      <p:sp>
        <p:nvSpPr>
          <p:cNvPr id="16387" name="Rectangle 3"/>
          <p:cNvSpPr>
            <a:spLocks noGrp="1" noChangeArrowheads="1"/>
          </p:cNvSpPr>
          <p:nvPr>
            <p:ph type="body" idx="1"/>
          </p:nvPr>
        </p:nvSpPr>
        <p:spPr>
          <a:xfrm>
            <a:off x="152400" y="1066800"/>
            <a:ext cx="8534400" cy="4924425"/>
          </a:xfrm>
        </p:spPr>
        <p:txBody>
          <a:bodyPr/>
          <a:lstStyle/>
          <a:p>
            <a:pPr eaLnBrk="1" hangingPunct="1"/>
            <a:r>
              <a:rPr lang="en-AU" altLang="en-US" dirty="0" smtClean="0"/>
              <a:t>used to speed up modulo computations </a:t>
            </a:r>
          </a:p>
          <a:p>
            <a:pPr eaLnBrk="1" hangingPunct="1"/>
            <a:r>
              <a:rPr lang="en-AU" altLang="en-US" dirty="0" smtClean="0"/>
              <a:t>working modulo a product of numbers </a:t>
            </a:r>
          </a:p>
          <a:p>
            <a:pPr lvl="1" eaLnBrk="1" hangingPunct="1"/>
            <a:r>
              <a:rPr lang="en-AU" altLang="en-US" dirty="0" err="1" smtClean="0"/>
              <a:t>eg</a:t>
            </a:r>
            <a:r>
              <a:rPr lang="en-AU" altLang="en-US" dirty="0" smtClean="0"/>
              <a:t>. mod M = m</a:t>
            </a:r>
            <a:r>
              <a:rPr lang="en-AU" altLang="en-US" baseline="-25000" dirty="0" smtClean="0"/>
              <a:t>1</a:t>
            </a:r>
            <a:r>
              <a:rPr lang="en-AU" altLang="en-US" dirty="0" smtClean="0"/>
              <a:t>m</a:t>
            </a:r>
            <a:r>
              <a:rPr lang="en-AU" altLang="en-US" baseline="-25000" dirty="0" smtClean="0"/>
              <a:t>2</a:t>
            </a:r>
            <a:r>
              <a:rPr lang="en-AU" altLang="en-US" dirty="0" smtClean="0"/>
              <a:t>..m</a:t>
            </a:r>
            <a:r>
              <a:rPr lang="en-AU" altLang="en-US" baseline="-25000" dirty="0" smtClean="0"/>
              <a:t>k</a:t>
            </a:r>
            <a:r>
              <a:rPr lang="en-AU" altLang="en-US" dirty="0" smtClean="0"/>
              <a:t> </a:t>
            </a:r>
          </a:p>
          <a:p>
            <a:pPr eaLnBrk="1" hangingPunct="1"/>
            <a:r>
              <a:rPr lang="en-AU" altLang="en-US" dirty="0" smtClean="0"/>
              <a:t>Chinese Remainder theorem lets us work in each moduli m</a:t>
            </a:r>
            <a:r>
              <a:rPr lang="en-AU" altLang="en-US" baseline="-25000" dirty="0" smtClean="0"/>
              <a:t>i </a:t>
            </a:r>
            <a:r>
              <a:rPr lang="en-AU" altLang="en-US" dirty="0" smtClean="0"/>
              <a:t>separately </a:t>
            </a:r>
          </a:p>
          <a:p>
            <a:pPr eaLnBrk="1" hangingPunct="1"/>
            <a:r>
              <a:rPr lang="en-AU" altLang="en-US" dirty="0" smtClean="0"/>
              <a:t>since computational cost is proportional to size, this is faster than working in the full modulus M</a:t>
            </a:r>
          </a:p>
        </p:txBody>
      </p:sp>
    </p:spTree>
    <p:extLst>
      <p:ext uri="{BB962C8B-B14F-4D97-AF65-F5344CB8AC3E}">
        <p14:creationId xmlns:p14="http://schemas.microsoft.com/office/powerpoint/2010/main" val="417308099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52400" y="203994"/>
            <a:ext cx="8229600" cy="633412"/>
          </a:xfrm>
        </p:spPr>
        <p:txBody>
          <a:bodyPr/>
          <a:lstStyle/>
          <a:p>
            <a:pPr eaLnBrk="1" hangingPunct="1"/>
            <a:r>
              <a:rPr lang="en-AU" altLang="en-US" dirty="0" smtClean="0"/>
              <a:t>Chinese Remainder Theorem</a:t>
            </a:r>
          </a:p>
        </p:txBody>
      </p:sp>
      <p:sp>
        <p:nvSpPr>
          <p:cNvPr id="18435" name="Rectangle 3"/>
          <p:cNvSpPr>
            <a:spLocks noGrp="1" noChangeArrowheads="1"/>
          </p:cNvSpPr>
          <p:nvPr>
            <p:ph type="body" idx="1"/>
          </p:nvPr>
        </p:nvSpPr>
        <p:spPr>
          <a:xfrm>
            <a:off x="457200" y="1196975"/>
            <a:ext cx="8507413" cy="2952750"/>
          </a:xfrm>
        </p:spPr>
        <p:txBody>
          <a:bodyPr/>
          <a:lstStyle/>
          <a:p>
            <a:pPr eaLnBrk="1" hangingPunct="1"/>
            <a:r>
              <a:rPr lang="en-AU" altLang="en-US" sz="2800" dirty="0" smtClean="0"/>
              <a:t>can implement CRT in several ways</a:t>
            </a:r>
          </a:p>
          <a:p>
            <a:pPr eaLnBrk="1" hangingPunct="1"/>
            <a:r>
              <a:rPr lang="en-AU" altLang="en-US" sz="2800" dirty="0" smtClean="0"/>
              <a:t>It is possible to reconstruct the integers in a certain range from their </a:t>
            </a:r>
            <a:r>
              <a:rPr lang="en-AU" altLang="en-US" sz="2800" dirty="0" err="1" smtClean="0"/>
              <a:t>resudues</a:t>
            </a:r>
            <a:r>
              <a:rPr lang="en-AU" altLang="en-US" sz="2800" dirty="0" smtClean="0"/>
              <a:t> modulo to attain set of pairwise relatively prime moduli.</a:t>
            </a:r>
          </a:p>
          <a:p>
            <a:pPr eaLnBrk="1" hangingPunct="1"/>
            <a:r>
              <a:rPr lang="en-AU" altLang="en-US" sz="2800" dirty="0" smtClean="0"/>
              <a:t>to compute (A mod M) we can first compute all (</a:t>
            </a:r>
            <a:r>
              <a:rPr lang="en-AU" altLang="en-US" sz="2800" dirty="0" err="1" smtClean="0"/>
              <a:t>a</a:t>
            </a:r>
            <a:r>
              <a:rPr lang="en-AU" altLang="en-US" sz="2800" baseline="-25000" dirty="0" err="1" smtClean="0"/>
              <a:t>i</a:t>
            </a:r>
            <a:r>
              <a:rPr lang="en-AU" altLang="en-US" sz="2800" dirty="0" smtClean="0"/>
              <a:t> mod m</a:t>
            </a:r>
            <a:r>
              <a:rPr lang="en-AU" altLang="en-US" sz="2800" baseline="-25000" dirty="0" smtClean="0"/>
              <a:t>i</a:t>
            </a:r>
            <a:r>
              <a:rPr lang="en-AU" altLang="en-US" sz="2800" dirty="0" smtClean="0"/>
              <a:t>) separately and then combine results to get answer using:</a:t>
            </a:r>
          </a:p>
          <a:p>
            <a:pPr lvl="1" eaLnBrk="1" hangingPunct="1"/>
            <a:endParaRPr lang="en-AU" altLang="en-US" dirty="0" smtClean="0"/>
          </a:p>
          <a:p>
            <a:pPr eaLnBrk="1" hangingPunct="1"/>
            <a:endParaRPr lang="en-AU" altLang="en-US" sz="2800" dirty="0" smtClean="0"/>
          </a:p>
        </p:txBody>
      </p:sp>
      <p:pic>
        <p:nvPicPr>
          <p:cNvPr id="184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4849" y="4541636"/>
            <a:ext cx="5472113"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5356616"/>
            <a:ext cx="6480175" cy="59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407751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04800" y="228600"/>
            <a:ext cx="8229600" cy="715962"/>
          </a:xfrm>
        </p:spPr>
        <p:txBody>
          <a:bodyPr/>
          <a:lstStyle/>
          <a:p>
            <a:pPr eaLnBrk="1" hangingPunct="1"/>
            <a:r>
              <a:rPr lang="en-US" altLang="en-US" dirty="0" smtClean="0"/>
              <a:t>Primitive Roots</a:t>
            </a:r>
            <a:endParaRPr lang="en-AU" altLang="en-US" dirty="0" smtClean="0"/>
          </a:p>
        </p:txBody>
      </p:sp>
      <p:sp>
        <p:nvSpPr>
          <p:cNvPr id="20483" name="Rectangle 3"/>
          <p:cNvSpPr>
            <a:spLocks noGrp="1" noChangeArrowheads="1"/>
          </p:cNvSpPr>
          <p:nvPr>
            <p:ph type="body" idx="1"/>
          </p:nvPr>
        </p:nvSpPr>
        <p:spPr/>
        <p:txBody>
          <a:bodyPr/>
          <a:lstStyle/>
          <a:p>
            <a:pPr eaLnBrk="1" hangingPunct="1">
              <a:lnSpc>
                <a:spcPct val="90000"/>
              </a:lnSpc>
            </a:pPr>
            <a:r>
              <a:rPr lang="en-US" altLang="en-US" sz="2800" dirty="0" smtClean="0"/>
              <a:t>from Euler’s theorem have </a:t>
            </a:r>
            <a:r>
              <a:rPr lang="en-AU" altLang="en-US" sz="2800" dirty="0" err="1" smtClean="0">
                <a:latin typeface="Courier New" panose="02070309020205020404" pitchFamily="49" charset="0"/>
              </a:rPr>
              <a:t>a</a:t>
            </a:r>
            <a:r>
              <a:rPr lang="en-AU" altLang="en-US" sz="2800" baseline="30000" dirty="0" err="1" smtClean="0">
                <a:latin typeface="Courier New" panose="02070309020205020404" pitchFamily="49" charset="0"/>
              </a:rPr>
              <a:t>ø</a:t>
            </a:r>
            <a:r>
              <a:rPr lang="en-AU" altLang="en-US" sz="2800" baseline="30000" dirty="0" smtClean="0">
                <a:latin typeface="Courier New" panose="02070309020205020404" pitchFamily="49" charset="0"/>
              </a:rPr>
              <a:t>(n)</a:t>
            </a:r>
            <a:r>
              <a:rPr lang="en-AU" altLang="en-US" sz="2800" dirty="0" smtClean="0">
                <a:latin typeface="Courier New" panose="02070309020205020404" pitchFamily="49" charset="0"/>
              </a:rPr>
              <a:t>mod n=1 </a:t>
            </a:r>
            <a:endParaRPr lang="en-AU" altLang="en-US" sz="2800" dirty="0" smtClean="0"/>
          </a:p>
          <a:p>
            <a:pPr eaLnBrk="1" hangingPunct="1">
              <a:lnSpc>
                <a:spcPct val="90000"/>
              </a:lnSpc>
            </a:pPr>
            <a:r>
              <a:rPr lang="en-US" altLang="en-US" sz="2800" dirty="0" smtClean="0"/>
              <a:t>consider </a:t>
            </a:r>
            <a:r>
              <a:rPr lang="en-AU" altLang="en-US" sz="2800" dirty="0" err="1" smtClean="0">
                <a:latin typeface="Courier New" panose="02070309020205020404" pitchFamily="49" charset="0"/>
              </a:rPr>
              <a:t>a</a:t>
            </a:r>
            <a:r>
              <a:rPr lang="en-AU" altLang="en-US" sz="2800" baseline="30000" dirty="0" err="1" smtClean="0">
                <a:latin typeface="Courier New" panose="02070309020205020404" pitchFamily="49" charset="0"/>
              </a:rPr>
              <a:t>m</a:t>
            </a:r>
            <a:r>
              <a:rPr lang="en-AU" altLang="en-US" sz="2800" dirty="0" err="1" smtClean="0">
                <a:latin typeface="Courier New" panose="02070309020205020404" pitchFamily="49" charset="0"/>
              </a:rPr>
              <a:t>mod</a:t>
            </a:r>
            <a:r>
              <a:rPr lang="en-AU" altLang="en-US" sz="2800" dirty="0" smtClean="0">
                <a:latin typeface="Courier New" panose="02070309020205020404" pitchFamily="49" charset="0"/>
              </a:rPr>
              <a:t> n=1, GCD(</a:t>
            </a:r>
            <a:r>
              <a:rPr lang="en-AU" altLang="en-US" sz="2800" dirty="0" err="1" smtClean="0">
                <a:latin typeface="Courier New" panose="02070309020205020404" pitchFamily="49" charset="0"/>
              </a:rPr>
              <a:t>a,n</a:t>
            </a:r>
            <a:r>
              <a:rPr lang="en-AU" altLang="en-US" sz="2800" dirty="0" smtClean="0">
                <a:latin typeface="Courier New" panose="02070309020205020404" pitchFamily="49" charset="0"/>
              </a:rPr>
              <a:t>)=1</a:t>
            </a:r>
          </a:p>
          <a:p>
            <a:pPr lvl="1" eaLnBrk="1" hangingPunct="1">
              <a:lnSpc>
                <a:spcPct val="90000"/>
              </a:lnSpc>
            </a:pPr>
            <a:r>
              <a:rPr lang="en-US" altLang="en-US" dirty="0" smtClean="0"/>
              <a:t>must exist for m= </a:t>
            </a:r>
            <a:r>
              <a:rPr lang="en-AU" altLang="en-US" dirty="0" smtClean="0"/>
              <a:t>ø(n) but may be smaller</a:t>
            </a:r>
          </a:p>
          <a:p>
            <a:pPr lvl="1" eaLnBrk="1" hangingPunct="1">
              <a:lnSpc>
                <a:spcPct val="90000"/>
              </a:lnSpc>
            </a:pPr>
            <a:r>
              <a:rPr lang="en-US" altLang="en-US" dirty="0" smtClean="0"/>
              <a:t>once powers reach m, cycle will repeat</a:t>
            </a:r>
            <a:endParaRPr lang="en-AU" altLang="en-US" dirty="0" smtClean="0"/>
          </a:p>
          <a:p>
            <a:pPr eaLnBrk="1" hangingPunct="1">
              <a:lnSpc>
                <a:spcPct val="90000"/>
              </a:lnSpc>
            </a:pPr>
            <a:r>
              <a:rPr lang="en-US" altLang="en-US" sz="2800" dirty="0" smtClean="0"/>
              <a:t>if smallest is m= </a:t>
            </a:r>
            <a:r>
              <a:rPr lang="en-AU" altLang="en-US" sz="2800" dirty="0" smtClean="0"/>
              <a:t>ø(n) then </a:t>
            </a:r>
            <a:r>
              <a:rPr lang="en-AU" altLang="en-US" sz="2800" dirty="0" smtClean="0">
                <a:latin typeface="Courier New" panose="02070309020205020404" pitchFamily="49" charset="0"/>
              </a:rPr>
              <a:t>a</a:t>
            </a:r>
            <a:r>
              <a:rPr lang="en-AU" altLang="en-US" sz="2800" dirty="0" smtClean="0"/>
              <a:t> is called a </a:t>
            </a:r>
            <a:r>
              <a:rPr lang="en-AU" altLang="en-US" sz="2800" b="1" dirty="0" smtClean="0"/>
              <a:t>primitive root</a:t>
            </a:r>
            <a:r>
              <a:rPr lang="en-AU" altLang="en-US" sz="2800" dirty="0" smtClean="0"/>
              <a:t> </a:t>
            </a:r>
          </a:p>
          <a:p>
            <a:pPr eaLnBrk="1" hangingPunct="1">
              <a:lnSpc>
                <a:spcPct val="90000"/>
              </a:lnSpc>
            </a:pPr>
            <a:r>
              <a:rPr lang="en-AU" altLang="en-US" sz="2800" dirty="0" smtClean="0"/>
              <a:t>if </a:t>
            </a:r>
            <a:r>
              <a:rPr lang="en-AU" altLang="en-US" sz="2800" dirty="0" smtClean="0">
                <a:latin typeface="Courier New" panose="02070309020205020404" pitchFamily="49" charset="0"/>
              </a:rPr>
              <a:t>p</a:t>
            </a:r>
            <a:r>
              <a:rPr lang="en-AU" altLang="en-US" sz="2800" dirty="0" smtClean="0"/>
              <a:t> is prime, then successive powers of </a:t>
            </a:r>
            <a:r>
              <a:rPr lang="en-AU" altLang="en-US" sz="2800" dirty="0" smtClean="0">
                <a:latin typeface="Courier New" panose="02070309020205020404" pitchFamily="49" charset="0"/>
              </a:rPr>
              <a:t>a</a:t>
            </a:r>
            <a:r>
              <a:rPr lang="en-AU" altLang="en-US" sz="2800" dirty="0" smtClean="0"/>
              <a:t> "generate" the group </a:t>
            </a:r>
            <a:r>
              <a:rPr lang="en-AU" altLang="en-US" sz="2800" dirty="0" smtClean="0">
                <a:latin typeface="Courier New" panose="02070309020205020404" pitchFamily="49" charset="0"/>
              </a:rPr>
              <a:t>mod p</a:t>
            </a:r>
            <a:r>
              <a:rPr lang="en-AU" altLang="en-US" sz="2800" dirty="0" smtClean="0"/>
              <a:t> </a:t>
            </a:r>
          </a:p>
          <a:p>
            <a:pPr eaLnBrk="1" hangingPunct="1">
              <a:lnSpc>
                <a:spcPct val="90000"/>
              </a:lnSpc>
            </a:pPr>
            <a:r>
              <a:rPr lang="en-AU" altLang="en-US" sz="2800" dirty="0" smtClean="0"/>
              <a:t>these are useful but relatively hard to find </a:t>
            </a:r>
          </a:p>
        </p:txBody>
      </p:sp>
    </p:spTree>
    <p:extLst>
      <p:ext uri="{BB962C8B-B14F-4D97-AF65-F5344CB8AC3E}">
        <p14:creationId xmlns:p14="http://schemas.microsoft.com/office/powerpoint/2010/main" val="2342585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8</a:t>
            </a:fld>
            <a:endParaRPr lang="en-US"/>
          </a:p>
        </p:txBody>
      </p:sp>
      <p:sp>
        <p:nvSpPr>
          <p:cNvPr id="3" name="Rectangle 2"/>
          <p:cNvSpPr txBox="1">
            <a:spLocks noChangeArrowheads="1"/>
          </p:cNvSpPr>
          <p:nvPr/>
        </p:nvSpPr>
        <p:spPr>
          <a:xfrm>
            <a:off x="457200" y="274638"/>
            <a:ext cx="8229600" cy="1143000"/>
          </a:xfrm>
          <a:prstGeom prst="rect">
            <a:avLst/>
          </a:prstGeom>
        </p:spPr>
        <p:txBody>
          <a:bodyPr/>
          <a:lstStyle>
            <a:lvl1pPr algn="l" rtl="0" eaLnBrk="1" fontAlgn="base" hangingPunct="1">
              <a:spcBef>
                <a:spcPct val="0"/>
              </a:spcBef>
              <a:spcAft>
                <a:spcPct val="0"/>
              </a:spcAft>
              <a:defRPr sz="2800" b="1" kern="1200">
                <a:solidFill>
                  <a:schemeClr val="tx1"/>
                </a:solidFill>
                <a:latin typeface="Bookman Old Style" panose="02050604050505020204" pitchFamily="18" charset="0"/>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altLang="en-US" smtClean="0"/>
              <a:t>DES Round Structure</a:t>
            </a:r>
            <a:endParaRPr lang="en-AU" altLang="en-US" dirty="0" smtClean="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457200" y="1600200"/>
            <a:ext cx="8229600" cy="4525963"/>
          </a:xfrm>
          <a:prstGeom prst="rect">
            <a:avLst/>
          </a:prstGeom>
        </p:spPr>
      </p:pic>
    </p:spTree>
    <p:extLst>
      <p:ext uri="{BB962C8B-B14F-4D97-AF65-F5344CB8AC3E}">
        <p14:creationId xmlns:p14="http://schemas.microsoft.com/office/powerpoint/2010/main" val="195453597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152400"/>
            <a:ext cx="8229600" cy="715962"/>
          </a:xfrm>
        </p:spPr>
        <p:txBody>
          <a:bodyPr/>
          <a:lstStyle/>
          <a:p>
            <a:pPr eaLnBrk="1" hangingPunct="1"/>
            <a:r>
              <a:rPr lang="en-AU" altLang="en-US" dirty="0" smtClean="0"/>
              <a:t>Discrete Logarithms or Indices</a:t>
            </a:r>
          </a:p>
        </p:txBody>
      </p:sp>
      <p:sp>
        <p:nvSpPr>
          <p:cNvPr id="21507" name="Rectangle 3"/>
          <p:cNvSpPr>
            <a:spLocks noGrp="1" noChangeArrowheads="1"/>
          </p:cNvSpPr>
          <p:nvPr>
            <p:ph type="body" idx="1"/>
          </p:nvPr>
        </p:nvSpPr>
        <p:spPr>
          <a:xfrm>
            <a:off x="152400" y="1110762"/>
            <a:ext cx="8763000" cy="4680431"/>
          </a:xfrm>
        </p:spPr>
        <p:txBody>
          <a:bodyPr/>
          <a:lstStyle/>
          <a:p>
            <a:pPr eaLnBrk="1" hangingPunct="1">
              <a:lnSpc>
                <a:spcPct val="90000"/>
              </a:lnSpc>
            </a:pPr>
            <a:r>
              <a:rPr lang="en-AU" altLang="en-US" sz="2800" dirty="0" smtClean="0"/>
              <a:t>the inverse problem to exponentiation is to find the </a:t>
            </a:r>
            <a:r>
              <a:rPr lang="en-AU" altLang="en-US" sz="2800" b="1" dirty="0" smtClean="0"/>
              <a:t>discrete logarithm</a:t>
            </a:r>
            <a:r>
              <a:rPr lang="en-AU" altLang="en-US" sz="2800" dirty="0" smtClean="0"/>
              <a:t> of a number modulo p </a:t>
            </a:r>
          </a:p>
          <a:p>
            <a:pPr eaLnBrk="1" hangingPunct="1">
              <a:lnSpc>
                <a:spcPct val="90000"/>
              </a:lnSpc>
            </a:pPr>
            <a:r>
              <a:rPr lang="en-AU" altLang="en-US" sz="2800" dirty="0" smtClean="0"/>
              <a:t>that is to find x where </a:t>
            </a:r>
            <a:r>
              <a:rPr lang="en-AU" altLang="en-US" sz="2800" dirty="0" err="1" smtClean="0">
                <a:latin typeface="Courier New" panose="02070309020205020404" pitchFamily="49" charset="0"/>
              </a:rPr>
              <a:t>a</a:t>
            </a:r>
            <a:r>
              <a:rPr lang="en-AU" altLang="en-US" sz="2800" baseline="30000" dirty="0" err="1" smtClean="0">
                <a:latin typeface="Courier New" panose="02070309020205020404" pitchFamily="49" charset="0"/>
              </a:rPr>
              <a:t>x</a:t>
            </a:r>
            <a:r>
              <a:rPr lang="en-AU" altLang="en-US" sz="2800" dirty="0" smtClean="0">
                <a:latin typeface="Courier New" panose="02070309020205020404" pitchFamily="49" charset="0"/>
              </a:rPr>
              <a:t> = b mod p</a:t>
            </a:r>
            <a:r>
              <a:rPr lang="en-AU" altLang="en-US" sz="2800" dirty="0" smtClean="0"/>
              <a:t> </a:t>
            </a:r>
          </a:p>
          <a:p>
            <a:pPr eaLnBrk="1" hangingPunct="1">
              <a:lnSpc>
                <a:spcPct val="90000"/>
              </a:lnSpc>
            </a:pPr>
            <a:r>
              <a:rPr lang="en-AU" altLang="en-US" sz="2800" dirty="0" smtClean="0"/>
              <a:t>written as </a:t>
            </a:r>
            <a:r>
              <a:rPr lang="en-AU" altLang="en-US" sz="2800" dirty="0" smtClean="0">
                <a:latin typeface="Courier New" panose="02070309020205020404" pitchFamily="49" charset="0"/>
              </a:rPr>
              <a:t>x=</a:t>
            </a:r>
            <a:r>
              <a:rPr lang="en-AU" altLang="en-US" sz="2800" dirty="0" err="1" smtClean="0">
                <a:latin typeface="Courier New" panose="02070309020205020404" pitchFamily="49" charset="0"/>
              </a:rPr>
              <a:t>log</a:t>
            </a:r>
            <a:r>
              <a:rPr lang="en-AU" altLang="en-US" sz="2800" baseline="-25000" dirty="0" err="1" smtClean="0">
                <a:latin typeface="Courier New" panose="02070309020205020404" pitchFamily="49" charset="0"/>
              </a:rPr>
              <a:t>a</a:t>
            </a:r>
            <a:r>
              <a:rPr lang="en-AU" altLang="en-US" sz="2800" dirty="0" smtClean="0">
                <a:latin typeface="Courier New" panose="02070309020205020404" pitchFamily="49" charset="0"/>
              </a:rPr>
              <a:t> b mod p </a:t>
            </a:r>
            <a:r>
              <a:rPr lang="en-AU" altLang="en-US" sz="2800" dirty="0" smtClean="0"/>
              <a:t>or</a:t>
            </a:r>
            <a:r>
              <a:rPr lang="en-AU" altLang="en-US" sz="2800" dirty="0" smtClean="0">
                <a:latin typeface="Courier New" panose="02070309020205020404" pitchFamily="49" charset="0"/>
              </a:rPr>
              <a:t> x=</a:t>
            </a:r>
            <a:r>
              <a:rPr lang="en-AU" altLang="en-US" sz="2800" dirty="0" err="1" smtClean="0">
                <a:latin typeface="Courier New" panose="02070309020205020404" pitchFamily="49" charset="0"/>
              </a:rPr>
              <a:t>ind</a:t>
            </a:r>
            <a:r>
              <a:rPr lang="en-AU" altLang="en-US" sz="2800" baseline="-25000" dirty="0" err="1" smtClean="0">
                <a:latin typeface="Courier New" panose="02070309020205020404" pitchFamily="49" charset="0"/>
              </a:rPr>
              <a:t>a,p</a:t>
            </a:r>
            <a:r>
              <a:rPr lang="en-AU" altLang="en-US" sz="2800" dirty="0" smtClean="0">
                <a:latin typeface="Courier New" panose="02070309020205020404" pitchFamily="49" charset="0"/>
              </a:rPr>
              <a:t>(b)</a:t>
            </a:r>
          </a:p>
          <a:p>
            <a:pPr eaLnBrk="1" hangingPunct="1">
              <a:lnSpc>
                <a:spcPct val="90000"/>
              </a:lnSpc>
            </a:pPr>
            <a:r>
              <a:rPr lang="en-US" altLang="en-US" sz="2800" dirty="0" smtClean="0"/>
              <a:t>if a is a primitive root then always exists, otherwise may not</a:t>
            </a:r>
            <a:endParaRPr lang="en-AU" altLang="en-US" sz="2800" dirty="0" smtClean="0"/>
          </a:p>
          <a:p>
            <a:pPr lvl="1" eaLnBrk="1" hangingPunct="1">
              <a:lnSpc>
                <a:spcPct val="90000"/>
              </a:lnSpc>
            </a:pPr>
            <a:r>
              <a:rPr lang="en-AU" altLang="en-US" sz="2400" dirty="0" smtClean="0"/>
              <a:t>x = log</a:t>
            </a:r>
            <a:r>
              <a:rPr lang="en-AU" altLang="en-US" sz="2400" baseline="-25000" dirty="0" smtClean="0"/>
              <a:t>3</a:t>
            </a:r>
            <a:r>
              <a:rPr lang="en-AU" altLang="en-US" sz="2400" dirty="0" smtClean="0"/>
              <a:t> 4 mod 13 (x </a:t>
            </a:r>
            <a:r>
              <a:rPr lang="en-AU" altLang="en-US" sz="2400" dirty="0" err="1" smtClean="0"/>
              <a:t>st</a:t>
            </a:r>
            <a:r>
              <a:rPr lang="en-AU" altLang="en-US" sz="2400" dirty="0" smtClean="0"/>
              <a:t> 3</a:t>
            </a:r>
            <a:r>
              <a:rPr lang="en-AU" altLang="en-US" sz="2400" baseline="30000" dirty="0" smtClean="0">
                <a:latin typeface="Courier New" panose="02070309020205020404" pitchFamily="49" charset="0"/>
              </a:rPr>
              <a:t>x</a:t>
            </a:r>
            <a:r>
              <a:rPr lang="en-AU" altLang="en-US" sz="2400" dirty="0" smtClean="0"/>
              <a:t> = 4 mod 13) has no answer </a:t>
            </a:r>
          </a:p>
          <a:p>
            <a:pPr lvl="1" eaLnBrk="1" hangingPunct="1">
              <a:lnSpc>
                <a:spcPct val="90000"/>
              </a:lnSpc>
            </a:pPr>
            <a:r>
              <a:rPr lang="en-AU" altLang="en-US" sz="2400" dirty="0" smtClean="0"/>
              <a:t>x = log</a:t>
            </a:r>
            <a:r>
              <a:rPr lang="en-AU" altLang="en-US" sz="2400" baseline="-25000" dirty="0" smtClean="0"/>
              <a:t>2</a:t>
            </a:r>
            <a:r>
              <a:rPr lang="en-AU" altLang="en-US" sz="2400" dirty="0" smtClean="0"/>
              <a:t> 3 mod 13 = 4 by trying successive powers </a:t>
            </a:r>
          </a:p>
          <a:p>
            <a:pPr eaLnBrk="1" hangingPunct="1">
              <a:lnSpc>
                <a:spcPct val="90000"/>
              </a:lnSpc>
            </a:pPr>
            <a:r>
              <a:rPr lang="en-AU" altLang="en-US" sz="2800" dirty="0" smtClean="0"/>
              <a:t>whilst exponentiation is relatively easy, finding discrete logarithms is generally a </a:t>
            </a:r>
            <a:r>
              <a:rPr lang="en-AU" altLang="en-US" sz="2800" b="1" dirty="0" smtClean="0"/>
              <a:t>hard</a:t>
            </a:r>
            <a:r>
              <a:rPr lang="en-AU" altLang="en-US" sz="2800" dirty="0" smtClean="0"/>
              <a:t> problem </a:t>
            </a:r>
          </a:p>
        </p:txBody>
      </p:sp>
    </p:spTree>
    <p:extLst>
      <p:ext uri="{BB962C8B-B14F-4D97-AF65-F5344CB8AC3E}">
        <p14:creationId xmlns:p14="http://schemas.microsoft.com/office/powerpoint/2010/main" val="249566716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6F15528-21DE-4FAA-801E-634DDDAF4B2B}" type="slidenum">
              <a:rPr lang="en-US" smtClean="0"/>
              <a:pPr/>
              <a:t>81</a:t>
            </a:fld>
            <a:endParaRPr lang="en-US"/>
          </a:p>
        </p:txBody>
      </p:sp>
      <p:pic>
        <p:nvPicPr>
          <p:cNvPr id="17410" name="Picture 2" descr="Clustering of graphs and search of assemblages"/>
          <p:cNvPicPr>
            <a:picLocks noChangeAspect="1" noChangeArrowheads="1"/>
          </p:cNvPicPr>
          <p:nvPr/>
        </p:nvPicPr>
        <p:blipFill rotWithShape="1">
          <a:blip r:embed="rId2">
            <a:extLst>
              <a:ext uri="{28A0092B-C50C-407E-A947-70E740481C1C}">
                <a14:useLocalDpi xmlns:a14="http://schemas.microsoft.com/office/drawing/2010/main" val="0"/>
              </a:ext>
            </a:extLst>
          </a:blip>
          <a:srcRect t="6666" b="17778"/>
          <a:stretch/>
        </p:blipFill>
        <p:spPr bwMode="auto">
          <a:xfrm>
            <a:off x="-1" y="427703"/>
            <a:ext cx="9134477" cy="5181600"/>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9119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9</a:t>
            </a:fld>
            <a:endParaRPr lang="en-US"/>
          </a:p>
        </p:txBody>
      </p:sp>
      <p:sp>
        <p:nvSpPr>
          <p:cNvPr id="3" name="Rectangle 2"/>
          <p:cNvSpPr txBox="1">
            <a:spLocks noChangeArrowheads="1"/>
          </p:cNvSpPr>
          <p:nvPr/>
        </p:nvSpPr>
        <p:spPr>
          <a:xfrm>
            <a:off x="457200" y="274638"/>
            <a:ext cx="8229600" cy="1143000"/>
          </a:xfrm>
          <a:prstGeom prst="rect">
            <a:avLst/>
          </a:prstGeom>
        </p:spPr>
        <p:txBody>
          <a:bodyPr/>
          <a:lstStyle>
            <a:lvl1pPr algn="l" rtl="0" eaLnBrk="1" fontAlgn="base" hangingPunct="1">
              <a:spcBef>
                <a:spcPct val="0"/>
              </a:spcBef>
              <a:spcAft>
                <a:spcPct val="0"/>
              </a:spcAft>
              <a:defRPr sz="2800" b="1" kern="1200">
                <a:solidFill>
                  <a:schemeClr val="tx1"/>
                </a:solidFill>
                <a:latin typeface="Bookman Old Style" panose="02050604050505020204" pitchFamily="18" charset="0"/>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AU" altLang="en-US" smtClean="0"/>
              <a:t>Substitution Boxes S</a:t>
            </a:r>
          </a:p>
        </p:txBody>
      </p:sp>
      <p:sp>
        <p:nvSpPr>
          <p:cNvPr id="4" name="Rectangle 3"/>
          <p:cNvSpPr txBox="1">
            <a:spLocks noChangeArrowheads="1"/>
          </p:cNvSpPr>
          <p:nvPr/>
        </p:nvSpPr>
        <p:spPr>
          <a:xfrm>
            <a:off x="76200" y="1219200"/>
            <a:ext cx="8915400" cy="4525963"/>
          </a:xfrm>
          <a:prstGeom prst="rect">
            <a:avLst/>
          </a:prstGeom>
        </p:spPr>
        <p:txBody>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Bookman Old Style" panose="02050604050505020204" pitchFamily="18" charset="0"/>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Bookman Old Style" panose="02050604050505020204" pitchFamily="18" charset="0"/>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Bookman Old Style" panose="02050604050505020204" pitchFamily="18" charset="0"/>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Bookman Old Style" panose="02050604050505020204" pitchFamily="18" charset="0"/>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Bookman Old Style" panose="02050604050505020204"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AU" altLang="en-US" smtClean="0"/>
              <a:t>have eight S-boxes which map 6 to 4 bits </a:t>
            </a:r>
          </a:p>
          <a:p>
            <a:pPr>
              <a:lnSpc>
                <a:spcPct val="90000"/>
              </a:lnSpc>
            </a:pPr>
            <a:r>
              <a:rPr lang="en-AU" altLang="en-US" smtClean="0"/>
              <a:t>each S-box is actually 4 little 4 bit boxes </a:t>
            </a:r>
          </a:p>
          <a:p>
            <a:pPr lvl="1">
              <a:lnSpc>
                <a:spcPct val="90000"/>
              </a:lnSpc>
            </a:pPr>
            <a:r>
              <a:rPr lang="en-AU" altLang="en-US" smtClean="0"/>
              <a:t>outer bits 1 &amp; 6 (</a:t>
            </a:r>
            <a:r>
              <a:rPr lang="en-AU" altLang="en-US" b="1" smtClean="0"/>
              <a:t>row</a:t>
            </a:r>
            <a:r>
              <a:rPr lang="en-AU" altLang="en-US" smtClean="0"/>
              <a:t> bits) select one rows </a:t>
            </a:r>
          </a:p>
          <a:p>
            <a:pPr lvl="1">
              <a:lnSpc>
                <a:spcPct val="90000"/>
              </a:lnSpc>
            </a:pPr>
            <a:r>
              <a:rPr lang="en-AU" altLang="en-US" smtClean="0"/>
              <a:t>inner bits 2-5 (</a:t>
            </a:r>
            <a:r>
              <a:rPr lang="en-AU" altLang="en-US" b="1" smtClean="0"/>
              <a:t>col</a:t>
            </a:r>
            <a:r>
              <a:rPr lang="en-AU" altLang="en-US" smtClean="0"/>
              <a:t> bits) are substituted </a:t>
            </a:r>
          </a:p>
          <a:p>
            <a:pPr lvl="1">
              <a:lnSpc>
                <a:spcPct val="90000"/>
              </a:lnSpc>
            </a:pPr>
            <a:r>
              <a:rPr lang="en-AU" altLang="en-US" smtClean="0"/>
              <a:t>result is 8 lots of 4 bits, or 32 bits</a:t>
            </a:r>
          </a:p>
          <a:p>
            <a:pPr>
              <a:lnSpc>
                <a:spcPct val="90000"/>
              </a:lnSpc>
            </a:pPr>
            <a:r>
              <a:rPr lang="en-US" altLang="en-US" smtClean="0"/>
              <a:t>row selection depends on both data &amp; key</a:t>
            </a:r>
          </a:p>
          <a:p>
            <a:pPr lvl="1">
              <a:lnSpc>
                <a:spcPct val="90000"/>
              </a:lnSpc>
            </a:pPr>
            <a:r>
              <a:rPr lang="en-US" altLang="en-US" smtClean="0"/>
              <a:t>feature known as autoclaving (autokeying)</a:t>
            </a:r>
            <a:endParaRPr lang="en-AU" altLang="en-US" smtClean="0"/>
          </a:p>
          <a:p>
            <a:pPr>
              <a:lnSpc>
                <a:spcPct val="90000"/>
              </a:lnSpc>
            </a:pPr>
            <a:r>
              <a:rPr lang="en-AU" altLang="en-US" smtClean="0"/>
              <a:t>example:</a:t>
            </a:r>
            <a:br>
              <a:rPr lang="en-AU" altLang="en-US" smtClean="0"/>
            </a:br>
            <a:r>
              <a:rPr lang="en-AU" altLang="en-US" sz="2000" smtClean="0">
                <a:latin typeface="Courier New" panose="02070309020205020404" pitchFamily="49" charset="0"/>
              </a:rPr>
              <a:t>S(18 09 12 3d 11 17 38 39) = 5fd25e03</a:t>
            </a:r>
            <a:r>
              <a:rPr lang="en-AU" altLang="en-US" smtClean="0"/>
              <a:t> </a:t>
            </a:r>
            <a:endParaRPr lang="en-AU" altLang="en-US" dirty="0" smtClean="0"/>
          </a:p>
        </p:txBody>
      </p:sp>
    </p:spTree>
    <p:extLst>
      <p:ext uri="{BB962C8B-B14F-4D97-AF65-F5344CB8AC3E}">
        <p14:creationId xmlns:p14="http://schemas.microsoft.com/office/powerpoint/2010/main" val="3347916520"/>
      </p:ext>
    </p:extLst>
  </p:cSld>
  <p:clrMapOvr>
    <a:masterClrMapping/>
  </p:clrMapOvr>
</p:sld>
</file>

<file path=ppt/theme/theme1.xml><?xml version="1.0" encoding="utf-8"?>
<a:theme xmlns:a="http://schemas.openxmlformats.org/drawingml/2006/main" name="Thiru_Regular">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iru_Regular" id="{8307898E-903F-4964-A0DF-A6DCECB060AB}" vid="{55A8074A-D5AE-4568-A496-E28AC65B10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3521F96F3AB4447BF70CD291954DCCD" ma:contentTypeVersion="4" ma:contentTypeDescription="Create a new document." ma:contentTypeScope="" ma:versionID="57b393154cb48289f8d26b82b4885a54">
  <xsd:schema xmlns:xsd="http://www.w3.org/2001/XMLSchema" xmlns:xs="http://www.w3.org/2001/XMLSchema" xmlns:p="http://schemas.microsoft.com/office/2006/metadata/properties" xmlns:ns2="00af665b-9cc2-4010-a7f6-c2696d1560f6" targetNamespace="http://schemas.microsoft.com/office/2006/metadata/properties" ma:root="true" ma:fieldsID="46ffc877a76ae8334cca70d212d89bc9" ns2:_="">
    <xsd:import namespace="00af665b-9cc2-4010-a7f6-c2696d1560f6"/>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af665b-9cc2-4010-a7f6-c2696d1560f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5DFE7C8-44AE-4CA0-BC1C-D7A115A2224E}">
  <ds:schemaRefs>
    <ds:schemaRef ds:uri="http://purl.org/dc/elements/1.1/"/>
    <ds:schemaRef ds:uri="http://schemas.microsoft.com/office/2006/metadata/properties"/>
    <ds:schemaRef ds:uri="http://purl.org/dc/terms/"/>
    <ds:schemaRef ds:uri="00af665b-9cc2-4010-a7f6-c2696d1560f6"/>
    <ds:schemaRef ds:uri="http://schemas.microsoft.com/office/2006/documentManagement/types"/>
    <ds:schemaRef ds:uri="http://schemas.openxmlformats.org/package/2006/metadata/core-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C0FDA373-D5CF-4F0F-A826-9892AA050C92}">
  <ds:schemaRefs>
    <ds:schemaRef ds:uri="http://schemas.microsoft.com/sharepoint/v3/contenttype/forms"/>
  </ds:schemaRefs>
</ds:datastoreItem>
</file>

<file path=customXml/itemProps3.xml><?xml version="1.0" encoding="utf-8"?>
<ds:datastoreItem xmlns:ds="http://schemas.openxmlformats.org/officeDocument/2006/customXml" ds:itemID="{19F377BA-E110-4551-BA4B-72AF0F8173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0af665b-9cc2-4010-a7f6-c2696d1560f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5697</TotalTime>
  <Words>5821</Words>
  <Application>Microsoft Office PowerPoint</Application>
  <PresentationFormat>On-screen Show (4:3)</PresentationFormat>
  <Paragraphs>762</Paragraphs>
  <Slides>81</Slides>
  <Notes>36</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81</vt:i4>
      </vt:variant>
    </vt:vector>
  </HeadingPairs>
  <TitlesOfParts>
    <vt:vector size="94" baseType="lpstr">
      <vt:lpstr>Arial</vt:lpstr>
      <vt:lpstr>Bookman Old Style</vt:lpstr>
      <vt:lpstr>Calibri</vt:lpstr>
      <vt:lpstr>Cambria</vt:lpstr>
      <vt:lpstr>Courier New</vt:lpstr>
      <vt:lpstr>Helvetica</vt:lpstr>
      <vt:lpstr>Mangal</vt:lpstr>
      <vt:lpstr>Symbol</vt:lpstr>
      <vt:lpstr>Times</vt:lpstr>
      <vt:lpstr>Times New Roman</vt:lpstr>
      <vt:lpstr>Times-Roman</vt:lpstr>
      <vt:lpstr>Wingdings</vt:lpstr>
      <vt:lpstr>Thiru_Regular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Modular Arithmetic</vt:lpstr>
      <vt:lpstr>Modulo 8 Addition Example</vt:lpstr>
      <vt:lpstr>Galois Fields</vt:lpstr>
      <vt:lpstr>Galois Fields GF(p)</vt:lpstr>
      <vt:lpstr>GF(7) Multiplication Example </vt:lpstr>
      <vt:lpstr>Origins</vt:lpstr>
      <vt:lpstr>AES Requirements</vt:lpstr>
      <vt:lpstr>AES Evaluation Criteria</vt:lpstr>
      <vt:lpstr>The AES Cipher - Rijndael </vt:lpstr>
      <vt:lpstr>Rijndael</vt:lpstr>
      <vt:lpstr>Rijndael</vt:lpstr>
      <vt:lpstr>Byte Substitution</vt:lpstr>
      <vt:lpstr>Byte Substitution</vt:lpstr>
      <vt:lpstr>Shift Rows</vt:lpstr>
      <vt:lpstr>Shift Rows</vt:lpstr>
      <vt:lpstr>Mix Columns</vt:lpstr>
      <vt:lpstr>Mix Columns</vt:lpstr>
      <vt:lpstr>Mix Columns</vt:lpstr>
      <vt:lpstr>Add Round Key</vt:lpstr>
      <vt:lpstr>Add Round Key</vt:lpstr>
      <vt:lpstr>AES Round</vt:lpstr>
      <vt:lpstr>EXAMPLE</vt:lpstr>
      <vt:lpstr>Key Generation For First Round</vt:lpstr>
      <vt:lpstr>Key Generation For All Rounds</vt:lpstr>
      <vt:lpstr>Add Round Key</vt:lpstr>
      <vt:lpstr>Add Round Key</vt:lpstr>
      <vt:lpstr>Substitute Bytes</vt:lpstr>
      <vt:lpstr>Substitute Bytes</vt:lpstr>
      <vt:lpstr>Shift Rows</vt:lpstr>
      <vt:lpstr>Mix Columns</vt:lpstr>
      <vt:lpstr>Mix Columns</vt:lpstr>
      <vt:lpstr>Add Round Key</vt:lpstr>
      <vt:lpstr>Final State</vt:lpstr>
      <vt:lpstr>AES Key Expansion</vt:lpstr>
      <vt:lpstr>AES Key Expansion</vt:lpstr>
      <vt:lpstr>Key Expansion Rationale</vt:lpstr>
      <vt:lpstr>AES Decryption</vt:lpstr>
      <vt:lpstr>AES Decryption</vt:lpstr>
      <vt:lpstr>Implementation Aspects</vt:lpstr>
      <vt:lpstr>Implementation Aspects</vt:lpstr>
      <vt:lpstr>Greatest Common Divisor (GCD)</vt:lpstr>
      <vt:lpstr>Euclid's GCD Algorithm</vt:lpstr>
      <vt:lpstr>Extended Euclid's GCD Algorithm</vt:lpstr>
      <vt:lpstr>Finding Inverses</vt:lpstr>
      <vt:lpstr>Inverse of 550 in GF(1759)</vt:lpstr>
      <vt:lpstr>Prime Numbers</vt:lpstr>
      <vt:lpstr>Prime Factorisation</vt:lpstr>
      <vt:lpstr>Relatively Prime Numbers &amp; GCD</vt:lpstr>
      <vt:lpstr>Fermat's Theorem</vt:lpstr>
      <vt:lpstr>Euler Totient Function ø(n)</vt:lpstr>
      <vt:lpstr>Euler Totient Function ø(n)</vt:lpstr>
      <vt:lpstr>Euler's Theorem</vt:lpstr>
      <vt:lpstr>Primality Testing</vt:lpstr>
      <vt:lpstr>Miller Rabin Algorithm</vt:lpstr>
      <vt:lpstr>Probabilistic Considerations</vt:lpstr>
      <vt:lpstr>Prime Distribution</vt:lpstr>
      <vt:lpstr>Chinese Remainder Theorem</vt:lpstr>
      <vt:lpstr>Chinese Remainder Theorem</vt:lpstr>
      <vt:lpstr>Primitive Roots</vt:lpstr>
      <vt:lpstr>Discrete Logarithms or Indices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Thiruselvan Subramanian</dc:creator>
  <cp:lastModifiedBy>Microsoft account</cp:lastModifiedBy>
  <cp:revision>326</cp:revision>
  <dcterms:created xsi:type="dcterms:W3CDTF">2006-08-16T00:00:00Z</dcterms:created>
  <dcterms:modified xsi:type="dcterms:W3CDTF">2023-03-31T05:21:57Z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0x01010093521F96F3AB4447BF70CD291954DCCD</vt:lpwstr>
  </property>
</Properties>
</file>