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46"/>
  </p:notesMasterIdLst>
  <p:handoutMasterIdLst>
    <p:handoutMasterId r:id="rId47"/>
  </p:handoutMasterIdLst>
  <p:sldIdLst>
    <p:sldId id="768" r:id="rId5"/>
    <p:sldId id="770" r:id="rId6"/>
    <p:sldId id="546" r:id="rId7"/>
    <p:sldId id="715" r:id="rId8"/>
    <p:sldId id="660" r:id="rId9"/>
    <p:sldId id="793" r:id="rId10"/>
    <p:sldId id="661" r:id="rId11"/>
    <p:sldId id="559" r:id="rId12"/>
    <p:sldId id="753" r:id="rId13"/>
    <p:sldId id="666" r:id="rId14"/>
    <p:sldId id="755" r:id="rId15"/>
    <p:sldId id="747" r:id="rId16"/>
    <p:sldId id="754" r:id="rId17"/>
    <p:sldId id="807" r:id="rId18"/>
    <p:sldId id="574" r:id="rId19"/>
    <p:sldId id="803" r:id="rId20"/>
    <p:sldId id="804" r:id="rId21"/>
    <p:sldId id="795" r:id="rId22"/>
    <p:sldId id="567" r:id="rId23"/>
    <p:sldId id="743" r:id="rId24"/>
    <p:sldId id="744" r:id="rId25"/>
    <p:sldId id="791" r:id="rId26"/>
    <p:sldId id="757" r:id="rId27"/>
    <p:sldId id="812" r:id="rId28"/>
    <p:sldId id="813" r:id="rId29"/>
    <p:sldId id="814" r:id="rId30"/>
    <p:sldId id="798" r:id="rId31"/>
    <p:sldId id="808" r:id="rId32"/>
    <p:sldId id="809" r:id="rId33"/>
    <p:sldId id="799" r:id="rId34"/>
    <p:sldId id="790" r:id="rId35"/>
    <p:sldId id="800" r:id="rId36"/>
    <p:sldId id="686" r:id="rId37"/>
    <p:sldId id="815" r:id="rId38"/>
    <p:sldId id="801" r:id="rId39"/>
    <p:sldId id="669" r:id="rId40"/>
    <p:sldId id="693" r:id="rId41"/>
    <p:sldId id="655" r:id="rId42"/>
    <p:sldId id="802" r:id="rId43"/>
    <p:sldId id="603" r:id="rId44"/>
    <p:sldId id="740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0000"/>
    <a:srgbClr val="3E6A54"/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05" autoAdjust="0"/>
    <p:restoredTop sz="97558" autoAdjust="0"/>
  </p:normalViewPr>
  <p:slideViewPr>
    <p:cSldViewPr>
      <p:cViewPr>
        <p:scale>
          <a:sx n="70" d="100"/>
          <a:sy n="70" d="100"/>
        </p:scale>
        <p:origin x="-145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xmlns="" id="{4704E6CD-8F39-2191-2FF7-F383B40B9E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xmlns="" id="{14755A30-19B3-76E8-4CD7-724CBF4A3B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xmlns="" id="{052CFEAC-A0C7-DFDF-E848-ACA79310C22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>
            <a:extLst>
              <a:ext uri="{FF2B5EF4-FFF2-40B4-BE49-F238E27FC236}">
                <a16:creationId xmlns:a16="http://schemas.microsoft.com/office/drawing/2014/main" xmlns="" id="{D8737760-EF32-B838-287F-7B58173512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fld id="{C7893663-465C-478B-B9E8-04A374CED5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E00611C4-846F-8562-D437-11D5E57466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1BB5CC1A-1185-DC21-51AF-A6D5F54509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xmlns="" id="{410F6E63-4296-3C1F-25E1-DA869A1A95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xmlns="" id="{FA1B96D4-70FA-C6D3-0083-0F89F97CF9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xmlns="" id="{0F483158-CE39-4267-49E6-F51B48864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xmlns="" id="{BDCF51DB-9DAF-0FFF-319C-01D62780E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4AB0C96E-6094-4708-8E9D-4EC259D1DA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8A786A50-22C1-D969-1D28-3B404F4253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912B0F1-5F22-4BE2-B96A-192EA1582505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xmlns="" id="{DAD4C0B6-AA5F-777A-4644-076E5586D9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07BA817-F6BA-43BB-8159-0407A72BF60B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xmlns="" id="{89047192-5130-6E9A-C597-A8ADE3C8A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xmlns="" id="{A2C6DCE5-F81A-CDDB-E5C9-C459BF461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49FFBE99-2E19-E1DB-6A72-4165619D8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3A45AA7-0BDA-469B-A08C-8D503946728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731973E8-A964-30D3-8FD0-8558EE9D0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0499EDE5-E38F-9DDA-AFB5-71C0C516D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xmlns="" id="{89AE78A9-D55C-656B-9370-AB1773825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CB5543-0C86-435F-A50A-27317EBBA55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A5B71D8C-C5C9-9577-30AC-EEF162DD6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CC892FA0-BA0B-50DE-5C6A-F3EA8865C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895B6E8C-3FC0-6305-5D96-706E39E94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125FDA-CECD-4095-A047-F89AD955A8D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BED3A3E4-211E-6B85-33A5-27BD6F7F7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228B0B8B-AD5C-4E82-CF10-B68E38DBB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xmlns="" id="{EB4A3E80-B013-1E6A-B380-FA0FA8901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DA8EDDA-4DF3-4562-8A3E-0A6E987CC173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223BA17D-9566-C9FC-DB75-C220C1575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xmlns="" id="{99AAE541-8373-A91F-BC76-F83A5CAE6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BFCEE78A-CD6C-A254-8E11-9FB183126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DCF1F29-7DDB-4B7A-A7BA-79176D4C169A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6EE51895-2FDD-F6F5-A38C-FD358710C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2306CD59-043A-5F76-FE51-8D22CBFCF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CD509DE3-93B9-5AB7-B91F-78058FF37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DAFAE4D-897B-4CB7-A193-65F136724E9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7B08167C-42D2-66DD-8F73-69AE8DA9B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EFE67CDF-D7C7-3D0E-4E34-DBF8C0DD7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76DF77E5-C457-359D-11E4-E4E6ACCB9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A7190F-BADC-43C8-983C-7296D5E511E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1E1AADD2-C20A-8D3A-283A-CD9EC89AD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EB2D1063-5018-B269-3D50-F6C34FFCA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299BD135-B828-30D2-5BFD-644B4105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D41586-918A-4027-8567-6C12E00C454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740C4914-D557-9C01-A86B-3B7DEAF3B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C3989C3A-25CE-962D-23CB-1C0B444F8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1A4EDDEE-DD5F-CE0E-ED07-F29E0A68A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F0E18D-A34D-45D9-BA99-A53EF9FC5C7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6903F3F9-1639-0A18-0625-BCD8B9F34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45C7D9DC-679A-D9B8-EFA4-4DAE77897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1F87F94A-947E-E7C5-CC9C-3D10DF211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0D34BD-0D82-4C27-A311-308B8E17142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1B4EEF18-C12B-6578-9D8E-C2D17B49E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D0B477A9-0434-09F4-D097-6C53DFAE4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DAED8B06-1A3C-3974-8DD3-FFBD5CDB8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957EBC-1BD3-46C0-807F-D73EAC3963A1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1092B66D-AEE3-54CE-8BAB-15B6C8041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F94ACC3C-52E4-3BE5-F891-78F5DC250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6EAF043B-B8D0-A019-7470-8E0C4D92F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C47B57-D130-4BA5-8FBC-2DB95404CADE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CB11293C-686C-CE58-7D46-2D1FFF151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89AEC039-73A9-33AA-FDF1-C9E4285C9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DE40650A-5B45-D187-A984-B6CC96E5B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520523-FA2D-4674-B258-EDFD02404EA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EAE25907-42E6-0785-E902-397BE0839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B4CC6565-AF9C-D648-EB43-ACB65A6DD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9B7CB37A-B17D-DB8A-0FBD-65FC8FF6B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476B79-95CC-45FB-AB93-D219A0D99435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94D89DF6-5E49-40B3-10E2-D1B99A1F2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DF8EA368-23A3-BC75-7D57-B5E2242EF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xmlns="" id="{2C94893C-4511-80EF-D94B-3F9D696DF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F20044-363D-4EF7-A316-0040C1EAE841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80DECEC3-4F49-F4DA-2962-5F6F82FE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CE095BC3-4EE1-04B9-5DFE-2D25632EE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BD8F1E4A-F14F-1731-DDEE-D02E5D9471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B5ADD-907F-413A-AFCC-365D350F344D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37171346-F177-F2F9-6BAE-80A20AFE3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B493763A-8ACC-F9DD-63F5-D29264A26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xmlns="" id="{4E1550D5-4AE6-E046-5CA9-C3FB38D4D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6C8103-33D9-4539-8944-8166AB76759F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541D0FE0-BA4F-2219-F21F-FA22376ED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6E2BA112-21CA-640A-7AF9-0CA1DD966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This chapter will not be in the new version, will it?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SHOULD WESTILL  INTRODCE THEM SO THAT THEY WILL GET AN OVERALL PICTURE?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5EA1DEAD-906F-3061-0BAD-B3142AE4C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CECA299-B075-4CE6-A946-A29D463D0EE6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09D3B01A-9B69-10D1-2488-4D6162BB5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B7768073-4600-AF36-120F-241D23727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DF491797-20F8-7E43-BC68-1E5CED617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51323C-55F0-49FA-9169-DA03C7AE538D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DB585D1C-465A-73B4-3EAA-4E4C336DB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1DD728BA-8BFB-B4E0-80BA-8C00E5787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0DF516DF-0334-E089-67A3-119B7C9B2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6797A2B-F11C-4EB3-9BA5-D9263497192F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82D8E74B-A725-EFD1-5A33-3C311069D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294DB406-3C31-BE68-0C47-874485A2E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4A62939C-265C-7367-8A28-183F0733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239C45-381E-461B-84EF-1800381F072F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CCF84A80-7604-C888-2966-2941DC533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18FC193B-F08D-0764-2914-2A9510C1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162697D3-FE5C-B84D-2A6A-5CBC96C9D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5B29057-F04F-4792-B76F-0BAEAF253F5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FD9B62D8-C4C6-C501-3990-827ABE027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0BEEFF3B-E8BA-CDD5-B209-28E9DBDE2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A7822213-E897-EC6C-1CD7-36CB12C0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93B378-C95A-4894-BCCF-DD67232DE424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E038361C-DB03-7740-0FBF-9E3DF74E9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B5973CA5-3275-5D78-5D53-EBC98720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64A2341B-695A-7274-DBD9-889C60319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EE56898-372E-46EE-93E2-4F8344C2D0DE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234D7A88-D413-694C-947F-EB3525589D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221EFA6D-DDA9-C598-13EA-837461713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FE7F5F2F-B0AA-4E1C-E9E6-BE6D21111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34275D-B3C0-41B7-8AD0-D29A499DF50A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212BCCED-A829-49A7-EE1F-50D89FA4C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D17265B2-0CDE-333B-7E32-82AA5A3A1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5BEF4655-B311-33E9-070F-9E77F9EE6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4AC1B9-AC1C-42B8-A0CC-A11E03DAC5E7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E5609EB4-6B8D-9C57-0FFF-642FBF040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8FB522AB-AA69-11A3-BB36-EBC59414D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97C12A21-46B8-8D93-4E95-EA40B92D6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F486FF-4DEE-434D-A0AE-584A13764EF6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5E0BBDED-B9D6-E3DA-BC11-F6705ABBB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A9831DF2-EB6B-43AF-0105-7D18060BD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9029EED3-6BD4-14ED-1446-1E90A19C3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C8CC98-319F-4ADF-922B-8BC9CD60BF13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EF81D197-D5BD-5546-BBC9-B2769BB3D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9D398AA0-E88E-7338-0F36-D3F877C46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85F8E344-B945-73B3-24BB-54E900C0D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BC02F8-0820-4307-A475-7CF58A18B705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440A6BA1-182C-7F23-09E2-632D74D8F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F96805BF-DABF-8696-0BC7-14EB2D5D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7937EEBC-01BF-BAB2-E699-ED4C21E4A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BC9473-E161-426A-81AC-042F9F3D103B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96F92735-AF48-C369-D808-EC2AC6AE3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F251C708-3C59-E596-6724-A76D9CCBB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ADFBA44C-8789-F974-B4FB-A433BE6F2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2226B8B-F451-432F-8E28-C53F087A9035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C50A4049-9EE1-7587-968E-05B5ECBDA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F3F13628-C013-266A-D5FC-E22C66A63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98C647EB-1043-3E2B-1007-C54E2E46E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A845C4-3B81-4CDA-970A-110B77E13A19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AF8D5514-C54D-DA53-D40C-25F8192EA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BDA74429-5E81-9167-F48C-16E18A807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FD7B4DA5-F94E-D95B-54DF-CE4F9F4F3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28F2B3-10B8-480E-A6BC-25F623EE900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EFFAE3FD-661E-50A6-CC07-5737A71D8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A21CC736-EC19-FBED-342B-0020B435F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211B510B-B531-4B81-2263-71E197A64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00D614-B4C6-4A68-9451-7999446A1E75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3698B502-6E24-65A2-7AC5-C97ED9A8F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D38AE7-B047-4600-A947-C39E224F70C6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0A587E8B-940E-44B9-575E-6AEFCF7C3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0D6127F4-082E-8BC0-D387-3BBD7E3A4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6AEAA6F9-0C44-FFBF-58C5-55F5ABD00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25B4C6-4571-4494-ADB2-EF4D45EE3AF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A319BDBC-EAE6-A83E-8C8C-752422EA8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693262CD-BBF4-D0B0-7C42-F1896A1AA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/>
              <a:t>Two slides should be added after this one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r>
              <a:rPr lang="en-US" altLang="en-US"/>
              <a:t>1.  Evolution of machine learning</a:t>
            </a:r>
          </a:p>
          <a:p>
            <a:pPr marL="228600" indent="-228600" eaLnBrk="1" hangingPunct="1"/>
            <a:r>
              <a:rPr lang="en-US" altLang="en-US"/>
              <a:t>2.  Evolution of statistics methods</a:t>
            </a:r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  <a:p>
            <a:pPr marL="228600" indent="-2286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9F54F304-9AA3-6C0A-CDD7-869D654E9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748756-D84E-45C3-8B27-4C97A3A3727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B11073D5-E7BE-7E11-7D17-CE06E37EF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8F1DA90F-6D76-51A9-883C-E1EDAAB10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13742222-B3D0-0A41-1D6F-6D78F9D86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4487A7-18AD-4B19-9EB1-E560337DE7D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6082E5FF-F319-28CA-05B9-6BBD04058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D331DDAF-5F8D-00BF-72B0-139DD6553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236F2FB7-2387-E670-88CF-7370B53E8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E3E7F62-BABD-4BDE-8289-55DFDADBD27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41932EE2-8F61-5E17-A00F-D20B7FCB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D80D8F76-FB30-0D44-7AD9-C933D4408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xmlns="" id="{3D44456B-C021-625A-2591-F43882C98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C8A2596-C540-4547-B021-6016FCF82314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B757FBCB-3FE8-DB71-438A-44C7CFF55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E655A24F-3281-4934-DCDF-D87D35017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776BEE06-CEE1-93C8-6C5F-477AFDBC728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647630E1-3BFF-0E0F-2077-1C68F5600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xmlns="" id="{3294506E-C631-8494-BF6E-30AABE18D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xmlns="" id="{6403AFE1-C247-E345-8F58-85506AC0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xmlns="" id="{37DE1F1E-843C-95FD-2BEA-4FED410A0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C0B756F-59B9-DF40-9B4F-512F3015C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82EBBEE-D2B6-33E7-087D-E95D03C42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xmlns="" id="{F979A1D3-2D66-BFA9-798C-E134326B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xmlns="" id="{7F1C3BE5-B8AE-C667-732D-C0F336234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xmlns="" id="{5B747973-374D-8E74-EB82-73B4B4F61D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1C1BE8AE-F71C-8501-B4EE-B2E55522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984D6F-CCD5-47D3-AAA8-CEE877718C24}" type="slidenum">
              <a:rPr lang="en-US" altLang="en-US" sz="1400">
                <a:solidFill>
                  <a:schemeClr val="bg2"/>
                </a:solidFill>
              </a:rPr>
              <a:pPr eaLnBrk="1" hangingPunct="1"/>
              <a:t>‹#›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D51A75DA-C0AD-2194-C1B3-9639DF329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40A0E7-A4EA-4CF0-B551-3BD6B92DC2B3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33E10D1D-9FBB-9398-394B-51F2940C4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C3C91793-E380-7DF2-C998-6182E0C6E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E35F1A-5462-4AA6-8336-5E60E43F7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624301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790A549-08BD-114B-0D28-52C499564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E569-C6AB-4F29-AD7E-9C7802ECACC3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9EAD0979-2D6B-21CE-95B2-3669C5B3E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19FAD7DE-7D80-052D-71F8-62A75E133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43FD6-E4AE-4F3D-BF04-209899A30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4038207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B477565C-12A7-DC90-BB92-F868F44B6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EAF07-3EF6-4C9B-B42D-1DC518004B30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DD8DF40D-6B7C-4A5F-D92B-135125CA6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936E9533-7AD1-C8C6-E131-3133E753C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CC73-7D02-4A73-88A8-8EA3750DC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373762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74149E46-14C8-AEBD-0305-5C7E94F28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B35F0-5CC0-4050-8BCB-C09F86C3B639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75AEFD1F-24E6-5E2D-4FAC-513DC83CA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D6A370DE-BDCB-6ACF-0BC1-7401C4F07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EBE9A-7E02-4B3A-B236-AD866C7DB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085498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484D53A-16AC-C933-9EF6-E7DE4BCB6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48AAE-AEE3-47A0-BAB9-1945611CE201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D8DAD113-1F10-FA08-3EF3-E4EDE1891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D1FF9AA-C83E-FA78-B299-BAF35F798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490F6-18BA-4C7E-8321-F0510BA85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7782519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D9F51B26-4402-226E-8C3A-405214A8C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527-8547-4A4C-8539-3D7A2ACEF792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7E9D0084-BA89-6D8B-46CC-F2FCA0A65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D710759A-1C1E-802B-CD9C-EEDC161C3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F1111-49ED-4C96-9A49-888FB725C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809997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2D7547F-36CA-D8A2-AC35-F229EE47C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78689-6D51-45A8-A413-846BF6F74E00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579F0863-433E-E1DA-5F7D-FA0512D713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A87C375E-819B-8290-68CC-A7EE262FE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60C0E-655C-4EE4-BE50-498D7D654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141760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C31DAD87-CE92-C84B-8A63-C7E43FC4DB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ED04-7FED-411A-BA2B-8DFB9B2FF707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81045439-F651-A051-AFF7-E88E94803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E27F3079-D0A2-5B5D-540C-1E6CF018F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9A2E3-A900-4FC3-AF08-A4110EFC0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1323391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53A6D8AE-5553-C234-692B-9229F99634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4D9F9-82BB-4417-AD9E-1B2B4084352A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9F5B0FD7-9240-3045-809F-F57ACAB1A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40C2625A-AAB5-F5BA-993E-10EE5E695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0D7C9-04E2-41D2-843C-A0A8E5C5D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1837470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2F005468-8379-D8D5-04E3-39E3D4236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A1269-9E69-49D0-A2C0-5595432B3E92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14F520EB-BC0A-BE39-D764-3C645C54B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68C07118-0B06-D6A6-A77F-152A62C8B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6AB20-EB1B-4186-8E42-AD7F15412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8498142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32FDE895-B9EA-0BD4-5F2F-C5D54E0B8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15124-0671-4A1C-96E4-44C147EABA3B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D4EDB7A8-64C9-4B17-273B-47009240B0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4BD9B6B3-E90B-AEE9-F5A1-DF9733E89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C2871-A2B1-4090-AE31-86172C984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586276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xmlns="" id="{2D942C15-E7D7-ED43-2853-DBC7CC8D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xmlns="" id="{F4AD57EB-5923-A01B-965F-CE60145EA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xmlns="" id="{32F49625-1D57-BD52-4724-1EF981BB2D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673A4610-E7E6-4053-9AEB-88EF4D247D17}" type="datetime4">
              <a:rPr lang="en-US"/>
              <a:pPr>
                <a:defRPr/>
              </a:pPr>
              <a:t>February 15, 2023</a:t>
            </a:fld>
            <a:endParaRPr 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xmlns="" id="{EA3ADB1B-9E6E-0D1D-A191-46D3D313FA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xmlns="" id="{BBA7606A-ACF7-0497-E6C3-2E6ACA0796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E88EAB-DA1A-40C4-80DB-F753A72172A1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1031" name="Object 23">
            <a:extLst>
              <a:ext uri="{FF2B5EF4-FFF2-40B4-BE49-F238E27FC236}">
                <a16:creationId xmlns:a16="http://schemas.microsoft.com/office/drawing/2014/main" xmlns="" id="{15CB6BE3-FACE-D4E6-CB78-8A88018A4483}"/>
              </a:ext>
            </a:extLst>
          </p:cNvPr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p:oleObj spid="_x0000_s1025" name="Clip" r:id="rId14" imgW="6857143" imgH="48963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xmlns="" id="{4431D155-2B53-F98A-14B4-B6E4067D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948C996-DCD7-4105-997F-5EE5272CB9CE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xmlns="" id="{161A8139-7E9D-183A-40B3-991258FEDAF6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BB15C76-8DAA-495D-9E51-83EFFD0412BA}" type="slidenum">
              <a:rPr lang="zh-CN" altLang="en-US" sz="1200">
                <a:ea typeface="SimSun" panose="02010600030101010101" pitchFamily="2" charset="-122"/>
              </a:rPr>
              <a:pPr algn="r" eaLnBrk="1" hangingPunct="1"/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xmlns="" id="{77019F89-50D3-AA13-52E1-2577A54AFC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Data Mining: </a:t>
            </a:r>
            <a:br>
              <a:rPr lang="en-US" altLang="en-US" sz="6000" dirty="0"/>
            </a:br>
            <a:r>
              <a:rPr lang="en-US" altLang="en-US" sz="6000" dirty="0"/>
              <a:t> </a:t>
            </a:r>
            <a:r>
              <a:rPr lang="en-US" altLang="en-US" sz="4800" dirty="0"/>
              <a:t>Concepts and Techniques</a:t>
            </a:r>
            <a:br>
              <a:rPr lang="en-US" altLang="en-US" sz="4800" dirty="0"/>
            </a:br>
            <a:r>
              <a:rPr lang="en-US" altLang="en-US" sz="4800" dirty="0"/>
              <a:t> </a:t>
            </a:r>
            <a:r>
              <a:rPr lang="en-US" altLang="en-US" sz="2800" dirty="0"/>
              <a:t>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ed.)</a:t>
            </a: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3200" dirty="0"/>
              <a:t>— Chapter 1</a:t>
            </a:r>
            <a:r>
              <a:rPr lang="en-US" altLang="en-US" sz="2800" dirty="0"/>
              <a:t> —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xmlns="" id="{6E80E2B1-3465-FF92-E3FD-4AA14B2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E4B546-044E-4307-912E-3727650EB5B3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5C133A2C-BB2D-B32E-5258-56CB58674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in Business Intelligence</a:t>
            </a:r>
            <a:r>
              <a:rPr lang="en-US" altLang="en-US" sz="2800" b="0"/>
              <a:t> </a:t>
            </a:r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xmlns="" id="{767BB1E1-94BC-F181-F250-B513404A2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xmlns="" id="{81AA0C59-2048-5A9A-6000-48C37BDA3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xmlns="" id="{49B6E9BD-2122-CB9C-8D9D-B118CEC1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xmlns="" id="{2A274B89-ED64-D7A4-ADDD-EA219B88B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xmlns="" id="{3CAE4039-CC72-DEAE-7DF0-4540EB297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>
            <a:extLst>
              <a:ext uri="{FF2B5EF4-FFF2-40B4-BE49-F238E27FC236}">
                <a16:creationId xmlns:a16="http://schemas.microsoft.com/office/drawing/2014/main" xmlns="" id="{B35FFD28-B533-D4C2-43B7-73306B388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xmlns="" id="{D380CD51-5AA5-76E5-3023-48B754CCB0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xmlns="" id="{18600CB6-5007-435D-AFE2-ACD4EB983D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1">
            <a:extLst>
              <a:ext uri="{FF2B5EF4-FFF2-40B4-BE49-F238E27FC236}">
                <a16:creationId xmlns:a16="http://schemas.microsoft.com/office/drawing/2014/main" xmlns="" id="{2C92022D-63AC-86FD-1544-5E7822B3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12301" name="Text Box 12">
            <a:extLst>
              <a:ext uri="{FF2B5EF4-FFF2-40B4-BE49-F238E27FC236}">
                <a16:creationId xmlns:a16="http://schemas.microsoft.com/office/drawing/2014/main" xmlns="" id="{45FEA94D-9899-D23F-D978-8B8BA466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302" name="Text Box 13">
            <a:extLst>
              <a:ext uri="{FF2B5EF4-FFF2-40B4-BE49-F238E27FC236}">
                <a16:creationId xmlns:a16="http://schemas.microsoft.com/office/drawing/2014/main" xmlns="" id="{D7A9C2BC-B32B-CF9D-3006-0A8C21B4D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12303" name="Text Box 14">
            <a:extLst>
              <a:ext uri="{FF2B5EF4-FFF2-40B4-BE49-F238E27FC236}">
                <a16:creationId xmlns:a16="http://schemas.microsoft.com/office/drawing/2014/main" xmlns="" id="{38AFFF8A-BC3D-95F7-E15D-06F0C4B9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12304" name="Text Box 15">
            <a:extLst>
              <a:ext uri="{FF2B5EF4-FFF2-40B4-BE49-F238E27FC236}">
                <a16:creationId xmlns:a16="http://schemas.microsoft.com/office/drawing/2014/main" xmlns="" id="{0C3A77AA-FFCB-B0C6-E35C-3629DF19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12305" name="Text Box 16">
            <a:extLst>
              <a:ext uri="{FF2B5EF4-FFF2-40B4-BE49-F238E27FC236}">
                <a16:creationId xmlns:a16="http://schemas.microsoft.com/office/drawing/2014/main" xmlns="" id="{F2B491EB-A348-D7E5-1977-D08A8642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12306" name="Text Box 17">
            <a:extLst>
              <a:ext uri="{FF2B5EF4-FFF2-40B4-BE49-F238E27FC236}">
                <a16:creationId xmlns:a16="http://schemas.microsoft.com/office/drawing/2014/main" xmlns="" id="{4A889BE3-D2CB-D893-55C6-8ADE19AB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Presentation</a:t>
            </a:r>
          </a:p>
        </p:txBody>
      </p:sp>
      <p:sp>
        <p:nvSpPr>
          <p:cNvPr id="12307" name="Text Box 18">
            <a:extLst>
              <a:ext uri="{FF2B5EF4-FFF2-40B4-BE49-F238E27FC236}">
                <a16:creationId xmlns:a16="http://schemas.microsoft.com/office/drawing/2014/main" xmlns="" id="{0825A2D4-29A0-6C91-66C9-B57867DC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12308" name="Text Box 19">
            <a:extLst>
              <a:ext uri="{FF2B5EF4-FFF2-40B4-BE49-F238E27FC236}">
                <a16:creationId xmlns:a16="http://schemas.microsoft.com/office/drawing/2014/main" xmlns="" id="{C4F74589-311B-9F38-7BB7-5525ED02C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09" name="Text Box 20">
            <a:extLst>
              <a:ext uri="{FF2B5EF4-FFF2-40B4-BE49-F238E27FC236}">
                <a16:creationId xmlns:a16="http://schemas.microsoft.com/office/drawing/2014/main" xmlns="" id="{CC8339F4-4945-C9AF-9BA8-FC53B929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12310" name="Text Box 21">
            <a:extLst>
              <a:ext uri="{FF2B5EF4-FFF2-40B4-BE49-F238E27FC236}">
                <a16:creationId xmlns:a16="http://schemas.microsoft.com/office/drawing/2014/main" xmlns="" id="{D22D7967-AF66-9D3D-CBBF-D7C7C74E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Data Exploration</a:t>
            </a:r>
          </a:p>
        </p:txBody>
      </p:sp>
      <p:sp>
        <p:nvSpPr>
          <p:cNvPr id="12311" name="Text Box 23">
            <a:extLst>
              <a:ext uri="{FF2B5EF4-FFF2-40B4-BE49-F238E27FC236}">
                <a16:creationId xmlns:a16="http://schemas.microsoft.com/office/drawing/2014/main" xmlns="" id="{E9CBF4E4-0581-671D-F561-0C690801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xmlns="" id="{5B94F9A1-5F5A-B9BF-5C7B-5EBE4729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xmlns="" id="{6854C893-96B2-9FEE-823A-981C930F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xmlns="" id="{E4CE9F10-21BC-B033-E197-09DB8F50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xmlns="" id="{AE07F896-4096-6D5A-10DC-26FD42501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xmlns="" id="{87DB0C01-E1AB-E11F-35AC-66AA38FE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A6B2C0-0598-4AB6-A8EB-6B7D1A3B6F77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0D0F143A-55E4-A25F-FE26-E5F4DBC7F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Example: Mining vs. Data Exploration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D61A236B-2D8E-19AC-ECF0-9F6FC1D70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/>
              <a:t>Business intelligence 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Warehouse, data cube, reporting but not much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Business objects vs. data mining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Supply chain example: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Data presentation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/>
              <a:t>Exploration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xmlns="" id="{1E0F6955-ECB0-EC41-56C1-2B3C0CAE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87C4B62-9FAD-47D7-93A7-ED86B04A556E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E0E42897-E530-57D6-72EB-15985BD4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KDD Process: A Typical View from ML and Statistics</a:t>
            </a:r>
            <a:endParaRPr lang="en-US" altLang="en-US" sz="3200" b="0"/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xmlns="" id="{F8144071-C882-6749-890D-855B5718F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xmlns="" id="{DCE80A13-5791-3A58-B491-76D3192F31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17">
            <a:extLst>
              <a:ext uri="{FF2B5EF4-FFF2-40B4-BE49-F238E27FC236}">
                <a16:creationId xmlns:a16="http://schemas.microsoft.com/office/drawing/2014/main" xmlns="" id="{3D30F1C4-7DF3-9555-1037-D8B0D5BE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Input Data</a:t>
            </a:r>
            <a:endParaRPr lang="en-US" altLang="en-US" sz="1600"/>
          </a:p>
        </p:txBody>
      </p:sp>
      <p:sp>
        <p:nvSpPr>
          <p:cNvPr id="14343" name="Rectangle 21">
            <a:extLst>
              <a:ext uri="{FF2B5EF4-FFF2-40B4-BE49-F238E27FC236}">
                <a16:creationId xmlns:a16="http://schemas.microsoft.com/office/drawing/2014/main" xmlns="" id="{5A1297A8-1C91-06B0-E6BD-5E37CC2B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22">
            <a:extLst>
              <a:ext uri="{FF2B5EF4-FFF2-40B4-BE49-F238E27FC236}">
                <a16:creationId xmlns:a16="http://schemas.microsoft.com/office/drawing/2014/main" xmlns="" id="{F5640B5C-7632-DDDD-8346-4DB8A8DB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WordArt 29">
            <a:extLst>
              <a:ext uri="{FF2B5EF4-FFF2-40B4-BE49-F238E27FC236}">
                <a16:creationId xmlns:a16="http://schemas.microsoft.com/office/drawing/2014/main" xmlns="" id="{8B3A25E1-0448-7F08-6228-ACC6F913E6A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4346" name="Text Box 32">
            <a:extLst>
              <a:ext uri="{FF2B5EF4-FFF2-40B4-BE49-F238E27FC236}">
                <a16:creationId xmlns:a16="http://schemas.microsoft.com/office/drawing/2014/main" xmlns="" id="{F8EAFB8C-89E3-3513-DEC3-47F6F867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14347" name="Text Box 44">
            <a:extLst>
              <a:ext uri="{FF2B5EF4-FFF2-40B4-BE49-F238E27FC236}">
                <a16:creationId xmlns:a16="http://schemas.microsoft.com/office/drawing/2014/main" xmlns="" id="{660385E1-6335-2D8F-BAFD-293942774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2149475"/>
            <a:ext cx="1447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Data Pre-Processing</a:t>
            </a:r>
          </a:p>
        </p:txBody>
      </p:sp>
      <p:sp>
        <p:nvSpPr>
          <p:cNvPr id="14348" name="Line 45">
            <a:extLst>
              <a:ext uri="{FF2B5EF4-FFF2-40B4-BE49-F238E27FC236}">
                <a16:creationId xmlns:a16="http://schemas.microsoft.com/office/drawing/2014/main" xmlns="" id="{5FF16B48-0881-579A-1EDE-A1FEE9CF7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46">
            <a:extLst>
              <a:ext uri="{FF2B5EF4-FFF2-40B4-BE49-F238E27FC236}">
                <a16:creationId xmlns:a16="http://schemas.microsoft.com/office/drawing/2014/main" xmlns="" id="{1AF75AFE-1F86-55DD-AB59-57111107B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47">
            <a:extLst>
              <a:ext uri="{FF2B5EF4-FFF2-40B4-BE49-F238E27FC236}">
                <a16:creationId xmlns:a16="http://schemas.microsoft.com/office/drawing/2014/main" xmlns="" id="{2BC04604-A408-DFEE-82D4-C1508D43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Text Box 48">
            <a:extLst>
              <a:ext uri="{FF2B5EF4-FFF2-40B4-BE49-F238E27FC236}">
                <a16:creationId xmlns:a16="http://schemas.microsoft.com/office/drawing/2014/main" xmlns="" id="{8BB10435-51A6-6B95-A151-3694F269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085975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Post-Processing</a:t>
            </a:r>
          </a:p>
        </p:txBody>
      </p:sp>
      <p:sp>
        <p:nvSpPr>
          <p:cNvPr id="14352" name="Rectangle 49">
            <a:extLst>
              <a:ext uri="{FF2B5EF4-FFF2-40B4-BE49-F238E27FC236}">
                <a16:creationId xmlns:a16="http://schemas.microsoft.com/office/drawing/2014/main" xmlns="" id="{7293DD77-352E-F347-A2DD-D171EEE74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This is a view from typical machine learning and statistics communities</a:t>
            </a:r>
          </a:p>
        </p:txBody>
      </p:sp>
      <p:grpSp>
        <p:nvGrpSpPr>
          <p:cNvPr id="14353" name="Group 52">
            <a:extLst>
              <a:ext uri="{FF2B5EF4-FFF2-40B4-BE49-F238E27FC236}">
                <a16:creationId xmlns:a16="http://schemas.microsoft.com/office/drawing/2014/main" xmlns="" id="{DDDE3E99-23EA-8CDF-CFE5-B643030D2D99}"/>
              </a:ext>
            </a:extLst>
          </p:cNvPr>
          <p:cNvGrpSpPr>
            <a:grpSpLocks/>
          </p:cNvGrpSpPr>
          <p:nvPr/>
        </p:nvGrpSpPr>
        <p:grpSpPr bwMode="auto">
          <a:xfrm>
            <a:off x="542925" y="3886200"/>
            <a:ext cx="2362200" cy="1143000"/>
            <a:chOff x="288" y="2880"/>
            <a:chExt cx="1488" cy="720"/>
          </a:xfrm>
        </p:grpSpPr>
        <p:sp>
          <p:nvSpPr>
            <p:cNvPr id="14362" name="Rectangle 50">
              <a:extLst>
                <a:ext uri="{FF2B5EF4-FFF2-40B4-BE49-F238E27FC236}">
                  <a16:creationId xmlns:a16="http://schemas.microsoft.com/office/drawing/2014/main" xmlns="" id="{2E61E858-4CA1-8B69-65C5-2CFD1608F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Text Box 51">
              <a:extLst>
                <a:ext uri="{FF2B5EF4-FFF2-40B4-BE49-F238E27FC236}">
                  <a16:creationId xmlns:a16="http://schemas.microsoft.com/office/drawing/2014/main" xmlns="" id="{27524C88-6752-CC00-B257-8B7EA2517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Dimension reduction</a:t>
              </a:r>
            </a:p>
          </p:txBody>
        </p:sp>
      </p:grpSp>
      <p:sp>
        <p:nvSpPr>
          <p:cNvPr id="14354" name="Rectangle 54">
            <a:extLst>
              <a:ext uri="{FF2B5EF4-FFF2-40B4-BE49-F238E27FC236}">
                <a16:creationId xmlns:a16="http://schemas.microsoft.com/office/drawing/2014/main" xmlns="" id="{A0930262-B0A2-A1D3-898B-E4F361AC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5" name="Text Box 55">
            <a:extLst>
              <a:ext uri="{FF2B5EF4-FFF2-40B4-BE49-F238E27FC236}">
                <a16:creationId xmlns:a16="http://schemas.microsoft.com/office/drawing/2014/main" xmlns="" id="{1E4490B7-BA4A-A14B-074E-E96E5E49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… … … …</a:t>
            </a:r>
          </a:p>
        </p:txBody>
      </p:sp>
      <p:grpSp>
        <p:nvGrpSpPr>
          <p:cNvPr id="14356" name="Group 56">
            <a:extLst>
              <a:ext uri="{FF2B5EF4-FFF2-40B4-BE49-F238E27FC236}">
                <a16:creationId xmlns:a16="http://schemas.microsoft.com/office/drawing/2014/main" xmlns="" id="{0EE796FD-3E0C-F7AC-6B9F-3EE702D226A2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3886200"/>
            <a:ext cx="2362200" cy="1143000"/>
            <a:chOff x="288" y="2880"/>
            <a:chExt cx="1488" cy="720"/>
          </a:xfrm>
        </p:grpSpPr>
        <p:sp>
          <p:nvSpPr>
            <p:cNvPr id="14360" name="Rectangle 57">
              <a:extLst>
                <a:ext uri="{FF2B5EF4-FFF2-40B4-BE49-F238E27FC236}">
                  <a16:creationId xmlns:a16="http://schemas.microsoft.com/office/drawing/2014/main" xmlns="" id="{F779913B-56F8-2571-EB71-094D4171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Text Box 58">
              <a:extLst>
                <a:ext uri="{FF2B5EF4-FFF2-40B4-BE49-F238E27FC236}">
                  <a16:creationId xmlns:a16="http://schemas.microsoft.com/office/drawing/2014/main" xmlns="" id="{B411DE54-EC97-7E2B-E1F6-7FDB48CB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Pattern visualization</a:t>
              </a:r>
            </a:p>
          </p:txBody>
        </p:sp>
      </p:grpSp>
      <p:sp>
        <p:nvSpPr>
          <p:cNvPr id="14357" name="AutoShape 62">
            <a:extLst>
              <a:ext uri="{FF2B5EF4-FFF2-40B4-BE49-F238E27FC236}">
                <a16:creationId xmlns:a16="http://schemas.microsoft.com/office/drawing/2014/main" xmlns="" id="{AB755C3C-DE8D-03B4-8F3C-AA0F55BDF640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AutoShape 63">
            <a:extLst>
              <a:ext uri="{FF2B5EF4-FFF2-40B4-BE49-F238E27FC236}">
                <a16:creationId xmlns:a16="http://schemas.microsoft.com/office/drawing/2014/main" xmlns="" id="{8107EE85-7480-A6BA-BDE3-4F5B4B92288D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9" name="AutoShape 64">
            <a:extLst>
              <a:ext uri="{FF2B5EF4-FFF2-40B4-BE49-F238E27FC236}">
                <a16:creationId xmlns:a16="http://schemas.microsoft.com/office/drawing/2014/main" xmlns="" id="{76D1E8B8-8C7C-73C4-C830-CC4556217E20}"/>
              </a:ext>
            </a:extLst>
          </p:cNvPr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0F66EEB6-469F-25D1-5D29-4DD37DA9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AC462B-EED8-44ED-969F-BAA304A553B9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A0D3E128-401E-BE6E-1219-95B92BEB9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Medical Data Mining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A48CE39C-87E0-8ECF-F1AA-9AD2C6425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Health care &amp; medical data mining – often adopted such a view in statistics and machine learning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Preprocessing of the data (including feature extraction and dimension reduction)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Classification or/and clustering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Post-processing for presentation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xmlns="" id="{4CA68E53-AF8D-E85D-9884-8636D331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9EF962-F801-4B49-AFB0-DC010B2D53B4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A7EA1FCF-A8EC-1823-5D1C-BA3E20D58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57996F2C-DB36-F7DF-D572-5348B5027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xmlns="" id="{FD37E7E4-744D-7A06-D67D-5B944BE23D70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753100" y="2287588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F143D550-C7B0-E73D-7E1E-7C86980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BD91CC-1D11-45AA-8E84-05741E4584BC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000ED961-74D4-F547-20C4-D20C9B431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Multi-Dimensional View of Data Mining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2D69A8E2-6A40-C67A-831B-AFAC206D3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Data to be mined</a:t>
            </a:r>
            <a:endParaRPr lang="en-US" altLang="en-US" sz="200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Knowledge to be mined (or: Data mining functions)</a:t>
            </a:r>
            <a:endParaRPr lang="en-US" altLang="en-US" sz="2000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Characterization, discrimination, association, classification, clustering, trend/deviation, outlier analysis,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Descriptive vs. predictive data mining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Multiple/integrated functions and mining at multiple levels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Techniques utilized</a:t>
            </a:r>
            <a:endParaRPr lang="en-US" altLang="en-US" sz="2000" b="1"/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Data-intensive, data warehouse (OLAP), machine learning, statistics, pattern recognition, visualization, high-performance,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u="sng"/>
              <a:t>Applications adapted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Retail, telecommunication, banking, fraud analysis, bio-data mining, stock market analysis, text mining, Web mining, etc.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AA754070-1CB8-F8F7-BC4D-2842AF1B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C6350E-9C48-4B34-A355-CC3B846CC152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B96F3CA6-257C-BA1A-822D-19B66487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37A74C1A-96CB-DEE3-048F-32A2177BC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xmlns="" id="{B7C04622-DEA0-E540-D8EE-2AF2E8941037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914900" y="2870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7C64D876-B76A-E676-245E-40653E58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4BE8FD-A9FE-42BA-9E12-78CD57C9339E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5DC1BF31-903F-9A29-0E7F-234083AB9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Mining: On What Kinds of Data?</a:t>
            </a:r>
            <a:endParaRPr lang="en-US" altLang="en-US" sz="3200" b="0" u="sng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6D48308C-57E7-C1AF-9021-2E1206692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80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/>
              <a:t>The World-Wide Web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xmlns="" id="{60839777-1C11-F375-7446-EAEFB05F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3F2CE7-1B6C-4332-99E5-D2FFCD2E0A2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68FB18E7-6D60-E5FE-6A3B-4E01287E7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7C761B67-4DD7-286F-8916-19C0C91EB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xmlns="" id="{40C0DD7B-EF1D-610F-42F0-284F7A236622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372100" y="33274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A4F83FF4-932F-EB7B-8E99-E3901F8B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79E2162-657C-4A6B-8CA2-3AB4582DF51E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C79B8A4-354C-22BC-C7A2-C308439D5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(1) Generalization</a:t>
            </a:r>
            <a:endParaRPr lang="en-US" altLang="en-US" sz="2800" b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86923513-3034-B57C-E592-E2D78511B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Information integration and data warehouse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cleaning, transformation, integration, and multidimensional data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cube technology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Scalable methods for computing (i.e., materializing) multidimensional aggregates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OLAP (online analytical processing)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Multidimensional concept description: Characterization and discrimination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Generalize, summarize, and contrast data characteristics, e.g., dry vs. wet region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xmlns="" id="{880C6AC3-BCC2-0810-2FAE-9EE597D6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3508C1-9C70-4B04-B503-9DB9AE750A7B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EDDBDA50-5F17-48CA-F67D-013725418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xmlns="" id="{1999AADC-5AEF-FF8E-C705-8D7388D3E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xmlns="" id="{460DA0D4-281D-AB3D-0721-77A40669E0E2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314700" y="1346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xmlns="" id="{3B9C2CB6-CBE8-48BE-0EB9-9400B480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7D334B-6AA8-4035-BD29-3E287133C64A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C9B10187-4838-A49F-0673-B1C4B1565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(2) Association and Correlation Analysis</a:t>
            </a:r>
            <a:endParaRPr lang="en-US" altLang="en-US" sz="2800" b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25B004EB-F0CD-152F-6C91-78E650B38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Frequent patterns (or frequent itemsets)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Diaper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How to use such patterns for classification, clustering, and other applications?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FCA1A7CE-0127-F1A5-B655-A41B50B3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303130-2957-4B07-968C-ED5841BB4FD7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D7CFA658-5275-8D52-D321-FF6B6153E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(3) Classification</a:t>
            </a:r>
            <a:endParaRPr lang="en-US" altLang="en-US" sz="2800" b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C2EA75F3-10E1-50F4-8514-DA349DAF9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Credit card fraud detection, direct marketing, classifying stars, diseases,  web-pages, …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xmlns="" id="{FACABCD1-DA5A-0126-D47A-21A6B477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E126FA3-0506-4AFC-87EF-43321E0EB0A5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8553C154-9B36-0E46-A8EA-5602DFFD8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(4) Cluster Analysis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17DE5518-3A28-972F-8939-FAFA689A9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Many methods and applications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31D9957D-8E03-3C25-3C5F-2150F65D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EDF026-8D4C-415D-A032-DAE12B16CA92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A1A436C4-B23C-18DC-4C26-D4D072CA7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Data Mining Function: (5) Outlier Analysis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8CFAF87A-B7A9-600C-951B-151A12E8A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Noise or exception? </a:t>
            </a:r>
            <a:r>
              <a:rPr lang="en-US" altLang="en-US" sz="2000">
                <a:cs typeface="Tahoma" panose="020B0604030504040204" pitchFamily="34" charset="0"/>
              </a:rPr>
              <a:t>― 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Useful in fraud detection, rare events analysis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xmlns="" id="{5E4014F2-984C-DC9B-5D9F-659C34CD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BAC3FD-1F7A-4ADB-A6B8-4299DD6E7F19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FED0A561-4CA4-FB48-F73E-D8CD178CA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Time and Ordering: Sequential Pattern, Trend and Evolution Analysis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7A2A3316-EA51-A7E1-839F-5A5D0FBC2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Trend, time-series, and deviation analysis: 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e.g., first buy digital camera, then buy </a:t>
            </a:r>
            <a:r>
              <a:rPr lang="en-US" altLang="en-US">
                <a:sym typeface="Wingdings" panose="05000000000000000000" pitchFamily="2" charset="2"/>
              </a:rPr>
              <a:t>large SD memory cards</a:t>
            </a:r>
            <a:endParaRPr lang="en-US" altLang="en-US"/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/>
              <a:t>Ordered, time-varying, potentially infinite, data streams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xmlns="" id="{D1829BE3-1C42-893F-6C64-493ED973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3FEAF1-7506-4B0E-B72F-A60E543C06D2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688D19C4-DF2A-7302-B201-B91D5BD11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Structure and Network Analysis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58D77340-3B20-3555-BC2D-20CE22CD3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000"/>
              <a:t>Web community discovery, opinion mining, usage mining, …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xmlns="" id="{962692BD-D232-7824-80F8-9F9FC56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0216F15-2B9B-499C-9715-940E3EC1F8AD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0E9EF5CB-DB73-0BB8-DBF9-249D2F0B3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Knowledge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197D5F9F-9D39-D3C7-DE32-9E647406C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Are all mined knowledge interesting?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One can mine tremendous amount of “patterns” and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fit only certain dimension space (time, location, 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Some may not be representative, may be transient,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Evaluation of mined knowledge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→ directly mine only interesting knowledge?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Descriptive vs. predictive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Coverage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Typicality vs. novelty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Accuracy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Timeliness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…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6C506EAD-D70D-644D-60D8-32A479D3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955ADD-74E9-4790-82AD-B1E921051021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5C7E1E48-5EF6-F414-3324-B370EDA28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25BA4A25-B866-D625-3A15-E46A428FF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29701" name="AutoShape 4">
            <a:extLst>
              <a:ext uri="{FF2B5EF4-FFF2-40B4-BE49-F238E27FC236}">
                <a16:creationId xmlns:a16="http://schemas.microsoft.com/office/drawing/2014/main" xmlns="" id="{0D90F5CB-7C11-414E-F93A-52A284AFBE5B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39370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xmlns="" id="{FF48FDFF-0E1A-06F8-EB91-DB3BB00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9BCB99-7D0C-4808-BAF3-9C21E954B56C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EFFF176-1C8E-72CF-7094-8FEA6F9AC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Data Mining: Confluence of Multiple Disciplines</a:t>
            </a:r>
            <a:r>
              <a:rPr lang="en-US" altLang="en-US" sz="3200" b="0"/>
              <a:t> </a:t>
            </a:r>
          </a:p>
        </p:txBody>
      </p:sp>
      <p:sp>
        <p:nvSpPr>
          <p:cNvPr id="30724" name="Oval 19">
            <a:extLst>
              <a:ext uri="{FF2B5EF4-FFF2-40B4-BE49-F238E27FC236}">
                <a16:creationId xmlns:a16="http://schemas.microsoft.com/office/drawing/2014/main" xmlns="" id="{2FE18AD2-73EC-26E2-B421-0668B703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2286000" cy="1066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Data Mining</a:t>
            </a:r>
          </a:p>
        </p:txBody>
      </p:sp>
      <p:sp>
        <p:nvSpPr>
          <p:cNvPr id="30725" name="Line 13">
            <a:extLst>
              <a:ext uri="{FF2B5EF4-FFF2-40B4-BE49-F238E27FC236}">
                <a16:creationId xmlns:a16="http://schemas.microsoft.com/office/drawing/2014/main" xmlns="" id="{E15C6B18-5237-5DAF-978E-4D82B6CE8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14">
            <a:extLst>
              <a:ext uri="{FF2B5EF4-FFF2-40B4-BE49-F238E27FC236}">
                <a16:creationId xmlns:a16="http://schemas.microsoft.com/office/drawing/2014/main" xmlns="" id="{F01C6CAD-98E0-80AF-69B6-718A6109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15">
            <a:extLst>
              <a:ext uri="{FF2B5EF4-FFF2-40B4-BE49-F238E27FC236}">
                <a16:creationId xmlns:a16="http://schemas.microsoft.com/office/drawing/2014/main" xmlns="" id="{DD832B81-9A8B-CD91-6D27-8D8B226F4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3622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6">
            <a:extLst>
              <a:ext uri="{FF2B5EF4-FFF2-40B4-BE49-F238E27FC236}">
                <a16:creationId xmlns:a16="http://schemas.microsoft.com/office/drawing/2014/main" xmlns="" id="{DF474404-4269-583B-07F8-C1AA27D410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657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7">
            <a:extLst>
              <a:ext uri="{FF2B5EF4-FFF2-40B4-BE49-F238E27FC236}">
                <a16:creationId xmlns:a16="http://schemas.microsoft.com/office/drawing/2014/main" xmlns="" id="{4DD0D499-B84A-C82D-0E07-64ED84F0F4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1910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8">
            <a:extLst>
              <a:ext uri="{FF2B5EF4-FFF2-40B4-BE49-F238E27FC236}">
                <a16:creationId xmlns:a16="http://schemas.microsoft.com/office/drawing/2014/main" xmlns="" id="{CBEA0DD7-8B3B-83D7-86E8-2C4B73F72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19100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Oval 21">
            <a:extLst>
              <a:ext uri="{FF2B5EF4-FFF2-40B4-BE49-F238E27FC236}">
                <a16:creationId xmlns:a16="http://schemas.microsoft.com/office/drawing/2014/main" xmlns="" id="{75B7CD8C-259C-F151-9FB3-3A1186C0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Machine</a:t>
            </a:r>
          </a:p>
          <a:p>
            <a:pPr algn="ctr" eaLnBrk="1" hangingPunct="1"/>
            <a:r>
              <a:rPr lang="en-US" altLang="en-US" sz="2400"/>
              <a:t>Learning</a:t>
            </a:r>
          </a:p>
        </p:txBody>
      </p:sp>
      <p:sp>
        <p:nvSpPr>
          <p:cNvPr id="30732" name="Oval 22">
            <a:extLst>
              <a:ext uri="{FF2B5EF4-FFF2-40B4-BE49-F238E27FC236}">
                <a16:creationId xmlns:a16="http://schemas.microsoft.com/office/drawing/2014/main" xmlns="" id="{4532AC43-D13F-6F14-02A7-D32B256D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600200"/>
            <a:ext cx="2057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Statistics</a:t>
            </a:r>
          </a:p>
        </p:txBody>
      </p:sp>
      <p:sp>
        <p:nvSpPr>
          <p:cNvPr id="30733" name="Oval 23">
            <a:extLst>
              <a:ext uri="{FF2B5EF4-FFF2-40B4-BE49-F238E27FC236}">
                <a16:creationId xmlns:a16="http://schemas.microsoft.com/office/drawing/2014/main" xmlns="" id="{A384EE8F-7995-6F03-9A5D-F5C42B5D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76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Applications</a:t>
            </a:r>
          </a:p>
        </p:txBody>
      </p:sp>
      <p:sp>
        <p:nvSpPr>
          <p:cNvPr id="30734" name="Oval 24">
            <a:extLst>
              <a:ext uri="{FF2B5EF4-FFF2-40B4-BE49-F238E27FC236}">
                <a16:creationId xmlns:a16="http://schemas.microsoft.com/office/drawing/2014/main" xmlns="" id="{71E0FBF2-48A5-2859-045C-662E0622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Algorithm</a:t>
            </a:r>
          </a:p>
        </p:txBody>
      </p:sp>
      <p:sp>
        <p:nvSpPr>
          <p:cNvPr id="30735" name="Oval 25">
            <a:extLst>
              <a:ext uri="{FF2B5EF4-FFF2-40B4-BE49-F238E27FC236}">
                <a16:creationId xmlns:a16="http://schemas.microsoft.com/office/drawing/2014/main" xmlns="" id="{04A0FCED-F29B-EDCF-D099-8C2DCC64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Pattern</a:t>
            </a:r>
          </a:p>
          <a:p>
            <a:pPr algn="ctr" eaLnBrk="1" hangingPunct="1"/>
            <a:r>
              <a:rPr lang="en-US" altLang="en-US" sz="2400"/>
              <a:t>Recognition</a:t>
            </a:r>
          </a:p>
        </p:txBody>
      </p:sp>
      <p:sp>
        <p:nvSpPr>
          <p:cNvPr id="30736" name="Oval 26">
            <a:extLst>
              <a:ext uri="{FF2B5EF4-FFF2-40B4-BE49-F238E27FC236}">
                <a16:creationId xmlns:a16="http://schemas.microsoft.com/office/drawing/2014/main" xmlns="" id="{9DD9F3D1-18A3-0BC5-C454-69D6BD925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High-Performance</a:t>
            </a:r>
          </a:p>
          <a:p>
            <a:pPr algn="ctr" eaLnBrk="1" hangingPunct="1"/>
            <a:r>
              <a:rPr lang="en-US" altLang="en-US" sz="1800"/>
              <a:t>Computing</a:t>
            </a:r>
          </a:p>
        </p:txBody>
      </p:sp>
      <p:sp>
        <p:nvSpPr>
          <p:cNvPr id="30737" name="Oval 27">
            <a:extLst>
              <a:ext uri="{FF2B5EF4-FFF2-40B4-BE49-F238E27FC236}">
                <a16:creationId xmlns:a16="http://schemas.microsoft.com/office/drawing/2014/main" xmlns="" id="{673AFAD5-849D-92C6-383C-21757CE7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/>
              <a:t>Visualization</a:t>
            </a:r>
            <a:endParaRPr lang="en-US" altLang="en-US" sz="2000"/>
          </a:p>
        </p:txBody>
      </p:sp>
      <p:sp>
        <p:nvSpPr>
          <p:cNvPr id="30738" name="Line 28">
            <a:extLst>
              <a:ext uri="{FF2B5EF4-FFF2-40B4-BE49-F238E27FC236}">
                <a16:creationId xmlns:a16="http://schemas.microsoft.com/office/drawing/2014/main" xmlns="" id="{89C1EA21-DCD0-1BA7-A4C9-72FFD0A2AE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267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Oval 30">
            <a:extLst>
              <a:ext uri="{FF2B5EF4-FFF2-40B4-BE49-F238E27FC236}">
                <a16:creationId xmlns:a16="http://schemas.microsoft.com/office/drawing/2014/main" xmlns="" id="{198CF75F-1A59-17D3-D1D8-DD9B1C9D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Database </a:t>
            </a:r>
          </a:p>
          <a:p>
            <a:pPr algn="ctr" eaLnBrk="1" hangingPunct="1"/>
            <a:r>
              <a:rPr lang="en-US" altLang="en-US" sz="2400"/>
              <a:t>Technology</a:t>
            </a:r>
          </a:p>
        </p:txBody>
      </p:sp>
      <p:sp>
        <p:nvSpPr>
          <p:cNvPr id="30740" name="Line 31">
            <a:extLst>
              <a:ext uri="{FF2B5EF4-FFF2-40B4-BE49-F238E27FC236}">
                <a16:creationId xmlns:a16="http://schemas.microsoft.com/office/drawing/2014/main" xmlns="" id="{05C87F75-67F1-3BEB-816C-23270DF2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438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A696BC67-A8FD-A81D-3931-CE9AB38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61B0D8-08C0-48DC-AB77-855918380B2C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9E286DF6-6D61-9F1F-5125-81891D261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Confluence of Multiple Disciplines?</a:t>
            </a:r>
            <a:endParaRPr lang="en-US" altLang="en-US" sz="3200" b="0" u="sng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BB597C4E-29A8-2F0F-2FFD-CBE5B43BA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Algorithms must be highly scalable to handle such as tera-bytes of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Structure data, graphs, social networks and multi-linked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Heterogeneous databases and legacy databases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/>
              <a:t>New and sophisticated applications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xmlns="" id="{E5682F96-800B-40FE-EE80-9CF213A8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FA61FB-E307-462A-A46A-C4B8F466128E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D54558D1-7277-51AE-FCC4-D75E8A426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Why Data Mining? 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C2D31C4C-B991-5449-922C-500470CAD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We are drowning in data, but starving for knowledge!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“Necessity is the mother of invention”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Data mining</a:t>
            </a:r>
            <a:r>
              <a:rPr lang="en-US" altLang="en-US" sz="2000">
                <a:cs typeface="Tahoma" panose="020B0604030504040204" pitchFamily="34" charset="0"/>
              </a:rPr>
              <a:t>—</a:t>
            </a:r>
            <a:r>
              <a:rPr lang="en-US" altLang="en-US" sz="2000"/>
              <a:t>Automated analysis of massive data sets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xmlns="" id="{7AAEDAA4-24BA-830B-2F07-DFDF251B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76E4F9-8E0F-4E64-9AEA-F3E8E3CCD596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30B56858-83D9-7DD1-D400-399C5A05B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A22BF5A5-4B4E-DABB-F9D7-44A60956C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2773" name="AutoShape 4">
            <a:extLst>
              <a:ext uri="{FF2B5EF4-FFF2-40B4-BE49-F238E27FC236}">
                <a16:creationId xmlns:a16="http://schemas.microsoft.com/office/drawing/2014/main" xmlns="" id="{507BD072-AE3C-E6ED-00F5-7508B6B6071F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5600700" y="43942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D56FF25B-9E82-909F-3FAD-9A5B7E39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3CE464-BE69-4D43-B66D-3FC39E4FA6F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BE615FB9-AFEF-0F4F-959B-CF6491A20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Data Mining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B1335A1B-78F9-D5D6-05D5-6984D9FA9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Web page analysis: from web page classification, clustering to PageRank &amp; HITS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Biological and medical data analysis: classification, cluster analysis (microarray data analysis),  biological sequence analysis, biological network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software engineering (e.g., IEEE Computer, Aug. 2009 issue)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From major dedicated data mining systems/tools (e.g., SAS, MS SQL-Server Analysis Manager, Oracle Data Mining Tools) to invisible data mining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xmlns="" id="{11A96FB4-6CCE-7D5C-76D6-45858A6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D595DA-0AB7-427B-B077-11052D9BB022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695EDBF-6B63-D498-1F56-389D72E82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06CB3A71-11AE-E7A1-532F-A98BE580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4821" name="AutoShape 4">
            <a:extLst>
              <a:ext uri="{FF2B5EF4-FFF2-40B4-BE49-F238E27FC236}">
                <a16:creationId xmlns:a16="http://schemas.microsoft.com/office/drawing/2014/main" xmlns="" id="{478930F0-EAF1-F9D9-CBBB-5904AEEF49DB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4305300" y="49276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362EA5C6-B30A-F92C-F483-5F8B830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6E0B85-9A7E-46F9-A79A-9F511A1CB571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676A4F65-97BA-A961-70A8-81ED5E948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(1)</a:t>
            </a:r>
            <a:endParaRPr lang="en-US" altLang="en-US" sz="3200" b="0" u="sng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B36FA4C7-97A0-978A-D5E9-75C302BFE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knowledge in multi-dimensional space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Boosting the power of discovery in a networked environment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Presentation and visualization of data mining results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xmlns="" id="{CCAEC132-8453-C557-CFD2-2C16ABF1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954EE4D-ABF6-4922-837D-FC8A7791E7D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04874B4E-89A3-2EA3-B01D-BEF1595D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239000" cy="58578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Major Issues in Data Mining (2)</a:t>
            </a:r>
            <a:endParaRPr lang="en-US" altLang="en-US" sz="3200" b="0" u="sng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38845254-8E65-8097-479A-22E02700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Efficiency and scalability of data mining algorithms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Parallel, distributed, stream, and incremental mining methods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Social impacts of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Invisible data mining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xmlns="" id="{0F4DD1B5-26FF-C3B5-2317-C19CD84B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8B8282-2216-45C7-B700-58C866293B3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3C9F277A-BAA7-18F4-DA5C-AAA805511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E60A91ED-2883-B360-FE5D-4C9EA755A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xmlns="" id="{1BC4B04C-233C-348D-BDEC-9B9B4D6A3463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7277100" y="54610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xmlns="" id="{AE734076-87AA-F006-61F3-75C3F3BB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392C35-F141-46A1-83E6-8018F43064AC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386538D4-6662-60AF-9BB0-744ADBA50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152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A Brief History of Data Mining Society</a:t>
            </a:r>
            <a:endParaRPr lang="en-US" altLang="en-US" sz="2800" b="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DB8E131E-572B-D709-2E10-DEDE4D6F9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/>
              <a:t>1989 IJCAI Workshop on Knowledge Discovery in Databases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Knowledge Discovery in Databases (G. Piatetsky-Shapiro and W. Frawley, 1991)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1991-1994 Workshops on Knowledge Discovery in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Advances in Knowledge Discovery and Data Mining (U. Fayyad, G. Piatetsky-Shapiro, P. Smyth, and R. Uthurusamy, 1996)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1995-1998 International Conferences on Knowledge Discovery in Databases and Data Mining (KDD’95-98)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Journal of Data Mining and Knowledge Discovery (1997)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SIGKDD conferences since 1998 and SIGKDD Explorations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More conferences on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PAKDD (1997), PKDD (1997), SIAM-Data Mining (2001), (IEEE) ICDM (2001),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ACM Transactions on KDD starting in 2007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9E55CA3F-3BB0-606A-19DF-F3BB84AA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6A97F9-01F3-4A53-A6F9-6953B57C9B8A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58C00416-D0E4-87E0-A144-FBE975929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Conferences and Journals on Data Mining</a:t>
            </a:r>
            <a:endParaRPr lang="en-US" altLang="en-US" sz="2800" b="0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761CEB45-2F05-F375-4535-842175C08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/>
              <a:t>KDD Conferences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ACM SIGKDD Int. Conf. on Knowledge Discovery in Databases and Data Mining (</a:t>
            </a:r>
            <a:r>
              <a:rPr lang="en-US" altLang="en-US" sz="1800">
                <a:solidFill>
                  <a:schemeClr val="hlink"/>
                </a:solidFill>
              </a:rPr>
              <a:t>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SIAM Data Mining Conf. (</a:t>
            </a:r>
            <a:r>
              <a:rPr lang="en-US" altLang="en-US" sz="1800">
                <a:solidFill>
                  <a:schemeClr val="hlink"/>
                </a:solidFill>
              </a:rPr>
              <a:t>SDM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(IEEE) Int. Conf. on Data Mining (</a:t>
            </a:r>
            <a:r>
              <a:rPr lang="en-US" altLang="en-US" sz="1800">
                <a:solidFill>
                  <a:schemeClr val="hlink"/>
                </a:solidFill>
              </a:rPr>
              <a:t>ICDM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European Conf. on Machine Learning and Principles and practices of Knowledge Discovery and Data Mining (</a:t>
            </a:r>
            <a:r>
              <a:rPr lang="en-US" altLang="en-US" sz="1800">
                <a:solidFill>
                  <a:srgbClr val="FF0000"/>
                </a:solidFill>
              </a:rPr>
              <a:t>ECML</a:t>
            </a:r>
            <a:r>
              <a:rPr lang="en-US" altLang="en-US" sz="1800"/>
              <a:t>-</a:t>
            </a:r>
            <a:r>
              <a:rPr lang="en-US" altLang="en-US" sz="1800">
                <a:solidFill>
                  <a:schemeClr val="hlink"/>
                </a:solidFill>
              </a:rPr>
              <a:t>PKDD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Pacific-Asia Conf. on Knowledge Discovery and Data Mining (</a:t>
            </a:r>
            <a:r>
              <a:rPr lang="en-US" altLang="en-US" sz="1800">
                <a:solidFill>
                  <a:schemeClr val="hlink"/>
                </a:solidFill>
              </a:rPr>
              <a:t>PAKDD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/>
              <a:t>Int. Conf. on Web Search and Data Mining (</a:t>
            </a:r>
            <a:r>
              <a:rPr lang="en-US" altLang="en-US" sz="1800">
                <a:solidFill>
                  <a:srgbClr val="FF0000"/>
                </a:solidFill>
              </a:rPr>
              <a:t>WSDM</a:t>
            </a:r>
            <a:r>
              <a:rPr lang="en-US" altLang="en-US" sz="1800"/>
              <a:t>)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xmlns="" id="{206E94B3-BB11-AC38-95CF-448FF2D6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434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/>
              <a:t>Other related conferences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DB conferences: ACM SIGMOD, VLDB, ICDE, EDBT, ICDT, …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Web and IR conferences: WWW, SIGIR, WSDM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ML conferences: ICML, NIPS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PR conferences: CVPR,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/>
              <a:t>Journals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Data Mining and Knowledge Discovery (DAMI or DMKD)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IEEE Trans. On Knowledge and Data Eng. (TKDE)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KDD Explorations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/>
              <a:t>ACM Trans. on KDD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xmlns="" id="{18E99AA0-2CEF-3CAA-3475-D4DFF4FA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8021DFE-40B4-4BF7-A4E6-1E2C294BD181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1989519B-39D4-4A19-EDAF-50A397342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525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2800"/>
              <a:t>Where to Find References? DBLP, CiteSeer, Google</a:t>
            </a:r>
            <a:endParaRPr lang="en-US" altLang="en-US" sz="2800" b="0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8D5635A0-7535-3C30-26DE-206E8D817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 mining and KDD (SIGKDD: CDROM)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ACM-SIGKDD, IEEE-ICDM, SIAM-DM, PKDD, PAKDD,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Journal: Data Mining and Knowledge Discovery, KDD Explorations, ACM TKDD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Database systems (SIGMOD: ACM SIGMOD Anthology</a:t>
            </a:r>
            <a:r>
              <a:rPr lang="en-US" altLang="en-US" sz="1600" u="sng"/>
              <a:t>—</a:t>
            </a:r>
            <a:r>
              <a:rPr lang="en-US" altLang="en-US" sz="1800" u="sng"/>
              <a:t>CD ROM)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ACM-SIGMOD, ACM-PODS, VLDB, IEEE-ICDE, EDBT, ICDT, DASFAA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IEEE-TKDE, ACM-TODS/TOIS, JIIS, J. ACM, VLDB J., Info. Sys., etc.</a:t>
            </a:r>
            <a:endParaRPr lang="en-US" altLang="en-US" sz="1400" u="sng"/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AI &amp; Machine Learning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Machine learning (ML), AAAI, IJCAI, COLT (Learning Theory), CVPR, NIPS,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Machine Learning, Artificial Intelligence, Knowledge and Information Systems, IEEE-PAMI,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Web and IR</a:t>
            </a:r>
            <a:r>
              <a:rPr lang="en-US" altLang="en-US" sz="1600" b="1" u="sng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SIGIR, WWW, CIKM,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WWW: Internet and Web Information Systems,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Statistics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Conferences: Joint Stat. Meeting,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Annals of statistics,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u="sng"/>
              <a:t>Visualization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Conference proceedings: CHI, ACM-SIGGraph,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400"/>
              <a:t>Journals: IEEE Trans. visualization and computer graphics, etc.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xmlns="" id="{98CF92B8-15C4-C2DF-C625-FE0B784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3315F8-04A1-4D39-87C6-BAB40CEE825A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BA1A68EF-B441-9B07-DA06-F5C2EABA2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37693D84-15BA-112C-AD11-0659F8087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xmlns="" id="{AA4DAA64-E2EC-D8DE-E24D-B7D076CB2062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2171700" y="59944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xmlns="" id="{28EFFBC1-7BBD-C7AE-C55E-73FE3285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46136A-5BDC-45E2-8E74-75C594A18F51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532A8056-BFE9-B840-DD46-FC955151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Sciences</a:t>
            </a:r>
            <a:endParaRPr lang="en-US" altLang="en-US" sz="1800" b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3DEBD12-E178-887B-40C6-EF48D8301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600"/>
              <a:t>Before 1600, </a:t>
            </a:r>
            <a:r>
              <a:rPr lang="en-US" altLang="en-US" sz="1600" b="1"/>
              <a:t>empirical science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1600-1950s, </a:t>
            </a:r>
            <a:r>
              <a:rPr lang="en-US" altLang="en-US" sz="1600" b="1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Each discipline has grown a </a:t>
            </a:r>
            <a:r>
              <a:rPr lang="en-US" altLang="en-US" sz="1600" i="1"/>
              <a:t>theoretical </a:t>
            </a:r>
            <a:r>
              <a:rPr lang="en-US" altLang="en-US" sz="160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1950s-1990s, </a:t>
            </a:r>
            <a:r>
              <a:rPr lang="en-US" altLang="en-US" sz="1600" b="1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Over the last 50 years, most disciplines have grown a third, </a:t>
            </a:r>
            <a:r>
              <a:rPr lang="en-US" altLang="en-US" sz="1600" i="1"/>
              <a:t>computational </a:t>
            </a:r>
            <a:r>
              <a:rPr lang="en-US" altLang="en-US" sz="1600"/>
              <a:t>branch (e.g. empirical, theoretical, and computational ecology, or physics, or linguistics.)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Computational Science traditionally meant simulation. It grew out of our inability to find closed-form solutions for complex mathematical models.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1990-now, </a:t>
            </a:r>
            <a:r>
              <a:rPr lang="en-US" altLang="en-US" sz="1600" b="1"/>
              <a:t>data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flood of data from new scientific instruments and simulations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ability to economically store and manage petabytes of data online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The Internet and computing Grid that makes all these archives universally accessible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/>
              <a:t>Scientific info. management, acquisition, organization, query, and visualization tasks scale almost linearly with data volumes.  </a:t>
            </a:r>
            <a:r>
              <a:rPr lang="en-US" altLang="en-US" sz="1600">
                <a:solidFill>
                  <a:schemeClr val="hlink"/>
                </a:solidFill>
              </a:rPr>
              <a:t>Data mining</a:t>
            </a:r>
            <a:r>
              <a:rPr lang="en-US" altLang="en-US" sz="1600"/>
              <a:t> is a major new challenge!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600"/>
              <a:t>Jim Gray and Alex Szalay, </a:t>
            </a:r>
            <a:r>
              <a:rPr lang="en-US" altLang="en-US" sz="1600" i="1"/>
              <a:t>The World Wide Telescope: An Archetype for Online Science</a:t>
            </a:r>
            <a:r>
              <a:rPr lang="en-US" altLang="en-US" sz="1600"/>
              <a:t>, Comm. ACM, 45(11): 50-54, Nov. 2002 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xmlns="" id="{C98CF698-1DDF-6D0D-C0A8-B8BF2FD8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2CDA18-1BBB-48AE-B795-5EB2C7794E78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EB56998E-EAD2-B9CE-1E37-21C222B69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04813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Summary</a:t>
            </a:r>
            <a:endParaRPr lang="en-US" altLang="en-US" sz="2800" b="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96156CF7-D257-64D8-C619-84748665D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8513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Major issues in data mining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xmlns="" id="{BDC4D628-1CFD-081B-0A49-F614B9B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A2CBDC6-4FE8-475C-9F08-9691AEE7FC53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7EA926B8-4935-B973-5743-350A9A4AC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/>
              <a:t>Recommended Reference Books</a:t>
            </a:r>
            <a:endParaRPr lang="en-US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EE10718A-753C-658A-6A2F-E5CC8A370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Chakrabarti. Mining the Web: Statistical Analysis of Hypertex and Semi-Structured Data. Morgan Kaufmann, 2002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R. O. Duda, P. E. Hart, and D. G. Stork, Pattern Classification, 2ed., Wiley-Interscience, 2000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Dasu and T. Johnson.  Exploratory Data Mining and Data Cleaning. John Wiley &amp; Sons, 2003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M. Fayyad, G. Piatetsky-Shapiro, P. Smyth, and R. Uthurusamy. Advances in Knowledge Discovery and Data Mining. AAAI/MIT Press, 1996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U. Fayyad, G. Grinstein, and A. Wierse, Information Visualization in Data Mining and Knowledge Discovery, Morgan Kaufmann,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J. Han and M. Kamber. Data Mining: Concepts and Techniques. Morgan Kaufmann, 3</a:t>
            </a:r>
            <a:r>
              <a:rPr lang="en-US" altLang="en-US" sz="1200" b="1" baseline="30000">
                <a:solidFill>
                  <a:schemeClr val="hlink"/>
                </a:solidFill>
              </a:rPr>
              <a:t>rd</a:t>
            </a:r>
            <a:r>
              <a:rPr lang="en-US" altLang="en-US" sz="1200" b="1">
                <a:solidFill>
                  <a:schemeClr val="hlink"/>
                </a:solidFill>
              </a:rPr>
              <a:t> ed., 2011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D. J. Hand, H. Mannila, and P. Smyth, Principles of Data Mining, MIT Press, 2001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T. Hastie, R. Tibshirani, and J. Friedman, The Elements of Statistical Learning: Data Mining, Inference, and Prediction,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ed., Springer-Verlag, 2009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B. Liu, Web Data Mining, Springer 2006.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T. M. Mitchell, Machine Learning, McGraw Hill, 1997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G. Piatetsky-Shapiro and W. J. Frawley. Knowledge Discovery in Databases. AAAI/MIT Press, 1991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P.-N. Tan, M. Steinbach and V. Kumar, Introduction to Data Mining, Wiley, 2005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/>
              <a:t>S. M. Weiss and N. Indurkhya, Predictive Data Mining, Morgan Kaufmann, 1998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1200" b="1">
                <a:solidFill>
                  <a:schemeClr val="hlink"/>
                </a:solidFill>
              </a:rPr>
              <a:t>I. H. Witten and E. Frank,  Data Mining: Practical Machine Learning Tools and Techniques with Java Implementations, Morgan Kaufmann, 2</a:t>
            </a:r>
            <a:r>
              <a:rPr lang="en-US" altLang="en-US" sz="1200" b="1" baseline="30000">
                <a:solidFill>
                  <a:schemeClr val="hlink"/>
                </a:solidFill>
              </a:rPr>
              <a:t>nd</a:t>
            </a:r>
            <a:r>
              <a:rPr lang="en-US" altLang="en-US" sz="1200" b="1">
                <a:solidFill>
                  <a:schemeClr val="hlink"/>
                </a:solidFill>
              </a:rPr>
              <a:t> ed. 2005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xmlns="" id="{9DDF9B1F-FD78-7C22-5867-C5840374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BD2FC1-3AE2-4ACF-9282-88E34F66B75C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xmlns="" id="{E354CF47-BF2F-D78E-28FC-5ECDA5809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47663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Evolution of Database Technology</a:t>
            </a:r>
            <a:endParaRPr lang="en-US" altLang="en-US" sz="1800" b="0"/>
          </a:p>
        </p:txBody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xmlns="" id="{600BC715-6C1B-F647-7D05-E05140A1D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Web technology (XML, data integration) and global information systems</a:t>
            </a:r>
            <a:r>
              <a:rPr lang="en-US" altLang="en-US" sz="90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xmlns="" id="{0F6910A5-6D46-7226-83DA-23294804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F1B0A9-575A-4341-B05B-80B197DBA013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C657F6EE-AFD1-1452-01C6-8437BBA94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Chapter 1.  Introduction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DACF195C-DE2B-F092-005C-51F3CA20E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Why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Is Data Mining?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Multi-Dimensional View of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Data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Kinds of Patterns Can Be Mined?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Technology Are Used?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What Kind of Applications Are Targeted? 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Major Issues in Data Mining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A Brief History of Data Mining and Data Mining Society</a:t>
            </a:r>
          </a:p>
          <a:p>
            <a:pPr eaLnBrk="1" hangingPunct="1"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/>
              <a:t>Summary</a:t>
            </a:r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xmlns="" id="{A3A5D5CD-8324-680E-CB73-6C80702C4DBE}"/>
              </a:ext>
            </a:extLst>
          </p:cNvPr>
          <p:cNvSpPr>
            <a:spLocks noChangeArrowheads="1"/>
          </p:cNvSpPr>
          <p:nvPr/>
        </p:nvSpPr>
        <p:spPr bwMode="auto">
          <a:xfrm rot="9724325">
            <a:off x="3467100" y="1879600"/>
            <a:ext cx="381000" cy="304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xmlns="" id="{DFBFDF10-64F3-0A4A-B19E-6F9CB30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D5C0E5-CB04-4177-9DDA-B664994FDFFB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01189F16-0465-070C-D0F7-D8E58D31B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What Is Data Mining?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560F260C-733A-90F2-42A2-7F8129F16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Extraction of interesting </a:t>
            </a:r>
            <a:r>
              <a:rPr lang="en-US" altLang="en-US" sz="1600"/>
              <a:t>(</a:t>
            </a:r>
            <a:r>
              <a:rPr lang="en-GB" altLang="en-US" sz="2000" u="sng"/>
              <a:t>non-trivial,</a:t>
            </a:r>
            <a:r>
              <a:rPr lang="en-GB" altLang="en-US" sz="2000"/>
              <a:t> </a:t>
            </a:r>
            <a:r>
              <a:rPr lang="en-GB" altLang="en-US" sz="2000" u="sng"/>
              <a:t>implicit</a:t>
            </a:r>
            <a:r>
              <a:rPr lang="en-GB" altLang="en-US" sz="2000"/>
              <a:t>, </a:t>
            </a:r>
            <a:r>
              <a:rPr lang="en-GB" altLang="en-US" sz="2000" u="sng"/>
              <a:t>previously unknown</a:t>
            </a:r>
            <a:r>
              <a:rPr lang="en-GB" altLang="en-US" sz="2000"/>
              <a:t> and </a:t>
            </a:r>
            <a:r>
              <a:rPr lang="en-GB" altLang="en-US" sz="2000" u="sng"/>
              <a:t>potentially useful)</a:t>
            </a:r>
            <a:r>
              <a:rPr lang="en-GB" altLang="en-US" sz="2800"/>
              <a:t> </a:t>
            </a:r>
            <a:r>
              <a:rPr lang="en-GB" altLang="en-US" sz="200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Data mining: a misnomer?</a:t>
            </a:r>
            <a:endParaRPr lang="en-GB" altLang="en-US" sz="1600"/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Knowledge discovery (mining) in databases (KDD), knowledge extraction, data/pattern analysis, data archeology, data dredging, information harvesting, business intelligence, etc.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Watch out: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(Deductive) expert systems</a:t>
            </a:r>
          </a:p>
        </p:txBody>
      </p:sp>
      <p:graphicFrame>
        <p:nvGraphicFramePr>
          <p:cNvPr id="9221" name="Object 2048">
            <a:extLst>
              <a:ext uri="{FF2B5EF4-FFF2-40B4-BE49-F238E27FC236}">
                <a16:creationId xmlns:a16="http://schemas.microsoft.com/office/drawing/2014/main" xmlns="" id="{D967F62E-DB8D-5905-650F-81BFC5F8D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p:oleObj spid="_x0000_s2049" name="Clip" r:id="rId4" imgW="1089050" imgH="1175004" progId="">
              <p:embed/>
            </p:oleObj>
          </a:graphicData>
        </a:graphic>
      </p:graphicFrame>
      <p:graphicFrame>
        <p:nvGraphicFramePr>
          <p:cNvPr id="9222" name="Object 2049">
            <a:extLst>
              <a:ext uri="{FF2B5EF4-FFF2-40B4-BE49-F238E27FC236}">
                <a16:creationId xmlns:a16="http://schemas.microsoft.com/office/drawing/2014/main" xmlns="" id="{1A6629F4-B22C-D21D-BD44-9EA988DD9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p:oleObj spid="_x0000_s2050" name="Clip" r:id="rId5" imgW="4582562" imgH="3358836" progId="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53F252E9-4C4E-23E5-F08F-3A7DC7A9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E38B05-B7DA-4A19-A2A3-8C84A6C2D42D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2050">
            <a:extLst>
              <a:ext uri="{FF2B5EF4-FFF2-40B4-BE49-F238E27FC236}">
                <a16:creationId xmlns:a16="http://schemas.microsoft.com/office/drawing/2014/main" xmlns="" id="{DE9332E1-686A-224C-6866-A0317BF0D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Knowledge Discovery (KDD) Process</a:t>
            </a:r>
            <a:endParaRPr lang="en-US" altLang="en-US" sz="3200" b="0"/>
          </a:p>
        </p:txBody>
      </p:sp>
      <p:sp>
        <p:nvSpPr>
          <p:cNvPr id="10244" name="Rectangle 2051">
            <a:extLst>
              <a:ext uri="{FF2B5EF4-FFF2-40B4-BE49-F238E27FC236}">
                <a16:creationId xmlns:a16="http://schemas.microsoft.com/office/drawing/2014/main" xmlns="" id="{1B64C1C5-A106-296E-9D5A-CB3850083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Data mining plays an essential role in the knowledge discovery process</a:t>
            </a:r>
            <a:endParaRPr lang="en-US" altLang="en-US" sz="2000" b="1"/>
          </a:p>
        </p:txBody>
      </p:sp>
      <p:sp>
        <p:nvSpPr>
          <p:cNvPr id="10245" name="Line 2052">
            <a:extLst>
              <a:ext uri="{FF2B5EF4-FFF2-40B4-BE49-F238E27FC236}">
                <a16:creationId xmlns:a16="http://schemas.microsoft.com/office/drawing/2014/main" xmlns="" id="{E3973B20-EA37-4118-BCB8-62D646372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2053">
            <a:extLst>
              <a:ext uri="{FF2B5EF4-FFF2-40B4-BE49-F238E27FC236}">
                <a16:creationId xmlns:a16="http://schemas.microsoft.com/office/drawing/2014/main" xmlns="" id="{BBEDD1E5-6143-38DC-A12F-33F3506CE3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2054">
            <a:extLst>
              <a:ext uri="{FF2B5EF4-FFF2-40B4-BE49-F238E27FC236}">
                <a16:creationId xmlns:a16="http://schemas.microsoft.com/office/drawing/2014/main" xmlns="" id="{E331307D-0CC6-4C25-0F99-C7CDB42CB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2055">
            <a:extLst>
              <a:ext uri="{FF2B5EF4-FFF2-40B4-BE49-F238E27FC236}">
                <a16:creationId xmlns:a16="http://schemas.microsoft.com/office/drawing/2014/main" xmlns="" id="{E926547E-1220-E274-C877-9E546CDC4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2056">
            <a:extLst>
              <a:ext uri="{FF2B5EF4-FFF2-40B4-BE49-F238E27FC236}">
                <a16:creationId xmlns:a16="http://schemas.microsoft.com/office/drawing/2014/main" xmlns="" id="{02A4765C-D9FC-10A9-EA82-C46EFDA6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2057">
            <a:extLst>
              <a:ext uri="{FF2B5EF4-FFF2-40B4-BE49-F238E27FC236}">
                <a16:creationId xmlns:a16="http://schemas.microsoft.com/office/drawing/2014/main" xmlns="" id="{C03F0E12-0B01-B87A-D0BE-40442DEA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2058">
            <a:extLst>
              <a:ext uri="{FF2B5EF4-FFF2-40B4-BE49-F238E27FC236}">
                <a16:creationId xmlns:a16="http://schemas.microsoft.com/office/drawing/2014/main" xmlns="" id="{6D172817-8EC2-C89F-0295-4A1BA10F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2059">
            <a:extLst>
              <a:ext uri="{FF2B5EF4-FFF2-40B4-BE49-F238E27FC236}">
                <a16:creationId xmlns:a16="http://schemas.microsoft.com/office/drawing/2014/main" xmlns="" id="{7922EF30-CE7F-C131-86D3-3A7BA374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2060">
            <a:extLst>
              <a:ext uri="{FF2B5EF4-FFF2-40B4-BE49-F238E27FC236}">
                <a16:creationId xmlns:a16="http://schemas.microsoft.com/office/drawing/2014/main" xmlns="" id="{4948DFAD-0800-C4C8-55D9-EDC560C6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Oval 2061">
            <a:extLst>
              <a:ext uri="{FF2B5EF4-FFF2-40B4-BE49-F238E27FC236}">
                <a16:creationId xmlns:a16="http://schemas.microsoft.com/office/drawing/2014/main" xmlns="" id="{F71E71E2-2364-A2D4-67F2-1987CE81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5" name="Oval 2062">
            <a:extLst>
              <a:ext uri="{FF2B5EF4-FFF2-40B4-BE49-F238E27FC236}">
                <a16:creationId xmlns:a16="http://schemas.microsoft.com/office/drawing/2014/main" xmlns="" id="{F00BCCE7-3EA5-0E70-285B-6DB6254A7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Rectangle 2063">
            <a:extLst>
              <a:ext uri="{FF2B5EF4-FFF2-40B4-BE49-F238E27FC236}">
                <a16:creationId xmlns:a16="http://schemas.microsoft.com/office/drawing/2014/main" xmlns="" id="{00B70F06-3780-A271-91E0-A1751B27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Oval 2064">
            <a:extLst>
              <a:ext uri="{FF2B5EF4-FFF2-40B4-BE49-F238E27FC236}">
                <a16:creationId xmlns:a16="http://schemas.microsoft.com/office/drawing/2014/main" xmlns="" id="{2A6060BB-5BD6-C37F-761F-5B4F6D87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Text Box 2065">
            <a:extLst>
              <a:ext uri="{FF2B5EF4-FFF2-40B4-BE49-F238E27FC236}">
                <a16:creationId xmlns:a16="http://schemas.microsoft.com/office/drawing/2014/main" xmlns="" id="{DFBF4283-9558-0C00-EC90-38A056AB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Text Box 2066">
            <a:extLst>
              <a:ext uri="{FF2B5EF4-FFF2-40B4-BE49-F238E27FC236}">
                <a16:creationId xmlns:a16="http://schemas.microsoft.com/office/drawing/2014/main" xmlns="" id="{168E5862-36CD-4B10-17EE-5B70FFAA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0" name="Text Box 2067">
            <a:extLst>
              <a:ext uri="{FF2B5EF4-FFF2-40B4-BE49-F238E27FC236}">
                <a16:creationId xmlns:a16="http://schemas.microsoft.com/office/drawing/2014/main" xmlns="" id="{28C0EB07-76D6-292C-AF43-CA5BE0F5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0261" name="Text Box 2068">
            <a:extLst>
              <a:ext uri="{FF2B5EF4-FFF2-40B4-BE49-F238E27FC236}">
                <a16:creationId xmlns:a16="http://schemas.microsoft.com/office/drawing/2014/main" xmlns="" id="{900A28C2-FD9C-7B8D-1AA5-2C1665C2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0262" name="Rectangle 2069">
            <a:extLst>
              <a:ext uri="{FF2B5EF4-FFF2-40B4-BE49-F238E27FC236}">
                <a16:creationId xmlns:a16="http://schemas.microsoft.com/office/drawing/2014/main" xmlns="" id="{DB39C1AD-83CF-7DA7-F18F-515BCF5A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Rectangle 2070">
            <a:extLst>
              <a:ext uri="{FF2B5EF4-FFF2-40B4-BE49-F238E27FC236}">
                <a16:creationId xmlns:a16="http://schemas.microsoft.com/office/drawing/2014/main" xmlns="" id="{98F74E03-971F-03AB-A40E-EEDB382E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Rectangle 2071">
            <a:extLst>
              <a:ext uri="{FF2B5EF4-FFF2-40B4-BE49-F238E27FC236}">
                <a16:creationId xmlns:a16="http://schemas.microsoft.com/office/drawing/2014/main" xmlns="" id="{5F552BF7-E02B-1A0B-7FFB-FE93D923F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Rectangle 2072">
            <a:extLst>
              <a:ext uri="{FF2B5EF4-FFF2-40B4-BE49-F238E27FC236}">
                <a16:creationId xmlns:a16="http://schemas.microsoft.com/office/drawing/2014/main" xmlns="" id="{7AC3E018-F024-A7C5-83FF-1546649E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Rectangle 2073">
            <a:extLst>
              <a:ext uri="{FF2B5EF4-FFF2-40B4-BE49-F238E27FC236}">
                <a16:creationId xmlns:a16="http://schemas.microsoft.com/office/drawing/2014/main" xmlns="" id="{EB93A6E6-F265-E104-8C69-8C4E34D8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Rectangle 2074">
            <a:extLst>
              <a:ext uri="{FF2B5EF4-FFF2-40B4-BE49-F238E27FC236}">
                <a16:creationId xmlns:a16="http://schemas.microsoft.com/office/drawing/2014/main" xmlns="" id="{9369548D-BD06-4B3B-4651-441FCC1A1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Rectangle 2075">
            <a:extLst>
              <a:ext uri="{FF2B5EF4-FFF2-40B4-BE49-F238E27FC236}">
                <a16:creationId xmlns:a16="http://schemas.microsoft.com/office/drawing/2014/main" xmlns="" id="{9F4075F7-9F17-EFD8-49EE-FD822D4D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Rectangle 2076">
            <a:extLst>
              <a:ext uri="{FF2B5EF4-FFF2-40B4-BE49-F238E27FC236}">
                <a16:creationId xmlns:a16="http://schemas.microsoft.com/office/drawing/2014/main" xmlns="" id="{2473E598-F0A2-2290-9893-7D86A519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WordArt 2077">
            <a:extLst>
              <a:ext uri="{FF2B5EF4-FFF2-40B4-BE49-F238E27FC236}">
                <a16:creationId xmlns:a16="http://schemas.microsoft.com/office/drawing/2014/main" xmlns="" id="{07216E69-F10A-2857-0489-D515AA57B06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0271" name="Text Box 2078">
            <a:extLst>
              <a:ext uri="{FF2B5EF4-FFF2-40B4-BE49-F238E27FC236}">
                <a16:creationId xmlns:a16="http://schemas.microsoft.com/office/drawing/2014/main" xmlns="" id="{6AF28F92-21BA-531E-D617-DE4EDEFD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0272" name="Text Box 2079">
            <a:extLst>
              <a:ext uri="{FF2B5EF4-FFF2-40B4-BE49-F238E27FC236}">
                <a16:creationId xmlns:a16="http://schemas.microsoft.com/office/drawing/2014/main" xmlns="" id="{0E40FAEE-77E8-0495-301A-401F652C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0273" name="Text Box 2080">
            <a:extLst>
              <a:ext uri="{FF2B5EF4-FFF2-40B4-BE49-F238E27FC236}">
                <a16:creationId xmlns:a16="http://schemas.microsoft.com/office/drawing/2014/main" xmlns="" id="{1CF8EB8C-30B0-1B6B-3A46-DA1AE1E6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0274" name="Text Box 2081">
            <a:extLst>
              <a:ext uri="{FF2B5EF4-FFF2-40B4-BE49-F238E27FC236}">
                <a16:creationId xmlns:a16="http://schemas.microsoft.com/office/drawing/2014/main" xmlns="" id="{0D196542-7D3D-5DDB-32BA-B762D597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0275" name="Line 2082">
            <a:extLst>
              <a:ext uri="{FF2B5EF4-FFF2-40B4-BE49-F238E27FC236}">
                <a16:creationId xmlns:a16="http://schemas.microsoft.com/office/drawing/2014/main" xmlns="" id="{C9A27193-41AD-6E1C-5F60-81ACF0DDD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2083">
            <a:extLst>
              <a:ext uri="{FF2B5EF4-FFF2-40B4-BE49-F238E27FC236}">
                <a16:creationId xmlns:a16="http://schemas.microsoft.com/office/drawing/2014/main" xmlns="" id="{4C19204F-6FDF-A52D-9741-03B87D7FA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2084">
            <a:extLst>
              <a:ext uri="{FF2B5EF4-FFF2-40B4-BE49-F238E27FC236}">
                <a16:creationId xmlns:a16="http://schemas.microsoft.com/office/drawing/2014/main" xmlns="" id="{673CAE01-1B60-4781-3450-044D61E554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2085">
            <a:extLst>
              <a:ext uri="{FF2B5EF4-FFF2-40B4-BE49-F238E27FC236}">
                <a16:creationId xmlns:a16="http://schemas.microsoft.com/office/drawing/2014/main" xmlns="" id="{054EF9EF-BC95-4C2F-F19B-BA56E1A21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2086">
            <a:extLst>
              <a:ext uri="{FF2B5EF4-FFF2-40B4-BE49-F238E27FC236}">
                <a16:creationId xmlns:a16="http://schemas.microsoft.com/office/drawing/2014/main" xmlns="" id="{DE26FA3B-BB3B-9D9F-045C-4CA50892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2087">
            <a:extLst>
              <a:ext uri="{FF2B5EF4-FFF2-40B4-BE49-F238E27FC236}">
                <a16:creationId xmlns:a16="http://schemas.microsoft.com/office/drawing/2014/main" xmlns="" id="{8D9B5E2F-D35D-7228-6A1D-D231AABC4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088">
            <a:extLst>
              <a:ext uri="{FF2B5EF4-FFF2-40B4-BE49-F238E27FC236}">
                <a16:creationId xmlns:a16="http://schemas.microsoft.com/office/drawing/2014/main" xmlns="" id="{C3927206-52B9-E8B4-1F3E-C53B4DE0E3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2089">
            <a:extLst>
              <a:ext uri="{FF2B5EF4-FFF2-40B4-BE49-F238E27FC236}">
                <a16:creationId xmlns:a16="http://schemas.microsoft.com/office/drawing/2014/main" xmlns="" id="{ABC4F5D5-A469-1AEE-4C48-E94200596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3" name="Line 2090">
            <a:extLst>
              <a:ext uri="{FF2B5EF4-FFF2-40B4-BE49-F238E27FC236}">
                <a16:creationId xmlns:a16="http://schemas.microsoft.com/office/drawing/2014/main" xmlns="" id="{9B22D58B-8168-90DE-A090-6DE9F1026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CFE4CE70-B2F0-BF54-B07A-68D41A3F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2AB17E-2809-4267-B163-BC31AB2BF092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019089C4-35F2-34D8-804E-4C8B1A200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Example: A Web Mining Framework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2DB7FF06-8604-5E0A-80FD-419507C25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Web mining usually involves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integration from multiple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Warehousing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cube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selection for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Presentation of the mining results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Patterns and knowledge to be used or stored into knowledge-base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568D1BE644EB353EEECCF79BC04" ma:contentTypeVersion="4" ma:contentTypeDescription="Create a new document." ma:contentTypeScope="" ma:versionID="4fc4f49fadefd3bf659ad0bbfc4d36fa">
  <xsd:schema xmlns:xsd="http://www.w3.org/2001/XMLSchema" xmlns:xs="http://www.w3.org/2001/XMLSchema" xmlns:p="http://schemas.microsoft.com/office/2006/metadata/properties" xmlns:ns2="43204bce-41e0-45bd-9649-fdf2553f0fcc" targetNamespace="http://schemas.microsoft.com/office/2006/metadata/properties" ma:root="true" ma:fieldsID="4943040c7ec8c6d6001961c89d2013b0" ns2:_="">
    <xsd:import namespace="43204bce-41e0-45bd-9649-fdf2553f0f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04bce-41e0-45bd-9649-fdf2553f0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29243E-850B-4025-AC7E-169D1509C17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3204bce-41e0-45bd-9649-fdf2553f0f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7AECDE-F8F3-48C4-83CB-52F8B3EBC8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7AAF2-68F4-4EF8-8B4A-21EEBB47CF6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5018</TotalTime>
  <Words>3607</Words>
  <Application>Microsoft Office PowerPoint</Application>
  <PresentationFormat>On-screen Show (4:3)</PresentationFormat>
  <Paragraphs>554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Blends</vt:lpstr>
      <vt:lpstr>Clip</vt:lpstr>
      <vt:lpstr>Data Mining:   Concepts and Techniques  (3rd ed.)  — Chapter 1 —</vt:lpstr>
      <vt:lpstr>Chapter 1.  Introduction</vt:lpstr>
      <vt:lpstr>Why Data Mining? </vt:lpstr>
      <vt:lpstr>Evolution of Sciences</vt:lpstr>
      <vt:lpstr>Evolution of Database Technology</vt:lpstr>
      <vt:lpstr>Chapter 1.  Introduction</vt:lpstr>
      <vt:lpstr>What Is Data Mining?</vt:lpstr>
      <vt:lpstr>Knowledge Discovery (KDD) Process</vt:lpstr>
      <vt:lpstr>Example: A Web Mining Framework</vt:lpstr>
      <vt:lpstr>Data Mining in Business Intelligence </vt:lpstr>
      <vt:lpstr>Example: Mining vs. Data Exploration</vt:lpstr>
      <vt:lpstr>KDD Process: A Typical View from ML and Statistics</vt:lpstr>
      <vt:lpstr>Example: Medical Data Mining </vt:lpstr>
      <vt:lpstr>Chapter 1.  Introduction</vt:lpstr>
      <vt:lpstr>Multi-Dimensional View of Data Mining</vt:lpstr>
      <vt:lpstr>Chapter 1.  Introduction</vt:lpstr>
      <vt:lpstr>Data Mining: On What Kinds of Data?</vt:lpstr>
      <vt:lpstr>Chapter 1.  Introduction</vt:lpstr>
      <vt:lpstr>Data Mining Function: (1) Generalization</vt:lpstr>
      <vt:lpstr>Data Mining Function: (2) Association and Correlation Analysis</vt:lpstr>
      <vt:lpstr>Data Mining Function: (3) Classification</vt:lpstr>
      <vt:lpstr>Data Mining Function: (4) Cluster Analysis</vt:lpstr>
      <vt:lpstr>Data Mining Function: (5) Outlier Analysis</vt:lpstr>
      <vt:lpstr>Time and Ordering: Sequential Pattern, Trend and Evolution Analysis</vt:lpstr>
      <vt:lpstr>Structure and Network Analysis</vt:lpstr>
      <vt:lpstr>Evaluation of Knowledge</vt:lpstr>
      <vt:lpstr>Chapter 1.  Introduction</vt:lpstr>
      <vt:lpstr>Data Mining: Confluence of Multiple Disciplines </vt:lpstr>
      <vt:lpstr>Why Confluence of Multiple Disciplines?</vt:lpstr>
      <vt:lpstr>Chapter 1.  Introduction</vt:lpstr>
      <vt:lpstr>Applications of Data Mining</vt:lpstr>
      <vt:lpstr>Chapter 1.  Introduction</vt:lpstr>
      <vt:lpstr>Major Issues in Data Mining (1)</vt:lpstr>
      <vt:lpstr>Major Issues in Data Mining (2)</vt:lpstr>
      <vt:lpstr>Chapter 1.  Introduction</vt:lpstr>
      <vt:lpstr>A Brief History of Data Mining Society</vt:lpstr>
      <vt:lpstr>Conferences and Journals on Data Mining</vt:lpstr>
      <vt:lpstr>Where to Find References? DBLP, CiteSeer, Google</vt:lpstr>
      <vt:lpstr>Chapter 1.  Introduction</vt:lpstr>
      <vt:lpstr>Summary</vt:lpstr>
      <vt:lpstr>Recommended Reference Books</vt:lpstr>
    </vt:vector>
  </TitlesOfParts>
  <Company>SFU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nitu</cp:lastModifiedBy>
  <cp:revision>428</cp:revision>
  <cp:lastPrinted>2010-08-20T16:00:24Z</cp:lastPrinted>
  <dcterms:created xsi:type="dcterms:W3CDTF">1999-12-01T22:01:55Z</dcterms:created>
  <dcterms:modified xsi:type="dcterms:W3CDTF">2023-02-15T06:12:31Z</dcterms:modified>
</cp:coreProperties>
</file>