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2"/>
    <p:sldId id="257" r:id="rId3"/>
    <p:sldId id="380" r:id="rId4"/>
    <p:sldId id="258" r:id="rId5"/>
    <p:sldId id="381" r:id="rId6"/>
    <p:sldId id="385" r:id="rId7"/>
    <p:sldId id="386" r:id="rId8"/>
    <p:sldId id="260" r:id="rId9"/>
    <p:sldId id="262" r:id="rId10"/>
    <p:sldId id="383" r:id="rId11"/>
    <p:sldId id="382" r:id="rId12"/>
    <p:sldId id="263" r:id="rId13"/>
    <p:sldId id="297" r:id="rId14"/>
    <p:sldId id="388" r:id="rId15"/>
    <p:sldId id="387" r:id="rId16"/>
    <p:sldId id="389" r:id="rId17"/>
    <p:sldId id="390" r:id="rId18"/>
    <p:sldId id="391" r:id="rId19"/>
    <p:sldId id="392" r:id="rId20"/>
    <p:sldId id="393" r:id="rId21"/>
    <p:sldId id="394" r:id="rId22"/>
    <p:sldId id="395" r:id="rId23"/>
    <p:sldId id="396" r:id="rId24"/>
    <p:sldId id="397" r:id="rId25"/>
    <p:sldId id="398" r:id="rId26"/>
    <p:sldId id="320" r:id="rId27"/>
    <p:sldId id="399" r:id="rId28"/>
    <p:sldId id="327" r:id="rId29"/>
    <p:sldId id="328" r:id="rId30"/>
    <p:sldId id="329" r:id="rId31"/>
    <p:sldId id="330" r:id="rId32"/>
    <p:sldId id="331" r:id="rId33"/>
    <p:sldId id="401" r:id="rId34"/>
    <p:sldId id="402" r:id="rId35"/>
    <p:sldId id="403" r:id="rId36"/>
    <p:sldId id="404"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333" r:id="rId55"/>
    <p:sldId id="334" r:id="rId56"/>
    <p:sldId id="335" r:id="rId57"/>
    <p:sldId id="336" r:id="rId58"/>
    <p:sldId id="337" r:id="rId59"/>
    <p:sldId id="338" r:id="rId60"/>
    <p:sldId id="339" r:id="rId61"/>
    <p:sldId id="340" r:id="rId62"/>
    <p:sldId id="341" r:id="rId63"/>
    <p:sldId id="405" r:id="rId64"/>
    <p:sldId id="406" r:id="rId65"/>
    <p:sldId id="407" r:id="rId66"/>
    <p:sldId id="408" r:id="rId67"/>
    <p:sldId id="409" r:id="rId68"/>
    <p:sldId id="410" r:id="rId6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7" autoAdjust="0"/>
  </p:normalViewPr>
  <p:slideViewPr>
    <p:cSldViewPr>
      <p:cViewPr varScale="1">
        <p:scale>
          <a:sx n="63" d="100"/>
          <a:sy n="63" d="100"/>
        </p:scale>
        <p:origin x="15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87575FD-C7B9-4819-A8C8-4308F1DBD6DF}" type="datetimeFigureOut">
              <a:rPr lang="en-IN" smtClean="0"/>
              <a:t>14-02-2023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F5C0C3-FD5A-4E15-B9BC-3089E7AF4D97}" type="slidenum">
              <a:rPr lang="en-IN" smtClean="0"/>
              <a:t>‹#›</a:t>
            </a:fld>
            <a:endParaRPr lang="en-IN"/>
          </a:p>
        </p:txBody>
      </p:sp>
    </p:spTree>
    <p:extLst>
      <p:ext uri="{BB962C8B-B14F-4D97-AF65-F5344CB8AC3E}">
        <p14:creationId xmlns:p14="http://schemas.microsoft.com/office/powerpoint/2010/main" val="34845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17600" y="696913"/>
            <a:ext cx="4648200" cy="3486150"/>
          </a:xfrm>
          <a:ln/>
        </p:spPr>
      </p:sp>
      <p:sp>
        <p:nvSpPr>
          <p:cNvPr id="204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521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17600" y="696913"/>
            <a:ext cx="4648200" cy="3486150"/>
          </a:xfrm>
          <a:ln/>
        </p:spPr>
      </p:sp>
      <p:sp>
        <p:nvSpPr>
          <p:cNvPr id="225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6736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5C0C3-FD5A-4E15-B9BC-3089E7AF4D97}" type="slidenum">
              <a:rPr lang="en-IN" smtClean="0"/>
              <a:t>26</a:t>
            </a:fld>
            <a:endParaRPr lang="en-IN"/>
          </a:p>
        </p:txBody>
      </p:sp>
    </p:spTree>
    <p:extLst>
      <p:ext uri="{BB962C8B-B14F-4D97-AF65-F5344CB8AC3E}">
        <p14:creationId xmlns:p14="http://schemas.microsoft.com/office/powerpoint/2010/main" val="2752593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73204"/>
            <a:ext cx="9144000" cy="1684792"/>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941832" y="1633727"/>
            <a:ext cx="6925056" cy="420928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42543" y="-259334"/>
            <a:ext cx="5869940" cy="695325"/>
          </a:xfrm>
          <a:prstGeom prst="rect">
            <a:avLst/>
          </a:prstGeom>
        </p:spPr>
        <p:txBody>
          <a:bodyPr wrap="square" lIns="0" tIns="0" rIns="0" bIns="0">
            <a:spAutoFit/>
          </a:bodyPr>
          <a:lstStyle>
            <a:lvl1pPr>
              <a:defRPr sz="4400" b="0" i="0">
                <a:solidFill>
                  <a:srgbClr val="1F3863"/>
                </a:solidFill>
                <a:latin typeface="Caladea"/>
                <a:cs typeface="Calade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386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73204"/>
            <a:ext cx="9144000" cy="168479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7542" y="30606"/>
            <a:ext cx="7466965" cy="1298575"/>
          </a:xfrm>
          <a:prstGeom prst="rect">
            <a:avLst/>
          </a:prstGeom>
        </p:spPr>
        <p:txBody>
          <a:bodyPr wrap="square" lIns="0" tIns="0" rIns="0" bIns="0">
            <a:spAutoFit/>
          </a:bodyPr>
          <a:lstStyle>
            <a:lvl1pPr>
              <a:defRPr sz="2800" b="0" i="0">
                <a:solidFill>
                  <a:srgbClr val="1F3863"/>
                </a:solidFill>
                <a:latin typeface="Trebuchet MS"/>
                <a:cs typeface="Trebuchet MS"/>
              </a:defRPr>
            </a:lvl1pPr>
          </a:lstStyle>
          <a:p>
            <a:endParaRPr/>
          </a:p>
        </p:txBody>
      </p:sp>
      <p:sp>
        <p:nvSpPr>
          <p:cNvPr id="3" name="Holder 3"/>
          <p:cNvSpPr>
            <a:spLocks noGrp="1"/>
          </p:cNvSpPr>
          <p:nvPr>
            <p:ph type="body" idx="1"/>
          </p:nvPr>
        </p:nvSpPr>
        <p:spPr>
          <a:xfrm>
            <a:off x="881075" y="1078845"/>
            <a:ext cx="7381849" cy="3971290"/>
          </a:xfrm>
          <a:prstGeom prst="rect">
            <a:avLst/>
          </a:prstGeom>
        </p:spPr>
        <p:txBody>
          <a:bodyPr wrap="square" lIns="0" tIns="0" rIns="0" bIns="0">
            <a:spAutoFit/>
          </a:bodyPr>
          <a:lstStyle>
            <a:lvl1pPr>
              <a:defRPr sz="28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a:xfrm>
            <a:off x="8796781" y="6508812"/>
            <a:ext cx="271779" cy="223520"/>
          </a:xfrm>
          <a:prstGeom prst="rect">
            <a:avLst/>
          </a:prstGeom>
        </p:spPr>
        <p:txBody>
          <a:bodyPr wrap="square" lIns="0" tIns="0" rIns="0" bIns="0">
            <a:spAutoFit/>
          </a:bodyPr>
          <a:lstStyle>
            <a:lvl1pPr>
              <a:defRPr sz="1400" b="1" i="0">
                <a:solidFill>
                  <a:schemeClr val="tx1"/>
                </a:solidFill>
                <a:latin typeface="Arial"/>
                <a:cs typeface="Arial"/>
              </a:defRPr>
            </a:lvl1pPr>
          </a:lstStyle>
          <a:p>
            <a:pPr marL="38100">
              <a:lnSpc>
                <a:spcPts val="1639"/>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37259"/>
            <a:ext cx="7086600" cy="1320233"/>
          </a:xfrm>
          <a:prstGeom prst="rect">
            <a:avLst/>
          </a:prstGeom>
        </p:spPr>
        <p:txBody>
          <a:bodyPr vert="horz" wrap="square" lIns="0" tIns="88265" rIns="0" bIns="0" rtlCol="0">
            <a:spAutoFit/>
          </a:bodyPr>
          <a:lstStyle/>
          <a:p>
            <a:pPr marL="994410" marR="5080" indent="-982344">
              <a:lnSpc>
                <a:spcPts val="4750"/>
              </a:lnSpc>
              <a:spcBef>
                <a:spcPts val="695"/>
              </a:spcBef>
            </a:pPr>
            <a:r>
              <a:rPr sz="4400" b="1" spc="-10" dirty="0">
                <a:latin typeface="Caladea"/>
                <a:cs typeface="Caladea"/>
              </a:rPr>
              <a:t>Module </a:t>
            </a:r>
            <a:r>
              <a:rPr sz="4400" b="1" spc="-5" dirty="0">
                <a:latin typeface="Caladea"/>
                <a:cs typeface="Caladea"/>
              </a:rPr>
              <a:t>1 - </a:t>
            </a:r>
            <a:r>
              <a:rPr sz="4400" b="1" spc="-15" dirty="0">
                <a:latin typeface="Caladea"/>
                <a:cs typeface="Caladea"/>
              </a:rPr>
              <a:t>Introduction </a:t>
            </a:r>
            <a:r>
              <a:rPr sz="4400" b="1" spc="-40" dirty="0">
                <a:latin typeface="Caladea"/>
                <a:cs typeface="Caladea"/>
              </a:rPr>
              <a:t>to  </a:t>
            </a:r>
            <a:r>
              <a:rPr sz="4400" b="1" spc="-20" dirty="0">
                <a:latin typeface="Caladea"/>
                <a:cs typeface="Caladea"/>
              </a:rPr>
              <a:t>Operating</a:t>
            </a:r>
            <a:r>
              <a:rPr sz="4400" b="1" spc="45" dirty="0">
                <a:latin typeface="Caladea"/>
                <a:cs typeface="Caladea"/>
              </a:rPr>
              <a:t> </a:t>
            </a:r>
            <a:r>
              <a:rPr sz="4400" b="1" spc="-40" dirty="0">
                <a:latin typeface="Caladea"/>
                <a:cs typeface="Caladea"/>
              </a:rPr>
              <a:t>Systems</a:t>
            </a:r>
            <a:endParaRPr sz="4400" dirty="0">
              <a:latin typeface="Caladea"/>
              <a:cs typeface="Calad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User View</a:t>
            </a:r>
            <a:endParaRPr lang="en-US" dirty="0"/>
          </a:p>
        </p:txBody>
      </p:sp>
      <p:sp>
        <p:nvSpPr>
          <p:cNvPr id="3" name="Text Placeholder 2"/>
          <p:cNvSpPr>
            <a:spLocks noGrp="1"/>
          </p:cNvSpPr>
          <p:nvPr>
            <p:ph type="body" idx="1"/>
          </p:nvPr>
        </p:nvSpPr>
        <p:spPr>
          <a:xfrm>
            <a:off x="0" y="461494"/>
            <a:ext cx="9143999" cy="5995862"/>
          </a:xfrm>
        </p:spPr>
        <p:txBody>
          <a:bodyPr/>
          <a:lstStyle/>
          <a:p>
            <a:pPr marL="457200" indent="-457200" algn="just">
              <a:buFont typeface="Arial" panose="020B0604020202020204" pitchFamily="34" charset="0"/>
              <a:buChar char="•"/>
            </a:pPr>
            <a:r>
              <a:rPr lang="en-US" sz="2400" dirty="0" smtClean="0"/>
              <a:t>Some users may use terminals connected to mainframe or minicomputers. Some other users are accessing the same computer through other terminals</a:t>
            </a:r>
          </a:p>
          <a:p>
            <a:pPr marL="914400" lvl="1" indent="-457200" algn="just">
              <a:buFont typeface="Arial" panose="020B0604020202020204" pitchFamily="34" charset="0"/>
              <a:buChar char="•"/>
            </a:pPr>
            <a:r>
              <a:rPr lang="en-US" sz="2000" dirty="0">
                <a:solidFill>
                  <a:schemeClr val="tx1"/>
                </a:solidFill>
                <a:latin typeface="Caladea"/>
                <a:cs typeface="Caladea"/>
              </a:rPr>
              <a:t>Here, users at different terminals may exchange information &amp; may share the resources</a:t>
            </a:r>
          </a:p>
          <a:p>
            <a:pPr marL="914400" lvl="1" indent="-457200" algn="just">
              <a:buFont typeface="Arial" panose="020B0604020202020204" pitchFamily="34" charset="0"/>
              <a:buChar char="•"/>
            </a:pPr>
            <a:r>
              <a:rPr lang="en-US" sz="2000" dirty="0">
                <a:solidFill>
                  <a:schemeClr val="tx1"/>
                </a:solidFill>
                <a:latin typeface="Caladea"/>
                <a:cs typeface="Caladea"/>
              </a:rPr>
              <a:t>In this case, OS is designed to maximize resource </a:t>
            </a:r>
            <a:r>
              <a:rPr lang="en-US" sz="2000" dirty="0" smtClean="0">
                <a:solidFill>
                  <a:schemeClr val="tx1"/>
                </a:solidFill>
                <a:latin typeface="Caladea"/>
                <a:cs typeface="Caladea"/>
              </a:rPr>
              <a:t>utilization</a:t>
            </a:r>
          </a:p>
          <a:p>
            <a:pPr lvl="1" indent="-396875" algn="just">
              <a:buFont typeface="Arial" panose="020B0604020202020204" pitchFamily="34" charset="0"/>
              <a:buChar char="•"/>
            </a:pPr>
            <a:r>
              <a:rPr lang="en-US" sz="2400" dirty="0">
                <a:solidFill>
                  <a:schemeClr val="tx1"/>
                </a:solidFill>
                <a:latin typeface="Caladea"/>
              </a:rPr>
              <a:t>In other case, users may sit at workstations connected to networks of other workstations &amp; servers</a:t>
            </a:r>
            <a:r>
              <a:rPr lang="en-US" sz="2400" dirty="0" smtClean="0"/>
              <a:t>	</a:t>
            </a:r>
          </a:p>
          <a:p>
            <a:pPr lvl="2" indent="-396875" algn="just">
              <a:buFont typeface="Arial" panose="020B0604020202020204" pitchFamily="34" charset="0"/>
              <a:buChar char="•"/>
            </a:pPr>
            <a:r>
              <a:rPr lang="en-US" sz="2000" dirty="0">
                <a:solidFill>
                  <a:schemeClr val="tx1"/>
                </a:solidFill>
                <a:latin typeface="Caladea"/>
                <a:cs typeface="Caladea"/>
              </a:rPr>
              <a:t>These users have dedicated resources at their end but they also share resources such as networking &amp; servers. Therefore their OS is designed to compromise between individual usability &amp; as well as resource </a:t>
            </a:r>
            <a:r>
              <a:rPr lang="en-US" sz="2000" dirty="0" smtClean="0">
                <a:solidFill>
                  <a:schemeClr val="tx1"/>
                </a:solidFill>
                <a:latin typeface="Caladea"/>
                <a:cs typeface="Caladea"/>
              </a:rPr>
              <a:t>utilization</a:t>
            </a:r>
          </a:p>
          <a:p>
            <a:pPr marL="457200" lvl="2" indent="-334963" algn="just">
              <a:buFont typeface="Arial" panose="020B0604020202020204" pitchFamily="34" charset="0"/>
              <a:buChar char="•"/>
              <a:tabLst>
                <a:tab pos="122238" algn="l"/>
              </a:tabLst>
            </a:pPr>
            <a:r>
              <a:rPr lang="en-US" sz="2400" dirty="0">
                <a:solidFill>
                  <a:schemeClr val="tx1"/>
                </a:solidFill>
                <a:latin typeface="Caladea"/>
              </a:rPr>
              <a:t>But some computers have little user view or no user view at all. For example, embedded computers in home devices &amp; automobiles may have numeric keypads &amp; may turn indicator lights ON or OFF to show some status, but they &amp; their OS are designed primarily to run without user intervention</a:t>
            </a:r>
          </a:p>
        </p:txBody>
      </p:sp>
    </p:spTree>
    <p:extLst>
      <p:ext uri="{BB962C8B-B14F-4D97-AF65-F5344CB8AC3E}">
        <p14:creationId xmlns:p14="http://schemas.microsoft.com/office/powerpoint/2010/main" val="3927080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479" y="0"/>
            <a:ext cx="7466965" cy="492443"/>
          </a:xfrm>
        </p:spPr>
        <p:txBody>
          <a:bodyPr/>
          <a:lstStyle/>
          <a:p>
            <a:r>
              <a:rPr lang="en-US" sz="3200" spc="-65" dirty="0" smtClean="0">
                <a:latin typeface="Caladea"/>
                <a:cs typeface="Caladea"/>
              </a:rPr>
              <a:t>System </a:t>
            </a:r>
            <a:r>
              <a:rPr lang="en-US" sz="3200" spc="-10" dirty="0" smtClean="0">
                <a:latin typeface="Caladea"/>
                <a:cs typeface="Caladea"/>
              </a:rPr>
              <a:t>View (Computer’s point of view)</a:t>
            </a:r>
            <a:endParaRPr lang="en-US" sz="3200" dirty="0"/>
          </a:p>
        </p:txBody>
      </p:sp>
      <p:sp>
        <p:nvSpPr>
          <p:cNvPr id="3" name="Text Placeholder 2"/>
          <p:cNvSpPr>
            <a:spLocks noGrp="1"/>
          </p:cNvSpPr>
          <p:nvPr>
            <p:ph type="body" idx="1"/>
          </p:nvPr>
        </p:nvSpPr>
        <p:spPr>
          <a:xfrm>
            <a:off x="0" y="701040"/>
            <a:ext cx="9144000" cy="4975721"/>
          </a:xfrm>
        </p:spPr>
        <p:txBody>
          <a:bodyPr/>
          <a:lstStyle/>
          <a:p>
            <a:pPr marL="241300" indent="-229235" algn="just">
              <a:lnSpc>
                <a:spcPct val="100000"/>
              </a:lnSpc>
              <a:spcBef>
                <a:spcPts val="655"/>
              </a:spcBef>
              <a:buFont typeface="Arial"/>
              <a:buChar char="•"/>
              <a:tabLst>
                <a:tab pos="241935" algn="l"/>
              </a:tabLst>
            </a:pPr>
            <a:r>
              <a:rPr lang="en-US" sz="2400" spc="-20" dirty="0" smtClean="0"/>
              <a:t>From System</a:t>
            </a:r>
            <a:r>
              <a:rPr lang="en-US" sz="2400" spc="-30" dirty="0" smtClean="0"/>
              <a:t> </a:t>
            </a:r>
            <a:r>
              <a:rPr lang="en-US" sz="2400" spc="-5" dirty="0" smtClean="0"/>
              <a:t>view</a:t>
            </a:r>
            <a:r>
              <a:rPr lang="en-US" sz="2400" b="1" spc="-5" dirty="0" smtClean="0"/>
              <a:t>, </a:t>
            </a:r>
            <a:r>
              <a:rPr lang="en-US" sz="2400" spc="-5" dirty="0" smtClean="0"/>
              <a:t>OS is the program mainly involved with the hardware. In this context, we can view an OS as a </a:t>
            </a:r>
            <a:r>
              <a:rPr lang="en-US" sz="2400" b="1" spc="-5" dirty="0" smtClean="0"/>
              <a:t>Resource allocator</a:t>
            </a:r>
            <a:r>
              <a:rPr lang="en-US" sz="2400" spc="-5" dirty="0" smtClean="0"/>
              <a:t>.</a:t>
            </a:r>
          </a:p>
          <a:p>
            <a:pPr marL="241300" indent="-229235" algn="just">
              <a:lnSpc>
                <a:spcPct val="100000"/>
              </a:lnSpc>
              <a:spcBef>
                <a:spcPts val="655"/>
              </a:spcBef>
              <a:buFont typeface="Arial"/>
              <a:buChar char="•"/>
              <a:tabLst>
                <a:tab pos="241935" algn="l"/>
              </a:tabLst>
            </a:pPr>
            <a:r>
              <a:rPr lang="en-US" sz="2400" spc="-5" dirty="0" smtClean="0"/>
              <a:t>Computer resources may be CPU time, memory space, file-storage space, I/O device &amp; so on.</a:t>
            </a:r>
          </a:p>
          <a:p>
            <a:pPr marL="241300" indent="-229235" algn="just">
              <a:lnSpc>
                <a:spcPct val="100000"/>
              </a:lnSpc>
              <a:spcBef>
                <a:spcPts val="655"/>
              </a:spcBef>
              <a:buFont typeface="Arial"/>
              <a:buChar char="•"/>
              <a:tabLst>
                <a:tab pos="241935" algn="l"/>
              </a:tabLst>
            </a:pPr>
            <a:r>
              <a:rPr lang="en-US" sz="2400" spc="-5" dirty="0" smtClean="0"/>
              <a:t>In order to solve any problem, a computer system has to use one or more </a:t>
            </a:r>
            <a:r>
              <a:rPr lang="en-US" sz="2400" spc="-5" dirty="0"/>
              <a:t>Computer resources </a:t>
            </a:r>
            <a:endParaRPr lang="en-US" sz="2400" spc="-5" dirty="0" smtClean="0"/>
          </a:p>
          <a:p>
            <a:pPr marL="698500" lvl="1" indent="-229235" algn="just">
              <a:spcBef>
                <a:spcPts val="655"/>
              </a:spcBef>
              <a:buFont typeface="Arial"/>
              <a:buChar char="•"/>
              <a:tabLst>
                <a:tab pos="241935" algn="l"/>
              </a:tabLst>
            </a:pPr>
            <a:r>
              <a:rPr lang="en-US" sz="2000" spc="-5" dirty="0">
                <a:solidFill>
                  <a:schemeClr val="tx1"/>
                </a:solidFill>
                <a:latin typeface="Caladea"/>
                <a:cs typeface="Caladea"/>
              </a:rPr>
              <a:t>OS acts as the manager of these resources. OS must decide how to allocate these resources to programs &amp; to the users so that it can operate the computer system  efficiently &amp; fairly.</a:t>
            </a:r>
          </a:p>
          <a:p>
            <a:pPr marL="241300" indent="-229235" algn="just">
              <a:lnSpc>
                <a:spcPct val="100000"/>
              </a:lnSpc>
              <a:spcBef>
                <a:spcPts val="655"/>
              </a:spcBef>
              <a:buFont typeface="Arial"/>
              <a:buChar char="•"/>
              <a:tabLst>
                <a:tab pos="241935" algn="l"/>
              </a:tabLst>
            </a:pPr>
            <a:r>
              <a:rPr lang="en-US" sz="2400" spc="-5" dirty="0" smtClean="0"/>
              <a:t>OS need to control various I/O devices &amp; user programs i.e., OS acts as a control program to manage the execution of user program to prevent errors &amp; improper use of the computer</a:t>
            </a:r>
            <a:endParaRPr lang="en-US" sz="2000" dirty="0">
              <a:latin typeface="Caladea"/>
              <a:cs typeface="Caladea"/>
            </a:endParaRPr>
          </a:p>
        </p:txBody>
      </p:sp>
    </p:spTree>
    <p:extLst>
      <p:ext uri="{BB962C8B-B14F-4D97-AF65-F5344CB8AC3E}">
        <p14:creationId xmlns:p14="http://schemas.microsoft.com/office/powerpoint/2010/main" val="2083312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341" y="334771"/>
            <a:ext cx="8017509" cy="695325"/>
          </a:xfrm>
          <a:prstGeom prst="rect">
            <a:avLst/>
          </a:prstGeom>
        </p:spPr>
        <p:txBody>
          <a:bodyPr vert="horz" wrap="square" lIns="0" tIns="11430" rIns="0" bIns="0" rtlCol="0">
            <a:spAutoFit/>
          </a:bodyPr>
          <a:lstStyle/>
          <a:p>
            <a:pPr marL="12700">
              <a:lnSpc>
                <a:spcPct val="100000"/>
              </a:lnSpc>
              <a:spcBef>
                <a:spcPts val="90"/>
              </a:spcBef>
            </a:pPr>
            <a:r>
              <a:rPr sz="4400" spc="-240" dirty="0"/>
              <a:t>Abstract </a:t>
            </a:r>
            <a:r>
              <a:rPr sz="4400" spc="-245" dirty="0"/>
              <a:t>view </a:t>
            </a:r>
            <a:r>
              <a:rPr sz="4400" spc="-195" dirty="0"/>
              <a:t>of </a:t>
            </a:r>
            <a:r>
              <a:rPr sz="4400" spc="-245" dirty="0"/>
              <a:t>a </a:t>
            </a:r>
            <a:r>
              <a:rPr sz="4400" spc="-215" dirty="0"/>
              <a:t>computer</a:t>
            </a:r>
            <a:r>
              <a:rPr sz="4400" spc="-650" dirty="0"/>
              <a:t> </a:t>
            </a:r>
            <a:r>
              <a:rPr sz="4400" spc="-229" dirty="0"/>
              <a:t>system</a:t>
            </a:r>
            <a:endParaRPr sz="4400"/>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12</a:t>
            </a:fld>
            <a:endParaRPr sz="1400">
              <a:latin typeface="Arial"/>
              <a:cs typeface="Arial"/>
            </a:endParaRPr>
          </a:p>
        </p:txBody>
      </p:sp>
      <p:sp>
        <p:nvSpPr>
          <p:cNvPr id="3" name="object 3"/>
          <p:cNvSpPr txBox="1"/>
          <p:nvPr/>
        </p:nvSpPr>
        <p:spPr>
          <a:xfrm>
            <a:off x="460044" y="1703324"/>
            <a:ext cx="7953806" cy="2939907"/>
          </a:xfrm>
          <a:prstGeom prst="rect">
            <a:avLst/>
          </a:prstGeom>
        </p:spPr>
        <p:txBody>
          <a:bodyPr vert="horz" wrap="square" lIns="0" tIns="46355" rIns="0" bIns="0" rtlCol="0">
            <a:spAutoFit/>
          </a:bodyPr>
          <a:lstStyle/>
          <a:p>
            <a:pPr marL="241300" marR="5080" indent="-228600">
              <a:lnSpc>
                <a:spcPts val="2160"/>
              </a:lnSpc>
              <a:spcBef>
                <a:spcPts val="365"/>
              </a:spcBef>
              <a:buAutoNum type="arabicPeriod"/>
              <a:tabLst>
                <a:tab pos="241300" algn="l"/>
              </a:tabLst>
            </a:pPr>
            <a:r>
              <a:rPr sz="2000" spc="-15" dirty="0">
                <a:latin typeface="Carlito"/>
                <a:cs typeface="Carlito"/>
              </a:rPr>
              <a:t>Hardware </a:t>
            </a:r>
            <a:r>
              <a:rPr sz="2000" spc="-5" dirty="0">
                <a:latin typeface="Carlito"/>
                <a:cs typeface="Carlito"/>
              </a:rPr>
              <a:t>– </a:t>
            </a:r>
            <a:r>
              <a:rPr sz="2000" spc="-10" dirty="0">
                <a:latin typeface="Carlito"/>
                <a:cs typeface="Carlito"/>
              </a:rPr>
              <a:t>provides </a:t>
            </a:r>
            <a:r>
              <a:rPr sz="2000" spc="-5" dirty="0">
                <a:latin typeface="Carlito"/>
                <a:cs typeface="Carlito"/>
              </a:rPr>
              <a:t>basic </a:t>
            </a:r>
            <a:r>
              <a:rPr sz="2000" spc="-10" dirty="0">
                <a:latin typeface="Carlito"/>
                <a:cs typeface="Carlito"/>
              </a:rPr>
              <a:t>computing </a:t>
            </a:r>
            <a:r>
              <a:rPr sz="2000" spc="-15" dirty="0">
                <a:latin typeface="Carlito"/>
                <a:cs typeface="Carlito"/>
              </a:rPr>
              <a:t>resources (CPU, </a:t>
            </a:r>
            <a:r>
              <a:rPr sz="2000" spc="-30" dirty="0">
                <a:latin typeface="Carlito"/>
                <a:cs typeface="Carlito"/>
              </a:rPr>
              <a:t>memory, </a:t>
            </a:r>
            <a:r>
              <a:rPr sz="2000" spc="-5" dirty="0">
                <a:latin typeface="Carlito"/>
                <a:cs typeface="Carlito"/>
              </a:rPr>
              <a:t>I/O  </a:t>
            </a:r>
            <a:r>
              <a:rPr sz="2000" spc="-10" dirty="0">
                <a:latin typeface="Carlito"/>
                <a:cs typeface="Carlito"/>
              </a:rPr>
              <a:t>devices).</a:t>
            </a:r>
            <a:endParaRPr sz="2000" dirty="0">
              <a:latin typeface="Carlito"/>
              <a:cs typeface="Carlito"/>
            </a:endParaRPr>
          </a:p>
          <a:p>
            <a:pPr marL="241300" marR="168910" indent="-228600">
              <a:lnSpc>
                <a:spcPct val="90100"/>
              </a:lnSpc>
              <a:spcBef>
                <a:spcPts val="950"/>
              </a:spcBef>
              <a:buAutoNum type="arabicPeriod"/>
              <a:tabLst>
                <a:tab pos="241300" algn="l"/>
              </a:tabLst>
            </a:pPr>
            <a:r>
              <a:rPr sz="2000" spc="-15" dirty="0">
                <a:latin typeface="Carlito"/>
                <a:cs typeface="Carlito"/>
              </a:rPr>
              <a:t>Operating </a:t>
            </a:r>
            <a:r>
              <a:rPr sz="2000" spc="-30" dirty="0">
                <a:latin typeface="Carlito"/>
                <a:cs typeface="Carlito"/>
              </a:rPr>
              <a:t>system </a:t>
            </a:r>
            <a:r>
              <a:rPr sz="2000" spc="-5" dirty="0">
                <a:latin typeface="Carlito"/>
                <a:cs typeface="Carlito"/>
              </a:rPr>
              <a:t>– </a:t>
            </a:r>
            <a:r>
              <a:rPr sz="2000" spc="-15" dirty="0">
                <a:latin typeface="Carlito"/>
                <a:cs typeface="Carlito"/>
              </a:rPr>
              <a:t>controls </a:t>
            </a:r>
            <a:r>
              <a:rPr sz="2000" spc="-5" dirty="0">
                <a:latin typeface="Carlito"/>
                <a:cs typeface="Carlito"/>
              </a:rPr>
              <a:t>and </a:t>
            </a:r>
            <a:r>
              <a:rPr sz="2000" spc="-15" dirty="0">
                <a:latin typeface="Carlito"/>
                <a:cs typeface="Carlito"/>
              </a:rPr>
              <a:t>coordinates </a:t>
            </a:r>
            <a:r>
              <a:rPr sz="2000" spc="-5" dirty="0">
                <a:latin typeface="Carlito"/>
                <a:cs typeface="Carlito"/>
              </a:rPr>
              <a:t>the </a:t>
            </a:r>
            <a:r>
              <a:rPr sz="2000" spc="-10" dirty="0">
                <a:latin typeface="Carlito"/>
                <a:cs typeface="Carlito"/>
              </a:rPr>
              <a:t>use </a:t>
            </a:r>
            <a:r>
              <a:rPr sz="2000" spc="-5" dirty="0">
                <a:latin typeface="Carlito"/>
                <a:cs typeface="Carlito"/>
              </a:rPr>
              <a:t>of the  </a:t>
            </a:r>
            <a:r>
              <a:rPr sz="2000" spc="-15" dirty="0">
                <a:latin typeface="Carlito"/>
                <a:cs typeface="Carlito"/>
              </a:rPr>
              <a:t>hardware </a:t>
            </a:r>
            <a:r>
              <a:rPr sz="2000" spc="-5" dirty="0">
                <a:latin typeface="Carlito"/>
                <a:cs typeface="Carlito"/>
              </a:rPr>
              <a:t>among the </a:t>
            </a:r>
            <a:r>
              <a:rPr sz="2000" spc="-10" dirty="0">
                <a:latin typeface="Carlito"/>
                <a:cs typeface="Carlito"/>
              </a:rPr>
              <a:t>various application </a:t>
            </a:r>
            <a:r>
              <a:rPr sz="2000" spc="-15" dirty="0">
                <a:latin typeface="Carlito"/>
                <a:cs typeface="Carlito"/>
              </a:rPr>
              <a:t>programs </a:t>
            </a:r>
            <a:r>
              <a:rPr sz="2000" spc="-25" dirty="0">
                <a:latin typeface="Carlito"/>
                <a:cs typeface="Carlito"/>
              </a:rPr>
              <a:t>for </a:t>
            </a:r>
            <a:r>
              <a:rPr sz="2000" spc="-5" dirty="0">
                <a:latin typeface="Carlito"/>
                <a:cs typeface="Carlito"/>
              </a:rPr>
              <a:t>the </a:t>
            </a:r>
            <a:r>
              <a:rPr sz="2000" spc="-10" dirty="0">
                <a:latin typeface="Carlito"/>
                <a:cs typeface="Carlito"/>
              </a:rPr>
              <a:t>various  </a:t>
            </a:r>
            <a:r>
              <a:rPr sz="2000" spc="-15" dirty="0">
                <a:latin typeface="Carlito"/>
                <a:cs typeface="Carlito"/>
              </a:rPr>
              <a:t>users.</a:t>
            </a:r>
            <a:endParaRPr sz="2000" dirty="0">
              <a:latin typeface="Carlito"/>
              <a:cs typeface="Carlito"/>
            </a:endParaRPr>
          </a:p>
          <a:p>
            <a:pPr marL="241300" marR="257810" indent="-228600">
              <a:lnSpc>
                <a:spcPct val="90000"/>
              </a:lnSpc>
              <a:spcBef>
                <a:spcPts val="1005"/>
              </a:spcBef>
              <a:buAutoNum type="arabicPeriod"/>
              <a:tabLst>
                <a:tab pos="241300" algn="l"/>
              </a:tabLst>
            </a:pPr>
            <a:r>
              <a:rPr sz="2000" spc="-10" dirty="0">
                <a:latin typeface="Carlito"/>
                <a:cs typeface="Carlito"/>
              </a:rPr>
              <a:t>Applications </a:t>
            </a:r>
            <a:r>
              <a:rPr sz="2000" spc="-15" dirty="0">
                <a:latin typeface="Carlito"/>
                <a:cs typeface="Carlito"/>
              </a:rPr>
              <a:t>programs </a:t>
            </a:r>
            <a:r>
              <a:rPr sz="2000" spc="-5" dirty="0">
                <a:latin typeface="Carlito"/>
                <a:cs typeface="Carlito"/>
              </a:rPr>
              <a:t>– </a:t>
            </a:r>
            <a:r>
              <a:rPr sz="2000" spc="-10" dirty="0">
                <a:latin typeface="Carlito"/>
                <a:cs typeface="Carlito"/>
              </a:rPr>
              <a:t>define </a:t>
            </a:r>
            <a:r>
              <a:rPr sz="2000" spc="-5" dirty="0">
                <a:latin typeface="Carlito"/>
                <a:cs typeface="Carlito"/>
              </a:rPr>
              <a:t>the </a:t>
            </a:r>
            <a:r>
              <a:rPr sz="2000" spc="-30" dirty="0">
                <a:latin typeface="Carlito"/>
                <a:cs typeface="Carlito"/>
              </a:rPr>
              <a:t>ways </a:t>
            </a:r>
            <a:r>
              <a:rPr sz="2000" spc="-5" dirty="0">
                <a:latin typeface="Carlito"/>
                <a:cs typeface="Carlito"/>
              </a:rPr>
              <a:t>in which </a:t>
            </a:r>
            <a:r>
              <a:rPr sz="2000" dirty="0">
                <a:latin typeface="Carlito"/>
                <a:cs typeface="Carlito"/>
              </a:rPr>
              <a:t>the </a:t>
            </a:r>
            <a:r>
              <a:rPr sz="2000" spc="-30" dirty="0">
                <a:latin typeface="Carlito"/>
                <a:cs typeface="Carlito"/>
              </a:rPr>
              <a:t>system  </a:t>
            </a:r>
            <a:r>
              <a:rPr sz="2000" spc="-15" dirty="0">
                <a:latin typeface="Carlito"/>
                <a:cs typeface="Carlito"/>
              </a:rPr>
              <a:t>resources are </a:t>
            </a:r>
            <a:r>
              <a:rPr sz="2000" spc="-10" dirty="0">
                <a:latin typeface="Carlito"/>
                <a:cs typeface="Carlito"/>
              </a:rPr>
              <a:t>used </a:t>
            </a:r>
            <a:r>
              <a:rPr sz="2000" spc="-15" dirty="0">
                <a:latin typeface="Carlito"/>
                <a:cs typeface="Carlito"/>
              </a:rPr>
              <a:t>to solve </a:t>
            </a:r>
            <a:r>
              <a:rPr sz="2000" spc="-5" dirty="0">
                <a:latin typeface="Carlito"/>
                <a:cs typeface="Carlito"/>
              </a:rPr>
              <a:t>the computing </a:t>
            </a:r>
            <a:r>
              <a:rPr sz="2000" spc="-10" dirty="0">
                <a:latin typeface="Carlito"/>
                <a:cs typeface="Carlito"/>
              </a:rPr>
              <a:t>problems </a:t>
            </a:r>
            <a:r>
              <a:rPr sz="2000" spc="-5" dirty="0">
                <a:latin typeface="Carlito"/>
                <a:cs typeface="Carlito"/>
              </a:rPr>
              <a:t>of the </a:t>
            </a:r>
            <a:r>
              <a:rPr sz="2000" spc="-15" dirty="0">
                <a:latin typeface="Carlito"/>
                <a:cs typeface="Carlito"/>
              </a:rPr>
              <a:t>users  (compilers, </a:t>
            </a:r>
            <a:r>
              <a:rPr sz="2000" spc="-10" dirty="0">
                <a:latin typeface="Carlito"/>
                <a:cs typeface="Carlito"/>
              </a:rPr>
              <a:t>database </a:t>
            </a:r>
            <a:r>
              <a:rPr sz="2000" spc="-25" dirty="0">
                <a:latin typeface="Carlito"/>
                <a:cs typeface="Carlito"/>
              </a:rPr>
              <a:t>systems, </a:t>
            </a:r>
            <a:r>
              <a:rPr sz="2000" spc="-10" dirty="0">
                <a:latin typeface="Carlito"/>
                <a:cs typeface="Carlito"/>
              </a:rPr>
              <a:t>video </a:t>
            </a:r>
            <a:r>
              <a:rPr sz="2000" spc="-20" dirty="0">
                <a:latin typeface="Carlito"/>
                <a:cs typeface="Carlito"/>
              </a:rPr>
              <a:t>games, </a:t>
            </a:r>
            <a:r>
              <a:rPr sz="2000" spc="-10" dirty="0">
                <a:latin typeface="Carlito"/>
                <a:cs typeface="Carlito"/>
              </a:rPr>
              <a:t>business</a:t>
            </a:r>
            <a:r>
              <a:rPr sz="2000" spc="415" dirty="0">
                <a:latin typeface="Carlito"/>
                <a:cs typeface="Carlito"/>
              </a:rPr>
              <a:t> </a:t>
            </a:r>
            <a:r>
              <a:rPr sz="2000" spc="-15" dirty="0">
                <a:latin typeface="Carlito"/>
                <a:cs typeface="Carlito"/>
              </a:rPr>
              <a:t>programs).</a:t>
            </a:r>
            <a:endParaRPr sz="2000" dirty="0">
              <a:latin typeface="Carlito"/>
              <a:cs typeface="Carlito"/>
            </a:endParaRPr>
          </a:p>
          <a:p>
            <a:pPr marL="241300" indent="-228600">
              <a:lnSpc>
                <a:spcPct val="100000"/>
              </a:lnSpc>
              <a:spcBef>
                <a:spcPts val="775"/>
              </a:spcBef>
              <a:buAutoNum type="arabicPeriod"/>
              <a:tabLst>
                <a:tab pos="241300" algn="l"/>
              </a:tabLst>
            </a:pPr>
            <a:r>
              <a:rPr sz="2000" spc="-20" dirty="0">
                <a:latin typeface="Carlito"/>
                <a:cs typeface="Carlito"/>
              </a:rPr>
              <a:t>Users </a:t>
            </a:r>
            <a:r>
              <a:rPr sz="2000" spc="-10" dirty="0">
                <a:latin typeface="Carlito"/>
                <a:cs typeface="Carlito"/>
              </a:rPr>
              <a:t>(people, machines, </a:t>
            </a:r>
            <a:r>
              <a:rPr sz="2000" spc="-5" dirty="0">
                <a:latin typeface="Carlito"/>
                <a:cs typeface="Carlito"/>
              </a:rPr>
              <a:t>other</a:t>
            </a:r>
            <a:r>
              <a:rPr sz="2000" spc="180" dirty="0">
                <a:latin typeface="Carlito"/>
                <a:cs typeface="Carlito"/>
              </a:rPr>
              <a:t> </a:t>
            </a:r>
            <a:r>
              <a:rPr sz="2000" spc="-15" dirty="0">
                <a:latin typeface="Carlito"/>
                <a:cs typeface="Carlito"/>
              </a:rPr>
              <a:t>computers).</a:t>
            </a:r>
            <a:endParaRPr sz="2000" dirty="0">
              <a:latin typeface="Carlito"/>
              <a:cs typeface="Carli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84" y="-3937"/>
            <a:ext cx="7716825" cy="627736"/>
          </a:xfrm>
          <a:prstGeom prst="rect">
            <a:avLst/>
          </a:prstGeom>
        </p:spPr>
        <p:txBody>
          <a:bodyPr vert="horz" wrap="square" lIns="0" tIns="12065" rIns="0" bIns="0" rtlCol="0">
            <a:spAutoFit/>
          </a:bodyPr>
          <a:lstStyle/>
          <a:p>
            <a:pPr marL="12700">
              <a:lnSpc>
                <a:spcPct val="100000"/>
              </a:lnSpc>
              <a:spcBef>
                <a:spcPts val="95"/>
              </a:spcBef>
            </a:pPr>
            <a:r>
              <a:rPr sz="4000" spc="-15" dirty="0">
                <a:latin typeface="Caladea"/>
                <a:cs typeface="Caladea"/>
              </a:rPr>
              <a:t>Operating </a:t>
            </a:r>
            <a:r>
              <a:rPr sz="4000" spc="-35" dirty="0">
                <a:latin typeface="Caladea"/>
                <a:cs typeface="Caladea"/>
              </a:rPr>
              <a:t>System</a:t>
            </a:r>
            <a:r>
              <a:rPr sz="4000" spc="15" dirty="0">
                <a:latin typeface="Caladea"/>
                <a:cs typeface="Caladea"/>
              </a:rPr>
              <a:t> </a:t>
            </a:r>
            <a:r>
              <a:rPr sz="4000" spc="-10" dirty="0">
                <a:latin typeface="Caladea"/>
                <a:cs typeface="Caladea"/>
              </a:rPr>
              <a:t>Services</a:t>
            </a:r>
            <a:endParaRPr sz="40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13</a:t>
            </a:fld>
            <a:endParaRPr spc="-5" dirty="0"/>
          </a:p>
        </p:txBody>
      </p:sp>
      <p:sp>
        <p:nvSpPr>
          <p:cNvPr id="3" name="object 3"/>
          <p:cNvSpPr txBox="1"/>
          <p:nvPr/>
        </p:nvSpPr>
        <p:spPr>
          <a:xfrm>
            <a:off x="0" y="623799"/>
            <a:ext cx="9144000" cy="2782813"/>
          </a:xfrm>
          <a:prstGeom prst="rect">
            <a:avLst/>
          </a:prstGeom>
        </p:spPr>
        <p:txBody>
          <a:bodyPr vert="horz" wrap="square" lIns="0" tIns="12700" rIns="0" bIns="0" rtlCol="0">
            <a:spAutoFit/>
          </a:bodyPr>
          <a:lstStyle/>
          <a:p>
            <a:pPr marL="12700" algn="just">
              <a:lnSpc>
                <a:spcPts val="2050"/>
              </a:lnSpc>
              <a:spcBef>
                <a:spcPts val="100"/>
              </a:spcBef>
              <a:tabLst>
                <a:tab pos="240665" algn="l"/>
                <a:tab pos="241300" algn="l"/>
              </a:tabLst>
            </a:pPr>
            <a:r>
              <a:rPr lang="en-US" sz="2400" b="1" spc="-5" dirty="0" smtClean="0">
                <a:latin typeface="Caladea"/>
                <a:cs typeface="Caladea"/>
              </a:rPr>
              <a:t>OS </a:t>
            </a:r>
            <a:r>
              <a:rPr lang="en-US" sz="2400" spc="-5" dirty="0" smtClean="0">
                <a:latin typeface="Caladea"/>
                <a:cs typeface="Caladea"/>
              </a:rPr>
              <a:t>provides some services to programs &amp; as well as to users of those programs.</a:t>
            </a:r>
          </a:p>
          <a:p>
            <a:pPr marL="12700" algn="just">
              <a:lnSpc>
                <a:spcPts val="2050"/>
              </a:lnSpc>
              <a:spcBef>
                <a:spcPts val="100"/>
              </a:spcBef>
              <a:tabLst>
                <a:tab pos="240665" algn="l"/>
                <a:tab pos="241300" algn="l"/>
              </a:tabLst>
            </a:pPr>
            <a:endParaRPr lang="en-US" sz="2400" spc="-5" dirty="0" smtClean="0">
              <a:latin typeface="Caladea"/>
              <a:cs typeface="Caladea"/>
            </a:endParaRPr>
          </a:p>
          <a:p>
            <a:pPr marL="12700" algn="just">
              <a:lnSpc>
                <a:spcPts val="2050"/>
              </a:lnSpc>
              <a:spcBef>
                <a:spcPts val="100"/>
              </a:spcBef>
              <a:tabLst>
                <a:tab pos="240665" algn="l"/>
                <a:tab pos="241300" algn="l"/>
              </a:tabLst>
            </a:pPr>
            <a:r>
              <a:rPr lang="en-US" sz="2400" spc="-5" dirty="0" smtClean="0">
                <a:latin typeface="Caladea"/>
                <a:cs typeface="Caladea"/>
              </a:rPr>
              <a:t>Services provided by an OS differ from one OS to another but there is some common classes</a:t>
            </a:r>
          </a:p>
          <a:p>
            <a:pPr marL="12700" algn="just">
              <a:lnSpc>
                <a:spcPts val="2050"/>
              </a:lnSpc>
              <a:spcBef>
                <a:spcPts val="100"/>
              </a:spcBef>
              <a:tabLst>
                <a:tab pos="240665" algn="l"/>
                <a:tab pos="241300" algn="l"/>
              </a:tabLst>
            </a:pPr>
            <a:endParaRPr lang="en-US" sz="2400" spc="-5" dirty="0">
              <a:latin typeface="Caladea"/>
              <a:cs typeface="Caladea"/>
            </a:endParaRPr>
          </a:p>
          <a:p>
            <a:pPr marL="12700" algn="just">
              <a:lnSpc>
                <a:spcPts val="2050"/>
              </a:lnSpc>
              <a:spcBef>
                <a:spcPts val="100"/>
              </a:spcBef>
              <a:tabLst>
                <a:tab pos="240665" algn="l"/>
                <a:tab pos="241300" algn="l"/>
              </a:tabLst>
            </a:pPr>
            <a:r>
              <a:rPr lang="en-US" sz="2400" spc="-5" dirty="0" smtClean="0">
                <a:latin typeface="Caladea"/>
                <a:cs typeface="Caladea"/>
              </a:rPr>
              <a:t>OS provides </a:t>
            </a:r>
            <a:r>
              <a:rPr lang="en-US" sz="2400" spc="-5" dirty="0">
                <a:latin typeface="Caladea"/>
                <a:cs typeface="Caladea"/>
              </a:rPr>
              <a:t>some </a:t>
            </a:r>
            <a:r>
              <a:rPr lang="en-US" sz="2400" spc="-5" dirty="0" smtClean="0">
                <a:latin typeface="Caladea"/>
                <a:cs typeface="Caladea"/>
              </a:rPr>
              <a:t>services for the convenience of programmer to make programming easy.</a:t>
            </a:r>
          </a:p>
          <a:p>
            <a:pPr marL="12700" algn="just">
              <a:lnSpc>
                <a:spcPts val="2050"/>
              </a:lnSpc>
              <a:spcBef>
                <a:spcPts val="100"/>
              </a:spcBef>
              <a:tabLst>
                <a:tab pos="240665" algn="l"/>
                <a:tab pos="241300" algn="l"/>
              </a:tabLst>
            </a:pPr>
            <a:endParaRPr lang="en-US" sz="2400" spc="-5" dirty="0">
              <a:latin typeface="Caladea"/>
              <a:cs typeface="Caladea"/>
            </a:endParaRPr>
          </a:p>
          <a:p>
            <a:pPr marL="12700" algn="just">
              <a:lnSpc>
                <a:spcPts val="2050"/>
              </a:lnSpc>
              <a:spcBef>
                <a:spcPts val="100"/>
              </a:spcBef>
              <a:tabLst>
                <a:tab pos="240665" algn="l"/>
                <a:tab pos="241300" algn="l"/>
              </a:tabLst>
            </a:pPr>
            <a:endParaRPr lang="en-US" sz="2400" spc="-5" dirty="0" smtClean="0">
              <a:latin typeface="Caladea"/>
              <a:cs typeface="Caladea"/>
            </a:endParaRPr>
          </a:p>
        </p:txBody>
      </p:sp>
      <p:pic>
        <p:nvPicPr>
          <p:cNvPr id="6"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95600"/>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609600"/>
            <a:ext cx="9143999" cy="4801314"/>
          </a:xfrm>
        </p:spPr>
        <p:txBody>
          <a:bodyPr/>
          <a:lstStyle/>
          <a:p>
            <a:r>
              <a:rPr lang="en-US" b="1" dirty="0" smtClean="0"/>
              <a:t>1) User Interface (UI)</a:t>
            </a:r>
          </a:p>
          <a:p>
            <a:pPr marL="971550" lvl="1" indent="-514350">
              <a:buFont typeface="Wingdings" panose="05000000000000000000" pitchFamily="2" charset="2"/>
              <a:buChar char="§"/>
            </a:pPr>
            <a:r>
              <a:rPr lang="en-US" sz="2000" dirty="0" smtClean="0">
                <a:latin typeface="Caladea"/>
              </a:rPr>
              <a:t>Almost all OS have UI, in order to interact with the computer</a:t>
            </a:r>
          </a:p>
          <a:p>
            <a:pPr marL="971550" lvl="1" indent="-514350">
              <a:buFont typeface="Wingdings" panose="05000000000000000000" pitchFamily="2" charset="2"/>
              <a:buChar char="§"/>
            </a:pPr>
            <a:r>
              <a:rPr lang="en-US" sz="2000" dirty="0" smtClean="0">
                <a:latin typeface="Caladea"/>
              </a:rPr>
              <a:t>Any OS provides UI in 3 forms</a:t>
            </a:r>
          </a:p>
          <a:p>
            <a:pPr marL="746125" lvl="1" indent="-288925">
              <a:buAutoNum type="alphaLcParenR"/>
            </a:pPr>
            <a:r>
              <a:rPr lang="en-US" sz="2000" dirty="0" smtClean="0">
                <a:latin typeface="Caladea"/>
              </a:rPr>
              <a:t> Command line interface- uses text commands at the command prompt</a:t>
            </a:r>
          </a:p>
          <a:p>
            <a:pPr marL="800100" lvl="1" indent="-342900">
              <a:buAutoNum type="alphaLcParenR"/>
            </a:pPr>
            <a:r>
              <a:rPr lang="en-US" sz="2000" dirty="0" smtClean="0">
                <a:latin typeface="Caladea"/>
              </a:rPr>
              <a:t>Batch interface—commands, methods &amp; directives are entered into files &amp; those files are executed</a:t>
            </a:r>
          </a:p>
          <a:p>
            <a:pPr marL="800100" lvl="1" indent="-342900">
              <a:buAutoNum type="alphaLcParenR"/>
            </a:pPr>
            <a:r>
              <a:rPr lang="en-US" sz="2000" dirty="0" smtClean="0">
                <a:latin typeface="Caladea"/>
              </a:rPr>
              <a:t>GUI—common in almost all the OS</a:t>
            </a:r>
            <a:endParaRPr lang="en-US" dirty="0" smtClean="0"/>
          </a:p>
          <a:p>
            <a:pPr marL="0" lvl="1" algn="just"/>
            <a:r>
              <a:rPr lang="en-US" sz="2800" b="1" dirty="0">
                <a:solidFill>
                  <a:schemeClr val="tx1"/>
                </a:solidFill>
                <a:latin typeface="Caladea"/>
                <a:cs typeface="Caladea"/>
              </a:rPr>
              <a:t>2) </a:t>
            </a:r>
            <a:r>
              <a:rPr lang="en-US" sz="2800" b="1" dirty="0" smtClean="0">
                <a:solidFill>
                  <a:schemeClr val="tx1"/>
                </a:solidFill>
                <a:latin typeface="Caladea"/>
                <a:cs typeface="Caladea"/>
              </a:rPr>
              <a:t>Program </a:t>
            </a:r>
            <a:r>
              <a:rPr lang="en-US" sz="2800" b="1" dirty="0">
                <a:solidFill>
                  <a:schemeClr val="tx1"/>
                </a:solidFill>
                <a:latin typeface="Caladea"/>
                <a:cs typeface="Caladea"/>
              </a:rPr>
              <a:t>execution </a:t>
            </a:r>
            <a:endParaRPr lang="en-US" sz="2800" b="1" dirty="0" smtClean="0">
              <a:solidFill>
                <a:schemeClr val="tx1"/>
              </a:solidFill>
              <a:latin typeface="Caladea"/>
              <a:cs typeface="Caladea"/>
            </a:endParaRPr>
          </a:p>
          <a:p>
            <a:pPr lvl="1" algn="just">
              <a:buFont typeface="Arial" panose="020B0604020202020204" pitchFamily="34" charset="0"/>
              <a:buChar char="•"/>
            </a:pPr>
            <a:r>
              <a:rPr lang="en-US" sz="2800" b="1" spc="-15" dirty="0">
                <a:solidFill>
                  <a:schemeClr val="tx1"/>
                </a:solidFill>
                <a:latin typeface="Caladea"/>
              </a:rPr>
              <a:t>	</a:t>
            </a:r>
            <a:r>
              <a:rPr lang="en-US" sz="2000" dirty="0">
                <a:latin typeface="Caladea"/>
              </a:rPr>
              <a:t>OS must be able to load a program from secondary memory into main memory and to run it.</a:t>
            </a:r>
          </a:p>
          <a:p>
            <a:pPr marL="914400" lvl="1" indent="-457200" algn="just">
              <a:buFont typeface="Arial" panose="020B0604020202020204" pitchFamily="34" charset="0"/>
              <a:buChar char="•"/>
            </a:pPr>
            <a:r>
              <a:rPr lang="en-US" sz="2000" dirty="0">
                <a:latin typeface="Caladea"/>
              </a:rPr>
              <a:t>After execution, OS should end that program either normally (successful case) or abnormally (indicating error</a:t>
            </a:r>
            <a:r>
              <a:rPr lang="en-US" sz="2000" dirty="0" smtClean="0">
                <a:latin typeface="Caladea"/>
              </a:rPr>
              <a:t>)</a:t>
            </a:r>
          </a:p>
          <a:p>
            <a:pPr marL="0" lvl="1" algn="just"/>
            <a:endParaRPr lang="en-US" sz="2000" dirty="0">
              <a:latin typeface="Caladea"/>
            </a:endParaRPr>
          </a:p>
          <a:p>
            <a:pPr marL="0" lvl="1"/>
            <a:r>
              <a:rPr lang="en-US" sz="2800" b="1" dirty="0" smtClean="0">
                <a:solidFill>
                  <a:schemeClr val="tx1"/>
                </a:solidFill>
                <a:latin typeface="Caladea"/>
              </a:rPr>
              <a:t>  </a:t>
            </a:r>
            <a:endParaRPr lang="en-US" sz="2000" dirty="0" smtClean="0">
              <a:latin typeface="Caladea"/>
            </a:endParaRPr>
          </a:p>
        </p:txBody>
      </p:sp>
    </p:spTree>
    <p:extLst>
      <p:ext uri="{BB962C8B-B14F-4D97-AF65-F5344CB8AC3E}">
        <p14:creationId xmlns:p14="http://schemas.microsoft.com/office/powerpoint/2010/main" val="395627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461493"/>
            <a:ext cx="9143999" cy="4062651"/>
          </a:xfrm>
        </p:spPr>
        <p:txBody>
          <a:bodyPr/>
          <a:lstStyle/>
          <a:p>
            <a:pPr marL="0" lvl="1" algn="just"/>
            <a:r>
              <a:rPr lang="en-US" sz="2800" b="1" dirty="0">
                <a:solidFill>
                  <a:schemeClr val="tx1"/>
                </a:solidFill>
                <a:latin typeface="Caladea"/>
                <a:cs typeface="Caladea"/>
              </a:rPr>
              <a:t>3) I/O operations</a:t>
            </a:r>
          </a:p>
          <a:p>
            <a:pPr marL="808038" lvl="1" indent="-350838" algn="just" defTabSz="854075">
              <a:buFont typeface="Arial" panose="020B0604020202020204" pitchFamily="34" charset="0"/>
              <a:buChar char="•"/>
              <a:tabLst>
                <a:tab pos="685800" algn="l"/>
              </a:tabLst>
            </a:pPr>
            <a:r>
              <a:rPr lang="en-US" sz="2800" dirty="0">
                <a:solidFill>
                  <a:schemeClr val="tx1"/>
                </a:solidFill>
                <a:latin typeface="Caladea"/>
                <a:cs typeface="Caladea"/>
              </a:rPr>
              <a:t> </a:t>
            </a:r>
            <a:r>
              <a:rPr lang="en-US" sz="2000" dirty="0" smtClean="0">
                <a:latin typeface="Caladea"/>
              </a:rPr>
              <a:t>Running </a:t>
            </a:r>
            <a:r>
              <a:rPr lang="en-US" sz="2000" dirty="0">
                <a:latin typeface="Caladea"/>
              </a:rPr>
              <a:t>program may require I/O like file or I/O device.</a:t>
            </a:r>
          </a:p>
          <a:p>
            <a:pPr marL="854075" lvl="1" indent="-396875" algn="just">
              <a:buFont typeface="Arial" panose="020B0604020202020204" pitchFamily="34" charset="0"/>
              <a:buChar char="•"/>
            </a:pPr>
            <a:r>
              <a:rPr lang="en-US" sz="2000" dirty="0">
                <a:latin typeface="Caladea"/>
              </a:rPr>
              <a:t>For efficiency &amp; protection, users usually cannot control I/O devices directly </a:t>
            </a:r>
            <a:endParaRPr lang="en-US" sz="2000" dirty="0" smtClean="0">
              <a:latin typeface="Caladea"/>
            </a:endParaRPr>
          </a:p>
          <a:p>
            <a:pPr marL="854075" lvl="1" indent="-396875" algn="just">
              <a:buFont typeface="Arial" panose="020B0604020202020204" pitchFamily="34" charset="0"/>
              <a:buChar char="•"/>
            </a:pPr>
            <a:r>
              <a:rPr lang="en-US" sz="2000" dirty="0" smtClean="0">
                <a:latin typeface="Caladea"/>
              </a:rPr>
              <a:t>Therefore, OS must provide a means for controlling I/O devices</a:t>
            </a:r>
          </a:p>
          <a:p>
            <a:pPr marL="0" lvl="1" algn="just"/>
            <a:r>
              <a:rPr lang="en-US" sz="2800" b="1" dirty="0">
                <a:solidFill>
                  <a:schemeClr val="tx1"/>
                </a:solidFill>
                <a:latin typeface="Caladea"/>
                <a:cs typeface="Caladea"/>
              </a:rPr>
              <a:t>4) File-system manipulation </a:t>
            </a:r>
            <a:endParaRPr lang="en-US" sz="2800" b="1" dirty="0" smtClean="0">
              <a:solidFill>
                <a:schemeClr val="tx1"/>
              </a:solidFill>
              <a:latin typeface="Caladea"/>
              <a:cs typeface="Caladea"/>
            </a:endParaRPr>
          </a:p>
          <a:p>
            <a:pPr marL="854075" lvl="1" indent="-396875" algn="just">
              <a:buFont typeface="Arial" panose="020B0604020202020204" pitchFamily="34" charset="0"/>
              <a:buChar char="•"/>
            </a:pPr>
            <a:r>
              <a:rPr lang="en-US" sz="2000" dirty="0">
                <a:latin typeface="Caladea"/>
              </a:rPr>
              <a:t>User performs operations on files like, read, write, create, delete ,search by their names.</a:t>
            </a:r>
          </a:p>
          <a:p>
            <a:pPr marL="854075" lvl="1" indent="-396875" algn="just">
              <a:buFont typeface="Arial" panose="020B0604020202020204" pitchFamily="34" charset="0"/>
              <a:buChar char="•"/>
            </a:pPr>
            <a:r>
              <a:rPr lang="en-US" sz="2000" dirty="0">
                <a:latin typeface="Caladea"/>
              </a:rPr>
              <a:t>Sometimes, programs includes permission management to allow or deny access to files or directories based on file ownership</a:t>
            </a:r>
          </a:p>
          <a:p>
            <a:pPr marL="854075" lvl="1" indent="-396875" algn="just">
              <a:buFont typeface="Arial" panose="020B0604020202020204" pitchFamily="34" charset="0"/>
              <a:buChar char="•"/>
            </a:pPr>
            <a:r>
              <a:rPr lang="en-US" sz="2000" dirty="0">
                <a:latin typeface="Caladea"/>
              </a:rPr>
              <a:t>For all these, OS should provide some efficient features &amp; facility </a:t>
            </a:r>
            <a:r>
              <a:rPr lang="en-US" sz="2000" dirty="0" smtClean="0">
                <a:latin typeface="Caladea"/>
              </a:rPr>
              <a:t>to perform like system manipulation</a:t>
            </a:r>
          </a:p>
        </p:txBody>
      </p:sp>
    </p:spTree>
    <p:extLst>
      <p:ext uri="{BB962C8B-B14F-4D97-AF65-F5344CB8AC3E}">
        <p14:creationId xmlns:p14="http://schemas.microsoft.com/office/powerpoint/2010/main" val="1391666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609600"/>
            <a:ext cx="9143999" cy="5016758"/>
          </a:xfrm>
        </p:spPr>
        <p:txBody>
          <a:bodyPr/>
          <a:lstStyle/>
          <a:p>
            <a:r>
              <a:rPr lang="en-US" b="1" dirty="0"/>
              <a:t>5) Communications</a:t>
            </a:r>
          </a:p>
          <a:p>
            <a:pPr marL="854075" lvl="1" indent="-396875" algn="just">
              <a:buFont typeface="Arial" panose="020B0604020202020204" pitchFamily="34" charset="0"/>
              <a:buChar char="•"/>
            </a:pPr>
            <a:r>
              <a:rPr lang="en-US" dirty="0">
                <a:latin typeface="Caladea"/>
              </a:rPr>
              <a:t>In some situations, one process needs to exchange information with another process.</a:t>
            </a:r>
          </a:p>
          <a:p>
            <a:pPr marL="854075" lvl="1" indent="-396875" algn="just">
              <a:buFont typeface="Arial" panose="020B0604020202020204" pitchFamily="34" charset="0"/>
              <a:buChar char="•"/>
            </a:pPr>
            <a:r>
              <a:rPr lang="en-US" dirty="0">
                <a:latin typeface="Caladea"/>
              </a:rPr>
              <a:t>This type of communication may occur between processes that are executing on same computer or between processes running on different computers in the network.</a:t>
            </a:r>
          </a:p>
          <a:p>
            <a:pPr marL="854075" lvl="1" indent="-396875" algn="just">
              <a:buFont typeface="Arial" panose="020B0604020202020204" pitchFamily="34" charset="0"/>
              <a:buChar char="•"/>
            </a:pPr>
            <a:r>
              <a:rPr lang="en-US" dirty="0">
                <a:latin typeface="Caladea"/>
              </a:rPr>
              <a:t>OS achieves this via shared memory or message passing</a:t>
            </a:r>
          </a:p>
          <a:p>
            <a:pPr marL="514350" indent="-514350">
              <a:buAutoNum type="arabicParenR" startAt="6"/>
            </a:pPr>
            <a:r>
              <a:rPr lang="en-US" b="1" dirty="0" smtClean="0"/>
              <a:t>Error detection </a:t>
            </a:r>
          </a:p>
          <a:p>
            <a:pPr marL="854075" indent="-457200">
              <a:buFont typeface="Arial" panose="020B0604020202020204" pitchFamily="34" charset="0"/>
              <a:buChar char="•"/>
            </a:pPr>
            <a:r>
              <a:rPr lang="en-US" sz="1800" dirty="0">
                <a:cs typeface="+mn-cs"/>
              </a:rPr>
              <a:t>Errors may occur in </a:t>
            </a:r>
          </a:p>
          <a:p>
            <a:pPr marL="1311275" lvl="1" indent="-457200">
              <a:buFont typeface="Arial" panose="020B0604020202020204" pitchFamily="34" charset="0"/>
              <a:buChar char="•"/>
            </a:pPr>
            <a:r>
              <a:rPr lang="en-US" dirty="0">
                <a:latin typeface="Caladea"/>
              </a:rPr>
              <a:t>CPU</a:t>
            </a:r>
          </a:p>
          <a:p>
            <a:pPr marL="1311275" lvl="1" indent="-457200">
              <a:buFont typeface="Arial" panose="020B0604020202020204" pitchFamily="34" charset="0"/>
              <a:buChar char="•"/>
            </a:pPr>
            <a:r>
              <a:rPr lang="en-US" dirty="0">
                <a:latin typeface="Caladea"/>
              </a:rPr>
              <a:t>Memory hardware(memory full, power failure, </a:t>
            </a:r>
            <a:r>
              <a:rPr lang="en-US" dirty="0" err="1">
                <a:latin typeface="Caladea"/>
              </a:rPr>
              <a:t>etc</a:t>
            </a:r>
            <a:r>
              <a:rPr lang="en-US" dirty="0">
                <a:latin typeface="Caladea"/>
              </a:rPr>
              <a:t>)</a:t>
            </a:r>
          </a:p>
          <a:p>
            <a:pPr marL="1311275" lvl="1" indent="-457200">
              <a:buFont typeface="Arial" panose="020B0604020202020204" pitchFamily="34" charset="0"/>
              <a:buChar char="•"/>
            </a:pPr>
            <a:r>
              <a:rPr lang="en-US" dirty="0">
                <a:latin typeface="Caladea"/>
              </a:rPr>
              <a:t>I/O devices(parity error on tape, connection failure on network, lack of paper in printer, </a:t>
            </a:r>
            <a:r>
              <a:rPr lang="en-US" dirty="0" err="1">
                <a:latin typeface="Caladea"/>
              </a:rPr>
              <a:t>etc</a:t>
            </a:r>
            <a:r>
              <a:rPr lang="en-US" dirty="0">
                <a:latin typeface="Caladea"/>
              </a:rPr>
              <a:t>)</a:t>
            </a:r>
          </a:p>
          <a:p>
            <a:pPr marL="1311275" lvl="1" indent="-457200">
              <a:buFont typeface="Arial" panose="020B0604020202020204" pitchFamily="34" charset="0"/>
              <a:buChar char="•"/>
            </a:pPr>
            <a:r>
              <a:rPr lang="en-US" dirty="0">
                <a:latin typeface="Caladea"/>
              </a:rPr>
              <a:t>User program(arithmetic overflow, divide by zero, accessing illegal memory location</a:t>
            </a:r>
            <a:r>
              <a:rPr lang="en-US" dirty="0" smtClean="0">
                <a:latin typeface="Caladea"/>
              </a:rPr>
              <a:t>)</a:t>
            </a:r>
          </a:p>
          <a:p>
            <a:pPr marL="854075" lvl="1"/>
            <a:r>
              <a:rPr lang="en-US" dirty="0" smtClean="0">
                <a:latin typeface="Caladea"/>
              </a:rPr>
              <a:t>For each type of errors, OS should take appropriate action to ensure correct &amp; consistent computing</a:t>
            </a:r>
            <a:endParaRPr lang="en-US" dirty="0">
              <a:latin typeface="Caladea"/>
            </a:endParaRPr>
          </a:p>
        </p:txBody>
      </p:sp>
    </p:spTree>
    <p:extLst>
      <p:ext uri="{BB962C8B-B14F-4D97-AF65-F5344CB8AC3E}">
        <p14:creationId xmlns:p14="http://schemas.microsoft.com/office/powerpoint/2010/main" val="4252076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spc="-15" dirty="0">
                <a:latin typeface="Caladea"/>
                <a:cs typeface="Caladea"/>
              </a:rPr>
              <a:t>Operating </a:t>
            </a:r>
            <a:r>
              <a:rPr lang="en-US" spc="-35" dirty="0">
                <a:latin typeface="Caladea"/>
                <a:cs typeface="Caladea"/>
              </a:rPr>
              <a:t>System</a:t>
            </a:r>
            <a:r>
              <a:rPr lang="en-US" spc="15" dirty="0">
                <a:latin typeface="Caladea"/>
                <a:cs typeface="Caladea"/>
              </a:rPr>
              <a:t> </a:t>
            </a:r>
            <a:r>
              <a:rPr lang="en-US" spc="-10" dirty="0">
                <a:latin typeface="Caladea"/>
                <a:cs typeface="Caladea"/>
              </a:rPr>
              <a:t>Services</a:t>
            </a:r>
            <a:endParaRPr lang="en-US" dirty="0"/>
          </a:p>
        </p:txBody>
      </p:sp>
      <p:sp>
        <p:nvSpPr>
          <p:cNvPr id="3" name="Text Placeholder 2"/>
          <p:cNvSpPr>
            <a:spLocks noGrp="1"/>
          </p:cNvSpPr>
          <p:nvPr>
            <p:ph type="body" idx="1"/>
          </p:nvPr>
        </p:nvSpPr>
        <p:spPr>
          <a:xfrm>
            <a:off x="0" y="609600"/>
            <a:ext cx="9143999" cy="5232202"/>
          </a:xfrm>
        </p:spPr>
        <p:txBody>
          <a:bodyPr/>
          <a:lstStyle/>
          <a:p>
            <a:pPr algn="just"/>
            <a:r>
              <a:rPr lang="en-US" sz="2000" dirty="0" smtClean="0"/>
              <a:t>All the 6 services provided by OS is for user convenience. Some other services which provides efficient operation for the system convenience are</a:t>
            </a:r>
          </a:p>
          <a:p>
            <a:pPr algn="just"/>
            <a:r>
              <a:rPr lang="en-US" sz="2000" b="1" dirty="0" smtClean="0"/>
              <a:t>7) Resource allocation</a:t>
            </a:r>
          </a:p>
          <a:p>
            <a:pPr marL="457200" indent="-457200" algn="just">
              <a:buFont typeface="Arial" panose="020B0604020202020204" pitchFamily="34" charset="0"/>
              <a:buChar char="•"/>
            </a:pPr>
            <a:r>
              <a:rPr lang="en-US" sz="2000" dirty="0" smtClean="0"/>
              <a:t>When multiple users log onto the system or when multiple jobs are running , resources must be allocated to each of them.</a:t>
            </a:r>
          </a:p>
          <a:p>
            <a:pPr marL="457200" indent="-457200" algn="just">
              <a:buFont typeface="Arial" panose="020B0604020202020204" pitchFamily="34" charset="0"/>
              <a:buChar char="•"/>
            </a:pPr>
            <a:r>
              <a:rPr lang="en-US" sz="2000" dirty="0" smtClean="0"/>
              <a:t>So, it is responsibility of OS to manage the available resources</a:t>
            </a:r>
          </a:p>
          <a:p>
            <a:pPr algn="just"/>
            <a:r>
              <a:rPr lang="en-US" sz="2000" b="1" dirty="0"/>
              <a:t>8) </a:t>
            </a:r>
            <a:r>
              <a:rPr lang="en-US" sz="2000" b="1" dirty="0" smtClean="0"/>
              <a:t>Accounting</a:t>
            </a:r>
          </a:p>
          <a:p>
            <a:pPr marL="457200" indent="-457200" algn="just">
              <a:buFont typeface="Arial" panose="020B0604020202020204" pitchFamily="34" charset="0"/>
              <a:buChar char="•"/>
            </a:pPr>
            <a:r>
              <a:rPr lang="en-US" sz="2000" dirty="0" smtClean="0"/>
              <a:t>OS should keep track of which users use how many &amp; what kind of resources.</a:t>
            </a:r>
          </a:p>
          <a:p>
            <a:pPr marL="457200" indent="-457200" algn="just">
              <a:buFont typeface="Arial" panose="020B0604020202020204" pitchFamily="34" charset="0"/>
              <a:buChar char="•"/>
            </a:pPr>
            <a:r>
              <a:rPr lang="en-US" sz="2000" dirty="0" smtClean="0"/>
              <a:t>This record keeping may be used for accounting(statistics or billing)</a:t>
            </a:r>
          </a:p>
          <a:p>
            <a:pPr marL="457200" indent="-457200" algn="just">
              <a:buFont typeface="Arial" panose="020B0604020202020204" pitchFamily="34" charset="0"/>
              <a:buChar char="•"/>
            </a:pPr>
            <a:r>
              <a:rPr lang="en-US" sz="2000" dirty="0" smtClean="0"/>
              <a:t>It can also be used to improve the system efficiency</a:t>
            </a:r>
          </a:p>
          <a:p>
            <a:pPr algn="just"/>
            <a:r>
              <a:rPr lang="en-US" sz="2000" b="1" dirty="0" smtClean="0"/>
              <a:t>9</a:t>
            </a:r>
            <a:r>
              <a:rPr lang="en-US" sz="2000" b="1" dirty="0"/>
              <a:t>) Protection &amp; </a:t>
            </a:r>
            <a:r>
              <a:rPr lang="en-US" sz="2000" b="1" dirty="0" smtClean="0"/>
              <a:t>Security</a:t>
            </a:r>
          </a:p>
          <a:p>
            <a:pPr marL="342900" indent="-342900" algn="just">
              <a:buFont typeface="Arial" panose="020B0604020202020204" pitchFamily="34" charset="0"/>
              <a:buChar char="•"/>
            </a:pPr>
            <a:r>
              <a:rPr lang="en-US" sz="2000" dirty="0" smtClean="0"/>
              <a:t>In multi-process environment, it is possible that, one process may interface with the other or with OS itself.</a:t>
            </a:r>
          </a:p>
          <a:p>
            <a:pPr marL="342900" indent="-342900" algn="just">
              <a:buFont typeface="Arial" panose="020B0604020202020204" pitchFamily="34" charset="0"/>
              <a:buChar char="•"/>
            </a:pPr>
            <a:r>
              <a:rPr lang="en-US" sz="2000" dirty="0" smtClean="0"/>
              <a:t>Some users, stores their information in multiuser computer system or networked computer system, such data should be protected</a:t>
            </a:r>
          </a:p>
          <a:p>
            <a:pPr marL="342900" indent="-342900" algn="just">
              <a:buFont typeface="Arial" panose="020B0604020202020204" pitchFamily="34" charset="0"/>
              <a:buChar char="•"/>
            </a:pPr>
            <a:r>
              <a:rPr lang="en-US" sz="2000" dirty="0" smtClean="0"/>
              <a:t>External I/O devices must also be protected from invalid access</a:t>
            </a:r>
            <a:endParaRPr lang="en-US" sz="2000" dirty="0"/>
          </a:p>
        </p:txBody>
      </p:sp>
    </p:spTree>
    <p:extLst>
      <p:ext uri="{BB962C8B-B14F-4D97-AF65-F5344CB8AC3E}">
        <p14:creationId xmlns:p14="http://schemas.microsoft.com/office/powerpoint/2010/main" val="74843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OS Operations</a:t>
            </a:r>
            <a:endParaRPr lang="en-US" sz="3600" dirty="0"/>
          </a:p>
        </p:txBody>
      </p:sp>
      <p:sp>
        <p:nvSpPr>
          <p:cNvPr id="3" name="Text Placeholder 2"/>
          <p:cNvSpPr>
            <a:spLocks noGrp="1"/>
          </p:cNvSpPr>
          <p:nvPr>
            <p:ph type="body" idx="1"/>
          </p:nvPr>
        </p:nvSpPr>
        <p:spPr>
          <a:xfrm>
            <a:off x="0" y="584604"/>
            <a:ext cx="9143999" cy="4739759"/>
          </a:xfrm>
        </p:spPr>
        <p:txBody>
          <a:bodyPr/>
          <a:lstStyle/>
          <a:p>
            <a:pPr marL="457200" indent="-457200">
              <a:buFont typeface="Wingdings" panose="05000000000000000000" pitchFamily="2" charset="2"/>
              <a:buChar char="§"/>
            </a:pPr>
            <a:r>
              <a:rPr lang="en-US" dirty="0" smtClean="0"/>
              <a:t>Modern OS’s are </a:t>
            </a:r>
            <a:r>
              <a:rPr lang="en-US" b="1" dirty="0" smtClean="0"/>
              <a:t>interrupt driven</a:t>
            </a:r>
            <a:r>
              <a:rPr lang="en-US" dirty="0" smtClean="0"/>
              <a:t>.</a:t>
            </a:r>
          </a:p>
          <a:p>
            <a:pPr marL="457200" indent="-457200">
              <a:buFont typeface="Wingdings" panose="05000000000000000000" pitchFamily="2" charset="2"/>
              <a:buChar char="§"/>
            </a:pPr>
            <a:r>
              <a:rPr lang="en-US" dirty="0" smtClean="0"/>
              <a:t>Always, events are happened/occurred in the form of interrupt or trap</a:t>
            </a:r>
          </a:p>
          <a:p>
            <a:pPr marL="457200" indent="-457200">
              <a:buFont typeface="Wingdings" panose="05000000000000000000" pitchFamily="2" charset="2"/>
              <a:buChar char="§"/>
            </a:pPr>
            <a:r>
              <a:rPr lang="en-US" dirty="0" smtClean="0"/>
              <a:t>A </a:t>
            </a:r>
            <a:r>
              <a:rPr lang="en-US" b="1" dirty="0" smtClean="0"/>
              <a:t>trap(exception)</a:t>
            </a:r>
            <a:r>
              <a:rPr lang="en-US" dirty="0" smtClean="0"/>
              <a:t> is a software generated interrupt which occurs either due to </a:t>
            </a:r>
          </a:p>
          <a:p>
            <a:pPr marL="914400" lvl="1" indent="-457200">
              <a:buFont typeface="Wingdings" panose="05000000000000000000" pitchFamily="2" charset="2"/>
              <a:buChar char="§"/>
            </a:pPr>
            <a:r>
              <a:rPr lang="en-US" sz="2400" dirty="0">
                <a:solidFill>
                  <a:schemeClr val="tx1"/>
                </a:solidFill>
                <a:latin typeface="Caladea"/>
                <a:cs typeface="Caladea"/>
              </a:rPr>
              <a:t>error (division by zero, invalid memory access</a:t>
            </a:r>
            <a:r>
              <a:rPr lang="en-US" sz="2400" dirty="0" smtClean="0">
                <a:solidFill>
                  <a:schemeClr val="tx1"/>
                </a:solidFill>
                <a:latin typeface="Caladea"/>
                <a:cs typeface="Caladea"/>
              </a:rPr>
              <a:t>)</a:t>
            </a:r>
          </a:p>
          <a:p>
            <a:pPr marL="914400" lvl="1" indent="-457200">
              <a:buFont typeface="Wingdings" panose="05000000000000000000" pitchFamily="2" charset="2"/>
              <a:buChar char="§"/>
            </a:pPr>
            <a:r>
              <a:rPr lang="en-US" sz="2400" dirty="0" smtClean="0">
                <a:solidFill>
                  <a:schemeClr val="tx1"/>
                </a:solidFill>
                <a:latin typeface="Caladea"/>
                <a:cs typeface="Caladea"/>
              </a:rPr>
              <a:t>Specific request from a user program</a:t>
            </a:r>
          </a:p>
          <a:p>
            <a:pPr lvl="1" indent="-457200">
              <a:buFont typeface="Wingdings" panose="05000000000000000000" pitchFamily="2" charset="2"/>
              <a:buChar char="§"/>
            </a:pPr>
            <a:r>
              <a:rPr lang="en-US" sz="2400" dirty="0" smtClean="0">
                <a:solidFill>
                  <a:schemeClr val="tx1"/>
                </a:solidFill>
                <a:latin typeface="Caladea"/>
                <a:cs typeface="Caladea"/>
              </a:rPr>
              <a:t>WKT, both hardware &amp; software resources of the computer system are shared by OS &amp; as well as user programs.</a:t>
            </a:r>
          </a:p>
          <a:p>
            <a:pPr lvl="1" indent="-457200">
              <a:buFont typeface="Wingdings" panose="05000000000000000000" pitchFamily="2" charset="2"/>
              <a:buChar char="§"/>
            </a:pPr>
            <a:r>
              <a:rPr lang="en-US" sz="2400" dirty="0" smtClean="0">
                <a:solidFill>
                  <a:schemeClr val="tx1"/>
                </a:solidFill>
                <a:latin typeface="Caladea"/>
                <a:cs typeface="Caladea"/>
              </a:rPr>
              <a:t>So care should be taken when any error occurs due to user program.</a:t>
            </a:r>
          </a:p>
          <a:p>
            <a:pPr lvl="1" indent="-457200">
              <a:buFont typeface="Wingdings" panose="05000000000000000000" pitchFamily="2" charset="2"/>
              <a:buChar char="§"/>
            </a:pPr>
            <a:endParaRPr lang="en-US" sz="2400" dirty="0">
              <a:solidFill>
                <a:schemeClr val="tx1"/>
              </a:solidFill>
              <a:latin typeface="Caladea"/>
              <a:cs typeface="Caladea"/>
            </a:endParaRPr>
          </a:p>
        </p:txBody>
      </p:sp>
    </p:spTree>
    <p:extLst>
      <p:ext uri="{BB962C8B-B14F-4D97-AF65-F5344CB8AC3E}">
        <p14:creationId xmlns:p14="http://schemas.microsoft.com/office/powerpoint/2010/main" val="99717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2505"/>
            <a:ext cx="7466965" cy="553998"/>
          </a:xfrm>
        </p:spPr>
        <p:txBody>
          <a:bodyPr/>
          <a:lstStyle/>
          <a:p>
            <a:r>
              <a:rPr lang="en-US" sz="3600" dirty="0" smtClean="0"/>
              <a:t>Dual mode operation</a:t>
            </a:r>
            <a:endParaRPr lang="en-US" sz="3600" dirty="0"/>
          </a:p>
        </p:txBody>
      </p:sp>
      <p:sp>
        <p:nvSpPr>
          <p:cNvPr id="3" name="Text Placeholder 2"/>
          <p:cNvSpPr>
            <a:spLocks noGrp="1"/>
          </p:cNvSpPr>
          <p:nvPr>
            <p:ph type="body" idx="1"/>
          </p:nvPr>
        </p:nvSpPr>
        <p:spPr>
          <a:xfrm>
            <a:off x="0" y="461493"/>
            <a:ext cx="9143999" cy="3016210"/>
          </a:xfrm>
        </p:spPr>
        <p:txBody>
          <a:bodyPr/>
          <a:lstStyle/>
          <a:p>
            <a:r>
              <a:rPr lang="en-US" dirty="0" smtClean="0"/>
              <a:t>In order to ensure proper execution of OS, we must be able to distinguish between execution of OS code &amp; user-defined code</a:t>
            </a:r>
          </a:p>
          <a:p>
            <a:r>
              <a:rPr lang="en-US" dirty="0" smtClean="0"/>
              <a:t>There are 2 modes of operation</a:t>
            </a:r>
          </a:p>
          <a:p>
            <a:r>
              <a:rPr lang="en-US" dirty="0"/>
              <a:t>	</a:t>
            </a:r>
            <a:r>
              <a:rPr lang="en-US" dirty="0" smtClean="0"/>
              <a:t>1) user mode</a:t>
            </a:r>
          </a:p>
          <a:p>
            <a:r>
              <a:rPr lang="en-US" dirty="0"/>
              <a:t>	</a:t>
            </a:r>
            <a:r>
              <a:rPr lang="en-US" dirty="0" smtClean="0"/>
              <a:t>2) kernel mode</a:t>
            </a:r>
            <a:br>
              <a:rPr lang="en-US" dirty="0" smtClean="0"/>
            </a:b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143999" cy="3733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54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1858"/>
            <a:ext cx="8496425" cy="627095"/>
          </a:xfrm>
          <a:prstGeom prst="rect">
            <a:avLst/>
          </a:prstGeom>
        </p:spPr>
        <p:txBody>
          <a:bodyPr vert="horz" wrap="square" lIns="0" tIns="11430" rIns="0" bIns="0" rtlCol="0">
            <a:spAutoFit/>
          </a:bodyPr>
          <a:lstStyle/>
          <a:p>
            <a:pPr marL="73025">
              <a:lnSpc>
                <a:spcPct val="100000"/>
              </a:lnSpc>
              <a:spcBef>
                <a:spcPts val="90"/>
              </a:spcBef>
            </a:pPr>
            <a:r>
              <a:rPr sz="4000" spc="-15" dirty="0" smtClean="0">
                <a:latin typeface="Caladea"/>
                <a:cs typeface="Caladea"/>
              </a:rPr>
              <a:t>Contents</a:t>
            </a:r>
            <a:endParaRPr sz="40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2</a:t>
            </a:fld>
            <a:endParaRPr sz="1400">
              <a:latin typeface="Arial"/>
              <a:cs typeface="Arial"/>
            </a:endParaRPr>
          </a:p>
        </p:txBody>
      </p:sp>
      <p:sp>
        <p:nvSpPr>
          <p:cNvPr id="3" name="object 3"/>
          <p:cNvSpPr txBox="1"/>
          <p:nvPr/>
        </p:nvSpPr>
        <p:spPr>
          <a:xfrm>
            <a:off x="0" y="768953"/>
            <a:ext cx="9144000" cy="4038285"/>
          </a:xfrm>
          <a:prstGeom prst="rect">
            <a:avLst/>
          </a:prstGeom>
        </p:spPr>
        <p:txBody>
          <a:bodyPr vert="horz" wrap="square" lIns="0" tIns="62230" rIns="0" bIns="0" rtlCol="0">
            <a:spAutoFit/>
          </a:bodyPr>
          <a:lstStyle/>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Introduction to </a:t>
            </a:r>
            <a:r>
              <a:rPr lang="en-US" sz="2400" spc="-10" dirty="0" smtClean="0">
                <a:latin typeface="Carlito"/>
                <a:cs typeface="Carlito"/>
              </a:rPr>
              <a:t>OS </a:t>
            </a:r>
          </a:p>
          <a:p>
            <a:pPr marL="355600" marR="5080" indent="-342900">
              <a:lnSpc>
                <a:spcPts val="3020"/>
              </a:lnSpc>
              <a:spcBef>
                <a:spcPts val="490"/>
              </a:spcBef>
              <a:buFont typeface="Wingdings" panose="05000000000000000000" pitchFamily="2" charset="2"/>
              <a:buChar char="Ø"/>
            </a:pPr>
            <a:r>
              <a:rPr lang="en-US" sz="2400" spc="-10" dirty="0" smtClean="0">
                <a:latin typeface="Carlito"/>
                <a:cs typeface="Carlito"/>
              </a:rPr>
              <a:t>Operating </a:t>
            </a:r>
            <a:r>
              <a:rPr lang="en-US" sz="2400" spc="-10" dirty="0">
                <a:latin typeface="Carlito"/>
                <a:cs typeface="Carlito"/>
              </a:rPr>
              <a:t>System Structure, </a:t>
            </a:r>
            <a:endParaRPr lang="en-US" sz="2400" spc="-10" dirty="0" smtClean="0">
              <a:latin typeface="Carlito"/>
              <a:cs typeface="Carlito"/>
            </a:endParaRPr>
          </a:p>
          <a:p>
            <a:pPr marL="355600" marR="5080" indent="-342900">
              <a:lnSpc>
                <a:spcPts val="3020"/>
              </a:lnSpc>
              <a:spcBef>
                <a:spcPts val="490"/>
              </a:spcBef>
              <a:buFont typeface="Wingdings" panose="05000000000000000000" pitchFamily="2" charset="2"/>
              <a:buChar char="Ø"/>
            </a:pPr>
            <a:r>
              <a:rPr lang="en-US" sz="2400" spc="-10" dirty="0">
                <a:latin typeface="Carlito"/>
                <a:cs typeface="Carlito"/>
              </a:rPr>
              <a:t>Operating System </a:t>
            </a:r>
            <a:r>
              <a:rPr lang="en-US" sz="2400" spc="-10" dirty="0" smtClean="0">
                <a:latin typeface="Carlito"/>
                <a:cs typeface="Carlito"/>
              </a:rPr>
              <a:t>Operations</a:t>
            </a:r>
          </a:p>
          <a:p>
            <a:pPr marL="355600" marR="5080" indent="-342900">
              <a:lnSpc>
                <a:spcPts val="3020"/>
              </a:lnSpc>
              <a:spcBef>
                <a:spcPts val="490"/>
              </a:spcBef>
              <a:buFont typeface="Wingdings" panose="05000000000000000000" pitchFamily="2" charset="2"/>
              <a:buChar char="Ø"/>
            </a:pPr>
            <a:r>
              <a:rPr lang="en-US" sz="2400" spc="-10" dirty="0" smtClean="0">
                <a:latin typeface="Carlito"/>
                <a:cs typeface="Carlito"/>
              </a:rPr>
              <a:t>Operating </a:t>
            </a:r>
            <a:r>
              <a:rPr lang="en-US" sz="2400" spc="-10" dirty="0">
                <a:latin typeface="Carlito"/>
                <a:cs typeface="Carlito"/>
              </a:rPr>
              <a:t>System Services, </a:t>
            </a:r>
            <a:endParaRPr lang="en-US" sz="2400" spc="-10" dirty="0" smtClean="0">
              <a:latin typeface="Carlito"/>
              <a:cs typeface="Carlito"/>
            </a:endParaRPr>
          </a:p>
          <a:p>
            <a:pPr marL="355600" marR="5080" indent="-342900">
              <a:lnSpc>
                <a:spcPts val="3020"/>
              </a:lnSpc>
              <a:spcBef>
                <a:spcPts val="490"/>
              </a:spcBef>
              <a:buFont typeface="Wingdings" panose="05000000000000000000" pitchFamily="2" charset="2"/>
              <a:buChar char="Ø"/>
            </a:pPr>
            <a:r>
              <a:rPr lang="en-US" sz="2400" spc="-10" dirty="0" smtClean="0">
                <a:latin typeface="Carlito"/>
                <a:cs typeface="Carlito"/>
              </a:rPr>
              <a:t>User </a:t>
            </a:r>
            <a:r>
              <a:rPr lang="en-US" sz="2400" spc="-10" dirty="0">
                <a:latin typeface="Carlito"/>
                <a:cs typeface="Carlito"/>
              </a:rPr>
              <a:t>and OS interface, </a:t>
            </a:r>
            <a:endParaRPr lang="en-US" sz="2400" spc="-10" dirty="0" smtClean="0">
              <a:latin typeface="Carlito"/>
              <a:cs typeface="Carlito"/>
            </a:endParaRPr>
          </a:p>
          <a:p>
            <a:pPr marL="355600" marR="5080" indent="-342900">
              <a:lnSpc>
                <a:spcPts val="3020"/>
              </a:lnSpc>
              <a:spcBef>
                <a:spcPts val="490"/>
              </a:spcBef>
              <a:buFont typeface="Wingdings" panose="05000000000000000000" pitchFamily="2" charset="2"/>
              <a:buChar char="Ø"/>
            </a:pPr>
            <a:r>
              <a:rPr lang="en-US" sz="2400" spc="-10" dirty="0" smtClean="0">
                <a:latin typeface="Carlito"/>
                <a:cs typeface="Carlito"/>
              </a:rPr>
              <a:t>System </a:t>
            </a:r>
            <a:r>
              <a:rPr lang="en-US" sz="2400" spc="-10" dirty="0">
                <a:latin typeface="Carlito"/>
                <a:cs typeface="Carlito"/>
              </a:rPr>
              <a:t>Calls and its types, </a:t>
            </a:r>
            <a:endParaRPr lang="en-US" sz="2400" spc="-10" dirty="0" smtClean="0">
              <a:latin typeface="Carlito"/>
              <a:cs typeface="Carlito"/>
            </a:endParaRPr>
          </a:p>
          <a:p>
            <a:pPr marL="355600" marR="5080" indent="-342900">
              <a:lnSpc>
                <a:spcPts val="3020"/>
              </a:lnSpc>
              <a:spcBef>
                <a:spcPts val="490"/>
              </a:spcBef>
              <a:buFont typeface="Wingdings" panose="05000000000000000000" pitchFamily="2" charset="2"/>
              <a:buChar char="Ø"/>
            </a:pPr>
            <a:r>
              <a:rPr lang="en-US" sz="2400" dirty="0" smtClean="0">
                <a:effectLst/>
                <a:latin typeface="Carlito"/>
                <a:ea typeface="Carlito"/>
                <a:cs typeface="Carlito"/>
              </a:rPr>
              <a:t>System Programs </a:t>
            </a:r>
            <a:r>
              <a:rPr lang="en-US" sz="2400" spc="-10" dirty="0">
                <a:latin typeface="Carlito"/>
                <a:cs typeface="Carlito"/>
              </a:rPr>
              <a:t>and its </a:t>
            </a:r>
            <a:r>
              <a:rPr lang="en-US" sz="2400" spc="-10" dirty="0" smtClean="0">
                <a:latin typeface="Carlito"/>
                <a:cs typeface="Carlito"/>
              </a:rPr>
              <a:t>types</a:t>
            </a:r>
          </a:p>
          <a:p>
            <a:pPr marL="355600" marR="5080" indent="-342900">
              <a:lnSpc>
                <a:spcPts val="3020"/>
              </a:lnSpc>
              <a:spcBef>
                <a:spcPts val="490"/>
              </a:spcBef>
              <a:buFont typeface="Wingdings" panose="05000000000000000000" pitchFamily="2" charset="2"/>
              <a:buChar char="Ø"/>
            </a:pPr>
            <a:r>
              <a:rPr lang="en-US" sz="2400" dirty="0" smtClean="0">
                <a:latin typeface="Carlito"/>
                <a:ea typeface="Carlito"/>
                <a:cs typeface="Carlito"/>
              </a:rPr>
              <a:t>Loaders</a:t>
            </a:r>
            <a:r>
              <a:rPr lang="en-US" sz="2400" dirty="0">
                <a:latin typeface="Carlito"/>
                <a:ea typeface="Carlito"/>
                <a:cs typeface="Carlito"/>
              </a:rPr>
              <a:t>, L</a:t>
            </a:r>
            <a:r>
              <a:rPr lang="en-US" sz="2400" dirty="0" smtClean="0">
                <a:latin typeface="Carlito"/>
                <a:ea typeface="Carlito"/>
                <a:cs typeface="Carlito"/>
              </a:rPr>
              <a:t>inkers</a:t>
            </a:r>
            <a:endParaRPr lang="en-US" sz="2400" dirty="0" smtClean="0">
              <a:effectLst/>
              <a:latin typeface="Carlito"/>
              <a:ea typeface="Carlito"/>
              <a:cs typeface="Carlito"/>
            </a:endParaRPr>
          </a:p>
          <a:p>
            <a:pPr marL="355600" marR="5080" indent="-342900">
              <a:lnSpc>
                <a:spcPts val="3020"/>
              </a:lnSpc>
              <a:spcBef>
                <a:spcPts val="490"/>
              </a:spcBef>
              <a:buFont typeface="Wingdings" panose="05000000000000000000" pitchFamily="2" charset="2"/>
              <a:buChar char="Ø"/>
            </a:pPr>
            <a:r>
              <a:rPr lang="en-US" sz="2400" spc="-10" dirty="0" smtClean="0">
                <a:latin typeface="Carlito"/>
                <a:cs typeface="Carlito"/>
              </a:rPr>
              <a:t>Overview </a:t>
            </a:r>
            <a:r>
              <a:rPr lang="en-US" sz="2400" spc="-10" dirty="0">
                <a:latin typeface="Carlito"/>
                <a:cs typeface="Carlito"/>
              </a:rPr>
              <a:t>of OS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Dual mode operation</a:t>
            </a:r>
          </a:p>
        </p:txBody>
      </p:sp>
      <p:sp>
        <p:nvSpPr>
          <p:cNvPr id="3" name="Text Placeholder 2"/>
          <p:cNvSpPr>
            <a:spLocks noGrp="1"/>
          </p:cNvSpPr>
          <p:nvPr>
            <p:ph type="body" idx="1"/>
          </p:nvPr>
        </p:nvSpPr>
        <p:spPr>
          <a:xfrm>
            <a:off x="0" y="584604"/>
            <a:ext cx="9143999" cy="5601533"/>
          </a:xfrm>
        </p:spPr>
        <p:txBody>
          <a:bodyPr/>
          <a:lstStyle/>
          <a:p>
            <a:pPr marL="457200" indent="-457200">
              <a:buFont typeface="Wingdings" panose="05000000000000000000" pitchFamily="2" charset="2"/>
              <a:buChar char="Ø"/>
            </a:pPr>
            <a:r>
              <a:rPr lang="en-US" dirty="0" smtClean="0"/>
              <a:t>Single bit called </a:t>
            </a:r>
            <a:r>
              <a:rPr lang="en-US" b="1" dirty="0" smtClean="0">
                <a:solidFill>
                  <a:srgbClr val="FF0000"/>
                </a:solidFill>
              </a:rPr>
              <a:t>mode bit </a:t>
            </a:r>
            <a:r>
              <a:rPr lang="en-US" dirty="0" smtClean="0"/>
              <a:t>is used to identify mode in which OS is running</a:t>
            </a:r>
          </a:p>
          <a:p>
            <a:pPr marL="457200" indent="-457200">
              <a:buFont typeface="Wingdings" panose="05000000000000000000" pitchFamily="2" charset="2"/>
              <a:buChar char="Ø"/>
            </a:pPr>
            <a:r>
              <a:rPr lang="en-US" dirty="0" smtClean="0"/>
              <a:t>If </a:t>
            </a:r>
            <a:r>
              <a:rPr lang="en-US" b="1" dirty="0">
                <a:solidFill>
                  <a:srgbClr val="FF0000"/>
                </a:solidFill>
              </a:rPr>
              <a:t>mode bit </a:t>
            </a:r>
            <a:r>
              <a:rPr lang="en-US" b="1" dirty="0" smtClean="0">
                <a:solidFill>
                  <a:srgbClr val="FF0000"/>
                </a:solidFill>
              </a:rPr>
              <a:t>=0 </a:t>
            </a:r>
            <a:r>
              <a:rPr lang="en-US" b="1" dirty="0" smtClean="0"/>
              <a:t>-----</a:t>
            </a:r>
            <a:r>
              <a:rPr lang="en-US" dirty="0" smtClean="0"/>
              <a:t> OS is running in kernel mode</a:t>
            </a:r>
          </a:p>
          <a:p>
            <a:pPr marL="457200" indent="-457200">
              <a:buFont typeface="Wingdings" panose="05000000000000000000" pitchFamily="2" charset="2"/>
              <a:buChar char="Ø"/>
            </a:pPr>
            <a:r>
              <a:rPr lang="en-US" dirty="0"/>
              <a:t>If </a:t>
            </a:r>
            <a:r>
              <a:rPr lang="en-US" b="1" dirty="0">
                <a:solidFill>
                  <a:srgbClr val="FF0000"/>
                </a:solidFill>
              </a:rPr>
              <a:t>mode bit </a:t>
            </a:r>
            <a:r>
              <a:rPr lang="en-US" b="1" dirty="0" smtClean="0">
                <a:solidFill>
                  <a:srgbClr val="FF0000"/>
                </a:solidFill>
              </a:rPr>
              <a:t>=1 </a:t>
            </a:r>
            <a:r>
              <a:rPr lang="en-US" b="1" dirty="0"/>
              <a:t>-----</a:t>
            </a:r>
            <a:r>
              <a:rPr lang="en-US" dirty="0"/>
              <a:t> OS is running in </a:t>
            </a:r>
            <a:r>
              <a:rPr lang="en-US" dirty="0" smtClean="0"/>
              <a:t>user mode</a:t>
            </a:r>
          </a:p>
          <a:p>
            <a:pPr marL="457200" indent="-457200">
              <a:buFont typeface="Wingdings" panose="05000000000000000000" pitchFamily="2" charset="2"/>
              <a:buChar char="Ø"/>
            </a:pPr>
            <a:r>
              <a:rPr lang="en-US" dirty="0" smtClean="0"/>
              <a:t>After booting OS, normally user performs some action i.e., some user process is executing.</a:t>
            </a:r>
          </a:p>
          <a:p>
            <a:pPr marL="457200" indent="-457200"/>
            <a:r>
              <a:rPr lang="en-US" dirty="0"/>
              <a:t> </a:t>
            </a:r>
            <a:r>
              <a:rPr lang="en-US" dirty="0" smtClean="0"/>
              <a:t>    whenever user process needs some service, it    requests the OS through some system call.</a:t>
            </a:r>
          </a:p>
          <a:p>
            <a:pPr marL="457200" indent="-457200"/>
            <a:r>
              <a:rPr lang="en-US" dirty="0"/>
              <a:t> </a:t>
            </a:r>
            <a:r>
              <a:rPr lang="en-US" dirty="0" smtClean="0"/>
              <a:t>    Then, OS switches from user mode to kernel mode by making </a:t>
            </a:r>
            <a:r>
              <a:rPr lang="en-US" b="1" dirty="0">
                <a:solidFill>
                  <a:srgbClr val="FF0000"/>
                </a:solidFill>
              </a:rPr>
              <a:t>mode bit =0 </a:t>
            </a:r>
            <a:endParaRPr lang="en-US" b="1" dirty="0" smtClean="0">
              <a:solidFill>
                <a:srgbClr val="FF0000"/>
              </a:solidFill>
            </a:endParaRPr>
          </a:p>
          <a:p>
            <a:pPr marL="457200" indent="-457200"/>
            <a:r>
              <a:rPr lang="en-US" b="1" dirty="0">
                <a:solidFill>
                  <a:srgbClr val="FF0000"/>
                </a:solidFill>
              </a:rPr>
              <a:t> </a:t>
            </a:r>
            <a:r>
              <a:rPr lang="en-US" b="1" dirty="0" smtClean="0">
                <a:solidFill>
                  <a:srgbClr val="FF0000"/>
                </a:solidFill>
              </a:rPr>
              <a:t>    </a:t>
            </a:r>
            <a:r>
              <a:rPr lang="en-US" dirty="0" smtClean="0"/>
              <a:t>Then, it executes corresponding system call code</a:t>
            </a:r>
            <a:endParaRPr lang="en-US" dirty="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b="1" dirty="0">
              <a:solidFill>
                <a:srgbClr val="FF0000"/>
              </a:solidFill>
            </a:endParaRPr>
          </a:p>
        </p:txBody>
      </p:sp>
    </p:spTree>
    <p:extLst>
      <p:ext uri="{BB962C8B-B14F-4D97-AF65-F5344CB8AC3E}">
        <p14:creationId xmlns:p14="http://schemas.microsoft.com/office/powerpoint/2010/main" val="3710374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Dual mode operation</a:t>
            </a:r>
          </a:p>
        </p:txBody>
      </p:sp>
      <p:sp>
        <p:nvSpPr>
          <p:cNvPr id="3" name="Text Placeholder 2"/>
          <p:cNvSpPr>
            <a:spLocks noGrp="1"/>
          </p:cNvSpPr>
          <p:nvPr>
            <p:ph type="body" idx="1"/>
          </p:nvPr>
        </p:nvSpPr>
        <p:spPr>
          <a:xfrm>
            <a:off x="0" y="584604"/>
            <a:ext cx="9143999" cy="4431983"/>
          </a:xfrm>
        </p:spPr>
        <p:txBody>
          <a:bodyPr/>
          <a:lstStyle/>
          <a:p>
            <a:pPr marL="457200" indent="-457200" algn="just">
              <a:buFont typeface="Wingdings" panose="05000000000000000000" pitchFamily="2" charset="2"/>
              <a:buChar char="Ø"/>
            </a:pPr>
            <a:r>
              <a:rPr lang="en-US" sz="2400" dirty="0" smtClean="0"/>
              <a:t>When system starts booting, hardware starts in kernel mode. Then, OS is loaded &amp; starts user applications in user mode.</a:t>
            </a:r>
          </a:p>
          <a:p>
            <a:pPr marL="457200" indent="-457200" algn="just">
              <a:buFont typeface="Wingdings" panose="05000000000000000000" pitchFamily="2" charset="2"/>
              <a:buChar char="Ø"/>
            </a:pPr>
            <a:r>
              <a:rPr lang="en-US" sz="2400" dirty="0" smtClean="0"/>
              <a:t>Whenever a trap or interrupt occurs, hardware switches from user mode to kernel mode by changing the status of </a:t>
            </a:r>
            <a:r>
              <a:rPr lang="en-US" sz="2400" b="1" dirty="0" smtClean="0">
                <a:solidFill>
                  <a:srgbClr val="FF0000"/>
                </a:solidFill>
              </a:rPr>
              <a:t>mode </a:t>
            </a:r>
            <a:r>
              <a:rPr lang="en-US" sz="2400" b="1" dirty="0">
                <a:solidFill>
                  <a:srgbClr val="FF0000"/>
                </a:solidFill>
              </a:rPr>
              <a:t>bit =0 </a:t>
            </a:r>
            <a:endParaRPr lang="en-US" sz="2400" b="1" dirty="0" smtClean="0">
              <a:solidFill>
                <a:srgbClr val="FF0000"/>
              </a:solidFill>
            </a:endParaRPr>
          </a:p>
          <a:p>
            <a:pPr marL="457200" indent="-457200" algn="just">
              <a:buFont typeface="Wingdings" panose="05000000000000000000" pitchFamily="2" charset="2"/>
              <a:buChar char="Ø"/>
            </a:pPr>
            <a:r>
              <a:rPr lang="en-US" sz="2400" dirty="0" smtClean="0"/>
              <a:t>Thus, whenever OS gains control of the computer, it is in kernel mode.</a:t>
            </a:r>
          </a:p>
          <a:p>
            <a:pPr marL="457200" indent="-457200" algn="just">
              <a:buFont typeface="Wingdings" panose="05000000000000000000" pitchFamily="2" charset="2"/>
              <a:buChar char="Ø"/>
            </a:pPr>
            <a:r>
              <a:rPr lang="en-US" sz="2400" dirty="0" smtClean="0"/>
              <a:t>System always switches to user mode before passing control to user program.</a:t>
            </a:r>
          </a:p>
          <a:p>
            <a:pPr marL="457200" indent="-457200" algn="just">
              <a:buFont typeface="Wingdings" panose="05000000000000000000" pitchFamily="2" charset="2"/>
              <a:buChar char="Ø"/>
            </a:pPr>
            <a:r>
              <a:rPr lang="en-US" sz="2400" dirty="0" smtClean="0"/>
              <a:t>Out of all instructions, in the instruction set, some of them are designated as </a:t>
            </a:r>
            <a:r>
              <a:rPr lang="en-US" sz="2400" b="1" dirty="0" smtClean="0"/>
              <a:t>privileged instructions. </a:t>
            </a:r>
            <a:r>
              <a:rPr lang="en-US" sz="2400" dirty="0" smtClean="0"/>
              <a:t>These are executed only in the kernel mode</a:t>
            </a:r>
            <a:endParaRPr lang="en-US" sz="2400" b="1" dirty="0"/>
          </a:p>
        </p:txBody>
      </p:sp>
    </p:spTree>
    <p:extLst>
      <p:ext uri="{BB962C8B-B14F-4D97-AF65-F5344CB8AC3E}">
        <p14:creationId xmlns:p14="http://schemas.microsoft.com/office/powerpoint/2010/main" val="247345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Timer</a:t>
            </a:r>
            <a:endParaRPr lang="en-US" sz="3600" dirty="0"/>
          </a:p>
        </p:txBody>
      </p:sp>
      <p:sp>
        <p:nvSpPr>
          <p:cNvPr id="3" name="Text Placeholder 2"/>
          <p:cNvSpPr>
            <a:spLocks noGrp="1"/>
          </p:cNvSpPr>
          <p:nvPr>
            <p:ph type="body" idx="1"/>
          </p:nvPr>
        </p:nvSpPr>
        <p:spPr>
          <a:xfrm>
            <a:off x="0" y="584604"/>
            <a:ext cx="9143999" cy="4801314"/>
          </a:xfrm>
        </p:spPr>
        <p:txBody>
          <a:bodyPr/>
          <a:lstStyle/>
          <a:p>
            <a:pPr marL="457200" indent="-457200" algn="just">
              <a:buFont typeface="Wingdings" panose="05000000000000000000" pitchFamily="2" charset="2"/>
              <a:buChar char="Ø"/>
            </a:pPr>
            <a:r>
              <a:rPr lang="en-US" sz="2400" dirty="0" smtClean="0"/>
              <a:t>When a user executes some program in user mode, it should not stuck in an infinite loop.</a:t>
            </a:r>
          </a:p>
          <a:p>
            <a:pPr marL="457200" indent="-457200" algn="just">
              <a:buFont typeface="Wingdings" panose="05000000000000000000" pitchFamily="2" charset="2"/>
              <a:buChar char="Ø"/>
            </a:pPr>
            <a:r>
              <a:rPr lang="en-US" sz="2400" dirty="0" smtClean="0"/>
              <a:t>Similarly, process should not stuck in kernel mode for long time</a:t>
            </a:r>
          </a:p>
          <a:p>
            <a:pPr marL="457200" indent="-457200" algn="just">
              <a:buFont typeface="Wingdings" panose="05000000000000000000" pitchFamily="2" charset="2"/>
              <a:buChar char="Ø"/>
            </a:pPr>
            <a:r>
              <a:rPr lang="en-US" sz="2400" dirty="0" smtClean="0"/>
              <a:t>At regular intervals, it should switch the mode. For this purpose, </a:t>
            </a:r>
            <a:r>
              <a:rPr lang="en-US" sz="2400" b="1" dirty="0" smtClean="0"/>
              <a:t>timer</a:t>
            </a:r>
            <a:r>
              <a:rPr lang="en-US" sz="2400" dirty="0" smtClean="0"/>
              <a:t> is used</a:t>
            </a:r>
          </a:p>
          <a:p>
            <a:pPr marL="457200" indent="-457200" algn="just">
              <a:buFont typeface="Wingdings" panose="05000000000000000000" pitchFamily="2" charset="2"/>
              <a:buChar char="Ø"/>
            </a:pPr>
            <a:r>
              <a:rPr lang="en-US" sz="2400" dirty="0" smtClean="0"/>
              <a:t>A timer can be set to interrupt the computer after a specified period.</a:t>
            </a:r>
          </a:p>
          <a:p>
            <a:pPr marL="457200" indent="-457200" algn="just">
              <a:buFont typeface="Wingdings" panose="05000000000000000000" pitchFamily="2" charset="2"/>
              <a:buChar char="Ø"/>
            </a:pPr>
            <a:r>
              <a:rPr lang="en-US" sz="2400" dirty="0" smtClean="0"/>
              <a:t>This period may be fixed (1/60 second) or variable(from 1m sec to 1 sec)</a:t>
            </a:r>
          </a:p>
          <a:p>
            <a:pPr marL="457200" indent="-457200" algn="just">
              <a:buFont typeface="Wingdings" panose="05000000000000000000" pitchFamily="2" charset="2"/>
              <a:buChar char="Ø"/>
            </a:pPr>
            <a:r>
              <a:rPr lang="en-US" sz="2400" dirty="0" smtClean="0"/>
              <a:t>OS sets the counter. Every time, clock ticks, counter is decremented. When the counter reaches 0, interrupt occurs. Thus, we can use timer to prevent user program from running too long.</a:t>
            </a:r>
            <a:endParaRPr lang="en-US" sz="2400" dirty="0"/>
          </a:p>
        </p:txBody>
      </p:sp>
    </p:spTree>
    <p:extLst>
      <p:ext uri="{BB962C8B-B14F-4D97-AF65-F5344CB8AC3E}">
        <p14:creationId xmlns:p14="http://schemas.microsoft.com/office/powerpoint/2010/main" val="206387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User &amp; Operating System interface</a:t>
            </a:r>
            <a:endParaRPr lang="en-US" dirty="0"/>
          </a:p>
        </p:txBody>
      </p:sp>
      <p:sp>
        <p:nvSpPr>
          <p:cNvPr id="3" name="Text Placeholder 2"/>
          <p:cNvSpPr>
            <a:spLocks noGrp="1"/>
          </p:cNvSpPr>
          <p:nvPr>
            <p:ph type="body" idx="1"/>
          </p:nvPr>
        </p:nvSpPr>
        <p:spPr>
          <a:xfrm>
            <a:off x="0" y="584604"/>
            <a:ext cx="9143999" cy="5047536"/>
          </a:xfrm>
        </p:spPr>
        <p:txBody>
          <a:bodyPr/>
          <a:lstStyle/>
          <a:p>
            <a:pPr marL="457200" indent="-457200" algn="just">
              <a:buFont typeface="Wingdings" panose="05000000000000000000" pitchFamily="2" charset="2"/>
              <a:buChar char="Ø"/>
            </a:pPr>
            <a:r>
              <a:rPr lang="en-US" dirty="0" smtClean="0"/>
              <a:t>Main functionality of an OS is to provide an interface for the user to interact with the computer.</a:t>
            </a:r>
          </a:p>
          <a:p>
            <a:pPr marL="457200" indent="-457200" algn="just">
              <a:buFont typeface="Wingdings" panose="05000000000000000000" pitchFamily="2" charset="2"/>
              <a:buChar char="Ø"/>
            </a:pPr>
            <a:r>
              <a:rPr lang="en-US" dirty="0" smtClean="0"/>
              <a:t>2 commonly used approaches are</a:t>
            </a:r>
          </a:p>
          <a:p>
            <a:pPr marL="914400" lvl="1" indent="-457200" algn="just">
              <a:buFont typeface="Wingdings" panose="05000000000000000000" pitchFamily="2" charset="2"/>
              <a:buChar char="Ø"/>
            </a:pPr>
            <a:r>
              <a:rPr lang="en-US" sz="2400" dirty="0" smtClean="0"/>
              <a:t>Command line interface (command interpreter)</a:t>
            </a:r>
          </a:p>
          <a:p>
            <a:pPr marL="914400" lvl="1" indent="-457200" algn="just">
              <a:buFont typeface="Wingdings" panose="05000000000000000000" pitchFamily="2" charset="2"/>
              <a:buChar char="Ø"/>
            </a:pPr>
            <a:r>
              <a:rPr lang="en-US" sz="2400" dirty="0" smtClean="0"/>
              <a:t>Graphical user interface (GUI)</a:t>
            </a:r>
          </a:p>
          <a:p>
            <a:pPr lvl="1" indent="-457200" algn="just">
              <a:buFont typeface="Wingdings" panose="05000000000000000000" pitchFamily="2" charset="2"/>
              <a:buChar char="Ø"/>
            </a:pPr>
            <a:r>
              <a:rPr lang="en-US" sz="2800" dirty="0">
                <a:solidFill>
                  <a:schemeClr val="tx1"/>
                </a:solidFill>
                <a:latin typeface="Caladea"/>
                <a:cs typeface="Caladea"/>
              </a:rPr>
              <a:t>Command Line </a:t>
            </a:r>
            <a:r>
              <a:rPr lang="en-US" sz="2800" dirty="0" smtClean="0">
                <a:solidFill>
                  <a:schemeClr val="tx1"/>
                </a:solidFill>
                <a:latin typeface="Caladea"/>
                <a:cs typeface="Caladea"/>
              </a:rPr>
              <a:t>Interface</a:t>
            </a:r>
          </a:p>
          <a:p>
            <a:pPr lvl="2" indent="-457200" algn="just">
              <a:buFont typeface="Wingdings" panose="05000000000000000000" pitchFamily="2" charset="2"/>
              <a:buChar char="Ø"/>
            </a:pPr>
            <a:r>
              <a:rPr lang="en-US" sz="2800" dirty="0" smtClean="0">
                <a:solidFill>
                  <a:schemeClr val="tx1"/>
                </a:solidFill>
                <a:latin typeface="Caladea"/>
                <a:cs typeface="Caladea"/>
              </a:rPr>
              <a:t>Some OS include this command interpreter in the kernel</a:t>
            </a:r>
          </a:p>
          <a:p>
            <a:pPr lvl="2" indent="-457200" algn="just">
              <a:buFont typeface="Wingdings" panose="05000000000000000000" pitchFamily="2" charset="2"/>
              <a:buChar char="Ø"/>
            </a:pPr>
            <a:r>
              <a:rPr lang="en-US" sz="2800" dirty="0" smtClean="0">
                <a:solidFill>
                  <a:schemeClr val="tx1"/>
                </a:solidFill>
                <a:latin typeface="Caladea"/>
                <a:cs typeface="Caladea"/>
              </a:rPr>
              <a:t>Others such as windows XP &amp; </a:t>
            </a:r>
            <a:r>
              <a:rPr lang="en-US" sz="2800" dirty="0" err="1" smtClean="0">
                <a:solidFill>
                  <a:schemeClr val="tx1"/>
                </a:solidFill>
                <a:latin typeface="Caladea"/>
                <a:cs typeface="Caladea"/>
              </a:rPr>
              <a:t>unix</a:t>
            </a:r>
            <a:r>
              <a:rPr lang="en-US" sz="2800" dirty="0" smtClean="0">
                <a:solidFill>
                  <a:schemeClr val="tx1"/>
                </a:solidFill>
                <a:latin typeface="Caladea"/>
                <a:cs typeface="Caladea"/>
              </a:rPr>
              <a:t>, treat this </a:t>
            </a:r>
            <a:r>
              <a:rPr lang="en-US" sz="2800" dirty="0">
                <a:solidFill>
                  <a:schemeClr val="tx1"/>
                </a:solidFill>
                <a:latin typeface="Caladea"/>
                <a:cs typeface="Caladea"/>
              </a:rPr>
              <a:t>command interpreter </a:t>
            </a:r>
            <a:r>
              <a:rPr lang="en-US" sz="2800" dirty="0" smtClean="0">
                <a:solidFill>
                  <a:schemeClr val="tx1"/>
                </a:solidFill>
                <a:latin typeface="Caladea"/>
                <a:cs typeface="Caladea"/>
              </a:rPr>
              <a:t>as a special program running when some job is initiated or when user logs in to the system first time.</a:t>
            </a:r>
            <a:endParaRPr lang="en-US" sz="2800" dirty="0">
              <a:solidFill>
                <a:schemeClr val="tx1"/>
              </a:solidFill>
              <a:latin typeface="Caladea"/>
              <a:cs typeface="Caladea"/>
            </a:endParaRPr>
          </a:p>
        </p:txBody>
      </p:sp>
    </p:spTree>
    <p:extLst>
      <p:ext uri="{BB962C8B-B14F-4D97-AF65-F5344CB8AC3E}">
        <p14:creationId xmlns:p14="http://schemas.microsoft.com/office/powerpoint/2010/main" val="2981883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pPr lvl="1" algn="just"/>
            <a:r>
              <a:rPr lang="en-US" sz="3200" dirty="0" smtClean="0">
                <a:solidFill>
                  <a:schemeClr val="tx1"/>
                </a:solidFill>
                <a:latin typeface="Caladea"/>
                <a:cs typeface="Caladea"/>
              </a:rPr>
              <a:t>Command Line Interface </a:t>
            </a:r>
            <a:r>
              <a:rPr lang="en-US" sz="3200" dirty="0" err="1" smtClean="0">
                <a:solidFill>
                  <a:schemeClr val="tx1"/>
                </a:solidFill>
                <a:latin typeface="Caladea"/>
                <a:cs typeface="Caladea"/>
              </a:rPr>
              <a:t>contd</a:t>
            </a:r>
            <a:r>
              <a:rPr lang="en-US" sz="3200" dirty="0" smtClean="0">
                <a:solidFill>
                  <a:schemeClr val="tx1"/>
                </a:solidFill>
                <a:latin typeface="Caladea"/>
                <a:cs typeface="Caladea"/>
              </a:rPr>
              <a:t>…..</a:t>
            </a:r>
          </a:p>
        </p:txBody>
      </p:sp>
      <p:sp>
        <p:nvSpPr>
          <p:cNvPr id="3" name="Text Placeholder 2"/>
          <p:cNvSpPr>
            <a:spLocks noGrp="1"/>
          </p:cNvSpPr>
          <p:nvPr>
            <p:ph type="body" idx="1"/>
          </p:nvPr>
        </p:nvSpPr>
        <p:spPr>
          <a:xfrm>
            <a:off x="0" y="523048"/>
            <a:ext cx="9143999" cy="3877985"/>
          </a:xfrm>
        </p:spPr>
        <p:txBody>
          <a:bodyPr/>
          <a:lstStyle/>
          <a:p>
            <a:pPr marL="457200" indent="-457200">
              <a:buFont typeface="Wingdings" panose="05000000000000000000" pitchFamily="2" charset="2"/>
              <a:buChar char="Ø"/>
            </a:pPr>
            <a:r>
              <a:rPr lang="en-US" dirty="0" smtClean="0"/>
              <a:t>On some systems, there are multiple command interpreters, user has to chose one among them.</a:t>
            </a:r>
          </a:p>
          <a:p>
            <a:pPr marL="457200" indent="-457200">
              <a:buFont typeface="Wingdings" panose="05000000000000000000" pitchFamily="2" charset="2"/>
              <a:buChar char="Ø"/>
            </a:pPr>
            <a:r>
              <a:rPr lang="en-US" dirty="0" smtClean="0"/>
              <a:t>In such cases, those interpreters are called as </a:t>
            </a:r>
            <a:r>
              <a:rPr lang="en-US" dirty="0" smtClean="0">
                <a:solidFill>
                  <a:srgbClr val="FF0000"/>
                </a:solidFill>
              </a:rPr>
              <a:t>shells</a:t>
            </a:r>
          </a:p>
          <a:p>
            <a:pPr marL="457200" indent="-457200">
              <a:buFont typeface="Wingdings" panose="05000000000000000000" pitchFamily="2" charset="2"/>
              <a:buChar char="Ø"/>
            </a:pPr>
            <a:r>
              <a:rPr lang="en-US" dirty="0"/>
              <a:t>In </a:t>
            </a:r>
            <a:r>
              <a:rPr lang="en-US" dirty="0" smtClean="0"/>
              <a:t>CLI, user has to enter the commands at the command prompt.</a:t>
            </a:r>
          </a:p>
          <a:p>
            <a:pPr marL="457200" indent="-457200">
              <a:buFont typeface="Wingdings" panose="05000000000000000000" pitchFamily="2" charset="2"/>
              <a:buChar char="Ø"/>
            </a:pPr>
            <a:r>
              <a:rPr lang="en-US" dirty="0" smtClean="0"/>
              <a:t>For every task, there will be some commands &amp; user has to remember all those commands &amp; their formats. So it is not so user friendly</a:t>
            </a:r>
          </a:p>
          <a:p>
            <a:pPr marL="457200" indent="-457200">
              <a:buFont typeface="Wingdings" panose="05000000000000000000" pitchFamily="2" charset="2"/>
              <a:buChar char="Ø"/>
            </a:pPr>
            <a:r>
              <a:rPr lang="en-US" dirty="0" err="1" smtClean="0"/>
              <a:t>ls</a:t>
            </a:r>
            <a:r>
              <a:rPr lang="en-US" dirty="0" smtClean="0"/>
              <a:t>, cd, </a:t>
            </a:r>
            <a:r>
              <a:rPr lang="en-US" dirty="0" err="1" smtClean="0"/>
              <a:t>cp</a:t>
            </a:r>
            <a:r>
              <a:rPr lang="en-US" dirty="0" smtClean="0"/>
              <a:t>, mv, </a:t>
            </a:r>
            <a:r>
              <a:rPr lang="en-US" dirty="0" err="1" smtClean="0"/>
              <a:t>rm</a:t>
            </a:r>
            <a:r>
              <a:rPr lang="en-US" dirty="0" smtClean="0"/>
              <a:t>, </a:t>
            </a:r>
            <a:r>
              <a:rPr lang="en-US" dirty="0" err="1" smtClean="0"/>
              <a:t>mkdir</a:t>
            </a:r>
            <a:r>
              <a:rPr lang="en-US" dirty="0" smtClean="0"/>
              <a:t>, </a:t>
            </a:r>
            <a:r>
              <a:rPr lang="en-US" dirty="0" err="1" smtClean="0"/>
              <a:t>rmdir</a:t>
            </a:r>
            <a:r>
              <a:rPr lang="en-US" dirty="0" smtClean="0"/>
              <a:t>, </a:t>
            </a:r>
            <a:r>
              <a:rPr lang="en-US" dirty="0" err="1" smtClean="0"/>
              <a:t>etc</a:t>
            </a:r>
            <a:endParaRPr lang="en-US" dirty="0"/>
          </a:p>
        </p:txBody>
      </p:sp>
    </p:spTree>
    <p:extLst>
      <p:ext uri="{BB962C8B-B14F-4D97-AF65-F5344CB8AC3E}">
        <p14:creationId xmlns:p14="http://schemas.microsoft.com/office/powerpoint/2010/main" val="1831280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dirty="0" smtClean="0"/>
              <a:t>Graphical user interface (GUI)</a:t>
            </a:r>
            <a:endParaRPr lang="en-US" sz="3200" dirty="0"/>
          </a:p>
        </p:txBody>
      </p:sp>
      <p:sp>
        <p:nvSpPr>
          <p:cNvPr id="3" name="Text Placeholder 2"/>
          <p:cNvSpPr>
            <a:spLocks noGrp="1"/>
          </p:cNvSpPr>
          <p:nvPr>
            <p:ph type="body" idx="1"/>
          </p:nvPr>
        </p:nvSpPr>
        <p:spPr>
          <a:xfrm>
            <a:off x="0" y="523048"/>
            <a:ext cx="9143999" cy="5170646"/>
          </a:xfrm>
        </p:spPr>
        <p:txBody>
          <a:bodyPr/>
          <a:lstStyle/>
          <a:p>
            <a:pPr marL="457200" indent="-457200" algn="just">
              <a:buFont typeface="Wingdings" panose="05000000000000000000" pitchFamily="2" charset="2"/>
              <a:buChar char="Ø"/>
            </a:pPr>
            <a:r>
              <a:rPr lang="en-US" dirty="0" smtClean="0"/>
              <a:t>GUI is more user friendly than CLI</a:t>
            </a:r>
          </a:p>
          <a:p>
            <a:pPr marL="457200" indent="-457200" algn="just">
              <a:buFont typeface="Wingdings" panose="05000000000000000000" pitchFamily="2" charset="2"/>
              <a:buChar char="Ø"/>
            </a:pPr>
            <a:r>
              <a:rPr lang="en-US" dirty="0" smtClean="0"/>
              <a:t>Here, user just moves the mouse to position  its pointer on images or icons on the screen that represents programs, files, directories &amp; system functions</a:t>
            </a:r>
          </a:p>
          <a:p>
            <a:pPr marL="457200" indent="-457200" algn="just">
              <a:buFont typeface="Wingdings" panose="05000000000000000000" pitchFamily="2" charset="2"/>
              <a:buChar char="Ø"/>
            </a:pPr>
            <a:r>
              <a:rPr lang="en-US" dirty="0" smtClean="0"/>
              <a:t>Here, everything is represented in graphical form</a:t>
            </a:r>
          </a:p>
          <a:p>
            <a:pPr marL="457200" indent="-457200" algn="just">
              <a:buFont typeface="Wingdings" panose="05000000000000000000" pitchFamily="2" charset="2"/>
              <a:buChar char="Ø"/>
            </a:pPr>
            <a:r>
              <a:rPr lang="en-US" dirty="0" smtClean="0"/>
              <a:t>For ex, application programs, commands, disk drives, files, </a:t>
            </a:r>
            <a:r>
              <a:rPr lang="en-US" dirty="0" err="1" smtClean="0"/>
              <a:t>etc</a:t>
            </a:r>
            <a:r>
              <a:rPr lang="en-US" dirty="0" smtClean="0"/>
              <a:t> are presented in the form of icons</a:t>
            </a:r>
          </a:p>
          <a:p>
            <a:pPr marL="457200" indent="-457200" algn="just">
              <a:buFont typeface="Wingdings" panose="05000000000000000000" pitchFamily="2" charset="2"/>
              <a:buChar char="Ø"/>
            </a:pPr>
            <a:r>
              <a:rPr lang="en-US" dirty="0" smtClean="0"/>
              <a:t>Usually, command is given to the computer by clicking with mouse on the icon</a:t>
            </a:r>
          </a:p>
          <a:p>
            <a:pPr marL="457200" indent="-457200" algn="just">
              <a:buFont typeface="Wingdings" panose="05000000000000000000" pitchFamily="2" charset="2"/>
              <a:buChar char="Ø"/>
            </a:pPr>
            <a:r>
              <a:rPr lang="en-US" dirty="0" smtClean="0"/>
              <a:t>GUI also provides menus, buttons &amp; other graphical objects to the user to perform different tasks.</a:t>
            </a:r>
            <a:endParaRPr lang="en-US" dirty="0"/>
          </a:p>
        </p:txBody>
      </p:sp>
    </p:spTree>
    <p:extLst>
      <p:ext uri="{BB962C8B-B14F-4D97-AF65-F5344CB8AC3E}">
        <p14:creationId xmlns:p14="http://schemas.microsoft.com/office/powerpoint/2010/main" val="180215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 y="0"/>
            <a:ext cx="4188156" cy="695325"/>
          </a:xfrm>
          <a:prstGeom prst="rect">
            <a:avLst/>
          </a:prstGeom>
        </p:spPr>
        <p:txBody>
          <a:bodyPr vert="horz" wrap="square" lIns="0" tIns="11430" rIns="0" bIns="0" rtlCol="0">
            <a:spAutoFit/>
          </a:bodyPr>
          <a:lstStyle/>
          <a:p>
            <a:pPr marL="12700">
              <a:lnSpc>
                <a:spcPct val="100000"/>
              </a:lnSpc>
              <a:spcBef>
                <a:spcPts val="90"/>
              </a:spcBef>
            </a:pPr>
            <a:r>
              <a:rPr sz="4400" spc="-35" dirty="0">
                <a:latin typeface="Caladea"/>
                <a:cs typeface="Caladea"/>
              </a:rPr>
              <a:t>System </a:t>
            </a:r>
            <a:r>
              <a:rPr sz="4400" spc="-5" dirty="0">
                <a:latin typeface="Caladea"/>
                <a:cs typeface="Caladea"/>
              </a:rPr>
              <a:t>Calls</a:t>
            </a:r>
            <a:endParaRPr sz="4400" dirty="0">
              <a:latin typeface="Caladea"/>
              <a:cs typeface="Caladea"/>
            </a:endParaRPr>
          </a:p>
        </p:txBody>
      </p:sp>
      <p:sp>
        <p:nvSpPr>
          <p:cNvPr id="3" name="object 3"/>
          <p:cNvSpPr txBox="1"/>
          <p:nvPr/>
        </p:nvSpPr>
        <p:spPr>
          <a:xfrm>
            <a:off x="0" y="664845"/>
            <a:ext cx="8458200" cy="6506268"/>
          </a:xfrm>
          <a:prstGeom prst="rect">
            <a:avLst/>
          </a:prstGeom>
        </p:spPr>
        <p:txBody>
          <a:bodyPr vert="horz" wrap="square" lIns="0" tIns="111125" rIns="0" bIns="0" rtlCol="0">
            <a:spAutoFit/>
          </a:bodyPr>
          <a:lstStyle/>
          <a:p>
            <a:pPr marL="241300" indent="-228600">
              <a:lnSpc>
                <a:spcPct val="100000"/>
              </a:lnSpc>
              <a:spcBef>
                <a:spcPts val="875"/>
              </a:spcBef>
              <a:buFont typeface="Arial"/>
              <a:buChar char="•"/>
              <a:tabLst>
                <a:tab pos="240665" algn="l"/>
                <a:tab pos="241300" algn="l"/>
              </a:tabLst>
            </a:pPr>
            <a:r>
              <a:rPr lang="en-US" sz="2000" spc="-15" dirty="0" smtClean="0">
                <a:latin typeface="Carlito"/>
                <a:cs typeface="Carlito"/>
              </a:rPr>
              <a:t>User communicate with the computer through OS. Then, OS has to communicate with the computer resources. This is done through </a:t>
            </a:r>
            <a:r>
              <a:rPr lang="en-US" sz="2000" spc="-15" dirty="0" smtClean="0">
                <a:solidFill>
                  <a:srgbClr val="FF0000"/>
                </a:solidFill>
                <a:latin typeface="Carlito"/>
                <a:cs typeface="Carlito"/>
              </a:rPr>
              <a:t>system calls.</a:t>
            </a: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a:t>
            </a:r>
            <a:r>
              <a:rPr lang="en-US" sz="2000" spc="-15" dirty="0" smtClean="0">
                <a:solidFill>
                  <a:srgbClr val="FF0000"/>
                </a:solidFill>
                <a:latin typeface="Carlito"/>
                <a:cs typeface="Carlito"/>
              </a:rPr>
              <a:t>calls </a:t>
            </a:r>
            <a:r>
              <a:rPr lang="en-US" sz="2000" spc="-15" dirty="0" smtClean="0">
                <a:latin typeface="Carlito"/>
                <a:cs typeface="Carlito"/>
              </a:rPr>
              <a:t>built on top of OS.</a:t>
            </a: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a:t>
            </a:r>
            <a:r>
              <a:rPr lang="en-US" sz="2000" spc="-15" dirty="0" smtClean="0">
                <a:solidFill>
                  <a:srgbClr val="FF0000"/>
                </a:solidFill>
                <a:latin typeface="Carlito"/>
                <a:cs typeface="Carlito"/>
              </a:rPr>
              <a:t>calls </a:t>
            </a:r>
            <a:r>
              <a:rPr lang="en-US" sz="2000" spc="-15" dirty="0" smtClean="0">
                <a:latin typeface="Carlito"/>
                <a:cs typeface="Carlito"/>
              </a:rPr>
              <a:t>interact with kernel area of OS</a:t>
            </a:r>
          </a:p>
          <a:p>
            <a:pPr marL="241300" indent="-228600">
              <a:lnSpc>
                <a:spcPct val="100000"/>
              </a:lnSpc>
              <a:spcBef>
                <a:spcPts val="875"/>
              </a:spcBef>
              <a:buFont typeface="Arial"/>
              <a:buChar char="•"/>
              <a:tabLst>
                <a:tab pos="240665" algn="l"/>
                <a:tab pos="241300" algn="l"/>
              </a:tabLst>
            </a:pPr>
            <a:r>
              <a:rPr lang="en-US" sz="2000" spc="-15" dirty="0">
                <a:solidFill>
                  <a:srgbClr val="FF0000"/>
                </a:solidFill>
                <a:latin typeface="Carlito"/>
                <a:cs typeface="Carlito"/>
              </a:rPr>
              <a:t>system </a:t>
            </a:r>
            <a:r>
              <a:rPr lang="en-US" sz="2000" spc="-15" dirty="0" smtClean="0">
                <a:solidFill>
                  <a:srgbClr val="FF0000"/>
                </a:solidFill>
                <a:latin typeface="Carlito"/>
                <a:cs typeface="Carlito"/>
              </a:rPr>
              <a:t>calls </a:t>
            </a:r>
            <a:r>
              <a:rPr lang="en-US" sz="2000" spc="-15" dirty="0" smtClean="0">
                <a:latin typeface="Carlito"/>
                <a:cs typeface="Carlito"/>
              </a:rPr>
              <a:t>can also interact with hardware part of system like keyboard, mouse, printer, CPU, etc.</a:t>
            </a:r>
          </a:p>
          <a:p>
            <a:pPr marL="241300" indent="-228600">
              <a:spcBef>
                <a:spcPts val="875"/>
              </a:spcBef>
              <a:buFont typeface="Arial"/>
              <a:buChar char="•"/>
              <a:tabLst>
                <a:tab pos="240665" algn="l"/>
                <a:tab pos="241300" algn="l"/>
              </a:tabLst>
            </a:pPr>
            <a:r>
              <a:rPr lang="en-US" sz="2000" spc="-15" dirty="0">
                <a:solidFill>
                  <a:srgbClr val="FF0000"/>
                </a:solidFill>
                <a:latin typeface="Carlito"/>
                <a:cs typeface="Carlito"/>
              </a:rPr>
              <a:t>system </a:t>
            </a:r>
            <a:r>
              <a:rPr lang="en-US" sz="2000" spc="-15" dirty="0" smtClean="0">
                <a:solidFill>
                  <a:srgbClr val="FF0000"/>
                </a:solidFill>
                <a:latin typeface="Carlito"/>
                <a:cs typeface="Carlito"/>
              </a:rPr>
              <a:t>calls </a:t>
            </a:r>
            <a:r>
              <a:rPr lang="en-US" sz="2000" spc="-15" dirty="0" smtClean="0">
                <a:latin typeface="Carlito"/>
                <a:cs typeface="Carlito"/>
              </a:rPr>
              <a:t>are generally available as routines written in </a:t>
            </a:r>
            <a:r>
              <a:rPr lang="en-US" sz="2000" spc="-10" dirty="0" smtClean="0">
                <a:latin typeface="Carlito"/>
                <a:cs typeface="Carlito"/>
              </a:rPr>
              <a:t>C,</a:t>
            </a:r>
            <a:r>
              <a:rPr lang="en-US" sz="2000" spc="195" dirty="0" smtClean="0">
                <a:latin typeface="Carlito"/>
                <a:cs typeface="Carlito"/>
              </a:rPr>
              <a:t> </a:t>
            </a:r>
            <a:r>
              <a:rPr lang="en-US" sz="2000" spc="-10" dirty="0">
                <a:latin typeface="Carlito"/>
                <a:cs typeface="Carlito"/>
              </a:rPr>
              <a:t>C</a:t>
            </a:r>
            <a:r>
              <a:rPr lang="en-US" sz="2000" spc="-10" dirty="0" smtClean="0">
                <a:latin typeface="Carlito"/>
                <a:cs typeface="Carlito"/>
              </a:rPr>
              <a:t>++ &amp; most of the times in assembly language instructions</a:t>
            </a:r>
            <a:endParaRPr lang="en-US" sz="2000" dirty="0">
              <a:latin typeface="Carlito"/>
              <a:cs typeface="Carlito"/>
            </a:endParaRPr>
          </a:p>
          <a:p>
            <a:pPr marL="241300" indent="-228600">
              <a:lnSpc>
                <a:spcPct val="100000"/>
              </a:lnSpc>
              <a:spcBef>
                <a:spcPts val="875"/>
              </a:spcBef>
              <a:buFont typeface="Arial"/>
              <a:buChar char="•"/>
              <a:tabLst>
                <a:tab pos="240665" algn="l"/>
                <a:tab pos="241300" algn="l"/>
              </a:tabLst>
            </a:pPr>
            <a:r>
              <a:rPr lang="en-US" sz="2000" spc="-15" dirty="0" smtClean="0">
                <a:solidFill>
                  <a:srgbClr val="FF0000"/>
                </a:solidFill>
                <a:latin typeface="Carlito"/>
                <a:cs typeface="Carlito"/>
              </a:rPr>
              <a:t>“system calls </a:t>
            </a:r>
            <a:r>
              <a:rPr lang="en-US" sz="2000" spc="-15" dirty="0" smtClean="0">
                <a:latin typeface="Carlito"/>
                <a:cs typeface="Carlito"/>
              </a:rPr>
              <a:t>is defined as an interface between OS &amp; a process that allows a process to invoke OS functions”</a:t>
            </a:r>
          </a:p>
          <a:p>
            <a:pPr marL="241300" marR="382270" indent="-228600">
              <a:lnSpc>
                <a:spcPct val="90100"/>
              </a:lnSpc>
              <a:spcBef>
                <a:spcPts val="980"/>
              </a:spcBef>
              <a:buFont typeface="Arial"/>
              <a:buChar char="•"/>
              <a:tabLst>
                <a:tab pos="240665" algn="l"/>
                <a:tab pos="241300" algn="l"/>
              </a:tabLst>
            </a:pPr>
            <a:r>
              <a:rPr sz="2000" spc="-10" dirty="0" smtClean="0">
                <a:latin typeface="Carlito"/>
                <a:cs typeface="Carlito"/>
              </a:rPr>
              <a:t>Mostly </a:t>
            </a:r>
            <a:r>
              <a:rPr sz="2000" spc="-10" dirty="0">
                <a:latin typeface="Carlito"/>
                <a:cs typeface="Carlito"/>
              </a:rPr>
              <a:t>accessed </a:t>
            </a:r>
            <a:r>
              <a:rPr sz="2000" spc="-5" dirty="0">
                <a:latin typeface="Carlito"/>
                <a:cs typeface="Carlito"/>
              </a:rPr>
              <a:t>by </a:t>
            </a:r>
            <a:r>
              <a:rPr sz="2000" spc="-15" dirty="0">
                <a:latin typeface="Carlito"/>
                <a:cs typeface="Carlito"/>
              </a:rPr>
              <a:t>programs </a:t>
            </a:r>
            <a:r>
              <a:rPr sz="2000" spc="-10" dirty="0">
                <a:latin typeface="Carlito"/>
                <a:cs typeface="Carlito"/>
              </a:rPr>
              <a:t>via </a:t>
            </a:r>
            <a:r>
              <a:rPr sz="2000" spc="-5" dirty="0">
                <a:latin typeface="Carlito"/>
                <a:cs typeface="Carlito"/>
              </a:rPr>
              <a:t>a </a:t>
            </a:r>
            <a:r>
              <a:rPr sz="2000" spc="-10" dirty="0">
                <a:latin typeface="Carlito"/>
                <a:cs typeface="Carlito"/>
              </a:rPr>
              <a:t>high-level </a:t>
            </a:r>
            <a:r>
              <a:rPr sz="2000" b="1" spc="-10" dirty="0">
                <a:solidFill>
                  <a:srgbClr val="3366FF"/>
                </a:solidFill>
                <a:latin typeface="Carlito"/>
                <a:cs typeface="Carlito"/>
              </a:rPr>
              <a:t>Application  Programming Interface </a:t>
            </a:r>
            <a:r>
              <a:rPr sz="2000" b="1" spc="-10" dirty="0">
                <a:latin typeface="Carlito"/>
                <a:cs typeface="Carlito"/>
              </a:rPr>
              <a:t>(</a:t>
            </a:r>
            <a:r>
              <a:rPr sz="2000" b="1" spc="-10" dirty="0">
                <a:solidFill>
                  <a:srgbClr val="3366FF"/>
                </a:solidFill>
                <a:latin typeface="Carlito"/>
                <a:cs typeface="Carlito"/>
              </a:rPr>
              <a:t>API</a:t>
            </a:r>
            <a:r>
              <a:rPr sz="2000" b="1" spc="-10" dirty="0">
                <a:latin typeface="Carlito"/>
                <a:cs typeface="Carlito"/>
              </a:rPr>
              <a:t>) </a:t>
            </a:r>
            <a:r>
              <a:rPr sz="2000" spc="-15" dirty="0">
                <a:latin typeface="Carlito"/>
                <a:cs typeface="Carlito"/>
              </a:rPr>
              <a:t>rather </a:t>
            </a:r>
            <a:r>
              <a:rPr sz="2000" spc="-5" dirty="0">
                <a:latin typeface="Carlito"/>
                <a:cs typeface="Carlito"/>
              </a:rPr>
              <a:t>than </a:t>
            </a:r>
            <a:r>
              <a:rPr sz="2000" spc="-10" dirty="0">
                <a:latin typeface="Carlito"/>
                <a:cs typeface="Carlito"/>
              </a:rPr>
              <a:t>direct </a:t>
            </a:r>
            <a:r>
              <a:rPr sz="2000" spc="-30" dirty="0">
                <a:latin typeface="Carlito"/>
                <a:cs typeface="Carlito"/>
              </a:rPr>
              <a:t>system  </a:t>
            </a:r>
            <a:r>
              <a:rPr sz="2000" spc="-15" dirty="0">
                <a:latin typeface="Carlito"/>
                <a:cs typeface="Carlito"/>
              </a:rPr>
              <a:t>call</a:t>
            </a:r>
            <a:r>
              <a:rPr sz="2000" spc="20" dirty="0">
                <a:latin typeface="Carlito"/>
                <a:cs typeface="Carlito"/>
              </a:rPr>
              <a:t> </a:t>
            </a:r>
            <a:r>
              <a:rPr sz="2000" spc="-10" dirty="0">
                <a:latin typeface="Carlito"/>
                <a:cs typeface="Carlito"/>
              </a:rPr>
              <a:t>use</a:t>
            </a:r>
            <a:endParaRPr sz="2000" dirty="0">
              <a:latin typeface="Carlito"/>
              <a:cs typeface="Carlito"/>
            </a:endParaRPr>
          </a:p>
          <a:p>
            <a:pPr marL="241300" marR="406400" indent="-228600">
              <a:lnSpc>
                <a:spcPct val="90000"/>
              </a:lnSpc>
              <a:spcBef>
                <a:spcPts val="1010"/>
              </a:spcBef>
              <a:buFont typeface="Arial"/>
              <a:buChar char="•"/>
              <a:tabLst>
                <a:tab pos="240665" algn="l"/>
                <a:tab pos="241300" algn="l"/>
              </a:tabLst>
            </a:pPr>
            <a:r>
              <a:rPr sz="2000" spc="-15" dirty="0">
                <a:latin typeface="Carlito"/>
                <a:cs typeface="Carlito"/>
              </a:rPr>
              <a:t>Three </a:t>
            </a:r>
            <a:r>
              <a:rPr sz="2000" spc="-20" dirty="0">
                <a:latin typeface="Carlito"/>
                <a:cs typeface="Carlito"/>
              </a:rPr>
              <a:t>most </a:t>
            </a:r>
            <a:r>
              <a:rPr sz="2000" spc="-15" dirty="0">
                <a:latin typeface="Carlito"/>
                <a:cs typeface="Carlito"/>
              </a:rPr>
              <a:t>common </a:t>
            </a:r>
            <a:r>
              <a:rPr sz="2000" spc="-5" dirty="0">
                <a:latin typeface="Carlito"/>
                <a:cs typeface="Carlito"/>
              </a:rPr>
              <a:t>APIs </a:t>
            </a:r>
            <a:r>
              <a:rPr sz="2000" spc="-15" dirty="0">
                <a:latin typeface="Carlito"/>
                <a:cs typeface="Carlito"/>
              </a:rPr>
              <a:t>are </a:t>
            </a:r>
            <a:r>
              <a:rPr sz="2000" spc="-5" dirty="0">
                <a:latin typeface="Carlito"/>
                <a:cs typeface="Carlito"/>
              </a:rPr>
              <a:t>Win32 API </a:t>
            </a:r>
            <a:r>
              <a:rPr sz="2000" spc="-25" dirty="0">
                <a:latin typeface="Carlito"/>
                <a:cs typeface="Carlito"/>
              </a:rPr>
              <a:t>for </a:t>
            </a:r>
            <a:r>
              <a:rPr sz="2000" spc="-10" dirty="0">
                <a:latin typeface="Carlito"/>
                <a:cs typeface="Carlito"/>
              </a:rPr>
              <a:t>Windows,  </a:t>
            </a:r>
            <a:r>
              <a:rPr sz="2000" spc="-5" dirty="0">
                <a:latin typeface="Carlito"/>
                <a:cs typeface="Carlito"/>
              </a:rPr>
              <a:t>POSIX API </a:t>
            </a:r>
            <a:r>
              <a:rPr sz="2000" spc="-25" dirty="0">
                <a:latin typeface="Carlito"/>
                <a:cs typeface="Carlito"/>
              </a:rPr>
              <a:t>for </a:t>
            </a:r>
            <a:r>
              <a:rPr sz="2000" spc="-10" dirty="0">
                <a:latin typeface="Carlito"/>
                <a:cs typeface="Carlito"/>
              </a:rPr>
              <a:t>POSIX-based </a:t>
            </a:r>
            <a:r>
              <a:rPr sz="2000" spc="-30" dirty="0">
                <a:latin typeface="Carlito"/>
                <a:cs typeface="Carlito"/>
              </a:rPr>
              <a:t>systems </a:t>
            </a:r>
            <a:r>
              <a:rPr sz="2000" spc="-5" dirty="0">
                <a:latin typeface="Carlito"/>
                <a:cs typeface="Carlito"/>
              </a:rPr>
              <a:t>(including virtually all  </a:t>
            </a:r>
            <a:r>
              <a:rPr sz="2000" spc="-15" dirty="0">
                <a:latin typeface="Carlito"/>
                <a:cs typeface="Carlito"/>
              </a:rPr>
              <a:t>versions </a:t>
            </a:r>
            <a:r>
              <a:rPr sz="2000" spc="-5" dirty="0">
                <a:latin typeface="Carlito"/>
                <a:cs typeface="Carlito"/>
              </a:rPr>
              <a:t>of UNIX, Linux, </a:t>
            </a:r>
            <a:r>
              <a:rPr sz="2000" dirty="0">
                <a:latin typeface="Carlito"/>
                <a:cs typeface="Carlito"/>
              </a:rPr>
              <a:t>and </a:t>
            </a:r>
            <a:r>
              <a:rPr sz="2000" spc="-5" dirty="0">
                <a:latin typeface="Carlito"/>
                <a:cs typeface="Carlito"/>
              </a:rPr>
              <a:t>Mac </a:t>
            </a:r>
            <a:r>
              <a:rPr sz="2000" spc="-10" dirty="0">
                <a:latin typeface="Carlito"/>
                <a:cs typeface="Carlito"/>
              </a:rPr>
              <a:t>OS X), </a:t>
            </a:r>
            <a:r>
              <a:rPr sz="2000" dirty="0">
                <a:latin typeface="Carlito"/>
                <a:cs typeface="Carlito"/>
              </a:rPr>
              <a:t>and </a:t>
            </a:r>
            <a:r>
              <a:rPr sz="2000" spc="-20" dirty="0">
                <a:latin typeface="Carlito"/>
                <a:cs typeface="Carlito"/>
              </a:rPr>
              <a:t>Java </a:t>
            </a:r>
            <a:r>
              <a:rPr sz="2000" spc="-5" dirty="0">
                <a:latin typeface="Carlito"/>
                <a:cs typeface="Carlito"/>
              </a:rPr>
              <a:t>API </a:t>
            </a:r>
            <a:r>
              <a:rPr sz="2000" spc="-25" dirty="0">
                <a:latin typeface="Carlito"/>
                <a:cs typeface="Carlito"/>
              </a:rPr>
              <a:t>for  </a:t>
            </a:r>
            <a:r>
              <a:rPr sz="2000" spc="-5" dirty="0">
                <a:latin typeface="Carlito"/>
                <a:cs typeface="Carlito"/>
              </a:rPr>
              <a:t>the </a:t>
            </a:r>
            <a:r>
              <a:rPr sz="2000" spc="-20" dirty="0">
                <a:latin typeface="Carlito"/>
                <a:cs typeface="Carlito"/>
              </a:rPr>
              <a:t>Java </a:t>
            </a:r>
            <a:r>
              <a:rPr sz="2000" spc="-5" dirty="0">
                <a:latin typeface="Carlito"/>
                <a:cs typeface="Carlito"/>
              </a:rPr>
              <a:t>virtual machine</a:t>
            </a:r>
            <a:r>
              <a:rPr sz="2000" spc="85" dirty="0">
                <a:latin typeface="Carlito"/>
                <a:cs typeface="Carlito"/>
              </a:rPr>
              <a:t> </a:t>
            </a:r>
            <a:r>
              <a:rPr sz="2000" spc="-15" dirty="0">
                <a:latin typeface="Carlito"/>
                <a:cs typeface="Carlito"/>
              </a:rPr>
              <a:t>(JVM)</a:t>
            </a:r>
            <a:endParaRPr sz="2000" dirty="0">
              <a:latin typeface="Carlito"/>
              <a:cs typeface="Carlito"/>
            </a:endParaRPr>
          </a:p>
          <a:p>
            <a:pPr>
              <a:lnSpc>
                <a:spcPct val="100000"/>
              </a:lnSpc>
            </a:pPr>
            <a:endParaRPr sz="2000" dirty="0">
              <a:latin typeface="Carlito"/>
              <a:cs typeface="Carlito"/>
            </a:endParaRPr>
          </a:p>
          <a:p>
            <a:pPr marL="57150">
              <a:lnSpc>
                <a:spcPct val="100000"/>
              </a:lnSpc>
              <a:spcBef>
                <a:spcPts val="1625"/>
              </a:spcBef>
            </a:pPr>
            <a:r>
              <a:rPr sz="1800" spc="-10" dirty="0">
                <a:latin typeface="Carlito"/>
                <a:cs typeface="Carlito"/>
              </a:rPr>
              <a:t>Note that </a:t>
            </a:r>
            <a:r>
              <a:rPr sz="1800" spc="-5" dirty="0">
                <a:latin typeface="Carlito"/>
                <a:cs typeface="Carlito"/>
              </a:rPr>
              <a:t>the </a:t>
            </a:r>
            <a:r>
              <a:rPr sz="1800" spc="-15" dirty="0">
                <a:latin typeface="Carlito"/>
                <a:cs typeface="Carlito"/>
              </a:rPr>
              <a:t>system-call </a:t>
            </a:r>
            <a:r>
              <a:rPr sz="1800" spc="-5" dirty="0">
                <a:latin typeface="Carlito"/>
                <a:cs typeface="Carlito"/>
              </a:rPr>
              <a:t>names </a:t>
            </a:r>
            <a:r>
              <a:rPr sz="1800" spc="-10" dirty="0">
                <a:latin typeface="Carlito"/>
                <a:cs typeface="Carlito"/>
              </a:rPr>
              <a:t>used throughout this ppt are</a:t>
            </a:r>
            <a:r>
              <a:rPr sz="1800" spc="320" dirty="0">
                <a:latin typeface="Carlito"/>
                <a:cs typeface="Carlito"/>
              </a:rPr>
              <a:t> </a:t>
            </a:r>
            <a:r>
              <a:rPr sz="1800" spc="-15" dirty="0">
                <a:latin typeface="Carlito"/>
                <a:cs typeface="Carlito"/>
              </a:rPr>
              <a:t>generic</a:t>
            </a:r>
            <a:endParaRPr sz="1800" dirty="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6"/>
            <a:ext cx="9144000" cy="861774"/>
          </a:xfrm>
        </p:spPr>
        <p:txBody>
          <a:bodyPr/>
          <a:lstStyle/>
          <a:p>
            <a:r>
              <a:rPr lang="en-US" dirty="0" smtClean="0"/>
              <a:t>Handling user application invoking open() system call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48507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819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76200"/>
            <a:ext cx="6153506"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a:t>
            </a:r>
            <a:r>
              <a:rPr sz="4400" spc="50" dirty="0">
                <a:latin typeface="Caladea"/>
                <a:cs typeface="Caladea"/>
              </a:rPr>
              <a:t> </a:t>
            </a:r>
            <a:r>
              <a:rPr sz="4400" spc="-5" dirty="0">
                <a:latin typeface="Caladea"/>
                <a:cs typeface="Caladea"/>
              </a:rPr>
              <a:t>Calls</a:t>
            </a:r>
            <a:endParaRPr sz="4400" dirty="0">
              <a:latin typeface="Caladea"/>
              <a:cs typeface="Caladea"/>
            </a:endParaRPr>
          </a:p>
        </p:txBody>
      </p:sp>
      <p:sp>
        <p:nvSpPr>
          <p:cNvPr id="3" name="object 3"/>
          <p:cNvSpPr txBox="1"/>
          <p:nvPr/>
        </p:nvSpPr>
        <p:spPr>
          <a:xfrm>
            <a:off x="0" y="685800"/>
            <a:ext cx="9144000" cy="5146922"/>
          </a:xfrm>
          <a:prstGeom prst="rect">
            <a:avLst/>
          </a:prstGeom>
        </p:spPr>
        <p:txBody>
          <a:bodyPr vert="horz" wrap="square" lIns="0" tIns="47625" rIns="0" bIns="0" rtlCol="0">
            <a:spAutoFit/>
          </a:bodyPr>
          <a:lstStyle/>
          <a:p>
            <a:pPr marL="241300" indent="-228600">
              <a:lnSpc>
                <a:spcPct val="100000"/>
              </a:lnSpc>
              <a:spcBef>
                <a:spcPts val="375"/>
              </a:spcBef>
              <a:buFont typeface="Arial"/>
              <a:buChar char="•"/>
              <a:tabLst>
                <a:tab pos="241300" algn="l"/>
              </a:tabLst>
            </a:pPr>
            <a:r>
              <a:rPr sz="2800" spc="-10" dirty="0">
                <a:latin typeface="Caladea"/>
                <a:cs typeface="Caladea"/>
              </a:rPr>
              <a:t>Process</a:t>
            </a:r>
            <a:r>
              <a:rPr sz="2800" spc="-5" dirty="0">
                <a:latin typeface="Caladea"/>
                <a:cs typeface="Caladea"/>
              </a:rPr>
              <a:t> control</a:t>
            </a:r>
            <a:endParaRPr sz="2800" dirty="0">
              <a:latin typeface="Caladea"/>
              <a:cs typeface="Caladea"/>
            </a:endParaRPr>
          </a:p>
          <a:p>
            <a:pPr marL="698500" lvl="1" indent="-229235">
              <a:lnSpc>
                <a:spcPct val="100000"/>
              </a:lnSpc>
              <a:spcBef>
                <a:spcPts val="234"/>
              </a:spcBef>
              <a:buFont typeface="Arial"/>
              <a:buChar char="•"/>
              <a:tabLst>
                <a:tab pos="699135" algn="l"/>
              </a:tabLst>
            </a:pPr>
            <a:r>
              <a:rPr lang="en-US" sz="2400" spc="-15" dirty="0" err="1">
                <a:latin typeface="Caladea"/>
                <a:cs typeface="Caladea"/>
              </a:rPr>
              <a:t>C</a:t>
            </a:r>
            <a:r>
              <a:rPr sz="2400" spc="-15" dirty="0" err="1" smtClean="0">
                <a:latin typeface="Caladea"/>
                <a:cs typeface="Caladea"/>
              </a:rPr>
              <a:t>reate</a:t>
            </a:r>
            <a:r>
              <a:rPr lang="en-US" sz="2400" spc="-15" dirty="0" err="1" smtClean="0">
                <a:latin typeface="Caladea"/>
                <a:cs typeface="Caladea"/>
              </a:rPr>
              <a:t>P</a:t>
            </a:r>
            <a:r>
              <a:rPr sz="2400" spc="-5" dirty="0" err="1" smtClean="0">
                <a:latin typeface="Caladea"/>
                <a:cs typeface="Caladea"/>
              </a:rPr>
              <a:t>rocess</a:t>
            </a:r>
            <a:r>
              <a:rPr lang="en-US" sz="2400" spc="-5" dirty="0" smtClean="0">
                <a:latin typeface="Caladea"/>
                <a:cs typeface="Caladea"/>
              </a:rPr>
              <a:t>()</a:t>
            </a:r>
            <a:r>
              <a:rPr sz="2400" spc="-5" dirty="0" smtClean="0">
                <a:latin typeface="Caladea"/>
                <a:cs typeface="Caladea"/>
              </a:rPr>
              <a:t>, </a:t>
            </a:r>
            <a:r>
              <a:rPr lang="en-US" sz="2400" spc="-5" dirty="0" smtClean="0">
                <a:latin typeface="Caladea"/>
                <a:cs typeface="Caladea"/>
              </a:rPr>
              <a:t>fork()----to create the process</a:t>
            </a:r>
          </a:p>
          <a:p>
            <a:pPr marL="698500" lvl="1" indent="-229235">
              <a:lnSpc>
                <a:spcPct val="100000"/>
              </a:lnSpc>
              <a:spcBef>
                <a:spcPts val="234"/>
              </a:spcBef>
              <a:buFont typeface="Arial"/>
              <a:buChar char="•"/>
              <a:tabLst>
                <a:tab pos="699135" algn="l"/>
              </a:tabLst>
            </a:pPr>
            <a:r>
              <a:rPr lang="en-US" sz="2400" spc="-10" dirty="0" err="1" smtClean="0">
                <a:latin typeface="Caladea"/>
                <a:cs typeface="Caladea"/>
              </a:rPr>
              <a:t>ExitProcess</a:t>
            </a:r>
            <a:r>
              <a:rPr lang="en-US" sz="2400" spc="-10" dirty="0" smtClean="0">
                <a:latin typeface="Caladea"/>
                <a:cs typeface="Caladea"/>
              </a:rPr>
              <a:t>(), exit()---------to </a:t>
            </a:r>
            <a:r>
              <a:rPr sz="2400" spc="-10" dirty="0" smtClean="0">
                <a:latin typeface="Caladea"/>
                <a:cs typeface="Caladea"/>
              </a:rPr>
              <a:t>terminate</a:t>
            </a:r>
            <a:r>
              <a:rPr sz="2400" dirty="0" smtClean="0">
                <a:latin typeface="Caladea"/>
                <a:cs typeface="Caladea"/>
              </a:rPr>
              <a:t> </a:t>
            </a:r>
            <a:r>
              <a:rPr lang="en-US" sz="2400" dirty="0" smtClean="0">
                <a:latin typeface="Caladea"/>
                <a:cs typeface="Caladea"/>
              </a:rPr>
              <a:t>the </a:t>
            </a:r>
            <a:r>
              <a:rPr sz="2400" spc="-5" dirty="0" smtClean="0">
                <a:latin typeface="Caladea"/>
                <a:cs typeface="Caladea"/>
              </a:rPr>
              <a:t>process</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5" dirty="0">
                <a:latin typeface="Caladea"/>
                <a:cs typeface="Caladea"/>
              </a:rPr>
              <a:t>end,</a:t>
            </a:r>
            <a:r>
              <a:rPr sz="2400" dirty="0">
                <a:latin typeface="Caladea"/>
                <a:cs typeface="Caladea"/>
              </a:rPr>
              <a:t> </a:t>
            </a:r>
            <a:r>
              <a:rPr sz="2400" spc="-5" dirty="0" smtClean="0">
                <a:latin typeface="Caladea"/>
                <a:cs typeface="Caladea"/>
              </a:rPr>
              <a:t>abort</a:t>
            </a:r>
            <a:r>
              <a:rPr lang="en-US" sz="2400" spc="-5" dirty="0" smtClean="0">
                <a:latin typeface="Caladea"/>
                <a:cs typeface="Caladea"/>
              </a:rPr>
              <a:t>--------to halt the process normally &amp; abnormally</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load,</a:t>
            </a:r>
            <a:r>
              <a:rPr sz="2400" dirty="0">
                <a:latin typeface="Caladea"/>
                <a:cs typeface="Caladea"/>
              </a:rPr>
              <a:t> </a:t>
            </a:r>
            <a:r>
              <a:rPr sz="2400" spc="-20" dirty="0" smtClean="0">
                <a:latin typeface="Caladea"/>
                <a:cs typeface="Caladea"/>
              </a:rPr>
              <a:t>execute</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get process attributes, set process</a:t>
            </a:r>
            <a:r>
              <a:rPr sz="2400" spc="5" dirty="0">
                <a:latin typeface="Caladea"/>
                <a:cs typeface="Caladea"/>
              </a:rPr>
              <a:t> </a:t>
            </a:r>
            <a:r>
              <a:rPr sz="2400" spc="-5" dirty="0">
                <a:latin typeface="Caladea"/>
                <a:cs typeface="Caladea"/>
              </a:rPr>
              <a:t>attributes</a:t>
            </a:r>
            <a:endParaRPr sz="2400" dirty="0">
              <a:latin typeface="Caladea"/>
              <a:cs typeface="Caladea"/>
            </a:endParaRPr>
          </a:p>
          <a:p>
            <a:pPr marL="698500" lvl="1" indent="-229235">
              <a:lnSpc>
                <a:spcPct val="100000"/>
              </a:lnSpc>
              <a:spcBef>
                <a:spcPts val="195"/>
              </a:spcBef>
              <a:buFont typeface="Arial"/>
              <a:buChar char="•"/>
              <a:tabLst>
                <a:tab pos="699135" algn="l"/>
              </a:tabLst>
            </a:pPr>
            <a:r>
              <a:rPr sz="2400" spc="-20" dirty="0">
                <a:latin typeface="Caladea"/>
                <a:cs typeface="Caladea"/>
              </a:rPr>
              <a:t>wait </a:t>
            </a:r>
            <a:r>
              <a:rPr sz="2400" spc="-10" dirty="0">
                <a:latin typeface="Caladea"/>
                <a:cs typeface="Caladea"/>
              </a:rPr>
              <a:t>for</a:t>
            </a:r>
            <a:r>
              <a:rPr sz="2400" spc="-5" dirty="0">
                <a:latin typeface="Caladea"/>
                <a:cs typeface="Caladea"/>
              </a:rPr>
              <a:t> time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5" dirty="0">
                <a:latin typeface="Caladea"/>
                <a:cs typeface="Caladea"/>
              </a:rPr>
              <a:t>wait </a:t>
            </a:r>
            <a:r>
              <a:rPr sz="2400" spc="-10" dirty="0">
                <a:latin typeface="Caladea"/>
                <a:cs typeface="Caladea"/>
              </a:rPr>
              <a:t>event, </a:t>
            </a:r>
            <a:r>
              <a:rPr sz="2400" dirty="0">
                <a:latin typeface="Caladea"/>
                <a:cs typeface="Caladea"/>
              </a:rPr>
              <a:t>signal</a:t>
            </a:r>
            <a:r>
              <a:rPr sz="2400" spc="20" dirty="0">
                <a:latin typeface="Caladea"/>
                <a:cs typeface="Caladea"/>
              </a:rPr>
              <a:t> </a:t>
            </a:r>
            <a:r>
              <a:rPr sz="2400" spc="-20" dirty="0">
                <a:latin typeface="Caladea"/>
                <a:cs typeface="Caladea"/>
              </a:rPr>
              <a:t>event</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allocate </a:t>
            </a:r>
            <a:r>
              <a:rPr sz="2400" dirty="0">
                <a:latin typeface="Caladea"/>
                <a:cs typeface="Caladea"/>
              </a:rPr>
              <a:t>and </a:t>
            </a:r>
            <a:r>
              <a:rPr sz="2400" spc="-15" dirty="0">
                <a:latin typeface="Caladea"/>
                <a:cs typeface="Caladea"/>
              </a:rPr>
              <a:t>free</a:t>
            </a:r>
            <a:r>
              <a:rPr sz="2400" spc="-10" dirty="0">
                <a:latin typeface="Caladea"/>
                <a:cs typeface="Caladea"/>
              </a:rPr>
              <a:t> </a:t>
            </a:r>
            <a:r>
              <a:rPr sz="2400" spc="-5" dirty="0">
                <a:latin typeface="Caladea"/>
                <a:cs typeface="Caladea"/>
              </a:rPr>
              <a:t>memory</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Dump </a:t>
            </a:r>
            <a:r>
              <a:rPr sz="2400" spc="-10" dirty="0">
                <a:latin typeface="Caladea"/>
                <a:cs typeface="Caladea"/>
              </a:rPr>
              <a:t>memory </a:t>
            </a:r>
            <a:r>
              <a:rPr sz="2400" spc="-5" dirty="0">
                <a:latin typeface="Caladea"/>
                <a:cs typeface="Caladea"/>
              </a:rPr>
              <a:t>if</a:t>
            </a:r>
            <a:r>
              <a:rPr sz="2400" spc="10" dirty="0">
                <a:latin typeface="Caladea"/>
                <a:cs typeface="Caladea"/>
              </a:rPr>
              <a:t> </a:t>
            </a:r>
            <a:r>
              <a:rPr sz="2400" spc="-10" dirty="0">
                <a:latin typeface="Caladea"/>
                <a:cs typeface="Caladea"/>
              </a:rPr>
              <a:t>error</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b="1" spc="-5" dirty="0">
                <a:solidFill>
                  <a:srgbClr val="3366FF"/>
                </a:solidFill>
                <a:latin typeface="Caladea"/>
                <a:cs typeface="Caladea"/>
              </a:rPr>
              <a:t>Debugger </a:t>
            </a:r>
            <a:r>
              <a:rPr sz="2400" spc="-15" dirty="0">
                <a:latin typeface="Caladea"/>
                <a:cs typeface="Caladea"/>
              </a:rPr>
              <a:t>for </a:t>
            </a:r>
            <a:r>
              <a:rPr sz="2400" spc="-5" dirty="0">
                <a:latin typeface="Caladea"/>
                <a:cs typeface="Caladea"/>
              </a:rPr>
              <a:t>determining </a:t>
            </a:r>
            <a:r>
              <a:rPr sz="2400" b="1" spc="-5" dirty="0">
                <a:solidFill>
                  <a:srgbClr val="3366FF"/>
                </a:solidFill>
                <a:latin typeface="Caladea"/>
                <a:cs typeface="Caladea"/>
              </a:rPr>
              <a:t>bugs, </a:t>
            </a:r>
            <a:r>
              <a:rPr sz="2400" b="1" spc="-10" dirty="0">
                <a:solidFill>
                  <a:srgbClr val="3366FF"/>
                </a:solidFill>
                <a:latin typeface="Caladea"/>
                <a:cs typeface="Caladea"/>
              </a:rPr>
              <a:t>single </a:t>
            </a:r>
            <a:r>
              <a:rPr sz="2400" b="1" spc="-5" dirty="0">
                <a:solidFill>
                  <a:srgbClr val="3366FF"/>
                </a:solidFill>
                <a:latin typeface="Caladea"/>
                <a:cs typeface="Caladea"/>
              </a:rPr>
              <a:t>step</a:t>
            </a:r>
            <a:r>
              <a:rPr sz="2400" b="1" spc="35" dirty="0">
                <a:solidFill>
                  <a:srgbClr val="3366FF"/>
                </a:solidFill>
                <a:latin typeface="Caladea"/>
                <a:cs typeface="Caladea"/>
              </a:rPr>
              <a:t> </a:t>
            </a:r>
            <a:r>
              <a:rPr sz="2400" spc="-10" dirty="0">
                <a:latin typeface="Caladea"/>
                <a:cs typeface="Caladea"/>
              </a:rPr>
              <a:t>execution</a:t>
            </a:r>
            <a:endParaRPr sz="2400" dirty="0">
              <a:latin typeface="Caladea"/>
              <a:cs typeface="Caladea"/>
            </a:endParaRPr>
          </a:p>
          <a:p>
            <a:pPr marL="698500" lvl="1" indent="-229235">
              <a:lnSpc>
                <a:spcPts val="2735"/>
              </a:lnSpc>
              <a:spcBef>
                <a:spcPts val="215"/>
              </a:spcBef>
              <a:buFont typeface="Arial"/>
              <a:buChar char="•"/>
              <a:tabLst>
                <a:tab pos="699135" algn="l"/>
              </a:tabLst>
            </a:pPr>
            <a:r>
              <a:rPr sz="2400" b="1" spc="-5" dirty="0">
                <a:solidFill>
                  <a:srgbClr val="3366FF"/>
                </a:solidFill>
                <a:latin typeface="Caladea"/>
                <a:cs typeface="Caladea"/>
              </a:rPr>
              <a:t>Locks </a:t>
            </a:r>
            <a:r>
              <a:rPr sz="2400" spc="-15" dirty="0">
                <a:latin typeface="Caladea"/>
                <a:cs typeface="Caladea"/>
              </a:rPr>
              <a:t>for </a:t>
            </a:r>
            <a:r>
              <a:rPr sz="2400" spc="-5" dirty="0">
                <a:latin typeface="Caladea"/>
                <a:cs typeface="Caladea"/>
              </a:rPr>
              <a:t>managing access </a:t>
            </a:r>
            <a:r>
              <a:rPr sz="2400" spc="-15" dirty="0">
                <a:latin typeface="Caladea"/>
                <a:cs typeface="Caladea"/>
              </a:rPr>
              <a:t>to </a:t>
            </a:r>
            <a:r>
              <a:rPr sz="2400" spc="-10" dirty="0">
                <a:latin typeface="Caladea"/>
                <a:cs typeface="Caladea"/>
              </a:rPr>
              <a:t>shared </a:t>
            </a:r>
            <a:r>
              <a:rPr sz="2400" spc="-5" dirty="0">
                <a:latin typeface="Caladea"/>
                <a:cs typeface="Caladea"/>
              </a:rPr>
              <a:t>data</a:t>
            </a:r>
            <a:r>
              <a:rPr sz="2400" spc="55" dirty="0">
                <a:latin typeface="Caladea"/>
                <a:cs typeface="Caladea"/>
              </a:rPr>
              <a:t> </a:t>
            </a:r>
            <a:r>
              <a:rPr sz="2400" spc="-5" dirty="0">
                <a:latin typeface="Caladea"/>
                <a:cs typeface="Caladea"/>
              </a:rPr>
              <a:t>between</a:t>
            </a:r>
            <a:endParaRPr sz="2400" dirty="0">
              <a:latin typeface="Caladea"/>
              <a:cs typeface="Caladea"/>
            </a:endParaRPr>
          </a:p>
          <a:p>
            <a:pPr marL="698500">
              <a:lnSpc>
                <a:spcPts val="2735"/>
              </a:lnSpc>
            </a:pPr>
            <a:r>
              <a:rPr sz="2400" spc="-5" dirty="0">
                <a:latin typeface="Caladea"/>
                <a:cs typeface="Caladea"/>
              </a:rPr>
              <a:t>processes</a:t>
            </a:r>
            <a:endParaRPr sz="2400" dirty="0">
              <a:latin typeface="Caladea"/>
              <a:cs typeface="Calad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89738"/>
            <a:ext cx="6931356"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a:t>
            </a:r>
            <a:r>
              <a:rPr sz="4400" spc="50" dirty="0">
                <a:latin typeface="Caladea"/>
                <a:cs typeface="Caladea"/>
              </a:rPr>
              <a:t> </a:t>
            </a:r>
            <a:r>
              <a:rPr sz="4400" spc="-5" dirty="0">
                <a:latin typeface="Caladea"/>
                <a:cs typeface="Caladea"/>
              </a:rPr>
              <a:t>Calls</a:t>
            </a:r>
            <a:endParaRPr sz="4400" dirty="0">
              <a:latin typeface="Caladea"/>
              <a:cs typeface="Caladea"/>
            </a:endParaRPr>
          </a:p>
        </p:txBody>
      </p:sp>
      <p:sp>
        <p:nvSpPr>
          <p:cNvPr id="3" name="object 3"/>
          <p:cNvSpPr txBox="1"/>
          <p:nvPr/>
        </p:nvSpPr>
        <p:spPr>
          <a:xfrm>
            <a:off x="707542" y="914400"/>
            <a:ext cx="6912458" cy="4145279"/>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 dirty="0">
                <a:latin typeface="Caladea"/>
                <a:cs typeface="Caladea"/>
              </a:rPr>
              <a:t>File</a:t>
            </a:r>
            <a:r>
              <a:rPr sz="2800" spc="-45" dirty="0">
                <a:latin typeface="Caladea"/>
                <a:cs typeface="Caladea"/>
              </a:rPr>
              <a:t> </a:t>
            </a:r>
            <a:r>
              <a:rPr sz="2800" spc="-5" dirty="0">
                <a:latin typeface="Caladea"/>
                <a:cs typeface="Caladea"/>
              </a:rPr>
              <a:t>management</a:t>
            </a:r>
            <a:endParaRPr sz="2800" dirty="0">
              <a:latin typeface="Caladea"/>
              <a:cs typeface="Caladea"/>
            </a:endParaRPr>
          </a:p>
          <a:p>
            <a:pPr marL="698500" lvl="1" indent="-229235">
              <a:lnSpc>
                <a:spcPct val="100000"/>
              </a:lnSpc>
              <a:spcBef>
                <a:spcPts val="229"/>
              </a:spcBef>
              <a:buFont typeface="Arial"/>
              <a:buChar char="•"/>
              <a:tabLst>
                <a:tab pos="699135" algn="l"/>
              </a:tabLst>
            </a:pPr>
            <a:r>
              <a:rPr sz="2400" spc="-10" dirty="0">
                <a:latin typeface="Caladea"/>
                <a:cs typeface="Caladea"/>
              </a:rPr>
              <a:t>create </a:t>
            </a:r>
            <a:r>
              <a:rPr sz="2400" dirty="0">
                <a:latin typeface="Caladea"/>
                <a:cs typeface="Caladea"/>
              </a:rPr>
              <a:t>file, </a:t>
            </a:r>
            <a:r>
              <a:rPr sz="2400" spc="-5" dirty="0">
                <a:latin typeface="Caladea"/>
                <a:cs typeface="Caladea"/>
              </a:rPr>
              <a:t>delete</a:t>
            </a:r>
            <a:r>
              <a:rPr sz="2400" spc="-15" dirty="0">
                <a:latin typeface="Caladea"/>
                <a:cs typeface="Caladea"/>
              </a:rPr>
              <a:t> </a:t>
            </a:r>
            <a:r>
              <a:rPr sz="2400" dirty="0">
                <a:latin typeface="Caladea"/>
                <a:cs typeface="Caladea"/>
              </a:rPr>
              <a:t>file</a:t>
            </a:r>
          </a:p>
          <a:p>
            <a:pPr marL="698500" lvl="1" indent="-229235">
              <a:lnSpc>
                <a:spcPct val="100000"/>
              </a:lnSpc>
              <a:spcBef>
                <a:spcPts val="219"/>
              </a:spcBef>
              <a:buFont typeface="Arial"/>
              <a:buChar char="•"/>
              <a:tabLst>
                <a:tab pos="699135" algn="l"/>
              </a:tabLst>
            </a:pPr>
            <a:r>
              <a:rPr sz="2400" dirty="0">
                <a:latin typeface="Caladea"/>
                <a:cs typeface="Caladea"/>
              </a:rPr>
              <a:t>open, </a:t>
            </a:r>
            <a:r>
              <a:rPr sz="2400" spc="-5" dirty="0">
                <a:latin typeface="Caladea"/>
                <a:cs typeface="Caladea"/>
              </a:rPr>
              <a:t>close</a:t>
            </a:r>
            <a:r>
              <a:rPr sz="2400" spc="-15" dirty="0">
                <a:latin typeface="Caladea"/>
                <a:cs typeface="Caladea"/>
              </a:rPr>
              <a:t> </a:t>
            </a:r>
            <a:r>
              <a:rPr sz="2400" spc="-5" dirty="0">
                <a:latin typeface="Caladea"/>
                <a:cs typeface="Caladea"/>
              </a:rPr>
              <a:t>file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read, write,</a:t>
            </a:r>
            <a:r>
              <a:rPr sz="2400" dirty="0">
                <a:latin typeface="Caladea"/>
                <a:cs typeface="Caladea"/>
              </a:rPr>
              <a:t> </a:t>
            </a:r>
            <a:r>
              <a:rPr sz="2400" spc="-5" dirty="0">
                <a:latin typeface="Caladea"/>
                <a:cs typeface="Caladea"/>
              </a:rPr>
              <a:t>reposition</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5" dirty="0">
                <a:latin typeface="Caladea"/>
                <a:cs typeface="Caladea"/>
              </a:rPr>
              <a:t>get and </a:t>
            </a:r>
            <a:r>
              <a:rPr sz="2400" dirty="0">
                <a:latin typeface="Caladea"/>
                <a:cs typeface="Caladea"/>
              </a:rPr>
              <a:t>set file</a:t>
            </a:r>
            <a:r>
              <a:rPr sz="2400" spc="-5" dirty="0">
                <a:latin typeface="Caladea"/>
                <a:cs typeface="Caladea"/>
              </a:rPr>
              <a:t> attributes</a:t>
            </a:r>
            <a:endParaRPr sz="2400" dirty="0">
              <a:latin typeface="Caladea"/>
              <a:cs typeface="Caladea"/>
            </a:endParaRPr>
          </a:p>
          <a:p>
            <a:pPr marL="241300" indent="-229235">
              <a:lnSpc>
                <a:spcPct val="100000"/>
              </a:lnSpc>
              <a:spcBef>
                <a:spcPts val="635"/>
              </a:spcBef>
              <a:buFont typeface="Arial"/>
              <a:buChar char="•"/>
              <a:tabLst>
                <a:tab pos="241935" algn="l"/>
              </a:tabLst>
            </a:pPr>
            <a:r>
              <a:rPr sz="2800" spc="-5" dirty="0">
                <a:latin typeface="Caladea"/>
                <a:cs typeface="Caladea"/>
              </a:rPr>
              <a:t>Device</a:t>
            </a:r>
            <a:r>
              <a:rPr sz="2800" spc="-50" dirty="0">
                <a:latin typeface="Caladea"/>
                <a:cs typeface="Caladea"/>
              </a:rPr>
              <a:t> </a:t>
            </a:r>
            <a:r>
              <a:rPr sz="2800" spc="-5" dirty="0">
                <a:latin typeface="Caladea"/>
                <a:cs typeface="Caladea"/>
              </a:rPr>
              <a:t>management</a:t>
            </a:r>
            <a:endParaRPr sz="2800" dirty="0">
              <a:latin typeface="Caladea"/>
              <a:cs typeface="Caladea"/>
            </a:endParaRPr>
          </a:p>
          <a:p>
            <a:pPr marL="698500" lvl="1" indent="-229235">
              <a:lnSpc>
                <a:spcPct val="100000"/>
              </a:lnSpc>
              <a:spcBef>
                <a:spcPts val="235"/>
              </a:spcBef>
              <a:buFont typeface="Arial"/>
              <a:buChar char="•"/>
              <a:tabLst>
                <a:tab pos="699135" algn="l"/>
              </a:tabLst>
            </a:pPr>
            <a:r>
              <a:rPr sz="2400" spc="-10" dirty="0">
                <a:latin typeface="Caladea"/>
                <a:cs typeface="Caladea"/>
              </a:rPr>
              <a:t>request device, </a:t>
            </a:r>
            <a:r>
              <a:rPr sz="2400" spc="-5" dirty="0">
                <a:latin typeface="Caladea"/>
                <a:cs typeface="Caladea"/>
              </a:rPr>
              <a:t>release</a:t>
            </a:r>
            <a:r>
              <a:rPr sz="2400" spc="5" dirty="0">
                <a:latin typeface="Caladea"/>
                <a:cs typeface="Caladea"/>
              </a:rPr>
              <a:t> </a:t>
            </a:r>
            <a:r>
              <a:rPr sz="2400" spc="-10" dirty="0">
                <a:latin typeface="Caladea"/>
                <a:cs typeface="Caladea"/>
              </a:rPr>
              <a:t>device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read, write,</a:t>
            </a:r>
            <a:r>
              <a:rPr sz="2400" dirty="0">
                <a:latin typeface="Caladea"/>
                <a:cs typeface="Caladea"/>
              </a:rPr>
              <a:t> </a:t>
            </a:r>
            <a:r>
              <a:rPr sz="2400" spc="-5" dirty="0">
                <a:latin typeface="Caladea"/>
                <a:cs typeface="Caladea"/>
              </a:rPr>
              <a:t>reposition</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get </a:t>
            </a:r>
            <a:r>
              <a:rPr sz="2400" spc="-10" dirty="0">
                <a:latin typeface="Caladea"/>
                <a:cs typeface="Caladea"/>
              </a:rPr>
              <a:t>device </a:t>
            </a:r>
            <a:r>
              <a:rPr sz="2400" spc="-5" dirty="0">
                <a:latin typeface="Caladea"/>
                <a:cs typeface="Caladea"/>
              </a:rPr>
              <a:t>attributes, set </a:t>
            </a:r>
            <a:r>
              <a:rPr sz="2400" spc="-10" dirty="0">
                <a:latin typeface="Caladea"/>
                <a:cs typeface="Caladea"/>
              </a:rPr>
              <a:t>device</a:t>
            </a:r>
            <a:r>
              <a:rPr sz="2400" spc="40" dirty="0">
                <a:latin typeface="Caladea"/>
                <a:cs typeface="Caladea"/>
              </a:rPr>
              <a:t> </a:t>
            </a:r>
            <a:r>
              <a:rPr sz="2400" spc="-5" dirty="0">
                <a:latin typeface="Caladea"/>
                <a:cs typeface="Caladea"/>
              </a:rPr>
              <a:t>attributes</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logically </a:t>
            </a:r>
            <a:r>
              <a:rPr sz="2400" dirty="0">
                <a:latin typeface="Caladea"/>
                <a:cs typeface="Caladea"/>
              </a:rPr>
              <a:t>attach </a:t>
            </a:r>
            <a:r>
              <a:rPr sz="2400" spc="-5" dirty="0">
                <a:latin typeface="Caladea"/>
                <a:cs typeface="Caladea"/>
              </a:rPr>
              <a:t>or detach</a:t>
            </a:r>
            <a:r>
              <a:rPr sz="2400" spc="5" dirty="0">
                <a:latin typeface="Caladea"/>
                <a:cs typeface="Caladea"/>
              </a:rPr>
              <a:t> </a:t>
            </a:r>
            <a:r>
              <a:rPr sz="2400" spc="-10" dirty="0">
                <a:latin typeface="Caladea"/>
                <a:cs typeface="Caladea"/>
              </a:rPr>
              <a:t>devices</a:t>
            </a:r>
            <a:endParaRPr sz="2400" dirty="0">
              <a:latin typeface="Caladea"/>
              <a:cs typeface="Calad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8000365" cy="615553"/>
          </a:xfrm>
        </p:spPr>
        <p:txBody>
          <a:bodyPr/>
          <a:lstStyle/>
          <a:p>
            <a:r>
              <a:rPr lang="en-US" sz="4000" dirty="0" smtClean="0"/>
              <a:t>Introduction to Operating System</a:t>
            </a:r>
            <a:endParaRPr lang="en-US" sz="4000" dirty="0"/>
          </a:p>
        </p:txBody>
      </p:sp>
      <p:sp>
        <p:nvSpPr>
          <p:cNvPr id="3" name="Text Placeholder 2"/>
          <p:cNvSpPr>
            <a:spLocks noGrp="1"/>
          </p:cNvSpPr>
          <p:nvPr>
            <p:ph type="body" idx="1"/>
          </p:nvPr>
        </p:nvSpPr>
        <p:spPr>
          <a:xfrm>
            <a:off x="0" y="624712"/>
            <a:ext cx="9144000" cy="4709288"/>
          </a:xfrm>
        </p:spPr>
        <p:txBody>
          <a:bodyPr/>
          <a:lstStyle/>
          <a:p>
            <a:pPr marL="457200" indent="-457200" algn="just">
              <a:buFont typeface="Wingdings" panose="05000000000000000000" pitchFamily="2" charset="2"/>
              <a:buChar char="Ø"/>
            </a:pPr>
            <a:r>
              <a:rPr lang="en-US" sz="2400" dirty="0" smtClean="0"/>
              <a:t>An OS is a large &amp; complex system software designed &amp; created piece by piece.</a:t>
            </a:r>
          </a:p>
          <a:p>
            <a:pPr marL="457200" indent="-457200" algn="just">
              <a:buFont typeface="Wingdings" panose="05000000000000000000" pitchFamily="2" charset="2"/>
              <a:buChar char="Ø"/>
            </a:pPr>
            <a:r>
              <a:rPr lang="en-US" sz="2400" dirty="0" smtClean="0"/>
              <a:t>Each of these pieces are designed &amp; created with carefully defined inputs, outputs &amp; functions</a:t>
            </a:r>
          </a:p>
          <a:p>
            <a:pPr marL="457200" indent="-457200" algn="just">
              <a:buFont typeface="Wingdings" panose="05000000000000000000" pitchFamily="2" charset="2"/>
              <a:buChar char="Ø"/>
            </a:pPr>
            <a:r>
              <a:rPr lang="en-US" sz="2400" dirty="0" smtClean="0"/>
              <a:t>Generally, now-a-days, all electronic computing systems are having OS in one or another format.</a:t>
            </a:r>
          </a:p>
          <a:p>
            <a:pPr marL="457200" indent="-457200" algn="just">
              <a:buFont typeface="Wingdings" panose="05000000000000000000" pitchFamily="2" charset="2"/>
              <a:buChar char="Ø"/>
            </a:pPr>
            <a:r>
              <a:rPr lang="en-US" sz="2400" dirty="0" smtClean="0"/>
              <a:t>Personal computers, mobiles, laptops, automated washing machines, ovens, aircraft management systems, etc. doesn’t work without OS</a:t>
            </a:r>
          </a:p>
          <a:p>
            <a:pPr marL="457200" indent="-457200" algn="just">
              <a:buFont typeface="Wingdings" panose="05000000000000000000" pitchFamily="2" charset="2"/>
              <a:buChar char="Ø"/>
            </a:pPr>
            <a:r>
              <a:rPr lang="en-US" sz="2400" dirty="0" smtClean="0"/>
              <a:t>OS is an essential part of any computer system.</a:t>
            </a:r>
          </a:p>
          <a:p>
            <a:pPr marL="457200" indent="-457200" algn="just">
              <a:buFont typeface="Wingdings" panose="05000000000000000000" pitchFamily="2" charset="2"/>
              <a:buChar char="Ø"/>
            </a:pPr>
            <a:r>
              <a:rPr lang="en-US" sz="2400" dirty="0" smtClean="0"/>
              <a:t>Similarly, a course on OS is an essential part of any CS education</a:t>
            </a:r>
            <a:endParaRPr lang="en-US" sz="2400" dirty="0"/>
          </a:p>
        </p:txBody>
      </p:sp>
    </p:spTree>
    <p:extLst>
      <p:ext uri="{BB962C8B-B14F-4D97-AF65-F5344CB8AC3E}">
        <p14:creationId xmlns:p14="http://schemas.microsoft.com/office/powerpoint/2010/main" val="293393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492" y="89738"/>
            <a:ext cx="7766508"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 </a:t>
            </a:r>
            <a:r>
              <a:rPr sz="4400" spc="-5" dirty="0">
                <a:latin typeface="Caladea"/>
                <a:cs typeface="Caladea"/>
              </a:rPr>
              <a:t>Calls</a:t>
            </a:r>
            <a:r>
              <a:rPr sz="4400" spc="110" dirty="0">
                <a:latin typeface="Caladea"/>
                <a:cs typeface="Caladea"/>
              </a:rPr>
              <a:t> </a:t>
            </a:r>
            <a:r>
              <a:rPr sz="4400" spc="5" dirty="0">
                <a:latin typeface="Caladea"/>
                <a:cs typeface="Caladea"/>
              </a:rPr>
              <a:t>(Cont.)</a:t>
            </a:r>
            <a:endParaRPr sz="4400" dirty="0">
              <a:latin typeface="Caladea"/>
              <a:cs typeface="Caladea"/>
            </a:endParaRPr>
          </a:p>
        </p:txBody>
      </p:sp>
      <p:sp>
        <p:nvSpPr>
          <p:cNvPr id="3" name="object 3"/>
          <p:cNvSpPr txBox="1"/>
          <p:nvPr/>
        </p:nvSpPr>
        <p:spPr>
          <a:xfrm>
            <a:off x="304800" y="914400"/>
            <a:ext cx="8534399" cy="4419800"/>
          </a:xfrm>
          <a:prstGeom prst="rect">
            <a:avLst/>
          </a:prstGeom>
        </p:spPr>
        <p:txBody>
          <a:bodyPr vert="horz" wrap="square" lIns="0" tIns="46355" rIns="0" bIns="0" rtlCol="0">
            <a:spAutoFit/>
          </a:bodyPr>
          <a:lstStyle/>
          <a:p>
            <a:pPr marL="241300" indent="-228600">
              <a:lnSpc>
                <a:spcPct val="100000"/>
              </a:lnSpc>
              <a:spcBef>
                <a:spcPts val="365"/>
              </a:spcBef>
              <a:buFont typeface="Arial"/>
              <a:buChar char="•"/>
              <a:tabLst>
                <a:tab pos="240665" algn="l"/>
                <a:tab pos="241300" algn="l"/>
              </a:tabLst>
            </a:pPr>
            <a:r>
              <a:rPr sz="2000" spc="-15" dirty="0">
                <a:latin typeface="Carlito"/>
                <a:cs typeface="Carlito"/>
              </a:rPr>
              <a:t>Information</a:t>
            </a:r>
            <a:r>
              <a:rPr sz="2000" dirty="0">
                <a:latin typeface="Carlito"/>
                <a:cs typeface="Carlito"/>
              </a:rPr>
              <a:t> </a:t>
            </a:r>
            <a:r>
              <a:rPr sz="2000" spc="-10" dirty="0">
                <a:latin typeface="Carlito"/>
                <a:cs typeface="Carlito"/>
              </a:rPr>
              <a:t>maintenance</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20" dirty="0">
                <a:latin typeface="Carlito"/>
                <a:cs typeface="Carlito"/>
              </a:rPr>
              <a:t>get </a:t>
            </a:r>
            <a:r>
              <a:rPr sz="2000" spc="-5" dirty="0">
                <a:latin typeface="Carlito"/>
                <a:cs typeface="Carlito"/>
              </a:rPr>
              <a:t>time or </a:t>
            </a:r>
            <a:r>
              <a:rPr sz="2000" spc="-15" dirty="0">
                <a:latin typeface="Carlito"/>
                <a:cs typeface="Carlito"/>
              </a:rPr>
              <a:t>date, </a:t>
            </a:r>
            <a:r>
              <a:rPr sz="2000" spc="-10" dirty="0">
                <a:latin typeface="Carlito"/>
                <a:cs typeface="Carlito"/>
              </a:rPr>
              <a:t>set </a:t>
            </a:r>
            <a:r>
              <a:rPr sz="2000" spc="-5" dirty="0">
                <a:latin typeface="Carlito"/>
                <a:cs typeface="Carlito"/>
              </a:rPr>
              <a:t>time or</a:t>
            </a:r>
            <a:r>
              <a:rPr sz="2000" spc="135" dirty="0">
                <a:latin typeface="Carlito"/>
                <a:cs typeface="Carlito"/>
              </a:rPr>
              <a:t> </a:t>
            </a:r>
            <a:r>
              <a:rPr sz="2000" spc="-15" dirty="0">
                <a:latin typeface="Carlito"/>
                <a:cs typeface="Carlito"/>
              </a:rPr>
              <a:t>date</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20" dirty="0">
                <a:latin typeface="Carlito"/>
                <a:cs typeface="Carlito"/>
              </a:rPr>
              <a:t>get </a:t>
            </a:r>
            <a:r>
              <a:rPr sz="2000" spc="-30" dirty="0">
                <a:latin typeface="Carlito"/>
                <a:cs typeface="Carlito"/>
              </a:rPr>
              <a:t>system </a:t>
            </a:r>
            <a:r>
              <a:rPr sz="2000" spc="-15" dirty="0">
                <a:latin typeface="Carlito"/>
                <a:cs typeface="Carlito"/>
              </a:rPr>
              <a:t>data, </a:t>
            </a:r>
            <a:r>
              <a:rPr sz="2000" spc="-10" dirty="0">
                <a:latin typeface="Carlito"/>
                <a:cs typeface="Carlito"/>
              </a:rPr>
              <a:t>set </a:t>
            </a:r>
            <a:r>
              <a:rPr sz="2000" spc="-30" dirty="0">
                <a:latin typeface="Carlito"/>
                <a:cs typeface="Carlito"/>
              </a:rPr>
              <a:t>system</a:t>
            </a:r>
            <a:r>
              <a:rPr sz="2000" spc="265" dirty="0">
                <a:latin typeface="Carlito"/>
                <a:cs typeface="Carlito"/>
              </a:rPr>
              <a:t> </a:t>
            </a:r>
            <a:r>
              <a:rPr sz="2000" spc="-15" dirty="0">
                <a:latin typeface="Carlito"/>
                <a:cs typeface="Carlito"/>
              </a:rPr>
              <a:t>data</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20" dirty="0">
                <a:latin typeface="Carlito"/>
                <a:cs typeface="Carlito"/>
              </a:rPr>
              <a:t>get </a:t>
            </a:r>
            <a:r>
              <a:rPr sz="2000" dirty="0">
                <a:latin typeface="Carlito"/>
                <a:cs typeface="Carlito"/>
              </a:rPr>
              <a:t>and </a:t>
            </a:r>
            <a:r>
              <a:rPr sz="2000" spc="-10" dirty="0">
                <a:latin typeface="Carlito"/>
                <a:cs typeface="Carlito"/>
              </a:rPr>
              <a:t>set </a:t>
            </a:r>
            <a:r>
              <a:rPr sz="2000" spc="-15" dirty="0">
                <a:latin typeface="Carlito"/>
                <a:cs typeface="Carlito"/>
              </a:rPr>
              <a:t>process, </a:t>
            </a:r>
            <a:r>
              <a:rPr sz="2000" spc="-10" dirty="0">
                <a:latin typeface="Carlito"/>
                <a:cs typeface="Carlito"/>
              </a:rPr>
              <a:t>file, </a:t>
            </a:r>
            <a:r>
              <a:rPr sz="2000" spc="-5" dirty="0">
                <a:latin typeface="Carlito"/>
                <a:cs typeface="Carlito"/>
              </a:rPr>
              <a:t>or </a:t>
            </a:r>
            <a:r>
              <a:rPr sz="2000" spc="-10" dirty="0">
                <a:latin typeface="Carlito"/>
                <a:cs typeface="Carlito"/>
              </a:rPr>
              <a:t>device</a:t>
            </a:r>
            <a:r>
              <a:rPr sz="2000" spc="200" dirty="0">
                <a:latin typeface="Carlito"/>
                <a:cs typeface="Carlito"/>
              </a:rPr>
              <a:t> </a:t>
            </a:r>
            <a:r>
              <a:rPr sz="2000" spc="-10" dirty="0">
                <a:latin typeface="Carlito"/>
                <a:cs typeface="Carlito"/>
              </a:rPr>
              <a:t>attributes</a:t>
            </a:r>
            <a:endParaRPr sz="2000" dirty="0">
              <a:latin typeface="Carlito"/>
              <a:cs typeface="Carlito"/>
            </a:endParaRPr>
          </a:p>
          <a:p>
            <a:pPr marL="241300" indent="-228600">
              <a:lnSpc>
                <a:spcPct val="100000"/>
              </a:lnSpc>
              <a:spcBef>
                <a:spcPts val="745"/>
              </a:spcBef>
              <a:buFont typeface="Arial"/>
              <a:buChar char="•"/>
              <a:tabLst>
                <a:tab pos="240665" algn="l"/>
                <a:tab pos="241300" algn="l"/>
              </a:tabLst>
            </a:pPr>
            <a:r>
              <a:rPr sz="2000" spc="-10" dirty="0">
                <a:latin typeface="Carlito"/>
                <a:cs typeface="Carlito"/>
              </a:rPr>
              <a:t>Communications</a:t>
            </a:r>
            <a:endParaRPr sz="2000" dirty="0">
              <a:latin typeface="Carlito"/>
              <a:cs typeface="Carlito"/>
            </a:endParaRPr>
          </a:p>
          <a:p>
            <a:pPr marL="698500" lvl="1" indent="-229235">
              <a:lnSpc>
                <a:spcPct val="100000"/>
              </a:lnSpc>
              <a:spcBef>
                <a:spcPts val="270"/>
              </a:spcBef>
              <a:buFont typeface="Arial"/>
              <a:buChar char="•"/>
              <a:tabLst>
                <a:tab pos="698500" algn="l"/>
                <a:tab pos="699135" algn="l"/>
              </a:tabLst>
            </a:pPr>
            <a:r>
              <a:rPr sz="2000" spc="-20" dirty="0">
                <a:latin typeface="Carlito"/>
                <a:cs typeface="Carlito"/>
              </a:rPr>
              <a:t>create, </a:t>
            </a:r>
            <a:r>
              <a:rPr sz="2000" spc="-10" dirty="0">
                <a:latin typeface="Carlito"/>
                <a:cs typeface="Carlito"/>
              </a:rPr>
              <a:t>delete </a:t>
            </a:r>
            <a:r>
              <a:rPr sz="2000" spc="-15" dirty="0">
                <a:latin typeface="Carlito"/>
                <a:cs typeface="Carlito"/>
              </a:rPr>
              <a:t>communication</a:t>
            </a:r>
            <a:r>
              <a:rPr sz="2000" spc="175" dirty="0">
                <a:latin typeface="Carlito"/>
                <a:cs typeface="Carlito"/>
              </a:rPr>
              <a:t> </a:t>
            </a:r>
            <a:r>
              <a:rPr sz="2000" spc="-10" dirty="0">
                <a:latin typeface="Carlito"/>
                <a:cs typeface="Carlito"/>
              </a:rPr>
              <a:t>connection</a:t>
            </a:r>
            <a:endParaRPr sz="2000" dirty="0">
              <a:latin typeface="Carlito"/>
              <a:cs typeface="Carlito"/>
            </a:endParaRPr>
          </a:p>
          <a:p>
            <a:pPr marL="698500" lvl="1" indent="-229235">
              <a:lnSpc>
                <a:spcPts val="2280"/>
              </a:lnSpc>
              <a:spcBef>
                <a:spcPts val="260"/>
              </a:spcBef>
              <a:buFont typeface="Arial"/>
              <a:buChar char="•"/>
              <a:tabLst>
                <a:tab pos="698500" algn="l"/>
                <a:tab pos="699135" algn="l"/>
              </a:tabLst>
            </a:pPr>
            <a:r>
              <a:rPr sz="2000" spc="-10" dirty="0">
                <a:latin typeface="Carlito"/>
                <a:cs typeface="Carlito"/>
              </a:rPr>
              <a:t>send, </a:t>
            </a:r>
            <a:r>
              <a:rPr sz="2000" spc="-20" dirty="0">
                <a:latin typeface="Carlito"/>
                <a:cs typeface="Carlito"/>
              </a:rPr>
              <a:t>receive </a:t>
            </a:r>
            <a:r>
              <a:rPr sz="2000" spc="-15" dirty="0">
                <a:latin typeface="Carlito"/>
                <a:cs typeface="Carlito"/>
              </a:rPr>
              <a:t>messages </a:t>
            </a:r>
            <a:r>
              <a:rPr sz="2000" spc="-5" dirty="0">
                <a:latin typeface="Carlito"/>
                <a:cs typeface="Carlito"/>
              </a:rPr>
              <a:t>if </a:t>
            </a:r>
            <a:r>
              <a:rPr sz="2000" b="1" spc="-10" dirty="0">
                <a:solidFill>
                  <a:srgbClr val="3366FF"/>
                </a:solidFill>
                <a:latin typeface="Carlito"/>
                <a:cs typeface="Carlito"/>
              </a:rPr>
              <a:t>message </a:t>
            </a:r>
            <a:r>
              <a:rPr sz="2000" b="1" spc="-5" dirty="0">
                <a:solidFill>
                  <a:srgbClr val="3366FF"/>
                </a:solidFill>
                <a:latin typeface="Carlito"/>
                <a:cs typeface="Carlito"/>
              </a:rPr>
              <a:t>passing </a:t>
            </a:r>
            <a:r>
              <a:rPr sz="2000" b="1" dirty="0">
                <a:solidFill>
                  <a:srgbClr val="3366FF"/>
                </a:solidFill>
                <a:latin typeface="Carlito"/>
                <a:cs typeface="Carlito"/>
              </a:rPr>
              <a:t>model </a:t>
            </a:r>
            <a:r>
              <a:rPr sz="2000" spc="-15" dirty="0">
                <a:latin typeface="Carlito"/>
                <a:cs typeface="Carlito"/>
              </a:rPr>
              <a:t>to</a:t>
            </a:r>
            <a:r>
              <a:rPr sz="2000" spc="340" dirty="0">
                <a:latin typeface="Carlito"/>
                <a:cs typeface="Carlito"/>
              </a:rPr>
              <a:t> </a:t>
            </a:r>
            <a:r>
              <a:rPr sz="2000" b="1" spc="-10" dirty="0">
                <a:solidFill>
                  <a:srgbClr val="3366FF"/>
                </a:solidFill>
                <a:latin typeface="Carlito"/>
                <a:cs typeface="Carlito"/>
              </a:rPr>
              <a:t>host</a:t>
            </a:r>
            <a:endParaRPr sz="2000" dirty="0">
              <a:latin typeface="Carlito"/>
              <a:cs typeface="Carlito"/>
            </a:endParaRPr>
          </a:p>
          <a:p>
            <a:pPr marL="698500">
              <a:lnSpc>
                <a:spcPts val="2280"/>
              </a:lnSpc>
            </a:pPr>
            <a:r>
              <a:rPr sz="2000" b="1" spc="-5" dirty="0">
                <a:solidFill>
                  <a:srgbClr val="3366FF"/>
                </a:solidFill>
                <a:latin typeface="Carlito"/>
                <a:cs typeface="Carlito"/>
              </a:rPr>
              <a:t>name </a:t>
            </a:r>
            <a:r>
              <a:rPr sz="2000" spc="-5" dirty="0">
                <a:latin typeface="Carlito"/>
                <a:cs typeface="Carlito"/>
              </a:rPr>
              <a:t>or </a:t>
            </a:r>
            <a:r>
              <a:rPr sz="2000" b="1" spc="-5" dirty="0">
                <a:solidFill>
                  <a:srgbClr val="3366FF"/>
                </a:solidFill>
                <a:latin typeface="Carlito"/>
                <a:cs typeface="Carlito"/>
              </a:rPr>
              <a:t>process</a:t>
            </a:r>
            <a:r>
              <a:rPr sz="2000" b="1" spc="-10" dirty="0">
                <a:solidFill>
                  <a:srgbClr val="3366FF"/>
                </a:solidFill>
                <a:latin typeface="Carlito"/>
                <a:cs typeface="Carlito"/>
              </a:rPr>
              <a:t> </a:t>
            </a:r>
            <a:r>
              <a:rPr sz="2000" b="1" dirty="0">
                <a:solidFill>
                  <a:srgbClr val="3366FF"/>
                </a:solidFill>
                <a:latin typeface="Carlito"/>
                <a:cs typeface="Carlito"/>
              </a:rPr>
              <a:t>name</a:t>
            </a:r>
            <a:endParaRPr sz="2000" dirty="0">
              <a:latin typeface="Carlito"/>
              <a:cs typeface="Carlito"/>
            </a:endParaRPr>
          </a:p>
          <a:p>
            <a:pPr marL="1155700" lvl="2" indent="-229235">
              <a:lnSpc>
                <a:spcPct val="100000"/>
              </a:lnSpc>
              <a:spcBef>
                <a:spcPts val="270"/>
              </a:spcBef>
              <a:buFont typeface="Arial"/>
              <a:buChar char="•"/>
              <a:tabLst>
                <a:tab pos="1155700" algn="l"/>
                <a:tab pos="1156335" algn="l"/>
              </a:tabLst>
            </a:pPr>
            <a:r>
              <a:rPr sz="2000" spc="-15" dirty="0">
                <a:latin typeface="Carlito"/>
                <a:cs typeface="Carlito"/>
              </a:rPr>
              <a:t>From </a:t>
            </a:r>
            <a:r>
              <a:rPr sz="2000" b="1" spc="-10" dirty="0">
                <a:solidFill>
                  <a:srgbClr val="3366FF"/>
                </a:solidFill>
                <a:latin typeface="Carlito"/>
                <a:cs typeface="Carlito"/>
              </a:rPr>
              <a:t>client </a:t>
            </a:r>
            <a:r>
              <a:rPr sz="2000" spc="-15" dirty="0">
                <a:latin typeface="Carlito"/>
                <a:cs typeface="Carlito"/>
              </a:rPr>
              <a:t>to</a:t>
            </a:r>
            <a:r>
              <a:rPr sz="2000" spc="40" dirty="0">
                <a:latin typeface="Carlito"/>
                <a:cs typeface="Carlito"/>
              </a:rPr>
              <a:t> </a:t>
            </a:r>
            <a:r>
              <a:rPr sz="2000" b="1" spc="-5" dirty="0">
                <a:solidFill>
                  <a:srgbClr val="3366FF"/>
                </a:solidFill>
                <a:latin typeface="Carlito"/>
                <a:cs typeface="Carlito"/>
              </a:rPr>
              <a:t>server</a:t>
            </a:r>
            <a:endParaRPr sz="2000" dirty="0">
              <a:latin typeface="Carlito"/>
              <a:cs typeface="Carlito"/>
            </a:endParaRPr>
          </a:p>
          <a:p>
            <a:pPr marL="698500" lvl="1" indent="-229235">
              <a:lnSpc>
                <a:spcPts val="2280"/>
              </a:lnSpc>
              <a:spcBef>
                <a:spcPts val="260"/>
              </a:spcBef>
              <a:buFont typeface="Arial"/>
              <a:buChar char="•"/>
              <a:tabLst>
                <a:tab pos="698500" algn="l"/>
                <a:tab pos="699135" algn="l"/>
              </a:tabLst>
            </a:pPr>
            <a:r>
              <a:rPr sz="2000" b="1" spc="-5" dirty="0">
                <a:solidFill>
                  <a:srgbClr val="3366FF"/>
                </a:solidFill>
                <a:latin typeface="Carlito"/>
                <a:cs typeface="Carlito"/>
              </a:rPr>
              <a:t>Shared-memory </a:t>
            </a:r>
            <a:r>
              <a:rPr sz="2000" b="1" dirty="0">
                <a:solidFill>
                  <a:srgbClr val="3366FF"/>
                </a:solidFill>
                <a:latin typeface="Carlito"/>
                <a:cs typeface="Carlito"/>
              </a:rPr>
              <a:t>model </a:t>
            </a:r>
            <a:r>
              <a:rPr sz="2000" spc="-20" dirty="0">
                <a:latin typeface="Carlito"/>
                <a:cs typeface="Carlito"/>
              </a:rPr>
              <a:t>create </a:t>
            </a:r>
            <a:r>
              <a:rPr sz="2000" dirty="0">
                <a:latin typeface="Carlito"/>
                <a:cs typeface="Carlito"/>
              </a:rPr>
              <a:t>and </a:t>
            </a:r>
            <a:r>
              <a:rPr sz="2000" spc="-15" dirty="0">
                <a:latin typeface="Carlito"/>
                <a:cs typeface="Carlito"/>
              </a:rPr>
              <a:t>gain </a:t>
            </a:r>
            <a:r>
              <a:rPr sz="2000" spc="-10" dirty="0">
                <a:latin typeface="Carlito"/>
                <a:cs typeface="Carlito"/>
              </a:rPr>
              <a:t>access </a:t>
            </a:r>
            <a:r>
              <a:rPr sz="2000" spc="-15" dirty="0">
                <a:latin typeface="Carlito"/>
                <a:cs typeface="Carlito"/>
              </a:rPr>
              <a:t>to</a:t>
            </a:r>
            <a:r>
              <a:rPr sz="2000" spc="160" dirty="0">
                <a:latin typeface="Carlito"/>
                <a:cs typeface="Carlito"/>
              </a:rPr>
              <a:t> </a:t>
            </a:r>
            <a:r>
              <a:rPr sz="2000" spc="-15" dirty="0">
                <a:latin typeface="Carlito"/>
                <a:cs typeface="Carlito"/>
              </a:rPr>
              <a:t>memory</a:t>
            </a:r>
            <a:endParaRPr sz="2000" dirty="0">
              <a:latin typeface="Carlito"/>
              <a:cs typeface="Carlito"/>
            </a:endParaRPr>
          </a:p>
          <a:p>
            <a:pPr marL="698500">
              <a:lnSpc>
                <a:spcPts val="2280"/>
              </a:lnSpc>
            </a:pPr>
            <a:r>
              <a:rPr sz="2000" spc="-10" dirty="0">
                <a:latin typeface="Carlito"/>
                <a:cs typeface="Carlito"/>
              </a:rPr>
              <a:t>regions</a:t>
            </a:r>
            <a:endParaRPr sz="2000" dirty="0">
              <a:latin typeface="Carlito"/>
              <a:cs typeface="Carlito"/>
            </a:endParaRPr>
          </a:p>
          <a:p>
            <a:pPr marL="698500" lvl="1" indent="-229235">
              <a:lnSpc>
                <a:spcPct val="100000"/>
              </a:lnSpc>
              <a:spcBef>
                <a:spcPts val="240"/>
              </a:spcBef>
              <a:buFont typeface="Arial"/>
              <a:buChar char="•"/>
              <a:tabLst>
                <a:tab pos="698500" algn="l"/>
                <a:tab pos="699135" algn="l"/>
              </a:tabLst>
            </a:pPr>
            <a:r>
              <a:rPr sz="2000" spc="-25" dirty="0">
                <a:latin typeface="Carlito"/>
                <a:cs typeface="Carlito"/>
              </a:rPr>
              <a:t>transfer </a:t>
            </a:r>
            <a:r>
              <a:rPr sz="2000" spc="-15" dirty="0">
                <a:latin typeface="Carlito"/>
                <a:cs typeface="Carlito"/>
              </a:rPr>
              <a:t>status</a:t>
            </a:r>
            <a:r>
              <a:rPr sz="2000" spc="105" dirty="0">
                <a:latin typeface="Carlito"/>
                <a:cs typeface="Carlito"/>
              </a:rPr>
              <a:t> </a:t>
            </a:r>
            <a:r>
              <a:rPr sz="2000" spc="-15" dirty="0">
                <a:latin typeface="Carlito"/>
                <a:cs typeface="Carlito"/>
              </a:rPr>
              <a:t>information</a:t>
            </a:r>
            <a:endParaRPr sz="2000" dirty="0">
              <a:latin typeface="Carlito"/>
              <a:cs typeface="Carlito"/>
            </a:endParaRPr>
          </a:p>
          <a:p>
            <a:pPr marL="698500" lvl="1" indent="-229235">
              <a:lnSpc>
                <a:spcPct val="100000"/>
              </a:lnSpc>
              <a:spcBef>
                <a:spcPts val="270"/>
              </a:spcBef>
              <a:buFont typeface="Arial"/>
              <a:buChar char="•"/>
              <a:tabLst>
                <a:tab pos="698500" algn="l"/>
                <a:tab pos="699135" algn="l"/>
              </a:tabLst>
            </a:pPr>
            <a:r>
              <a:rPr sz="2000" spc="-15" dirty="0">
                <a:latin typeface="Carlito"/>
                <a:cs typeface="Carlito"/>
              </a:rPr>
              <a:t>attach </a:t>
            </a:r>
            <a:r>
              <a:rPr sz="2000" dirty="0">
                <a:latin typeface="Carlito"/>
                <a:cs typeface="Carlito"/>
              </a:rPr>
              <a:t>and </a:t>
            </a:r>
            <a:r>
              <a:rPr sz="2000" spc="-10" dirty="0">
                <a:latin typeface="Carlito"/>
                <a:cs typeface="Carlito"/>
              </a:rPr>
              <a:t>detach </a:t>
            </a:r>
            <a:r>
              <a:rPr sz="2000" spc="-15" dirty="0">
                <a:latin typeface="Carlito"/>
                <a:cs typeface="Carlito"/>
              </a:rPr>
              <a:t>remote</a:t>
            </a:r>
            <a:r>
              <a:rPr sz="2000" spc="85" dirty="0">
                <a:latin typeface="Carlito"/>
                <a:cs typeface="Carlito"/>
              </a:rPr>
              <a:t> </a:t>
            </a:r>
            <a:r>
              <a:rPr sz="2000" spc="-10" dirty="0">
                <a:latin typeface="Carlito"/>
                <a:cs typeface="Carlito"/>
              </a:rPr>
              <a:t>devices</a:t>
            </a:r>
            <a:endParaRPr sz="2000" dirty="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793" y="89738"/>
            <a:ext cx="7569607" cy="695325"/>
          </a:xfrm>
          <a:prstGeom prst="rect">
            <a:avLst/>
          </a:prstGeom>
        </p:spPr>
        <p:txBody>
          <a:bodyPr vert="horz" wrap="square" lIns="0" tIns="12065" rIns="0" bIns="0" rtlCol="0">
            <a:spAutoFit/>
          </a:bodyPr>
          <a:lstStyle/>
          <a:p>
            <a:pPr marL="12700">
              <a:lnSpc>
                <a:spcPct val="100000"/>
              </a:lnSpc>
              <a:spcBef>
                <a:spcPts val="95"/>
              </a:spcBef>
            </a:pPr>
            <a:r>
              <a:rPr sz="4400" spc="-30" dirty="0">
                <a:latin typeface="Caladea"/>
                <a:cs typeface="Caladea"/>
              </a:rPr>
              <a:t>Types </a:t>
            </a:r>
            <a:r>
              <a:rPr sz="4400" spc="-5" dirty="0">
                <a:latin typeface="Caladea"/>
                <a:cs typeface="Caladea"/>
              </a:rPr>
              <a:t>of </a:t>
            </a:r>
            <a:r>
              <a:rPr sz="4400" spc="-35" dirty="0">
                <a:latin typeface="Caladea"/>
                <a:cs typeface="Caladea"/>
              </a:rPr>
              <a:t>System </a:t>
            </a:r>
            <a:r>
              <a:rPr sz="4400" spc="-5" dirty="0">
                <a:latin typeface="Caladea"/>
                <a:cs typeface="Caladea"/>
              </a:rPr>
              <a:t>Calls</a:t>
            </a:r>
            <a:r>
              <a:rPr sz="4400" spc="105" dirty="0">
                <a:latin typeface="Caladea"/>
                <a:cs typeface="Caladea"/>
              </a:rPr>
              <a:t> </a:t>
            </a:r>
            <a:r>
              <a:rPr sz="4400" spc="5" dirty="0">
                <a:latin typeface="Caladea"/>
                <a:cs typeface="Caladea"/>
              </a:rPr>
              <a:t>(Cont.)</a:t>
            </a:r>
            <a:endParaRPr sz="4400" dirty="0">
              <a:latin typeface="Caladea"/>
              <a:cs typeface="Caladea"/>
            </a:endParaRPr>
          </a:p>
        </p:txBody>
      </p:sp>
      <p:sp>
        <p:nvSpPr>
          <p:cNvPr id="3" name="object 3"/>
          <p:cNvSpPr txBox="1"/>
          <p:nvPr/>
        </p:nvSpPr>
        <p:spPr>
          <a:xfrm>
            <a:off x="707542" y="1251648"/>
            <a:ext cx="6226658" cy="1669414"/>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spc="-5" dirty="0">
                <a:latin typeface="Caladea"/>
                <a:cs typeface="Caladea"/>
              </a:rPr>
              <a:t>Protection</a:t>
            </a:r>
            <a:endParaRPr sz="2800" dirty="0">
              <a:latin typeface="Caladea"/>
              <a:cs typeface="Caladea"/>
            </a:endParaRPr>
          </a:p>
          <a:p>
            <a:pPr marL="698500" lvl="1" indent="-229235">
              <a:lnSpc>
                <a:spcPct val="100000"/>
              </a:lnSpc>
              <a:spcBef>
                <a:spcPts val="229"/>
              </a:spcBef>
              <a:buFont typeface="Arial"/>
              <a:buChar char="•"/>
              <a:tabLst>
                <a:tab pos="699135" algn="l"/>
              </a:tabLst>
            </a:pPr>
            <a:r>
              <a:rPr sz="2400" spc="-10" dirty="0">
                <a:latin typeface="Caladea"/>
                <a:cs typeface="Caladea"/>
              </a:rPr>
              <a:t>Control </a:t>
            </a:r>
            <a:r>
              <a:rPr sz="2400" spc="-5" dirty="0">
                <a:latin typeface="Caladea"/>
                <a:cs typeface="Caladea"/>
              </a:rPr>
              <a:t>access </a:t>
            </a:r>
            <a:r>
              <a:rPr sz="2400" spc="-15" dirty="0">
                <a:latin typeface="Caladea"/>
                <a:cs typeface="Caladea"/>
              </a:rPr>
              <a:t>to </a:t>
            </a:r>
            <a:r>
              <a:rPr sz="2400" spc="-10" dirty="0">
                <a:latin typeface="Caladea"/>
                <a:cs typeface="Caladea"/>
              </a:rPr>
              <a:t>resources</a:t>
            </a:r>
            <a:endParaRPr sz="2400" dirty="0">
              <a:latin typeface="Caladea"/>
              <a:cs typeface="Caladea"/>
            </a:endParaRPr>
          </a:p>
          <a:p>
            <a:pPr marL="698500" lvl="1" indent="-229235">
              <a:lnSpc>
                <a:spcPct val="100000"/>
              </a:lnSpc>
              <a:spcBef>
                <a:spcPts val="219"/>
              </a:spcBef>
              <a:buFont typeface="Arial"/>
              <a:buChar char="•"/>
              <a:tabLst>
                <a:tab pos="699135" algn="l"/>
              </a:tabLst>
            </a:pPr>
            <a:r>
              <a:rPr sz="2400" dirty="0">
                <a:latin typeface="Caladea"/>
                <a:cs typeface="Caladea"/>
              </a:rPr>
              <a:t>Get and </a:t>
            </a:r>
            <a:r>
              <a:rPr sz="2400" spc="-5" dirty="0">
                <a:latin typeface="Caladea"/>
                <a:cs typeface="Caladea"/>
              </a:rPr>
              <a:t>set</a:t>
            </a:r>
            <a:r>
              <a:rPr sz="2400" spc="-20" dirty="0">
                <a:latin typeface="Caladea"/>
                <a:cs typeface="Caladea"/>
              </a:rPr>
              <a:t> </a:t>
            </a:r>
            <a:r>
              <a:rPr sz="2400" spc="-5" dirty="0">
                <a:latin typeface="Caladea"/>
                <a:cs typeface="Caladea"/>
              </a:rPr>
              <a:t>permissions</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spc="-10" dirty="0">
                <a:latin typeface="Caladea"/>
                <a:cs typeface="Caladea"/>
              </a:rPr>
              <a:t>Allow </a:t>
            </a:r>
            <a:r>
              <a:rPr sz="2400" dirty="0">
                <a:latin typeface="Caladea"/>
                <a:cs typeface="Caladea"/>
              </a:rPr>
              <a:t>and </a:t>
            </a:r>
            <a:r>
              <a:rPr sz="2400" spc="-15" dirty="0">
                <a:latin typeface="Caladea"/>
                <a:cs typeface="Caladea"/>
              </a:rPr>
              <a:t>deny </a:t>
            </a:r>
            <a:r>
              <a:rPr sz="2400" spc="-5" dirty="0">
                <a:latin typeface="Caladea"/>
                <a:cs typeface="Caladea"/>
              </a:rPr>
              <a:t>user</a:t>
            </a:r>
            <a:r>
              <a:rPr sz="2400" spc="-25" dirty="0">
                <a:latin typeface="Caladea"/>
                <a:cs typeface="Caladea"/>
              </a:rPr>
              <a:t> </a:t>
            </a:r>
            <a:r>
              <a:rPr sz="2400" spc="-10" dirty="0">
                <a:latin typeface="Caladea"/>
                <a:cs typeface="Caladea"/>
              </a:rPr>
              <a:t>access</a:t>
            </a:r>
            <a:endParaRPr sz="2400" dirty="0">
              <a:latin typeface="Caladea"/>
              <a:cs typeface="Calad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838200"/>
            <a:ext cx="7924800" cy="5638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58568" y="171703"/>
            <a:ext cx="6818631" cy="391160"/>
          </a:xfrm>
          <a:prstGeom prst="rect">
            <a:avLst/>
          </a:prstGeom>
        </p:spPr>
        <p:txBody>
          <a:bodyPr vert="horz" wrap="square" lIns="0" tIns="12700" rIns="0" bIns="0" rtlCol="0">
            <a:spAutoFit/>
          </a:bodyPr>
          <a:lstStyle/>
          <a:p>
            <a:pPr marL="12700">
              <a:lnSpc>
                <a:spcPct val="100000"/>
              </a:lnSpc>
              <a:spcBef>
                <a:spcPts val="100"/>
              </a:spcBef>
              <a:tabLst>
                <a:tab pos="3573145" algn="l"/>
              </a:tabLst>
            </a:pPr>
            <a:r>
              <a:rPr sz="2400" spc="-10" dirty="0">
                <a:latin typeface="Caladea"/>
                <a:cs typeface="Caladea"/>
              </a:rPr>
              <a:t>Examples </a:t>
            </a:r>
            <a:r>
              <a:rPr sz="2400" spc="-5" dirty="0">
                <a:latin typeface="Caladea"/>
                <a:cs typeface="Caladea"/>
              </a:rPr>
              <a:t>of</a:t>
            </a:r>
            <a:r>
              <a:rPr sz="2400" spc="10" dirty="0">
                <a:latin typeface="Caladea"/>
                <a:cs typeface="Caladea"/>
              </a:rPr>
              <a:t> </a:t>
            </a:r>
            <a:r>
              <a:rPr sz="2400" spc="-10" dirty="0">
                <a:latin typeface="Caladea"/>
                <a:cs typeface="Caladea"/>
              </a:rPr>
              <a:t>Windows</a:t>
            </a:r>
            <a:r>
              <a:rPr sz="2400" spc="35" dirty="0">
                <a:latin typeface="Caladea"/>
                <a:cs typeface="Caladea"/>
              </a:rPr>
              <a:t> </a:t>
            </a:r>
            <a:r>
              <a:rPr sz="2400" dirty="0">
                <a:latin typeface="Caladea"/>
                <a:cs typeface="Caladea"/>
              </a:rPr>
              <a:t>and	Unix </a:t>
            </a:r>
            <a:r>
              <a:rPr sz="2400" spc="-20" dirty="0">
                <a:latin typeface="Caladea"/>
                <a:cs typeface="Caladea"/>
              </a:rPr>
              <a:t>System</a:t>
            </a:r>
            <a:r>
              <a:rPr sz="2400" spc="-75" dirty="0">
                <a:latin typeface="Caladea"/>
                <a:cs typeface="Caladea"/>
              </a:rPr>
              <a:t> </a:t>
            </a:r>
            <a:r>
              <a:rPr sz="2400" spc="-10" dirty="0">
                <a:latin typeface="Caladea"/>
                <a:cs typeface="Caladea"/>
              </a:rPr>
              <a:t>Calls</a:t>
            </a:r>
            <a:endParaRPr sz="2400" dirty="0">
              <a:latin typeface="Caladea"/>
              <a:cs typeface="Calad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7569607" cy="695325"/>
          </a:xfrm>
          <a:prstGeom prst="rect">
            <a:avLst/>
          </a:prstGeom>
        </p:spPr>
        <p:txBody>
          <a:bodyPr vert="horz" wrap="square" lIns="0" tIns="12065" rIns="0" bIns="0" rtlCol="0">
            <a:spAutoFit/>
          </a:bodyPr>
          <a:lstStyle/>
          <a:p>
            <a:pPr marL="12700">
              <a:lnSpc>
                <a:spcPct val="100000"/>
              </a:lnSpc>
              <a:spcBef>
                <a:spcPts val="95"/>
              </a:spcBef>
            </a:pPr>
            <a:r>
              <a:rPr sz="4400" spc="-35" dirty="0" smtClean="0">
                <a:latin typeface="Caladea"/>
                <a:cs typeface="Caladea"/>
              </a:rPr>
              <a:t>System</a:t>
            </a:r>
            <a:r>
              <a:rPr lang="en-US" sz="4400" spc="-35" dirty="0" smtClean="0">
                <a:latin typeface="Caladea"/>
                <a:cs typeface="Caladea"/>
              </a:rPr>
              <a:t> Programs</a:t>
            </a:r>
            <a:endParaRPr sz="4400" dirty="0">
              <a:latin typeface="Caladea"/>
              <a:cs typeface="Caladea"/>
            </a:endParaRPr>
          </a:p>
        </p:txBody>
      </p:sp>
      <p:sp>
        <p:nvSpPr>
          <p:cNvPr id="3" name="object 3"/>
          <p:cNvSpPr txBox="1"/>
          <p:nvPr/>
        </p:nvSpPr>
        <p:spPr>
          <a:xfrm>
            <a:off x="0" y="695325"/>
            <a:ext cx="9144000" cy="4931478"/>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lang="en-US" sz="2000" spc="-5" dirty="0">
                <a:latin typeface="Caladea"/>
                <a:cs typeface="Caladea"/>
              </a:rPr>
              <a:t>2 types----- application software &amp; system software</a:t>
            </a:r>
          </a:p>
          <a:p>
            <a:pPr marL="241300" indent="-229235">
              <a:lnSpc>
                <a:spcPct val="100000"/>
              </a:lnSpc>
              <a:spcBef>
                <a:spcPts val="375"/>
              </a:spcBef>
              <a:buFont typeface="Arial"/>
              <a:buChar char="•"/>
              <a:tabLst>
                <a:tab pos="241935" algn="l"/>
              </a:tabLst>
            </a:pPr>
            <a:r>
              <a:rPr lang="en-US" sz="2400" spc="-5" dirty="0" smtClean="0">
                <a:latin typeface="Caladea"/>
                <a:cs typeface="Caladea"/>
              </a:rPr>
              <a:t>A</a:t>
            </a:r>
            <a:r>
              <a:rPr lang="en-US" sz="2000" spc="-5" dirty="0" smtClean="0">
                <a:latin typeface="Caladea"/>
                <a:cs typeface="Caladea"/>
              </a:rPr>
              <a:t>pplication software</a:t>
            </a:r>
          </a:p>
          <a:p>
            <a:pPr marL="698500" lvl="1" indent="-229235">
              <a:spcBef>
                <a:spcPts val="375"/>
              </a:spcBef>
              <a:buFont typeface="Arial"/>
              <a:buChar char="•"/>
              <a:tabLst>
                <a:tab pos="241935" algn="l"/>
              </a:tabLst>
            </a:pPr>
            <a:r>
              <a:rPr lang="en-US" sz="2000" spc="-5" dirty="0" smtClean="0">
                <a:latin typeface="Caladea"/>
                <a:cs typeface="Caladea"/>
              </a:rPr>
              <a:t>It is a computer software designed to help the user to perform specific tasks</a:t>
            </a:r>
          </a:p>
          <a:p>
            <a:pPr marL="698500" lvl="1" indent="-229235">
              <a:spcBef>
                <a:spcPts val="375"/>
              </a:spcBef>
              <a:buFont typeface="Arial"/>
              <a:buChar char="•"/>
              <a:tabLst>
                <a:tab pos="241935" algn="l"/>
              </a:tabLst>
            </a:pPr>
            <a:r>
              <a:rPr lang="en-US" sz="2000" spc="-5" dirty="0" smtClean="0">
                <a:latin typeface="Caladea"/>
                <a:cs typeface="Caladea"/>
              </a:rPr>
              <a:t>Runs on the top of system software</a:t>
            </a:r>
          </a:p>
          <a:p>
            <a:pPr marL="698500" lvl="1" indent="-229235">
              <a:spcBef>
                <a:spcPts val="375"/>
              </a:spcBef>
              <a:buFont typeface="Arial"/>
              <a:buChar char="•"/>
              <a:tabLst>
                <a:tab pos="241935" algn="l"/>
              </a:tabLst>
            </a:pPr>
            <a:r>
              <a:rPr lang="en-US" sz="2000" spc="-5" dirty="0" smtClean="0">
                <a:latin typeface="Caladea"/>
                <a:cs typeface="Caladea"/>
              </a:rPr>
              <a:t>It interacts </a:t>
            </a:r>
            <a:r>
              <a:rPr lang="en-US" sz="2000" spc="-5" dirty="0">
                <a:latin typeface="Caladea"/>
                <a:cs typeface="Caladea"/>
              </a:rPr>
              <a:t>with system </a:t>
            </a:r>
            <a:r>
              <a:rPr lang="en-US" sz="2000" spc="-5" dirty="0" smtClean="0">
                <a:latin typeface="Caladea"/>
                <a:cs typeface="Caladea"/>
              </a:rPr>
              <a:t>software which in turn interacts &amp; makes physical hardware functional</a:t>
            </a:r>
          </a:p>
          <a:p>
            <a:pPr marL="228600" lvl="1" indent="-228600">
              <a:spcBef>
                <a:spcPts val="375"/>
              </a:spcBef>
              <a:buFont typeface="Arial"/>
              <a:buChar char="•"/>
              <a:tabLst>
                <a:tab pos="241935" algn="l"/>
              </a:tabLst>
            </a:pPr>
            <a:r>
              <a:rPr lang="en-US" sz="2000" spc="-5" dirty="0" smtClean="0">
                <a:latin typeface="Caladea"/>
                <a:cs typeface="Caladea"/>
              </a:rPr>
              <a:t>System software</a:t>
            </a:r>
          </a:p>
          <a:p>
            <a:pPr marL="685800" lvl="2" indent="-228600">
              <a:spcBef>
                <a:spcPts val="375"/>
              </a:spcBef>
              <a:buFont typeface="Arial"/>
              <a:buChar char="•"/>
              <a:tabLst>
                <a:tab pos="241935" algn="l"/>
              </a:tabLst>
            </a:pPr>
            <a:r>
              <a:rPr lang="en-US" sz="2000" spc="-5" dirty="0" smtClean="0">
                <a:latin typeface="Caladea"/>
                <a:cs typeface="Caladea"/>
              </a:rPr>
              <a:t>Designed to operate the computer hardware &amp; to provide a platform for running </a:t>
            </a:r>
            <a:r>
              <a:rPr lang="en-US" sz="2000" spc="-5" dirty="0">
                <a:latin typeface="Caladea"/>
                <a:cs typeface="Caladea"/>
              </a:rPr>
              <a:t>application software </a:t>
            </a:r>
            <a:endParaRPr lang="en-US" sz="2000" spc="-5" dirty="0" smtClean="0">
              <a:latin typeface="Caladea"/>
              <a:cs typeface="Caladea"/>
            </a:endParaRPr>
          </a:p>
          <a:p>
            <a:pPr marL="685800" lvl="2" indent="-228600">
              <a:spcBef>
                <a:spcPts val="375"/>
              </a:spcBef>
              <a:buFont typeface="Arial"/>
              <a:buChar char="•"/>
              <a:tabLst>
                <a:tab pos="241935" algn="l"/>
              </a:tabLst>
            </a:pPr>
            <a:r>
              <a:rPr lang="en-US" sz="2000" spc="-5" dirty="0" smtClean="0">
                <a:latin typeface="Caladea"/>
                <a:cs typeface="Caladea"/>
              </a:rPr>
              <a:t>It creates his own environment to run itself &amp; run other application</a:t>
            </a:r>
          </a:p>
          <a:p>
            <a:pPr marL="685800" lvl="2" indent="-228600">
              <a:spcBef>
                <a:spcPts val="375"/>
              </a:spcBef>
              <a:buFont typeface="Arial"/>
              <a:buChar char="•"/>
              <a:tabLst>
                <a:tab pos="241935" algn="l"/>
              </a:tabLst>
            </a:pPr>
            <a:r>
              <a:rPr lang="en-US" sz="2000" spc="-5" dirty="0" smtClean="0">
                <a:latin typeface="Caladea"/>
                <a:cs typeface="Caladea"/>
              </a:rPr>
              <a:t>Keep running all the times in the computer </a:t>
            </a:r>
          </a:p>
          <a:p>
            <a:pPr marL="685800" lvl="2" indent="-228600">
              <a:spcBef>
                <a:spcPts val="375"/>
              </a:spcBef>
              <a:buFont typeface="Arial"/>
              <a:buChar char="•"/>
              <a:tabLst>
                <a:tab pos="241935" algn="l"/>
              </a:tabLst>
            </a:pPr>
            <a:r>
              <a:rPr lang="en-US" sz="2000" spc="-5" dirty="0" smtClean="0">
                <a:latin typeface="Caladea"/>
                <a:cs typeface="Caladea"/>
              </a:rPr>
              <a:t>These are also called as </a:t>
            </a:r>
            <a:r>
              <a:rPr lang="en-US" sz="2000" b="1" spc="-5" dirty="0" smtClean="0">
                <a:latin typeface="Caladea"/>
                <a:cs typeface="Caladea"/>
              </a:rPr>
              <a:t>system utilities </a:t>
            </a:r>
            <a:r>
              <a:rPr lang="en-US" sz="2000" spc="-5" dirty="0" smtClean="0">
                <a:latin typeface="Caladea"/>
                <a:cs typeface="Caladea"/>
              </a:rPr>
              <a:t>provides a convenient environment for program development &amp; execution</a:t>
            </a:r>
            <a:endParaRPr lang="en-US" sz="2000" b="1" spc="-5" dirty="0" smtClean="0">
              <a:latin typeface="Caladea"/>
              <a:cs typeface="Caladea"/>
            </a:endParaRPr>
          </a:p>
          <a:p>
            <a:pPr marL="685800" lvl="2" indent="-228600">
              <a:spcBef>
                <a:spcPts val="375"/>
              </a:spcBef>
              <a:buFont typeface="Arial"/>
              <a:buChar char="•"/>
              <a:tabLst>
                <a:tab pos="241935" algn="l"/>
              </a:tabLst>
            </a:pPr>
            <a:endParaRPr sz="2000" b="1" dirty="0">
              <a:latin typeface="Caladea"/>
              <a:cs typeface="Caladea"/>
            </a:endParaRPr>
          </a:p>
        </p:txBody>
      </p:sp>
    </p:spTree>
    <p:extLst>
      <p:ext uri="{BB962C8B-B14F-4D97-AF65-F5344CB8AC3E}">
        <p14:creationId xmlns:p14="http://schemas.microsoft.com/office/powerpoint/2010/main" val="75000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02794"/>
          </a:xfrm>
        </p:spPr>
        <p:txBody>
          <a:bodyPr/>
          <a:lstStyle/>
          <a:p>
            <a:r>
              <a:rPr lang="en-US" sz="3200" spc="-35" dirty="0">
                <a:latin typeface="Caladea"/>
                <a:cs typeface="Caladea"/>
              </a:rPr>
              <a:t>System </a:t>
            </a:r>
            <a:r>
              <a:rPr lang="en-US" sz="3200" spc="-35" dirty="0" smtClean="0">
                <a:latin typeface="Caladea"/>
                <a:cs typeface="Caladea"/>
              </a:rPr>
              <a:t>Programs &amp; its types</a:t>
            </a:r>
            <a:endParaRPr lang="en-US" sz="3200" dirty="0"/>
          </a:p>
        </p:txBody>
      </p:sp>
      <p:sp>
        <p:nvSpPr>
          <p:cNvPr id="3" name="Text Placeholder 2"/>
          <p:cNvSpPr>
            <a:spLocks noGrp="1"/>
          </p:cNvSpPr>
          <p:nvPr>
            <p:ph type="body" idx="1"/>
          </p:nvPr>
        </p:nvSpPr>
        <p:spPr>
          <a:xfrm>
            <a:off x="0" y="533400"/>
            <a:ext cx="9143999" cy="5170646"/>
          </a:xfrm>
        </p:spPr>
        <p:txBody>
          <a:bodyPr/>
          <a:lstStyle/>
          <a:p>
            <a:pPr marL="514350" indent="-514350">
              <a:buAutoNum type="arabicParenR"/>
            </a:pPr>
            <a:r>
              <a:rPr lang="en-US" dirty="0" smtClean="0"/>
              <a:t>File Management</a:t>
            </a:r>
          </a:p>
          <a:p>
            <a:pPr marL="457200">
              <a:buFont typeface="Arial" panose="020B0604020202020204" pitchFamily="34" charset="0"/>
              <a:buChar char="•"/>
            </a:pPr>
            <a:r>
              <a:rPr lang="en-US" dirty="0"/>
              <a:t> </a:t>
            </a:r>
            <a:r>
              <a:rPr lang="en-US" dirty="0" smtClean="0"/>
              <a:t>   these programs create, delete, copy, rename, print, dump, list &amp; generally manipulate files &amp; directories</a:t>
            </a:r>
          </a:p>
          <a:p>
            <a:pPr marL="574675" indent="-514350">
              <a:buAutoNum type="arabicParenR" startAt="2"/>
            </a:pPr>
            <a:r>
              <a:rPr lang="en-US" dirty="0" smtClean="0"/>
              <a:t>Status information</a:t>
            </a:r>
          </a:p>
          <a:p>
            <a:pPr marL="1036638" indent="-579438">
              <a:buFont typeface="Arial" panose="020B0604020202020204" pitchFamily="34" charset="0"/>
              <a:buChar char="•"/>
            </a:pPr>
            <a:r>
              <a:rPr lang="en-US" dirty="0" smtClean="0"/>
              <a:t>Some programs simply ask system for date, time, amount of disk space, number of users or similar status information</a:t>
            </a:r>
          </a:p>
          <a:p>
            <a:pPr marL="1036638" indent="-579438">
              <a:buFont typeface="Arial" panose="020B0604020202020204" pitchFamily="34" charset="0"/>
              <a:buChar char="•"/>
            </a:pPr>
            <a:r>
              <a:rPr lang="en-US" dirty="0" smtClean="0"/>
              <a:t>Others are more complex, providing detailed performance, logging &amp; debugging information</a:t>
            </a:r>
          </a:p>
          <a:p>
            <a:pPr marL="1036638" indent="-579438">
              <a:buFont typeface="Arial" panose="020B0604020202020204" pitchFamily="34" charset="0"/>
              <a:buChar char="•"/>
            </a:pPr>
            <a:r>
              <a:rPr lang="en-US" dirty="0" smtClean="0"/>
              <a:t>Typically, these programs format &amp; print the output to the terminal or other output devices or files or display it in a window of the GUI</a:t>
            </a:r>
          </a:p>
        </p:txBody>
      </p:sp>
    </p:spTree>
    <p:extLst>
      <p:ext uri="{BB962C8B-B14F-4D97-AF65-F5344CB8AC3E}">
        <p14:creationId xmlns:p14="http://schemas.microsoft.com/office/powerpoint/2010/main" val="168734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35" dirty="0">
                <a:latin typeface="Caladea"/>
                <a:cs typeface="Caladea"/>
              </a:rPr>
              <a:t>System Programs &amp; its types</a:t>
            </a:r>
            <a:endParaRPr lang="en-US" sz="3200" dirty="0"/>
          </a:p>
        </p:txBody>
      </p:sp>
      <p:sp>
        <p:nvSpPr>
          <p:cNvPr id="3" name="Text Placeholder 2"/>
          <p:cNvSpPr>
            <a:spLocks noGrp="1"/>
          </p:cNvSpPr>
          <p:nvPr>
            <p:ph type="body" idx="1"/>
          </p:nvPr>
        </p:nvSpPr>
        <p:spPr>
          <a:xfrm>
            <a:off x="0" y="523049"/>
            <a:ext cx="9143999" cy="4739759"/>
          </a:xfrm>
        </p:spPr>
        <p:txBody>
          <a:bodyPr/>
          <a:lstStyle/>
          <a:p>
            <a:r>
              <a:rPr lang="en-US" dirty="0" smtClean="0"/>
              <a:t>3) File Modification</a:t>
            </a:r>
          </a:p>
          <a:p>
            <a:pPr marL="457200" indent="-168275">
              <a:buFont typeface="Arial" panose="020B0604020202020204" pitchFamily="34" charset="0"/>
              <a:buChar char="•"/>
            </a:pPr>
            <a:r>
              <a:rPr lang="en-US" dirty="0"/>
              <a:t> </a:t>
            </a:r>
            <a:r>
              <a:rPr lang="en-US" dirty="0" smtClean="0"/>
              <a:t>several text editors may be available to create &amp; modify the content of files stored on disk or other storage devices.</a:t>
            </a:r>
          </a:p>
          <a:p>
            <a:pPr marL="457200" indent="-168275">
              <a:buFont typeface="Arial" panose="020B0604020202020204" pitchFamily="34" charset="0"/>
              <a:buChar char="•"/>
            </a:pPr>
            <a:r>
              <a:rPr lang="en-US" dirty="0" smtClean="0"/>
              <a:t>There may also be special commands to search contents of files or perform transformations of the text</a:t>
            </a:r>
          </a:p>
          <a:p>
            <a:pPr marL="288925" indent="-288925"/>
            <a:r>
              <a:rPr lang="en-US" dirty="0" smtClean="0"/>
              <a:t>4) Programming-language support</a:t>
            </a:r>
          </a:p>
          <a:p>
            <a:pPr marL="457200" indent="-168275">
              <a:buFont typeface="Arial" panose="020B0604020202020204" pitchFamily="34" charset="0"/>
              <a:buChar char="•"/>
            </a:pPr>
            <a:r>
              <a:rPr lang="en-US" dirty="0"/>
              <a:t> </a:t>
            </a:r>
            <a:r>
              <a:rPr lang="en-US" dirty="0" smtClean="0"/>
              <a:t>some of the essential system software like compilers, assemblers ,debuggers &amp; interpreters for programming languages are often provided to the user along with the OS</a:t>
            </a:r>
            <a:endParaRPr lang="en-US" dirty="0"/>
          </a:p>
        </p:txBody>
      </p:sp>
    </p:spTree>
    <p:extLst>
      <p:ext uri="{BB962C8B-B14F-4D97-AF65-F5344CB8AC3E}">
        <p14:creationId xmlns:p14="http://schemas.microsoft.com/office/powerpoint/2010/main" val="1831329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35" dirty="0">
                <a:latin typeface="Caladea"/>
                <a:cs typeface="Caladea"/>
              </a:rPr>
              <a:t>System Programs &amp; its types</a:t>
            </a:r>
            <a:endParaRPr lang="en-US" sz="3200" dirty="0"/>
          </a:p>
        </p:txBody>
      </p:sp>
      <p:sp>
        <p:nvSpPr>
          <p:cNvPr id="3" name="Text Placeholder 2"/>
          <p:cNvSpPr>
            <a:spLocks noGrp="1"/>
          </p:cNvSpPr>
          <p:nvPr>
            <p:ph type="body" idx="1"/>
          </p:nvPr>
        </p:nvSpPr>
        <p:spPr>
          <a:xfrm>
            <a:off x="0" y="523049"/>
            <a:ext cx="9143999" cy="4124206"/>
          </a:xfrm>
        </p:spPr>
        <p:txBody>
          <a:bodyPr/>
          <a:lstStyle/>
          <a:p>
            <a:pPr algn="just"/>
            <a:r>
              <a:rPr lang="en-US" dirty="0" smtClean="0"/>
              <a:t>5) </a:t>
            </a:r>
            <a:r>
              <a:rPr lang="en-US" sz="2400" dirty="0" smtClean="0"/>
              <a:t>Program loading &amp; execution</a:t>
            </a:r>
          </a:p>
          <a:p>
            <a:pPr marL="457200" indent="-60325" algn="just">
              <a:buFont typeface="Arial" panose="020B0604020202020204" pitchFamily="34" charset="0"/>
              <a:buChar char="•"/>
            </a:pPr>
            <a:r>
              <a:rPr lang="en-US" sz="2400" dirty="0"/>
              <a:t> </a:t>
            </a:r>
            <a:r>
              <a:rPr lang="en-US" sz="2400" dirty="0" smtClean="0"/>
              <a:t>once a program is assembled or compiled, it must be loaded into memory to be executed.</a:t>
            </a:r>
          </a:p>
          <a:p>
            <a:pPr marL="457200" indent="-60325" algn="just">
              <a:buFont typeface="Arial" panose="020B0604020202020204" pitchFamily="34" charset="0"/>
              <a:buChar char="•"/>
            </a:pPr>
            <a:r>
              <a:rPr lang="en-US" sz="2400" dirty="0" smtClean="0"/>
              <a:t>System may provide absolute loaders, re-locatable loaders, linkage editors &amp; overlay loaders</a:t>
            </a:r>
          </a:p>
          <a:p>
            <a:pPr algn="just"/>
            <a:r>
              <a:rPr lang="en-US" sz="2400" dirty="0" smtClean="0"/>
              <a:t>6) Communications</a:t>
            </a:r>
          </a:p>
          <a:p>
            <a:pPr marL="457200" indent="-60325" algn="just">
              <a:buFont typeface="Arial" panose="020B0604020202020204" pitchFamily="34" charset="0"/>
              <a:buChar char="•"/>
            </a:pPr>
            <a:r>
              <a:rPr lang="en-US" sz="2400" dirty="0"/>
              <a:t> </a:t>
            </a:r>
            <a:r>
              <a:rPr lang="en-US" sz="2400" dirty="0" smtClean="0"/>
              <a:t>these system programs provide mechanism for creating virtual connections among processes, users &amp; computer systems.</a:t>
            </a:r>
          </a:p>
          <a:p>
            <a:pPr marL="457200" indent="-60325" algn="just">
              <a:buFont typeface="Arial" panose="020B0604020202020204" pitchFamily="34" charset="0"/>
              <a:buChar char="•"/>
            </a:pPr>
            <a:r>
              <a:rPr lang="en-US" sz="2400" dirty="0" smtClean="0"/>
              <a:t>They allow users to send messages to one another’s screens, to browse web pages, to send e-mail messages, to log-in remotely or to transfer files from one machine to another</a:t>
            </a:r>
            <a:endParaRPr lang="en-US" sz="2400" dirty="0"/>
          </a:p>
        </p:txBody>
      </p:sp>
    </p:spTree>
    <p:extLst>
      <p:ext uri="{BB962C8B-B14F-4D97-AF65-F5344CB8AC3E}">
        <p14:creationId xmlns:p14="http://schemas.microsoft.com/office/powerpoint/2010/main" val="2906012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Loaders</a:t>
            </a:r>
            <a:endParaRPr lang="en-US" sz="3600" dirty="0"/>
          </a:p>
        </p:txBody>
      </p:sp>
      <p:sp>
        <p:nvSpPr>
          <p:cNvPr id="3" name="Text Placeholder 2"/>
          <p:cNvSpPr>
            <a:spLocks noGrp="1"/>
          </p:cNvSpPr>
          <p:nvPr>
            <p:ph type="body" idx="1"/>
          </p:nvPr>
        </p:nvSpPr>
        <p:spPr>
          <a:xfrm>
            <a:off x="0" y="584604"/>
            <a:ext cx="9143999" cy="4739759"/>
          </a:xfrm>
        </p:spPr>
        <p:txBody>
          <a:bodyPr/>
          <a:lstStyle/>
          <a:p>
            <a:pPr marL="457200" indent="-457200">
              <a:buFont typeface="Wingdings" panose="05000000000000000000" pitchFamily="2" charset="2"/>
              <a:buChar char="Ø"/>
            </a:pPr>
            <a:r>
              <a:rPr lang="en-US" dirty="0"/>
              <a:t>The Source Program written in assembly language or high level language will be converted to object program, which is in the machine language form for execution. </a:t>
            </a:r>
            <a:endParaRPr lang="en-US" dirty="0" smtClean="0"/>
          </a:p>
          <a:p>
            <a:pPr marL="457200" indent="-457200">
              <a:buFont typeface="Wingdings" panose="05000000000000000000" pitchFamily="2" charset="2"/>
              <a:buChar char="Ø"/>
            </a:pPr>
            <a:r>
              <a:rPr lang="en-US" dirty="0" smtClean="0"/>
              <a:t>This </a:t>
            </a:r>
            <a:r>
              <a:rPr lang="en-US" dirty="0"/>
              <a:t>conversion either from assembler or from compiler, contains translated instructions and data values from the source program, or specifies addresses in primary memory where these items are to be loaded for execution</a:t>
            </a:r>
            <a:r>
              <a:rPr lang="en-US" dirty="0" smtClean="0"/>
              <a:t>.</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503507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Loaders</a:t>
            </a:r>
            <a:endParaRPr lang="en-US" sz="3600" dirty="0"/>
          </a:p>
        </p:txBody>
      </p:sp>
      <p:sp>
        <p:nvSpPr>
          <p:cNvPr id="3" name="Text Placeholder 2"/>
          <p:cNvSpPr>
            <a:spLocks noGrp="1"/>
          </p:cNvSpPr>
          <p:nvPr>
            <p:ph type="body" idx="1"/>
          </p:nvPr>
        </p:nvSpPr>
        <p:spPr>
          <a:xfrm>
            <a:off x="0" y="599844"/>
            <a:ext cx="9144000" cy="4308872"/>
          </a:xfrm>
        </p:spPr>
        <p:txBody>
          <a:bodyPr/>
          <a:lstStyle/>
          <a:p>
            <a:pPr marL="457200" indent="-457200">
              <a:buFont typeface="Wingdings" panose="05000000000000000000" pitchFamily="2" charset="2"/>
              <a:buChar char="Ø"/>
            </a:pPr>
            <a:r>
              <a:rPr lang="en-US" dirty="0"/>
              <a:t>This </a:t>
            </a:r>
            <a:r>
              <a:rPr lang="en-US" dirty="0" smtClean="0"/>
              <a:t>contains </a:t>
            </a:r>
            <a:r>
              <a:rPr lang="en-US" dirty="0"/>
              <a:t>following 3</a:t>
            </a:r>
            <a:r>
              <a:rPr lang="en-US" dirty="0" smtClean="0"/>
              <a:t> </a:t>
            </a:r>
            <a:r>
              <a:rPr lang="en-US" dirty="0"/>
              <a:t>processes, and they are,</a:t>
            </a:r>
          </a:p>
          <a:p>
            <a:pPr marL="514350" indent="-117475">
              <a:buFont typeface="+mj-lt"/>
              <a:buAutoNum type="arabicParenR"/>
            </a:pPr>
            <a:r>
              <a:rPr lang="en-US" dirty="0"/>
              <a:t> </a:t>
            </a:r>
            <a:r>
              <a:rPr lang="en-US" b="1" dirty="0"/>
              <a:t> Loading </a:t>
            </a:r>
            <a:r>
              <a:rPr lang="en-US" dirty="0"/>
              <a:t>- which allocates memory location and brings the object program into memory for execution - (Loader)</a:t>
            </a:r>
          </a:p>
          <a:p>
            <a:pPr marL="514350" indent="-117475">
              <a:buFont typeface="+mj-lt"/>
              <a:buAutoNum type="arabicParenR"/>
            </a:pPr>
            <a:r>
              <a:rPr lang="en-US" b="1" dirty="0"/>
              <a:t>Linking</a:t>
            </a:r>
            <a:r>
              <a:rPr lang="en-US" dirty="0"/>
              <a:t>- which combines two or more separate object programs and supplies the information needed to allow references between them - (Linker)</a:t>
            </a:r>
          </a:p>
          <a:p>
            <a:pPr marL="514350" indent="-117475">
              <a:buFont typeface="+mj-lt"/>
              <a:buAutoNum type="arabicParenR"/>
            </a:pPr>
            <a:r>
              <a:rPr lang="en-US" b="1" dirty="0"/>
              <a:t>Relocation </a:t>
            </a:r>
            <a:r>
              <a:rPr lang="en-US" dirty="0"/>
              <a:t>- which modifies the object program so that it can be loaded at an address different from the location originally specified - (Linking Loader</a:t>
            </a:r>
            <a:r>
              <a:rPr lang="en-US" dirty="0" smtClean="0"/>
              <a:t>)</a:t>
            </a:r>
            <a:endParaRPr lang="en-US" dirty="0"/>
          </a:p>
        </p:txBody>
      </p:sp>
    </p:spTree>
    <p:extLst>
      <p:ext uri="{BB962C8B-B14F-4D97-AF65-F5344CB8AC3E}">
        <p14:creationId xmlns:p14="http://schemas.microsoft.com/office/powerpoint/2010/main" val="736515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Basic Loader function</a:t>
            </a:r>
            <a:endParaRPr lang="en-US" sz="3600" dirty="0"/>
          </a:p>
        </p:txBody>
      </p:sp>
      <p:sp>
        <p:nvSpPr>
          <p:cNvPr id="3" name="Text Placeholder 2"/>
          <p:cNvSpPr>
            <a:spLocks noGrp="1"/>
          </p:cNvSpPr>
          <p:nvPr>
            <p:ph type="body" idx="1"/>
          </p:nvPr>
        </p:nvSpPr>
        <p:spPr>
          <a:xfrm>
            <a:off x="0" y="685800"/>
            <a:ext cx="9143999" cy="1723549"/>
          </a:xfrm>
        </p:spPr>
        <p:txBody>
          <a:bodyPr/>
          <a:lstStyle/>
          <a:p>
            <a:r>
              <a:rPr lang="en-US" dirty="0"/>
              <a:t>A loader is a system program that performs the loading function. It brings object program into memory and starts its execution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838200" y="1981200"/>
            <a:ext cx="7467600" cy="4114800"/>
          </a:xfrm>
          <a:prstGeom prst="rect">
            <a:avLst/>
          </a:prstGeom>
        </p:spPr>
      </p:pic>
    </p:spTree>
    <p:extLst>
      <p:ext uri="{BB962C8B-B14F-4D97-AF65-F5344CB8AC3E}">
        <p14:creationId xmlns:p14="http://schemas.microsoft.com/office/powerpoint/2010/main" val="265285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0"/>
            <a:ext cx="8796780" cy="689291"/>
          </a:xfrm>
          <a:prstGeom prst="rect">
            <a:avLst/>
          </a:prstGeom>
        </p:spPr>
        <p:txBody>
          <a:bodyPr vert="horz" wrap="square" lIns="0" tIns="12065" rIns="0" bIns="0" rtlCol="0">
            <a:spAutoFit/>
          </a:bodyPr>
          <a:lstStyle/>
          <a:p>
            <a:pPr marL="12700">
              <a:lnSpc>
                <a:spcPct val="100000"/>
              </a:lnSpc>
              <a:spcBef>
                <a:spcPts val="95"/>
              </a:spcBef>
            </a:pPr>
            <a:r>
              <a:rPr sz="4400" spc="-10" dirty="0" smtClean="0">
                <a:latin typeface="Caladea"/>
                <a:cs typeface="Caladea"/>
              </a:rPr>
              <a:t>What</a:t>
            </a:r>
            <a:r>
              <a:rPr sz="4400" spc="-5" dirty="0" smtClean="0">
                <a:latin typeface="Caladea"/>
                <a:cs typeface="Caladea"/>
              </a:rPr>
              <a:t> </a:t>
            </a:r>
            <a:r>
              <a:rPr sz="4400" spc="-15" dirty="0">
                <a:latin typeface="Caladea"/>
                <a:cs typeface="Caladea"/>
              </a:rPr>
              <a:t>Operating </a:t>
            </a:r>
            <a:r>
              <a:rPr sz="4400" spc="-35" dirty="0" smtClean="0">
                <a:latin typeface="Caladea"/>
                <a:cs typeface="Caladea"/>
              </a:rPr>
              <a:t>System</a:t>
            </a:r>
            <a:r>
              <a:rPr lang="en-US" sz="4400" spc="-35" dirty="0" smtClean="0">
                <a:latin typeface="Caladea"/>
                <a:cs typeface="Caladea"/>
              </a:rPr>
              <a:t>s do</a:t>
            </a:r>
            <a:r>
              <a:rPr sz="4400" spc="70" dirty="0" smtClean="0">
                <a:latin typeface="Caladea"/>
                <a:cs typeface="Caladea"/>
              </a:rPr>
              <a:t> </a:t>
            </a:r>
            <a:r>
              <a:rPr sz="4400" spc="-5" dirty="0">
                <a:latin typeface="Caladea"/>
                <a:cs typeface="Caladea"/>
              </a:rPr>
              <a:t>?</a:t>
            </a:r>
            <a:endParaRPr sz="44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4</a:t>
            </a:fld>
            <a:endParaRPr sz="1400">
              <a:latin typeface="Arial"/>
              <a:cs typeface="Arial"/>
            </a:endParaRPr>
          </a:p>
        </p:txBody>
      </p:sp>
      <p:sp>
        <p:nvSpPr>
          <p:cNvPr id="3" name="object 3"/>
          <p:cNvSpPr txBox="1"/>
          <p:nvPr/>
        </p:nvSpPr>
        <p:spPr>
          <a:xfrm>
            <a:off x="507" y="609600"/>
            <a:ext cx="9144000" cy="5445722"/>
          </a:xfrm>
          <a:prstGeom prst="rect">
            <a:avLst/>
          </a:prstGeom>
        </p:spPr>
        <p:txBody>
          <a:bodyPr vert="horz" wrap="square" lIns="0" tIns="48895" rIns="0" bIns="0" rtlCol="0">
            <a:spAutoFit/>
          </a:bodyPr>
          <a:lstStyle/>
          <a:p>
            <a:pPr marL="355600" marR="5080" indent="-342900" algn="just">
              <a:lnSpc>
                <a:spcPct val="90000"/>
              </a:lnSpc>
              <a:spcBef>
                <a:spcPts val="385"/>
              </a:spcBef>
              <a:buFont typeface="Wingdings" panose="05000000000000000000" pitchFamily="2" charset="2"/>
              <a:buChar char="Ø"/>
              <a:tabLst>
                <a:tab pos="241300" algn="l"/>
              </a:tabLst>
            </a:pPr>
            <a:r>
              <a:rPr sz="2400" dirty="0">
                <a:latin typeface="Carlito"/>
                <a:cs typeface="Carlito"/>
              </a:rPr>
              <a:t>An </a:t>
            </a:r>
            <a:r>
              <a:rPr lang="en-US" sz="2400" spc="-5" dirty="0" smtClean="0">
                <a:latin typeface="Carlito"/>
                <a:cs typeface="Carlito"/>
              </a:rPr>
              <a:t>OS </a:t>
            </a:r>
            <a:r>
              <a:rPr sz="2400" dirty="0" smtClean="0">
                <a:latin typeface="Carlito"/>
                <a:cs typeface="Carlito"/>
              </a:rPr>
              <a:t>is </a:t>
            </a:r>
            <a:r>
              <a:rPr sz="2400" dirty="0">
                <a:latin typeface="Carlito"/>
                <a:cs typeface="Carlito"/>
              </a:rPr>
              <a:t>a </a:t>
            </a:r>
            <a:r>
              <a:rPr lang="en-US" sz="2400" dirty="0" smtClean="0">
                <a:latin typeface="Carlito"/>
                <a:cs typeface="Carlito"/>
              </a:rPr>
              <a:t>collection of </a:t>
            </a:r>
            <a:r>
              <a:rPr sz="2400" spc="-15" dirty="0" smtClean="0">
                <a:latin typeface="Carlito"/>
                <a:cs typeface="Carlito"/>
              </a:rPr>
              <a:t>program</a:t>
            </a:r>
            <a:r>
              <a:rPr lang="en-US" sz="2400" spc="-15" dirty="0" smtClean="0">
                <a:latin typeface="Carlito"/>
                <a:cs typeface="Carlito"/>
              </a:rPr>
              <a:t>s</a:t>
            </a:r>
            <a:r>
              <a:rPr sz="2400" spc="-15" dirty="0" smtClean="0">
                <a:latin typeface="Carlito"/>
                <a:cs typeface="Carlito"/>
              </a:rPr>
              <a:t> </a:t>
            </a:r>
            <a:r>
              <a:rPr sz="2400" spc="-5" dirty="0">
                <a:latin typeface="Carlito"/>
                <a:cs typeface="Carlito"/>
              </a:rPr>
              <a:t>that manages </a:t>
            </a:r>
            <a:r>
              <a:rPr lang="en-US" sz="2400" dirty="0" smtClean="0">
                <a:latin typeface="Carlito"/>
                <a:cs typeface="Carlito"/>
              </a:rPr>
              <a:t>the</a:t>
            </a:r>
            <a:r>
              <a:rPr sz="2400" dirty="0" smtClean="0">
                <a:latin typeface="Carlito"/>
                <a:cs typeface="Carlito"/>
              </a:rPr>
              <a:t> </a:t>
            </a:r>
            <a:r>
              <a:rPr sz="2400" spc="-10" dirty="0">
                <a:latin typeface="Carlito"/>
                <a:cs typeface="Carlito"/>
              </a:rPr>
              <a:t>computer’s hardware. </a:t>
            </a:r>
            <a:endParaRPr lang="en-US" sz="2400" spc="-10" dirty="0" smtClean="0">
              <a:latin typeface="Carlito"/>
              <a:cs typeface="Carlito"/>
            </a:endParaRPr>
          </a:p>
          <a:p>
            <a:pPr marL="355600" marR="5080" indent="-342900" algn="just">
              <a:lnSpc>
                <a:spcPct val="90000"/>
              </a:lnSpc>
              <a:spcBef>
                <a:spcPts val="385"/>
              </a:spcBef>
              <a:buFont typeface="Wingdings" panose="05000000000000000000" pitchFamily="2" charset="2"/>
              <a:buChar char="Ø"/>
              <a:tabLst>
                <a:tab pos="241300" algn="l"/>
              </a:tabLst>
            </a:pPr>
            <a:r>
              <a:rPr sz="2400" dirty="0" smtClean="0">
                <a:latin typeface="Carlito"/>
                <a:cs typeface="Carlito"/>
              </a:rPr>
              <a:t>It </a:t>
            </a:r>
            <a:r>
              <a:rPr sz="2400" dirty="0">
                <a:latin typeface="Carlito"/>
                <a:cs typeface="Carlito"/>
              </a:rPr>
              <a:t>also </a:t>
            </a:r>
            <a:r>
              <a:rPr sz="2400" spc="-10" dirty="0">
                <a:latin typeface="Carlito"/>
                <a:cs typeface="Carlito"/>
              </a:rPr>
              <a:t>provides </a:t>
            </a:r>
            <a:r>
              <a:rPr sz="2400" dirty="0">
                <a:latin typeface="Carlito"/>
                <a:cs typeface="Carlito"/>
              </a:rPr>
              <a:t>a basis </a:t>
            </a:r>
            <a:r>
              <a:rPr sz="2400" spc="-20" dirty="0">
                <a:latin typeface="Carlito"/>
                <a:cs typeface="Carlito"/>
              </a:rPr>
              <a:t>for  </a:t>
            </a:r>
            <a:r>
              <a:rPr sz="2400" spc="-5" dirty="0">
                <a:latin typeface="Carlito"/>
                <a:cs typeface="Carlito"/>
              </a:rPr>
              <a:t>application </a:t>
            </a:r>
            <a:r>
              <a:rPr sz="2400" spc="-15" dirty="0">
                <a:latin typeface="Carlito"/>
                <a:cs typeface="Carlito"/>
              </a:rPr>
              <a:t>programs </a:t>
            </a:r>
            <a:r>
              <a:rPr sz="2400" dirty="0">
                <a:latin typeface="Carlito"/>
                <a:cs typeface="Carlito"/>
              </a:rPr>
              <a:t>and acts as an </a:t>
            </a:r>
            <a:r>
              <a:rPr sz="2400" spc="-5" dirty="0" smtClean="0">
                <a:latin typeface="Carlito"/>
                <a:cs typeface="Carlito"/>
              </a:rPr>
              <a:t>intermediary </a:t>
            </a:r>
            <a:r>
              <a:rPr sz="2400" spc="-10" dirty="0">
                <a:latin typeface="Carlito"/>
                <a:cs typeface="Carlito"/>
              </a:rPr>
              <a:t>between </a:t>
            </a:r>
            <a:r>
              <a:rPr sz="2400" dirty="0" smtClean="0">
                <a:latin typeface="Carlito"/>
                <a:cs typeface="Carlito"/>
              </a:rPr>
              <a:t>the</a:t>
            </a:r>
            <a:r>
              <a:rPr sz="2400" spc="-5" dirty="0" smtClean="0">
                <a:latin typeface="Carlito"/>
                <a:cs typeface="Carlito"/>
              </a:rPr>
              <a:t> user</a:t>
            </a:r>
            <a:r>
              <a:rPr lang="en-US" sz="2400" spc="-5" dirty="0" smtClean="0">
                <a:latin typeface="Carlito"/>
                <a:cs typeface="Carlito"/>
              </a:rPr>
              <a:t> of a computer </a:t>
            </a:r>
            <a:r>
              <a:rPr sz="2400" dirty="0" smtClean="0">
                <a:latin typeface="Carlito"/>
                <a:cs typeface="Carlito"/>
              </a:rPr>
              <a:t>and </a:t>
            </a:r>
            <a:r>
              <a:rPr sz="2400" dirty="0">
                <a:latin typeface="Carlito"/>
                <a:cs typeface="Carlito"/>
              </a:rPr>
              <a:t>the </a:t>
            </a:r>
            <a:r>
              <a:rPr sz="2400" spc="-5" dirty="0">
                <a:latin typeface="Carlito"/>
                <a:cs typeface="Carlito"/>
              </a:rPr>
              <a:t>computer</a:t>
            </a:r>
            <a:r>
              <a:rPr sz="2400" spc="-185" dirty="0">
                <a:latin typeface="Carlito"/>
                <a:cs typeface="Carlito"/>
              </a:rPr>
              <a:t> </a:t>
            </a:r>
            <a:r>
              <a:rPr sz="2400" spc="-10" dirty="0">
                <a:latin typeface="Carlito"/>
                <a:cs typeface="Carlito"/>
              </a:rPr>
              <a:t>hardware</a:t>
            </a:r>
            <a:r>
              <a:rPr sz="2400" spc="-10" dirty="0" smtClean="0">
                <a:latin typeface="Carlito"/>
                <a:cs typeface="Carlito"/>
              </a:rPr>
              <a:t>.</a:t>
            </a:r>
            <a:endParaRPr lang="en-US" sz="2400" spc="-10" dirty="0" smtClean="0">
              <a:latin typeface="Carlito"/>
              <a:cs typeface="Carlito"/>
            </a:endParaRPr>
          </a:p>
          <a:p>
            <a:pPr marL="355600" marR="5080" indent="-342900" algn="just">
              <a:lnSpc>
                <a:spcPct val="90000"/>
              </a:lnSpc>
              <a:spcBef>
                <a:spcPts val="385"/>
              </a:spcBef>
              <a:buFont typeface="Wingdings" panose="05000000000000000000" pitchFamily="2" charset="2"/>
              <a:buChar char="Ø"/>
              <a:tabLst>
                <a:tab pos="241300" algn="l"/>
              </a:tabLst>
            </a:pPr>
            <a:r>
              <a:rPr lang="en-US" sz="2400" spc="-10" dirty="0" smtClean="0">
                <a:latin typeface="Carlito"/>
                <a:cs typeface="Carlito"/>
              </a:rPr>
              <a:t>Purpose of OS is to provide an environment in which, user can execute the programs in a convenient &amp; efficient manner.</a:t>
            </a:r>
          </a:p>
          <a:p>
            <a:pPr marL="355600" marR="5080" indent="-342900" algn="just">
              <a:lnSpc>
                <a:spcPct val="90000"/>
              </a:lnSpc>
              <a:spcBef>
                <a:spcPts val="385"/>
              </a:spcBef>
              <a:buFont typeface="Wingdings" panose="05000000000000000000" pitchFamily="2" charset="2"/>
              <a:buChar char="Ø"/>
              <a:tabLst>
                <a:tab pos="241300" algn="l"/>
              </a:tabLst>
            </a:pPr>
            <a:r>
              <a:rPr lang="en-US" sz="2400" spc="-10" dirty="0" smtClean="0">
                <a:latin typeface="Carlito"/>
                <a:cs typeface="Carlito"/>
              </a:rPr>
              <a:t>SO, any OS has 2 goals</a:t>
            </a:r>
          </a:p>
          <a:p>
            <a:pPr marL="812800" marR="5080" lvl="1" indent="-342900" algn="just">
              <a:lnSpc>
                <a:spcPct val="90000"/>
              </a:lnSpc>
              <a:spcBef>
                <a:spcPts val="385"/>
              </a:spcBef>
              <a:buFont typeface="Wingdings" panose="05000000000000000000" pitchFamily="2" charset="2"/>
              <a:buChar char="Ø"/>
              <a:tabLst>
                <a:tab pos="241300" algn="l"/>
              </a:tabLst>
            </a:pPr>
            <a:r>
              <a:rPr lang="en-US" sz="2400" spc="-10" dirty="0" smtClean="0">
                <a:latin typeface="Carlito"/>
                <a:cs typeface="Carlito"/>
              </a:rPr>
              <a:t>Efficient use of </a:t>
            </a:r>
            <a:r>
              <a:rPr lang="en-US" sz="2400" spc="-5" dirty="0">
                <a:latin typeface="Carlito"/>
                <a:cs typeface="Carlito"/>
              </a:rPr>
              <a:t>computer </a:t>
            </a:r>
            <a:r>
              <a:rPr lang="en-US" sz="2400" spc="-25" dirty="0">
                <a:latin typeface="Carlito"/>
                <a:cs typeface="Carlito"/>
              </a:rPr>
              <a:t>system </a:t>
            </a:r>
            <a:endParaRPr lang="en-US" sz="2400" spc="-25" dirty="0" smtClean="0">
              <a:latin typeface="Carlito"/>
              <a:cs typeface="Carlito"/>
            </a:endParaRPr>
          </a:p>
          <a:p>
            <a:pPr marL="812800" marR="5080" lvl="1"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User convenience</a:t>
            </a:r>
            <a:endParaRPr lang="en-US" sz="2400" dirty="0">
              <a:latin typeface="Carlito"/>
              <a:cs typeface="Carlito"/>
            </a:endParaRPr>
          </a:p>
          <a:p>
            <a:pPr marL="342900" marR="5080" lvl="1" indent="-342900" algn="just">
              <a:lnSpc>
                <a:spcPct val="90000"/>
              </a:lnSpc>
              <a:spcBef>
                <a:spcPts val="385"/>
              </a:spcBef>
              <a:buFont typeface="Wingdings" panose="05000000000000000000" pitchFamily="2" charset="2"/>
              <a:buChar char="Ø"/>
              <a:tabLst>
                <a:tab pos="241300" algn="l"/>
              </a:tabLst>
            </a:pPr>
            <a:r>
              <a:rPr lang="en-US" sz="2400" spc="-25" dirty="0" smtClean="0">
                <a:latin typeface="Carlito"/>
                <a:cs typeface="Carlito"/>
              </a:rPr>
              <a:t>But, no OS provides both. </a:t>
            </a:r>
          </a:p>
          <a:p>
            <a:pPr marL="342900" marR="5080" lvl="1" indent="-342900" algn="just">
              <a:lnSpc>
                <a:spcPct val="90000"/>
              </a:lnSpc>
              <a:spcBef>
                <a:spcPts val="385"/>
              </a:spcBef>
              <a:buFont typeface="Wingdings" panose="05000000000000000000" pitchFamily="2" charset="2"/>
              <a:buChar char="Ø"/>
              <a:tabLst>
                <a:tab pos="241300" algn="l"/>
              </a:tabLst>
            </a:pPr>
            <a:r>
              <a:rPr lang="en-US" sz="2400" b="1" spc="-25" dirty="0" smtClean="0">
                <a:latin typeface="Carlito"/>
                <a:cs typeface="Carlito"/>
              </a:rPr>
              <a:t>Efficient use </a:t>
            </a:r>
            <a:r>
              <a:rPr lang="en-US" sz="2400" spc="-25" dirty="0" smtClean="0">
                <a:latin typeface="Carlito"/>
                <a:cs typeface="Carlito"/>
              </a:rPr>
              <a:t>is important, when a computer system is shared by several users while </a:t>
            </a:r>
            <a:r>
              <a:rPr lang="en-US" sz="2400" b="1" spc="-25" dirty="0" smtClean="0">
                <a:latin typeface="Carlito"/>
                <a:cs typeface="Carlito"/>
              </a:rPr>
              <a:t>user convenience </a:t>
            </a:r>
            <a:r>
              <a:rPr lang="en-US" sz="2400" spc="-25" dirty="0" smtClean="0">
                <a:latin typeface="Carlito"/>
                <a:cs typeface="Carlito"/>
              </a:rPr>
              <a:t>is important in personal computers</a:t>
            </a:r>
            <a:endParaRPr lang="en-US" sz="2400" dirty="0">
              <a:latin typeface="Carlito"/>
              <a:cs typeface="Carlito"/>
            </a:endParaRPr>
          </a:p>
          <a:p>
            <a:pPr marL="0" marR="5080" lvl="1" indent="228600">
              <a:lnSpc>
                <a:spcPct val="90000"/>
              </a:lnSpc>
              <a:spcBef>
                <a:spcPts val="385"/>
              </a:spcBef>
              <a:buFont typeface="Arial"/>
              <a:buChar char="•"/>
              <a:tabLst>
                <a:tab pos="241300" algn="l"/>
              </a:tabLst>
            </a:pPr>
            <a:endParaRPr lang="en-US" sz="2400" spc="-25" dirty="0" smtClean="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Types of Loaders</a:t>
            </a:r>
            <a:endParaRPr lang="en-US" sz="3600" dirty="0"/>
          </a:p>
        </p:txBody>
      </p:sp>
      <p:sp>
        <p:nvSpPr>
          <p:cNvPr id="3" name="Text Placeholder 2"/>
          <p:cNvSpPr>
            <a:spLocks noGrp="1"/>
          </p:cNvSpPr>
          <p:nvPr>
            <p:ph type="body" idx="1"/>
          </p:nvPr>
        </p:nvSpPr>
        <p:spPr>
          <a:xfrm>
            <a:off x="0" y="584604"/>
            <a:ext cx="9143999" cy="3385542"/>
          </a:xfrm>
        </p:spPr>
        <p:txBody>
          <a:bodyPr/>
          <a:lstStyle/>
          <a:p>
            <a:pPr marL="457200" indent="-457200">
              <a:buFont typeface="Wingdings" panose="05000000000000000000" pitchFamily="2" charset="2"/>
              <a:buChar char="Ø"/>
            </a:pPr>
            <a:r>
              <a:rPr lang="en-US" dirty="0" smtClean="0">
                <a:solidFill>
                  <a:srgbClr val="FF0000"/>
                </a:solidFill>
              </a:rPr>
              <a:t>Absolute Loader</a:t>
            </a:r>
          </a:p>
          <a:p>
            <a:pPr marL="457200">
              <a:buFont typeface="Wingdings" panose="05000000000000000000" pitchFamily="2" charset="2"/>
              <a:buChar char="Ø"/>
            </a:pPr>
            <a:r>
              <a:rPr lang="en-US" sz="2400" dirty="0" smtClean="0"/>
              <a:t>The </a:t>
            </a:r>
            <a:r>
              <a:rPr lang="en-US" sz="2400" dirty="0"/>
              <a:t>object code is loaded to specified locations in the memory. </a:t>
            </a:r>
            <a:endParaRPr lang="en-US" sz="2400" dirty="0" smtClean="0"/>
          </a:p>
          <a:p>
            <a:pPr marL="457200" indent="-60325">
              <a:buFont typeface="Wingdings" panose="05000000000000000000" pitchFamily="2" charset="2"/>
              <a:buChar char="Ø"/>
            </a:pPr>
            <a:r>
              <a:rPr lang="en-US" sz="2400" dirty="0" smtClean="0"/>
              <a:t>At </a:t>
            </a:r>
            <a:r>
              <a:rPr lang="en-US" sz="2400" dirty="0"/>
              <a:t>the end the loader jumps to the specified address to begin execution of the loaded program</a:t>
            </a:r>
            <a:r>
              <a:rPr lang="en-US" sz="2400" dirty="0" smtClean="0"/>
              <a:t>.</a:t>
            </a:r>
          </a:p>
          <a:p>
            <a:pPr marL="457200" indent="-60325">
              <a:buFont typeface="Wingdings" panose="05000000000000000000" pitchFamily="2" charset="2"/>
              <a:buChar char="Ø"/>
            </a:pPr>
            <a:r>
              <a:rPr lang="en-US" sz="2400" dirty="0"/>
              <a:t>The advantage of absolute loader is simple and efficient. </a:t>
            </a:r>
            <a:endParaRPr lang="en-US" sz="2400" dirty="0" smtClean="0"/>
          </a:p>
          <a:p>
            <a:pPr marL="457200" indent="-60325">
              <a:buFont typeface="Wingdings" panose="05000000000000000000" pitchFamily="2" charset="2"/>
              <a:buChar char="Ø"/>
            </a:pPr>
            <a:r>
              <a:rPr lang="en-US" sz="2400" dirty="0" smtClean="0"/>
              <a:t>But </a:t>
            </a:r>
            <a:r>
              <a:rPr lang="en-US" sz="2400" dirty="0"/>
              <a:t>the disadvantages are, the need for programmer to specify the actual address, and, difficult to use subroutine libraries</a:t>
            </a:r>
            <a:r>
              <a:rPr lang="en-US" sz="2400" dirty="0" smtClean="0"/>
              <a:t>.</a:t>
            </a:r>
          </a:p>
          <a:p>
            <a:pPr marL="457200" indent="-60325">
              <a:buFont typeface="Wingdings" panose="05000000000000000000" pitchFamily="2" charset="2"/>
              <a:buChar char="Ø"/>
            </a:pPr>
            <a:endParaRPr lang="en-US" sz="2400" dirty="0"/>
          </a:p>
        </p:txBody>
      </p:sp>
      <p:pic>
        <p:nvPicPr>
          <p:cNvPr id="4" name="Picture 3"/>
          <p:cNvPicPr>
            <a:picLocks noChangeAspect="1"/>
          </p:cNvPicPr>
          <p:nvPr/>
        </p:nvPicPr>
        <p:blipFill>
          <a:blip r:embed="rId2"/>
          <a:stretch>
            <a:fillRect/>
          </a:stretch>
        </p:blipFill>
        <p:spPr>
          <a:xfrm>
            <a:off x="3886200" y="3531870"/>
            <a:ext cx="5257800" cy="3295650"/>
          </a:xfrm>
          <a:prstGeom prst="rect">
            <a:avLst/>
          </a:prstGeom>
        </p:spPr>
      </p:pic>
    </p:spTree>
    <p:extLst>
      <p:ext uri="{BB962C8B-B14F-4D97-AF65-F5344CB8AC3E}">
        <p14:creationId xmlns:p14="http://schemas.microsoft.com/office/powerpoint/2010/main" val="2558487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09600"/>
            <a:ext cx="9143999" cy="4739759"/>
          </a:xfrm>
        </p:spPr>
        <p:txBody>
          <a:bodyPr/>
          <a:lstStyle/>
          <a:p>
            <a:r>
              <a:rPr lang="en-US" dirty="0" smtClean="0">
                <a:solidFill>
                  <a:srgbClr val="FF0000"/>
                </a:solidFill>
              </a:rPr>
              <a:t>A Simple Bootstrap loader</a:t>
            </a:r>
            <a:endParaRPr lang="en-US" dirty="0">
              <a:solidFill>
                <a:srgbClr val="FF0000"/>
              </a:solidFill>
            </a:endParaRPr>
          </a:p>
          <a:p>
            <a:pPr marL="457200" indent="-457200">
              <a:buFont typeface="Wingdings" panose="05000000000000000000" pitchFamily="2" charset="2"/>
              <a:buChar char="Ø"/>
            </a:pPr>
            <a:r>
              <a:rPr lang="en-US" dirty="0"/>
              <a:t>When a computer is first turned on or restarted, a special type of absolute loader, called bootstrap loader is executed. </a:t>
            </a:r>
            <a:endParaRPr lang="en-US" dirty="0" smtClean="0"/>
          </a:p>
          <a:p>
            <a:pPr marL="457200" indent="-457200">
              <a:buFont typeface="Wingdings" panose="05000000000000000000" pitchFamily="2" charset="2"/>
              <a:buChar char="Ø"/>
            </a:pPr>
            <a:r>
              <a:rPr lang="en-US" dirty="0" smtClean="0"/>
              <a:t>This </a:t>
            </a:r>
            <a:r>
              <a:rPr lang="en-US" dirty="0"/>
              <a:t>bootstrap loads the first program to be run by the computer -- usually an operating system. </a:t>
            </a:r>
            <a:endParaRPr lang="en-US" dirty="0" smtClean="0"/>
          </a:p>
          <a:p>
            <a:pPr marL="457200" indent="-457200">
              <a:buFont typeface="Wingdings" panose="05000000000000000000" pitchFamily="2" charset="2"/>
              <a:buChar char="Ø"/>
            </a:pPr>
            <a:r>
              <a:rPr lang="en-US" dirty="0" smtClean="0"/>
              <a:t>The </a:t>
            </a:r>
            <a:r>
              <a:rPr lang="en-US" dirty="0"/>
              <a:t>bootstrap itself begins at address 0. It loads the OS starting address 0x80. </a:t>
            </a:r>
            <a:endParaRPr lang="en-US" dirty="0" smtClean="0"/>
          </a:p>
          <a:p>
            <a:pPr marL="457200" indent="-457200">
              <a:buFont typeface="Wingdings" panose="05000000000000000000" pitchFamily="2" charset="2"/>
              <a:buChar char="Ø"/>
            </a:pPr>
            <a:r>
              <a:rPr lang="en-US" dirty="0" smtClean="0"/>
              <a:t>No </a:t>
            </a:r>
            <a:r>
              <a:rPr lang="en-US" dirty="0"/>
              <a:t>header record or control information, the object code is consecutive bytes of memory.</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421189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85800"/>
            <a:ext cx="9143999" cy="5293757"/>
          </a:xfrm>
        </p:spPr>
        <p:txBody>
          <a:bodyPr/>
          <a:lstStyle/>
          <a:p>
            <a:r>
              <a:rPr lang="en-US" dirty="0" smtClean="0">
                <a:solidFill>
                  <a:srgbClr val="FF0000"/>
                </a:solidFill>
              </a:rPr>
              <a:t>Relocatable loaders</a:t>
            </a:r>
            <a:endParaRPr lang="en-US" dirty="0">
              <a:solidFill>
                <a:srgbClr val="FF0000"/>
              </a:solidFill>
            </a:endParaRPr>
          </a:p>
          <a:p>
            <a:pPr marL="457200" indent="-457200">
              <a:buFont typeface="Wingdings" panose="05000000000000000000" pitchFamily="2" charset="2"/>
              <a:buChar char="Ø"/>
            </a:pPr>
            <a:r>
              <a:rPr lang="en-US" sz="2400" dirty="0"/>
              <a:t>The concept of program relocation is, the execution of the object program using any part of the available and sufficient memory. </a:t>
            </a:r>
            <a:endParaRPr lang="en-US" sz="2400" dirty="0" smtClean="0"/>
          </a:p>
          <a:p>
            <a:pPr marL="457200" indent="-457200">
              <a:buFont typeface="Wingdings" panose="05000000000000000000" pitchFamily="2" charset="2"/>
              <a:buChar char="Ø"/>
            </a:pPr>
            <a:r>
              <a:rPr lang="en-US" sz="2400" dirty="0" smtClean="0"/>
              <a:t>The </a:t>
            </a:r>
            <a:r>
              <a:rPr lang="en-US" sz="2400" dirty="0"/>
              <a:t>object program is loaded into memory wherever there is room for it. </a:t>
            </a:r>
            <a:endParaRPr lang="en-US" sz="2400" dirty="0" smtClean="0"/>
          </a:p>
          <a:p>
            <a:pPr marL="457200" indent="-457200">
              <a:buFont typeface="Wingdings" panose="05000000000000000000" pitchFamily="2" charset="2"/>
              <a:buChar char="Ø"/>
            </a:pPr>
            <a:r>
              <a:rPr lang="en-US" sz="2400" dirty="0" smtClean="0"/>
              <a:t>The </a:t>
            </a:r>
            <a:r>
              <a:rPr lang="en-US" sz="2400" dirty="0"/>
              <a:t>actual starting address of the object program is not known until load time. </a:t>
            </a:r>
            <a:endParaRPr lang="en-US" sz="2400" dirty="0" smtClean="0"/>
          </a:p>
          <a:p>
            <a:pPr marL="457200" indent="-457200">
              <a:buFont typeface="Wingdings" panose="05000000000000000000" pitchFamily="2" charset="2"/>
              <a:buChar char="Ø"/>
            </a:pPr>
            <a:r>
              <a:rPr lang="en-US" sz="2400" dirty="0" smtClean="0"/>
              <a:t>Relocation </a:t>
            </a:r>
            <a:r>
              <a:rPr lang="en-US" sz="2400" dirty="0"/>
              <a:t>provides the efficient sharing of the machine with larger memory and when several independent programs are to be run together. </a:t>
            </a:r>
            <a:endParaRPr lang="en-US" sz="2400" dirty="0" smtClean="0"/>
          </a:p>
          <a:p>
            <a:pPr marL="457200" indent="-457200">
              <a:buFont typeface="Wingdings" panose="05000000000000000000" pitchFamily="2" charset="2"/>
              <a:buChar char="Ø"/>
            </a:pPr>
            <a:r>
              <a:rPr lang="en-US" sz="2400" dirty="0" smtClean="0"/>
              <a:t>It </a:t>
            </a:r>
            <a:r>
              <a:rPr lang="en-US" sz="2400" dirty="0"/>
              <a:t>also supports the use of subroutine libraries efficiently. Loaders that allow for program relocation are called relocating loaders or relative loaders.</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301574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Loaders</a:t>
            </a:r>
          </a:p>
        </p:txBody>
      </p:sp>
      <p:sp>
        <p:nvSpPr>
          <p:cNvPr id="3" name="Text Placeholder 2"/>
          <p:cNvSpPr>
            <a:spLocks noGrp="1"/>
          </p:cNvSpPr>
          <p:nvPr>
            <p:ph type="body" idx="1"/>
          </p:nvPr>
        </p:nvSpPr>
        <p:spPr>
          <a:xfrm>
            <a:off x="0" y="609600"/>
            <a:ext cx="9143999" cy="4185761"/>
          </a:xfrm>
        </p:spPr>
        <p:txBody>
          <a:bodyPr/>
          <a:lstStyle/>
          <a:p>
            <a:r>
              <a:rPr lang="en-US" dirty="0">
                <a:solidFill>
                  <a:srgbClr val="FF0000"/>
                </a:solidFill>
              </a:rPr>
              <a:t>Direct Linking </a:t>
            </a:r>
            <a:r>
              <a:rPr lang="en-US" dirty="0" smtClean="0">
                <a:solidFill>
                  <a:srgbClr val="FF0000"/>
                </a:solidFill>
              </a:rPr>
              <a:t>Loader</a:t>
            </a:r>
            <a:r>
              <a:rPr lang="en-US" dirty="0"/>
              <a:t> </a:t>
            </a:r>
            <a:endParaRPr lang="en-US" dirty="0" smtClean="0"/>
          </a:p>
          <a:p>
            <a:pPr marL="457200" indent="-457200">
              <a:buFont typeface="Wingdings" panose="05000000000000000000" pitchFamily="2" charset="2"/>
              <a:buChar char="Ø"/>
            </a:pPr>
            <a:r>
              <a:rPr lang="en-US" dirty="0" smtClean="0"/>
              <a:t> </a:t>
            </a:r>
            <a:r>
              <a:rPr lang="en-US" sz="2400" dirty="0"/>
              <a:t>Direct linking loader is a general </a:t>
            </a:r>
            <a:r>
              <a:rPr lang="en-US" sz="2400" dirty="0" smtClean="0"/>
              <a:t>Relocatable </a:t>
            </a:r>
            <a:r>
              <a:rPr lang="en-US" sz="2400" dirty="0"/>
              <a:t>loader and perhaps the most popular loading scan presently used. </a:t>
            </a:r>
            <a:endParaRPr lang="en-US" sz="2400" dirty="0" smtClean="0"/>
          </a:p>
          <a:p>
            <a:pPr marL="457200" indent="-457200">
              <a:buFont typeface="Wingdings" panose="05000000000000000000" pitchFamily="2" charset="2"/>
              <a:buChar char="Ø"/>
            </a:pPr>
            <a:r>
              <a:rPr lang="en-US" sz="2400" dirty="0" smtClean="0"/>
              <a:t>It </a:t>
            </a:r>
            <a:r>
              <a:rPr lang="en-US" sz="2400" dirty="0"/>
              <a:t>has the advantage of allowing the programmer multiple procedure segments and multiple  data segments. </a:t>
            </a:r>
            <a:endParaRPr lang="en-US" sz="2400" dirty="0" smtClean="0"/>
          </a:p>
          <a:p>
            <a:pPr marL="457200" indent="-457200">
              <a:buFont typeface="Wingdings" panose="05000000000000000000" pitchFamily="2" charset="2"/>
              <a:buChar char="Ø"/>
            </a:pPr>
            <a:r>
              <a:rPr lang="en-US" sz="2400" dirty="0" smtClean="0"/>
              <a:t>It </a:t>
            </a:r>
            <a:r>
              <a:rPr lang="en-US" sz="2400" dirty="0"/>
              <a:t>has also an advantage that has given to the programmer complete freedom in referencing data or instructions content in other segments. </a:t>
            </a:r>
            <a:endParaRPr lang="en-US" sz="2400" dirty="0" smtClean="0"/>
          </a:p>
          <a:p>
            <a:pPr marL="457200" indent="-457200">
              <a:buFont typeface="Wingdings" panose="05000000000000000000" pitchFamily="2" charset="2"/>
              <a:buChar char="Ø"/>
            </a:pPr>
            <a:r>
              <a:rPr lang="en-US" sz="2400" dirty="0" smtClean="0"/>
              <a:t>This </a:t>
            </a:r>
            <a:r>
              <a:rPr lang="en-US" sz="2400" dirty="0"/>
              <a:t>provides flexibility of inter segment referencing and accessing while at the same time allowing independent translation of programs.</a:t>
            </a:r>
          </a:p>
        </p:txBody>
      </p:sp>
    </p:spTree>
    <p:extLst>
      <p:ext uri="{BB962C8B-B14F-4D97-AF65-F5344CB8AC3E}">
        <p14:creationId xmlns:p14="http://schemas.microsoft.com/office/powerpoint/2010/main" val="3241824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Types of loaders</a:t>
            </a:r>
            <a:endParaRPr lang="en-US" dirty="0"/>
          </a:p>
        </p:txBody>
      </p:sp>
      <p:sp>
        <p:nvSpPr>
          <p:cNvPr id="3" name="Text Placeholder 2"/>
          <p:cNvSpPr>
            <a:spLocks noGrp="1"/>
          </p:cNvSpPr>
          <p:nvPr>
            <p:ph type="body" idx="1"/>
          </p:nvPr>
        </p:nvSpPr>
        <p:spPr>
          <a:xfrm>
            <a:off x="0" y="609600"/>
            <a:ext cx="9143999" cy="5170646"/>
          </a:xfrm>
        </p:spPr>
        <p:txBody>
          <a:bodyPr/>
          <a:lstStyle/>
          <a:p>
            <a:r>
              <a:rPr lang="en-US" dirty="0" smtClean="0">
                <a:solidFill>
                  <a:srgbClr val="FF0000"/>
                </a:solidFill>
              </a:rPr>
              <a:t>Dynamic Loader </a:t>
            </a:r>
            <a:endParaRPr lang="en-US" dirty="0" smtClean="0"/>
          </a:p>
          <a:p>
            <a:pPr marL="457200" indent="-457200">
              <a:buFont typeface="Wingdings" panose="05000000000000000000" pitchFamily="2" charset="2"/>
              <a:buChar char="Ø"/>
            </a:pPr>
            <a:r>
              <a:rPr lang="en-US" dirty="0"/>
              <a:t>loader that actually intersect the “calls” and loads the necessary procedure is called over lay super visor or simply flipper. </a:t>
            </a:r>
            <a:r>
              <a:rPr lang="en-US" dirty="0" smtClean="0"/>
              <a:t>This </a:t>
            </a:r>
            <a:r>
              <a:rPr lang="en-US" dirty="0"/>
              <a:t>over all scheme is called </a:t>
            </a:r>
            <a:r>
              <a:rPr lang="en-US" dirty="0" smtClean="0"/>
              <a:t>Dynamic loading</a:t>
            </a:r>
            <a:r>
              <a:rPr lang="en-US" dirty="0"/>
              <a:t> or Load on Call</a:t>
            </a:r>
            <a:r>
              <a:rPr lang="en-US" dirty="0" smtClean="0"/>
              <a:t>.</a:t>
            </a:r>
          </a:p>
          <a:p>
            <a:pPr marL="457200" indent="-457200">
              <a:buFont typeface="Wingdings" panose="05000000000000000000" pitchFamily="2" charset="2"/>
              <a:buChar char="Ø"/>
            </a:pPr>
            <a:r>
              <a:rPr lang="en-US" dirty="0" smtClean="0"/>
              <a:t>Advantage--</a:t>
            </a:r>
            <a:r>
              <a:rPr lang="en-US" dirty="0"/>
              <a:t>no over head is in corrected unless the procedure to be called or referenced is actually used. Also the system can be dynamically re – configured</a:t>
            </a:r>
            <a:r>
              <a:rPr lang="en-US" dirty="0" smtClean="0"/>
              <a:t>.</a:t>
            </a:r>
          </a:p>
          <a:p>
            <a:pPr marL="457200" indent="-457200">
              <a:buFont typeface="Wingdings" panose="05000000000000000000" pitchFamily="2" charset="2"/>
              <a:buChar char="Ø"/>
            </a:pPr>
            <a:r>
              <a:rPr lang="en-US" dirty="0"/>
              <a:t>The major draw back is occurred due to the fact that we here postponed most of the binding process until execution time.</a:t>
            </a:r>
            <a:endParaRPr lang="en-US" dirty="0" smtClean="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422315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Types of loaders</a:t>
            </a:r>
            <a:endParaRPr lang="en-US" dirty="0"/>
          </a:p>
        </p:txBody>
      </p:sp>
      <p:sp>
        <p:nvSpPr>
          <p:cNvPr id="3" name="Text Placeholder 2"/>
          <p:cNvSpPr>
            <a:spLocks noGrp="1"/>
          </p:cNvSpPr>
          <p:nvPr>
            <p:ph type="body" idx="1"/>
          </p:nvPr>
        </p:nvSpPr>
        <p:spPr>
          <a:xfrm>
            <a:off x="0" y="685800"/>
            <a:ext cx="9143999" cy="4739759"/>
          </a:xfrm>
        </p:spPr>
        <p:txBody>
          <a:bodyPr/>
          <a:lstStyle/>
          <a:p>
            <a:r>
              <a:rPr lang="en-US" dirty="0">
                <a:solidFill>
                  <a:srgbClr val="FF0000"/>
                </a:solidFill>
              </a:rPr>
              <a:t>Relocation </a:t>
            </a:r>
            <a:r>
              <a:rPr lang="en-US" dirty="0" smtClean="0">
                <a:solidFill>
                  <a:srgbClr val="FF0000"/>
                </a:solidFill>
              </a:rPr>
              <a:t>Loader</a:t>
            </a:r>
            <a:r>
              <a:rPr lang="en-US" dirty="0"/>
              <a:t>  </a:t>
            </a:r>
            <a:endParaRPr lang="en-US" dirty="0" smtClean="0"/>
          </a:p>
          <a:p>
            <a:pPr marL="457200" indent="-457200">
              <a:buFont typeface="Wingdings" panose="05000000000000000000" pitchFamily="2" charset="2"/>
              <a:buChar char="Ø"/>
            </a:pPr>
            <a:r>
              <a:rPr lang="en-US" dirty="0" smtClean="0"/>
              <a:t>Another </a:t>
            </a:r>
            <a:r>
              <a:rPr lang="en-US" dirty="0"/>
              <a:t>function commonly performed by a loader is that of program  re – location. </a:t>
            </a:r>
            <a:endParaRPr lang="en-US" dirty="0" smtClean="0"/>
          </a:p>
          <a:p>
            <a:pPr marL="457200" indent="-457200">
              <a:buFont typeface="Wingdings" panose="05000000000000000000" pitchFamily="2" charset="2"/>
              <a:buChar char="Ø"/>
            </a:pPr>
            <a:r>
              <a:rPr lang="en-US" dirty="0" smtClean="0"/>
              <a:t>Relocation </a:t>
            </a:r>
            <a:r>
              <a:rPr lang="en-US" dirty="0"/>
              <a:t>is simply moving a program from one area to another  in the storage. </a:t>
            </a:r>
            <a:endParaRPr lang="en-US" dirty="0" smtClean="0"/>
          </a:p>
          <a:p>
            <a:pPr marL="457200" indent="-457200">
              <a:buFont typeface="Wingdings" panose="05000000000000000000" pitchFamily="2" charset="2"/>
              <a:buChar char="Ø"/>
            </a:pPr>
            <a:r>
              <a:rPr lang="en-US" dirty="0" smtClean="0"/>
              <a:t>It </a:t>
            </a:r>
            <a:r>
              <a:rPr lang="en-US" dirty="0"/>
              <a:t>referred to adjustment of address field and not to movement of a program. </a:t>
            </a:r>
            <a:endParaRPr lang="en-US" dirty="0" smtClean="0"/>
          </a:p>
          <a:p>
            <a:pPr marL="457200" indent="-457200">
              <a:buFont typeface="Wingdings" panose="05000000000000000000" pitchFamily="2" charset="2"/>
              <a:buChar char="Ø"/>
            </a:pPr>
            <a:r>
              <a:rPr lang="en-US" dirty="0" smtClean="0"/>
              <a:t>The </a:t>
            </a:r>
            <a:r>
              <a:rPr lang="en-US" dirty="0"/>
              <a:t>task of relocation is to add some constant value to each relative  address in the segment the part of a loader which performed relocation is called  re – location  loader.</a:t>
            </a:r>
          </a:p>
        </p:txBody>
      </p:sp>
    </p:spTree>
    <p:extLst>
      <p:ext uri="{BB962C8B-B14F-4D97-AF65-F5344CB8AC3E}">
        <p14:creationId xmlns:p14="http://schemas.microsoft.com/office/powerpoint/2010/main" val="3943725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Linkers</a:t>
            </a:r>
            <a:endParaRPr lang="en-US" dirty="0"/>
          </a:p>
        </p:txBody>
      </p:sp>
      <p:sp>
        <p:nvSpPr>
          <p:cNvPr id="3" name="Text Placeholder 2"/>
          <p:cNvSpPr>
            <a:spLocks noGrp="1"/>
          </p:cNvSpPr>
          <p:nvPr>
            <p:ph type="body" idx="1"/>
          </p:nvPr>
        </p:nvSpPr>
        <p:spPr>
          <a:xfrm>
            <a:off x="0" y="609600"/>
            <a:ext cx="9143999" cy="4062651"/>
          </a:xfrm>
        </p:spPr>
        <p:txBody>
          <a:bodyPr/>
          <a:lstStyle/>
          <a:p>
            <a:pPr marL="457200" indent="-457200">
              <a:buFont typeface="Wingdings" panose="05000000000000000000" pitchFamily="2" charset="2"/>
              <a:buChar char="Ø"/>
            </a:pPr>
            <a:r>
              <a:rPr lang="en-US" sz="2400" dirty="0"/>
              <a:t>A linker is a program in a system, also known as a link editor and binder, which combines object modules into a single object file. </a:t>
            </a:r>
            <a:endParaRPr lang="en-US" sz="2400" dirty="0" smtClean="0"/>
          </a:p>
          <a:p>
            <a:pPr marL="457200" indent="-457200">
              <a:buFont typeface="Wingdings" panose="05000000000000000000" pitchFamily="2" charset="2"/>
              <a:buChar char="Ø"/>
            </a:pPr>
            <a:r>
              <a:rPr lang="en-US" sz="2400" dirty="0" smtClean="0"/>
              <a:t>Generally</a:t>
            </a:r>
            <a:r>
              <a:rPr lang="en-US" sz="2400" dirty="0"/>
              <a:t>, it is a program that performs the process of linking; it takes one or multiple object files, which are generated by compiler. And, then combines these files into an executable files. </a:t>
            </a:r>
            <a:endParaRPr lang="en-US" sz="2400" dirty="0" smtClean="0"/>
          </a:p>
          <a:p>
            <a:pPr marL="457200" indent="-457200">
              <a:buFont typeface="Wingdings" panose="05000000000000000000" pitchFamily="2" charset="2"/>
              <a:buChar char="Ø"/>
            </a:pPr>
            <a:r>
              <a:rPr lang="en-US" sz="2400" dirty="0" smtClean="0"/>
              <a:t>Linking </a:t>
            </a:r>
            <a:r>
              <a:rPr lang="en-US" sz="2400" dirty="0"/>
              <a:t>is a process that helps to gather and maintain a different piece of code into an executable file or single file</a:t>
            </a:r>
            <a:r>
              <a:rPr lang="en-US" sz="2400" dirty="0" smtClean="0"/>
              <a:t>.</a:t>
            </a:r>
          </a:p>
          <a:p>
            <a:pPr marL="457200" indent="-457200">
              <a:buFont typeface="Wingdings" panose="05000000000000000000" pitchFamily="2" charset="2"/>
              <a:buChar char="Ø"/>
            </a:pPr>
            <a:r>
              <a:rPr lang="en-US" sz="2400" dirty="0" smtClean="0"/>
              <a:t> </a:t>
            </a:r>
            <a:r>
              <a:rPr lang="en-US" sz="2400" dirty="0"/>
              <a:t>With the help of a linker, a specific module is also linked into the system library.</a:t>
            </a:r>
          </a:p>
        </p:txBody>
      </p:sp>
    </p:spTree>
    <p:extLst>
      <p:ext uri="{BB962C8B-B14F-4D97-AF65-F5344CB8AC3E}">
        <p14:creationId xmlns:p14="http://schemas.microsoft.com/office/powerpoint/2010/main" val="701920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Linkers</a:t>
            </a:r>
            <a:endParaRPr lang="en-US" dirty="0"/>
          </a:p>
        </p:txBody>
      </p:sp>
      <p:sp>
        <p:nvSpPr>
          <p:cNvPr id="3" name="Text Placeholder 2"/>
          <p:cNvSpPr>
            <a:spLocks noGrp="1"/>
          </p:cNvSpPr>
          <p:nvPr>
            <p:ph type="body" idx="1"/>
          </p:nvPr>
        </p:nvSpPr>
        <p:spPr>
          <a:xfrm>
            <a:off x="0" y="609600"/>
            <a:ext cx="9143999" cy="4862870"/>
          </a:xfrm>
        </p:spPr>
        <p:txBody>
          <a:bodyPr/>
          <a:lstStyle/>
          <a:p>
            <a:pPr marL="457200" indent="-457200">
              <a:buFont typeface="Wingdings" panose="05000000000000000000" pitchFamily="2" charset="2"/>
              <a:buChar char="Ø"/>
            </a:pPr>
            <a:r>
              <a:rPr lang="en-US" sz="2400" dirty="0"/>
              <a:t>The primary function of the linker is to take objects from the assembler as input and create an executable file as output for the loader, as it helps to break down a large problem into a small module that simplifies the programming task. </a:t>
            </a:r>
            <a:endParaRPr lang="en-US" sz="2400" dirty="0" smtClean="0"/>
          </a:p>
          <a:p>
            <a:pPr marL="457200" indent="-457200">
              <a:buFont typeface="Wingdings" panose="05000000000000000000" pitchFamily="2" charset="2"/>
              <a:buChar char="Ø"/>
            </a:pPr>
            <a:r>
              <a:rPr lang="en-US" sz="2400" dirty="0" smtClean="0"/>
              <a:t>Usually</a:t>
            </a:r>
            <a:r>
              <a:rPr lang="en-US" sz="2400" dirty="0"/>
              <a:t>, computer programs are made up of various modules in which all being a compiled computer programs and span separate object files. </a:t>
            </a:r>
            <a:endParaRPr lang="en-US" sz="2400" dirty="0" smtClean="0"/>
          </a:p>
          <a:p>
            <a:pPr marL="457200" indent="-457200">
              <a:buFont typeface="Wingdings" panose="05000000000000000000" pitchFamily="2" charset="2"/>
              <a:buChar char="Ø"/>
            </a:pPr>
            <a:r>
              <a:rPr lang="en-US" sz="2400" dirty="0" smtClean="0"/>
              <a:t>The </a:t>
            </a:r>
            <a:r>
              <a:rPr lang="en-US" sz="2400" dirty="0"/>
              <a:t>whole program refers to these different compiled modules with the help of using symbols. </a:t>
            </a:r>
            <a:endParaRPr lang="en-US" sz="2400" dirty="0" smtClean="0"/>
          </a:p>
          <a:p>
            <a:pPr marL="457200" indent="-457200">
              <a:buFont typeface="Wingdings" panose="05000000000000000000" pitchFamily="2" charset="2"/>
              <a:buChar char="Ø"/>
            </a:pPr>
            <a:r>
              <a:rPr lang="en-US" sz="2400" dirty="0" smtClean="0"/>
              <a:t>These </a:t>
            </a:r>
            <a:r>
              <a:rPr lang="en-US" sz="2400" dirty="0"/>
              <a:t>separate files are combined by linker into a single executable file. The source code is converted into machine code, and the linking is performed at the last step while compiling the program</a:t>
            </a:r>
            <a:r>
              <a:rPr lang="en-US" dirty="0"/>
              <a:t>.</a:t>
            </a:r>
          </a:p>
        </p:txBody>
      </p:sp>
    </p:spTree>
    <p:extLst>
      <p:ext uri="{BB962C8B-B14F-4D97-AF65-F5344CB8AC3E}">
        <p14:creationId xmlns:p14="http://schemas.microsoft.com/office/powerpoint/2010/main" val="3407823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Linkers</a:t>
            </a:r>
            <a:endParaRPr lang="en-US" dirty="0"/>
          </a:p>
        </p:txBody>
      </p:sp>
      <p:sp>
        <p:nvSpPr>
          <p:cNvPr id="3" name="Text Placeholder 2"/>
          <p:cNvSpPr>
            <a:spLocks noGrp="1"/>
          </p:cNvSpPr>
          <p:nvPr>
            <p:ph type="body" idx="1"/>
          </p:nvPr>
        </p:nvSpPr>
        <p:spPr>
          <a:xfrm>
            <a:off x="0" y="609600"/>
            <a:ext cx="9143999" cy="4555093"/>
          </a:xfrm>
        </p:spPr>
        <p:txBody>
          <a:bodyPr/>
          <a:lstStyle/>
          <a:p>
            <a:pPr marL="457200" indent="-457200">
              <a:buFont typeface="Wingdings" panose="05000000000000000000" pitchFamily="2" charset="2"/>
              <a:buChar char="Ø"/>
            </a:pPr>
            <a:r>
              <a:rPr lang="fr-FR" dirty="0"/>
              <a:t>Source code -&gt; compiler -&gt; Assembler -&gt; Object code -&gt; Linker -&gt; </a:t>
            </a:r>
            <a:r>
              <a:rPr lang="fr-FR" dirty="0" smtClean="0"/>
              <a:t>Exécutable </a:t>
            </a:r>
            <a:r>
              <a:rPr lang="fr-FR" dirty="0"/>
              <a:t>file -&gt; </a:t>
            </a:r>
            <a:r>
              <a:rPr lang="fr-FR" dirty="0" smtClean="0"/>
              <a:t>Loader</a:t>
            </a:r>
          </a:p>
          <a:p>
            <a:pPr marL="457200" indent="-457200">
              <a:buFont typeface="Wingdings" panose="05000000000000000000" pitchFamily="2" charset="2"/>
              <a:buChar char="Ø"/>
            </a:pPr>
            <a:r>
              <a:rPr lang="en-US" sz="2400" dirty="0" smtClean="0"/>
              <a:t>The objects can be collected by linker from a library or runtime library. </a:t>
            </a:r>
          </a:p>
          <a:p>
            <a:pPr marL="457200" indent="-457200">
              <a:buFont typeface="Wingdings" panose="05000000000000000000" pitchFamily="2" charset="2"/>
              <a:buChar char="Ø"/>
            </a:pPr>
            <a:r>
              <a:rPr lang="en-US" sz="2400" dirty="0" smtClean="0"/>
              <a:t>Most of the linker only consists of files in the output that are referenced by other libraries or object files, and they do not include the whole library. </a:t>
            </a:r>
          </a:p>
          <a:p>
            <a:pPr marL="457200" indent="-457200">
              <a:buFont typeface="Wingdings" panose="05000000000000000000" pitchFamily="2" charset="2"/>
              <a:buChar char="Ø"/>
            </a:pPr>
            <a:r>
              <a:rPr lang="en-US" sz="2400" dirty="0" smtClean="0"/>
              <a:t>The process of library linking requires additional modules to be linked with some referenced modules; thus, it may be an iterative process. </a:t>
            </a:r>
          </a:p>
          <a:p>
            <a:pPr marL="457200" indent="-457200">
              <a:buFont typeface="Wingdings" panose="05000000000000000000" pitchFamily="2" charset="2"/>
              <a:buChar char="Ø"/>
            </a:pPr>
            <a:r>
              <a:rPr lang="en-US" sz="2400" dirty="0" smtClean="0"/>
              <a:t>Generally, one or more than one system libraries are linked by default, and libraries are available for different purposes.</a:t>
            </a:r>
            <a:endParaRPr lang="en-US" sz="2400" dirty="0"/>
          </a:p>
        </p:txBody>
      </p:sp>
    </p:spTree>
    <p:extLst>
      <p:ext uri="{BB962C8B-B14F-4D97-AF65-F5344CB8AC3E}">
        <p14:creationId xmlns:p14="http://schemas.microsoft.com/office/powerpoint/2010/main" val="3367156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Types of linkers</a:t>
            </a:r>
            <a:endParaRPr lang="en-US" dirty="0"/>
          </a:p>
        </p:txBody>
      </p:sp>
      <p:sp>
        <p:nvSpPr>
          <p:cNvPr id="3" name="Text Placeholder 2"/>
          <p:cNvSpPr>
            <a:spLocks noGrp="1"/>
          </p:cNvSpPr>
          <p:nvPr>
            <p:ph type="body" idx="1"/>
          </p:nvPr>
        </p:nvSpPr>
        <p:spPr>
          <a:xfrm>
            <a:off x="0" y="609600"/>
            <a:ext cx="9143999" cy="4739759"/>
          </a:xfrm>
        </p:spPr>
        <p:txBody>
          <a:bodyPr/>
          <a:lstStyle/>
          <a:p>
            <a:pPr marL="457200" indent="-457200">
              <a:buFont typeface="Wingdings" panose="05000000000000000000" pitchFamily="2" charset="2"/>
              <a:buChar char="Ø"/>
            </a:pPr>
            <a:r>
              <a:rPr lang="en-US" dirty="0">
                <a:solidFill>
                  <a:srgbClr val="FF0000"/>
                </a:solidFill>
              </a:rPr>
              <a:t>Static linking </a:t>
            </a:r>
            <a:r>
              <a:rPr lang="en-US" sz="2400" dirty="0"/>
              <a:t>is a kind of linking that is performed during the compilation of a source program in which linking is performed before the execution of the file or object. </a:t>
            </a:r>
            <a:endParaRPr lang="en-US" sz="2400" dirty="0" smtClean="0"/>
          </a:p>
          <a:p>
            <a:pPr marL="457200" indent="-457200">
              <a:buFont typeface="Wingdings" panose="05000000000000000000" pitchFamily="2" charset="2"/>
              <a:buChar char="Ø"/>
            </a:pPr>
            <a:r>
              <a:rPr lang="en-US" sz="2400" dirty="0" smtClean="0"/>
              <a:t>The </a:t>
            </a:r>
            <a:r>
              <a:rPr lang="en-US" sz="2400" dirty="0"/>
              <a:t>linker produces a result at the time of copying all library routines into the executable image, which is known as static linking. </a:t>
            </a:r>
            <a:endParaRPr lang="en-US" sz="2400" dirty="0" smtClean="0"/>
          </a:p>
          <a:p>
            <a:pPr marL="457200" indent="-457200">
              <a:buFont typeface="Wingdings" panose="05000000000000000000" pitchFamily="2" charset="2"/>
              <a:buChar char="Ø"/>
            </a:pPr>
            <a:r>
              <a:rPr lang="en-US" sz="2400" dirty="0" smtClean="0"/>
              <a:t>It </a:t>
            </a:r>
            <a:r>
              <a:rPr lang="en-US" sz="2400" dirty="0"/>
              <a:t>may need more memory storage and disk space. However, when it runs on the system, it does not need the presence of the library that makes it more portable</a:t>
            </a:r>
            <a:r>
              <a:rPr lang="en-US" dirty="0" smtClean="0"/>
              <a:t>.</a:t>
            </a:r>
          </a:p>
          <a:p>
            <a:pPr marL="457200" indent="-457200">
              <a:buFont typeface="Wingdings" panose="05000000000000000000" pitchFamily="2" charset="2"/>
              <a:buChar char="Ø"/>
            </a:pPr>
            <a:r>
              <a:rPr lang="en-US" sz="2400" dirty="0"/>
              <a:t>It generates a fully linked object file that would be able to load and run and takes a collection of the R</a:t>
            </a:r>
            <a:r>
              <a:rPr lang="en-US" sz="2400" dirty="0" smtClean="0"/>
              <a:t>elocatable </a:t>
            </a:r>
            <a:r>
              <a:rPr lang="en-US" sz="2400" dirty="0"/>
              <a:t>object file and command-line argument</a:t>
            </a:r>
            <a:r>
              <a:rPr lang="en-US" dirty="0"/>
              <a:t>. </a:t>
            </a:r>
          </a:p>
        </p:txBody>
      </p:sp>
    </p:spTree>
    <p:extLst>
      <p:ext uri="{BB962C8B-B14F-4D97-AF65-F5344CB8AC3E}">
        <p14:creationId xmlns:p14="http://schemas.microsoft.com/office/powerpoint/2010/main" val="277486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r>
              <a:rPr lang="en-US" sz="3200" spc="-10" dirty="0">
                <a:latin typeface="Caladea"/>
                <a:cs typeface="Caladea"/>
              </a:rPr>
              <a:t>What</a:t>
            </a:r>
            <a:r>
              <a:rPr lang="en-US" sz="3200" spc="-5" dirty="0">
                <a:latin typeface="Caladea"/>
                <a:cs typeface="Caladea"/>
              </a:rPr>
              <a:t> </a:t>
            </a:r>
            <a:r>
              <a:rPr lang="en-US" sz="3200" spc="-15" dirty="0">
                <a:latin typeface="Caladea"/>
                <a:cs typeface="Caladea"/>
              </a:rPr>
              <a:t>Operating </a:t>
            </a:r>
            <a:r>
              <a:rPr lang="en-US" sz="3200" spc="-35" dirty="0">
                <a:latin typeface="Caladea"/>
                <a:cs typeface="Caladea"/>
              </a:rPr>
              <a:t>Systems </a:t>
            </a:r>
            <a:r>
              <a:rPr lang="en-US" sz="3200" spc="-35" dirty="0" smtClean="0">
                <a:latin typeface="Caladea"/>
                <a:cs typeface="Caladea"/>
              </a:rPr>
              <a:t>do</a:t>
            </a:r>
            <a:r>
              <a:rPr lang="en-US" sz="3200" spc="-5" dirty="0" smtClean="0">
                <a:latin typeface="Caladea"/>
                <a:cs typeface="Caladea"/>
              </a:rPr>
              <a:t>?</a:t>
            </a:r>
            <a:endParaRPr lang="en-US" sz="3200" dirty="0"/>
          </a:p>
        </p:txBody>
      </p:sp>
      <p:sp>
        <p:nvSpPr>
          <p:cNvPr id="3" name="Text Placeholder 2"/>
          <p:cNvSpPr>
            <a:spLocks noGrp="1"/>
          </p:cNvSpPr>
          <p:nvPr>
            <p:ph type="body" idx="1"/>
          </p:nvPr>
        </p:nvSpPr>
        <p:spPr>
          <a:xfrm>
            <a:off x="0" y="507808"/>
            <a:ext cx="9144000" cy="3877985"/>
          </a:xfrm>
        </p:spPr>
        <p:txBody>
          <a:bodyPr/>
          <a:lstStyle/>
          <a:p>
            <a:pPr marL="457200" indent="-457200">
              <a:buFont typeface="Wingdings" panose="05000000000000000000" pitchFamily="2" charset="2"/>
              <a:buChar char="Ø"/>
            </a:pPr>
            <a:r>
              <a:rPr lang="en-US" dirty="0" smtClean="0"/>
              <a:t>OS controls the hardware &amp; coordinates its use among the various application programs for the various users</a:t>
            </a:r>
          </a:p>
          <a:p>
            <a:pPr marL="457200" indent="-457200">
              <a:buFont typeface="Wingdings" panose="05000000000000000000" pitchFamily="2" charset="2"/>
              <a:buChar char="Ø"/>
            </a:pPr>
            <a:r>
              <a:rPr lang="en-US" dirty="0" smtClean="0"/>
              <a:t>An OS is similar to government. Like a government, it performs no useful function for itself. It simply provides an environment within which other programs can do useful work.</a:t>
            </a:r>
          </a:p>
          <a:p>
            <a:pPr marL="457200" indent="-457200">
              <a:buFont typeface="Wingdings" panose="05000000000000000000" pitchFamily="2" charset="2"/>
              <a:buChar char="Ø"/>
            </a:pPr>
            <a:r>
              <a:rPr lang="en-US" dirty="0" smtClean="0"/>
              <a:t>An OS is responsible for coordinating all of the computers individual components so that they work together according to a single plan</a:t>
            </a:r>
            <a:endParaRPr lang="en-US" dirty="0"/>
          </a:p>
        </p:txBody>
      </p:sp>
    </p:spTree>
    <p:extLst>
      <p:ext uri="{BB962C8B-B14F-4D97-AF65-F5344CB8AC3E}">
        <p14:creationId xmlns:p14="http://schemas.microsoft.com/office/powerpoint/2010/main" val="159177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a:t>Types of linkers</a:t>
            </a:r>
          </a:p>
        </p:txBody>
      </p:sp>
      <p:sp>
        <p:nvSpPr>
          <p:cNvPr id="3" name="Text Placeholder 2"/>
          <p:cNvSpPr>
            <a:spLocks noGrp="1"/>
          </p:cNvSpPr>
          <p:nvPr>
            <p:ph type="body" idx="1"/>
          </p:nvPr>
        </p:nvSpPr>
        <p:spPr>
          <a:xfrm>
            <a:off x="0" y="461493"/>
            <a:ext cx="9143999" cy="3447098"/>
          </a:xfrm>
        </p:spPr>
        <p:txBody>
          <a:bodyPr/>
          <a:lstStyle/>
          <a:p>
            <a:r>
              <a:rPr lang="en-US" dirty="0" smtClean="0"/>
              <a:t>Two </a:t>
            </a:r>
            <a:r>
              <a:rPr lang="en-US" dirty="0"/>
              <a:t>major tasks are performed by the static linker, </a:t>
            </a:r>
            <a:r>
              <a:rPr lang="en-US" dirty="0" smtClean="0"/>
              <a:t>     1)</a:t>
            </a:r>
            <a:r>
              <a:rPr lang="en-US" b="1" dirty="0" smtClean="0"/>
              <a:t>Symbol </a:t>
            </a:r>
            <a:r>
              <a:rPr lang="en-US" b="1" dirty="0"/>
              <a:t>resolution: </a:t>
            </a:r>
            <a:r>
              <a:rPr lang="en-US" dirty="0" smtClean="0"/>
              <a:t>In this, each </a:t>
            </a:r>
            <a:r>
              <a:rPr lang="en-US" dirty="0"/>
              <a:t>symbol has a predefined task, and it associates each symbol exactly with one symbol definition from which they belong to.</a:t>
            </a:r>
          </a:p>
          <a:p>
            <a:r>
              <a:rPr lang="en-US" dirty="0" smtClean="0"/>
              <a:t>2) </a:t>
            </a:r>
            <a:r>
              <a:rPr lang="en-US" b="1" dirty="0" smtClean="0"/>
              <a:t>Relocation</a:t>
            </a:r>
            <a:r>
              <a:rPr lang="en-US" dirty="0"/>
              <a:t>: Its function is to modify symbol references to the relocated memory location and relocate the code and data section.</a:t>
            </a:r>
          </a:p>
          <a:p>
            <a:endParaRPr lang="en-US" dirty="0"/>
          </a:p>
        </p:txBody>
      </p:sp>
    </p:spTree>
    <p:extLst>
      <p:ext uri="{BB962C8B-B14F-4D97-AF65-F5344CB8AC3E}">
        <p14:creationId xmlns:p14="http://schemas.microsoft.com/office/powerpoint/2010/main" val="3334157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Types of linkers</a:t>
            </a:r>
            <a:endParaRPr lang="en-US" dirty="0"/>
          </a:p>
        </p:txBody>
      </p:sp>
      <p:sp>
        <p:nvSpPr>
          <p:cNvPr id="3" name="Text Placeholder 2"/>
          <p:cNvSpPr>
            <a:spLocks noGrp="1"/>
          </p:cNvSpPr>
          <p:nvPr>
            <p:ph type="body" idx="1"/>
          </p:nvPr>
        </p:nvSpPr>
        <p:spPr>
          <a:xfrm>
            <a:off x="0" y="609600"/>
            <a:ext cx="9143999" cy="4308872"/>
          </a:xfrm>
        </p:spPr>
        <p:txBody>
          <a:bodyPr/>
          <a:lstStyle/>
          <a:p>
            <a:pPr marL="457200" indent="-457200">
              <a:buFont typeface="Wingdings" panose="05000000000000000000" pitchFamily="2" charset="2"/>
              <a:buChar char="Ø"/>
            </a:pPr>
            <a:r>
              <a:rPr lang="en-US" dirty="0">
                <a:solidFill>
                  <a:srgbClr val="FF0000"/>
                </a:solidFill>
              </a:rPr>
              <a:t>Dynamic linking</a:t>
            </a:r>
            <a:r>
              <a:rPr lang="en-US" dirty="0"/>
              <a:t>: </a:t>
            </a:r>
            <a:r>
              <a:rPr lang="en-US" dirty="0" smtClean="0"/>
              <a:t>is </a:t>
            </a:r>
            <a:r>
              <a:rPr lang="en-US" dirty="0"/>
              <a:t>performed at the run time, in which multiple programs can share a single copy of the library. </a:t>
            </a:r>
            <a:endParaRPr lang="en-US" dirty="0" smtClean="0"/>
          </a:p>
          <a:p>
            <a:pPr marL="457200" indent="-457200">
              <a:buFont typeface="Wingdings" panose="05000000000000000000" pitchFamily="2" charset="2"/>
              <a:buChar char="Ø"/>
            </a:pPr>
            <a:r>
              <a:rPr lang="en-US" dirty="0" smtClean="0"/>
              <a:t>It </a:t>
            </a:r>
            <a:r>
              <a:rPr lang="en-US" dirty="0"/>
              <a:t>means, each module having the same object can share information of an object with other modules rather than linking the same object repeatedly into the library</a:t>
            </a:r>
            <a:r>
              <a:rPr lang="en-US" dirty="0" smtClean="0"/>
              <a:t>.</a:t>
            </a:r>
          </a:p>
          <a:p>
            <a:pPr marL="457200" indent="-457200">
              <a:buFont typeface="Wingdings" panose="05000000000000000000" pitchFamily="2" charset="2"/>
              <a:buChar char="Ø"/>
            </a:pPr>
            <a:r>
              <a:rPr lang="en-US" dirty="0"/>
              <a:t>These dynamic link libraries are loaded at the time a program is executed; then, it performs a final linking.</a:t>
            </a:r>
          </a:p>
          <a:p>
            <a:endParaRPr lang="en-US" dirty="0"/>
          </a:p>
        </p:txBody>
      </p:sp>
    </p:spTree>
    <p:extLst>
      <p:ext uri="{BB962C8B-B14F-4D97-AF65-F5344CB8AC3E}">
        <p14:creationId xmlns:p14="http://schemas.microsoft.com/office/powerpoint/2010/main" val="1560529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Types of linkers</a:t>
            </a:r>
            <a:endParaRPr lang="en-US" dirty="0"/>
          </a:p>
        </p:txBody>
      </p:sp>
      <p:sp>
        <p:nvSpPr>
          <p:cNvPr id="3" name="Text Placeholder 2"/>
          <p:cNvSpPr>
            <a:spLocks noGrp="1"/>
          </p:cNvSpPr>
          <p:nvPr>
            <p:ph type="body" idx="1"/>
          </p:nvPr>
        </p:nvSpPr>
        <p:spPr>
          <a:xfrm>
            <a:off x="0" y="609600"/>
            <a:ext cx="9143999" cy="3877985"/>
          </a:xfrm>
        </p:spPr>
        <p:txBody>
          <a:bodyPr/>
          <a:lstStyle/>
          <a:p>
            <a:pPr marL="457200" indent="-457200">
              <a:buFont typeface="Wingdings" panose="05000000000000000000" pitchFamily="2" charset="2"/>
              <a:buChar char="Ø"/>
            </a:pPr>
            <a:r>
              <a:rPr lang="en-US" dirty="0"/>
              <a:t>Although it needs less memory space, there are more chances of error and failure chances. </a:t>
            </a:r>
            <a:endParaRPr lang="en-US" dirty="0" smtClean="0"/>
          </a:p>
          <a:p>
            <a:pPr marL="457200" indent="-457200">
              <a:buFont typeface="Wingdings" panose="05000000000000000000" pitchFamily="2" charset="2"/>
              <a:buChar char="Ø"/>
            </a:pPr>
            <a:r>
              <a:rPr lang="en-US" dirty="0" smtClean="0"/>
              <a:t>In </a:t>
            </a:r>
            <a:r>
              <a:rPr lang="en-US" dirty="0"/>
              <a:t>the linking, the needed shared library is held in virtual memory that helps to save random access memory. </a:t>
            </a:r>
            <a:endParaRPr lang="en-US" dirty="0" smtClean="0"/>
          </a:p>
          <a:p>
            <a:pPr marL="457200" indent="-457200">
              <a:buFont typeface="Wingdings" panose="05000000000000000000" pitchFamily="2" charset="2"/>
              <a:buChar char="Ø"/>
            </a:pPr>
            <a:r>
              <a:rPr lang="en-US" dirty="0" smtClean="0"/>
              <a:t>This </a:t>
            </a:r>
            <a:r>
              <a:rPr lang="en-US" dirty="0"/>
              <a:t>linking fix the address at run time; also, it allows the users to reposition the code in order to smooth running of code. </a:t>
            </a:r>
            <a:endParaRPr lang="en-US" dirty="0" smtClean="0"/>
          </a:p>
          <a:p>
            <a:pPr marL="457200" indent="-457200">
              <a:buFont typeface="Wingdings" panose="05000000000000000000" pitchFamily="2" charset="2"/>
              <a:buChar char="Ø"/>
            </a:pPr>
            <a:r>
              <a:rPr lang="en-US" dirty="0" smtClean="0"/>
              <a:t>However</a:t>
            </a:r>
            <a:r>
              <a:rPr lang="en-US" dirty="0"/>
              <a:t>, it cannot be </a:t>
            </a:r>
            <a:r>
              <a:rPr lang="en-US" dirty="0" err="1"/>
              <a:t>relocatable</a:t>
            </a:r>
            <a:r>
              <a:rPr lang="en-US" dirty="0"/>
              <a:t> all the code.</a:t>
            </a:r>
          </a:p>
        </p:txBody>
      </p:sp>
    </p:spTree>
    <p:extLst>
      <p:ext uri="{BB962C8B-B14F-4D97-AF65-F5344CB8AC3E}">
        <p14:creationId xmlns:p14="http://schemas.microsoft.com/office/powerpoint/2010/main" val="3870543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30887"/>
          </a:xfrm>
        </p:spPr>
        <p:txBody>
          <a:bodyPr/>
          <a:lstStyle/>
          <a:p>
            <a:r>
              <a:rPr lang="en-US" dirty="0" smtClean="0"/>
              <a:t>Types of linkers</a:t>
            </a:r>
            <a:endParaRPr lang="en-US" dirty="0"/>
          </a:p>
        </p:txBody>
      </p:sp>
      <p:sp>
        <p:nvSpPr>
          <p:cNvPr id="3" name="Text Placeholder 2"/>
          <p:cNvSpPr>
            <a:spLocks noGrp="1"/>
          </p:cNvSpPr>
          <p:nvPr>
            <p:ph type="body" idx="1"/>
          </p:nvPr>
        </p:nvSpPr>
        <p:spPr>
          <a:xfrm>
            <a:off x="0" y="609601"/>
            <a:ext cx="9143999" cy="4308872"/>
          </a:xfrm>
        </p:spPr>
        <p:txBody>
          <a:bodyPr/>
          <a:lstStyle/>
          <a:p>
            <a:r>
              <a:rPr lang="en-US" dirty="0"/>
              <a:t>There are two benefits of using the dynamic linking </a:t>
            </a:r>
            <a:endParaRPr lang="en-US" dirty="0" smtClean="0"/>
          </a:p>
          <a:p>
            <a:r>
              <a:rPr lang="en-US" dirty="0" smtClean="0"/>
              <a:t>1) </a:t>
            </a:r>
            <a:r>
              <a:rPr lang="en-US" dirty="0"/>
              <a:t>the often-used libraries do not need to store in every single executable file; they only need to store in only one location that helps to save memory and disk space.</a:t>
            </a:r>
          </a:p>
          <a:p>
            <a:r>
              <a:rPr lang="en-US" dirty="0" smtClean="0"/>
              <a:t>2) In </a:t>
            </a:r>
            <a:r>
              <a:rPr lang="en-US" dirty="0"/>
              <a:t>the library function, if a bug is corrected with the help of replacing the library, all problems using it dynamically, after restarting them will get benefit from the correction. Otherwise, programs would have to be re-linked first if they include this function by static linking.</a:t>
            </a:r>
          </a:p>
          <a:p>
            <a:endParaRPr lang="en-US" dirty="0"/>
          </a:p>
        </p:txBody>
      </p:sp>
    </p:spTree>
    <p:extLst>
      <p:ext uri="{BB962C8B-B14F-4D97-AF65-F5344CB8AC3E}">
        <p14:creationId xmlns:p14="http://schemas.microsoft.com/office/powerpoint/2010/main" val="3162211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7769556" cy="695325"/>
          </a:xfrm>
          <a:prstGeom prst="rect">
            <a:avLst/>
          </a:prstGeom>
        </p:spPr>
        <p:txBody>
          <a:bodyPr vert="horz" wrap="square" lIns="0" tIns="12065" rIns="0" bIns="0" rtlCol="0">
            <a:spAutoFit/>
          </a:bodyPr>
          <a:lstStyle/>
          <a:p>
            <a:pPr marL="12700">
              <a:lnSpc>
                <a:spcPct val="100000"/>
              </a:lnSpc>
              <a:spcBef>
                <a:spcPts val="95"/>
              </a:spcBef>
            </a:pPr>
            <a:r>
              <a:rPr sz="4400" spc="-15" dirty="0">
                <a:latin typeface="Caladea"/>
                <a:cs typeface="Caladea"/>
              </a:rPr>
              <a:t>Operating </a:t>
            </a:r>
            <a:r>
              <a:rPr sz="4400" spc="-35" dirty="0">
                <a:latin typeface="Caladea"/>
                <a:cs typeface="Caladea"/>
              </a:rPr>
              <a:t>System</a:t>
            </a:r>
            <a:r>
              <a:rPr sz="4400" spc="15" dirty="0">
                <a:latin typeface="Caladea"/>
                <a:cs typeface="Caladea"/>
              </a:rPr>
              <a:t> </a:t>
            </a:r>
            <a:r>
              <a:rPr sz="4400" spc="-15" dirty="0">
                <a:latin typeface="Caladea"/>
                <a:cs typeface="Caladea"/>
              </a:rPr>
              <a:t>Structure</a:t>
            </a:r>
            <a:endParaRPr sz="4400" dirty="0">
              <a:latin typeface="Caladea"/>
              <a:cs typeface="Caladea"/>
            </a:endParaRPr>
          </a:p>
        </p:txBody>
      </p:sp>
      <p:sp>
        <p:nvSpPr>
          <p:cNvPr id="3" name="object 3"/>
          <p:cNvSpPr txBox="1"/>
          <p:nvPr/>
        </p:nvSpPr>
        <p:spPr>
          <a:xfrm>
            <a:off x="1" y="695325"/>
            <a:ext cx="9143999" cy="4784643"/>
          </a:xfrm>
          <a:prstGeom prst="rect">
            <a:avLst/>
          </a:prstGeom>
        </p:spPr>
        <p:txBody>
          <a:bodyPr vert="horz" wrap="square" lIns="0" tIns="97790" rIns="0" bIns="0" rtlCol="0">
            <a:spAutoFit/>
          </a:bodyPr>
          <a:lstStyle/>
          <a:p>
            <a:pPr marL="241300" indent="-228600" algn="just">
              <a:lnSpc>
                <a:spcPct val="100000"/>
              </a:lnSpc>
              <a:spcBef>
                <a:spcPts val="770"/>
              </a:spcBef>
              <a:buFont typeface="Arial"/>
              <a:buChar char="•"/>
              <a:tabLst>
                <a:tab pos="241300" algn="l"/>
              </a:tabLst>
            </a:pPr>
            <a:r>
              <a:rPr sz="2400" dirty="0" smtClean="0">
                <a:latin typeface="Caladea"/>
                <a:cs typeface="Caladea"/>
              </a:rPr>
              <a:t>OS </a:t>
            </a:r>
            <a:r>
              <a:rPr sz="2400" spc="5" dirty="0" smtClean="0">
                <a:latin typeface="Caladea"/>
                <a:cs typeface="Caladea"/>
              </a:rPr>
              <a:t>is</a:t>
            </a:r>
            <a:r>
              <a:rPr lang="en-US" sz="2400" spc="5" dirty="0" smtClean="0">
                <a:latin typeface="Caladea"/>
                <a:cs typeface="Caladea"/>
              </a:rPr>
              <a:t> an huge collection of </a:t>
            </a:r>
            <a:r>
              <a:rPr sz="2400" spc="-15" dirty="0" smtClean="0">
                <a:latin typeface="Caladea"/>
                <a:cs typeface="Caladea"/>
              </a:rPr>
              <a:t>program</a:t>
            </a:r>
            <a:r>
              <a:rPr lang="en-US" sz="2400" spc="-15" dirty="0" smtClean="0">
                <a:latin typeface="Caladea"/>
                <a:cs typeface="Caladea"/>
              </a:rPr>
              <a:t>s</a:t>
            </a:r>
          </a:p>
          <a:p>
            <a:pPr marL="241300" indent="-228600" algn="just">
              <a:lnSpc>
                <a:spcPct val="100000"/>
              </a:lnSpc>
              <a:spcBef>
                <a:spcPts val="770"/>
              </a:spcBef>
              <a:buFont typeface="Arial"/>
              <a:buChar char="•"/>
              <a:tabLst>
                <a:tab pos="241300" algn="l"/>
              </a:tabLst>
            </a:pPr>
            <a:r>
              <a:rPr lang="en-US" sz="2400" spc="-15" dirty="0" smtClean="0">
                <a:latin typeface="Caladea"/>
                <a:cs typeface="Caladea"/>
              </a:rPr>
              <a:t>So it is very complex to design, to make functioning, to organize, to manage such a large set of programs</a:t>
            </a:r>
          </a:p>
          <a:p>
            <a:pPr marL="241300" indent="-228600" algn="just">
              <a:lnSpc>
                <a:spcPct val="100000"/>
              </a:lnSpc>
              <a:spcBef>
                <a:spcPts val="770"/>
              </a:spcBef>
              <a:buFont typeface="Arial"/>
              <a:buChar char="•"/>
              <a:tabLst>
                <a:tab pos="241300" algn="l"/>
              </a:tabLst>
            </a:pPr>
            <a:r>
              <a:rPr lang="en-US" sz="2400" spc="-15" dirty="0" smtClean="0">
                <a:latin typeface="Caladea"/>
                <a:cs typeface="Caladea"/>
              </a:rPr>
              <a:t>So, it is better to partition the task into small components rather than having one monolithic system</a:t>
            </a:r>
          </a:p>
          <a:p>
            <a:pPr marL="241300" indent="-228600" algn="just">
              <a:lnSpc>
                <a:spcPct val="100000"/>
              </a:lnSpc>
              <a:spcBef>
                <a:spcPts val="770"/>
              </a:spcBef>
              <a:buFont typeface="Arial"/>
              <a:buChar char="•"/>
              <a:tabLst>
                <a:tab pos="241300" algn="l"/>
              </a:tabLst>
            </a:pPr>
            <a:r>
              <a:rPr lang="en-US" sz="2400" spc="-15" dirty="0" smtClean="0">
                <a:latin typeface="Caladea"/>
                <a:cs typeface="Caladea"/>
              </a:rPr>
              <a:t>Each of these modules should be well-defined portion of the system with carefully defined inputs, outputs &amp; functions</a:t>
            </a:r>
            <a:endParaRPr sz="2400" dirty="0">
              <a:latin typeface="Caladea"/>
              <a:cs typeface="Caladea"/>
            </a:endParaRPr>
          </a:p>
          <a:p>
            <a:pPr marL="241300" indent="-228600" algn="just">
              <a:lnSpc>
                <a:spcPct val="100000"/>
              </a:lnSpc>
              <a:spcBef>
                <a:spcPts val="675"/>
              </a:spcBef>
              <a:buFont typeface="Arial"/>
              <a:buChar char="•"/>
              <a:tabLst>
                <a:tab pos="241300" algn="l"/>
              </a:tabLst>
            </a:pPr>
            <a:r>
              <a:rPr sz="2400" spc="-25" dirty="0">
                <a:latin typeface="Caladea"/>
                <a:cs typeface="Caladea"/>
              </a:rPr>
              <a:t>Various </a:t>
            </a:r>
            <a:r>
              <a:rPr sz="2400" spc="-30" dirty="0">
                <a:latin typeface="Caladea"/>
                <a:cs typeface="Caladea"/>
              </a:rPr>
              <a:t>ways </a:t>
            </a:r>
            <a:r>
              <a:rPr sz="2400" spc="-10" dirty="0">
                <a:latin typeface="Caladea"/>
                <a:cs typeface="Caladea"/>
              </a:rPr>
              <a:t>to </a:t>
            </a:r>
            <a:r>
              <a:rPr sz="2400" spc="-5" dirty="0">
                <a:latin typeface="Caladea"/>
                <a:cs typeface="Caladea"/>
              </a:rPr>
              <a:t>structure</a:t>
            </a:r>
            <a:r>
              <a:rPr sz="2400" spc="-100" dirty="0">
                <a:latin typeface="Caladea"/>
                <a:cs typeface="Caladea"/>
              </a:rPr>
              <a:t> </a:t>
            </a:r>
            <a:r>
              <a:rPr sz="2400" dirty="0">
                <a:latin typeface="Caladea"/>
                <a:cs typeface="Caladea"/>
              </a:rPr>
              <a:t>ones</a:t>
            </a:r>
          </a:p>
          <a:p>
            <a:pPr marL="698500" lvl="1" indent="-229235" algn="just">
              <a:lnSpc>
                <a:spcPct val="100000"/>
              </a:lnSpc>
              <a:spcBef>
                <a:spcPts val="235"/>
              </a:spcBef>
              <a:buFont typeface="Arial"/>
              <a:buChar char="•"/>
              <a:tabLst>
                <a:tab pos="699135" algn="l"/>
              </a:tabLst>
            </a:pPr>
            <a:r>
              <a:rPr sz="2000" dirty="0">
                <a:latin typeface="Caladea"/>
                <a:cs typeface="Caladea"/>
              </a:rPr>
              <a:t>Simple </a:t>
            </a:r>
            <a:r>
              <a:rPr sz="2000" spc="-10" dirty="0">
                <a:latin typeface="Caladea"/>
                <a:cs typeface="Caladea"/>
              </a:rPr>
              <a:t>structure </a:t>
            </a:r>
            <a:r>
              <a:rPr sz="2000" dirty="0">
                <a:latin typeface="Caladea"/>
                <a:cs typeface="Caladea"/>
              </a:rPr>
              <a:t>–</a:t>
            </a:r>
            <a:r>
              <a:rPr sz="2000" spc="-10" dirty="0">
                <a:latin typeface="Caladea"/>
                <a:cs typeface="Caladea"/>
              </a:rPr>
              <a:t> </a:t>
            </a:r>
            <a:r>
              <a:rPr sz="2000" dirty="0">
                <a:latin typeface="Caladea"/>
                <a:cs typeface="Caladea"/>
              </a:rPr>
              <a:t>MS-DOS</a:t>
            </a:r>
          </a:p>
          <a:p>
            <a:pPr marL="698500" lvl="1" indent="-229235" algn="just">
              <a:lnSpc>
                <a:spcPct val="100000"/>
              </a:lnSpc>
              <a:spcBef>
                <a:spcPts val="215"/>
              </a:spcBef>
              <a:buFont typeface="Arial"/>
              <a:buChar char="•"/>
              <a:tabLst>
                <a:tab pos="699135" algn="l"/>
              </a:tabLst>
            </a:pPr>
            <a:r>
              <a:rPr sz="2000" spc="-10" dirty="0">
                <a:latin typeface="Caladea"/>
                <a:cs typeface="Caladea"/>
              </a:rPr>
              <a:t>More complex </a:t>
            </a:r>
            <a:r>
              <a:rPr sz="2000" spc="-5" dirty="0">
                <a:latin typeface="Caladea"/>
                <a:cs typeface="Caladea"/>
              </a:rPr>
              <a:t>--</a:t>
            </a:r>
            <a:r>
              <a:rPr sz="2000" spc="30" dirty="0">
                <a:latin typeface="Caladea"/>
                <a:cs typeface="Caladea"/>
              </a:rPr>
              <a:t> </a:t>
            </a:r>
            <a:r>
              <a:rPr sz="2000" spc="-5" dirty="0">
                <a:latin typeface="Caladea"/>
                <a:cs typeface="Caladea"/>
              </a:rPr>
              <a:t>UNIX</a:t>
            </a:r>
            <a:endParaRPr sz="2000" dirty="0">
              <a:latin typeface="Caladea"/>
              <a:cs typeface="Caladea"/>
            </a:endParaRPr>
          </a:p>
          <a:p>
            <a:pPr marL="698500" lvl="1" indent="-229235" algn="just">
              <a:lnSpc>
                <a:spcPct val="100000"/>
              </a:lnSpc>
              <a:spcBef>
                <a:spcPts val="195"/>
              </a:spcBef>
              <a:buFont typeface="Arial"/>
              <a:buChar char="•"/>
              <a:tabLst>
                <a:tab pos="699135" algn="l"/>
              </a:tabLst>
            </a:pPr>
            <a:r>
              <a:rPr sz="2000" spc="-20" dirty="0">
                <a:latin typeface="Caladea"/>
                <a:cs typeface="Caladea"/>
              </a:rPr>
              <a:t>Layered </a:t>
            </a:r>
            <a:r>
              <a:rPr sz="2000" dirty="0">
                <a:latin typeface="Caladea"/>
                <a:cs typeface="Caladea"/>
              </a:rPr>
              <a:t>– </a:t>
            </a:r>
            <a:r>
              <a:rPr sz="2000" spc="-5" dirty="0">
                <a:latin typeface="Caladea"/>
                <a:cs typeface="Caladea"/>
              </a:rPr>
              <a:t>an</a:t>
            </a:r>
            <a:r>
              <a:rPr sz="2000" spc="15" dirty="0">
                <a:latin typeface="Caladea"/>
                <a:cs typeface="Caladea"/>
              </a:rPr>
              <a:t> </a:t>
            </a:r>
            <a:r>
              <a:rPr sz="2000" spc="-5" dirty="0">
                <a:latin typeface="Caladea"/>
                <a:cs typeface="Caladea"/>
              </a:rPr>
              <a:t>abstrcation</a:t>
            </a:r>
            <a:endParaRPr sz="2000" dirty="0">
              <a:latin typeface="Caladea"/>
              <a:cs typeface="Caladea"/>
            </a:endParaRPr>
          </a:p>
          <a:p>
            <a:pPr marL="698500" lvl="1" indent="-229235" algn="just">
              <a:lnSpc>
                <a:spcPct val="100000"/>
              </a:lnSpc>
              <a:spcBef>
                <a:spcPts val="215"/>
              </a:spcBef>
              <a:buFont typeface="Arial"/>
              <a:buChar char="•"/>
              <a:tabLst>
                <a:tab pos="699135" algn="l"/>
              </a:tabLst>
            </a:pPr>
            <a:r>
              <a:rPr sz="2000" spc="-10" dirty="0">
                <a:latin typeface="Caladea"/>
                <a:cs typeface="Caladea"/>
              </a:rPr>
              <a:t>Microkernel </a:t>
            </a:r>
            <a:r>
              <a:rPr sz="2000" spc="-5" dirty="0">
                <a:latin typeface="Caladea"/>
                <a:cs typeface="Caladea"/>
              </a:rPr>
              <a:t>-Mach</a:t>
            </a:r>
            <a:endParaRPr sz="2000" dirty="0">
              <a:latin typeface="Caladea"/>
              <a:cs typeface="Calad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73863"/>
            <a:ext cx="7989011" cy="695325"/>
          </a:xfrm>
          <a:prstGeom prst="rect">
            <a:avLst/>
          </a:prstGeom>
        </p:spPr>
        <p:txBody>
          <a:bodyPr vert="horz" wrap="square" lIns="0" tIns="12065" rIns="0" bIns="0" rtlCol="0">
            <a:spAutoFit/>
          </a:bodyPr>
          <a:lstStyle/>
          <a:p>
            <a:pPr marL="12700">
              <a:lnSpc>
                <a:spcPct val="100000"/>
              </a:lnSpc>
              <a:spcBef>
                <a:spcPts val="95"/>
              </a:spcBef>
              <a:tabLst>
                <a:tab pos="4265295" algn="l"/>
              </a:tabLst>
            </a:pPr>
            <a:r>
              <a:rPr sz="4400" spc="-10" dirty="0">
                <a:latin typeface="Caladea"/>
                <a:cs typeface="Caladea"/>
              </a:rPr>
              <a:t>Simple</a:t>
            </a:r>
            <a:r>
              <a:rPr sz="4400" spc="45" dirty="0">
                <a:latin typeface="Caladea"/>
                <a:cs typeface="Caladea"/>
              </a:rPr>
              <a:t> </a:t>
            </a:r>
            <a:r>
              <a:rPr sz="4400" spc="-15" dirty="0">
                <a:latin typeface="Caladea"/>
                <a:cs typeface="Caladea"/>
              </a:rPr>
              <a:t>Structure	</a:t>
            </a:r>
            <a:r>
              <a:rPr sz="4400" spc="-5" dirty="0">
                <a:latin typeface="Caladea"/>
                <a:cs typeface="Caladea"/>
              </a:rPr>
              <a:t>--</a:t>
            </a:r>
            <a:r>
              <a:rPr sz="4400" spc="-55" dirty="0">
                <a:latin typeface="Caladea"/>
                <a:cs typeface="Caladea"/>
              </a:rPr>
              <a:t> </a:t>
            </a:r>
            <a:r>
              <a:rPr sz="4400" spc="-5" dirty="0">
                <a:latin typeface="Caladea"/>
                <a:cs typeface="Caladea"/>
              </a:rPr>
              <a:t>MS-DOS</a:t>
            </a:r>
            <a:endParaRPr sz="4400" dirty="0">
              <a:latin typeface="Caladea"/>
              <a:cs typeface="Caladea"/>
            </a:endParaRPr>
          </a:p>
        </p:txBody>
      </p:sp>
      <p:sp>
        <p:nvSpPr>
          <p:cNvPr id="3" name="object 3"/>
          <p:cNvSpPr txBox="1"/>
          <p:nvPr/>
        </p:nvSpPr>
        <p:spPr>
          <a:xfrm>
            <a:off x="536244" y="1212037"/>
            <a:ext cx="4027221" cy="4041775"/>
          </a:xfrm>
          <a:prstGeom prst="rect">
            <a:avLst/>
          </a:prstGeom>
        </p:spPr>
        <p:txBody>
          <a:bodyPr vert="horz" wrap="square" lIns="0" tIns="56515" rIns="0" bIns="0" rtlCol="0">
            <a:spAutoFit/>
          </a:bodyPr>
          <a:lstStyle/>
          <a:p>
            <a:pPr marL="241300" marR="352425" indent="-228600">
              <a:lnSpc>
                <a:spcPct val="90000"/>
              </a:lnSpc>
              <a:spcBef>
                <a:spcPts val="445"/>
              </a:spcBef>
              <a:buFont typeface="Arial"/>
              <a:buChar char="•"/>
              <a:tabLst>
                <a:tab pos="241300" algn="l"/>
              </a:tabLst>
            </a:pPr>
            <a:r>
              <a:rPr sz="2800" spc="-5" dirty="0">
                <a:latin typeface="Caladea"/>
                <a:cs typeface="Caladea"/>
              </a:rPr>
              <a:t>MS-DOS </a:t>
            </a:r>
            <a:r>
              <a:rPr sz="2800" spc="5" dirty="0">
                <a:latin typeface="Caladea"/>
                <a:cs typeface="Caladea"/>
              </a:rPr>
              <a:t>– </a:t>
            </a:r>
            <a:r>
              <a:rPr sz="2800" dirty="0">
                <a:latin typeface="Caladea"/>
                <a:cs typeface="Caladea"/>
              </a:rPr>
              <a:t>written</a:t>
            </a:r>
            <a:r>
              <a:rPr sz="2800" spc="-160" dirty="0">
                <a:latin typeface="Caladea"/>
                <a:cs typeface="Caladea"/>
              </a:rPr>
              <a:t> </a:t>
            </a:r>
            <a:r>
              <a:rPr sz="2800" spc="-10" dirty="0">
                <a:latin typeface="Caladea"/>
                <a:cs typeface="Caladea"/>
              </a:rPr>
              <a:t>to  </a:t>
            </a:r>
            <a:r>
              <a:rPr sz="2800" spc="-15" dirty="0">
                <a:latin typeface="Caladea"/>
                <a:cs typeface="Caladea"/>
              </a:rPr>
              <a:t>provide </a:t>
            </a:r>
            <a:r>
              <a:rPr sz="2800" spc="5" dirty="0">
                <a:latin typeface="Caladea"/>
                <a:cs typeface="Caladea"/>
              </a:rPr>
              <a:t>the </a:t>
            </a:r>
            <a:r>
              <a:rPr sz="2800" spc="-5" dirty="0">
                <a:latin typeface="Caladea"/>
                <a:cs typeface="Caladea"/>
              </a:rPr>
              <a:t>most  </a:t>
            </a:r>
            <a:r>
              <a:rPr sz="2800" dirty="0">
                <a:latin typeface="Caladea"/>
                <a:cs typeface="Caladea"/>
              </a:rPr>
              <a:t>functionality </a:t>
            </a:r>
            <a:r>
              <a:rPr sz="2800" spc="5" dirty="0">
                <a:latin typeface="Caladea"/>
                <a:cs typeface="Caladea"/>
              </a:rPr>
              <a:t>in the  </a:t>
            </a:r>
            <a:r>
              <a:rPr sz="2800" spc="-5" dirty="0">
                <a:latin typeface="Caladea"/>
                <a:cs typeface="Caladea"/>
              </a:rPr>
              <a:t>least</a:t>
            </a:r>
            <a:r>
              <a:rPr sz="2800" spc="-45" dirty="0">
                <a:latin typeface="Caladea"/>
                <a:cs typeface="Caladea"/>
              </a:rPr>
              <a:t> </a:t>
            </a:r>
            <a:r>
              <a:rPr sz="2800" spc="-5" dirty="0">
                <a:latin typeface="Caladea"/>
                <a:cs typeface="Caladea"/>
              </a:rPr>
              <a:t>space</a:t>
            </a:r>
            <a:endParaRPr sz="2800" dirty="0">
              <a:latin typeface="Caladea"/>
              <a:cs typeface="Caladea"/>
            </a:endParaRPr>
          </a:p>
          <a:p>
            <a:pPr marL="698500" lvl="1" indent="-229235">
              <a:lnSpc>
                <a:spcPts val="2740"/>
              </a:lnSpc>
              <a:spcBef>
                <a:spcPts val="229"/>
              </a:spcBef>
              <a:buFont typeface="Arial"/>
              <a:buChar char="•"/>
              <a:tabLst>
                <a:tab pos="699135" algn="l"/>
              </a:tabLst>
            </a:pPr>
            <a:r>
              <a:rPr sz="2400" spc="-5" dirty="0">
                <a:latin typeface="Caladea"/>
                <a:cs typeface="Caladea"/>
              </a:rPr>
              <a:t>Not </a:t>
            </a:r>
            <a:r>
              <a:rPr sz="2400" spc="-15" dirty="0">
                <a:latin typeface="Caladea"/>
                <a:cs typeface="Caladea"/>
              </a:rPr>
              <a:t>divided</a:t>
            </a:r>
            <a:r>
              <a:rPr sz="2400" spc="25" dirty="0">
                <a:latin typeface="Caladea"/>
                <a:cs typeface="Caladea"/>
              </a:rPr>
              <a:t> </a:t>
            </a:r>
            <a:r>
              <a:rPr sz="2400" spc="-5" dirty="0">
                <a:latin typeface="Caladea"/>
                <a:cs typeface="Caladea"/>
              </a:rPr>
              <a:t>into</a:t>
            </a:r>
            <a:endParaRPr sz="2400" dirty="0">
              <a:latin typeface="Caladea"/>
              <a:cs typeface="Caladea"/>
            </a:endParaRPr>
          </a:p>
          <a:p>
            <a:pPr marL="698500">
              <a:lnSpc>
                <a:spcPts val="2740"/>
              </a:lnSpc>
            </a:pPr>
            <a:r>
              <a:rPr sz="2400" spc="-10" dirty="0">
                <a:latin typeface="Caladea"/>
                <a:cs typeface="Caladea"/>
              </a:rPr>
              <a:t>modules</a:t>
            </a:r>
            <a:endParaRPr sz="2400" dirty="0">
              <a:latin typeface="Caladea"/>
              <a:cs typeface="Caladea"/>
            </a:endParaRPr>
          </a:p>
          <a:p>
            <a:pPr marL="698500" marR="5080" lvl="1" indent="-229235">
              <a:lnSpc>
                <a:spcPct val="90000"/>
              </a:lnSpc>
              <a:spcBef>
                <a:spcPts val="505"/>
              </a:spcBef>
              <a:buFont typeface="Arial"/>
              <a:buChar char="•"/>
              <a:tabLst>
                <a:tab pos="699135" algn="l"/>
              </a:tabLst>
            </a:pPr>
            <a:r>
              <a:rPr sz="2400" spc="-10" dirty="0">
                <a:latin typeface="Caladea"/>
                <a:cs typeface="Caladea"/>
              </a:rPr>
              <a:t>Although </a:t>
            </a:r>
            <a:r>
              <a:rPr sz="2400" dirty="0">
                <a:latin typeface="Caladea"/>
                <a:cs typeface="Caladea"/>
              </a:rPr>
              <a:t>MS-DOS has  </a:t>
            </a:r>
            <a:r>
              <a:rPr sz="2400" spc="-5" dirty="0">
                <a:latin typeface="Caladea"/>
                <a:cs typeface="Caladea"/>
              </a:rPr>
              <a:t>some structure, </a:t>
            </a:r>
            <a:r>
              <a:rPr sz="2400" dirty="0">
                <a:latin typeface="Caladea"/>
                <a:cs typeface="Caladea"/>
              </a:rPr>
              <a:t>its  </a:t>
            </a:r>
            <a:r>
              <a:rPr sz="2400" spc="-10" dirty="0">
                <a:latin typeface="Caladea"/>
                <a:cs typeface="Caladea"/>
              </a:rPr>
              <a:t>interfaces </a:t>
            </a:r>
            <a:r>
              <a:rPr sz="2400" dirty="0">
                <a:latin typeface="Caladea"/>
                <a:cs typeface="Caladea"/>
              </a:rPr>
              <a:t>and </a:t>
            </a:r>
            <a:r>
              <a:rPr sz="2400" spc="-15" dirty="0">
                <a:latin typeface="Caladea"/>
                <a:cs typeface="Caladea"/>
              </a:rPr>
              <a:t>levels </a:t>
            </a:r>
            <a:r>
              <a:rPr sz="2400" dirty="0">
                <a:latin typeface="Caladea"/>
                <a:cs typeface="Caladea"/>
              </a:rPr>
              <a:t>of  </a:t>
            </a:r>
            <a:r>
              <a:rPr sz="2400" spc="-5" dirty="0">
                <a:latin typeface="Caladea"/>
                <a:cs typeface="Caladea"/>
              </a:rPr>
              <a:t>functionality </a:t>
            </a:r>
            <a:r>
              <a:rPr sz="2400" spc="-15" dirty="0">
                <a:latin typeface="Caladea"/>
                <a:cs typeface="Caladea"/>
              </a:rPr>
              <a:t>are </a:t>
            </a:r>
            <a:r>
              <a:rPr sz="2400" spc="-5" dirty="0">
                <a:latin typeface="Caladea"/>
                <a:cs typeface="Caladea"/>
              </a:rPr>
              <a:t>not  </a:t>
            </a:r>
            <a:r>
              <a:rPr sz="2400" spc="-10" dirty="0">
                <a:latin typeface="Caladea"/>
                <a:cs typeface="Caladea"/>
              </a:rPr>
              <a:t>well</a:t>
            </a:r>
            <a:r>
              <a:rPr sz="2400" spc="-5" dirty="0">
                <a:latin typeface="Caladea"/>
                <a:cs typeface="Caladea"/>
              </a:rPr>
              <a:t> </a:t>
            </a:r>
            <a:r>
              <a:rPr sz="2400" spc="-10" dirty="0">
                <a:latin typeface="Caladea"/>
                <a:cs typeface="Caladea"/>
              </a:rPr>
              <a:t>separated</a:t>
            </a:r>
            <a:endParaRPr sz="2400" dirty="0">
              <a:latin typeface="Caladea"/>
              <a:cs typeface="Caladea"/>
            </a:endParaRPr>
          </a:p>
        </p:txBody>
      </p:sp>
      <p:sp>
        <p:nvSpPr>
          <p:cNvPr id="4" name="object 4"/>
          <p:cNvSpPr/>
          <p:nvPr/>
        </p:nvSpPr>
        <p:spPr>
          <a:xfrm>
            <a:off x="4956047" y="1712975"/>
            <a:ext cx="3569208" cy="34350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225109"/>
            <a:ext cx="8001000" cy="689291"/>
          </a:xfrm>
          <a:prstGeom prst="rect">
            <a:avLst/>
          </a:prstGeom>
        </p:spPr>
        <p:txBody>
          <a:bodyPr vert="horz" wrap="square" lIns="0" tIns="12065" rIns="0" bIns="0" rtlCol="0">
            <a:spAutoFit/>
          </a:bodyPr>
          <a:lstStyle/>
          <a:p>
            <a:pPr marL="12700">
              <a:spcBef>
                <a:spcPts val="95"/>
              </a:spcBef>
              <a:tabLst>
                <a:tab pos="5378450" algn="l"/>
              </a:tabLst>
            </a:pPr>
            <a:r>
              <a:rPr sz="4400" spc="-5" dirty="0">
                <a:latin typeface="Caladea"/>
                <a:cs typeface="Caladea"/>
              </a:rPr>
              <a:t>Non</a:t>
            </a:r>
            <a:r>
              <a:rPr sz="4400" spc="15" dirty="0">
                <a:latin typeface="Caladea"/>
                <a:cs typeface="Caladea"/>
              </a:rPr>
              <a:t> </a:t>
            </a:r>
            <a:r>
              <a:rPr sz="4400" spc="-10" dirty="0">
                <a:latin typeface="Caladea"/>
                <a:cs typeface="Caladea"/>
              </a:rPr>
              <a:t>Simp</a:t>
            </a:r>
            <a:r>
              <a:rPr sz="4400" spc="5" dirty="0">
                <a:latin typeface="Caladea"/>
                <a:cs typeface="Caladea"/>
              </a:rPr>
              <a:t>l</a:t>
            </a:r>
            <a:r>
              <a:rPr sz="4400" spc="-5" dirty="0">
                <a:latin typeface="Caladea"/>
                <a:cs typeface="Caladea"/>
              </a:rPr>
              <a:t>e</a:t>
            </a:r>
            <a:r>
              <a:rPr sz="4400" spc="30" dirty="0">
                <a:latin typeface="Caladea"/>
                <a:cs typeface="Caladea"/>
              </a:rPr>
              <a:t> </a:t>
            </a:r>
            <a:r>
              <a:rPr sz="4400" spc="-10" dirty="0">
                <a:latin typeface="Caladea"/>
                <a:cs typeface="Caladea"/>
              </a:rPr>
              <a:t>St</a:t>
            </a:r>
            <a:r>
              <a:rPr sz="4400" spc="5" dirty="0">
                <a:latin typeface="Caladea"/>
                <a:cs typeface="Caladea"/>
              </a:rPr>
              <a:t>r</a:t>
            </a:r>
            <a:r>
              <a:rPr sz="4400" spc="-10" dirty="0">
                <a:latin typeface="Caladea"/>
                <a:cs typeface="Caladea"/>
              </a:rPr>
              <a:t>uc</a:t>
            </a:r>
            <a:r>
              <a:rPr sz="4400" dirty="0">
                <a:latin typeface="Caladea"/>
                <a:cs typeface="Caladea"/>
              </a:rPr>
              <a:t>t</a:t>
            </a:r>
            <a:r>
              <a:rPr sz="4400" spc="-10" dirty="0">
                <a:latin typeface="Caladea"/>
                <a:cs typeface="Caladea"/>
              </a:rPr>
              <a:t>u</a:t>
            </a:r>
            <a:r>
              <a:rPr sz="4400" spc="-75" dirty="0">
                <a:latin typeface="Caladea"/>
                <a:cs typeface="Caladea"/>
              </a:rPr>
              <a:t>r</a:t>
            </a:r>
            <a:r>
              <a:rPr sz="4400" spc="-5" dirty="0">
                <a:latin typeface="Caladea"/>
                <a:cs typeface="Caladea"/>
              </a:rPr>
              <a:t>e</a:t>
            </a:r>
            <a:r>
              <a:rPr sz="4400" dirty="0">
                <a:latin typeface="Caladea"/>
                <a:cs typeface="Caladea"/>
              </a:rPr>
              <a:t>	</a:t>
            </a:r>
            <a:r>
              <a:rPr sz="4400" spc="-5" dirty="0">
                <a:latin typeface="Caladea"/>
                <a:cs typeface="Caladea"/>
              </a:rPr>
              <a:t>--</a:t>
            </a:r>
            <a:r>
              <a:rPr lang="en-US" sz="4400" spc="-5" dirty="0">
                <a:latin typeface="Caladea"/>
                <a:cs typeface="Caladea"/>
              </a:rPr>
              <a:t> UNIX</a:t>
            </a:r>
            <a:endParaRPr sz="4400" dirty="0">
              <a:latin typeface="Caladea"/>
              <a:cs typeface="Caladea"/>
            </a:endParaRPr>
          </a:p>
        </p:txBody>
      </p:sp>
      <p:sp>
        <p:nvSpPr>
          <p:cNvPr id="3" name="object 3"/>
          <p:cNvSpPr txBox="1"/>
          <p:nvPr/>
        </p:nvSpPr>
        <p:spPr>
          <a:xfrm>
            <a:off x="304800" y="1066800"/>
            <a:ext cx="8305800" cy="4124334"/>
          </a:xfrm>
          <a:prstGeom prst="rect">
            <a:avLst/>
          </a:prstGeom>
        </p:spPr>
        <p:txBody>
          <a:bodyPr vert="horz" wrap="square" lIns="0" tIns="130175" rIns="0" bIns="0" rtlCol="0">
            <a:spAutoFit/>
          </a:bodyPr>
          <a:lstStyle/>
          <a:p>
            <a:pPr marL="469900" marR="5080" indent="-457200">
              <a:lnSpc>
                <a:spcPct val="90000"/>
              </a:lnSpc>
              <a:spcBef>
                <a:spcPts val="935"/>
              </a:spcBef>
              <a:buFont typeface="Arial" panose="020B0604020202020204" pitchFamily="34" charset="0"/>
              <a:buChar char="•"/>
              <a:tabLst>
                <a:tab pos="3106420" algn="l"/>
              </a:tabLst>
            </a:pPr>
            <a:r>
              <a:rPr sz="2800" dirty="0">
                <a:latin typeface="Caladea"/>
                <a:cs typeface="Caladea"/>
              </a:rPr>
              <a:t>UNIX – limited </a:t>
            </a:r>
            <a:r>
              <a:rPr sz="2800" spc="-25" dirty="0">
                <a:latin typeface="Caladea"/>
                <a:cs typeface="Caladea"/>
              </a:rPr>
              <a:t>by hardware</a:t>
            </a:r>
            <a:r>
              <a:rPr sz="2800" spc="-165" dirty="0">
                <a:latin typeface="Caladea"/>
                <a:cs typeface="Caladea"/>
              </a:rPr>
              <a:t> </a:t>
            </a:r>
            <a:r>
              <a:rPr sz="2800" spc="-15" dirty="0">
                <a:latin typeface="Caladea"/>
                <a:cs typeface="Caladea"/>
              </a:rPr>
              <a:t>functionality,  </a:t>
            </a:r>
            <a:r>
              <a:rPr sz="2800" spc="5" dirty="0">
                <a:latin typeface="Caladea"/>
                <a:cs typeface="Caladea"/>
              </a:rPr>
              <a:t>the</a:t>
            </a:r>
            <a:r>
              <a:rPr lang="en-US" sz="2800" spc="5" dirty="0">
                <a:latin typeface="Caladea"/>
                <a:cs typeface="Caladea"/>
              </a:rPr>
              <a:t> </a:t>
            </a:r>
            <a:r>
              <a:rPr sz="2800" dirty="0">
                <a:latin typeface="Caladea"/>
                <a:cs typeface="Caladea"/>
              </a:rPr>
              <a:t>original </a:t>
            </a:r>
            <a:r>
              <a:rPr sz="2800" spc="5" dirty="0">
                <a:latin typeface="Caladea"/>
                <a:cs typeface="Caladea"/>
              </a:rPr>
              <a:t>UNIX </a:t>
            </a:r>
            <a:r>
              <a:rPr sz="2800" spc="-5" dirty="0">
                <a:latin typeface="Caladea"/>
                <a:cs typeface="Caladea"/>
              </a:rPr>
              <a:t>operating </a:t>
            </a:r>
            <a:r>
              <a:rPr sz="2800" spc="-10" dirty="0">
                <a:latin typeface="Caladea"/>
                <a:cs typeface="Caladea"/>
              </a:rPr>
              <a:t>system </a:t>
            </a:r>
            <a:r>
              <a:rPr sz="2800" dirty="0">
                <a:latin typeface="Caladea"/>
                <a:cs typeface="Caladea"/>
              </a:rPr>
              <a:t>had  limited</a:t>
            </a:r>
            <a:r>
              <a:rPr lang="en-US" sz="2800" spc="-50" dirty="0">
                <a:latin typeface="Caladea"/>
                <a:cs typeface="Caladea"/>
              </a:rPr>
              <a:t> </a:t>
            </a:r>
            <a:r>
              <a:rPr sz="2800" dirty="0">
                <a:latin typeface="Caladea"/>
                <a:cs typeface="Caladea"/>
              </a:rPr>
              <a:t>structuring.</a:t>
            </a:r>
            <a:endParaRPr lang="en-US" sz="2800" dirty="0">
              <a:latin typeface="Caladea"/>
              <a:cs typeface="Caladea"/>
            </a:endParaRPr>
          </a:p>
          <a:p>
            <a:pPr marL="469900" marR="5080" indent="-457200">
              <a:lnSpc>
                <a:spcPct val="90000"/>
              </a:lnSpc>
              <a:spcBef>
                <a:spcPts val="935"/>
              </a:spcBef>
              <a:buFont typeface="Arial" panose="020B0604020202020204" pitchFamily="34" charset="0"/>
              <a:buChar char="•"/>
              <a:tabLst>
                <a:tab pos="3106420" algn="l"/>
              </a:tabLst>
            </a:pPr>
            <a:r>
              <a:rPr sz="2800" dirty="0">
                <a:latin typeface="Caladea"/>
                <a:cs typeface="Caladea"/>
              </a:rPr>
              <a:t>The UNIX OS consists  of two </a:t>
            </a:r>
            <a:r>
              <a:rPr sz="2800" spc="-10" dirty="0">
                <a:latin typeface="Caladea"/>
                <a:cs typeface="Caladea"/>
              </a:rPr>
              <a:t>separable</a:t>
            </a:r>
            <a:r>
              <a:rPr sz="2800" spc="-80" dirty="0">
                <a:latin typeface="Caladea"/>
                <a:cs typeface="Caladea"/>
              </a:rPr>
              <a:t> </a:t>
            </a:r>
            <a:r>
              <a:rPr sz="2800" spc="-5" dirty="0">
                <a:latin typeface="Caladea"/>
                <a:cs typeface="Caladea"/>
              </a:rPr>
              <a:t>parts</a:t>
            </a:r>
            <a:endParaRPr sz="2800" dirty="0">
              <a:latin typeface="Caladea"/>
              <a:cs typeface="Caladea"/>
            </a:endParaRPr>
          </a:p>
          <a:p>
            <a:pPr marL="469265" indent="-228600">
              <a:lnSpc>
                <a:spcPct val="100000"/>
              </a:lnSpc>
              <a:spcBef>
                <a:spcPts val="235"/>
              </a:spcBef>
              <a:buFont typeface="Arial"/>
              <a:buChar char="•"/>
              <a:tabLst>
                <a:tab pos="469900" algn="l"/>
              </a:tabLst>
            </a:pPr>
            <a:r>
              <a:rPr sz="2400" spc="-15" dirty="0">
                <a:latin typeface="Caladea"/>
                <a:cs typeface="Caladea"/>
              </a:rPr>
              <a:t>Systems</a:t>
            </a:r>
            <a:r>
              <a:rPr sz="2400" spc="20" dirty="0">
                <a:latin typeface="Caladea"/>
                <a:cs typeface="Caladea"/>
              </a:rPr>
              <a:t> </a:t>
            </a:r>
            <a:r>
              <a:rPr sz="2400" spc="-20" dirty="0">
                <a:latin typeface="Caladea"/>
                <a:cs typeface="Caladea"/>
              </a:rPr>
              <a:t>programs</a:t>
            </a:r>
            <a:endParaRPr sz="2400" dirty="0">
              <a:latin typeface="Caladea"/>
              <a:cs typeface="Caladea"/>
            </a:endParaRPr>
          </a:p>
          <a:p>
            <a:pPr marL="469265" indent="-228600">
              <a:lnSpc>
                <a:spcPct val="100000"/>
              </a:lnSpc>
              <a:spcBef>
                <a:spcPts val="219"/>
              </a:spcBef>
              <a:buFont typeface="Arial"/>
              <a:buChar char="•"/>
              <a:tabLst>
                <a:tab pos="469900" algn="l"/>
              </a:tabLst>
            </a:pPr>
            <a:r>
              <a:rPr sz="2400" spc="-10" dirty="0">
                <a:latin typeface="Caladea"/>
                <a:cs typeface="Caladea"/>
              </a:rPr>
              <a:t>The</a:t>
            </a:r>
            <a:r>
              <a:rPr sz="2400" spc="-5" dirty="0">
                <a:latin typeface="Caladea"/>
                <a:cs typeface="Caladea"/>
              </a:rPr>
              <a:t> </a:t>
            </a:r>
            <a:r>
              <a:rPr sz="2400" spc="-10" dirty="0">
                <a:latin typeface="Caladea"/>
                <a:cs typeface="Caladea"/>
              </a:rPr>
              <a:t>kernel</a:t>
            </a:r>
            <a:endParaRPr sz="2400" dirty="0">
              <a:latin typeface="Caladea"/>
              <a:cs typeface="Caladea"/>
            </a:endParaRPr>
          </a:p>
          <a:p>
            <a:pPr marL="927100" marR="788670" lvl="1" indent="-228600">
              <a:lnSpc>
                <a:spcPts val="2160"/>
              </a:lnSpc>
              <a:spcBef>
                <a:spcPts val="550"/>
              </a:spcBef>
              <a:buFont typeface="Arial"/>
              <a:buChar char="•"/>
              <a:tabLst>
                <a:tab pos="927100" algn="l"/>
                <a:tab pos="927735" algn="l"/>
              </a:tabLst>
            </a:pPr>
            <a:r>
              <a:rPr sz="2000" spc="-5" dirty="0">
                <a:latin typeface="Caladea"/>
                <a:cs typeface="Caladea"/>
              </a:rPr>
              <a:t>Consists of </a:t>
            </a:r>
            <a:r>
              <a:rPr sz="2000" spc="-20" dirty="0">
                <a:latin typeface="Caladea"/>
                <a:cs typeface="Caladea"/>
              </a:rPr>
              <a:t>everything </a:t>
            </a:r>
            <a:r>
              <a:rPr sz="2000" spc="-10" dirty="0">
                <a:latin typeface="Caladea"/>
                <a:cs typeface="Caladea"/>
              </a:rPr>
              <a:t>below the </a:t>
            </a:r>
            <a:r>
              <a:rPr sz="2000" spc="-5" dirty="0">
                <a:latin typeface="Caladea"/>
                <a:cs typeface="Caladea"/>
              </a:rPr>
              <a:t>system-call  </a:t>
            </a:r>
            <a:r>
              <a:rPr sz="2000" spc="-15" dirty="0">
                <a:latin typeface="Caladea"/>
                <a:cs typeface="Caladea"/>
              </a:rPr>
              <a:t>interface </a:t>
            </a:r>
            <a:r>
              <a:rPr sz="2000" spc="-10" dirty="0">
                <a:latin typeface="Caladea"/>
                <a:cs typeface="Caladea"/>
              </a:rPr>
              <a:t>and </a:t>
            </a:r>
            <a:r>
              <a:rPr sz="2000" spc="-25" dirty="0">
                <a:latin typeface="Caladea"/>
                <a:cs typeface="Caladea"/>
              </a:rPr>
              <a:t>above </a:t>
            </a:r>
            <a:r>
              <a:rPr sz="2000" spc="-10" dirty="0">
                <a:latin typeface="Caladea"/>
                <a:cs typeface="Caladea"/>
              </a:rPr>
              <a:t>the </a:t>
            </a:r>
            <a:r>
              <a:rPr sz="2000" spc="-15" dirty="0">
                <a:latin typeface="Caladea"/>
                <a:cs typeface="Caladea"/>
              </a:rPr>
              <a:t>physical</a:t>
            </a:r>
            <a:r>
              <a:rPr sz="2000" spc="105" dirty="0">
                <a:latin typeface="Caladea"/>
                <a:cs typeface="Caladea"/>
              </a:rPr>
              <a:t> </a:t>
            </a:r>
            <a:r>
              <a:rPr sz="2000" spc="-25" dirty="0">
                <a:latin typeface="Caladea"/>
                <a:cs typeface="Caladea"/>
              </a:rPr>
              <a:t>hardware</a:t>
            </a:r>
            <a:endParaRPr sz="2000" dirty="0">
              <a:latin typeface="Caladea"/>
              <a:cs typeface="Caladea"/>
            </a:endParaRPr>
          </a:p>
          <a:p>
            <a:pPr marL="927100" marR="92075" lvl="1" indent="-228600">
              <a:lnSpc>
                <a:spcPct val="90100"/>
              </a:lnSpc>
              <a:spcBef>
                <a:spcPts val="450"/>
              </a:spcBef>
              <a:buFont typeface="Arial"/>
              <a:buChar char="•"/>
              <a:tabLst>
                <a:tab pos="927100" algn="l"/>
                <a:tab pos="927735" algn="l"/>
              </a:tabLst>
            </a:pPr>
            <a:r>
              <a:rPr sz="2000" spc="-15" dirty="0">
                <a:latin typeface="Caladea"/>
                <a:cs typeface="Caladea"/>
              </a:rPr>
              <a:t>Provides </a:t>
            </a:r>
            <a:r>
              <a:rPr sz="2000" spc="-10" dirty="0">
                <a:latin typeface="Caladea"/>
                <a:cs typeface="Caladea"/>
              </a:rPr>
              <a:t>the </a:t>
            </a:r>
            <a:r>
              <a:rPr sz="2000" spc="-5" dirty="0">
                <a:latin typeface="Caladea"/>
                <a:cs typeface="Caladea"/>
              </a:rPr>
              <a:t>file </a:t>
            </a:r>
            <a:r>
              <a:rPr sz="2000" spc="-20" dirty="0">
                <a:latin typeface="Caladea"/>
                <a:cs typeface="Caladea"/>
              </a:rPr>
              <a:t>system, </a:t>
            </a:r>
            <a:r>
              <a:rPr sz="2000" spc="-5" dirty="0">
                <a:latin typeface="Caladea"/>
                <a:cs typeface="Caladea"/>
              </a:rPr>
              <a:t>CPU scheduling, </a:t>
            </a:r>
            <a:r>
              <a:rPr sz="2000" spc="-15" dirty="0">
                <a:latin typeface="Caladea"/>
                <a:cs typeface="Caladea"/>
              </a:rPr>
              <a:t>memory  </a:t>
            </a:r>
            <a:r>
              <a:rPr sz="2000" spc="-10" dirty="0">
                <a:latin typeface="Caladea"/>
                <a:cs typeface="Caladea"/>
              </a:rPr>
              <a:t>management, </a:t>
            </a:r>
            <a:r>
              <a:rPr sz="2000" spc="-5" dirty="0">
                <a:latin typeface="Caladea"/>
                <a:cs typeface="Caladea"/>
              </a:rPr>
              <a:t>and </a:t>
            </a:r>
            <a:r>
              <a:rPr sz="2000" spc="-10" dirty="0">
                <a:latin typeface="Caladea"/>
                <a:cs typeface="Caladea"/>
              </a:rPr>
              <a:t>other </a:t>
            </a:r>
            <a:r>
              <a:rPr sz="2000" spc="-15" dirty="0">
                <a:latin typeface="Caladea"/>
                <a:cs typeface="Caladea"/>
              </a:rPr>
              <a:t>operating-system  </a:t>
            </a:r>
            <a:r>
              <a:rPr sz="2000" spc="-10" dirty="0">
                <a:latin typeface="Caladea"/>
                <a:cs typeface="Caladea"/>
              </a:rPr>
              <a:t>functions; </a:t>
            </a:r>
            <a:r>
              <a:rPr sz="2000" spc="-5" dirty="0">
                <a:latin typeface="Caladea"/>
                <a:cs typeface="Caladea"/>
              </a:rPr>
              <a:t>a </a:t>
            </a:r>
            <a:r>
              <a:rPr sz="2000" spc="-10" dirty="0">
                <a:latin typeface="Caladea"/>
                <a:cs typeface="Caladea"/>
              </a:rPr>
              <a:t>large </a:t>
            </a:r>
            <a:r>
              <a:rPr sz="2000" spc="-15" dirty="0">
                <a:latin typeface="Caladea"/>
                <a:cs typeface="Caladea"/>
              </a:rPr>
              <a:t>number </a:t>
            </a:r>
            <a:r>
              <a:rPr sz="2000" spc="-5" dirty="0">
                <a:latin typeface="Caladea"/>
                <a:cs typeface="Caladea"/>
              </a:rPr>
              <a:t>of </a:t>
            </a:r>
            <a:r>
              <a:rPr sz="2000" spc="-10" dirty="0">
                <a:latin typeface="Caladea"/>
                <a:cs typeface="Caladea"/>
              </a:rPr>
              <a:t>functions </a:t>
            </a:r>
            <a:r>
              <a:rPr sz="2000" spc="-15" dirty="0">
                <a:latin typeface="Caladea"/>
                <a:cs typeface="Caladea"/>
              </a:rPr>
              <a:t>for </a:t>
            </a:r>
            <a:r>
              <a:rPr sz="2000" spc="-10" dirty="0">
                <a:latin typeface="Caladea"/>
                <a:cs typeface="Caladea"/>
              </a:rPr>
              <a:t>one</a:t>
            </a:r>
            <a:r>
              <a:rPr sz="2000" spc="150" dirty="0">
                <a:latin typeface="Caladea"/>
                <a:cs typeface="Caladea"/>
              </a:rPr>
              <a:t> </a:t>
            </a:r>
            <a:r>
              <a:rPr sz="2000" spc="-25" dirty="0">
                <a:latin typeface="Caladea"/>
                <a:cs typeface="Caladea"/>
              </a:rPr>
              <a:t>level</a:t>
            </a:r>
            <a:endParaRPr sz="2000" dirty="0">
              <a:latin typeface="Caladea"/>
              <a:cs typeface="Calad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28600" y="225750"/>
            <a:ext cx="8610600" cy="688650"/>
          </a:xfrm>
          <a:prstGeom prst="rect">
            <a:avLst/>
          </a:prstGeom>
        </p:spPr>
        <p:txBody>
          <a:bodyPr vert="horz" wrap="square" lIns="0" tIns="11430" rIns="0" bIns="0" rtlCol="0">
            <a:spAutoFit/>
          </a:bodyPr>
          <a:lstStyle/>
          <a:p>
            <a:pPr marL="12700">
              <a:lnSpc>
                <a:spcPct val="100000"/>
              </a:lnSpc>
              <a:spcBef>
                <a:spcPts val="90"/>
              </a:spcBef>
            </a:pPr>
            <a:r>
              <a:rPr spc="-30" dirty="0"/>
              <a:t>Traditional </a:t>
            </a:r>
            <a:r>
              <a:rPr spc="-5" dirty="0"/>
              <a:t>UNIX</a:t>
            </a:r>
            <a:r>
              <a:rPr lang="en-US" spc="60" dirty="0"/>
              <a:t> </a:t>
            </a:r>
            <a:r>
              <a:rPr spc="-35" dirty="0"/>
              <a:t>System</a:t>
            </a:r>
            <a:r>
              <a:rPr lang="en-US" spc="-35" dirty="0"/>
              <a:t> Structure</a:t>
            </a:r>
            <a:endParaRPr spc="-35" dirty="0"/>
          </a:p>
        </p:txBody>
      </p:sp>
      <p:sp>
        <p:nvSpPr>
          <p:cNvPr id="3" name="object 3"/>
          <p:cNvSpPr txBox="1"/>
          <p:nvPr/>
        </p:nvSpPr>
        <p:spPr>
          <a:xfrm>
            <a:off x="457201" y="1030172"/>
            <a:ext cx="8001000" cy="570028"/>
          </a:xfrm>
          <a:prstGeom prst="rect">
            <a:avLst/>
          </a:prstGeom>
        </p:spPr>
        <p:txBody>
          <a:bodyPr vert="horz" wrap="square" lIns="0" tIns="290195" rIns="0" bIns="0" rtlCol="0">
            <a:spAutoFit/>
          </a:bodyPr>
          <a:lstStyle/>
          <a:p>
            <a:pPr marL="374650">
              <a:lnSpc>
                <a:spcPct val="100000"/>
              </a:lnSpc>
              <a:spcBef>
                <a:spcPts val="894"/>
              </a:spcBef>
            </a:pPr>
            <a:r>
              <a:rPr sz="1800" spc="-10" dirty="0">
                <a:latin typeface="Verdana"/>
                <a:cs typeface="Verdana"/>
              </a:rPr>
              <a:t>Beyond </a:t>
            </a:r>
            <a:r>
              <a:rPr sz="1800" dirty="0">
                <a:latin typeface="Verdana"/>
                <a:cs typeface="Verdana"/>
              </a:rPr>
              <a:t>simple </a:t>
            </a:r>
            <a:r>
              <a:rPr sz="1800" spc="-5" dirty="0">
                <a:latin typeface="Verdana"/>
                <a:cs typeface="Verdana"/>
              </a:rPr>
              <a:t>but not fully</a:t>
            </a:r>
            <a:r>
              <a:rPr sz="1800" spc="25" dirty="0">
                <a:latin typeface="Verdana"/>
                <a:cs typeface="Verdana"/>
              </a:rPr>
              <a:t> </a:t>
            </a:r>
            <a:r>
              <a:rPr sz="1800" spc="-10" dirty="0">
                <a:latin typeface="Verdana"/>
                <a:cs typeface="Verdana"/>
              </a:rPr>
              <a:t>layered</a:t>
            </a:r>
            <a:endParaRPr sz="1800" dirty="0">
              <a:latin typeface="Verdana"/>
              <a:cs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89738"/>
            <a:ext cx="5407356" cy="695325"/>
          </a:xfrm>
          <a:prstGeom prst="rect">
            <a:avLst/>
          </a:prstGeom>
        </p:spPr>
        <p:txBody>
          <a:bodyPr vert="horz" wrap="square" lIns="0" tIns="12065" rIns="0" bIns="0" rtlCol="0">
            <a:spAutoFit/>
          </a:bodyPr>
          <a:lstStyle/>
          <a:p>
            <a:pPr marL="12700">
              <a:lnSpc>
                <a:spcPct val="100000"/>
              </a:lnSpc>
              <a:spcBef>
                <a:spcPts val="95"/>
              </a:spcBef>
            </a:pPr>
            <a:r>
              <a:rPr sz="4400" spc="-50" dirty="0">
                <a:latin typeface="Caladea"/>
                <a:cs typeface="Caladea"/>
              </a:rPr>
              <a:t>Layered</a:t>
            </a:r>
            <a:r>
              <a:rPr sz="4400" spc="15" dirty="0">
                <a:latin typeface="Caladea"/>
                <a:cs typeface="Caladea"/>
              </a:rPr>
              <a:t> </a:t>
            </a:r>
            <a:r>
              <a:rPr sz="4400" spc="-15" dirty="0">
                <a:latin typeface="Caladea"/>
                <a:cs typeface="Caladea"/>
              </a:rPr>
              <a:t>Approach</a:t>
            </a:r>
            <a:endParaRPr sz="4400" dirty="0">
              <a:latin typeface="Caladea"/>
              <a:cs typeface="Caladea"/>
            </a:endParaRPr>
          </a:p>
        </p:txBody>
      </p:sp>
      <p:sp>
        <p:nvSpPr>
          <p:cNvPr id="3" name="object 3"/>
          <p:cNvSpPr txBox="1"/>
          <p:nvPr/>
        </p:nvSpPr>
        <p:spPr>
          <a:xfrm>
            <a:off x="885545" y="1221486"/>
            <a:ext cx="3490595" cy="3201670"/>
          </a:xfrm>
          <a:prstGeom prst="rect">
            <a:avLst/>
          </a:prstGeom>
        </p:spPr>
        <p:txBody>
          <a:bodyPr vert="horz" wrap="square" lIns="0" tIns="41910" rIns="0" bIns="0" rtlCol="0">
            <a:spAutoFit/>
          </a:bodyPr>
          <a:lstStyle/>
          <a:p>
            <a:pPr marL="241300" marR="5080" indent="-228600">
              <a:lnSpc>
                <a:spcPct val="90000"/>
              </a:lnSpc>
              <a:spcBef>
                <a:spcPts val="330"/>
              </a:spcBef>
              <a:buFont typeface="Arial"/>
              <a:buChar char="•"/>
              <a:tabLst>
                <a:tab pos="240665" algn="l"/>
                <a:tab pos="241300" algn="l"/>
              </a:tabLst>
            </a:pPr>
            <a:r>
              <a:rPr sz="2000" spc="-10" dirty="0">
                <a:latin typeface="Carlito"/>
                <a:cs typeface="Carlito"/>
              </a:rPr>
              <a:t>The </a:t>
            </a:r>
            <a:r>
              <a:rPr sz="2000" spc="-15" dirty="0">
                <a:latin typeface="Carlito"/>
                <a:cs typeface="Carlito"/>
              </a:rPr>
              <a:t>operating </a:t>
            </a:r>
            <a:r>
              <a:rPr sz="2000" spc="-30" dirty="0">
                <a:latin typeface="Carlito"/>
                <a:cs typeface="Carlito"/>
              </a:rPr>
              <a:t>system </a:t>
            </a:r>
            <a:r>
              <a:rPr sz="2000" spc="-5" dirty="0">
                <a:latin typeface="Carlito"/>
                <a:cs typeface="Carlito"/>
              </a:rPr>
              <a:t>is </a:t>
            </a:r>
            <a:r>
              <a:rPr sz="2000" spc="-10" dirty="0">
                <a:latin typeface="Carlito"/>
                <a:cs typeface="Carlito"/>
              </a:rPr>
              <a:t>divided  </a:t>
            </a:r>
            <a:r>
              <a:rPr sz="2000" spc="-15" dirty="0">
                <a:latin typeface="Carlito"/>
                <a:cs typeface="Carlito"/>
              </a:rPr>
              <a:t>into </a:t>
            </a:r>
            <a:r>
              <a:rPr sz="2000" spc="-5" dirty="0">
                <a:latin typeface="Carlito"/>
                <a:cs typeface="Carlito"/>
              </a:rPr>
              <a:t>a number </a:t>
            </a:r>
            <a:r>
              <a:rPr sz="2000" dirty="0">
                <a:latin typeface="Carlito"/>
                <a:cs typeface="Carlito"/>
              </a:rPr>
              <a:t>of </a:t>
            </a:r>
            <a:r>
              <a:rPr sz="2000" spc="-20" dirty="0">
                <a:latin typeface="Carlito"/>
                <a:cs typeface="Carlito"/>
              </a:rPr>
              <a:t>layers </a:t>
            </a:r>
            <a:r>
              <a:rPr sz="2000" spc="-15" dirty="0">
                <a:latin typeface="Carlito"/>
                <a:cs typeface="Carlito"/>
              </a:rPr>
              <a:t>(levels),  </a:t>
            </a:r>
            <a:r>
              <a:rPr sz="2000" spc="-10" dirty="0">
                <a:latin typeface="Carlito"/>
                <a:cs typeface="Carlito"/>
              </a:rPr>
              <a:t>each </a:t>
            </a:r>
            <a:r>
              <a:rPr sz="2000" spc="-5" dirty="0">
                <a:latin typeface="Carlito"/>
                <a:cs typeface="Carlito"/>
              </a:rPr>
              <a:t>built on </a:t>
            </a:r>
            <a:r>
              <a:rPr sz="2000" spc="-15" dirty="0">
                <a:latin typeface="Carlito"/>
                <a:cs typeface="Carlito"/>
              </a:rPr>
              <a:t>top </a:t>
            </a:r>
            <a:r>
              <a:rPr sz="2000" spc="-5" dirty="0">
                <a:latin typeface="Carlito"/>
                <a:cs typeface="Carlito"/>
              </a:rPr>
              <a:t>of </a:t>
            </a:r>
            <a:r>
              <a:rPr sz="2000" spc="-15" dirty="0">
                <a:latin typeface="Carlito"/>
                <a:cs typeface="Carlito"/>
              </a:rPr>
              <a:t>lower  </a:t>
            </a:r>
            <a:r>
              <a:rPr sz="2000" spc="-20" dirty="0">
                <a:latin typeface="Carlito"/>
                <a:cs typeface="Carlito"/>
              </a:rPr>
              <a:t>layers. </a:t>
            </a:r>
            <a:r>
              <a:rPr sz="2000" spc="-5" dirty="0">
                <a:latin typeface="Carlito"/>
                <a:cs typeface="Carlito"/>
              </a:rPr>
              <a:t>The </a:t>
            </a:r>
            <a:r>
              <a:rPr sz="2000" spc="-15" dirty="0">
                <a:latin typeface="Carlito"/>
                <a:cs typeface="Carlito"/>
              </a:rPr>
              <a:t>bottom </a:t>
            </a:r>
            <a:r>
              <a:rPr sz="2000" spc="-20" dirty="0">
                <a:latin typeface="Carlito"/>
                <a:cs typeface="Carlito"/>
              </a:rPr>
              <a:t>layer (layer  </a:t>
            </a:r>
            <a:r>
              <a:rPr sz="2000" spc="-5" dirty="0">
                <a:latin typeface="Carlito"/>
                <a:cs typeface="Carlito"/>
              </a:rPr>
              <a:t>0), is the </a:t>
            </a:r>
            <a:r>
              <a:rPr sz="2000" spc="-15" dirty="0">
                <a:latin typeface="Carlito"/>
                <a:cs typeface="Carlito"/>
              </a:rPr>
              <a:t>hardware; </a:t>
            </a:r>
            <a:r>
              <a:rPr sz="2000" spc="-5" dirty="0">
                <a:latin typeface="Carlito"/>
                <a:cs typeface="Carlito"/>
              </a:rPr>
              <a:t>the </a:t>
            </a:r>
            <a:r>
              <a:rPr sz="2000" spc="-10" dirty="0">
                <a:latin typeface="Carlito"/>
                <a:cs typeface="Carlito"/>
              </a:rPr>
              <a:t>highest  </a:t>
            </a:r>
            <a:r>
              <a:rPr sz="2000" spc="-20" dirty="0">
                <a:latin typeface="Carlito"/>
                <a:cs typeface="Carlito"/>
              </a:rPr>
              <a:t>(layer </a:t>
            </a:r>
            <a:r>
              <a:rPr sz="2000" spc="-5" dirty="0">
                <a:latin typeface="Carlito"/>
                <a:cs typeface="Carlito"/>
              </a:rPr>
              <a:t>N) is the </a:t>
            </a:r>
            <a:r>
              <a:rPr sz="2000" spc="-10" dirty="0">
                <a:latin typeface="Carlito"/>
                <a:cs typeface="Carlito"/>
              </a:rPr>
              <a:t>user</a:t>
            </a:r>
            <a:r>
              <a:rPr sz="2000" spc="90" dirty="0">
                <a:latin typeface="Carlito"/>
                <a:cs typeface="Carlito"/>
              </a:rPr>
              <a:t> </a:t>
            </a:r>
            <a:r>
              <a:rPr sz="2000" spc="-15" dirty="0">
                <a:latin typeface="Carlito"/>
                <a:cs typeface="Carlito"/>
              </a:rPr>
              <a:t>interface.</a:t>
            </a:r>
            <a:endParaRPr sz="2000" dirty="0">
              <a:latin typeface="Carlito"/>
              <a:cs typeface="Carlito"/>
            </a:endParaRPr>
          </a:p>
          <a:p>
            <a:pPr marL="241300" marR="306070" indent="-228600">
              <a:lnSpc>
                <a:spcPct val="90000"/>
              </a:lnSpc>
              <a:spcBef>
                <a:spcPts val="1010"/>
              </a:spcBef>
              <a:buFont typeface="Arial"/>
              <a:buChar char="•"/>
              <a:tabLst>
                <a:tab pos="240665" algn="l"/>
                <a:tab pos="241300" algn="l"/>
              </a:tabLst>
            </a:pPr>
            <a:r>
              <a:rPr sz="2000" spc="-5" dirty="0">
                <a:latin typeface="Carlito"/>
                <a:cs typeface="Carlito"/>
              </a:rPr>
              <a:t>With </a:t>
            </a:r>
            <a:r>
              <a:rPr sz="2000" spc="-15" dirty="0">
                <a:latin typeface="Carlito"/>
                <a:cs typeface="Carlito"/>
              </a:rPr>
              <a:t>modularity, </a:t>
            </a:r>
            <a:r>
              <a:rPr sz="2000" spc="-20" dirty="0">
                <a:latin typeface="Carlito"/>
                <a:cs typeface="Carlito"/>
              </a:rPr>
              <a:t>layers </a:t>
            </a:r>
            <a:r>
              <a:rPr sz="2000" spc="-15" dirty="0">
                <a:latin typeface="Carlito"/>
                <a:cs typeface="Carlito"/>
              </a:rPr>
              <a:t>are  selected </a:t>
            </a:r>
            <a:r>
              <a:rPr sz="2000" spc="-10" dirty="0">
                <a:latin typeface="Carlito"/>
                <a:cs typeface="Carlito"/>
              </a:rPr>
              <a:t>such that each uses  </a:t>
            </a:r>
            <a:r>
              <a:rPr sz="2000" spc="-5" dirty="0">
                <a:latin typeface="Carlito"/>
                <a:cs typeface="Carlito"/>
              </a:rPr>
              <a:t>functions </a:t>
            </a:r>
            <a:r>
              <a:rPr sz="2000" spc="-15" dirty="0">
                <a:latin typeface="Carlito"/>
                <a:cs typeface="Carlito"/>
              </a:rPr>
              <a:t>(operations) </a:t>
            </a:r>
            <a:r>
              <a:rPr sz="2000" dirty="0">
                <a:latin typeface="Carlito"/>
                <a:cs typeface="Carlito"/>
              </a:rPr>
              <a:t>and  </a:t>
            </a:r>
            <a:r>
              <a:rPr sz="2000" spc="-10" dirty="0">
                <a:latin typeface="Carlito"/>
                <a:cs typeface="Carlito"/>
              </a:rPr>
              <a:t>services </a:t>
            </a:r>
            <a:r>
              <a:rPr sz="2000" spc="-5" dirty="0">
                <a:latin typeface="Carlito"/>
                <a:cs typeface="Carlito"/>
              </a:rPr>
              <a:t>of only </a:t>
            </a:r>
            <a:r>
              <a:rPr sz="2000" spc="-15" dirty="0">
                <a:latin typeface="Carlito"/>
                <a:cs typeface="Carlito"/>
              </a:rPr>
              <a:t>lower-level  </a:t>
            </a:r>
            <a:r>
              <a:rPr sz="2000" spc="-20" dirty="0">
                <a:latin typeface="Carlito"/>
                <a:cs typeface="Carlito"/>
              </a:rPr>
              <a:t>layers</a:t>
            </a:r>
            <a:endParaRPr sz="2000" dirty="0">
              <a:latin typeface="Carlito"/>
              <a:cs typeface="Carlito"/>
            </a:endParaRPr>
          </a:p>
        </p:txBody>
      </p:sp>
      <p:sp>
        <p:nvSpPr>
          <p:cNvPr id="4" name="object 4"/>
          <p:cNvSpPr/>
          <p:nvPr/>
        </p:nvSpPr>
        <p:spPr>
          <a:xfrm>
            <a:off x="5013959" y="1392936"/>
            <a:ext cx="3618895" cy="35912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89738"/>
            <a:ext cx="8153400" cy="695325"/>
          </a:xfrm>
          <a:prstGeom prst="rect">
            <a:avLst/>
          </a:prstGeom>
        </p:spPr>
        <p:txBody>
          <a:bodyPr vert="horz" wrap="square" lIns="0" tIns="12065" rIns="0" bIns="0" rtlCol="0">
            <a:spAutoFit/>
          </a:bodyPr>
          <a:lstStyle/>
          <a:p>
            <a:pPr marL="12700">
              <a:lnSpc>
                <a:spcPct val="100000"/>
              </a:lnSpc>
              <a:spcBef>
                <a:spcPts val="95"/>
              </a:spcBef>
            </a:pPr>
            <a:r>
              <a:rPr sz="4400" spc="-20" dirty="0">
                <a:latin typeface="Caladea"/>
                <a:cs typeface="Caladea"/>
              </a:rPr>
              <a:t>Microkernel </a:t>
            </a:r>
            <a:r>
              <a:rPr sz="4400" spc="-35" dirty="0">
                <a:latin typeface="Caladea"/>
                <a:cs typeface="Caladea"/>
              </a:rPr>
              <a:t>System</a:t>
            </a:r>
            <a:r>
              <a:rPr sz="4400" spc="110" dirty="0">
                <a:latin typeface="Caladea"/>
                <a:cs typeface="Caladea"/>
              </a:rPr>
              <a:t> </a:t>
            </a:r>
            <a:r>
              <a:rPr sz="4400" spc="-15" dirty="0">
                <a:latin typeface="Caladea"/>
                <a:cs typeface="Caladea"/>
              </a:rPr>
              <a:t>Structure</a:t>
            </a:r>
            <a:endParaRPr sz="4400" dirty="0">
              <a:latin typeface="Caladea"/>
              <a:cs typeface="Caladea"/>
            </a:endParaRPr>
          </a:p>
        </p:txBody>
      </p:sp>
      <p:sp>
        <p:nvSpPr>
          <p:cNvPr id="3" name="object 3"/>
          <p:cNvSpPr txBox="1"/>
          <p:nvPr/>
        </p:nvSpPr>
        <p:spPr>
          <a:xfrm>
            <a:off x="838200" y="762000"/>
            <a:ext cx="7848600" cy="4690387"/>
          </a:xfrm>
          <a:prstGeom prst="rect">
            <a:avLst/>
          </a:prstGeom>
        </p:spPr>
        <p:txBody>
          <a:bodyPr vert="horz" wrap="square" lIns="0" tIns="111125" rIns="0" bIns="0" rtlCol="0">
            <a:spAutoFit/>
          </a:bodyPr>
          <a:lstStyle/>
          <a:p>
            <a:pPr marL="241300" indent="-228600">
              <a:lnSpc>
                <a:spcPct val="100000"/>
              </a:lnSpc>
              <a:spcBef>
                <a:spcPts val="875"/>
              </a:spcBef>
              <a:buFont typeface="Arial"/>
              <a:buChar char="•"/>
              <a:tabLst>
                <a:tab pos="240665" algn="l"/>
                <a:tab pos="241300" algn="l"/>
              </a:tabLst>
            </a:pPr>
            <a:r>
              <a:rPr sz="2000" spc="-15" dirty="0">
                <a:latin typeface="Carlito"/>
                <a:cs typeface="Carlito"/>
              </a:rPr>
              <a:t>Moves </a:t>
            </a:r>
            <a:r>
              <a:rPr sz="2000" spc="-5" dirty="0">
                <a:latin typeface="Carlito"/>
                <a:cs typeface="Carlito"/>
              </a:rPr>
              <a:t>as much </a:t>
            </a:r>
            <a:r>
              <a:rPr sz="2000" spc="-15" dirty="0">
                <a:latin typeface="Carlito"/>
                <a:cs typeface="Carlito"/>
              </a:rPr>
              <a:t>from </a:t>
            </a:r>
            <a:r>
              <a:rPr sz="2000" spc="-5" dirty="0">
                <a:latin typeface="Carlito"/>
                <a:cs typeface="Carlito"/>
              </a:rPr>
              <a:t>the </a:t>
            </a:r>
            <a:r>
              <a:rPr sz="2000" spc="-20" dirty="0">
                <a:latin typeface="Carlito"/>
                <a:cs typeface="Carlito"/>
              </a:rPr>
              <a:t>kernel </a:t>
            </a:r>
            <a:r>
              <a:rPr sz="2000" spc="-15" dirty="0">
                <a:latin typeface="Carlito"/>
                <a:cs typeface="Carlito"/>
              </a:rPr>
              <a:t>into </a:t>
            </a:r>
            <a:r>
              <a:rPr sz="2000" spc="-10" dirty="0">
                <a:latin typeface="Carlito"/>
                <a:cs typeface="Carlito"/>
              </a:rPr>
              <a:t>user</a:t>
            </a:r>
            <a:r>
              <a:rPr sz="2000" spc="185" dirty="0">
                <a:latin typeface="Carlito"/>
                <a:cs typeface="Carlito"/>
              </a:rPr>
              <a:t> </a:t>
            </a:r>
            <a:r>
              <a:rPr sz="2000" spc="-5" dirty="0">
                <a:latin typeface="Carlito"/>
                <a:cs typeface="Carlito"/>
              </a:rPr>
              <a:t>space</a:t>
            </a:r>
            <a:endParaRPr sz="2000" dirty="0">
              <a:latin typeface="Carlito"/>
              <a:cs typeface="Carlito"/>
            </a:endParaRPr>
          </a:p>
          <a:p>
            <a:pPr marL="241300" indent="-228600">
              <a:lnSpc>
                <a:spcPct val="100000"/>
              </a:lnSpc>
              <a:spcBef>
                <a:spcPts val="770"/>
              </a:spcBef>
              <a:buFont typeface="Arial"/>
              <a:buChar char="•"/>
              <a:tabLst>
                <a:tab pos="240665" algn="l"/>
                <a:tab pos="241300" algn="l"/>
              </a:tabLst>
            </a:pPr>
            <a:r>
              <a:rPr sz="2000" b="1" spc="-5" dirty="0">
                <a:solidFill>
                  <a:srgbClr val="3366FF"/>
                </a:solidFill>
                <a:latin typeface="Carlito"/>
                <a:cs typeface="Carlito"/>
              </a:rPr>
              <a:t>Mach </a:t>
            </a:r>
            <a:r>
              <a:rPr sz="2000" spc="-20" dirty="0">
                <a:latin typeface="Carlito"/>
                <a:cs typeface="Carlito"/>
              </a:rPr>
              <a:t>example </a:t>
            </a:r>
            <a:r>
              <a:rPr sz="2000" spc="-5" dirty="0">
                <a:latin typeface="Carlito"/>
                <a:cs typeface="Carlito"/>
              </a:rPr>
              <a:t>of</a:t>
            </a:r>
            <a:r>
              <a:rPr sz="2000" spc="75" dirty="0">
                <a:latin typeface="Carlito"/>
                <a:cs typeface="Carlito"/>
              </a:rPr>
              <a:t> </a:t>
            </a:r>
            <a:r>
              <a:rPr sz="2000" b="1" spc="-10" dirty="0">
                <a:solidFill>
                  <a:srgbClr val="3366FF"/>
                </a:solidFill>
                <a:latin typeface="Carlito"/>
                <a:cs typeface="Carlito"/>
              </a:rPr>
              <a:t>microkernel</a:t>
            </a:r>
            <a:endParaRPr sz="2000" dirty="0">
              <a:latin typeface="Carlito"/>
              <a:cs typeface="Carlito"/>
            </a:endParaRPr>
          </a:p>
          <a:p>
            <a:pPr marL="698500" lvl="1" indent="-229235">
              <a:lnSpc>
                <a:spcPct val="100000"/>
              </a:lnSpc>
              <a:spcBef>
                <a:spcPts val="260"/>
              </a:spcBef>
              <a:buFont typeface="Arial"/>
              <a:buChar char="•"/>
              <a:tabLst>
                <a:tab pos="698500" algn="l"/>
                <a:tab pos="699135" algn="l"/>
              </a:tabLst>
            </a:pPr>
            <a:r>
              <a:rPr sz="2000" spc="-5" dirty="0">
                <a:latin typeface="Carlito"/>
                <a:cs typeface="Carlito"/>
              </a:rPr>
              <a:t>Mac </a:t>
            </a:r>
            <a:r>
              <a:rPr sz="2000" spc="-10" dirty="0">
                <a:latin typeface="Carlito"/>
                <a:cs typeface="Carlito"/>
              </a:rPr>
              <a:t>OS </a:t>
            </a:r>
            <a:r>
              <a:rPr sz="2000" spc="-5" dirty="0">
                <a:latin typeface="Carlito"/>
                <a:cs typeface="Carlito"/>
              </a:rPr>
              <a:t>X </a:t>
            </a:r>
            <a:r>
              <a:rPr sz="2000" spc="-20" dirty="0">
                <a:latin typeface="Carlito"/>
                <a:cs typeface="Carlito"/>
              </a:rPr>
              <a:t>kernel </a:t>
            </a:r>
            <a:r>
              <a:rPr sz="2000" spc="-5" dirty="0">
                <a:latin typeface="Carlito"/>
                <a:cs typeface="Carlito"/>
              </a:rPr>
              <a:t>(</a:t>
            </a:r>
            <a:r>
              <a:rPr sz="2000" b="1" spc="-5" dirty="0">
                <a:solidFill>
                  <a:srgbClr val="3366FF"/>
                </a:solidFill>
                <a:latin typeface="Carlito"/>
                <a:cs typeface="Carlito"/>
              </a:rPr>
              <a:t>Darwin</a:t>
            </a:r>
            <a:r>
              <a:rPr sz="2000" spc="-5" dirty="0">
                <a:latin typeface="Carlito"/>
                <a:cs typeface="Carlito"/>
              </a:rPr>
              <a:t>) partly </a:t>
            </a:r>
            <a:r>
              <a:rPr sz="2000" spc="-10" dirty="0">
                <a:latin typeface="Carlito"/>
                <a:cs typeface="Carlito"/>
              </a:rPr>
              <a:t>based on</a:t>
            </a:r>
            <a:r>
              <a:rPr sz="2000" spc="190" dirty="0">
                <a:latin typeface="Carlito"/>
                <a:cs typeface="Carlito"/>
              </a:rPr>
              <a:t> </a:t>
            </a:r>
            <a:r>
              <a:rPr sz="2000" spc="-5" dirty="0">
                <a:latin typeface="Carlito"/>
                <a:cs typeface="Carlito"/>
              </a:rPr>
              <a:t>Mach</a:t>
            </a:r>
            <a:endParaRPr sz="2000" dirty="0">
              <a:latin typeface="Carlito"/>
              <a:cs typeface="Carlito"/>
            </a:endParaRPr>
          </a:p>
          <a:p>
            <a:pPr marL="241300" indent="-228600">
              <a:lnSpc>
                <a:spcPts val="2280"/>
              </a:lnSpc>
              <a:spcBef>
                <a:spcPts val="750"/>
              </a:spcBef>
              <a:buFont typeface="Arial"/>
              <a:buChar char="•"/>
              <a:tabLst>
                <a:tab pos="240665" algn="l"/>
                <a:tab pos="241300" algn="l"/>
              </a:tabLst>
            </a:pPr>
            <a:r>
              <a:rPr sz="2000" spc="-10" dirty="0">
                <a:latin typeface="Carlito"/>
                <a:cs typeface="Carlito"/>
              </a:rPr>
              <a:t>Communication </a:t>
            </a:r>
            <a:r>
              <a:rPr sz="2000" spc="-25" dirty="0">
                <a:latin typeface="Carlito"/>
                <a:cs typeface="Carlito"/>
              </a:rPr>
              <a:t>takes </a:t>
            </a:r>
            <a:r>
              <a:rPr sz="2000" spc="-5" dirty="0">
                <a:latin typeface="Carlito"/>
                <a:cs typeface="Carlito"/>
              </a:rPr>
              <a:t>place </a:t>
            </a:r>
            <a:r>
              <a:rPr sz="2000" spc="-15" dirty="0">
                <a:latin typeface="Carlito"/>
                <a:cs typeface="Carlito"/>
              </a:rPr>
              <a:t>between </a:t>
            </a:r>
            <a:r>
              <a:rPr sz="2000" spc="-10" dirty="0">
                <a:latin typeface="Carlito"/>
                <a:cs typeface="Carlito"/>
              </a:rPr>
              <a:t>user </a:t>
            </a:r>
            <a:r>
              <a:rPr sz="2000" spc="-5" dirty="0">
                <a:latin typeface="Carlito"/>
                <a:cs typeface="Carlito"/>
              </a:rPr>
              <a:t>modules</a:t>
            </a:r>
            <a:r>
              <a:rPr sz="2000" spc="250" dirty="0">
                <a:latin typeface="Carlito"/>
                <a:cs typeface="Carlito"/>
              </a:rPr>
              <a:t> </a:t>
            </a:r>
            <a:r>
              <a:rPr sz="2000" spc="-5" dirty="0">
                <a:latin typeface="Carlito"/>
                <a:cs typeface="Carlito"/>
              </a:rPr>
              <a:t>using</a:t>
            </a:r>
            <a:endParaRPr sz="2000" dirty="0">
              <a:latin typeface="Carlito"/>
              <a:cs typeface="Carlito"/>
            </a:endParaRPr>
          </a:p>
          <a:p>
            <a:pPr marL="241300">
              <a:lnSpc>
                <a:spcPts val="2280"/>
              </a:lnSpc>
            </a:pPr>
            <a:r>
              <a:rPr sz="2000" b="1" spc="-15" dirty="0">
                <a:solidFill>
                  <a:srgbClr val="3366FF"/>
                </a:solidFill>
                <a:latin typeface="Carlito"/>
                <a:cs typeface="Carlito"/>
              </a:rPr>
              <a:t>message</a:t>
            </a:r>
            <a:r>
              <a:rPr sz="2000" b="1" spc="20" dirty="0">
                <a:solidFill>
                  <a:srgbClr val="3366FF"/>
                </a:solidFill>
                <a:latin typeface="Carlito"/>
                <a:cs typeface="Carlito"/>
              </a:rPr>
              <a:t> </a:t>
            </a:r>
            <a:r>
              <a:rPr sz="2000" b="1" spc="-5" dirty="0">
                <a:solidFill>
                  <a:srgbClr val="3366FF"/>
                </a:solidFill>
                <a:latin typeface="Carlito"/>
                <a:cs typeface="Carlito"/>
              </a:rPr>
              <a:t>passing</a:t>
            </a:r>
            <a:endParaRPr sz="2000" dirty="0">
              <a:latin typeface="Carlito"/>
              <a:cs typeface="Carlito"/>
            </a:endParaRPr>
          </a:p>
          <a:p>
            <a:pPr marL="241300" indent="-228600">
              <a:lnSpc>
                <a:spcPct val="100000"/>
              </a:lnSpc>
              <a:spcBef>
                <a:spcPts val="770"/>
              </a:spcBef>
              <a:buFont typeface="Arial"/>
              <a:buChar char="•"/>
              <a:tabLst>
                <a:tab pos="240665" algn="l"/>
                <a:tab pos="241300" algn="l"/>
              </a:tabLst>
            </a:pPr>
            <a:r>
              <a:rPr sz="2000" spc="-15" dirty="0">
                <a:latin typeface="Carlito"/>
                <a:cs typeface="Carlito"/>
              </a:rPr>
              <a:t>Benefits:</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10" dirty="0">
                <a:latin typeface="Carlito"/>
                <a:cs typeface="Carlito"/>
              </a:rPr>
              <a:t>Easier </a:t>
            </a:r>
            <a:r>
              <a:rPr sz="2000" spc="-15" dirty="0">
                <a:latin typeface="Carlito"/>
                <a:cs typeface="Carlito"/>
              </a:rPr>
              <a:t>to extend </a:t>
            </a:r>
            <a:r>
              <a:rPr sz="2000" spc="-5" dirty="0">
                <a:latin typeface="Carlito"/>
                <a:cs typeface="Carlito"/>
              </a:rPr>
              <a:t>a</a:t>
            </a:r>
            <a:r>
              <a:rPr sz="2000" spc="70" dirty="0">
                <a:latin typeface="Carlito"/>
                <a:cs typeface="Carlito"/>
              </a:rPr>
              <a:t> </a:t>
            </a:r>
            <a:r>
              <a:rPr sz="2000" spc="-15" dirty="0">
                <a:latin typeface="Carlito"/>
                <a:cs typeface="Carlito"/>
              </a:rPr>
              <a:t>microkernel</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10" dirty="0">
                <a:latin typeface="Carlito"/>
                <a:cs typeface="Carlito"/>
              </a:rPr>
              <a:t>Easier </a:t>
            </a:r>
            <a:r>
              <a:rPr sz="2000" spc="-15" dirty="0">
                <a:latin typeface="Carlito"/>
                <a:cs typeface="Carlito"/>
              </a:rPr>
              <a:t>to </a:t>
            </a:r>
            <a:r>
              <a:rPr sz="2000" spc="-5" dirty="0">
                <a:latin typeface="Carlito"/>
                <a:cs typeface="Carlito"/>
              </a:rPr>
              <a:t>port the </a:t>
            </a:r>
            <a:r>
              <a:rPr sz="2000" spc="-15" dirty="0">
                <a:latin typeface="Carlito"/>
                <a:cs typeface="Carlito"/>
              </a:rPr>
              <a:t>operating </a:t>
            </a:r>
            <a:r>
              <a:rPr sz="2000" spc="-30" dirty="0">
                <a:latin typeface="Carlito"/>
                <a:cs typeface="Carlito"/>
              </a:rPr>
              <a:t>system </a:t>
            </a:r>
            <a:r>
              <a:rPr sz="2000" spc="-15" dirty="0">
                <a:latin typeface="Carlito"/>
                <a:cs typeface="Carlito"/>
              </a:rPr>
              <a:t>to </a:t>
            </a:r>
            <a:r>
              <a:rPr sz="2000" spc="-5" dirty="0">
                <a:latin typeface="Carlito"/>
                <a:cs typeface="Carlito"/>
              </a:rPr>
              <a:t>new</a:t>
            </a:r>
            <a:r>
              <a:rPr sz="2000" spc="210" dirty="0">
                <a:latin typeface="Carlito"/>
                <a:cs typeface="Carlito"/>
              </a:rPr>
              <a:t> </a:t>
            </a:r>
            <a:r>
              <a:rPr sz="2000" spc="-10" dirty="0">
                <a:latin typeface="Carlito"/>
                <a:cs typeface="Carlito"/>
              </a:rPr>
              <a:t>architectures</a:t>
            </a:r>
            <a:endParaRPr sz="2000" dirty="0">
              <a:latin typeface="Carlito"/>
              <a:cs typeface="Carlito"/>
            </a:endParaRPr>
          </a:p>
          <a:p>
            <a:pPr marL="698500" lvl="1" indent="-229235">
              <a:lnSpc>
                <a:spcPct val="100000"/>
              </a:lnSpc>
              <a:spcBef>
                <a:spcPts val="240"/>
              </a:spcBef>
              <a:buFont typeface="Arial"/>
              <a:buChar char="•"/>
              <a:tabLst>
                <a:tab pos="698500" algn="l"/>
                <a:tab pos="699135" algn="l"/>
              </a:tabLst>
            </a:pPr>
            <a:r>
              <a:rPr sz="2000" spc="-10" dirty="0">
                <a:latin typeface="Carlito"/>
                <a:cs typeface="Carlito"/>
              </a:rPr>
              <a:t>More reliable (less code </a:t>
            </a:r>
            <a:r>
              <a:rPr sz="2000" spc="-5" dirty="0">
                <a:latin typeface="Carlito"/>
                <a:cs typeface="Carlito"/>
              </a:rPr>
              <a:t>is </a:t>
            </a:r>
            <a:r>
              <a:rPr sz="2000" dirty="0">
                <a:latin typeface="Carlito"/>
                <a:cs typeface="Carlito"/>
              </a:rPr>
              <a:t>running </a:t>
            </a:r>
            <a:r>
              <a:rPr sz="2000" spc="-5" dirty="0">
                <a:latin typeface="Carlito"/>
                <a:cs typeface="Carlito"/>
              </a:rPr>
              <a:t>in </a:t>
            </a:r>
            <a:r>
              <a:rPr sz="2000" spc="-20" dirty="0">
                <a:latin typeface="Carlito"/>
                <a:cs typeface="Carlito"/>
              </a:rPr>
              <a:t>kernel</a:t>
            </a:r>
            <a:r>
              <a:rPr sz="2000" spc="160" dirty="0">
                <a:latin typeface="Carlito"/>
                <a:cs typeface="Carlito"/>
              </a:rPr>
              <a:t> </a:t>
            </a:r>
            <a:r>
              <a:rPr sz="2000" spc="-10" dirty="0">
                <a:latin typeface="Carlito"/>
                <a:cs typeface="Carlito"/>
              </a:rPr>
              <a:t>mode)</a:t>
            </a:r>
            <a:endParaRPr sz="2000" dirty="0">
              <a:latin typeface="Carlito"/>
              <a:cs typeface="Carlito"/>
            </a:endParaRPr>
          </a:p>
          <a:p>
            <a:pPr marL="698500" lvl="1" indent="-229235">
              <a:lnSpc>
                <a:spcPct val="100000"/>
              </a:lnSpc>
              <a:spcBef>
                <a:spcPts val="265"/>
              </a:spcBef>
              <a:buFont typeface="Arial"/>
              <a:buChar char="•"/>
              <a:tabLst>
                <a:tab pos="698500" algn="l"/>
                <a:tab pos="699135" algn="l"/>
              </a:tabLst>
            </a:pPr>
            <a:r>
              <a:rPr sz="2000" spc="-10" dirty="0">
                <a:latin typeface="Carlito"/>
                <a:cs typeface="Carlito"/>
              </a:rPr>
              <a:t>More</a:t>
            </a:r>
            <a:r>
              <a:rPr sz="2000" spc="10" dirty="0">
                <a:latin typeface="Carlito"/>
                <a:cs typeface="Carlito"/>
              </a:rPr>
              <a:t> </a:t>
            </a:r>
            <a:r>
              <a:rPr sz="2000" spc="-15" dirty="0">
                <a:latin typeface="Carlito"/>
                <a:cs typeface="Carlito"/>
              </a:rPr>
              <a:t>secure</a:t>
            </a:r>
            <a:endParaRPr sz="2000" dirty="0">
              <a:latin typeface="Carlito"/>
              <a:cs typeface="Carlito"/>
            </a:endParaRPr>
          </a:p>
          <a:p>
            <a:pPr marL="241300" indent="-228600">
              <a:lnSpc>
                <a:spcPct val="100000"/>
              </a:lnSpc>
              <a:spcBef>
                <a:spcPts val="770"/>
              </a:spcBef>
              <a:buFont typeface="Arial"/>
              <a:buChar char="•"/>
              <a:tabLst>
                <a:tab pos="240665" algn="l"/>
                <a:tab pos="241300" algn="l"/>
              </a:tabLst>
            </a:pPr>
            <a:r>
              <a:rPr sz="2000" spc="-10" dirty="0">
                <a:latin typeface="Carlito"/>
                <a:cs typeface="Carlito"/>
              </a:rPr>
              <a:t>Detriments:</a:t>
            </a:r>
            <a:endParaRPr sz="2000" dirty="0">
              <a:latin typeface="Carlito"/>
              <a:cs typeface="Carlito"/>
            </a:endParaRPr>
          </a:p>
          <a:p>
            <a:pPr marL="698500" lvl="1" indent="-229235">
              <a:lnSpc>
                <a:spcPts val="2280"/>
              </a:lnSpc>
              <a:spcBef>
                <a:spcPts val="265"/>
              </a:spcBef>
              <a:buFont typeface="Arial"/>
              <a:buChar char="•"/>
              <a:tabLst>
                <a:tab pos="698500" algn="l"/>
                <a:tab pos="699135" algn="l"/>
              </a:tabLst>
            </a:pPr>
            <a:r>
              <a:rPr sz="2000" spc="-15" dirty="0">
                <a:latin typeface="Carlito"/>
                <a:cs typeface="Carlito"/>
              </a:rPr>
              <a:t>Performance overhead </a:t>
            </a:r>
            <a:r>
              <a:rPr sz="2000" spc="-5" dirty="0">
                <a:latin typeface="Carlito"/>
                <a:cs typeface="Carlito"/>
              </a:rPr>
              <a:t>of </a:t>
            </a:r>
            <a:r>
              <a:rPr sz="2000" spc="-10" dirty="0">
                <a:latin typeface="Carlito"/>
                <a:cs typeface="Carlito"/>
              </a:rPr>
              <a:t>user space </a:t>
            </a:r>
            <a:r>
              <a:rPr sz="2000" spc="-15" dirty="0">
                <a:latin typeface="Carlito"/>
                <a:cs typeface="Carlito"/>
              </a:rPr>
              <a:t>to </a:t>
            </a:r>
            <a:r>
              <a:rPr sz="2000" spc="-20" dirty="0">
                <a:latin typeface="Carlito"/>
                <a:cs typeface="Carlito"/>
              </a:rPr>
              <a:t>kernel</a:t>
            </a:r>
            <a:r>
              <a:rPr sz="2000" spc="265" dirty="0">
                <a:latin typeface="Carlito"/>
                <a:cs typeface="Carlito"/>
              </a:rPr>
              <a:t> </a:t>
            </a:r>
            <a:r>
              <a:rPr sz="2000" spc="-10" dirty="0">
                <a:latin typeface="Carlito"/>
                <a:cs typeface="Carlito"/>
              </a:rPr>
              <a:t>space</a:t>
            </a:r>
            <a:endParaRPr sz="2000" dirty="0">
              <a:latin typeface="Carlito"/>
              <a:cs typeface="Carlito"/>
            </a:endParaRPr>
          </a:p>
          <a:p>
            <a:pPr marL="698500">
              <a:lnSpc>
                <a:spcPts val="2280"/>
              </a:lnSpc>
            </a:pPr>
            <a:r>
              <a:rPr sz="2000" spc="-10" dirty="0">
                <a:latin typeface="Carlito"/>
                <a:cs typeface="Carlito"/>
              </a:rPr>
              <a:t>communication</a:t>
            </a:r>
            <a:endParaRPr sz="20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498600" y="182563"/>
            <a:ext cx="7645400" cy="576262"/>
          </a:xfrm>
          <a:ln>
            <a:solidFill>
              <a:schemeClr val="accent1"/>
            </a:solidFill>
          </a:ln>
        </p:spPr>
        <p:txBody>
          <a:bodyPr/>
          <a:lstStyle/>
          <a:p>
            <a:pPr eaLnBrk="1" fontAlgn="auto" hangingPunct="1">
              <a:spcAft>
                <a:spcPts val="0"/>
              </a:spcAft>
              <a:defRPr/>
            </a:pPr>
            <a:r>
              <a:rPr lang="en-US" altLang="en-US" b="1" dirty="0"/>
              <a:t>Computer System Structure</a:t>
            </a:r>
          </a:p>
        </p:txBody>
      </p:sp>
      <p:sp>
        <p:nvSpPr>
          <p:cNvPr id="7171" name="Rectangle 3"/>
          <p:cNvSpPr>
            <a:spLocks noGrp="1" noChangeArrowheads="1"/>
          </p:cNvSpPr>
          <p:nvPr>
            <p:ph type="body" idx="4294967295"/>
          </p:nvPr>
        </p:nvSpPr>
        <p:spPr>
          <a:xfrm>
            <a:off x="0" y="1116013"/>
            <a:ext cx="8570913" cy="4749800"/>
          </a:xfrm>
        </p:spPr>
        <p:txBody>
          <a:bodyPr rtlCol="0">
            <a:normAutofit/>
          </a:bodyPr>
          <a:lstStyle/>
          <a:p>
            <a:pPr eaLnBrk="1" fontAlgn="auto" hangingPunct="1">
              <a:spcAft>
                <a:spcPts val="0"/>
              </a:spcAft>
              <a:defRPr/>
            </a:pPr>
            <a:r>
              <a:rPr lang="en-US" altLang="en-US" sz="2400" b="1" dirty="0"/>
              <a:t>Computer system can be divided into four components:</a:t>
            </a:r>
          </a:p>
          <a:p>
            <a:pPr lvl="1" eaLnBrk="1" fontAlgn="auto" hangingPunct="1">
              <a:spcAft>
                <a:spcPts val="0"/>
              </a:spcAft>
              <a:defRPr/>
            </a:pPr>
            <a:r>
              <a:rPr lang="en-US" altLang="en-US" sz="2600" b="1" dirty="0">
                <a:solidFill>
                  <a:srgbClr val="FF0000"/>
                </a:solidFill>
              </a:rPr>
              <a:t>Hardware</a:t>
            </a:r>
            <a:r>
              <a:rPr lang="en-US" altLang="en-US" sz="1800" b="1" dirty="0"/>
              <a:t> – provides basic computing resources</a:t>
            </a:r>
          </a:p>
          <a:p>
            <a:pPr lvl="2" eaLnBrk="1" fontAlgn="auto" hangingPunct="1">
              <a:spcAft>
                <a:spcPts val="0"/>
              </a:spcAft>
              <a:defRPr/>
            </a:pPr>
            <a:r>
              <a:rPr lang="en-US" altLang="en-US" sz="1800" b="1" dirty="0"/>
              <a:t>CPU, memory, I/O devices</a:t>
            </a:r>
          </a:p>
          <a:p>
            <a:pPr lvl="1" eaLnBrk="1" fontAlgn="auto" hangingPunct="1">
              <a:spcAft>
                <a:spcPts val="0"/>
              </a:spcAft>
              <a:defRPr/>
            </a:pPr>
            <a:r>
              <a:rPr lang="en-US" altLang="en-US" sz="2600" b="1" dirty="0">
                <a:solidFill>
                  <a:srgbClr val="FF0000"/>
                </a:solidFill>
              </a:rPr>
              <a:t>Operating system</a:t>
            </a:r>
          </a:p>
          <a:p>
            <a:pPr lvl="2" eaLnBrk="1" fontAlgn="auto" hangingPunct="1">
              <a:spcAft>
                <a:spcPts val="0"/>
              </a:spcAft>
              <a:defRPr/>
            </a:pPr>
            <a:r>
              <a:rPr lang="en-US" altLang="en-US" sz="1800" b="1" dirty="0"/>
              <a:t>Controls and coordinates use of hardware among various applications and users</a:t>
            </a:r>
          </a:p>
          <a:p>
            <a:pPr lvl="1" eaLnBrk="1" fontAlgn="auto" hangingPunct="1">
              <a:spcAft>
                <a:spcPts val="0"/>
              </a:spcAft>
              <a:defRPr/>
            </a:pPr>
            <a:r>
              <a:rPr lang="en-US" altLang="en-US" sz="2600" b="1" dirty="0">
                <a:solidFill>
                  <a:srgbClr val="FF0000"/>
                </a:solidFill>
              </a:rPr>
              <a:t>Application programs </a:t>
            </a:r>
            <a:r>
              <a:rPr lang="en-US" altLang="en-US" sz="1800" b="1" dirty="0"/>
              <a:t>– define the ways in which the system resources are used to solve the computing problems of the users</a:t>
            </a:r>
          </a:p>
          <a:p>
            <a:pPr lvl="2" eaLnBrk="1" fontAlgn="auto" hangingPunct="1">
              <a:spcAft>
                <a:spcPts val="0"/>
              </a:spcAft>
              <a:defRPr/>
            </a:pPr>
            <a:r>
              <a:rPr lang="en-US" altLang="en-US" sz="1800" b="1" dirty="0"/>
              <a:t>Word processors, compilers, web browsers, database systems, video games</a:t>
            </a:r>
          </a:p>
          <a:p>
            <a:pPr lvl="1" eaLnBrk="1" fontAlgn="auto" hangingPunct="1">
              <a:spcAft>
                <a:spcPts val="0"/>
              </a:spcAft>
              <a:defRPr/>
            </a:pPr>
            <a:r>
              <a:rPr lang="en-US" altLang="en-US" sz="2600" b="1" dirty="0">
                <a:solidFill>
                  <a:srgbClr val="FF0000"/>
                </a:solidFill>
              </a:rPr>
              <a:t>Users</a:t>
            </a:r>
          </a:p>
          <a:p>
            <a:pPr lvl="2" eaLnBrk="1" fontAlgn="auto" hangingPunct="1">
              <a:spcAft>
                <a:spcPts val="0"/>
              </a:spcAft>
              <a:defRPr/>
            </a:pPr>
            <a:r>
              <a:rPr lang="en-US" altLang="en-US" sz="1800" b="1" dirty="0"/>
              <a:t>People, machines, other computers</a:t>
            </a:r>
          </a:p>
        </p:txBody>
      </p:sp>
    </p:spTree>
    <p:extLst>
      <p:ext uri="{BB962C8B-B14F-4D97-AF65-F5344CB8AC3E}">
        <p14:creationId xmlns:p14="http://schemas.microsoft.com/office/powerpoint/2010/main" val="10623211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3793" y="105613"/>
            <a:ext cx="7645807" cy="695325"/>
          </a:xfrm>
          <a:prstGeom prst="rect">
            <a:avLst/>
          </a:prstGeom>
        </p:spPr>
        <p:txBody>
          <a:bodyPr vert="horz" wrap="square" lIns="0" tIns="12065" rIns="0" bIns="0" rtlCol="0">
            <a:spAutoFit/>
          </a:bodyPr>
          <a:lstStyle/>
          <a:p>
            <a:pPr marL="12700">
              <a:lnSpc>
                <a:spcPct val="100000"/>
              </a:lnSpc>
              <a:spcBef>
                <a:spcPts val="95"/>
              </a:spcBef>
            </a:pPr>
            <a:r>
              <a:rPr sz="4400" spc="-20" dirty="0">
                <a:latin typeface="Caladea"/>
                <a:cs typeface="Caladea"/>
              </a:rPr>
              <a:t>Microkernel </a:t>
            </a:r>
            <a:r>
              <a:rPr sz="4400" spc="-35" dirty="0">
                <a:latin typeface="Caladea"/>
                <a:cs typeface="Caladea"/>
              </a:rPr>
              <a:t>System</a:t>
            </a:r>
            <a:r>
              <a:rPr sz="4400" spc="55" dirty="0">
                <a:latin typeface="Caladea"/>
                <a:cs typeface="Caladea"/>
              </a:rPr>
              <a:t> </a:t>
            </a:r>
            <a:r>
              <a:rPr sz="4400" spc="-15" dirty="0">
                <a:latin typeface="Caladea"/>
                <a:cs typeface="Caladea"/>
              </a:rPr>
              <a:t>Structure</a:t>
            </a:r>
            <a:endParaRPr sz="4400" dirty="0">
              <a:latin typeface="Caladea"/>
              <a:cs typeface="Caladea"/>
            </a:endParaRPr>
          </a:p>
        </p:txBody>
      </p:sp>
      <p:grpSp>
        <p:nvGrpSpPr>
          <p:cNvPr id="3" name="object 3"/>
          <p:cNvGrpSpPr/>
          <p:nvPr/>
        </p:nvGrpSpPr>
        <p:grpSpPr>
          <a:xfrm>
            <a:off x="1166799" y="1288936"/>
            <a:ext cx="6525895" cy="2788920"/>
            <a:chOff x="1166799" y="1288936"/>
            <a:chExt cx="6525895" cy="2788920"/>
          </a:xfrm>
        </p:grpSpPr>
        <p:sp>
          <p:nvSpPr>
            <p:cNvPr id="4" name="object 4"/>
            <p:cNvSpPr/>
            <p:nvPr/>
          </p:nvSpPr>
          <p:spPr>
            <a:xfrm>
              <a:off x="1171879" y="2608588"/>
              <a:ext cx="6515734" cy="1464310"/>
            </a:xfrm>
            <a:custGeom>
              <a:avLst/>
              <a:gdLst/>
              <a:ahLst/>
              <a:cxnLst/>
              <a:rect l="l" t="t" r="r" b="b"/>
              <a:pathLst>
                <a:path w="6515734" h="1464310">
                  <a:moveTo>
                    <a:pt x="6515459" y="0"/>
                  </a:moveTo>
                  <a:lnTo>
                    <a:pt x="0" y="0"/>
                  </a:lnTo>
                  <a:lnTo>
                    <a:pt x="0" y="1464193"/>
                  </a:lnTo>
                  <a:lnTo>
                    <a:pt x="6515459" y="1464193"/>
                  </a:lnTo>
                  <a:lnTo>
                    <a:pt x="6515459" y="0"/>
                  </a:lnTo>
                  <a:close/>
                </a:path>
              </a:pathLst>
            </a:custGeom>
            <a:solidFill>
              <a:srgbClr val="D4F0F3"/>
            </a:solidFill>
          </p:spPr>
          <p:txBody>
            <a:bodyPr wrap="square" lIns="0" tIns="0" rIns="0" bIns="0" rtlCol="0"/>
            <a:lstStyle/>
            <a:p>
              <a:endParaRPr/>
            </a:p>
          </p:txBody>
        </p:sp>
        <p:sp>
          <p:nvSpPr>
            <p:cNvPr id="5" name="object 5"/>
            <p:cNvSpPr/>
            <p:nvPr/>
          </p:nvSpPr>
          <p:spPr>
            <a:xfrm>
              <a:off x="1171879" y="2608588"/>
              <a:ext cx="6515734" cy="1464310"/>
            </a:xfrm>
            <a:custGeom>
              <a:avLst/>
              <a:gdLst/>
              <a:ahLst/>
              <a:cxnLst/>
              <a:rect l="l" t="t" r="r" b="b"/>
              <a:pathLst>
                <a:path w="6515734" h="1464310">
                  <a:moveTo>
                    <a:pt x="6515459" y="1464193"/>
                  </a:moveTo>
                  <a:lnTo>
                    <a:pt x="0" y="1464193"/>
                  </a:lnTo>
                  <a:lnTo>
                    <a:pt x="0" y="0"/>
                  </a:lnTo>
                  <a:lnTo>
                    <a:pt x="6515459" y="0"/>
                  </a:lnTo>
                  <a:lnTo>
                    <a:pt x="6515459" y="1464193"/>
                  </a:lnTo>
                  <a:close/>
                </a:path>
              </a:pathLst>
            </a:custGeom>
            <a:ln w="9544">
              <a:solidFill>
                <a:srgbClr val="000000"/>
              </a:solidFill>
            </a:ln>
          </p:spPr>
          <p:txBody>
            <a:bodyPr wrap="square" lIns="0" tIns="0" rIns="0" bIns="0" rtlCol="0"/>
            <a:lstStyle/>
            <a:p>
              <a:endParaRPr/>
            </a:p>
          </p:txBody>
        </p:sp>
        <p:sp>
          <p:nvSpPr>
            <p:cNvPr id="6" name="object 6"/>
            <p:cNvSpPr/>
            <p:nvPr/>
          </p:nvSpPr>
          <p:spPr>
            <a:xfrm>
              <a:off x="1467917" y="1288936"/>
              <a:ext cx="1296670" cy="810895"/>
            </a:xfrm>
            <a:custGeom>
              <a:avLst/>
              <a:gdLst/>
              <a:ahLst/>
              <a:cxnLst/>
              <a:rect l="l" t="t" r="r" b="b"/>
              <a:pathLst>
                <a:path w="1296670" h="810894">
                  <a:moveTo>
                    <a:pt x="1296544" y="0"/>
                  </a:moveTo>
                  <a:lnTo>
                    <a:pt x="0" y="0"/>
                  </a:lnTo>
                  <a:lnTo>
                    <a:pt x="0" y="810785"/>
                  </a:lnTo>
                  <a:lnTo>
                    <a:pt x="1296544" y="810785"/>
                  </a:lnTo>
                  <a:lnTo>
                    <a:pt x="1296544" y="0"/>
                  </a:lnTo>
                  <a:close/>
                </a:path>
              </a:pathLst>
            </a:custGeom>
            <a:solidFill>
              <a:srgbClr val="D2D2D2"/>
            </a:solidFill>
          </p:spPr>
          <p:txBody>
            <a:bodyPr wrap="square" lIns="0" tIns="0" rIns="0" bIns="0" rtlCol="0"/>
            <a:lstStyle/>
            <a:p>
              <a:endParaRPr/>
            </a:p>
          </p:txBody>
        </p:sp>
      </p:grpSp>
      <p:sp>
        <p:nvSpPr>
          <p:cNvPr id="7" name="object 7"/>
          <p:cNvSpPr txBox="1"/>
          <p:nvPr/>
        </p:nvSpPr>
        <p:spPr>
          <a:xfrm>
            <a:off x="1467917" y="1288936"/>
            <a:ext cx="1296670" cy="810895"/>
          </a:xfrm>
          <a:prstGeom prst="rect">
            <a:avLst/>
          </a:prstGeom>
          <a:ln w="9543">
            <a:solidFill>
              <a:srgbClr val="000000"/>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345440" marR="249554" indent="-84455">
              <a:lnSpc>
                <a:spcPct val="100000"/>
              </a:lnSpc>
              <a:spcBef>
                <a:spcPts val="5"/>
              </a:spcBef>
            </a:pPr>
            <a:r>
              <a:rPr sz="1250" dirty="0">
                <a:latin typeface="Arial"/>
                <a:cs typeface="Arial"/>
              </a:rPr>
              <a:t>Applica</a:t>
            </a:r>
            <a:r>
              <a:rPr sz="1250" spc="-5" dirty="0">
                <a:latin typeface="Arial"/>
                <a:cs typeface="Arial"/>
              </a:rPr>
              <a:t>t</a:t>
            </a:r>
            <a:r>
              <a:rPr sz="1250" dirty="0">
                <a:latin typeface="Arial"/>
                <a:cs typeface="Arial"/>
              </a:rPr>
              <a:t>ion  </a:t>
            </a:r>
            <a:r>
              <a:rPr sz="1250" spc="-5" dirty="0">
                <a:latin typeface="Arial"/>
                <a:cs typeface="Arial"/>
              </a:rPr>
              <a:t>Program</a:t>
            </a:r>
            <a:endParaRPr sz="1250">
              <a:latin typeface="Arial"/>
              <a:cs typeface="Arial"/>
            </a:endParaRPr>
          </a:p>
        </p:txBody>
      </p:sp>
      <p:sp>
        <p:nvSpPr>
          <p:cNvPr id="8" name="object 8"/>
          <p:cNvSpPr/>
          <p:nvPr/>
        </p:nvSpPr>
        <p:spPr>
          <a:xfrm>
            <a:off x="3781350" y="1288936"/>
            <a:ext cx="1296670" cy="810895"/>
          </a:xfrm>
          <a:custGeom>
            <a:avLst/>
            <a:gdLst/>
            <a:ahLst/>
            <a:cxnLst/>
            <a:rect l="l" t="t" r="r" b="b"/>
            <a:pathLst>
              <a:path w="1296670" h="810894">
                <a:moveTo>
                  <a:pt x="1296532" y="0"/>
                </a:moveTo>
                <a:lnTo>
                  <a:pt x="0" y="0"/>
                </a:lnTo>
                <a:lnTo>
                  <a:pt x="0" y="810785"/>
                </a:lnTo>
                <a:lnTo>
                  <a:pt x="1296532" y="810785"/>
                </a:lnTo>
                <a:lnTo>
                  <a:pt x="1296532" y="0"/>
                </a:lnTo>
                <a:close/>
              </a:path>
            </a:pathLst>
          </a:custGeom>
          <a:solidFill>
            <a:srgbClr val="D2D2D2"/>
          </a:solidFill>
        </p:spPr>
        <p:txBody>
          <a:bodyPr wrap="square" lIns="0" tIns="0" rIns="0" bIns="0" rtlCol="0"/>
          <a:lstStyle/>
          <a:p>
            <a:endParaRPr/>
          </a:p>
        </p:txBody>
      </p:sp>
      <p:sp>
        <p:nvSpPr>
          <p:cNvPr id="9" name="object 9"/>
          <p:cNvSpPr txBox="1"/>
          <p:nvPr/>
        </p:nvSpPr>
        <p:spPr>
          <a:xfrm>
            <a:off x="3781350" y="1288936"/>
            <a:ext cx="1296670" cy="810895"/>
          </a:xfrm>
          <a:prstGeom prst="rect">
            <a:avLst/>
          </a:prstGeom>
          <a:ln w="9543">
            <a:solidFill>
              <a:srgbClr val="000000"/>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385445" marR="373380" indent="136525">
              <a:lnSpc>
                <a:spcPct val="100000"/>
              </a:lnSpc>
              <a:spcBef>
                <a:spcPts val="5"/>
              </a:spcBef>
            </a:pPr>
            <a:r>
              <a:rPr sz="1250" dirty="0">
                <a:latin typeface="Arial"/>
                <a:cs typeface="Arial"/>
              </a:rPr>
              <a:t>File  Sys</a:t>
            </a:r>
            <a:r>
              <a:rPr sz="1250" spc="-5" dirty="0">
                <a:latin typeface="Arial"/>
                <a:cs typeface="Arial"/>
              </a:rPr>
              <a:t>t</a:t>
            </a:r>
            <a:r>
              <a:rPr sz="1250" dirty="0">
                <a:latin typeface="Arial"/>
                <a:cs typeface="Arial"/>
              </a:rPr>
              <a:t>em</a:t>
            </a:r>
            <a:endParaRPr sz="1250">
              <a:latin typeface="Arial"/>
              <a:cs typeface="Arial"/>
            </a:endParaRPr>
          </a:p>
        </p:txBody>
      </p:sp>
      <p:sp>
        <p:nvSpPr>
          <p:cNvPr id="10" name="object 10"/>
          <p:cNvSpPr/>
          <p:nvPr/>
        </p:nvSpPr>
        <p:spPr>
          <a:xfrm>
            <a:off x="5973707" y="1288936"/>
            <a:ext cx="1296670" cy="810895"/>
          </a:xfrm>
          <a:custGeom>
            <a:avLst/>
            <a:gdLst/>
            <a:ahLst/>
            <a:cxnLst/>
            <a:rect l="l" t="t" r="r" b="b"/>
            <a:pathLst>
              <a:path w="1296670" h="810894">
                <a:moveTo>
                  <a:pt x="1296309" y="0"/>
                </a:moveTo>
                <a:lnTo>
                  <a:pt x="0" y="0"/>
                </a:lnTo>
                <a:lnTo>
                  <a:pt x="0" y="810785"/>
                </a:lnTo>
                <a:lnTo>
                  <a:pt x="1296309" y="810785"/>
                </a:lnTo>
                <a:lnTo>
                  <a:pt x="1296309" y="0"/>
                </a:lnTo>
                <a:close/>
              </a:path>
            </a:pathLst>
          </a:custGeom>
          <a:solidFill>
            <a:srgbClr val="D2D2D2"/>
          </a:solidFill>
        </p:spPr>
        <p:txBody>
          <a:bodyPr wrap="square" lIns="0" tIns="0" rIns="0" bIns="0" rtlCol="0"/>
          <a:lstStyle/>
          <a:p>
            <a:endParaRPr/>
          </a:p>
        </p:txBody>
      </p:sp>
      <p:sp>
        <p:nvSpPr>
          <p:cNvPr id="11" name="object 11"/>
          <p:cNvSpPr txBox="1"/>
          <p:nvPr/>
        </p:nvSpPr>
        <p:spPr>
          <a:xfrm>
            <a:off x="5973707" y="1288936"/>
            <a:ext cx="1296670" cy="810895"/>
          </a:xfrm>
          <a:prstGeom prst="rect">
            <a:avLst/>
          </a:prstGeom>
          <a:ln w="9543">
            <a:solidFill>
              <a:srgbClr val="000000"/>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438784" marR="394970" indent="-31115">
              <a:lnSpc>
                <a:spcPct val="100000"/>
              </a:lnSpc>
              <a:spcBef>
                <a:spcPts val="5"/>
              </a:spcBef>
            </a:pPr>
            <a:r>
              <a:rPr sz="1250" dirty="0">
                <a:latin typeface="Arial"/>
                <a:cs typeface="Arial"/>
              </a:rPr>
              <a:t>Devi</a:t>
            </a:r>
            <a:r>
              <a:rPr sz="1250" spc="-5" dirty="0">
                <a:latin typeface="Arial"/>
                <a:cs typeface="Arial"/>
              </a:rPr>
              <a:t>c</a:t>
            </a:r>
            <a:r>
              <a:rPr sz="1250" dirty="0">
                <a:latin typeface="Arial"/>
                <a:cs typeface="Arial"/>
              </a:rPr>
              <a:t>e  Driver</a:t>
            </a:r>
            <a:endParaRPr sz="1250">
              <a:latin typeface="Arial"/>
              <a:cs typeface="Arial"/>
            </a:endParaRPr>
          </a:p>
        </p:txBody>
      </p:sp>
      <p:grpSp>
        <p:nvGrpSpPr>
          <p:cNvPr id="12" name="object 12"/>
          <p:cNvGrpSpPr/>
          <p:nvPr/>
        </p:nvGrpSpPr>
        <p:grpSpPr>
          <a:xfrm>
            <a:off x="1166799" y="2912387"/>
            <a:ext cx="6525895" cy="1967230"/>
            <a:chOff x="1166799" y="2912387"/>
            <a:chExt cx="6525895" cy="1967230"/>
          </a:xfrm>
        </p:grpSpPr>
        <p:sp>
          <p:nvSpPr>
            <p:cNvPr id="13" name="object 13"/>
            <p:cNvSpPr/>
            <p:nvPr/>
          </p:nvSpPr>
          <p:spPr>
            <a:xfrm>
              <a:off x="1467917" y="2917467"/>
              <a:ext cx="1412875" cy="791845"/>
            </a:xfrm>
            <a:custGeom>
              <a:avLst/>
              <a:gdLst/>
              <a:ahLst/>
              <a:cxnLst/>
              <a:rect l="l" t="t" r="r" b="b"/>
              <a:pathLst>
                <a:path w="1412875" h="791845">
                  <a:moveTo>
                    <a:pt x="706189" y="0"/>
                  </a:moveTo>
                  <a:lnTo>
                    <a:pt x="645263" y="1452"/>
                  </a:lnTo>
                  <a:lnTo>
                    <a:pt x="585775" y="5731"/>
                  </a:lnTo>
                  <a:lnTo>
                    <a:pt x="527937" y="12717"/>
                  </a:lnTo>
                  <a:lnTo>
                    <a:pt x="471961" y="22291"/>
                  </a:lnTo>
                  <a:lnTo>
                    <a:pt x="418059" y="34335"/>
                  </a:lnTo>
                  <a:lnTo>
                    <a:pt x="366444" y="48731"/>
                  </a:lnTo>
                  <a:lnTo>
                    <a:pt x="317326" y="65359"/>
                  </a:lnTo>
                  <a:lnTo>
                    <a:pt x="270920" y="84100"/>
                  </a:lnTo>
                  <a:lnTo>
                    <a:pt x="227435" y="104837"/>
                  </a:lnTo>
                  <a:lnTo>
                    <a:pt x="187086" y="127450"/>
                  </a:lnTo>
                  <a:lnTo>
                    <a:pt x="150083" y="151820"/>
                  </a:lnTo>
                  <a:lnTo>
                    <a:pt x="116640" y="177830"/>
                  </a:lnTo>
                  <a:lnTo>
                    <a:pt x="86967" y="205359"/>
                  </a:lnTo>
                  <a:lnTo>
                    <a:pt x="61277" y="234290"/>
                  </a:lnTo>
                  <a:lnTo>
                    <a:pt x="22696" y="295882"/>
                  </a:lnTo>
                  <a:lnTo>
                    <a:pt x="2592" y="361655"/>
                  </a:lnTo>
                  <a:lnTo>
                    <a:pt x="0" y="395812"/>
                  </a:lnTo>
                  <a:lnTo>
                    <a:pt x="2592" y="429984"/>
                  </a:lnTo>
                  <a:lnTo>
                    <a:pt x="22696" y="495779"/>
                  </a:lnTo>
                  <a:lnTo>
                    <a:pt x="61277" y="557386"/>
                  </a:lnTo>
                  <a:lnTo>
                    <a:pt x="86967" y="586323"/>
                  </a:lnTo>
                  <a:lnTo>
                    <a:pt x="116640" y="613857"/>
                  </a:lnTo>
                  <a:lnTo>
                    <a:pt x="150083" y="639869"/>
                  </a:lnTo>
                  <a:lnTo>
                    <a:pt x="187086" y="664242"/>
                  </a:lnTo>
                  <a:lnTo>
                    <a:pt x="227435" y="686856"/>
                  </a:lnTo>
                  <a:lnTo>
                    <a:pt x="270920" y="707593"/>
                  </a:lnTo>
                  <a:lnTo>
                    <a:pt x="317326" y="726335"/>
                  </a:lnTo>
                  <a:lnTo>
                    <a:pt x="366444" y="742962"/>
                  </a:lnTo>
                  <a:lnTo>
                    <a:pt x="418059" y="757357"/>
                  </a:lnTo>
                  <a:lnTo>
                    <a:pt x="471961" y="769400"/>
                  </a:lnTo>
                  <a:lnTo>
                    <a:pt x="527937" y="778974"/>
                  </a:lnTo>
                  <a:lnTo>
                    <a:pt x="585775" y="785959"/>
                  </a:lnTo>
                  <a:lnTo>
                    <a:pt x="645263" y="790237"/>
                  </a:lnTo>
                  <a:lnTo>
                    <a:pt x="706189" y="791689"/>
                  </a:lnTo>
                  <a:lnTo>
                    <a:pt x="767137" y="790237"/>
                  </a:lnTo>
                  <a:lnTo>
                    <a:pt x="826641" y="785959"/>
                  </a:lnTo>
                  <a:lnTo>
                    <a:pt x="884490" y="778974"/>
                  </a:lnTo>
                  <a:lnTo>
                    <a:pt x="940471" y="769400"/>
                  </a:lnTo>
                  <a:lnTo>
                    <a:pt x="994374" y="757357"/>
                  </a:lnTo>
                  <a:lnTo>
                    <a:pt x="1045987" y="742962"/>
                  </a:lnTo>
                  <a:lnTo>
                    <a:pt x="1095099" y="726335"/>
                  </a:lnTo>
                  <a:lnTo>
                    <a:pt x="1141497" y="707593"/>
                  </a:lnTo>
                  <a:lnTo>
                    <a:pt x="1184970" y="686856"/>
                  </a:lnTo>
                  <a:lnTo>
                    <a:pt x="1225308" y="664242"/>
                  </a:lnTo>
                  <a:lnTo>
                    <a:pt x="1262297" y="639869"/>
                  </a:lnTo>
                  <a:lnTo>
                    <a:pt x="1295727" y="613857"/>
                  </a:lnTo>
                  <a:lnTo>
                    <a:pt x="1325386" y="586323"/>
                  </a:lnTo>
                  <a:lnTo>
                    <a:pt x="1351062" y="557386"/>
                  </a:lnTo>
                  <a:lnTo>
                    <a:pt x="1389621" y="495779"/>
                  </a:lnTo>
                  <a:lnTo>
                    <a:pt x="1409712" y="429984"/>
                  </a:lnTo>
                  <a:lnTo>
                    <a:pt x="1412303" y="395812"/>
                  </a:lnTo>
                  <a:lnTo>
                    <a:pt x="1409712" y="361655"/>
                  </a:lnTo>
                  <a:lnTo>
                    <a:pt x="1389621" y="295882"/>
                  </a:lnTo>
                  <a:lnTo>
                    <a:pt x="1351062" y="234290"/>
                  </a:lnTo>
                  <a:lnTo>
                    <a:pt x="1325386" y="205359"/>
                  </a:lnTo>
                  <a:lnTo>
                    <a:pt x="1295727" y="177830"/>
                  </a:lnTo>
                  <a:lnTo>
                    <a:pt x="1262297" y="151820"/>
                  </a:lnTo>
                  <a:lnTo>
                    <a:pt x="1225308" y="127450"/>
                  </a:lnTo>
                  <a:lnTo>
                    <a:pt x="1184970" y="104837"/>
                  </a:lnTo>
                  <a:lnTo>
                    <a:pt x="1141497" y="84100"/>
                  </a:lnTo>
                  <a:lnTo>
                    <a:pt x="1095099" y="65359"/>
                  </a:lnTo>
                  <a:lnTo>
                    <a:pt x="1045987" y="48731"/>
                  </a:lnTo>
                  <a:lnTo>
                    <a:pt x="994374" y="34335"/>
                  </a:lnTo>
                  <a:lnTo>
                    <a:pt x="940471" y="22291"/>
                  </a:lnTo>
                  <a:lnTo>
                    <a:pt x="884490" y="12717"/>
                  </a:lnTo>
                  <a:lnTo>
                    <a:pt x="826641" y="5731"/>
                  </a:lnTo>
                  <a:lnTo>
                    <a:pt x="767137" y="1452"/>
                  </a:lnTo>
                  <a:lnTo>
                    <a:pt x="706189" y="0"/>
                  </a:lnTo>
                  <a:close/>
                </a:path>
              </a:pathLst>
            </a:custGeom>
            <a:solidFill>
              <a:srgbClr val="D2D2D2"/>
            </a:solidFill>
          </p:spPr>
          <p:txBody>
            <a:bodyPr wrap="square" lIns="0" tIns="0" rIns="0" bIns="0" rtlCol="0"/>
            <a:lstStyle/>
            <a:p>
              <a:endParaRPr/>
            </a:p>
          </p:txBody>
        </p:sp>
        <p:sp>
          <p:nvSpPr>
            <p:cNvPr id="14" name="object 14"/>
            <p:cNvSpPr/>
            <p:nvPr/>
          </p:nvSpPr>
          <p:spPr>
            <a:xfrm>
              <a:off x="1171879" y="2917467"/>
              <a:ext cx="6515734" cy="1957070"/>
            </a:xfrm>
            <a:custGeom>
              <a:avLst/>
              <a:gdLst/>
              <a:ahLst/>
              <a:cxnLst/>
              <a:rect l="l" t="t" r="r" b="b"/>
              <a:pathLst>
                <a:path w="6515734" h="1957070">
                  <a:moveTo>
                    <a:pt x="1708341" y="395812"/>
                  </a:moveTo>
                  <a:lnTo>
                    <a:pt x="1705750" y="429984"/>
                  </a:lnTo>
                  <a:lnTo>
                    <a:pt x="1698120" y="463346"/>
                  </a:lnTo>
                  <a:lnTo>
                    <a:pt x="1668583" y="527166"/>
                  </a:lnTo>
                  <a:lnTo>
                    <a:pt x="1621424" y="586323"/>
                  </a:lnTo>
                  <a:lnTo>
                    <a:pt x="1591765" y="613857"/>
                  </a:lnTo>
                  <a:lnTo>
                    <a:pt x="1558335" y="639869"/>
                  </a:lnTo>
                  <a:lnTo>
                    <a:pt x="1521346" y="664242"/>
                  </a:lnTo>
                  <a:lnTo>
                    <a:pt x="1481009" y="686856"/>
                  </a:lnTo>
                  <a:lnTo>
                    <a:pt x="1437535" y="707593"/>
                  </a:lnTo>
                  <a:lnTo>
                    <a:pt x="1391137" y="726335"/>
                  </a:lnTo>
                  <a:lnTo>
                    <a:pt x="1342026" y="742962"/>
                  </a:lnTo>
                  <a:lnTo>
                    <a:pt x="1290413" y="757357"/>
                  </a:lnTo>
                  <a:lnTo>
                    <a:pt x="1236510" y="769400"/>
                  </a:lnTo>
                  <a:lnTo>
                    <a:pt x="1180528" y="778974"/>
                  </a:lnTo>
                  <a:lnTo>
                    <a:pt x="1122679" y="785959"/>
                  </a:lnTo>
                  <a:lnTo>
                    <a:pt x="1063175" y="790237"/>
                  </a:lnTo>
                  <a:lnTo>
                    <a:pt x="1002228" y="791689"/>
                  </a:lnTo>
                  <a:lnTo>
                    <a:pt x="941302" y="790237"/>
                  </a:lnTo>
                  <a:lnTo>
                    <a:pt x="881814" y="785959"/>
                  </a:lnTo>
                  <a:lnTo>
                    <a:pt x="823975" y="778974"/>
                  </a:lnTo>
                  <a:lnTo>
                    <a:pt x="767999" y="769400"/>
                  </a:lnTo>
                  <a:lnTo>
                    <a:pt x="714098" y="757357"/>
                  </a:lnTo>
                  <a:lnTo>
                    <a:pt x="662482" y="742962"/>
                  </a:lnTo>
                  <a:lnTo>
                    <a:pt x="613365" y="726335"/>
                  </a:lnTo>
                  <a:lnTo>
                    <a:pt x="566958" y="707593"/>
                  </a:lnTo>
                  <a:lnTo>
                    <a:pt x="523474" y="686856"/>
                  </a:lnTo>
                  <a:lnTo>
                    <a:pt x="483124" y="664242"/>
                  </a:lnTo>
                  <a:lnTo>
                    <a:pt x="446122" y="639869"/>
                  </a:lnTo>
                  <a:lnTo>
                    <a:pt x="412678" y="613857"/>
                  </a:lnTo>
                  <a:lnTo>
                    <a:pt x="383005" y="586323"/>
                  </a:lnTo>
                  <a:lnTo>
                    <a:pt x="357316" y="557386"/>
                  </a:lnTo>
                  <a:lnTo>
                    <a:pt x="318734" y="495779"/>
                  </a:lnTo>
                  <a:lnTo>
                    <a:pt x="298630" y="429984"/>
                  </a:lnTo>
                  <a:lnTo>
                    <a:pt x="296038" y="395812"/>
                  </a:lnTo>
                  <a:lnTo>
                    <a:pt x="298630" y="361655"/>
                  </a:lnTo>
                  <a:lnTo>
                    <a:pt x="318734" y="295882"/>
                  </a:lnTo>
                  <a:lnTo>
                    <a:pt x="357316" y="234290"/>
                  </a:lnTo>
                  <a:lnTo>
                    <a:pt x="383005" y="205359"/>
                  </a:lnTo>
                  <a:lnTo>
                    <a:pt x="412678" y="177830"/>
                  </a:lnTo>
                  <a:lnTo>
                    <a:pt x="446122" y="151820"/>
                  </a:lnTo>
                  <a:lnTo>
                    <a:pt x="483124" y="127450"/>
                  </a:lnTo>
                  <a:lnTo>
                    <a:pt x="523474" y="104837"/>
                  </a:lnTo>
                  <a:lnTo>
                    <a:pt x="566958" y="84100"/>
                  </a:lnTo>
                  <a:lnTo>
                    <a:pt x="613365" y="65359"/>
                  </a:lnTo>
                  <a:lnTo>
                    <a:pt x="662482" y="48731"/>
                  </a:lnTo>
                  <a:lnTo>
                    <a:pt x="714098" y="34335"/>
                  </a:lnTo>
                  <a:lnTo>
                    <a:pt x="767999" y="22291"/>
                  </a:lnTo>
                  <a:lnTo>
                    <a:pt x="823975" y="12717"/>
                  </a:lnTo>
                  <a:lnTo>
                    <a:pt x="881814" y="5731"/>
                  </a:lnTo>
                  <a:lnTo>
                    <a:pt x="941302" y="1452"/>
                  </a:lnTo>
                  <a:lnTo>
                    <a:pt x="1002228" y="0"/>
                  </a:lnTo>
                  <a:lnTo>
                    <a:pt x="1063175" y="1452"/>
                  </a:lnTo>
                  <a:lnTo>
                    <a:pt x="1122679" y="5731"/>
                  </a:lnTo>
                  <a:lnTo>
                    <a:pt x="1180528" y="12717"/>
                  </a:lnTo>
                  <a:lnTo>
                    <a:pt x="1236510" y="22291"/>
                  </a:lnTo>
                  <a:lnTo>
                    <a:pt x="1290413" y="34335"/>
                  </a:lnTo>
                  <a:lnTo>
                    <a:pt x="1342026" y="48731"/>
                  </a:lnTo>
                  <a:lnTo>
                    <a:pt x="1391137" y="65359"/>
                  </a:lnTo>
                  <a:lnTo>
                    <a:pt x="1437535" y="84100"/>
                  </a:lnTo>
                  <a:lnTo>
                    <a:pt x="1481009" y="104837"/>
                  </a:lnTo>
                  <a:lnTo>
                    <a:pt x="1521346" y="127450"/>
                  </a:lnTo>
                  <a:lnTo>
                    <a:pt x="1558335" y="151820"/>
                  </a:lnTo>
                  <a:lnTo>
                    <a:pt x="1591765" y="177830"/>
                  </a:lnTo>
                  <a:lnTo>
                    <a:pt x="1621424" y="205359"/>
                  </a:lnTo>
                  <a:lnTo>
                    <a:pt x="1647101" y="234290"/>
                  </a:lnTo>
                  <a:lnTo>
                    <a:pt x="1685660" y="295882"/>
                  </a:lnTo>
                  <a:lnTo>
                    <a:pt x="1705750" y="361655"/>
                  </a:lnTo>
                  <a:lnTo>
                    <a:pt x="1708341" y="395812"/>
                  </a:lnTo>
                  <a:close/>
                </a:path>
                <a:path w="6515734" h="1957070">
                  <a:moveTo>
                    <a:pt x="6515459" y="1956889"/>
                  </a:moveTo>
                  <a:lnTo>
                    <a:pt x="0" y="1956889"/>
                  </a:lnTo>
                  <a:lnTo>
                    <a:pt x="0" y="1500670"/>
                  </a:lnTo>
                  <a:lnTo>
                    <a:pt x="6515459" y="1500670"/>
                  </a:lnTo>
                  <a:lnTo>
                    <a:pt x="6515459" y="1956889"/>
                  </a:lnTo>
                  <a:close/>
                </a:path>
              </a:pathLst>
            </a:custGeom>
            <a:ln w="9543">
              <a:solidFill>
                <a:srgbClr val="000000"/>
              </a:solidFill>
            </a:ln>
          </p:spPr>
          <p:txBody>
            <a:bodyPr wrap="square" lIns="0" tIns="0" rIns="0" bIns="0" rtlCol="0"/>
            <a:lstStyle/>
            <a:p>
              <a:endParaRPr/>
            </a:p>
          </p:txBody>
        </p:sp>
      </p:grpSp>
      <p:sp>
        <p:nvSpPr>
          <p:cNvPr id="15" name="object 15"/>
          <p:cNvSpPr txBox="1"/>
          <p:nvPr/>
        </p:nvSpPr>
        <p:spPr>
          <a:xfrm>
            <a:off x="1609140" y="3089976"/>
            <a:ext cx="1129665" cy="407670"/>
          </a:xfrm>
          <a:prstGeom prst="rect">
            <a:avLst/>
          </a:prstGeom>
        </p:spPr>
        <p:txBody>
          <a:bodyPr vert="horz" wrap="square" lIns="0" tIns="12700" rIns="0" bIns="0" rtlCol="0">
            <a:spAutoFit/>
          </a:bodyPr>
          <a:lstStyle/>
          <a:p>
            <a:pPr marL="12700" marR="5080" indent="114300">
              <a:lnSpc>
                <a:spcPct val="100000"/>
              </a:lnSpc>
              <a:spcBef>
                <a:spcPts val="100"/>
              </a:spcBef>
            </a:pPr>
            <a:r>
              <a:rPr sz="1250" dirty="0">
                <a:latin typeface="Arial"/>
                <a:cs typeface="Arial"/>
              </a:rPr>
              <a:t>Interprocess  Com</a:t>
            </a:r>
            <a:r>
              <a:rPr sz="1250" spc="-5" dirty="0">
                <a:latin typeface="Arial"/>
                <a:cs typeface="Arial"/>
              </a:rPr>
              <a:t>m</a:t>
            </a:r>
            <a:r>
              <a:rPr sz="1250" dirty="0">
                <a:latin typeface="Arial"/>
                <a:cs typeface="Arial"/>
              </a:rPr>
              <a:t>unica</a:t>
            </a:r>
            <a:r>
              <a:rPr sz="1250" spc="-5" dirty="0">
                <a:latin typeface="Arial"/>
                <a:cs typeface="Arial"/>
              </a:rPr>
              <a:t>t</a:t>
            </a:r>
            <a:r>
              <a:rPr sz="1250" dirty="0">
                <a:latin typeface="Arial"/>
                <a:cs typeface="Arial"/>
              </a:rPr>
              <a:t>ion</a:t>
            </a:r>
          </a:p>
        </p:txBody>
      </p:sp>
      <p:grpSp>
        <p:nvGrpSpPr>
          <p:cNvPr id="16" name="object 16"/>
          <p:cNvGrpSpPr/>
          <p:nvPr/>
        </p:nvGrpSpPr>
        <p:grpSpPr>
          <a:xfrm>
            <a:off x="3776270" y="2860880"/>
            <a:ext cx="1423035" cy="802005"/>
            <a:chOff x="3776270" y="2860880"/>
            <a:chExt cx="1423035" cy="802005"/>
          </a:xfrm>
        </p:grpSpPr>
        <p:sp>
          <p:nvSpPr>
            <p:cNvPr id="17" name="object 17"/>
            <p:cNvSpPr/>
            <p:nvPr/>
          </p:nvSpPr>
          <p:spPr>
            <a:xfrm>
              <a:off x="3781350" y="2865960"/>
              <a:ext cx="1412875" cy="791845"/>
            </a:xfrm>
            <a:custGeom>
              <a:avLst/>
              <a:gdLst/>
              <a:ahLst/>
              <a:cxnLst/>
              <a:rect l="l" t="t" r="r" b="b"/>
              <a:pathLst>
                <a:path w="1412875" h="791845">
                  <a:moveTo>
                    <a:pt x="706176" y="0"/>
                  </a:moveTo>
                  <a:lnTo>
                    <a:pt x="645264" y="1452"/>
                  </a:lnTo>
                  <a:lnTo>
                    <a:pt x="585787" y="5731"/>
                  </a:lnTo>
                  <a:lnTo>
                    <a:pt x="527957" y="12717"/>
                  </a:lnTo>
                  <a:lnTo>
                    <a:pt x="471987" y="22291"/>
                  </a:lnTo>
                  <a:lnTo>
                    <a:pt x="418089" y="34335"/>
                  </a:lnTo>
                  <a:lnTo>
                    <a:pt x="366476" y="48731"/>
                  </a:lnTo>
                  <a:lnTo>
                    <a:pt x="317360" y="65359"/>
                  </a:lnTo>
                  <a:lnTo>
                    <a:pt x="270952" y="84100"/>
                  </a:lnTo>
                  <a:lnTo>
                    <a:pt x="227466" y="104837"/>
                  </a:lnTo>
                  <a:lnTo>
                    <a:pt x="187114" y="127450"/>
                  </a:lnTo>
                  <a:lnTo>
                    <a:pt x="150108" y="151820"/>
                  </a:lnTo>
                  <a:lnTo>
                    <a:pt x="116660" y="177830"/>
                  </a:lnTo>
                  <a:lnTo>
                    <a:pt x="86983" y="205359"/>
                  </a:lnTo>
                  <a:lnTo>
                    <a:pt x="61290" y="234290"/>
                  </a:lnTo>
                  <a:lnTo>
                    <a:pt x="22701" y="295882"/>
                  </a:lnTo>
                  <a:lnTo>
                    <a:pt x="2593" y="361655"/>
                  </a:lnTo>
                  <a:lnTo>
                    <a:pt x="0" y="395812"/>
                  </a:lnTo>
                  <a:lnTo>
                    <a:pt x="2593" y="429984"/>
                  </a:lnTo>
                  <a:lnTo>
                    <a:pt x="22701" y="495779"/>
                  </a:lnTo>
                  <a:lnTo>
                    <a:pt x="61290" y="557386"/>
                  </a:lnTo>
                  <a:lnTo>
                    <a:pt x="86983" y="586323"/>
                  </a:lnTo>
                  <a:lnTo>
                    <a:pt x="116660" y="613857"/>
                  </a:lnTo>
                  <a:lnTo>
                    <a:pt x="150108" y="639869"/>
                  </a:lnTo>
                  <a:lnTo>
                    <a:pt x="187114" y="664242"/>
                  </a:lnTo>
                  <a:lnTo>
                    <a:pt x="227466" y="686856"/>
                  </a:lnTo>
                  <a:lnTo>
                    <a:pt x="270952" y="707593"/>
                  </a:lnTo>
                  <a:lnTo>
                    <a:pt x="317360" y="726335"/>
                  </a:lnTo>
                  <a:lnTo>
                    <a:pt x="366476" y="742962"/>
                  </a:lnTo>
                  <a:lnTo>
                    <a:pt x="418089" y="757357"/>
                  </a:lnTo>
                  <a:lnTo>
                    <a:pt x="471987" y="769400"/>
                  </a:lnTo>
                  <a:lnTo>
                    <a:pt x="527957" y="778974"/>
                  </a:lnTo>
                  <a:lnTo>
                    <a:pt x="585787" y="785959"/>
                  </a:lnTo>
                  <a:lnTo>
                    <a:pt x="645264" y="790237"/>
                  </a:lnTo>
                  <a:lnTo>
                    <a:pt x="706176" y="791689"/>
                  </a:lnTo>
                  <a:lnTo>
                    <a:pt x="767125" y="790237"/>
                  </a:lnTo>
                  <a:lnTo>
                    <a:pt x="826630" y="785959"/>
                  </a:lnTo>
                  <a:lnTo>
                    <a:pt x="884481" y="778974"/>
                  </a:lnTo>
                  <a:lnTo>
                    <a:pt x="940466" y="769400"/>
                  </a:lnTo>
                  <a:lnTo>
                    <a:pt x="994372" y="757357"/>
                  </a:lnTo>
                  <a:lnTo>
                    <a:pt x="1045990" y="742962"/>
                  </a:lnTo>
                  <a:lnTo>
                    <a:pt x="1095105" y="726335"/>
                  </a:lnTo>
                  <a:lnTo>
                    <a:pt x="1141508" y="707593"/>
                  </a:lnTo>
                  <a:lnTo>
                    <a:pt x="1184987" y="686856"/>
                  </a:lnTo>
                  <a:lnTo>
                    <a:pt x="1225329" y="664242"/>
                  </a:lnTo>
                  <a:lnTo>
                    <a:pt x="1262323" y="639869"/>
                  </a:lnTo>
                  <a:lnTo>
                    <a:pt x="1295758" y="613857"/>
                  </a:lnTo>
                  <a:lnTo>
                    <a:pt x="1325422" y="586323"/>
                  </a:lnTo>
                  <a:lnTo>
                    <a:pt x="1351102" y="557386"/>
                  </a:lnTo>
                  <a:lnTo>
                    <a:pt x="1389668" y="495779"/>
                  </a:lnTo>
                  <a:lnTo>
                    <a:pt x="1409762" y="429984"/>
                  </a:lnTo>
                  <a:lnTo>
                    <a:pt x="1412353" y="395812"/>
                  </a:lnTo>
                  <a:lnTo>
                    <a:pt x="1409762" y="361655"/>
                  </a:lnTo>
                  <a:lnTo>
                    <a:pt x="1389668" y="295882"/>
                  </a:lnTo>
                  <a:lnTo>
                    <a:pt x="1351102" y="234290"/>
                  </a:lnTo>
                  <a:lnTo>
                    <a:pt x="1325422" y="205359"/>
                  </a:lnTo>
                  <a:lnTo>
                    <a:pt x="1295758" y="177830"/>
                  </a:lnTo>
                  <a:lnTo>
                    <a:pt x="1262323" y="151820"/>
                  </a:lnTo>
                  <a:lnTo>
                    <a:pt x="1225329" y="127450"/>
                  </a:lnTo>
                  <a:lnTo>
                    <a:pt x="1184987" y="104837"/>
                  </a:lnTo>
                  <a:lnTo>
                    <a:pt x="1141508" y="84100"/>
                  </a:lnTo>
                  <a:lnTo>
                    <a:pt x="1095105" y="65359"/>
                  </a:lnTo>
                  <a:lnTo>
                    <a:pt x="1045990" y="48731"/>
                  </a:lnTo>
                  <a:lnTo>
                    <a:pt x="994372" y="34335"/>
                  </a:lnTo>
                  <a:lnTo>
                    <a:pt x="940466" y="22291"/>
                  </a:lnTo>
                  <a:lnTo>
                    <a:pt x="884481" y="12717"/>
                  </a:lnTo>
                  <a:lnTo>
                    <a:pt x="826630" y="5731"/>
                  </a:lnTo>
                  <a:lnTo>
                    <a:pt x="767125" y="1452"/>
                  </a:lnTo>
                  <a:lnTo>
                    <a:pt x="706176" y="0"/>
                  </a:lnTo>
                  <a:close/>
                </a:path>
              </a:pathLst>
            </a:custGeom>
            <a:solidFill>
              <a:srgbClr val="D2D2D2"/>
            </a:solidFill>
          </p:spPr>
          <p:txBody>
            <a:bodyPr wrap="square" lIns="0" tIns="0" rIns="0" bIns="0" rtlCol="0"/>
            <a:lstStyle/>
            <a:p>
              <a:endParaRPr/>
            </a:p>
          </p:txBody>
        </p:sp>
        <p:sp>
          <p:nvSpPr>
            <p:cNvPr id="18" name="object 18"/>
            <p:cNvSpPr/>
            <p:nvPr/>
          </p:nvSpPr>
          <p:spPr>
            <a:xfrm>
              <a:off x="3781350" y="2865960"/>
              <a:ext cx="1412875" cy="791845"/>
            </a:xfrm>
            <a:custGeom>
              <a:avLst/>
              <a:gdLst/>
              <a:ahLst/>
              <a:cxnLst/>
              <a:rect l="l" t="t" r="r" b="b"/>
              <a:pathLst>
                <a:path w="1412875" h="791845">
                  <a:moveTo>
                    <a:pt x="1412353" y="395812"/>
                  </a:moveTo>
                  <a:lnTo>
                    <a:pt x="1409762" y="429984"/>
                  </a:lnTo>
                  <a:lnTo>
                    <a:pt x="1402130" y="463346"/>
                  </a:lnTo>
                  <a:lnTo>
                    <a:pt x="1372588" y="527166"/>
                  </a:lnTo>
                  <a:lnTo>
                    <a:pt x="1325422" y="586323"/>
                  </a:lnTo>
                  <a:lnTo>
                    <a:pt x="1295758" y="613857"/>
                  </a:lnTo>
                  <a:lnTo>
                    <a:pt x="1262323" y="639869"/>
                  </a:lnTo>
                  <a:lnTo>
                    <a:pt x="1225329" y="664242"/>
                  </a:lnTo>
                  <a:lnTo>
                    <a:pt x="1184987" y="686856"/>
                  </a:lnTo>
                  <a:lnTo>
                    <a:pt x="1141508" y="707593"/>
                  </a:lnTo>
                  <a:lnTo>
                    <a:pt x="1095105" y="726335"/>
                  </a:lnTo>
                  <a:lnTo>
                    <a:pt x="1045990" y="742962"/>
                  </a:lnTo>
                  <a:lnTo>
                    <a:pt x="994372" y="757357"/>
                  </a:lnTo>
                  <a:lnTo>
                    <a:pt x="940466" y="769400"/>
                  </a:lnTo>
                  <a:lnTo>
                    <a:pt x="884481" y="778974"/>
                  </a:lnTo>
                  <a:lnTo>
                    <a:pt x="826630" y="785959"/>
                  </a:lnTo>
                  <a:lnTo>
                    <a:pt x="767125" y="790237"/>
                  </a:lnTo>
                  <a:lnTo>
                    <a:pt x="706176" y="791689"/>
                  </a:lnTo>
                  <a:lnTo>
                    <a:pt x="645264" y="790237"/>
                  </a:lnTo>
                  <a:lnTo>
                    <a:pt x="585787" y="785959"/>
                  </a:lnTo>
                  <a:lnTo>
                    <a:pt x="527957" y="778974"/>
                  </a:lnTo>
                  <a:lnTo>
                    <a:pt x="471987" y="769400"/>
                  </a:lnTo>
                  <a:lnTo>
                    <a:pt x="418089" y="757357"/>
                  </a:lnTo>
                  <a:lnTo>
                    <a:pt x="366476" y="742962"/>
                  </a:lnTo>
                  <a:lnTo>
                    <a:pt x="317360" y="726335"/>
                  </a:lnTo>
                  <a:lnTo>
                    <a:pt x="270952" y="707593"/>
                  </a:lnTo>
                  <a:lnTo>
                    <a:pt x="227466" y="686856"/>
                  </a:lnTo>
                  <a:lnTo>
                    <a:pt x="187114" y="664242"/>
                  </a:lnTo>
                  <a:lnTo>
                    <a:pt x="150108" y="639869"/>
                  </a:lnTo>
                  <a:lnTo>
                    <a:pt x="116660" y="613857"/>
                  </a:lnTo>
                  <a:lnTo>
                    <a:pt x="86983" y="586323"/>
                  </a:lnTo>
                  <a:lnTo>
                    <a:pt x="61290" y="557386"/>
                  </a:lnTo>
                  <a:lnTo>
                    <a:pt x="22701" y="495779"/>
                  </a:lnTo>
                  <a:lnTo>
                    <a:pt x="2593" y="429984"/>
                  </a:lnTo>
                  <a:lnTo>
                    <a:pt x="0" y="395812"/>
                  </a:lnTo>
                  <a:lnTo>
                    <a:pt x="2593" y="361655"/>
                  </a:lnTo>
                  <a:lnTo>
                    <a:pt x="22701" y="295882"/>
                  </a:lnTo>
                  <a:lnTo>
                    <a:pt x="61290" y="234290"/>
                  </a:lnTo>
                  <a:lnTo>
                    <a:pt x="86983" y="205359"/>
                  </a:lnTo>
                  <a:lnTo>
                    <a:pt x="116660" y="177830"/>
                  </a:lnTo>
                  <a:lnTo>
                    <a:pt x="150108" y="151820"/>
                  </a:lnTo>
                  <a:lnTo>
                    <a:pt x="187114" y="127450"/>
                  </a:lnTo>
                  <a:lnTo>
                    <a:pt x="227466" y="104837"/>
                  </a:lnTo>
                  <a:lnTo>
                    <a:pt x="270952" y="84100"/>
                  </a:lnTo>
                  <a:lnTo>
                    <a:pt x="317360" y="65359"/>
                  </a:lnTo>
                  <a:lnTo>
                    <a:pt x="366476" y="48731"/>
                  </a:lnTo>
                  <a:lnTo>
                    <a:pt x="418089" y="34335"/>
                  </a:lnTo>
                  <a:lnTo>
                    <a:pt x="471987" y="22291"/>
                  </a:lnTo>
                  <a:lnTo>
                    <a:pt x="527957" y="12717"/>
                  </a:lnTo>
                  <a:lnTo>
                    <a:pt x="585787" y="5731"/>
                  </a:lnTo>
                  <a:lnTo>
                    <a:pt x="645264" y="1452"/>
                  </a:lnTo>
                  <a:lnTo>
                    <a:pt x="706176" y="0"/>
                  </a:lnTo>
                  <a:lnTo>
                    <a:pt x="767125" y="1452"/>
                  </a:lnTo>
                  <a:lnTo>
                    <a:pt x="826630" y="5731"/>
                  </a:lnTo>
                  <a:lnTo>
                    <a:pt x="884481" y="12717"/>
                  </a:lnTo>
                  <a:lnTo>
                    <a:pt x="940466" y="22291"/>
                  </a:lnTo>
                  <a:lnTo>
                    <a:pt x="994372" y="34335"/>
                  </a:lnTo>
                  <a:lnTo>
                    <a:pt x="1045990" y="48731"/>
                  </a:lnTo>
                  <a:lnTo>
                    <a:pt x="1095105" y="65359"/>
                  </a:lnTo>
                  <a:lnTo>
                    <a:pt x="1141508" y="84100"/>
                  </a:lnTo>
                  <a:lnTo>
                    <a:pt x="1184987" y="104837"/>
                  </a:lnTo>
                  <a:lnTo>
                    <a:pt x="1225329" y="127450"/>
                  </a:lnTo>
                  <a:lnTo>
                    <a:pt x="1262323" y="151820"/>
                  </a:lnTo>
                  <a:lnTo>
                    <a:pt x="1295758" y="177830"/>
                  </a:lnTo>
                  <a:lnTo>
                    <a:pt x="1325422" y="205359"/>
                  </a:lnTo>
                  <a:lnTo>
                    <a:pt x="1351102" y="234290"/>
                  </a:lnTo>
                  <a:lnTo>
                    <a:pt x="1389668" y="295882"/>
                  </a:lnTo>
                  <a:lnTo>
                    <a:pt x="1409762" y="361655"/>
                  </a:lnTo>
                  <a:lnTo>
                    <a:pt x="1412353" y="395812"/>
                  </a:lnTo>
                  <a:close/>
                </a:path>
              </a:pathLst>
            </a:custGeom>
            <a:ln w="9543">
              <a:solidFill>
                <a:srgbClr val="000000"/>
              </a:solidFill>
            </a:ln>
          </p:spPr>
          <p:txBody>
            <a:bodyPr wrap="square" lIns="0" tIns="0" rIns="0" bIns="0" rtlCol="0"/>
            <a:lstStyle/>
            <a:p>
              <a:endParaRPr/>
            </a:p>
          </p:txBody>
        </p:sp>
      </p:grpSp>
      <p:sp>
        <p:nvSpPr>
          <p:cNvPr id="19" name="object 19"/>
          <p:cNvSpPr txBox="1"/>
          <p:nvPr/>
        </p:nvSpPr>
        <p:spPr>
          <a:xfrm>
            <a:off x="4055124" y="3038470"/>
            <a:ext cx="864869" cy="407670"/>
          </a:xfrm>
          <a:prstGeom prst="rect">
            <a:avLst/>
          </a:prstGeom>
        </p:spPr>
        <p:txBody>
          <a:bodyPr vert="horz" wrap="square" lIns="0" tIns="12700" rIns="0" bIns="0" rtlCol="0">
            <a:spAutoFit/>
          </a:bodyPr>
          <a:lstStyle/>
          <a:p>
            <a:pPr marL="12700" marR="5080" indent="132715">
              <a:lnSpc>
                <a:spcPct val="100000"/>
              </a:lnSpc>
              <a:spcBef>
                <a:spcPts val="100"/>
              </a:spcBef>
            </a:pPr>
            <a:r>
              <a:rPr sz="1250" dirty="0">
                <a:latin typeface="Arial"/>
                <a:cs typeface="Arial"/>
              </a:rPr>
              <a:t>memory  manag</a:t>
            </a:r>
            <a:r>
              <a:rPr sz="1250" spc="-5" dirty="0">
                <a:latin typeface="Arial"/>
                <a:cs typeface="Arial"/>
              </a:rPr>
              <a:t>m</a:t>
            </a:r>
            <a:r>
              <a:rPr sz="1250" dirty="0">
                <a:latin typeface="Arial"/>
                <a:cs typeface="Arial"/>
              </a:rPr>
              <a:t>ent</a:t>
            </a:r>
            <a:endParaRPr sz="1250">
              <a:latin typeface="Arial"/>
              <a:cs typeface="Arial"/>
            </a:endParaRPr>
          </a:p>
        </p:txBody>
      </p:sp>
      <p:grpSp>
        <p:nvGrpSpPr>
          <p:cNvPr id="20" name="object 20"/>
          <p:cNvGrpSpPr/>
          <p:nvPr/>
        </p:nvGrpSpPr>
        <p:grpSpPr>
          <a:xfrm>
            <a:off x="5852647" y="2860880"/>
            <a:ext cx="1423035" cy="802005"/>
            <a:chOff x="5852647" y="2860880"/>
            <a:chExt cx="1423035" cy="802005"/>
          </a:xfrm>
        </p:grpSpPr>
        <p:sp>
          <p:nvSpPr>
            <p:cNvPr id="21" name="object 21"/>
            <p:cNvSpPr/>
            <p:nvPr/>
          </p:nvSpPr>
          <p:spPr>
            <a:xfrm>
              <a:off x="5857727" y="2865960"/>
              <a:ext cx="1412875" cy="791845"/>
            </a:xfrm>
            <a:custGeom>
              <a:avLst/>
              <a:gdLst/>
              <a:ahLst/>
              <a:cxnLst/>
              <a:rect l="l" t="t" r="r" b="b"/>
              <a:pathLst>
                <a:path w="1412875" h="791845">
                  <a:moveTo>
                    <a:pt x="706081" y="0"/>
                  </a:moveTo>
                  <a:lnTo>
                    <a:pt x="645170" y="1452"/>
                  </a:lnTo>
                  <a:lnTo>
                    <a:pt x="585695" y="5731"/>
                  </a:lnTo>
                  <a:lnTo>
                    <a:pt x="527868" y="12717"/>
                  </a:lnTo>
                  <a:lnTo>
                    <a:pt x="471903" y="22291"/>
                  </a:lnTo>
                  <a:lnTo>
                    <a:pt x="418010" y="34335"/>
                  </a:lnTo>
                  <a:lnTo>
                    <a:pt x="366403" y="48731"/>
                  </a:lnTo>
                  <a:lnTo>
                    <a:pt x="317294" y="65359"/>
                  </a:lnTo>
                  <a:lnTo>
                    <a:pt x="270893" y="84100"/>
                  </a:lnTo>
                  <a:lnTo>
                    <a:pt x="227415" y="104837"/>
                  </a:lnTo>
                  <a:lnTo>
                    <a:pt x="187070" y="127450"/>
                  </a:lnTo>
                  <a:lnTo>
                    <a:pt x="150071" y="151820"/>
                  </a:lnTo>
                  <a:lnTo>
                    <a:pt x="116631" y="177830"/>
                  </a:lnTo>
                  <a:lnTo>
                    <a:pt x="86961" y="205359"/>
                  </a:lnTo>
                  <a:lnTo>
                    <a:pt x="61273" y="234290"/>
                  </a:lnTo>
                  <a:lnTo>
                    <a:pt x="22695" y="295882"/>
                  </a:lnTo>
                  <a:lnTo>
                    <a:pt x="2592" y="361655"/>
                  </a:lnTo>
                  <a:lnTo>
                    <a:pt x="0" y="395812"/>
                  </a:lnTo>
                  <a:lnTo>
                    <a:pt x="2592" y="429984"/>
                  </a:lnTo>
                  <a:lnTo>
                    <a:pt x="22695" y="495779"/>
                  </a:lnTo>
                  <a:lnTo>
                    <a:pt x="61273" y="557386"/>
                  </a:lnTo>
                  <a:lnTo>
                    <a:pt x="86961" y="586323"/>
                  </a:lnTo>
                  <a:lnTo>
                    <a:pt x="116631" y="613857"/>
                  </a:lnTo>
                  <a:lnTo>
                    <a:pt x="150071" y="639869"/>
                  </a:lnTo>
                  <a:lnTo>
                    <a:pt x="187070" y="664242"/>
                  </a:lnTo>
                  <a:lnTo>
                    <a:pt x="227415" y="686856"/>
                  </a:lnTo>
                  <a:lnTo>
                    <a:pt x="270893" y="707593"/>
                  </a:lnTo>
                  <a:lnTo>
                    <a:pt x="317294" y="726335"/>
                  </a:lnTo>
                  <a:lnTo>
                    <a:pt x="366403" y="742962"/>
                  </a:lnTo>
                  <a:lnTo>
                    <a:pt x="418010" y="757357"/>
                  </a:lnTo>
                  <a:lnTo>
                    <a:pt x="471903" y="769400"/>
                  </a:lnTo>
                  <a:lnTo>
                    <a:pt x="527868" y="778974"/>
                  </a:lnTo>
                  <a:lnTo>
                    <a:pt x="585695" y="785959"/>
                  </a:lnTo>
                  <a:lnTo>
                    <a:pt x="645170" y="790237"/>
                  </a:lnTo>
                  <a:lnTo>
                    <a:pt x="706081" y="791689"/>
                  </a:lnTo>
                  <a:lnTo>
                    <a:pt x="767043" y="790237"/>
                  </a:lnTo>
                  <a:lnTo>
                    <a:pt x="826560" y="785959"/>
                  </a:lnTo>
                  <a:lnTo>
                    <a:pt x="884420" y="778974"/>
                  </a:lnTo>
                  <a:lnTo>
                    <a:pt x="940412" y="769400"/>
                  </a:lnTo>
                  <a:lnTo>
                    <a:pt x="994323" y="757357"/>
                  </a:lnTo>
                  <a:lnTo>
                    <a:pt x="1045944" y="742962"/>
                  </a:lnTo>
                  <a:lnTo>
                    <a:pt x="1095062" y="726335"/>
                  </a:lnTo>
                  <a:lnTo>
                    <a:pt x="1141466" y="707593"/>
                  </a:lnTo>
                  <a:lnTo>
                    <a:pt x="1184944" y="686856"/>
                  </a:lnTo>
                  <a:lnTo>
                    <a:pt x="1225285" y="664242"/>
                  </a:lnTo>
                  <a:lnTo>
                    <a:pt x="1262277" y="639869"/>
                  </a:lnTo>
                  <a:lnTo>
                    <a:pt x="1295709" y="613857"/>
                  </a:lnTo>
                  <a:lnTo>
                    <a:pt x="1325370" y="586323"/>
                  </a:lnTo>
                  <a:lnTo>
                    <a:pt x="1351048" y="557386"/>
                  </a:lnTo>
                  <a:lnTo>
                    <a:pt x="1389608" y="495779"/>
                  </a:lnTo>
                  <a:lnTo>
                    <a:pt x="1409699" y="429984"/>
                  </a:lnTo>
                  <a:lnTo>
                    <a:pt x="1412290" y="395812"/>
                  </a:lnTo>
                  <a:lnTo>
                    <a:pt x="1409699" y="361655"/>
                  </a:lnTo>
                  <a:lnTo>
                    <a:pt x="1389608" y="295882"/>
                  </a:lnTo>
                  <a:lnTo>
                    <a:pt x="1351048" y="234290"/>
                  </a:lnTo>
                  <a:lnTo>
                    <a:pt x="1325370" y="205359"/>
                  </a:lnTo>
                  <a:lnTo>
                    <a:pt x="1295709" y="177830"/>
                  </a:lnTo>
                  <a:lnTo>
                    <a:pt x="1262277" y="151820"/>
                  </a:lnTo>
                  <a:lnTo>
                    <a:pt x="1225285" y="127450"/>
                  </a:lnTo>
                  <a:lnTo>
                    <a:pt x="1184944" y="104837"/>
                  </a:lnTo>
                  <a:lnTo>
                    <a:pt x="1141466" y="84100"/>
                  </a:lnTo>
                  <a:lnTo>
                    <a:pt x="1095062" y="65359"/>
                  </a:lnTo>
                  <a:lnTo>
                    <a:pt x="1045944" y="48731"/>
                  </a:lnTo>
                  <a:lnTo>
                    <a:pt x="994323" y="34335"/>
                  </a:lnTo>
                  <a:lnTo>
                    <a:pt x="940412" y="22291"/>
                  </a:lnTo>
                  <a:lnTo>
                    <a:pt x="884420" y="12717"/>
                  </a:lnTo>
                  <a:lnTo>
                    <a:pt x="826560" y="5731"/>
                  </a:lnTo>
                  <a:lnTo>
                    <a:pt x="767043" y="1452"/>
                  </a:lnTo>
                  <a:lnTo>
                    <a:pt x="706081" y="0"/>
                  </a:lnTo>
                  <a:close/>
                </a:path>
              </a:pathLst>
            </a:custGeom>
            <a:solidFill>
              <a:srgbClr val="D2D2D2"/>
            </a:solidFill>
          </p:spPr>
          <p:txBody>
            <a:bodyPr wrap="square" lIns="0" tIns="0" rIns="0" bIns="0" rtlCol="0"/>
            <a:lstStyle/>
            <a:p>
              <a:endParaRPr/>
            </a:p>
          </p:txBody>
        </p:sp>
        <p:sp>
          <p:nvSpPr>
            <p:cNvPr id="22" name="object 22"/>
            <p:cNvSpPr/>
            <p:nvPr/>
          </p:nvSpPr>
          <p:spPr>
            <a:xfrm>
              <a:off x="5857727" y="2865960"/>
              <a:ext cx="1412875" cy="791845"/>
            </a:xfrm>
            <a:custGeom>
              <a:avLst/>
              <a:gdLst/>
              <a:ahLst/>
              <a:cxnLst/>
              <a:rect l="l" t="t" r="r" b="b"/>
              <a:pathLst>
                <a:path w="1412875" h="791845">
                  <a:moveTo>
                    <a:pt x="1412290" y="395812"/>
                  </a:moveTo>
                  <a:lnTo>
                    <a:pt x="1409699" y="429984"/>
                  </a:lnTo>
                  <a:lnTo>
                    <a:pt x="1402068" y="463346"/>
                  </a:lnTo>
                  <a:lnTo>
                    <a:pt x="1372531" y="527166"/>
                  </a:lnTo>
                  <a:lnTo>
                    <a:pt x="1325370" y="586323"/>
                  </a:lnTo>
                  <a:lnTo>
                    <a:pt x="1295709" y="613857"/>
                  </a:lnTo>
                  <a:lnTo>
                    <a:pt x="1262277" y="639869"/>
                  </a:lnTo>
                  <a:lnTo>
                    <a:pt x="1225285" y="664242"/>
                  </a:lnTo>
                  <a:lnTo>
                    <a:pt x="1184944" y="686856"/>
                  </a:lnTo>
                  <a:lnTo>
                    <a:pt x="1141466" y="707593"/>
                  </a:lnTo>
                  <a:lnTo>
                    <a:pt x="1095062" y="726335"/>
                  </a:lnTo>
                  <a:lnTo>
                    <a:pt x="1045944" y="742962"/>
                  </a:lnTo>
                  <a:lnTo>
                    <a:pt x="994323" y="757357"/>
                  </a:lnTo>
                  <a:lnTo>
                    <a:pt x="940412" y="769400"/>
                  </a:lnTo>
                  <a:lnTo>
                    <a:pt x="884420" y="778974"/>
                  </a:lnTo>
                  <a:lnTo>
                    <a:pt x="826560" y="785959"/>
                  </a:lnTo>
                  <a:lnTo>
                    <a:pt x="767043" y="790237"/>
                  </a:lnTo>
                  <a:lnTo>
                    <a:pt x="706081" y="791689"/>
                  </a:lnTo>
                  <a:lnTo>
                    <a:pt x="645170" y="790237"/>
                  </a:lnTo>
                  <a:lnTo>
                    <a:pt x="585695" y="785959"/>
                  </a:lnTo>
                  <a:lnTo>
                    <a:pt x="527868" y="778974"/>
                  </a:lnTo>
                  <a:lnTo>
                    <a:pt x="471903" y="769400"/>
                  </a:lnTo>
                  <a:lnTo>
                    <a:pt x="418010" y="757357"/>
                  </a:lnTo>
                  <a:lnTo>
                    <a:pt x="366403" y="742962"/>
                  </a:lnTo>
                  <a:lnTo>
                    <a:pt x="317294" y="726335"/>
                  </a:lnTo>
                  <a:lnTo>
                    <a:pt x="270893" y="707593"/>
                  </a:lnTo>
                  <a:lnTo>
                    <a:pt x="227415" y="686856"/>
                  </a:lnTo>
                  <a:lnTo>
                    <a:pt x="187070" y="664242"/>
                  </a:lnTo>
                  <a:lnTo>
                    <a:pt x="150071" y="639869"/>
                  </a:lnTo>
                  <a:lnTo>
                    <a:pt x="116631" y="613857"/>
                  </a:lnTo>
                  <a:lnTo>
                    <a:pt x="86961" y="586323"/>
                  </a:lnTo>
                  <a:lnTo>
                    <a:pt x="61273" y="557386"/>
                  </a:lnTo>
                  <a:lnTo>
                    <a:pt x="22695" y="495779"/>
                  </a:lnTo>
                  <a:lnTo>
                    <a:pt x="2592" y="429984"/>
                  </a:lnTo>
                  <a:lnTo>
                    <a:pt x="0" y="395812"/>
                  </a:lnTo>
                  <a:lnTo>
                    <a:pt x="2592" y="361655"/>
                  </a:lnTo>
                  <a:lnTo>
                    <a:pt x="22695" y="295882"/>
                  </a:lnTo>
                  <a:lnTo>
                    <a:pt x="61273" y="234290"/>
                  </a:lnTo>
                  <a:lnTo>
                    <a:pt x="86961" y="205359"/>
                  </a:lnTo>
                  <a:lnTo>
                    <a:pt x="116631" y="177830"/>
                  </a:lnTo>
                  <a:lnTo>
                    <a:pt x="150071" y="151820"/>
                  </a:lnTo>
                  <a:lnTo>
                    <a:pt x="187070" y="127450"/>
                  </a:lnTo>
                  <a:lnTo>
                    <a:pt x="227415" y="104837"/>
                  </a:lnTo>
                  <a:lnTo>
                    <a:pt x="270893" y="84100"/>
                  </a:lnTo>
                  <a:lnTo>
                    <a:pt x="317294" y="65359"/>
                  </a:lnTo>
                  <a:lnTo>
                    <a:pt x="366403" y="48731"/>
                  </a:lnTo>
                  <a:lnTo>
                    <a:pt x="418010" y="34335"/>
                  </a:lnTo>
                  <a:lnTo>
                    <a:pt x="471903" y="22291"/>
                  </a:lnTo>
                  <a:lnTo>
                    <a:pt x="527868" y="12717"/>
                  </a:lnTo>
                  <a:lnTo>
                    <a:pt x="585695" y="5731"/>
                  </a:lnTo>
                  <a:lnTo>
                    <a:pt x="645170" y="1452"/>
                  </a:lnTo>
                  <a:lnTo>
                    <a:pt x="706081" y="0"/>
                  </a:lnTo>
                  <a:lnTo>
                    <a:pt x="767043" y="1452"/>
                  </a:lnTo>
                  <a:lnTo>
                    <a:pt x="826560" y="5731"/>
                  </a:lnTo>
                  <a:lnTo>
                    <a:pt x="884420" y="12717"/>
                  </a:lnTo>
                  <a:lnTo>
                    <a:pt x="940412" y="22291"/>
                  </a:lnTo>
                  <a:lnTo>
                    <a:pt x="994323" y="34335"/>
                  </a:lnTo>
                  <a:lnTo>
                    <a:pt x="1045944" y="48731"/>
                  </a:lnTo>
                  <a:lnTo>
                    <a:pt x="1095062" y="65359"/>
                  </a:lnTo>
                  <a:lnTo>
                    <a:pt x="1141466" y="84100"/>
                  </a:lnTo>
                  <a:lnTo>
                    <a:pt x="1184944" y="104837"/>
                  </a:lnTo>
                  <a:lnTo>
                    <a:pt x="1225285" y="127450"/>
                  </a:lnTo>
                  <a:lnTo>
                    <a:pt x="1262277" y="151820"/>
                  </a:lnTo>
                  <a:lnTo>
                    <a:pt x="1295709" y="177830"/>
                  </a:lnTo>
                  <a:lnTo>
                    <a:pt x="1325370" y="205359"/>
                  </a:lnTo>
                  <a:lnTo>
                    <a:pt x="1351048" y="234290"/>
                  </a:lnTo>
                  <a:lnTo>
                    <a:pt x="1389608" y="295882"/>
                  </a:lnTo>
                  <a:lnTo>
                    <a:pt x="1409699" y="361655"/>
                  </a:lnTo>
                  <a:lnTo>
                    <a:pt x="1412290" y="395812"/>
                  </a:lnTo>
                  <a:close/>
                </a:path>
              </a:pathLst>
            </a:custGeom>
            <a:ln w="9543">
              <a:solidFill>
                <a:srgbClr val="000000"/>
              </a:solidFill>
            </a:ln>
          </p:spPr>
          <p:txBody>
            <a:bodyPr wrap="square" lIns="0" tIns="0" rIns="0" bIns="0" rtlCol="0"/>
            <a:lstStyle/>
            <a:p>
              <a:endParaRPr/>
            </a:p>
          </p:txBody>
        </p:sp>
      </p:grpSp>
      <p:sp>
        <p:nvSpPr>
          <p:cNvPr id="23" name="object 23"/>
          <p:cNvSpPr txBox="1"/>
          <p:nvPr/>
        </p:nvSpPr>
        <p:spPr>
          <a:xfrm>
            <a:off x="6171018" y="3038470"/>
            <a:ext cx="785495" cy="407670"/>
          </a:xfrm>
          <a:prstGeom prst="rect">
            <a:avLst/>
          </a:prstGeom>
        </p:spPr>
        <p:txBody>
          <a:bodyPr vert="horz" wrap="square" lIns="0" tIns="12700" rIns="0" bIns="0" rtlCol="0">
            <a:spAutoFit/>
          </a:bodyPr>
          <a:lstStyle/>
          <a:p>
            <a:pPr marL="635" algn="ctr">
              <a:lnSpc>
                <a:spcPct val="100000"/>
              </a:lnSpc>
              <a:spcBef>
                <a:spcPts val="100"/>
              </a:spcBef>
            </a:pPr>
            <a:r>
              <a:rPr sz="1250" dirty="0">
                <a:latin typeface="Arial"/>
                <a:cs typeface="Arial"/>
              </a:rPr>
              <a:t>CPU</a:t>
            </a:r>
            <a:endParaRPr sz="1250">
              <a:latin typeface="Arial"/>
              <a:cs typeface="Arial"/>
            </a:endParaRPr>
          </a:p>
          <a:p>
            <a:pPr algn="ctr">
              <a:lnSpc>
                <a:spcPct val="100000"/>
              </a:lnSpc>
              <a:spcBef>
                <a:spcPts val="5"/>
              </a:spcBef>
            </a:pPr>
            <a:r>
              <a:rPr sz="1250" dirty="0">
                <a:latin typeface="Arial"/>
                <a:cs typeface="Arial"/>
              </a:rPr>
              <a:t>sche</a:t>
            </a:r>
            <a:r>
              <a:rPr sz="1250" spc="-5" dirty="0">
                <a:latin typeface="Arial"/>
                <a:cs typeface="Arial"/>
              </a:rPr>
              <a:t>d</a:t>
            </a:r>
            <a:r>
              <a:rPr sz="1250" dirty="0">
                <a:latin typeface="Arial"/>
                <a:cs typeface="Arial"/>
              </a:rPr>
              <a:t>uling</a:t>
            </a:r>
            <a:endParaRPr sz="1250">
              <a:latin typeface="Arial"/>
              <a:cs typeface="Arial"/>
            </a:endParaRPr>
          </a:p>
        </p:txBody>
      </p:sp>
      <p:grpSp>
        <p:nvGrpSpPr>
          <p:cNvPr id="24" name="object 24"/>
          <p:cNvGrpSpPr/>
          <p:nvPr/>
        </p:nvGrpSpPr>
        <p:grpSpPr>
          <a:xfrm>
            <a:off x="2428813" y="1982379"/>
            <a:ext cx="3853179" cy="805815"/>
            <a:chOff x="2428813" y="1982379"/>
            <a:chExt cx="3853179" cy="805815"/>
          </a:xfrm>
        </p:grpSpPr>
        <p:sp>
          <p:nvSpPr>
            <p:cNvPr id="25" name="object 25"/>
            <p:cNvSpPr/>
            <p:nvPr/>
          </p:nvSpPr>
          <p:spPr>
            <a:xfrm>
              <a:off x="2428811" y="1982380"/>
              <a:ext cx="2666365" cy="805815"/>
            </a:xfrm>
            <a:custGeom>
              <a:avLst/>
              <a:gdLst/>
              <a:ahLst/>
              <a:cxnLst/>
              <a:rect l="l" t="t" r="r" b="b"/>
              <a:pathLst>
                <a:path w="2666365" h="805814">
                  <a:moveTo>
                    <a:pt x="78714" y="656971"/>
                  </a:moveTo>
                  <a:lnTo>
                    <a:pt x="59626" y="656971"/>
                  </a:lnTo>
                  <a:lnTo>
                    <a:pt x="59626" y="686079"/>
                  </a:lnTo>
                  <a:lnTo>
                    <a:pt x="78714" y="686079"/>
                  </a:lnTo>
                  <a:lnTo>
                    <a:pt x="78714" y="656971"/>
                  </a:lnTo>
                  <a:close/>
                </a:path>
                <a:path w="2666365" h="805814">
                  <a:moveTo>
                    <a:pt x="78714" y="604761"/>
                  </a:moveTo>
                  <a:lnTo>
                    <a:pt x="59626" y="604761"/>
                  </a:lnTo>
                  <a:lnTo>
                    <a:pt x="59626" y="633869"/>
                  </a:lnTo>
                  <a:lnTo>
                    <a:pt x="78714" y="633869"/>
                  </a:lnTo>
                  <a:lnTo>
                    <a:pt x="78714" y="604761"/>
                  </a:lnTo>
                  <a:close/>
                </a:path>
                <a:path w="2666365" h="805814">
                  <a:moveTo>
                    <a:pt x="78714" y="552526"/>
                  </a:moveTo>
                  <a:lnTo>
                    <a:pt x="59626" y="552526"/>
                  </a:lnTo>
                  <a:lnTo>
                    <a:pt x="59626" y="581634"/>
                  </a:lnTo>
                  <a:lnTo>
                    <a:pt x="78714" y="581634"/>
                  </a:lnTo>
                  <a:lnTo>
                    <a:pt x="78714" y="552526"/>
                  </a:lnTo>
                  <a:close/>
                </a:path>
                <a:path w="2666365" h="805814">
                  <a:moveTo>
                    <a:pt x="78714" y="499846"/>
                  </a:moveTo>
                  <a:lnTo>
                    <a:pt x="59626" y="499846"/>
                  </a:lnTo>
                  <a:lnTo>
                    <a:pt x="59626" y="529170"/>
                  </a:lnTo>
                  <a:lnTo>
                    <a:pt x="78714" y="529170"/>
                  </a:lnTo>
                  <a:lnTo>
                    <a:pt x="78714" y="499846"/>
                  </a:lnTo>
                  <a:close/>
                </a:path>
                <a:path w="2666365" h="805814">
                  <a:moveTo>
                    <a:pt x="78714" y="447636"/>
                  </a:moveTo>
                  <a:lnTo>
                    <a:pt x="59626" y="447636"/>
                  </a:lnTo>
                  <a:lnTo>
                    <a:pt x="59626" y="476745"/>
                  </a:lnTo>
                  <a:lnTo>
                    <a:pt x="78714" y="476745"/>
                  </a:lnTo>
                  <a:lnTo>
                    <a:pt x="78714" y="447636"/>
                  </a:lnTo>
                  <a:close/>
                </a:path>
                <a:path w="2666365" h="805814">
                  <a:moveTo>
                    <a:pt x="78714" y="395655"/>
                  </a:moveTo>
                  <a:lnTo>
                    <a:pt x="59626" y="395655"/>
                  </a:lnTo>
                  <a:lnTo>
                    <a:pt x="59626" y="424764"/>
                  </a:lnTo>
                  <a:lnTo>
                    <a:pt x="78714" y="424764"/>
                  </a:lnTo>
                  <a:lnTo>
                    <a:pt x="78714" y="395655"/>
                  </a:lnTo>
                  <a:close/>
                </a:path>
                <a:path w="2666365" h="805814">
                  <a:moveTo>
                    <a:pt x="78714" y="342950"/>
                  </a:moveTo>
                  <a:lnTo>
                    <a:pt x="59626" y="342950"/>
                  </a:lnTo>
                  <a:lnTo>
                    <a:pt x="59626" y="372046"/>
                  </a:lnTo>
                  <a:lnTo>
                    <a:pt x="78714" y="372046"/>
                  </a:lnTo>
                  <a:lnTo>
                    <a:pt x="78714" y="342950"/>
                  </a:lnTo>
                  <a:close/>
                </a:path>
                <a:path w="2666365" h="805814">
                  <a:moveTo>
                    <a:pt x="78714" y="290741"/>
                  </a:moveTo>
                  <a:lnTo>
                    <a:pt x="59626" y="290741"/>
                  </a:lnTo>
                  <a:lnTo>
                    <a:pt x="59626" y="319747"/>
                  </a:lnTo>
                  <a:lnTo>
                    <a:pt x="78714" y="319747"/>
                  </a:lnTo>
                  <a:lnTo>
                    <a:pt x="78714" y="290741"/>
                  </a:lnTo>
                  <a:close/>
                </a:path>
                <a:path w="2666365" h="805814">
                  <a:moveTo>
                    <a:pt x="78714" y="238531"/>
                  </a:moveTo>
                  <a:lnTo>
                    <a:pt x="59626" y="238531"/>
                  </a:lnTo>
                  <a:lnTo>
                    <a:pt x="59626" y="267804"/>
                  </a:lnTo>
                  <a:lnTo>
                    <a:pt x="78714" y="267804"/>
                  </a:lnTo>
                  <a:lnTo>
                    <a:pt x="78714" y="238531"/>
                  </a:lnTo>
                  <a:close/>
                </a:path>
                <a:path w="2666365" h="805814">
                  <a:moveTo>
                    <a:pt x="78714" y="185978"/>
                  </a:moveTo>
                  <a:lnTo>
                    <a:pt x="59626" y="185978"/>
                  </a:lnTo>
                  <a:lnTo>
                    <a:pt x="59626" y="215087"/>
                  </a:lnTo>
                  <a:lnTo>
                    <a:pt x="78714" y="215087"/>
                  </a:lnTo>
                  <a:lnTo>
                    <a:pt x="78714" y="185978"/>
                  </a:lnTo>
                  <a:close/>
                </a:path>
                <a:path w="2666365" h="805814">
                  <a:moveTo>
                    <a:pt x="78714" y="133769"/>
                  </a:moveTo>
                  <a:lnTo>
                    <a:pt x="59626" y="133769"/>
                  </a:lnTo>
                  <a:lnTo>
                    <a:pt x="59626" y="162877"/>
                  </a:lnTo>
                  <a:lnTo>
                    <a:pt x="78714" y="162877"/>
                  </a:lnTo>
                  <a:lnTo>
                    <a:pt x="78714" y="133769"/>
                  </a:lnTo>
                  <a:close/>
                </a:path>
                <a:path w="2666365" h="805814">
                  <a:moveTo>
                    <a:pt x="78714" y="81534"/>
                  </a:moveTo>
                  <a:lnTo>
                    <a:pt x="59626" y="81534"/>
                  </a:lnTo>
                  <a:lnTo>
                    <a:pt x="59626" y="110642"/>
                  </a:lnTo>
                  <a:lnTo>
                    <a:pt x="78714" y="110642"/>
                  </a:lnTo>
                  <a:lnTo>
                    <a:pt x="78714" y="81534"/>
                  </a:lnTo>
                  <a:close/>
                </a:path>
                <a:path w="2666365" h="805814">
                  <a:moveTo>
                    <a:pt x="82969" y="710920"/>
                  </a:moveTo>
                  <a:lnTo>
                    <a:pt x="63652" y="710920"/>
                  </a:lnTo>
                  <a:lnTo>
                    <a:pt x="63652" y="742632"/>
                  </a:lnTo>
                  <a:lnTo>
                    <a:pt x="82969" y="742632"/>
                  </a:lnTo>
                  <a:lnTo>
                    <a:pt x="82969" y="710920"/>
                  </a:lnTo>
                  <a:close/>
                </a:path>
                <a:path w="2666365" h="805814">
                  <a:moveTo>
                    <a:pt x="95580" y="780732"/>
                  </a:moveTo>
                  <a:lnTo>
                    <a:pt x="82969" y="780732"/>
                  </a:lnTo>
                  <a:lnTo>
                    <a:pt x="82969" y="768121"/>
                  </a:lnTo>
                  <a:lnTo>
                    <a:pt x="63652" y="768121"/>
                  </a:lnTo>
                  <a:lnTo>
                    <a:pt x="63652" y="799833"/>
                  </a:lnTo>
                  <a:lnTo>
                    <a:pt x="95580" y="799833"/>
                  </a:lnTo>
                  <a:lnTo>
                    <a:pt x="95580" y="780732"/>
                  </a:lnTo>
                  <a:close/>
                </a:path>
                <a:path w="2666365" h="805814">
                  <a:moveTo>
                    <a:pt x="143776" y="71780"/>
                  </a:moveTo>
                  <a:lnTo>
                    <a:pt x="71755" y="0"/>
                  </a:lnTo>
                  <a:lnTo>
                    <a:pt x="0" y="71780"/>
                  </a:lnTo>
                  <a:lnTo>
                    <a:pt x="21437" y="93230"/>
                  </a:lnTo>
                  <a:lnTo>
                    <a:pt x="71755" y="42900"/>
                  </a:lnTo>
                  <a:lnTo>
                    <a:pt x="122326" y="93230"/>
                  </a:lnTo>
                  <a:lnTo>
                    <a:pt x="143776" y="71780"/>
                  </a:lnTo>
                  <a:close/>
                </a:path>
                <a:path w="2666365" h="805814">
                  <a:moveTo>
                    <a:pt x="152831" y="780732"/>
                  </a:moveTo>
                  <a:lnTo>
                    <a:pt x="120904" y="780732"/>
                  </a:lnTo>
                  <a:lnTo>
                    <a:pt x="120904" y="799833"/>
                  </a:lnTo>
                  <a:lnTo>
                    <a:pt x="152831" y="799833"/>
                  </a:lnTo>
                  <a:lnTo>
                    <a:pt x="152831" y="780732"/>
                  </a:lnTo>
                  <a:close/>
                </a:path>
                <a:path w="2666365" h="805814">
                  <a:moveTo>
                    <a:pt x="209524" y="786257"/>
                  </a:moveTo>
                  <a:lnTo>
                    <a:pt x="179476" y="786257"/>
                  </a:lnTo>
                  <a:lnTo>
                    <a:pt x="179476" y="805319"/>
                  </a:lnTo>
                  <a:lnTo>
                    <a:pt x="209524" y="805319"/>
                  </a:lnTo>
                  <a:lnTo>
                    <a:pt x="209524" y="786257"/>
                  </a:lnTo>
                  <a:close/>
                </a:path>
                <a:path w="2666365" h="805814">
                  <a:moveTo>
                    <a:pt x="263410" y="786257"/>
                  </a:moveTo>
                  <a:lnTo>
                    <a:pt x="233349" y="786257"/>
                  </a:lnTo>
                  <a:lnTo>
                    <a:pt x="233349" y="805319"/>
                  </a:lnTo>
                  <a:lnTo>
                    <a:pt x="263410" y="805319"/>
                  </a:lnTo>
                  <a:lnTo>
                    <a:pt x="263410" y="786257"/>
                  </a:lnTo>
                  <a:close/>
                </a:path>
                <a:path w="2666365" h="805814">
                  <a:moveTo>
                    <a:pt x="317246" y="786257"/>
                  </a:moveTo>
                  <a:lnTo>
                    <a:pt x="287197" y="786257"/>
                  </a:lnTo>
                  <a:lnTo>
                    <a:pt x="287197" y="805319"/>
                  </a:lnTo>
                  <a:lnTo>
                    <a:pt x="317246" y="805319"/>
                  </a:lnTo>
                  <a:lnTo>
                    <a:pt x="317246" y="786257"/>
                  </a:lnTo>
                  <a:close/>
                </a:path>
                <a:path w="2666365" h="805814">
                  <a:moveTo>
                    <a:pt x="371602" y="786257"/>
                  </a:moveTo>
                  <a:lnTo>
                    <a:pt x="341553" y="786257"/>
                  </a:lnTo>
                  <a:lnTo>
                    <a:pt x="341553" y="805319"/>
                  </a:lnTo>
                  <a:lnTo>
                    <a:pt x="371602" y="805319"/>
                  </a:lnTo>
                  <a:lnTo>
                    <a:pt x="371602" y="786257"/>
                  </a:lnTo>
                  <a:close/>
                </a:path>
                <a:path w="2666365" h="805814">
                  <a:moveTo>
                    <a:pt x="425450" y="786257"/>
                  </a:moveTo>
                  <a:lnTo>
                    <a:pt x="395401" y="786257"/>
                  </a:lnTo>
                  <a:lnTo>
                    <a:pt x="395401" y="805319"/>
                  </a:lnTo>
                  <a:lnTo>
                    <a:pt x="425450" y="805319"/>
                  </a:lnTo>
                  <a:lnTo>
                    <a:pt x="425450" y="786257"/>
                  </a:lnTo>
                  <a:close/>
                </a:path>
                <a:path w="2666365" h="805814">
                  <a:moveTo>
                    <a:pt x="479323" y="786257"/>
                  </a:moveTo>
                  <a:lnTo>
                    <a:pt x="449275" y="786257"/>
                  </a:lnTo>
                  <a:lnTo>
                    <a:pt x="449275" y="805319"/>
                  </a:lnTo>
                  <a:lnTo>
                    <a:pt x="479323" y="805319"/>
                  </a:lnTo>
                  <a:lnTo>
                    <a:pt x="479323" y="786257"/>
                  </a:lnTo>
                  <a:close/>
                </a:path>
                <a:path w="2666365" h="805814">
                  <a:moveTo>
                    <a:pt x="533641" y="786257"/>
                  </a:moveTo>
                  <a:lnTo>
                    <a:pt x="503593" y="786257"/>
                  </a:lnTo>
                  <a:lnTo>
                    <a:pt x="503593" y="805319"/>
                  </a:lnTo>
                  <a:lnTo>
                    <a:pt x="533641" y="805319"/>
                  </a:lnTo>
                  <a:lnTo>
                    <a:pt x="533641" y="786257"/>
                  </a:lnTo>
                  <a:close/>
                </a:path>
                <a:path w="2666365" h="805814">
                  <a:moveTo>
                    <a:pt x="587489" y="786257"/>
                  </a:moveTo>
                  <a:lnTo>
                    <a:pt x="557466" y="786257"/>
                  </a:lnTo>
                  <a:lnTo>
                    <a:pt x="557466" y="805319"/>
                  </a:lnTo>
                  <a:lnTo>
                    <a:pt x="587489" y="805319"/>
                  </a:lnTo>
                  <a:lnTo>
                    <a:pt x="587489" y="786257"/>
                  </a:lnTo>
                  <a:close/>
                </a:path>
                <a:path w="2666365" h="805814">
                  <a:moveTo>
                    <a:pt x="641362" y="786257"/>
                  </a:moveTo>
                  <a:lnTo>
                    <a:pt x="611314" y="786257"/>
                  </a:lnTo>
                  <a:lnTo>
                    <a:pt x="611314" y="805319"/>
                  </a:lnTo>
                  <a:lnTo>
                    <a:pt x="641362" y="805319"/>
                  </a:lnTo>
                  <a:lnTo>
                    <a:pt x="641362" y="786257"/>
                  </a:lnTo>
                  <a:close/>
                </a:path>
                <a:path w="2666365" h="805814">
                  <a:moveTo>
                    <a:pt x="695693" y="786257"/>
                  </a:moveTo>
                  <a:lnTo>
                    <a:pt x="665670" y="786257"/>
                  </a:lnTo>
                  <a:lnTo>
                    <a:pt x="665670" y="805319"/>
                  </a:lnTo>
                  <a:lnTo>
                    <a:pt x="695693" y="805319"/>
                  </a:lnTo>
                  <a:lnTo>
                    <a:pt x="695693" y="786257"/>
                  </a:lnTo>
                  <a:close/>
                </a:path>
                <a:path w="2666365" h="805814">
                  <a:moveTo>
                    <a:pt x="749566" y="786257"/>
                  </a:moveTo>
                  <a:lnTo>
                    <a:pt x="719518" y="786257"/>
                  </a:lnTo>
                  <a:lnTo>
                    <a:pt x="719518" y="805319"/>
                  </a:lnTo>
                  <a:lnTo>
                    <a:pt x="749566" y="805319"/>
                  </a:lnTo>
                  <a:lnTo>
                    <a:pt x="749566" y="786257"/>
                  </a:lnTo>
                  <a:close/>
                </a:path>
                <a:path w="2666365" h="805814">
                  <a:moveTo>
                    <a:pt x="803414" y="786257"/>
                  </a:moveTo>
                  <a:lnTo>
                    <a:pt x="773391" y="786257"/>
                  </a:lnTo>
                  <a:lnTo>
                    <a:pt x="773391" y="805319"/>
                  </a:lnTo>
                  <a:lnTo>
                    <a:pt x="803414" y="805319"/>
                  </a:lnTo>
                  <a:lnTo>
                    <a:pt x="803414" y="786257"/>
                  </a:lnTo>
                  <a:close/>
                </a:path>
                <a:path w="2666365" h="805814">
                  <a:moveTo>
                    <a:pt x="857986" y="786257"/>
                  </a:moveTo>
                  <a:lnTo>
                    <a:pt x="827811" y="786257"/>
                  </a:lnTo>
                  <a:lnTo>
                    <a:pt x="827811" y="805319"/>
                  </a:lnTo>
                  <a:lnTo>
                    <a:pt x="857986" y="805319"/>
                  </a:lnTo>
                  <a:lnTo>
                    <a:pt x="857986" y="786257"/>
                  </a:lnTo>
                  <a:close/>
                </a:path>
                <a:path w="2666365" h="805814">
                  <a:moveTo>
                    <a:pt x="911606" y="786257"/>
                  </a:moveTo>
                  <a:lnTo>
                    <a:pt x="881646" y="786257"/>
                  </a:lnTo>
                  <a:lnTo>
                    <a:pt x="881646" y="805319"/>
                  </a:lnTo>
                  <a:lnTo>
                    <a:pt x="911606" y="805319"/>
                  </a:lnTo>
                  <a:lnTo>
                    <a:pt x="911606" y="786257"/>
                  </a:lnTo>
                  <a:close/>
                </a:path>
                <a:path w="2666365" h="805814">
                  <a:moveTo>
                    <a:pt x="965708" y="786257"/>
                  </a:moveTo>
                  <a:lnTo>
                    <a:pt x="935532" y="786257"/>
                  </a:lnTo>
                  <a:lnTo>
                    <a:pt x="935532" y="805319"/>
                  </a:lnTo>
                  <a:lnTo>
                    <a:pt x="965708" y="805319"/>
                  </a:lnTo>
                  <a:lnTo>
                    <a:pt x="965708" y="786257"/>
                  </a:lnTo>
                  <a:close/>
                </a:path>
                <a:path w="2666365" h="805814">
                  <a:moveTo>
                    <a:pt x="1020064" y="786257"/>
                  </a:moveTo>
                  <a:lnTo>
                    <a:pt x="989850" y="786257"/>
                  </a:lnTo>
                  <a:lnTo>
                    <a:pt x="989850" y="805319"/>
                  </a:lnTo>
                  <a:lnTo>
                    <a:pt x="1020064" y="805319"/>
                  </a:lnTo>
                  <a:lnTo>
                    <a:pt x="1020064" y="786257"/>
                  </a:lnTo>
                  <a:close/>
                </a:path>
                <a:path w="2666365" h="805814">
                  <a:moveTo>
                    <a:pt x="1073683" y="786257"/>
                  </a:moveTo>
                  <a:lnTo>
                    <a:pt x="1043698" y="786257"/>
                  </a:lnTo>
                  <a:lnTo>
                    <a:pt x="1043698" y="805319"/>
                  </a:lnTo>
                  <a:lnTo>
                    <a:pt x="1073683" y="805319"/>
                  </a:lnTo>
                  <a:lnTo>
                    <a:pt x="1073683" y="786257"/>
                  </a:lnTo>
                  <a:close/>
                </a:path>
                <a:path w="2666365" h="805814">
                  <a:moveTo>
                    <a:pt x="1127785" y="786257"/>
                  </a:moveTo>
                  <a:lnTo>
                    <a:pt x="1097572" y="786257"/>
                  </a:lnTo>
                  <a:lnTo>
                    <a:pt x="1097572" y="805319"/>
                  </a:lnTo>
                  <a:lnTo>
                    <a:pt x="1127785" y="805319"/>
                  </a:lnTo>
                  <a:lnTo>
                    <a:pt x="1127785" y="786257"/>
                  </a:lnTo>
                  <a:close/>
                </a:path>
                <a:path w="2666365" h="805814">
                  <a:moveTo>
                    <a:pt x="1182204" y="786257"/>
                  </a:moveTo>
                  <a:lnTo>
                    <a:pt x="1151890" y="786257"/>
                  </a:lnTo>
                  <a:lnTo>
                    <a:pt x="1151890" y="805319"/>
                  </a:lnTo>
                  <a:lnTo>
                    <a:pt x="1182204" y="805319"/>
                  </a:lnTo>
                  <a:lnTo>
                    <a:pt x="1182204" y="786257"/>
                  </a:lnTo>
                  <a:close/>
                </a:path>
                <a:path w="2666365" h="805814">
                  <a:moveTo>
                    <a:pt x="1235722" y="786257"/>
                  </a:moveTo>
                  <a:lnTo>
                    <a:pt x="1205776" y="786257"/>
                  </a:lnTo>
                  <a:lnTo>
                    <a:pt x="1205776" y="805319"/>
                  </a:lnTo>
                  <a:lnTo>
                    <a:pt x="1235722" y="805319"/>
                  </a:lnTo>
                  <a:lnTo>
                    <a:pt x="1235722" y="786257"/>
                  </a:lnTo>
                  <a:close/>
                </a:path>
                <a:path w="2666365" h="805814">
                  <a:moveTo>
                    <a:pt x="1289926" y="786257"/>
                  </a:moveTo>
                  <a:lnTo>
                    <a:pt x="1259865" y="786257"/>
                  </a:lnTo>
                  <a:lnTo>
                    <a:pt x="1259865" y="805319"/>
                  </a:lnTo>
                  <a:lnTo>
                    <a:pt x="1289926" y="805319"/>
                  </a:lnTo>
                  <a:lnTo>
                    <a:pt x="1289926" y="786257"/>
                  </a:lnTo>
                  <a:close/>
                </a:path>
                <a:path w="2666365" h="805814">
                  <a:moveTo>
                    <a:pt x="1344244" y="786257"/>
                  </a:moveTo>
                  <a:lnTo>
                    <a:pt x="1314196" y="786257"/>
                  </a:lnTo>
                  <a:lnTo>
                    <a:pt x="1314196" y="805319"/>
                  </a:lnTo>
                  <a:lnTo>
                    <a:pt x="1344244" y="805319"/>
                  </a:lnTo>
                  <a:lnTo>
                    <a:pt x="1344244" y="786257"/>
                  </a:lnTo>
                  <a:close/>
                </a:path>
                <a:path w="2666365" h="805814">
                  <a:moveTo>
                    <a:pt x="1397863" y="786257"/>
                  </a:moveTo>
                  <a:lnTo>
                    <a:pt x="1367815" y="786257"/>
                  </a:lnTo>
                  <a:lnTo>
                    <a:pt x="1367815" y="805319"/>
                  </a:lnTo>
                  <a:lnTo>
                    <a:pt x="1397863" y="805319"/>
                  </a:lnTo>
                  <a:lnTo>
                    <a:pt x="1397863" y="786257"/>
                  </a:lnTo>
                  <a:close/>
                </a:path>
                <a:path w="2666365" h="805814">
                  <a:moveTo>
                    <a:pt x="1451965" y="786257"/>
                  </a:moveTo>
                  <a:lnTo>
                    <a:pt x="1421917" y="786257"/>
                  </a:lnTo>
                  <a:lnTo>
                    <a:pt x="1421917" y="805319"/>
                  </a:lnTo>
                  <a:lnTo>
                    <a:pt x="1451965" y="805319"/>
                  </a:lnTo>
                  <a:lnTo>
                    <a:pt x="1451965" y="786257"/>
                  </a:lnTo>
                  <a:close/>
                </a:path>
                <a:path w="2666365" h="805814">
                  <a:moveTo>
                    <a:pt x="1508671" y="782002"/>
                  </a:moveTo>
                  <a:lnTo>
                    <a:pt x="1476959" y="782002"/>
                  </a:lnTo>
                  <a:lnTo>
                    <a:pt x="1476959" y="801230"/>
                  </a:lnTo>
                  <a:lnTo>
                    <a:pt x="1508671" y="801230"/>
                  </a:lnTo>
                  <a:lnTo>
                    <a:pt x="1508671" y="782002"/>
                  </a:lnTo>
                  <a:close/>
                </a:path>
                <a:path w="2666365" h="805814">
                  <a:moveTo>
                    <a:pt x="1565846" y="769289"/>
                  </a:moveTo>
                  <a:lnTo>
                    <a:pt x="1546758" y="769289"/>
                  </a:lnTo>
                  <a:lnTo>
                    <a:pt x="1546758" y="782002"/>
                  </a:lnTo>
                  <a:lnTo>
                    <a:pt x="1534147" y="782002"/>
                  </a:lnTo>
                  <a:lnTo>
                    <a:pt x="1534147" y="801230"/>
                  </a:lnTo>
                  <a:lnTo>
                    <a:pt x="1565846" y="801230"/>
                  </a:lnTo>
                  <a:lnTo>
                    <a:pt x="1565846" y="769289"/>
                  </a:lnTo>
                  <a:close/>
                </a:path>
                <a:path w="2666365" h="805814">
                  <a:moveTo>
                    <a:pt x="1565846" y="712101"/>
                  </a:moveTo>
                  <a:lnTo>
                    <a:pt x="1546758" y="712101"/>
                  </a:lnTo>
                  <a:lnTo>
                    <a:pt x="1546758" y="744067"/>
                  </a:lnTo>
                  <a:lnTo>
                    <a:pt x="1565846" y="744067"/>
                  </a:lnTo>
                  <a:lnTo>
                    <a:pt x="1565846" y="712101"/>
                  </a:lnTo>
                  <a:close/>
                </a:path>
                <a:path w="2666365" h="805814">
                  <a:moveTo>
                    <a:pt x="1571599" y="656717"/>
                  </a:moveTo>
                  <a:lnTo>
                    <a:pt x="1552498" y="656717"/>
                  </a:lnTo>
                  <a:lnTo>
                    <a:pt x="1552498" y="685825"/>
                  </a:lnTo>
                  <a:lnTo>
                    <a:pt x="1571599" y="685825"/>
                  </a:lnTo>
                  <a:lnTo>
                    <a:pt x="1571599" y="656717"/>
                  </a:lnTo>
                  <a:close/>
                </a:path>
                <a:path w="2666365" h="805814">
                  <a:moveTo>
                    <a:pt x="1571599" y="604507"/>
                  </a:moveTo>
                  <a:lnTo>
                    <a:pt x="1552498" y="604507"/>
                  </a:lnTo>
                  <a:lnTo>
                    <a:pt x="1552498" y="633615"/>
                  </a:lnTo>
                  <a:lnTo>
                    <a:pt x="1571599" y="633615"/>
                  </a:lnTo>
                  <a:lnTo>
                    <a:pt x="1571599" y="604507"/>
                  </a:lnTo>
                  <a:close/>
                </a:path>
                <a:path w="2666365" h="805814">
                  <a:moveTo>
                    <a:pt x="1571599" y="552310"/>
                  </a:moveTo>
                  <a:lnTo>
                    <a:pt x="1552498" y="552310"/>
                  </a:lnTo>
                  <a:lnTo>
                    <a:pt x="1552498" y="581406"/>
                  </a:lnTo>
                  <a:lnTo>
                    <a:pt x="1571599" y="581406"/>
                  </a:lnTo>
                  <a:lnTo>
                    <a:pt x="1571599" y="552310"/>
                  </a:lnTo>
                  <a:close/>
                </a:path>
                <a:path w="2666365" h="805814">
                  <a:moveTo>
                    <a:pt x="1571599" y="499592"/>
                  </a:moveTo>
                  <a:lnTo>
                    <a:pt x="1552498" y="499592"/>
                  </a:lnTo>
                  <a:lnTo>
                    <a:pt x="1552498" y="528701"/>
                  </a:lnTo>
                  <a:lnTo>
                    <a:pt x="1571599" y="528701"/>
                  </a:lnTo>
                  <a:lnTo>
                    <a:pt x="1571599" y="499592"/>
                  </a:lnTo>
                  <a:close/>
                </a:path>
                <a:path w="2666365" h="805814">
                  <a:moveTo>
                    <a:pt x="1571599" y="447636"/>
                  </a:moveTo>
                  <a:lnTo>
                    <a:pt x="1552498" y="447636"/>
                  </a:lnTo>
                  <a:lnTo>
                    <a:pt x="1552498" y="476745"/>
                  </a:lnTo>
                  <a:lnTo>
                    <a:pt x="1571599" y="476745"/>
                  </a:lnTo>
                  <a:lnTo>
                    <a:pt x="1571599" y="447636"/>
                  </a:lnTo>
                  <a:close/>
                </a:path>
                <a:path w="2666365" h="805814">
                  <a:moveTo>
                    <a:pt x="1571599" y="395401"/>
                  </a:moveTo>
                  <a:lnTo>
                    <a:pt x="1552498" y="395401"/>
                  </a:lnTo>
                  <a:lnTo>
                    <a:pt x="1552498" y="424510"/>
                  </a:lnTo>
                  <a:lnTo>
                    <a:pt x="1571599" y="424510"/>
                  </a:lnTo>
                  <a:lnTo>
                    <a:pt x="1571599" y="395401"/>
                  </a:lnTo>
                  <a:close/>
                </a:path>
                <a:path w="2666365" h="805814">
                  <a:moveTo>
                    <a:pt x="1571599" y="342722"/>
                  </a:moveTo>
                  <a:lnTo>
                    <a:pt x="1552498" y="342722"/>
                  </a:lnTo>
                  <a:lnTo>
                    <a:pt x="1552498" y="371830"/>
                  </a:lnTo>
                  <a:lnTo>
                    <a:pt x="1571599" y="371830"/>
                  </a:lnTo>
                  <a:lnTo>
                    <a:pt x="1571599" y="342722"/>
                  </a:lnTo>
                  <a:close/>
                </a:path>
                <a:path w="2666365" h="805814">
                  <a:moveTo>
                    <a:pt x="1571599" y="290487"/>
                  </a:moveTo>
                  <a:lnTo>
                    <a:pt x="1552498" y="290487"/>
                  </a:lnTo>
                  <a:lnTo>
                    <a:pt x="1552498" y="319747"/>
                  </a:lnTo>
                  <a:lnTo>
                    <a:pt x="1571599" y="319747"/>
                  </a:lnTo>
                  <a:lnTo>
                    <a:pt x="1571599" y="290487"/>
                  </a:lnTo>
                  <a:close/>
                </a:path>
                <a:path w="2666365" h="805814">
                  <a:moveTo>
                    <a:pt x="1571599" y="238277"/>
                  </a:moveTo>
                  <a:lnTo>
                    <a:pt x="1552498" y="238277"/>
                  </a:lnTo>
                  <a:lnTo>
                    <a:pt x="1552498" y="267322"/>
                  </a:lnTo>
                  <a:lnTo>
                    <a:pt x="1571599" y="267322"/>
                  </a:lnTo>
                  <a:lnTo>
                    <a:pt x="1571599" y="238277"/>
                  </a:lnTo>
                  <a:close/>
                </a:path>
                <a:path w="2666365" h="805814">
                  <a:moveTo>
                    <a:pt x="1571599" y="185508"/>
                  </a:moveTo>
                  <a:lnTo>
                    <a:pt x="1552498" y="185508"/>
                  </a:lnTo>
                  <a:lnTo>
                    <a:pt x="1552498" y="214858"/>
                  </a:lnTo>
                  <a:lnTo>
                    <a:pt x="1571599" y="214858"/>
                  </a:lnTo>
                  <a:lnTo>
                    <a:pt x="1571599" y="185508"/>
                  </a:lnTo>
                  <a:close/>
                </a:path>
                <a:path w="2666365" h="805814">
                  <a:moveTo>
                    <a:pt x="1571599" y="133515"/>
                  </a:moveTo>
                  <a:lnTo>
                    <a:pt x="1552498" y="133515"/>
                  </a:lnTo>
                  <a:lnTo>
                    <a:pt x="1552498" y="162623"/>
                  </a:lnTo>
                  <a:lnTo>
                    <a:pt x="1571599" y="162623"/>
                  </a:lnTo>
                  <a:lnTo>
                    <a:pt x="1571599" y="133515"/>
                  </a:lnTo>
                  <a:close/>
                </a:path>
                <a:path w="2666365" h="805814">
                  <a:moveTo>
                    <a:pt x="1571599" y="81318"/>
                  </a:moveTo>
                  <a:lnTo>
                    <a:pt x="1552498" y="81318"/>
                  </a:lnTo>
                  <a:lnTo>
                    <a:pt x="1552498" y="110426"/>
                  </a:lnTo>
                  <a:lnTo>
                    <a:pt x="1571599" y="110426"/>
                  </a:lnTo>
                  <a:lnTo>
                    <a:pt x="1571599" y="81318"/>
                  </a:lnTo>
                  <a:close/>
                </a:path>
                <a:path w="2666365" h="805814">
                  <a:moveTo>
                    <a:pt x="1634299" y="84721"/>
                  </a:moveTo>
                  <a:lnTo>
                    <a:pt x="1562290" y="12623"/>
                  </a:lnTo>
                  <a:lnTo>
                    <a:pt x="1490522" y="84721"/>
                  </a:lnTo>
                  <a:lnTo>
                    <a:pt x="1511973" y="106159"/>
                  </a:lnTo>
                  <a:lnTo>
                    <a:pt x="1562290" y="55613"/>
                  </a:lnTo>
                  <a:lnTo>
                    <a:pt x="1612836" y="106159"/>
                  </a:lnTo>
                  <a:lnTo>
                    <a:pt x="1634299" y="84721"/>
                  </a:lnTo>
                  <a:close/>
                </a:path>
                <a:path w="2666365" h="805814">
                  <a:moveTo>
                    <a:pt x="2422182" y="656971"/>
                  </a:moveTo>
                  <a:lnTo>
                    <a:pt x="2403094" y="656971"/>
                  </a:lnTo>
                  <a:lnTo>
                    <a:pt x="2403094" y="686079"/>
                  </a:lnTo>
                  <a:lnTo>
                    <a:pt x="2422182" y="686079"/>
                  </a:lnTo>
                  <a:lnTo>
                    <a:pt x="2422182" y="656971"/>
                  </a:lnTo>
                  <a:close/>
                </a:path>
                <a:path w="2666365" h="805814">
                  <a:moveTo>
                    <a:pt x="2422182" y="604761"/>
                  </a:moveTo>
                  <a:lnTo>
                    <a:pt x="2403094" y="604761"/>
                  </a:lnTo>
                  <a:lnTo>
                    <a:pt x="2403094" y="633869"/>
                  </a:lnTo>
                  <a:lnTo>
                    <a:pt x="2422182" y="633869"/>
                  </a:lnTo>
                  <a:lnTo>
                    <a:pt x="2422182" y="604761"/>
                  </a:lnTo>
                  <a:close/>
                </a:path>
                <a:path w="2666365" h="805814">
                  <a:moveTo>
                    <a:pt x="2422182" y="552526"/>
                  </a:moveTo>
                  <a:lnTo>
                    <a:pt x="2403094" y="552526"/>
                  </a:lnTo>
                  <a:lnTo>
                    <a:pt x="2403094" y="581634"/>
                  </a:lnTo>
                  <a:lnTo>
                    <a:pt x="2422182" y="581634"/>
                  </a:lnTo>
                  <a:lnTo>
                    <a:pt x="2422182" y="552526"/>
                  </a:lnTo>
                  <a:close/>
                </a:path>
                <a:path w="2666365" h="805814">
                  <a:moveTo>
                    <a:pt x="2422182" y="499846"/>
                  </a:moveTo>
                  <a:lnTo>
                    <a:pt x="2403094" y="499846"/>
                  </a:lnTo>
                  <a:lnTo>
                    <a:pt x="2403094" y="529170"/>
                  </a:lnTo>
                  <a:lnTo>
                    <a:pt x="2422182" y="529170"/>
                  </a:lnTo>
                  <a:lnTo>
                    <a:pt x="2422182" y="499846"/>
                  </a:lnTo>
                  <a:close/>
                </a:path>
                <a:path w="2666365" h="805814">
                  <a:moveTo>
                    <a:pt x="2422182" y="447636"/>
                  </a:moveTo>
                  <a:lnTo>
                    <a:pt x="2403094" y="447636"/>
                  </a:lnTo>
                  <a:lnTo>
                    <a:pt x="2403094" y="476745"/>
                  </a:lnTo>
                  <a:lnTo>
                    <a:pt x="2422182" y="476745"/>
                  </a:lnTo>
                  <a:lnTo>
                    <a:pt x="2422182" y="447636"/>
                  </a:lnTo>
                  <a:close/>
                </a:path>
                <a:path w="2666365" h="805814">
                  <a:moveTo>
                    <a:pt x="2422182" y="395655"/>
                  </a:moveTo>
                  <a:lnTo>
                    <a:pt x="2403094" y="395655"/>
                  </a:lnTo>
                  <a:lnTo>
                    <a:pt x="2403094" y="424764"/>
                  </a:lnTo>
                  <a:lnTo>
                    <a:pt x="2422182" y="424764"/>
                  </a:lnTo>
                  <a:lnTo>
                    <a:pt x="2422182" y="395655"/>
                  </a:lnTo>
                  <a:close/>
                </a:path>
                <a:path w="2666365" h="805814">
                  <a:moveTo>
                    <a:pt x="2422182" y="342950"/>
                  </a:moveTo>
                  <a:lnTo>
                    <a:pt x="2403094" y="342950"/>
                  </a:lnTo>
                  <a:lnTo>
                    <a:pt x="2403094" y="372046"/>
                  </a:lnTo>
                  <a:lnTo>
                    <a:pt x="2422182" y="372046"/>
                  </a:lnTo>
                  <a:lnTo>
                    <a:pt x="2422182" y="342950"/>
                  </a:lnTo>
                  <a:close/>
                </a:path>
                <a:path w="2666365" h="805814">
                  <a:moveTo>
                    <a:pt x="2422182" y="290741"/>
                  </a:moveTo>
                  <a:lnTo>
                    <a:pt x="2403094" y="290741"/>
                  </a:lnTo>
                  <a:lnTo>
                    <a:pt x="2403094" y="319747"/>
                  </a:lnTo>
                  <a:lnTo>
                    <a:pt x="2422182" y="319747"/>
                  </a:lnTo>
                  <a:lnTo>
                    <a:pt x="2422182" y="290741"/>
                  </a:lnTo>
                  <a:close/>
                </a:path>
                <a:path w="2666365" h="805814">
                  <a:moveTo>
                    <a:pt x="2422182" y="238531"/>
                  </a:moveTo>
                  <a:lnTo>
                    <a:pt x="2403094" y="238531"/>
                  </a:lnTo>
                  <a:lnTo>
                    <a:pt x="2403094" y="267804"/>
                  </a:lnTo>
                  <a:lnTo>
                    <a:pt x="2422182" y="267804"/>
                  </a:lnTo>
                  <a:lnTo>
                    <a:pt x="2422182" y="238531"/>
                  </a:lnTo>
                  <a:close/>
                </a:path>
                <a:path w="2666365" h="805814">
                  <a:moveTo>
                    <a:pt x="2422182" y="185978"/>
                  </a:moveTo>
                  <a:lnTo>
                    <a:pt x="2403094" y="185978"/>
                  </a:lnTo>
                  <a:lnTo>
                    <a:pt x="2403094" y="215087"/>
                  </a:lnTo>
                  <a:lnTo>
                    <a:pt x="2422182" y="215087"/>
                  </a:lnTo>
                  <a:lnTo>
                    <a:pt x="2422182" y="185978"/>
                  </a:lnTo>
                  <a:close/>
                </a:path>
                <a:path w="2666365" h="805814">
                  <a:moveTo>
                    <a:pt x="2422182" y="133769"/>
                  </a:moveTo>
                  <a:lnTo>
                    <a:pt x="2403094" y="133769"/>
                  </a:lnTo>
                  <a:lnTo>
                    <a:pt x="2403094" y="162877"/>
                  </a:lnTo>
                  <a:lnTo>
                    <a:pt x="2422182" y="162877"/>
                  </a:lnTo>
                  <a:lnTo>
                    <a:pt x="2422182" y="133769"/>
                  </a:lnTo>
                  <a:close/>
                </a:path>
                <a:path w="2666365" h="805814">
                  <a:moveTo>
                    <a:pt x="2422182" y="81534"/>
                  </a:moveTo>
                  <a:lnTo>
                    <a:pt x="2403094" y="81534"/>
                  </a:lnTo>
                  <a:lnTo>
                    <a:pt x="2403094" y="110642"/>
                  </a:lnTo>
                  <a:lnTo>
                    <a:pt x="2422182" y="110642"/>
                  </a:lnTo>
                  <a:lnTo>
                    <a:pt x="2422182" y="81534"/>
                  </a:lnTo>
                  <a:close/>
                </a:path>
                <a:path w="2666365" h="805814">
                  <a:moveTo>
                    <a:pt x="2554427" y="786257"/>
                  </a:moveTo>
                  <a:lnTo>
                    <a:pt x="2523426" y="786257"/>
                  </a:lnTo>
                  <a:lnTo>
                    <a:pt x="2523426" y="805319"/>
                  </a:lnTo>
                  <a:lnTo>
                    <a:pt x="2554427" y="805319"/>
                  </a:lnTo>
                  <a:lnTo>
                    <a:pt x="2554427" y="786257"/>
                  </a:lnTo>
                  <a:close/>
                </a:path>
                <a:path w="2666365" h="805814">
                  <a:moveTo>
                    <a:pt x="2610180" y="786257"/>
                  </a:moveTo>
                  <a:lnTo>
                    <a:pt x="2579014" y="786257"/>
                  </a:lnTo>
                  <a:lnTo>
                    <a:pt x="2579014" y="805319"/>
                  </a:lnTo>
                  <a:lnTo>
                    <a:pt x="2610180" y="805319"/>
                  </a:lnTo>
                  <a:lnTo>
                    <a:pt x="2610180" y="786257"/>
                  </a:lnTo>
                  <a:close/>
                </a:path>
                <a:path w="2666365" h="805814">
                  <a:moveTo>
                    <a:pt x="2665996" y="786257"/>
                  </a:moveTo>
                  <a:lnTo>
                    <a:pt x="2634767" y="786257"/>
                  </a:lnTo>
                  <a:lnTo>
                    <a:pt x="2634767" y="805319"/>
                  </a:lnTo>
                  <a:lnTo>
                    <a:pt x="2665996" y="805319"/>
                  </a:lnTo>
                  <a:lnTo>
                    <a:pt x="2665996" y="786257"/>
                  </a:lnTo>
                  <a:close/>
                </a:path>
              </a:pathLst>
            </a:custGeom>
            <a:solidFill>
              <a:srgbClr val="000000"/>
            </a:solidFill>
          </p:spPr>
          <p:txBody>
            <a:bodyPr wrap="square" lIns="0" tIns="0" rIns="0" bIns="0" rtlCol="0"/>
            <a:lstStyle/>
            <a:p>
              <a:endParaRPr/>
            </a:p>
          </p:txBody>
        </p:sp>
        <p:sp>
          <p:nvSpPr>
            <p:cNvPr id="26" name="object 26"/>
            <p:cNvSpPr/>
            <p:nvPr/>
          </p:nvSpPr>
          <p:spPr>
            <a:xfrm>
              <a:off x="4772380" y="1982380"/>
              <a:ext cx="1510030" cy="805815"/>
            </a:xfrm>
            <a:custGeom>
              <a:avLst/>
              <a:gdLst/>
              <a:ahLst/>
              <a:cxnLst/>
              <a:rect l="l" t="t" r="r" b="b"/>
              <a:pathLst>
                <a:path w="1510029" h="805814">
                  <a:moveTo>
                    <a:pt x="82867" y="710920"/>
                  </a:moveTo>
                  <a:lnTo>
                    <a:pt x="63842" y="710920"/>
                  </a:lnTo>
                  <a:lnTo>
                    <a:pt x="63842" y="742632"/>
                  </a:lnTo>
                  <a:lnTo>
                    <a:pt x="82867" y="742632"/>
                  </a:lnTo>
                  <a:lnTo>
                    <a:pt x="82867" y="710920"/>
                  </a:lnTo>
                  <a:close/>
                </a:path>
                <a:path w="1510029" h="805814">
                  <a:moveTo>
                    <a:pt x="95554" y="780732"/>
                  </a:moveTo>
                  <a:lnTo>
                    <a:pt x="82867" y="780732"/>
                  </a:lnTo>
                  <a:lnTo>
                    <a:pt x="82867" y="768121"/>
                  </a:lnTo>
                  <a:lnTo>
                    <a:pt x="63842" y="768121"/>
                  </a:lnTo>
                  <a:lnTo>
                    <a:pt x="63842" y="799833"/>
                  </a:lnTo>
                  <a:lnTo>
                    <a:pt x="95554" y="799833"/>
                  </a:lnTo>
                  <a:lnTo>
                    <a:pt x="95554" y="780732"/>
                  </a:lnTo>
                  <a:close/>
                </a:path>
                <a:path w="1510029" h="805814">
                  <a:moveTo>
                    <a:pt x="143675" y="71780"/>
                  </a:moveTo>
                  <a:lnTo>
                    <a:pt x="71920" y="0"/>
                  </a:lnTo>
                  <a:lnTo>
                    <a:pt x="0" y="71780"/>
                  </a:lnTo>
                  <a:lnTo>
                    <a:pt x="21437" y="93230"/>
                  </a:lnTo>
                  <a:lnTo>
                    <a:pt x="71920" y="42900"/>
                  </a:lnTo>
                  <a:lnTo>
                    <a:pt x="122199" y="93230"/>
                  </a:lnTo>
                  <a:lnTo>
                    <a:pt x="143675" y="71780"/>
                  </a:lnTo>
                  <a:close/>
                </a:path>
                <a:path w="1510029" h="805814">
                  <a:moveTo>
                    <a:pt x="152730" y="780732"/>
                  </a:moveTo>
                  <a:lnTo>
                    <a:pt x="121031" y="780732"/>
                  </a:lnTo>
                  <a:lnTo>
                    <a:pt x="121031" y="799833"/>
                  </a:lnTo>
                  <a:lnTo>
                    <a:pt x="152730" y="799833"/>
                  </a:lnTo>
                  <a:lnTo>
                    <a:pt x="152730" y="780732"/>
                  </a:lnTo>
                  <a:close/>
                </a:path>
                <a:path w="1510029" h="805814">
                  <a:moveTo>
                    <a:pt x="210858" y="786257"/>
                  </a:moveTo>
                  <a:lnTo>
                    <a:pt x="179857" y="786257"/>
                  </a:lnTo>
                  <a:lnTo>
                    <a:pt x="179857" y="805319"/>
                  </a:lnTo>
                  <a:lnTo>
                    <a:pt x="210858" y="805319"/>
                  </a:lnTo>
                  <a:lnTo>
                    <a:pt x="210858" y="786257"/>
                  </a:lnTo>
                  <a:close/>
                </a:path>
                <a:path w="1510029" h="805814">
                  <a:moveTo>
                    <a:pt x="378434" y="786257"/>
                  </a:moveTo>
                  <a:lnTo>
                    <a:pt x="347433" y="786257"/>
                  </a:lnTo>
                  <a:lnTo>
                    <a:pt x="347433" y="805319"/>
                  </a:lnTo>
                  <a:lnTo>
                    <a:pt x="378434" y="805319"/>
                  </a:lnTo>
                  <a:lnTo>
                    <a:pt x="378434" y="786257"/>
                  </a:lnTo>
                  <a:close/>
                </a:path>
                <a:path w="1510029" h="805814">
                  <a:moveTo>
                    <a:pt x="433959" y="786257"/>
                  </a:moveTo>
                  <a:lnTo>
                    <a:pt x="402958" y="786257"/>
                  </a:lnTo>
                  <a:lnTo>
                    <a:pt x="402958" y="805319"/>
                  </a:lnTo>
                  <a:lnTo>
                    <a:pt x="433959" y="805319"/>
                  </a:lnTo>
                  <a:lnTo>
                    <a:pt x="433959" y="786257"/>
                  </a:lnTo>
                  <a:close/>
                </a:path>
                <a:path w="1510029" h="805814">
                  <a:moveTo>
                    <a:pt x="489712" y="786257"/>
                  </a:moveTo>
                  <a:lnTo>
                    <a:pt x="458711" y="786257"/>
                  </a:lnTo>
                  <a:lnTo>
                    <a:pt x="458711" y="805319"/>
                  </a:lnTo>
                  <a:lnTo>
                    <a:pt x="489712" y="805319"/>
                  </a:lnTo>
                  <a:lnTo>
                    <a:pt x="489712" y="786257"/>
                  </a:lnTo>
                  <a:close/>
                </a:path>
                <a:path w="1510029" h="805814">
                  <a:moveTo>
                    <a:pt x="545934" y="786257"/>
                  </a:moveTo>
                  <a:lnTo>
                    <a:pt x="514781" y="786257"/>
                  </a:lnTo>
                  <a:lnTo>
                    <a:pt x="514781" y="805319"/>
                  </a:lnTo>
                  <a:lnTo>
                    <a:pt x="545934" y="805319"/>
                  </a:lnTo>
                  <a:lnTo>
                    <a:pt x="545934" y="786257"/>
                  </a:lnTo>
                  <a:close/>
                </a:path>
                <a:path w="1510029" h="805814">
                  <a:moveTo>
                    <a:pt x="601535" y="786257"/>
                  </a:moveTo>
                  <a:lnTo>
                    <a:pt x="570522" y="786257"/>
                  </a:lnTo>
                  <a:lnTo>
                    <a:pt x="570522" y="805319"/>
                  </a:lnTo>
                  <a:lnTo>
                    <a:pt x="601535" y="805319"/>
                  </a:lnTo>
                  <a:lnTo>
                    <a:pt x="601535" y="786257"/>
                  </a:lnTo>
                  <a:close/>
                </a:path>
                <a:path w="1510029" h="805814">
                  <a:moveTo>
                    <a:pt x="657275" y="786257"/>
                  </a:moveTo>
                  <a:lnTo>
                    <a:pt x="626059" y="786257"/>
                  </a:lnTo>
                  <a:lnTo>
                    <a:pt x="626059" y="805319"/>
                  </a:lnTo>
                  <a:lnTo>
                    <a:pt x="657275" y="805319"/>
                  </a:lnTo>
                  <a:lnTo>
                    <a:pt x="657275" y="786257"/>
                  </a:lnTo>
                  <a:close/>
                </a:path>
                <a:path w="1510029" h="805814">
                  <a:moveTo>
                    <a:pt x="713257" y="786257"/>
                  </a:moveTo>
                  <a:lnTo>
                    <a:pt x="682282" y="786257"/>
                  </a:lnTo>
                  <a:lnTo>
                    <a:pt x="682282" y="805319"/>
                  </a:lnTo>
                  <a:lnTo>
                    <a:pt x="713257" y="805319"/>
                  </a:lnTo>
                  <a:lnTo>
                    <a:pt x="713257" y="786257"/>
                  </a:lnTo>
                  <a:close/>
                </a:path>
                <a:path w="1510029" h="805814">
                  <a:moveTo>
                    <a:pt x="769010" y="786257"/>
                  </a:moveTo>
                  <a:lnTo>
                    <a:pt x="737781" y="786257"/>
                  </a:lnTo>
                  <a:lnTo>
                    <a:pt x="737781" y="805319"/>
                  </a:lnTo>
                  <a:lnTo>
                    <a:pt x="769010" y="805319"/>
                  </a:lnTo>
                  <a:lnTo>
                    <a:pt x="769010" y="786257"/>
                  </a:lnTo>
                  <a:close/>
                </a:path>
                <a:path w="1510029" h="805814">
                  <a:moveTo>
                    <a:pt x="824788" y="786257"/>
                  </a:moveTo>
                  <a:lnTo>
                    <a:pt x="793623" y="786257"/>
                  </a:lnTo>
                  <a:lnTo>
                    <a:pt x="793623" y="805319"/>
                  </a:lnTo>
                  <a:lnTo>
                    <a:pt x="824788" y="805319"/>
                  </a:lnTo>
                  <a:lnTo>
                    <a:pt x="824788" y="786257"/>
                  </a:lnTo>
                  <a:close/>
                </a:path>
                <a:path w="1510029" h="805814">
                  <a:moveTo>
                    <a:pt x="880859" y="786257"/>
                  </a:moveTo>
                  <a:lnTo>
                    <a:pt x="849858" y="786257"/>
                  </a:lnTo>
                  <a:lnTo>
                    <a:pt x="849858" y="805319"/>
                  </a:lnTo>
                  <a:lnTo>
                    <a:pt x="880859" y="805319"/>
                  </a:lnTo>
                  <a:lnTo>
                    <a:pt x="880859" y="786257"/>
                  </a:lnTo>
                  <a:close/>
                </a:path>
                <a:path w="1510029" h="805814">
                  <a:moveTo>
                    <a:pt x="936358" y="786257"/>
                  </a:moveTo>
                  <a:lnTo>
                    <a:pt x="905383" y="786257"/>
                  </a:lnTo>
                  <a:lnTo>
                    <a:pt x="905383" y="805319"/>
                  </a:lnTo>
                  <a:lnTo>
                    <a:pt x="936358" y="805319"/>
                  </a:lnTo>
                  <a:lnTo>
                    <a:pt x="936358" y="786257"/>
                  </a:lnTo>
                  <a:close/>
                </a:path>
                <a:path w="1510029" h="805814">
                  <a:moveTo>
                    <a:pt x="992098" y="786257"/>
                  </a:moveTo>
                  <a:lnTo>
                    <a:pt x="961136" y="786257"/>
                  </a:lnTo>
                  <a:lnTo>
                    <a:pt x="961136" y="805319"/>
                  </a:lnTo>
                  <a:lnTo>
                    <a:pt x="992098" y="805319"/>
                  </a:lnTo>
                  <a:lnTo>
                    <a:pt x="992098" y="786257"/>
                  </a:lnTo>
                  <a:close/>
                </a:path>
                <a:path w="1510029" h="805814">
                  <a:moveTo>
                    <a:pt x="1048334" y="786257"/>
                  </a:moveTo>
                  <a:lnTo>
                    <a:pt x="1017104" y="786257"/>
                  </a:lnTo>
                  <a:lnTo>
                    <a:pt x="1017104" y="805319"/>
                  </a:lnTo>
                  <a:lnTo>
                    <a:pt x="1048334" y="805319"/>
                  </a:lnTo>
                  <a:lnTo>
                    <a:pt x="1048334" y="786257"/>
                  </a:lnTo>
                  <a:close/>
                </a:path>
                <a:path w="1510029" h="805814">
                  <a:moveTo>
                    <a:pt x="1103858" y="786257"/>
                  </a:moveTo>
                  <a:lnTo>
                    <a:pt x="1072946" y="786257"/>
                  </a:lnTo>
                  <a:lnTo>
                    <a:pt x="1072946" y="805319"/>
                  </a:lnTo>
                  <a:lnTo>
                    <a:pt x="1103858" y="805319"/>
                  </a:lnTo>
                  <a:lnTo>
                    <a:pt x="1103858" y="786257"/>
                  </a:lnTo>
                  <a:close/>
                </a:path>
                <a:path w="1510029" h="805814">
                  <a:moveTo>
                    <a:pt x="1159700" y="786257"/>
                  </a:moveTo>
                  <a:lnTo>
                    <a:pt x="1128699" y="786257"/>
                  </a:lnTo>
                  <a:lnTo>
                    <a:pt x="1128699" y="805319"/>
                  </a:lnTo>
                  <a:lnTo>
                    <a:pt x="1159700" y="805319"/>
                  </a:lnTo>
                  <a:lnTo>
                    <a:pt x="1159700" y="786257"/>
                  </a:lnTo>
                  <a:close/>
                </a:path>
                <a:path w="1510029" h="805814">
                  <a:moveTo>
                    <a:pt x="1215936" y="786257"/>
                  </a:moveTo>
                  <a:lnTo>
                    <a:pt x="1184668" y="786257"/>
                  </a:lnTo>
                  <a:lnTo>
                    <a:pt x="1184668" y="805319"/>
                  </a:lnTo>
                  <a:lnTo>
                    <a:pt x="1215936" y="805319"/>
                  </a:lnTo>
                  <a:lnTo>
                    <a:pt x="1215936" y="786257"/>
                  </a:lnTo>
                  <a:close/>
                </a:path>
                <a:path w="1510029" h="805814">
                  <a:moveTo>
                    <a:pt x="1271435" y="786257"/>
                  </a:moveTo>
                  <a:lnTo>
                    <a:pt x="1240205" y="786257"/>
                  </a:lnTo>
                  <a:lnTo>
                    <a:pt x="1240205" y="805319"/>
                  </a:lnTo>
                  <a:lnTo>
                    <a:pt x="1271435" y="805319"/>
                  </a:lnTo>
                  <a:lnTo>
                    <a:pt x="1271435" y="786257"/>
                  </a:lnTo>
                  <a:close/>
                </a:path>
                <a:path w="1510029" h="805814">
                  <a:moveTo>
                    <a:pt x="1327175" y="786257"/>
                  </a:moveTo>
                  <a:lnTo>
                    <a:pt x="1295958" y="786257"/>
                  </a:lnTo>
                  <a:lnTo>
                    <a:pt x="1295958" y="805319"/>
                  </a:lnTo>
                  <a:lnTo>
                    <a:pt x="1327175" y="805319"/>
                  </a:lnTo>
                  <a:lnTo>
                    <a:pt x="1327175" y="786257"/>
                  </a:lnTo>
                  <a:close/>
                </a:path>
                <a:path w="1510029" h="805814">
                  <a:moveTo>
                    <a:pt x="1384452" y="782002"/>
                  </a:moveTo>
                  <a:lnTo>
                    <a:pt x="1352753" y="782002"/>
                  </a:lnTo>
                  <a:lnTo>
                    <a:pt x="1352753" y="801230"/>
                  </a:lnTo>
                  <a:lnTo>
                    <a:pt x="1384452" y="801230"/>
                  </a:lnTo>
                  <a:lnTo>
                    <a:pt x="1384452" y="782002"/>
                  </a:lnTo>
                  <a:close/>
                </a:path>
                <a:path w="1510029" h="805814">
                  <a:moveTo>
                    <a:pt x="1441602" y="769289"/>
                  </a:moveTo>
                  <a:lnTo>
                    <a:pt x="1422539" y="769289"/>
                  </a:lnTo>
                  <a:lnTo>
                    <a:pt x="1422539" y="782002"/>
                  </a:lnTo>
                  <a:lnTo>
                    <a:pt x="1409903" y="782002"/>
                  </a:lnTo>
                  <a:lnTo>
                    <a:pt x="1409903" y="801230"/>
                  </a:lnTo>
                  <a:lnTo>
                    <a:pt x="1441602" y="801230"/>
                  </a:lnTo>
                  <a:lnTo>
                    <a:pt x="1441602" y="769289"/>
                  </a:lnTo>
                  <a:close/>
                </a:path>
                <a:path w="1510029" h="805814">
                  <a:moveTo>
                    <a:pt x="1441602" y="712101"/>
                  </a:moveTo>
                  <a:lnTo>
                    <a:pt x="1422539" y="712101"/>
                  </a:lnTo>
                  <a:lnTo>
                    <a:pt x="1422539" y="744067"/>
                  </a:lnTo>
                  <a:lnTo>
                    <a:pt x="1441602" y="744067"/>
                  </a:lnTo>
                  <a:lnTo>
                    <a:pt x="1441602" y="712101"/>
                  </a:lnTo>
                  <a:close/>
                </a:path>
                <a:path w="1510029" h="805814">
                  <a:moveTo>
                    <a:pt x="1447063" y="656717"/>
                  </a:moveTo>
                  <a:lnTo>
                    <a:pt x="1428038" y="656717"/>
                  </a:lnTo>
                  <a:lnTo>
                    <a:pt x="1428038" y="685825"/>
                  </a:lnTo>
                  <a:lnTo>
                    <a:pt x="1447063" y="685825"/>
                  </a:lnTo>
                  <a:lnTo>
                    <a:pt x="1447063" y="656717"/>
                  </a:lnTo>
                  <a:close/>
                </a:path>
                <a:path w="1510029" h="805814">
                  <a:moveTo>
                    <a:pt x="1447063" y="604507"/>
                  </a:moveTo>
                  <a:lnTo>
                    <a:pt x="1428038" y="604507"/>
                  </a:lnTo>
                  <a:lnTo>
                    <a:pt x="1428038" y="633615"/>
                  </a:lnTo>
                  <a:lnTo>
                    <a:pt x="1447063" y="633615"/>
                  </a:lnTo>
                  <a:lnTo>
                    <a:pt x="1447063" y="604507"/>
                  </a:lnTo>
                  <a:close/>
                </a:path>
                <a:path w="1510029" h="805814">
                  <a:moveTo>
                    <a:pt x="1447063" y="552310"/>
                  </a:moveTo>
                  <a:lnTo>
                    <a:pt x="1428038" y="552310"/>
                  </a:lnTo>
                  <a:lnTo>
                    <a:pt x="1428038" y="581406"/>
                  </a:lnTo>
                  <a:lnTo>
                    <a:pt x="1447063" y="581406"/>
                  </a:lnTo>
                  <a:lnTo>
                    <a:pt x="1447063" y="552310"/>
                  </a:lnTo>
                  <a:close/>
                </a:path>
                <a:path w="1510029" h="805814">
                  <a:moveTo>
                    <a:pt x="1447063" y="499592"/>
                  </a:moveTo>
                  <a:lnTo>
                    <a:pt x="1428038" y="499592"/>
                  </a:lnTo>
                  <a:lnTo>
                    <a:pt x="1428038" y="528701"/>
                  </a:lnTo>
                  <a:lnTo>
                    <a:pt x="1447063" y="528701"/>
                  </a:lnTo>
                  <a:lnTo>
                    <a:pt x="1447063" y="499592"/>
                  </a:lnTo>
                  <a:close/>
                </a:path>
                <a:path w="1510029" h="805814">
                  <a:moveTo>
                    <a:pt x="1447063" y="447636"/>
                  </a:moveTo>
                  <a:lnTo>
                    <a:pt x="1428038" y="447636"/>
                  </a:lnTo>
                  <a:lnTo>
                    <a:pt x="1428038" y="476745"/>
                  </a:lnTo>
                  <a:lnTo>
                    <a:pt x="1447063" y="476745"/>
                  </a:lnTo>
                  <a:lnTo>
                    <a:pt x="1447063" y="447636"/>
                  </a:lnTo>
                  <a:close/>
                </a:path>
                <a:path w="1510029" h="805814">
                  <a:moveTo>
                    <a:pt x="1447063" y="395401"/>
                  </a:moveTo>
                  <a:lnTo>
                    <a:pt x="1428038" y="395401"/>
                  </a:lnTo>
                  <a:lnTo>
                    <a:pt x="1428038" y="424510"/>
                  </a:lnTo>
                  <a:lnTo>
                    <a:pt x="1447063" y="424510"/>
                  </a:lnTo>
                  <a:lnTo>
                    <a:pt x="1447063" y="395401"/>
                  </a:lnTo>
                  <a:close/>
                </a:path>
                <a:path w="1510029" h="805814">
                  <a:moveTo>
                    <a:pt x="1447063" y="342722"/>
                  </a:moveTo>
                  <a:lnTo>
                    <a:pt x="1428038" y="342722"/>
                  </a:lnTo>
                  <a:lnTo>
                    <a:pt x="1428038" y="371830"/>
                  </a:lnTo>
                  <a:lnTo>
                    <a:pt x="1447063" y="371830"/>
                  </a:lnTo>
                  <a:lnTo>
                    <a:pt x="1447063" y="342722"/>
                  </a:lnTo>
                  <a:close/>
                </a:path>
                <a:path w="1510029" h="805814">
                  <a:moveTo>
                    <a:pt x="1447063" y="290487"/>
                  </a:moveTo>
                  <a:lnTo>
                    <a:pt x="1428038" y="290487"/>
                  </a:lnTo>
                  <a:lnTo>
                    <a:pt x="1428038" y="319747"/>
                  </a:lnTo>
                  <a:lnTo>
                    <a:pt x="1447063" y="319747"/>
                  </a:lnTo>
                  <a:lnTo>
                    <a:pt x="1447063" y="290487"/>
                  </a:lnTo>
                  <a:close/>
                </a:path>
                <a:path w="1510029" h="805814">
                  <a:moveTo>
                    <a:pt x="1447063" y="238277"/>
                  </a:moveTo>
                  <a:lnTo>
                    <a:pt x="1428038" y="238277"/>
                  </a:lnTo>
                  <a:lnTo>
                    <a:pt x="1428038" y="267322"/>
                  </a:lnTo>
                  <a:lnTo>
                    <a:pt x="1447063" y="267322"/>
                  </a:lnTo>
                  <a:lnTo>
                    <a:pt x="1447063" y="238277"/>
                  </a:lnTo>
                  <a:close/>
                </a:path>
                <a:path w="1510029" h="805814">
                  <a:moveTo>
                    <a:pt x="1447063" y="185508"/>
                  </a:moveTo>
                  <a:lnTo>
                    <a:pt x="1428038" y="185508"/>
                  </a:lnTo>
                  <a:lnTo>
                    <a:pt x="1428038" y="214858"/>
                  </a:lnTo>
                  <a:lnTo>
                    <a:pt x="1447063" y="214858"/>
                  </a:lnTo>
                  <a:lnTo>
                    <a:pt x="1447063" y="185508"/>
                  </a:lnTo>
                  <a:close/>
                </a:path>
                <a:path w="1510029" h="805814">
                  <a:moveTo>
                    <a:pt x="1447063" y="133515"/>
                  </a:moveTo>
                  <a:lnTo>
                    <a:pt x="1428038" y="133515"/>
                  </a:lnTo>
                  <a:lnTo>
                    <a:pt x="1428038" y="162623"/>
                  </a:lnTo>
                  <a:lnTo>
                    <a:pt x="1447063" y="162623"/>
                  </a:lnTo>
                  <a:lnTo>
                    <a:pt x="1447063" y="133515"/>
                  </a:lnTo>
                  <a:close/>
                </a:path>
                <a:path w="1510029" h="805814">
                  <a:moveTo>
                    <a:pt x="1447063" y="81318"/>
                  </a:moveTo>
                  <a:lnTo>
                    <a:pt x="1428038" y="81318"/>
                  </a:lnTo>
                  <a:lnTo>
                    <a:pt x="1428038" y="110426"/>
                  </a:lnTo>
                  <a:lnTo>
                    <a:pt x="1447063" y="110426"/>
                  </a:lnTo>
                  <a:lnTo>
                    <a:pt x="1447063" y="81318"/>
                  </a:lnTo>
                  <a:close/>
                </a:path>
                <a:path w="1510029" h="805814">
                  <a:moveTo>
                    <a:pt x="1509522" y="84721"/>
                  </a:moveTo>
                  <a:lnTo>
                    <a:pt x="1437767" y="12623"/>
                  </a:lnTo>
                  <a:lnTo>
                    <a:pt x="1365846" y="84721"/>
                  </a:lnTo>
                  <a:lnTo>
                    <a:pt x="1387284" y="106159"/>
                  </a:lnTo>
                  <a:lnTo>
                    <a:pt x="1437767" y="55613"/>
                  </a:lnTo>
                  <a:lnTo>
                    <a:pt x="1488046" y="106159"/>
                  </a:lnTo>
                  <a:lnTo>
                    <a:pt x="1509522" y="84721"/>
                  </a:lnTo>
                  <a:close/>
                </a:path>
              </a:pathLst>
            </a:custGeom>
            <a:solidFill>
              <a:srgbClr val="000000"/>
            </a:solidFill>
          </p:spPr>
          <p:txBody>
            <a:bodyPr wrap="square" lIns="0" tIns="0" rIns="0" bIns="0" rtlCol="0"/>
            <a:lstStyle/>
            <a:p>
              <a:endParaRPr/>
            </a:p>
          </p:txBody>
        </p:sp>
      </p:grpSp>
      <p:sp>
        <p:nvSpPr>
          <p:cNvPr id="27" name="object 27"/>
          <p:cNvSpPr txBox="1"/>
          <p:nvPr/>
        </p:nvSpPr>
        <p:spPr>
          <a:xfrm>
            <a:off x="5304895" y="2589495"/>
            <a:ext cx="542290" cy="161925"/>
          </a:xfrm>
          <a:prstGeom prst="rect">
            <a:avLst/>
          </a:prstGeom>
        </p:spPr>
        <p:txBody>
          <a:bodyPr vert="horz" wrap="square" lIns="0" tIns="11430" rIns="0" bIns="0" rtlCol="0">
            <a:spAutoFit/>
          </a:bodyPr>
          <a:lstStyle/>
          <a:p>
            <a:pPr marL="12700">
              <a:lnSpc>
                <a:spcPct val="100000"/>
              </a:lnSpc>
              <a:spcBef>
                <a:spcPts val="90"/>
              </a:spcBef>
            </a:pPr>
            <a:r>
              <a:rPr sz="900" spc="-5" dirty="0">
                <a:latin typeface="Arial"/>
                <a:cs typeface="Arial"/>
              </a:rPr>
              <a:t>mes</a:t>
            </a:r>
            <a:r>
              <a:rPr sz="900" spc="-10" dirty="0">
                <a:latin typeface="Arial"/>
                <a:cs typeface="Arial"/>
              </a:rPr>
              <a:t>s</a:t>
            </a:r>
            <a:r>
              <a:rPr sz="900" spc="-5" dirty="0">
                <a:latin typeface="Arial"/>
                <a:cs typeface="Arial"/>
              </a:rPr>
              <a:t>ag</a:t>
            </a:r>
            <a:r>
              <a:rPr sz="900" spc="-10" dirty="0">
                <a:latin typeface="Arial"/>
                <a:cs typeface="Arial"/>
              </a:rPr>
              <a:t>e</a:t>
            </a:r>
            <a:r>
              <a:rPr sz="900" spc="-5" dirty="0">
                <a:latin typeface="Arial"/>
                <a:cs typeface="Arial"/>
              </a:rPr>
              <a:t>s</a:t>
            </a:r>
            <a:endParaRPr sz="900">
              <a:latin typeface="Arial"/>
              <a:cs typeface="Arial"/>
            </a:endParaRPr>
          </a:p>
        </p:txBody>
      </p:sp>
      <p:sp>
        <p:nvSpPr>
          <p:cNvPr id="28" name="object 28"/>
          <p:cNvSpPr txBox="1"/>
          <p:nvPr/>
        </p:nvSpPr>
        <p:spPr>
          <a:xfrm>
            <a:off x="3004340" y="2589495"/>
            <a:ext cx="542290" cy="161925"/>
          </a:xfrm>
          <a:prstGeom prst="rect">
            <a:avLst/>
          </a:prstGeom>
        </p:spPr>
        <p:txBody>
          <a:bodyPr vert="horz" wrap="square" lIns="0" tIns="11430" rIns="0" bIns="0" rtlCol="0">
            <a:spAutoFit/>
          </a:bodyPr>
          <a:lstStyle/>
          <a:p>
            <a:pPr marL="12700">
              <a:lnSpc>
                <a:spcPct val="100000"/>
              </a:lnSpc>
              <a:spcBef>
                <a:spcPts val="90"/>
              </a:spcBef>
            </a:pPr>
            <a:r>
              <a:rPr sz="900" spc="-5" dirty="0">
                <a:latin typeface="Arial"/>
                <a:cs typeface="Arial"/>
              </a:rPr>
              <a:t>mes</a:t>
            </a:r>
            <a:r>
              <a:rPr sz="900" spc="-10" dirty="0">
                <a:latin typeface="Arial"/>
                <a:cs typeface="Arial"/>
              </a:rPr>
              <a:t>s</a:t>
            </a:r>
            <a:r>
              <a:rPr sz="900" spc="-5" dirty="0">
                <a:latin typeface="Arial"/>
                <a:cs typeface="Arial"/>
              </a:rPr>
              <a:t>ag</a:t>
            </a:r>
            <a:r>
              <a:rPr sz="900" spc="-10" dirty="0">
                <a:latin typeface="Arial"/>
                <a:cs typeface="Arial"/>
              </a:rPr>
              <a:t>e</a:t>
            </a:r>
            <a:r>
              <a:rPr sz="900" spc="-5" dirty="0">
                <a:latin typeface="Arial"/>
                <a:cs typeface="Arial"/>
              </a:rPr>
              <a:t>s</a:t>
            </a:r>
            <a:endParaRPr sz="900">
              <a:latin typeface="Arial"/>
              <a:cs typeface="Arial"/>
            </a:endParaRPr>
          </a:p>
        </p:txBody>
      </p:sp>
      <p:sp>
        <p:nvSpPr>
          <p:cNvPr id="29" name="object 29"/>
          <p:cNvSpPr txBox="1"/>
          <p:nvPr/>
        </p:nvSpPr>
        <p:spPr>
          <a:xfrm>
            <a:off x="4063955" y="3855737"/>
            <a:ext cx="847090" cy="877569"/>
          </a:xfrm>
          <a:prstGeom prst="rect">
            <a:avLst/>
          </a:prstGeom>
        </p:spPr>
        <p:txBody>
          <a:bodyPr vert="horz" wrap="square" lIns="0" tIns="12700" rIns="0" bIns="0" rtlCol="0">
            <a:spAutoFit/>
          </a:bodyPr>
          <a:lstStyle/>
          <a:p>
            <a:pPr marL="12700">
              <a:lnSpc>
                <a:spcPct val="100000"/>
              </a:lnSpc>
              <a:spcBef>
                <a:spcPts val="100"/>
              </a:spcBef>
            </a:pPr>
            <a:r>
              <a:rPr sz="1250" dirty="0">
                <a:latin typeface="Arial"/>
                <a:cs typeface="Arial"/>
              </a:rPr>
              <a:t>mi</a:t>
            </a:r>
            <a:r>
              <a:rPr sz="1250" spc="-5" dirty="0">
                <a:latin typeface="Arial"/>
                <a:cs typeface="Arial"/>
              </a:rPr>
              <a:t>c</a:t>
            </a:r>
            <a:r>
              <a:rPr sz="1250" dirty="0">
                <a:latin typeface="Arial"/>
                <a:cs typeface="Arial"/>
              </a:rPr>
              <a:t>rokernel</a:t>
            </a:r>
            <a:endParaRPr sz="1250">
              <a:latin typeface="Arial"/>
              <a:cs typeface="Arial"/>
            </a:endParaRPr>
          </a:p>
          <a:p>
            <a:pPr>
              <a:lnSpc>
                <a:spcPct val="100000"/>
              </a:lnSpc>
            </a:pPr>
            <a:endParaRPr sz="1400">
              <a:latin typeface="Arial"/>
              <a:cs typeface="Arial"/>
            </a:endParaRPr>
          </a:p>
          <a:p>
            <a:pPr>
              <a:lnSpc>
                <a:spcPct val="100000"/>
              </a:lnSpc>
              <a:spcBef>
                <a:spcPts val="25"/>
              </a:spcBef>
            </a:pPr>
            <a:endParaRPr sz="1800">
              <a:latin typeface="Arial"/>
              <a:cs typeface="Arial"/>
            </a:endParaRPr>
          </a:p>
          <a:p>
            <a:pPr marL="92075">
              <a:lnSpc>
                <a:spcPct val="100000"/>
              </a:lnSpc>
              <a:spcBef>
                <a:spcPts val="5"/>
              </a:spcBef>
            </a:pPr>
            <a:r>
              <a:rPr sz="1250" dirty="0">
                <a:latin typeface="Arial"/>
                <a:cs typeface="Arial"/>
              </a:rPr>
              <a:t>hardware</a:t>
            </a:r>
            <a:endParaRPr sz="1250">
              <a:latin typeface="Arial"/>
              <a:cs typeface="Arial"/>
            </a:endParaRPr>
          </a:p>
        </p:txBody>
      </p:sp>
      <p:sp>
        <p:nvSpPr>
          <p:cNvPr id="30" name="object 30"/>
          <p:cNvSpPr/>
          <p:nvPr/>
        </p:nvSpPr>
        <p:spPr>
          <a:xfrm>
            <a:off x="2601899" y="3902100"/>
            <a:ext cx="3601720" cy="689610"/>
          </a:xfrm>
          <a:custGeom>
            <a:avLst/>
            <a:gdLst/>
            <a:ahLst/>
            <a:cxnLst/>
            <a:rect l="l" t="t" r="r" b="b"/>
            <a:pathLst>
              <a:path w="3601720" h="689610">
                <a:moveTo>
                  <a:pt x="83616" y="112801"/>
                </a:moveTo>
                <a:lnTo>
                  <a:pt x="41656" y="40538"/>
                </a:lnTo>
                <a:lnTo>
                  <a:pt x="0" y="112801"/>
                </a:lnTo>
                <a:lnTo>
                  <a:pt x="36690" y="112801"/>
                </a:lnTo>
                <a:lnTo>
                  <a:pt x="36690" y="351955"/>
                </a:lnTo>
                <a:lnTo>
                  <a:pt x="36690" y="616673"/>
                </a:lnTo>
                <a:lnTo>
                  <a:pt x="0" y="616673"/>
                </a:lnTo>
                <a:lnTo>
                  <a:pt x="41871" y="689165"/>
                </a:lnTo>
                <a:lnTo>
                  <a:pt x="83616" y="616673"/>
                </a:lnTo>
                <a:lnTo>
                  <a:pt x="46926" y="616673"/>
                </a:lnTo>
                <a:lnTo>
                  <a:pt x="46926" y="351955"/>
                </a:lnTo>
                <a:lnTo>
                  <a:pt x="46926" y="112801"/>
                </a:lnTo>
                <a:lnTo>
                  <a:pt x="83616" y="112801"/>
                </a:lnTo>
                <a:close/>
              </a:path>
              <a:path w="3601720" h="689610">
                <a:moveTo>
                  <a:pt x="3601605" y="72504"/>
                </a:moveTo>
                <a:lnTo>
                  <a:pt x="3559899" y="0"/>
                </a:lnTo>
                <a:lnTo>
                  <a:pt x="3518179" y="72504"/>
                </a:lnTo>
                <a:lnTo>
                  <a:pt x="3554933" y="72504"/>
                </a:lnTo>
                <a:lnTo>
                  <a:pt x="3554933" y="311670"/>
                </a:lnTo>
                <a:lnTo>
                  <a:pt x="3554933" y="576122"/>
                </a:lnTo>
                <a:lnTo>
                  <a:pt x="3518179" y="576122"/>
                </a:lnTo>
                <a:lnTo>
                  <a:pt x="3559899" y="648639"/>
                </a:lnTo>
                <a:lnTo>
                  <a:pt x="3601605" y="576122"/>
                </a:lnTo>
                <a:lnTo>
                  <a:pt x="3564852" y="576122"/>
                </a:lnTo>
                <a:lnTo>
                  <a:pt x="3564852" y="311670"/>
                </a:lnTo>
                <a:lnTo>
                  <a:pt x="3564852" y="72504"/>
                </a:lnTo>
                <a:lnTo>
                  <a:pt x="3601605" y="72504"/>
                </a:lnTo>
                <a:close/>
              </a:path>
            </a:pathLst>
          </a:custGeom>
          <a:solidFill>
            <a:srgbClr val="000000"/>
          </a:solidFill>
        </p:spPr>
        <p:txBody>
          <a:bodyPr wrap="square" lIns="0" tIns="0" rIns="0" bIns="0" rtlCol="0"/>
          <a:lstStyle/>
          <a:p>
            <a:endParaRPr/>
          </a:p>
        </p:txBody>
      </p:sp>
      <p:sp>
        <p:nvSpPr>
          <p:cNvPr id="31" name="object 31"/>
          <p:cNvSpPr/>
          <p:nvPr/>
        </p:nvSpPr>
        <p:spPr>
          <a:xfrm>
            <a:off x="7951447" y="1288936"/>
            <a:ext cx="133985" cy="810895"/>
          </a:xfrm>
          <a:custGeom>
            <a:avLst/>
            <a:gdLst/>
            <a:ahLst/>
            <a:cxnLst/>
            <a:rect l="l" t="t" r="r" b="b"/>
            <a:pathLst>
              <a:path w="133984" h="810894">
                <a:moveTo>
                  <a:pt x="0" y="0"/>
                </a:moveTo>
                <a:lnTo>
                  <a:pt x="133420" y="0"/>
                </a:lnTo>
                <a:lnTo>
                  <a:pt x="133420" y="810785"/>
                </a:lnTo>
                <a:lnTo>
                  <a:pt x="0" y="810785"/>
                </a:lnTo>
              </a:path>
            </a:pathLst>
          </a:custGeom>
          <a:ln w="12617">
            <a:solidFill>
              <a:srgbClr val="000000"/>
            </a:solidFill>
          </a:ln>
        </p:spPr>
        <p:txBody>
          <a:bodyPr wrap="square" lIns="0" tIns="0" rIns="0" bIns="0" rtlCol="0"/>
          <a:lstStyle/>
          <a:p>
            <a:endParaRPr/>
          </a:p>
        </p:txBody>
      </p:sp>
      <p:sp>
        <p:nvSpPr>
          <p:cNvPr id="32" name="object 32"/>
          <p:cNvSpPr/>
          <p:nvPr/>
        </p:nvSpPr>
        <p:spPr>
          <a:xfrm>
            <a:off x="7941886" y="2608588"/>
            <a:ext cx="133985" cy="1464310"/>
          </a:xfrm>
          <a:custGeom>
            <a:avLst/>
            <a:gdLst/>
            <a:ahLst/>
            <a:cxnLst/>
            <a:rect l="l" t="t" r="r" b="b"/>
            <a:pathLst>
              <a:path w="133984" h="1464310">
                <a:moveTo>
                  <a:pt x="0" y="0"/>
                </a:moveTo>
                <a:lnTo>
                  <a:pt x="133452" y="0"/>
                </a:lnTo>
                <a:lnTo>
                  <a:pt x="133452" y="1464193"/>
                </a:lnTo>
                <a:lnTo>
                  <a:pt x="0" y="1464193"/>
                </a:lnTo>
              </a:path>
            </a:pathLst>
          </a:custGeom>
          <a:ln w="12617">
            <a:solidFill>
              <a:srgbClr val="000000"/>
            </a:solidFill>
          </a:ln>
        </p:spPr>
        <p:txBody>
          <a:bodyPr wrap="square" lIns="0" tIns="0" rIns="0" bIns="0" rtlCol="0"/>
          <a:lstStyle/>
          <a:p>
            <a:endParaRPr/>
          </a:p>
        </p:txBody>
      </p:sp>
      <p:sp>
        <p:nvSpPr>
          <p:cNvPr id="33" name="object 33"/>
          <p:cNvSpPr txBox="1"/>
          <p:nvPr/>
        </p:nvSpPr>
        <p:spPr>
          <a:xfrm>
            <a:off x="8129571" y="1466974"/>
            <a:ext cx="423545" cy="407670"/>
          </a:xfrm>
          <a:prstGeom prst="rect">
            <a:avLst/>
          </a:prstGeom>
        </p:spPr>
        <p:txBody>
          <a:bodyPr vert="horz" wrap="square" lIns="0" tIns="12700" rIns="0" bIns="0" rtlCol="0">
            <a:spAutoFit/>
          </a:bodyPr>
          <a:lstStyle/>
          <a:p>
            <a:pPr marL="12700" marR="5080">
              <a:lnSpc>
                <a:spcPct val="100000"/>
              </a:lnSpc>
              <a:spcBef>
                <a:spcPts val="100"/>
              </a:spcBef>
            </a:pPr>
            <a:r>
              <a:rPr sz="1250" dirty="0">
                <a:latin typeface="Arial"/>
                <a:cs typeface="Arial"/>
              </a:rPr>
              <a:t>user  mode</a:t>
            </a:r>
            <a:endParaRPr sz="1250">
              <a:latin typeface="Arial"/>
              <a:cs typeface="Arial"/>
            </a:endParaRPr>
          </a:p>
        </p:txBody>
      </p:sp>
      <p:sp>
        <p:nvSpPr>
          <p:cNvPr id="34" name="object 34"/>
          <p:cNvSpPr txBox="1"/>
          <p:nvPr/>
        </p:nvSpPr>
        <p:spPr>
          <a:xfrm>
            <a:off x="8151745" y="3089976"/>
            <a:ext cx="459105" cy="407670"/>
          </a:xfrm>
          <a:prstGeom prst="rect">
            <a:avLst/>
          </a:prstGeom>
        </p:spPr>
        <p:txBody>
          <a:bodyPr vert="horz" wrap="square" lIns="0" tIns="12700" rIns="0" bIns="0" rtlCol="0">
            <a:spAutoFit/>
          </a:bodyPr>
          <a:lstStyle/>
          <a:p>
            <a:pPr marL="12700" marR="5080">
              <a:lnSpc>
                <a:spcPct val="100000"/>
              </a:lnSpc>
              <a:spcBef>
                <a:spcPts val="100"/>
              </a:spcBef>
            </a:pPr>
            <a:r>
              <a:rPr sz="1250" dirty="0">
                <a:latin typeface="Arial"/>
                <a:cs typeface="Arial"/>
              </a:rPr>
              <a:t>kernel  mode</a:t>
            </a:r>
            <a:endParaRPr sz="125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152400"/>
            <a:ext cx="4321658" cy="695325"/>
          </a:xfrm>
          <a:prstGeom prst="rect">
            <a:avLst/>
          </a:prstGeom>
        </p:spPr>
        <p:txBody>
          <a:bodyPr vert="horz" wrap="square" lIns="0" tIns="12065" rIns="0" bIns="0" rtlCol="0">
            <a:spAutoFit/>
          </a:bodyPr>
          <a:lstStyle/>
          <a:p>
            <a:pPr marL="12700">
              <a:lnSpc>
                <a:spcPct val="100000"/>
              </a:lnSpc>
              <a:spcBef>
                <a:spcPts val="95"/>
              </a:spcBef>
            </a:pPr>
            <a:r>
              <a:rPr sz="4400" spc="-10" dirty="0">
                <a:latin typeface="Caladea"/>
                <a:cs typeface="Caladea"/>
              </a:rPr>
              <a:t>Modu</a:t>
            </a:r>
            <a:r>
              <a:rPr sz="4400" dirty="0">
                <a:latin typeface="Caladea"/>
                <a:cs typeface="Caladea"/>
              </a:rPr>
              <a:t>l</a:t>
            </a:r>
            <a:r>
              <a:rPr sz="4400" spc="-5" dirty="0">
                <a:latin typeface="Caladea"/>
                <a:cs typeface="Caladea"/>
              </a:rPr>
              <a:t>es</a:t>
            </a:r>
            <a:endParaRPr sz="4400" dirty="0">
              <a:latin typeface="Caladea"/>
              <a:cs typeface="Caladea"/>
            </a:endParaRPr>
          </a:p>
        </p:txBody>
      </p:sp>
      <p:sp>
        <p:nvSpPr>
          <p:cNvPr id="3" name="object 3"/>
          <p:cNvSpPr txBox="1"/>
          <p:nvPr/>
        </p:nvSpPr>
        <p:spPr>
          <a:xfrm>
            <a:off x="533400" y="1176655"/>
            <a:ext cx="7924800" cy="3700145"/>
          </a:xfrm>
          <a:prstGeom prst="rect">
            <a:avLst/>
          </a:prstGeom>
        </p:spPr>
        <p:txBody>
          <a:bodyPr vert="horz" wrap="square" lIns="0" tIns="61594" rIns="0" bIns="0" rtlCol="0">
            <a:spAutoFit/>
          </a:bodyPr>
          <a:lstStyle/>
          <a:p>
            <a:pPr marL="241300" marR="678815" indent="-228600">
              <a:lnSpc>
                <a:spcPts val="3030"/>
              </a:lnSpc>
              <a:spcBef>
                <a:spcPts val="484"/>
              </a:spcBef>
              <a:buFont typeface="Arial"/>
              <a:buChar char="•"/>
              <a:tabLst>
                <a:tab pos="241300" algn="l"/>
              </a:tabLst>
            </a:pPr>
            <a:r>
              <a:rPr sz="2800" spc="-15" dirty="0">
                <a:latin typeface="Caladea"/>
                <a:cs typeface="Caladea"/>
              </a:rPr>
              <a:t>Many </a:t>
            </a:r>
            <a:r>
              <a:rPr sz="2800" spc="-5" dirty="0">
                <a:latin typeface="Caladea"/>
                <a:cs typeface="Caladea"/>
              </a:rPr>
              <a:t>modern operating </a:t>
            </a:r>
            <a:r>
              <a:rPr sz="2800" spc="-15" dirty="0">
                <a:latin typeface="Caladea"/>
                <a:cs typeface="Caladea"/>
              </a:rPr>
              <a:t>systems  </a:t>
            </a:r>
            <a:r>
              <a:rPr sz="2800" spc="-5" dirty="0">
                <a:latin typeface="Caladea"/>
                <a:cs typeface="Caladea"/>
              </a:rPr>
              <a:t>implement </a:t>
            </a:r>
            <a:r>
              <a:rPr sz="2800" b="1" dirty="0">
                <a:solidFill>
                  <a:srgbClr val="3366FF"/>
                </a:solidFill>
                <a:latin typeface="Caladea"/>
                <a:cs typeface="Caladea"/>
              </a:rPr>
              <a:t>loadable </a:t>
            </a:r>
            <a:r>
              <a:rPr sz="2800" b="1" spc="-5" dirty="0">
                <a:solidFill>
                  <a:srgbClr val="3366FF"/>
                </a:solidFill>
                <a:latin typeface="Caladea"/>
                <a:cs typeface="Caladea"/>
              </a:rPr>
              <a:t>kernel</a:t>
            </a:r>
            <a:r>
              <a:rPr sz="2800" b="1" spc="-90" dirty="0">
                <a:solidFill>
                  <a:srgbClr val="3366FF"/>
                </a:solidFill>
                <a:latin typeface="Caladea"/>
                <a:cs typeface="Caladea"/>
              </a:rPr>
              <a:t> </a:t>
            </a:r>
            <a:r>
              <a:rPr sz="2800" b="1" dirty="0">
                <a:solidFill>
                  <a:srgbClr val="3366FF"/>
                </a:solidFill>
                <a:latin typeface="Caladea"/>
                <a:cs typeface="Caladea"/>
              </a:rPr>
              <a:t>modules</a:t>
            </a:r>
            <a:endParaRPr sz="2800" dirty="0">
              <a:latin typeface="Caladea"/>
              <a:cs typeface="Caladea"/>
            </a:endParaRPr>
          </a:p>
          <a:p>
            <a:pPr marL="698500" lvl="1" indent="-229235">
              <a:lnSpc>
                <a:spcPct val="100000"/>
              </a:lnSpc>
              <a:spcBef>
                <a:spcPts val="180"/>
              </a:spcBef>
              <a:buFont typeface="Arial"/>
              <a:buChar char="•"/>
              <a:tabLst>
                <a:tab pos="699135" algn="l"/>
              </a:tabLst>
            </a:pPr>
            <a:r>
              <a:rPr sz="2400" dirty="0">
                <a:latin typeface="Caladea"/>
                <a:cs typeface="Caladea"/>
              </a:rPr>
              <a:t>Uses </a:t>
            </a:r>
            <a:r>
              <a:rPr sz="2400" spc="-5" dirty="0">
                <a:latin typeface="Caladea"/>
                <a:cs typeface="Caladea"/>
              </a:rPr>
              <a:t>object-oriented</a:t>
            </a:r>
            <a:r>
              <a:rPr sz="2400" spc="-15" dirty="0">
                <a:latin typeface="Caladea"/>
                <a:cs typeface="Caladea"/>
              </a:rPr>
              <a:t> </a:t>
            </a:r>
            <a:r>
              <a:rPr sz="2400" spc="-5" dirty="0">
                <a:latin typeface="Caladea"/>
                <a:cs typeface="Caladea"/>
              </a:rPr>
              <a:t>approach</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Each </a:t>
            </a:r>
            <a:r>
              <a:rPr sz="2400" spc="-15" dirty="0">
                <a:latin typeface="Caladea"/>
                <a:cs typeface="Caladea"/>
              </a:rPr>
              <a:t>core </a:t>
            </a:r>
            <a:r>
              <a:rPr sz="2400" dirty="0">
                <a:latin typeface="Caladea"/>
                <a:cs typeface="Caladea"/>
              </a:rPr>
              <a:t>component </a:t>
            </a:r>
            <a:r>
              <a:rPr sz="2400" spc="-5" dirty="0">
                <a:latin typeface="Caladea"/>
                <a:cs typeface="Caladea"/>
              </a:rPr>
              <a:t>is</a:t>
            </a:r>
            <a:r>
              <a:rPr sz="2400" spc="-15" dirty="0">
                <a:latin typeface="Caladea"/>
                <a:cs typeface="Caladea"/>
              </a:rPr>
              <a:t> </a:t>
            </a:r>
            <a:r>
              <a:rPr sz="2400" spc="-10" dirty="0">
                <a:latin typeface="Caladea"/>
                <a:cs typeface="Caladea"/>
              </a:rPr>
              <a:t>separate</a:t>
            </a:r>
            <a:endParaRPr sz="2400" dirty="0">
              <a:latin typeface="Caladea"/>
              <a:cs typeface="Caladea"/>
            </a:endParaRPr>
          </a:p>
          <a:p>
            <a:pPr marL="698500" lvl="1" indent="-229235">
              <a:lnSpc>
                <a:spcPct val="100000"/>
              </a:lnSpc>
              <a:spcBef>
                <a:spcPts val="215"/>
              </a:spcBef>
              <a:buFont typeface="Arial"/>
              <a:buChar char="•"/>
              <a:tabLst>
                <a:tab pos="699135" algn="l"/>
              </a:tabLst>
            </a:pPr>
            <a:r>
              <a:rPr sz="2400" dirty="0">
                <a:latin typeface="Caladea"/>
                <a:cs typeface="Caladea"/>
              </a:rPr>
              <a:t>Each </a:t>
            </a:r>
            <a:r>
              <a:rPr sz="2400" spc="-10" dirty="0">
                <a:latin typeface="Caladea"/>
                <a:cs typeface="Caladea"/>
              </a:rPr>
              <a:t>talks </a:t>
            </a:r>
            <a:r>
              <a:rPr sz="2400" spc="-15" dirty="0">
                <a:latin typeface="Caladea"/>
                <a:cs typeface="Caladea"/>
              </a:rPr>
              <a:t>to </a:t>
            </a:r>
            <a:r>
              <a:rPr sz="2400" spc="-5" dirty="0">
                <a:latin typeface="Caladea"/>
                <a:cs typeface="Caladea"/>
              </a:rPr>
              <a:t>the others </a:t>
            </a:r>
            <a:r>
              <a:rPr sz="2400" spc="-25" dirty="0">
                <a:latin typeface="Caladea"/>
                <a:cs typeface="Caladea"/>
              </a:rPr>
              <a:t>over </a:t>
            </a:r>
            <a:r>
              <a:rPr sz="2400" spc="-10" dirty="0">
                <a:latin typeface="Caladea"/>
                <a:cs typeface="Caladea"/>
              </a:rPr>
              <a:t>known</a:t>
            </a:r>
            <a:r>
              <a:rPr sz="2400" spc="55" dirty="0">
                <a:latin typeface="Caladea"/>
                <a:cs typeface="Caladea"/>
              </a:rPr>
              <a:t> </a:t>
            </a:r>
            <a:r>
              <a:rPr sz="2400" spc="-10" dirty="0">
                <a:latin typeface="Caladea"/>
                <a:cs typeface="Caladea"/>
              </a:rPr>
              <a:t>interfaces</a:t>
            </a:r>
            <a:endParaRPr sz="2400" dirty="0">
              <a:latin typeface="Caladea"/>
              <a:cs typeface="Caladea"/>
            </a:endParaRPr>
          </a:p>
          <a:p>
            <a:pPr marL="698500" lvl="1" indent="-229235">
              <a:lnSpc>
                <a:spcPct val="100000"/>
              </a:lnSpc>
              <a:spcBef>
                <a:spcPts val="220"/>
              </a:spcBef>
              <a:buFont typeface="Arial"/>
              <a:buChar char="•"/>
              <a:tabLst>
                <a:tab pos="699135" algn="l"/>
              </a:tabLst>
            </a:pPr>
            <a:r>
              <a:rPr sz="2400" spc="-5" dirty="0">
                <a:latin typeface="Caladea"/>
                <a:cs typeface="Caladea"/>
              </a:rPr>
              <a:t>Each is loadable as needed within the</a:t>
            </a:r>
            <a:r>
              <a:rPr sz="2400" spc="-10" dirty="0">
                <a:latin typeface="Caladea"/>
                <a:cs typeface="Caladea"/>
              </a:rPr>
              <a:t> kernel</a:t>
            </a:r>
            <a:endParaRPr sz="2400" dirty="0">
              <a:latin typeface="Caladea"/>
              <a:cs typeface="Caladea"/>
            </a:endParaRPr>
          </a:p>
          <a:p>
            <a:pPr marL="241300" marR="559435" indent="-228600">
              <a:lnSpc>
                <a:spcPts val="3020"/>
              </a:lnSpc>
              <a:spcBef>
                <a:spcPts val="1020"/>
              </a:spcBef>
              <a:buFont typeface="Arial"/>
              <a:buChar char="•"/>
              <a:tabLst>
                <a:tab pos="241300" algn="l"/>
              </a:tabLst>
            </a:pPr>
            <a:r>
              <a:rPr sz="2800" spc="-15" dirty="0">
                <a:latin typeface="Caladea"/>
                <a:cs typeface="Caladea"/>
              </a:rPr>
              <a:t>Overall, </a:t>
            </a:r>
            <a:r>
              <a:rPr sz="2800" dirty="0">
                <a:latin typeface="Caladea"/>
                <a:cs typeface="Caladea"/>
              </a:rPr>
              <a:t>similar </a:t>
            </a:r>
            <a:r>
              <a:rPr sz="2800" spc="-10" dirty="0">
                <a:latin typeface="Caladea"/>
                <a:cs typeface="Caladea"/>
              </a:rPr>
              <a:t>to </a:t>
            </a:r>
            <a:r>
              <a:rPr sz="2800" spc="-20" dirty="0">
                <a:latin typeface="Caladea"/>
                <a:cs typeface="Caladea"/>
              </a:rPr>
              <a:t>layers </a:t>
            </a:r>
            <a:r>
              <a:rPr sz="2800" dirty="0">
                <a:latin typeface="Caladea"/>
                <a:cs typeface="Caladea"/>
              </a:rPr>
              <a:t>but </a:t>
            </a:r>
            <a:r>
              <a:rPr sz="2800" spc="5" dirty="0">
                <a:latin typeface="Caladea"/>
                <a:cs typeface="Caladea"/>
              </a:rPr>
              <a:t>with</a:t>
            </a:r>
            <a:r>
              <a:rPr sz="2800" spc="-150" dirty="0">
                <a:latin typeface="Caladea"/>
                <a:cs typeface="Caladea"/>
              </a:rPr>
              <a:t> </a:t>
            </a:r>
            <a:r>
              <a:rPr sz="2800" spc="-20" dirty="0">
                <a:latin typeface="Caladea"/>
                <a:cs typeface="Caladea"/>
              </a:rPr>
              <a:t>more  </a:t>
            </a:r>
            <a:r>
              <a:rPr sz="2800" spc="-5" dirty="0">
                <a:latin typeface="Caladea"/>
                <a:cs typeface="Caladea"/>
              </a:rPr>
              <a:t>flexible</a:t>
            </a:r>
            <a:endParaRPr sz="2800" dirty="0">
              <a:latin typeface="Caladea"/>
              <a:cs typeface="Caladea"/>
            </a:endParaRPr>
          </a:p>
          <a:p>
            <a:pPr marL="698500" lvl="1" indent="-229235">
              <a:lnSpc>
                <a:spcPct val="100000"/>
              </a:lnSpc>
              <a:spcBef>
                <a:spcPts val="195"/>
              </a:spcBef>
              <a:buFont typeface="Arial"/>
              <a:buChar char="•"/>
              <a:tabLst>
                <a:tab pos="699135" algn="l"/>
              </a:tabLst>
            </a:pPr>
            <a:r>
              <a:rPr sz="2400" spc="-5" dirty="0">
                <a:latin typeface="Caladea"/>
                <a:cs typeface="Caladea"/>
              </a:rPr>
              <a:t>Linux, Solaris,</a:t>
            </a:r>
            <a:r>
              <a:rPr sz="2400" spc="-25" dirty="0">
                <a:latin typeface="Caladea"/>
                <a:cs typeface="Caladea"/>
              </a:rPr>
              <a:t> </a:t>
            </a:r>
            <a:r>
              <a:rPr sz="2400" spc="-5" dirty="0">
                <a:latin typeface="Caladea"/>
                <a:cs typeface="Caladea"/>
              </a:rPr>
              <a:t>etc</a:t>
            </a:r>
            <a:endParaRPr sz="2400" dirty="0">
              <a:latin typeface="Caladea"/>
              <a:cs typeface="Calad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304800"/>
            <a:ext cx="7293458" cy="695325"/>
          </a:xfrm>
          <a:prstGeom prst="rect">
            <a:avLst/>
          </a:prstGeom>
        </p:spPr>
        <p:txBody>
          <a:bodyPr vert="horz" wrap="square" lIns="0" tIns="12065" rIns="0" bIns="0" rtlCol="0">
            <a:spAutoFit/>
          </a:bodyPr>
          <a:lstStyle/>
          <a:p>
            <a:pPr marL="12700">
              <a:lnSpc>
                <a:spcPct val="100000"/>
              </a:lnSpc>
              <a:spcBef>
                <a:spcPts val="95"/>
              </a:spcBef>
            </a:pPr>
            <a:r>
              <a:rPr sz="4400" spc="-10" dirty="0">
                <a:latin typeface="Caladea"/>
                <a:cs typeface="Caladea"/>
              </a:rPr>
              <a:t>Solaris Modular</a:t>
            </a:r>
            <a:r>
              <a:rPr sz="4400" spc="50" dirty="0">
                <a:latin typeface="Caladea"/>
                <a:cs typeface="Caladea"/>
              </a:rPr>
              <a:t> </a:t>
            </a:r>
            <a:r>
              <a:rPr sz="4400" spc="-15" dirty="0">
                <a:latin typeface="Caladea"/>
                <a:cs typeface="Caladea"/>
              </a:rPr>
              <a:t>Approach</a:t>
            </a:r>
            <a:endParaRPr sz="4400" dirty="0">
              <a:latin typeface="Caladea"/>
              <a:cs typeface="Caladea"/>
            </a:endParaRPr>
          </a:p>
        </p:txBody>
      </p:sp>
      <p:sp>
        <p:nvSpPr>
          <p:cNvPr id="3" name="object 3"/>
          <p:cNvSpPr/>
          <p:nvPr/>
        </p:nvSpPr>
        <p:spPr>
          <a:xfrm>
            <a:off x="1261872" y="1301495"/>
            <a:ext cx="6955535" cy="37490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542" y="30606"/>
            <a:ext cx="7466965" cy="492443"/>
          </a:xfrm>
        </p:spPr>
        <p:txBody>
          <a:bodyPr/>
          <a:lstStyle/>
          <a:p>
            <a:r>
              <a:rPr lang="en-US" sz="3200" dirty="0" smtClean="0"/>
              <a:t>OS Design &amp; Implementation</a:t>
            </a:r>
            <a:endParaRPr lang="en-US" sz="3200" dirty="0"/>
          </a:p>
        </p:txBody>
      </p:sp>
      <p:sp>
        <p:nvSpPr>
          <p:cNvPr id="4" name="Text Placeholder 3"/>
          <p:cNvSpPr>
            <a:spLocks noGrp="1"/>
          </p:cNvSpPr>
          <p:nvPr>
            <p:ph type="body" idx="1"/>
          </p:nvPr>
        </p:nvSpPr>
        <p:spPr>
          <a:xfrm>
            <a:off x="0" y="609600"/>
            <a:ext cx="9143999" cy="4924425"/>
          </a:xfrm>
        </p:spPr>
        <p:txBody>
          <a:bodyPr/>
          <a:lstStyle/>
          <a:p>
            <a:pPr marL="457200" indent="-457200">
              <a:buFont typeface="Wingdings" panose="05000000000000000000" pitchFamily="2" charset="2"/>
              <a:buChar char="Ø"/>
            </a:pPr>
            <a:r>
              <a:rPr lang="en-US" dirty="0" smtClean="0"/>
              <a:t>Some of the problems/issues/challenges faced by the designers of OS are</a:t>
            </a:r>
          </a:p>
          <a:p>
            <a:pPr marL="914400" lvl="1" indent="-457200">
              <a:buFont typeface="Wingdings" panose="05000000000000000000" pitchFamily="2" charset="2"/>
              <a:buChar char="Ø"/>
            </a:pPr>
            <a:r>
              <a:rPr lang="en-US" sz="2400" dirty="0">
                <a:solidFill>
                  <a:schemeClr val="tx1"/>
                </a:solidFill>
                <a:latin typeface="Caladea"/>
                <a:cs typeface="Caladea"/>
              </a:rPr>
              <a:t>Setting the goals</a:t>
            </a:r>
          </a:p>
          <a:p>
            <a:pPr marL="914400" lvl="1" indent="-457200">
              <a:buFont typeface="Wingdings" panose="05000000000000000000" pitchFamily="2" charset="2"/>
              <a:buChar char="Ø"/>
            </a:pPr>
            <a:r>
              <a:rPr lang="en-US" sz="2400" dirty="0">
                <a:solidFill>
                  <a:schemeClr val="tx1"/>
                </a:solidFill>
                <a:latin typeface="Caladea"/>
                <a:cs typeface="Caladea"/>
              </a:rPr>
              <a:t>Generality</a:t>
            </a:r>
          </a:p>
          <a:p>
            <a:pPr marL="914400" lvl="1" indent="-457200">
              <a:buFont typeface="Wingdings" panose="05000000000000000000" pitchFamily="2" charset="2"/>
              <a:buChar char="Ø"/>
            </a:pPr>
            <a:r>
              <a:rPr lang="en-US" sz="2400" dirty="0">
                <a:solidFill>
                  <a:schemeClr val="tx1"/>
                </a:solidFill>
                <a:latin typeface="Caladea"/>
                <a:cs typeface="Caladea"/>
              </a:rPr>
              <a:t>Portable</a:t>
            </a:r>
          </a:p>
          <a:p>
            <a:pPr marL="914400" lvl="1" indent="-457200">
              <a:buFont typeface="Wingdings" panose="05000000000000000000" pitchFamily="2" charset="2"/>
              <a:buChar char="Ø"/>
            </a:pPr>
            <a:r>
              <a:rPr lang="en-US" sz="2400" dirty="0">
                <a:solidFill>
                  <a:schemeClr val="tx1"/>
                </a:solidFill>
                <a:latin typeface="Caladea"/>
                <a:cs typeface="Caladea"/>
              </a:rPr>
              <a:t>Backward </a:t>
            </a:r>
            <a:r>
              <a:rPr lang="en-US" sz="2400" dirty="0" smtClean="0">
                <a:solidFill>
                  <a:schemeClr val="tx1"/>
                </a:solidFill>
                <a:latin typeface="Caladea"/>
                <a:cs typeface="Caladea"/>
              </a:rPr>
              <a:t>Compatibility</a:t>
            </a:r>
          </a:p>
          <a:p>
            <a:pPr lvl="1" indent="-457200">
              <a:buFont typeface="Wingdings" panose="05000000000000000000" pitchFamily="2" charset="2"/>
              <a:buChar char="v"/>
            </a:pPr>
            <a:r>
              <a:rPr lang="en-US" sz="2400" b="1" dirty="0" smtClean="0">
                <a:solidFill>
                  <a:schemeClr val="tx1"/>
                </a:solidFill>
                <a:latin typeface="Caladea"/>
                <a:cs typeface="Caladea"/>
              </a:rPr>
              <a:t>Design Goals</a:t>
            </a:r>
          </a:p>
          <a:p>
            <a:pPr lvl="2" indent="-457200">
              <a:buFont typeface="Wingdings" panose="05000000000000000000" pitchFamily="2" charset="2"/>
              <a:buChar char="v"/>
            </a:pPr>
            <a:r>
              <a:rPr lang="en-US" sz="2400" dirty="0" smtClean="0">
                <a:solidFill>
                  <a:schemeClr val="tx1"/>
                </a:solidFill>
                <a:latin typeface="Caladea"/>
                <a:cs typeface="Caladea"/>
              </a:rPr>
              <a:t>Very first problem in designing an OS is to define goals &amp; its specifications</a:t>
            </a:r>
          </a:p>
          <a:p>
            <a:pPr lvl="2" indent="-457200">
              <a:buFont typeface="Wingdings" panose="05000000000000000000" pitchFamily="2" charset="2"/>
              <a:buChar char="v"/>
            </a:pPr>
            <a:r>
              <a:rPr lang="en-US" sz="2400" dirty="0" smtClean="0">
                <a:solidFill>
                  <a:schemeClr val="tx1"/>
                </a:solidFill>
                <a:latin typeface="Caladea"/>
                <a:cs typeface="Caladea"/>
              </a:rPr>
              <a:t>Due to the modern technology, there is a rapid growth or revolutionary in both hardware &amp; software. </a:t>
            </a:r>
            <a:endParaRPr lang="en-US" sz="2400" dirty="0">
              <a:solidFill>
                <a:schemeClr val="tx1"/>
              </a:solidFill>
              <a:latin typeface="Caladea"/>
              <a:cs typeface="Caladea"/>
            </a:endParaRPr>
          </a:p>
          <a:p>
            <a:pPr lvl="2" indent="-457200">
              <a:buFont typeface="Wingdings" panose="05000000000000000000" pitchFamily="2" charset="2"/>
              <a:buChar char="v"/>
            </a:pPr>
            <a:r>
              <a:rPr lang="en-US" sz="2400" dirty="0" smtClean="0">
                <a:solidFill>
                  <a:schemeClr val="tx1"/>
                </a:solidFill>
                <a:latin typeface="Caladea"/>
                <a:cs typeface="Caladea"/>
              </a:rPr>
              <a:t>So, what we are using today that will be outdated in the next decade. So our OS also should change/update</a:t>
            </a:r>
            <a:endParaRPr lang="en-US" sz="2400" dirty="0">
              <a:solidFill>
                <a:schemeClr val="tx1"/>
              </a:solidFill>
              <a:latin typeface="Caladea"/>
              <a:cs typeface="Caladea"/>
            </a:endParaRPr>
          </a:p>
        </p:txBody>
      </p:sp>
    </p:spTree>
    <p:extLst>
      <p:ext uri="{BB962C8B-B14F-4D97-AF65-F5344CB8AC3E}">
        <p14:creationId xmlns:p14="http://schemas.microsoft.com/office/powerpoint/2010/main" val="3545811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492443"/>
          </a:xfrm>
        </p:spPr>
        <p:txBody>
          <a:bodyPr/>
          <a:lstStyle/>
          <a:p>
            <a:pPr lvl="1" indent="-457200"/>
            <a:r>
              <a:rPr lang="en-US" sz="3200" b="1" dirty="0" smtClean="0">
                <a:solidFill>
                  <a:schemeClr val="tx1"/>
                </a:solidFill>
                <a:latin typeface="Caladea"/>
                <a:cs typeface="Caladea"/>
              </a:rPr>
              <a:t>Design Goals </a:t>
            </a:r>
            <a:r>
              <a:rPr lang="en-US" sz="3200" b="1" dirty="0" err="1" smtClean="0">
                <a:solidFill>
                  <a:schemeClr val="tx1"/>
                </a:solidFill>
                <a:latin typeface="Caladea"/>
                <a:cs typeface="Caladea"/>
              </a:rPr>
              <a:t>contd</a:t>
            </a:r>
            <a:r>
              <a:rPr lang="en-US" sz="3200" b="1" dirty="0" smtClean="0">
                <a:solidFill>
                  <a:schemeClr val="tx1"/>
                </a:solidFill>
                <a:latin typeface="Caladea"/>
                <a:cs typeface="Caladea"/>
              </a:rPr>
              <a:t>…..</a:t>
            </a:r>
          </a:p>
        </p:txBody>
      </p:sp>
      <p:sp>
        <p:nvSpPr>
          <p:cNvPr id="3" name="Text Placeholder 2"/>
          <p:cNvSpPr>
            <a:spLocks noGrp="1"/>
          </p:cNvSpPr>
          <p:nvPr>
            <p:ph type="body" idx="1"/>
          </p:nvPr>
        </p:nvSpPr>
        <p:spPr>
          <a:xfrm>
            <a:off x="1" y="685800"/>
            <a:ext cx="9143999" cy="4062651"/>
          </a:xfrm>
        </p:spPr>
        <p:txBody>
          <a:bodyPr/>
          <a:lstStyle/>
          <a:p>
            <a:pPr marL="457200" indent="-457200">
              <a:buFont typeface="Wingdings" panose="05000000000000000000" pitchFamily="2" charset="2"/>
              <a:buChar char="v"/>
            </a:pPr>
            <a:r>
              <a:rPr lang="en-US" sz="2400" dirty="0" smtClean="0"/>
              <a:t>Design of OS will be affected by the choice of hardware &amp; the type of system (batch, time-shared, single user, multi-user, distributed, real-time or general purpose)</a:t>
            </a:r>
          </a:p>
          <a:p>
            <a:pPr marL="457200" indent="-457200">
              <a:buFont typeface="Wingdings" panose="05000000000000000000" pitchFamily="2" charset="2"/>
              <a:buChar char="v"/>
            </a:pPr>
            <a:r>
              <a:rPr lang="en-US" sz="2400" dirty="0" smtClean="0"/>
              <a:t>Requirements of an OS can be divided into 2 basic groups   1) </a:t>
            </a:r>
            <a:r>
              <a:rPr lang="en-US" sz="2400" b="1" dirty="0" smtClean="0"/>
              <a:t>user goals  </a:t>
            </a:r>
            <a:r>
              <a:rPr lang="en-US" sz="2400" dirty="0" smtClean="0"/>
              <a:t>and  2) </a:t>
            </a:r>
            <a:r>
              <a:rPr lang="en-US" sz="2400" b="1" dirty="0" smtClean="0"/>
              <a:t>system goals</a:t>
            </a:r>
          </a:p>
          <a:p>
            <a:pPr marL="457200" indent="-457200">
              <a:buFont typeface="Wingdings" panose="05000000000000000000" pitchFamily="2" charset="2"/>
              <a:buChar char="v"/>
            </a:pPr>
            <a:r>
              <a:rPr lang="en-US" sz="2400" dirty="0" smtClean="0"/>
              <a:t>Always user expects, </a:t>
            </a:r>
            <a:r>
              <a:rPr lang="en-US" sz="2400" dirty="0" smtClean="0">
                <a:solidFill>
                  <a:schemeClr val="tx2">
                    <a:lumMod val="60000"/>
                    <a:lumOff val="40000"/>
                  </a:schemeClr>
                </a:solidFill>
              </a:rPr>
              <a:t>convenient use of the system</a:t>
            </a:r>
            <a:r>
              <a:rPr lang="en-US" sz="2400" dirty="0" smtClean="0"/>
              <a:t>, </a:t>
            </a:r>
            <a:r>
              <a:rPr lang="en-US" sz="2400" dirty="0" smtClean="0">
                <a:solidFill>
                  <a:schemeClr val="accent2">
                    <a:lumMod val="60000"/>
                    <a:lumOff val="40000"/>
                  </a:schemeClr>
                </a:solidFill>
              </a:rPr>
              <a:t>easy to learn</a:t>
            </a:r>
            <a:r>
              <a:rPr lang="en-US" sz="2400" dirty="0" smtClean="0"/>
              <a:t>, </a:t>
            </a:r>
            <a:r>
              <a:rPr lang="en-US" sz="2400" dirty="0" smtClean="0">
                <a:solidFill>
                  <a:schemeClr val="accent4">
                    <a:lumMod val="60000"/>
                    <a:lumOff val="40000"/>
                  </a:schemeClr>
                </a:solidFill>
              </a:rPr>
              <a:t>reliability</a:t>
            </a:r>
            <a:r>
              <a:rPr lang="en-US" sz="2400" dirty="0" smtClean="0"/>
              <a:t>, </a:t>
            </a:r>
            <a:r>
              <a:rPr lang="en-US" sz="2400" dirty="0" smtClean="0">
                <a:solidFill>
                  <a:schemeClr val="accent6">
                    <a:lumMod val="60000"/>
                    <a:lumOff val="40000"/>
                  </a:schemeClr>
                </a:solidFill>
              </a:rPr>
              <a:t>safety</a:t>
            </a:r>
            <a:r>
              <a:rPr lang="en-US" sz="2400" dirty="0" smtClean="0"/>
              <a:t> &amp; </a:t>
            </a:r>
            <a:r>
              <a:rPr lang="en-US" sz="2400" dirty="0" smtClean="0">
                <a:solidFill>
                  <a:srgbClr val="002060"/>
                </a:solidFill>
              </a:rPr>
              <a:t>fastness</a:t>
            </a:r>
          </a:p>
          <a:p>
            <a:pPr marL="457200" indent="-457200">
              <a:buFont typeface="Wingdings" panose="05000000000000000000" pitchFamily="2" charset="2"/>
              <a:buChar char="v"/>
            </a:pPr>
            <a:r>
              <a:rPr lang="en-US" sz="2400" dirty="0" smtClean="0"/>
              <a:t>In the same way, people who are designing, creating, maintaining &amp; operating the system also expects some of the things from the OS such as </a:t>
            </a:r>
            <a:r>
              <a:rPr lang="en-US" sz="2400" dirty="0" smtClean="0">
                <a:solidFill>
                  <a:schemeClr val="tx2"/>
                </a:solidFill>
              </a:rPr>
              <a:t>easy to design</a:t>
            </a:r>
            <a:r>
              <a:rPr lang="en-US" sz="2400" dirty="0" smtClean="0"/>
              <a:t>, </a:t>
            </a:r>
            <a:r>
              <a:rPr lang="en-US" sz="2400" dirty="0" smtClean="0">
                <a:solidFill>
                  <a:schemeClr val="accent1"/>
                </a:solidFill>
              </a:rPr>
              <a:t>easy to implement</a:t>
            </a:r>
            <a:r>
              <a:rPr lang="en-US" sz="2400" dirty="0" smtClean="0"/>
              <a:t>, </a:t>
            </a:r>
            <a:r>
              <a:rPr lang="en-US" sz="2400" dirty="0" smtClean="0">
                <a:solidFill>
                  <a:schemeClr val="accent2"/>
                </a:solidFill>
              </a:rPr>
              <a:t>easy to maintain</a:t>
            </a:r>
            <a:r>
              <a:rPr lang="en-US" sz="2400" dirty="0" smtClean="0"/>
              <a:t>, </a:t>
            </a:r>
            <a:r>
              <a:rPr lang="en-US" sz="2400" dirty="0" smtClean="0">
                <a:solidFill>
                  <a:schemeClr val="accent3"/>
                </a:solidFill>
              </a:rPr>
              <a:t>flexible</a:t>
            </a:r>
            <a:r>
              <a:rPr lang="en-US" sz="2400" dirty="0" smtClean="0"/>
              <a:t>, </a:t>
            </a:r>
            <a:r>
              <a:rPr lang="en-US" sz="2400" dirty="0" smtClean="0">
                <a:solidFill>
                  <a:schemeClr val="accent4"/>
                </a:solidFill>
              </a:rPr>
              <a:t>reliable</a:t>
            </a:r>
            <a:r>
              <a:rPr lang="en-US" sz="2400" dirty="0" smtClean="0"/>
              <a:t>, </a:t>
            </a:r>
            <a:r>
              <a:rPr lang="en-US" sz="2400" dirty="0" smtClean="0">
                <a:solidFill>
                  <a:srgbClr val="FFC000"/>
                </a:solidFill>
              </a:rPr>
              <a:t>error free </a:t>
            </a:r>
            <a:r>
              <a:rPr lang="en-US" sz="2400" dirty="0" smtClean="0"/>
              <a:t>and </a:t>
            </a:r>
            <a:r>
              <a:rPr lang="en-US" sz="2400" dirty="0" smtClean="0">
                <a:solidFill>
                  <a:schemeClr val="accent6">
                    <a:lumMod val="60000"/>
                    <a:lumOff val="40000"/>
                  </a:schemeClr>
                </a:solidFill>
              </a:rPr>
              <a:t>efficiency</a:t>
            </a:r>
            <a:endParaRPr lang="en-US" sz="2400" dirty="0">
              <a:solidFill>
                <a:schemeClr val="accent6">
                  <a:lumMod val="60000"/>
                  <a:lumOff val="40000"/>
                </a:schemeClr>
              </a:solidFill>
            </a:endParaRPr>
          </a:p>
        </p:txBody>
      </p:sp>
    </p:spTree>
    <p:extLst>
      <p:ext uri="{BB962C8B-B14F-4D97-AF65-F5344CB8AC3E}">
        <p14:creationId xmlns:p14="http://schemas.microsoft.com/office/powerpoint/2010/main" val="2524386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615553"/>
          </a:xfrm>
        </p:spPr>
        <p:txBody>
          <a:bodyPr/>
          <a:lstStyle/>
          <a:p>
            <a:r>
              <a:rPr lang="en-US" sz="4000" dirty="0" smtClean="0"/>
              <a:t>Other goals</a:t>
            </a:r>
            <a:endParaRPr lang="en-US" sz="4000" dirty="0"/>
          </a:p>
        </p:txBody>
      </p:sp>
      <p:sp>
        <p:nvSpPr>
          <p:cNvPr id="3" name="Text Placeholder 2"/>
          <p:cNvSpPr>
            <a:spLocks noGrp="1"/>
          </p:cNvSpPr>
          <p:nvPr>
            <p:ph type="body" idx="1"/>
          </p:nvPr>
        </p:nvSpPr>
        <p:spPr>
          <a:xfrm>
            <a:off x="15240" y="990600"/>
            <a:ext cx="9144000" cy="3447098"/>
          </a:xfrm>
        </p:spPr>
        <p:txBody>
          <a:bodyPr/>
          <a:lstStyle/>
          <a:p>
            <a:pPr marL="457200" indent="-457200" algn="just">
              <a:buFont typeface="Wingdings" panose="05000000000000000000" pitchFamily="2" charset="2"/>
              <a:buChar char="Ø"/>
            </a:pPr>
            <a:r>
              <a:rPr lang="en-US" dirty="0" smtClean="0"/>
              <a:t>OS designers really do not have a good idea of how their systems will be used, so designers should consider </a:t>
            </a:r>
            <a:r>
              <a:rPr lang="en-US" dirty="0" smtClean="0">
                <a:solidFill>
                  <a:srgbClr val="00B0F0"/>
                </a:solidFill>
              </a:rPr>
              <a:t>generality</a:t>
            </a:r>
          </a:p>
          <a:p>
            <a:pPr marL="457200" indent="-457200" algn="just">
              <a:buFont typeface="Wingdings" panose="05000000000000000000" pitchFamily="2" charset="2"/>
              <a:buChar char="Ø"/>
            </a:pPr>
            <a:r>
              <a:rPr lang="en-US" dirty="0" smtClean="0"/>
              <a:t>Modern OS’s are generally designed to be </a:t>
            </a:r>
            <a:r>
              <a:rPr lang="en-US" dirty="0" smtClean="0">
                <a:solidFill>
                  <a:srgbClr val="00B0F0"/>
                </a:solidFill>
              </a:rPr>
              <a:t>portable, </a:t>
            </a:r>
            <a:r>
              <a:rPr lang="en-US" dirty="0" smtClean="0"/>
              <a:t>i.e., they have to run on multiple hardware platforms. This is another major goal while designing an OS</a:t>
            </a:r>
          </a:p>
          <a:p>
            <a:pPr marL="457200" indent="-457200" algn="just">
              <a:buFont typeface="Wingdings" panose="05000000000000000000" pitchFamily="2" charset="2"/>
              <a:buChar char="Ø"/>
            </a:pPr>
            <a:r>
              <a:rPr lang="en-US" dirty="0" smtClean="0"/>
              <a:t>Final one is the frequent need to be </a:t>
            </a:r>
            <a:r>
              <a:rPr lang="en-US" dirty="0" smtClean="0">
                <a:solidFill>
                  <a:srgbClr val="00B0F0"/>
                </a:solidFill>
              </a:rPr>
              <a:t>backward compatibility </a:t>
            </a:r>
            <a:r>
              <a:rPr lang="en-US" dirty="0" smtClean="0"/>
              <a:t>with some previous OS</a:t>
            </a:r>
            <a:endParaRPr lang="en-US" dirty="0">
              <a:solidFill>
                <a:srgbClr val="00B0F0"/>
              </a:solidFill>
            </a:endParaRPr>
          </a:p>
        </p:txBody>
      </p:sp>
    </p:spTree>
    <p:extLst>
      <p:ext uri="{BB962C8B-B14F-4D97-AF65-F5344CB8AC3E}">
        <p14:creationId xmlns:p14="http://schemas.microsoft.com/office/powerpoint/2010/main" val="3066961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615553"/>
          </a:xfrm>
        </p:spPr>
        <p:txBody>
          <a:bodyPr/>
          <a:lstStyle/>
          <a:p>
            <a:r>
              <a:rPr lang="en-US" sz="4000" dirty="0" smtClean="0"/>
              <a:t>Mechanisms &amp; policies</a:t>
            </a:r>
            <a:endParaRPr lang="en-US" sz="4000" dirty="0"/>
          </a:p>
        </p:txBody>
      </p:sp>
      <p:sp>
        <p:nvSpPr>
          <p:cNvPr id="3" name="Text Placeholder 2"/>
          <p:cNvSpPr>
            <a:spLocks noGrp="1"/>
          </p:cNvSpPr>
          <p:nvPr>
            <p:ph type="body" idx="1"/>
          </p:nvPr>
        </p:nvSpPr>
        <p:spPr>
          <a:xfrm>
            <a:off x="0" y="914400"/>
            <a:ext cx="9143999" cy="3447098"/>
          </a:xfrm>
        </p:spPr>
        <p:txBody>
          <a:bodyPr/>
          <a:lstStyle/>
          <a:p>
            <a:pPr marL="457200" indent="-457200">
              <a:buFont typeface="Wingdings" panose="05000000000000000000" pitchFamily="2" charset="2"/>
              <a:buChar char="Ø"/>
            </a:pPr>
            <a:r>
              <a:rPr lang="en-US" dirty="0" smtClean="0">
                <a:solidFill>
                  <a:srgbClr val="00B0F0"/>
                </a:solidFill>
              </a:rPr>
              <a:t>Mechanisms</a:t>
            </a:r>
            <a:r>
              <a:rPr lang="en-US" dirty="0" smtClean="0"/>
              <a:t> determines </a:t>
            </a:r>
            <a:r>
              <a:rPr lang="en-US" dirty="0" smtClean="0">
                <a:solidFill>
                  <a:srgbClr val="00B0F0"/>
                </a:solidFill>
              </a:rPr>
              <a:t>how to do something </a:t>
            </a:r>
          </a:p>
          <a:p>
            <a:pPr marL="457200" indent="-457200">
              <a:buFont typeface="Wingdings" panose="05000000000000000000" pitchFamily="2" charset="2"/>
              <a:buChar char="Ø"/>
            </a:pPr>
            <a:r>
              <a:rPr lang="en-US" dirty="0" smtClean="0">
                <a:solidFill>
                  <a:srgbClr val="FF0000"/>
                </a:solidFill>
              </a:rPr>
              <a:t>policies</a:t>
            </a:r>
            <a:r>
              <a:rPr lang="en-US" dirty="0" smtClean="0"/>
              <a:t> </a:t>
            </a:r>
            <a:r>
              <a:rPr lang="en-US" dirty="0"/>
              <a:t>determines </a:t>
            </a:r>
            <a:r>
              <a:rPr lang="en-US" dirty="0">
                <a:solidFill>
                  <a:srgbClr val="FF0000"/>
                </a:solidFill>
              </a:rPr>
              <a:t>what will </a:t>
            </a:r>
            <a:r>
              <a:rPr lang="en-US" dirty="0" smtClean="0">
                <a:solidFill>
                  <a:srgbClr val="FF0000"/>
                </a:solidFill>
              </a:rPr>
              <a:t>be done</a:t>
            </a:r>
          </a:p>
          <a:p>
            <a:pPr marL="457200" indent="-457200">
              <a:buFont typeface="Wingdings" panose="05000000000000000000" pitchFamily="2" charset="2"/>
              <a:buChar char="Ø"/>
            </a:pPr>
            <a:r>
              <a:rPr lang="en-US" dirty="0" smtClean="0"/>
              <a:t>While designing &amp; implementing an OS, one important principle is the separation of policy from mechanism</a:t>
            </a:r>
          </a:p>
          <a:p>
            <a:pPr marL="457200" indent="-457200">
              <a:buFont typeface="Wingdings" panose="05000000000000000000" pitchFamily="2" charset="2"/>
              <a:buChar char="Ø"/>
            </a:pPr>
            <a:r>
              <a:rPr lang="en-US" dirty="0"/>
              <a:t>separation of policy from </a:t>
            </a:r>
            <a:r>
              <a:rPr lang="en-US" dirty="0" smtClean="0"/>
              <a:t>mechanism is important for flexibility</a:t>
            </a:r>
          </a:p>
          <a:p>
            <a:pPr marL="457200" indent="-457200">
              <a:buFont typeface="Wingdings" panose="05000000000000000000" pitchFamily="2" charset="2"/>
              <a:buChar char="Ø"/>
            </a:pPr>
            <a:r>
              <a:rPr lang="en-US" dirty="0" smtClean="0"/>
              <a:t>Policies are likely to change across place or over time</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221008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a:t>Mechanisms &amp; policies</a:t>
            </a:r>
          </a:p>
        </p:txBody>
      </p:sp>
      <p:sp>
        <p:nvSpPr>
          <p:cNvPr id="3" name="Text Placeholder 2"/>
          <p:cNvSpPr>
            <a:spLocks noGrp="1"/>
          </p:cNvSpPr>
          <p:nvPr>
            <p:ph type="body" idx="1"/>
          </p:nvPr>
        </p:nvSpPr>
        <p:spPr>
          <a:xfrm>
            <a:off x="0" y="762000"/>
            <a:ext cx="9143999" cy="5170646"/>
          </a:xfrm>
        </p:spPr>
        <p:txBody>
          <a:bodyPr/>
          <a:lstStyle/>
          <a:p>
            <a:pPr marL="457200" indent="-457200">
              <a:buFont typeface="Wingdings" panose="05000000000000000000" pitchFamily="2" charset="2"/>
              <a:buChar char="Ø"/>
            </a:pPr>
            <a:r>
              <a:rPr lang="en-US" dirty="0" smtClean="0"/>
              <a:t>Allowing programs to be loaded into the kernel. The mechanism concerns how they are inserted, how they are linked, what system calls they can make, what system calls can be made on them</a:t>
            </a:r>
          </a:p>
          <a:p>
            <a:pPr marL="457200" indent="-457200">
              <a:buFont typeface="Wingdings" panose="05000000000000000000" pitchFamily="2" charset="2"/>
              <a:buChar char="Ø"/>
            </a:pPr>
            <a:r>
              <a:rPr lang="en-US" dirty="0" smtClean="0"/>
              <a:t>The policy is determining who is allowed to load a programs into the kernel &amp; which programs</a:t>
            </a:r>
          </a:p>
          <a:p>
            <a:pPr marL="457200" indent="-457200">
              <a:buFont typeface="Wingdings" panose="05000000000000000000" pitchFamily="2" charset="2"/>
              <a:buChar char="Ø"/>
            </a:pPr>
            <a:r>
              <a:rPr lang="en-US" dirty="0" smtClean="0"/>
              <a:t>As mechanisms are changing, policies can also change.</a:t>
            </a:r>
          </a:p>
          <a:p>
            <a:pPr marL="457200" indent="-457200">
              <a:buFont typeface="Wingdings" panose="05000000000000000000" pitchFamily="2" charset="2"/>
              <a:buChar char="Ø"/>
            </a:pPr>
            <a:r>
              <a:rPr lang="en-US" dirty="0" smtClean="0"/>
              <a:t>But, when policies are changing no need to change mechanisms</a:t>
            </a:r>
          </a:p>
          <a:p>
            <a:pPr marL="457200" indent="-457200">
              <a:buFont typeface="Wingdings" panose="05000000000000000000" pitchFamily="2" charset="2"/>
              <a:buChar char="Ø"/>
            </a:pPr>
            <a:r>
              <a:rPr lang="en-US" dirty="0" smtClean="0"/>
              <a:t>But, change in the policies should not affect the mechanism</a:t>
            </a:r>
            <a:endParaRPr lang="en-US" dirty="0"/>
          </a:p>
        </p:txBody>
      </p:sp>
    </p:spTree>
    <p:extLst>
      <p:ext uri="{BB962C8B-B14F-4D97-AF65-F5344CB8AC3E}">
        <p14:creationId xmlns:p14="http://schemas.microsoft.com/office/powerpoint/2010/main" val="540379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42" y="30606"/>
            <a:ext cx="7466965" cy="553998"/>
          </a:xfrm>
        </p:spPr>
        <p:txBody>
          <a:bodyPr/>
          <a:lstStyle/>
          <a:p>
            <a:r>
              <a:rPr lang="en-US" sz="3600" dirty="0" smtClean="0"/>
              <a:t>Implementation</a:t>
            </a:r>
            <a:endParaRPr lang="en-US" sz="3600" dirty="0"/>
          </a:p>
        </p:txBody>
      </p:sp>
      <p:sp>
        <p:nvSpPr>
          <p:cNvPr id="3" name="Text Placeholder 2"/>
          <p:cNvSpPr>
            <a:spLocks noGrp="1"/>
          </p:cNvSpPr>
          <p:nvPr>
            <p:ph type="body" idx="1"/>
          </p:nvPr>
        </p:nvSpPr>
        <p:spPr>
          <a:xfrm>
            <a:off x="0" y="685800"/>
            <a:ext cx="9143999" cy="4801314"/>
          </a:xfrm>
        </p:spPr>
        <p:txBody>
          <a:bodyPr/>
          <a:lstStyle/>
          <a:p>
            <a:pPr marL="457200" indent="-457200">
              <a:buFont typeface="Wingdings" panose="05000000000000000000" pitchFamily="2" charset="2"/>
              <a:buChar char="Ø"/>
            </a:pPr>
            <a:r>
              <a:rPr lang="en-US" sz="2400" dirty="0" smtClean="0"/>
              <a:t>Once an OS is designed, it must be implemented.</a:t>
            </a:r>
          </a:p>
          <a:p>
            <a:pPr marL="457200" indent="-457200">
              <a:buFont typeface="Wingdings" panose="05000000000000000000" pitchFamily="2" charset="2"/>
              <a:buChar char="Ø"/>
            </a:pPr>
            <a:r>
              <a:rPr lang="en-US" sz="2400" dirty="0" smtClean="0"/>
              <a:t>Traditionally, OS’s have been written in assembly language. Now, they are most commonly written in C or C++</a:t>
            </a:r>
          </a:p>
          <a:p>
            <a:pPr marL="457200" indent="-457200">
              <a:buFont typeface="Wingdings" panose="05000000000000000000" pitchFamily="2" charset="2"/>
              <a:buChar char="Ø"/>
            </a:pPr>
            <a:r>
              <a:rPr lang="en-US" sz="2400" dirty="0" smtClean="0"/>
              <a:t>Advantages of using higher level language are</a:t>
            </a:r>
          </a:p>
          <a:p>
            <a:pPr marL="914400" lvl="1" indent="-457200">
              <a:buFont typeface="Wingdings" panose="05000000000000000000" pitchFamily="2" charset="2"/>
              <a:buChar char="Ø"/>
            </a:pPr>
            <a:r>
              <a:rPr lang="en-US" sz="2400" dirty="0">
                <a:solidFill>
                  <a:schemeClr val="tx1"/>
                </a:solidFill>
                <a:latin typeface="Caladea"/>
                <a:cs typeface="Caladea"/>
              </a:rPr>
              <a:t>Application programs are also written in high level languages, so OS can be written in more compact</a:t>
            </a:r>
          </a:p>
          <a:p>
            <a:pPr marL="914400" lvl="1" indent="-457200">
              <a:buFont typeface="Wingdings" panose="05000000000000000000" pitchFamily="2" charset="2"/>
              <a:buChar char="Ø"/>
            </a:pPr>
            <a:r>
              <a:rPr lang="en-US" sz="2400" dirty="0">
                <a:solidFill>
                  <a:schemeClr val="tx1"/>
                </a:solidFill>
                <a:latin typeface="Caladea"/>
                <a:cs typeface="Caladea"/>
              </a:rPr>
              <a:t>Easy to debug</a:t>
            </a:r>
          </a:p>
          <a:p>
            <a:pPr marL="914400" lvl="1" indent="-457200">
              <a:buFont typeface="Wingdings" panose="05000000000000000000" pitchFamily="2" charset="2"/>
              <a:buChar char="Ø"/>
            </a:pPr>
            <a:r>
              <a:rPr lang="en-US" sz="2400" dirty="0">
                <a:solidFill>
                  <a:schemeClr val="tx1"/>
                </a:solidFill>
                <a:latin typeface="Caladea"/>
                <a:cs typeface="Caladea"/>
              </a:rPr>
              <a:t>Easy to understand</a:t>
            </a:r>
          </a:p>
          <a:p>
            <a:pPr marL="914400" lvl="1" indent="-457200">
              <a:buFont typeface="Wingdings" panose="05000000000000000000" pitchFamily="2" charset="2"/>
              <a:buChar char="Ø"/>
            </a:pPr>
            <a:r>
              <a:rPr lang="en-US" sz="2400" dirty="0">
                <a:solidFill>
                  <a:schemeClr val="tx1"/>
                </a:solidFill>
                <a:latin typeface="Caladea"/>
                <a:cs typeface="Caladea"/>
              </a:rPr>
              <a:t>Portability</a:t>
            </a:r>
          </a:p>
          <a:p>
            <a:pPr marL="914400" lvl="1" indent="-457200">
              <a:buFont typeface="Wingdings" panose="05000000000000000000" pitchFamily="2" charset="2"/>
              <a:buChar char="Ø"/>
            </a:pPr>
            <a:r>
              <a:rPr lang="en-US" sz="2400" dirty="0">
                <a:solidFill>
                  <a:schemeClr val="tx1"/>
                </a:solidFill>
                <a:latin typeface="Caladea"/>
                <a:cs typeface="Caladea"/>
              </a:rPr>
              <a:t>Improvements in compiler technology will improve the generated code for the entire OS by simple </a:t>
            </a:r>
            <a:r>
              <a:rPr lang="en-US" sz="2400" dirty="0" smtClean="0">
                <a:solidFill>
                  <a:schemeClr val="tx1"/>
                </a:solidFill>
                <a:latin typeface="Caladea"/>
                <a:cs typeface="Caladea"/>
              </a:rPr>
              <a:t>recompilation</a:t>
            </a:r>
          </a:p>
          <a:p>
            <a:pPr lvl="1" indent="-457200">
              <a:buFont typeface="Wingdings" panose="05000000000000000000" pitchFamily="2" charset="2"/>
              <a:buChar char="Ø"/>
            </a:pPr>
            <a:r>
              <a:rPr lang="en-US" sz="2400" dirty="0" smtClean="0">
                <a:solidFill>
                  <a:schemeClr val="tx1"/>
                </a:solidFill>
                <a:latin typeface="Caladea"/>
                <a:cs typeface="Caladea"/>
              </a:rPr>
              <a:t>Only disadvantage of implementing OS in </a:t>
            </a:r>
            <a:r>
              <a:rPr lang="en-US" sz="2400" dirty="0">
                <a:solidFill>
                  <a:schemeClr val="tx1"/>
                </a:solidFill>
                <a:latin typeface="Caladea"/>
                <a:cs typeface="Caladea"/>
              </a:rPr>
              <a:t>higher level </a:t>
            </a:r>
            <a:r>
              <a:rPr lang="en-US" sz="2400" dirty="0" smtClean="0">
                <a:solidFill>
                  <a:schemeClr val="tx1"/>
                </a:solidFill>
                <a:latin typeface="Caladea"/>
                <a:cs typeface="Caladea"/>
              </a:rPr>
              <a:t>language are reduced speed &amp; increased storage requirements.  </a:t>
            </a:r>
            <a:endParaRPr lang="en-US" sz="2400" dirty="0">
              <a:solidFill>
                <a:schemeClr val="tx1"/>
              </a:solidFill>
              <a:latin typeface="Caladea"/>
              <a:cs typeface="Caladea"/>
            </a:endParaRPr>
          </a:p>
        </p:txBody>
      </p:sp>
    </p:spTree>
    <p:extLst>
      <p:ext uri="{BB962C8B-B14F-4D97-AF65-F5344CB8AC3E}">
        <p14:creationId xmlns:p14="http://schemas.microsoft.com/office/powerpoint/2010/main" val="312353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14400" y="120650"/>
            <a:ext cx="8229600" cy="576263"/>
          </a:xfrm>
          <a:ln>
            <a:solidFill>
              <a:schemeClr val="accent1"/>
            </a:solidFill>
          </a:ln>
        </p:spPr>
        <p:txBody>
          <a:bodyPr/>
          <a:lstStyle/>
          <a:p>
            <a:pPr eaLnBrk="1" fontAlgn="auto" hangingPunct="1">
              <a:spcAft>
                <a:spcPts val="0"/>
              </a:spcAft>
              <a:defRPr/>
            </a:pPr>
            <a:r>
              <a:rPr lang="en-US" altLang="en-US" sz="2800"/>
              <a:t>Four Components of a Computer System</a:t>
            </a:r>
          </a:p>
        </p:txBody>
      </p:sp>
      <p:pic>
        <p:nvPicPr>
          <p:cNvPr id="215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533525"/>
            <a:ext cx="7643812" cy="434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02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174701"/>
            <a:ext cx="3040380" cy="695325"/>
          </a:xfrm>
          <a:prstGeom prst="rect">
            <a:avLst/>
          </a:prstGeom>
        </p:spPr>
        <p:txBody>
          <a:bodyPr vert="horz" wrap="square" lIns="0" tIns="12065" rIns="0" bIns="0" rtlCol="0">
            <a:spAutoFit/>
          </a:bodyPr>
          <a:lstStyle/>
          <a:p>
            <a:pPr marL="12700">
              <a:lnSpc>
                <a:spcPct val="100000"/>
              </a:lnSpc>
              <a:spcBef>
                <a:spcPts val="95"/>
              </a:spcBef>
            </a:pPr>
            <a:r>
              <a:rPr sz="4400" spc="-15" dirty="0">
                <a:latin typeface="Caladea"/>
                <a:cs typeface="Caladea"/>
              </a:rPr>
              <a:t>Introduction</a:t>
            </a:r>
            <a:endParaRPr sz="4400">
              <a:latin typeface="Caladea"/>
              <a:cs typeface="Caladea"/>
            </a:endParaRPr>
          </a:p>
        </p:txBody>
      </p:sp>
      <p:sp>
        <p:nvSpPr>
          <p:cNvPr id="3" name="object 3"/>
          <p:cNvSpPr txBox="1"/>
          <p:nvPr/>
        </p:nvSpPr>
        <p:spPr>
          <a:xfrm>
            <a:off x="5490717" y="1752980"/>
            <a:ext cx="2516505" cy="1724025"/>
          </a:xfrm>
          <a:prstGeom prst="rect">
            <a:avLst/>
          </a:prstGeom>
        </p:spPr>
        <p:txBody>
          <a:bodyPr vert="horz" wrap="square" lIns="0" tIns="12700" rIns="0" bIns="0" rtlCol="0">
            <a:spAutoFit/>
          </a:bodyPr>
          <a:lstStyle/>
          <a:p>
            <a:pPr marL="241300" indent="-228600">
              <a:lnSpc>
                <a:spcPts val="2050"/>
              </a:lnSpc>
              <a:spcBef>
                <a:spcPts val="100"/>
              </a:spcBef>
              <a:buFont typeface="Arial"/>
              <a:buChar char="•"/>
              <a:tabLst>
                <a:tab pos="240665" algn="l"/>
                <a:tab pos="241300" algn="l"/>
              </a:tabLst>
            </a:pPr>
            <a:r>
              <a:rPr sz="1800" b="1" spc="-5" dirty="0">
                <a:latin typeface="Caladea"/>
                <a:cs typeface="Caladea"/>
              </a:rPr>
              <a:t>A computer</a:t>
            </a:r>
            <a:r>
              <a:rPr sz="1800" b="1" spc="-30" dirty="0">
                <a:latin typeface="Caladea"/>
                <a:cs typeface="Caladea"/>
              </a:rPr>
              <a:t> </a:t>
            </a:r>
            <a:r>
              <a:rPr sz="1800" b="1" spc="-20" dirty="0">
                <a:latin typeface="Caladea"/>
                <a:cs typeface="Caladea"/>
              </a:rPr>
              <a:t>system</a:t>
            </a:r>
            <a:endParaRPr sz="1800">
              <a:latin typeface="Caladea"/>
              <a:cs typeface="Caladea"/>
            </a:endParaRPr>
          </a:p>
          <a:p>
            <a:pPr marL="241300">
              <a:lnSpc>
                <a:spcPts val="2050"/>
              </a:lnSpc>
            </a:pPr>
            <a:r>
              <a:rPr sz="1800" b="1" spc="-5" dirty="0">
                <a:latin typeface="Caladea"/>
                <a:cs typeface="Caladea"/>
              </a:rPr>
              <a:t>consists</a:t>
            </a:r>
            <a:r>
              <a:rPr sz="1800" b="1" spc="15" dirty="0">
                <a:latin typeface="Caladea"/>
                <a:cs typeface="Caladea"/>
              </a:rPr>
              <a:t> </a:t>
            </a:r>
            <a:r>
              <a:rPr sz="1800" b="1" dirty="0">
                <a:latin typeface="Caladea"/>
                <a:cs typeface="Caladea"/>
              </a:rPr>
              <a:t>of</a:t>
            </a:r>
            <a:endParaRPr sz="1800">
              <a:latin typeface="Caladea"/>
              <a:cs typeface="Caladea"/>
            </a:endParaRPr>
          </a:p>
          <a:p>
            <a:pPr marL="698500" lvl="1" indent="-229235">
              <a:lnSpc>
                <a:spcPct val="100000"/>
              </a:lnSpc>
              <a:spcBef>
                <a:spcPts val="290"/>
              </a:spcBef>
              <a:buFont typeface="Arial"/>
              <a:buChar char="•"/>
              <a:tabLst>
                <a:tab pos="698500" algn="l"/>
                <a:tab pos="699135" algn="l"/>
              </a:tabLst>
            </a:pPr>
            <a:r>
              <a:rPr sz="1800" b="1" spc="-15" dirty="0">
                <a:latin typeface="Caladea"/>
                <a:cs typeface="Caladea"/>
              </a:rPr>
              <a:t>hardware</a:t>
            </a:r>
            <a:endParaRPr sz="1800">
              <a:latin typeface="Caladea"/>
              <a:cs typeface="Caladea"/>
            </a:endParaRPr>
          </a:p>
          <a:p>
            <a:pPr marL="698500" lvl="1" indent="-229235">
              <a:lnSpc>
                <a:spcPct val="100000"/>
              </a:lnSpc>
              <a:spcBef>
                <a:spcPts val="285"/>
              </a:spcBef>
              <a:buFont typeface="Arial"/>
              <a:buChar char="•"/>
              <a:tabLst>
                <a:tab pos="698500" algn="l"/>
                <a:tab pos="699135" algn="l"/>
              </a:tabLst>
            </a:pPr>
            <a:r>
              <a:rPr sz="1800" b="1" spc="-20" dirty="0">
                <a:latin typeface="Caladea"/>
                <a:cs typeface="Caladea"/>
              </a:rPr>
              <a:t>system</a:t>
            </a:r>
            <a:r>
              <a:rPr sz="1800" b="1" spc="-35" dirty="0">
                <a:latin typeface="Caladea"/>
                <a:cs typeface="Caladea"/>
              </a:rPr>
              <a:t> </a:t>
            </a:r>
            <a:r>
              <a:rPr sz="1800" b="1" spc="-10" dirty="0">
                <a:latin typeface="Caladea"/>
                <a:cs typeface="Caladea"/>
              </a:rPr>
              <a:t>programs</a:t>
            </a:r>
            <a:endParaRPr sz="1800">
              <a:latin typeface="Caladea"/>
              <a:cs typeface="Caladea"/>
            </a:endParaRPr>
          </a:p>
          <a:p>
            <a:pPr marL="698500" marR="617220" lvl="1" indent="-229235">
              <a:lnSpc>
                <a:spcPts val="1939"/>
              </a:lnSpc>
              <a:spcBef>
                <a:spcPts val="515"/>
              </a:spcBef>
              <a:buFont typeface="Arial"/>
              <a:buChar char="•"/>
              <a:tabLst>
                <a:tab pos="698500" algn="l"/>
                <a:tab pos="699135" algn="l"/>
              </a:tabLst>
            </a:pPr>
            <a:r>
              <a:rPr sz="1800" b="1" spc="-5" dirty="0">
                <a:latin typeface="Caladea"/>
                <a:cs typeface="Caladea"/>
              </a:rPr>
              <a:t>ap</a:t>
            </a:r>
            <a:r>
              <a:rPr sz="1800" b="1" spc="5" dirty="0">
                <a:latin typeface="Caladea"/>
                <a:cs typeface="Caladea"/>
              </a:rPr>
              <a:t>p</a:t>
            </a:r>
            <a:r>
              <a:rPr sz="1800" b="1" spc="-5" dirty="0">
                <a:latin typeface="Caladea"/>
                <a:cs typeface="Caladea"/>
              </a:rPr>
              <a:t>l</a:t>
            </a:r>
            <a:r>
              <a:rPr sz="1800" b="1" spc="5" dirty="0">
                <a:latin typeface="Caladea"/>
                <a:cs typeface="Caladea"/>
              </a:rPr>
              <a:t>i</a:t>
            </a:r>
            <a:r>
              <a:rPr sz="1800" b="1" spc="-5" dirty="0">
                <a:latin typeface="Caladea"/>
                <a:cs typeface="Caladea"/>
              </a:rPr>
              <a:t>c</a:t>
            </a:r>
            <a:r>
              <a:rPr sz="1800" b="1" spc="-15" dirty="0">
                <a:latin typeface="Caladea"/>
                <a:cs typeface="Caladea"/>
              </a:rPr>
              <a:t>a</a:t>
            </a:r>
            <a:r>
              <a:rPr sz="1800" b="1" spc="-10" dirty="0">
                <a:latin typeface="Caladea"/>
                <a:cs typeface="Caladea"/>
              </a:rPr>
              <a:t>t</a:t>
            </a:r>
            <a:r>
              <a:rPr sz="1800" b="1" spc="5" dirty="0">
                <a:latin typeface="Caladea"/>
                <a:cs typeface="Caladea"/>
              </a:rPr>
              <a:t>i</a:t>
            </a:r>
            <a:r>
              <a:rPr sz="1800" b="1" dirty="0">
                <a:latin typeface="Caladea"/>
                <a:cs typeface="Caladea"/>
              </a:rPr>
              <a:t>o</a:t>
            </a:r>
            <a:r>
              <a:rPr sz="1800" b="1" spc="-5" dirty="0">
                <a:latin typeface="Caladea"/>
                <a:cs typeface="Caladea"/>
              </a:rPr>
              <a:t>n  </a:t>
            </a:r>
            <a:r>
              <a:rPr sz="1800" b="1" spc="-10" dirty="0">
                <a:latin typeface="Caladea"/>
                <a:cs typeface="Caladea"/>
              </a:rPr>
              <a:t>programs</a:t>
            </a:r>
            <a:endParaRPr sz="1800">
              <a:latin typeface="Caladea"/>
              <a:cs typeface="Caladea"/>
            </a:endParaRPr>
          </a:p>
        </p:txBody>
      </p:sp>
      <p:sp>
        <p:nvSpPr>
          <p:cNvPr id="4" name="object 4"/>
          <p:cNvSpPr/>
          <p:nvPr/>
        </p:nvSpPr>
        <p:spPr>
          <a:xfrm>
            <a:off x="624840" y="1633727"/>
            <a:ext cx="4772467" cy="31150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6" name="object 6"/>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782" y="0"/>
            <a:ext cx="5617058" cy="695325"/>
          </a:xfrm>
          <a:prstGeom prst="rect">
            <a:avLst/>
          </a:prstGeom>
        </p:spPr>
        <p:txBody>
          <a:bodyPr vert="horz" wrap="square" lIns="0" tIns="12065" rIns="0" bIns="0" rtlCol="0">
            <a:spAutoFit/>
          </a:bodyPr>
          <a:lstStyle/>
          <a:p>
            <a:pPr marL="12700">
              <a:lnSpc>
                <a:spcPct val="100000"/>
              </a:lnSpc>
              <a:spcBef>
                <a:spcPts val="95"/>
              </a:spcBef>
            </a:pPr>
            <a:r>
              <a:rPr sz="4400" spc="-65" dirty="0">
                <a:latin typeface="Caladea"/>
                <a:cs typeface="Caladea"/>
              </a:rPr>
              <a:t>Two </a:t>
            </a:r>
            <a:r>
              <a:rPr sz="4400" spc="-10" dirty="0">
                <a:latin typeface="Caladea"/>
                <a:cs typeface="Caladea"/>
              </a:rPr>
              <a:t>View</a:t>
            </a:r>
            <a:r>
              <a:rPr sz="4400" spc="35" dirty="0">
                <a:latin typeface="Caladea"/>
                <a:cs typeface="Caladea"/>
              </a:rPr>
              <a:t> </a:t>
            </a:r>
            <a:r>
              <a:rPr sz="4400" spc="-10" dirty="0">
                <a:latin typeface="Caladea"/>
                <a:cs typeface="Caladea"/>
              </a:rPr>
              <a:t>points</a:t>
            </a:r>
            <a:endParaRPr sz="4400" dirty="0">
              <a:latin typeface="Caladea"/>
              <a:cs typeface="Caladea"/>
            </a:endParaRPr>
          </a:p>
        </p:txBody>
      </p:sp>
      <p:sp>
        <p:nvSpPr>
          <p:cNvPr id="4" name="object 4"/>
          <p:cNvSpPr txBox="1"/>
          <p:nvPr/>
        </p:nvSpPr>
        <p:spPr>
          <a:xfrm>
            <a:off x="3984497" y="6466738"/>
            <a:ext cx="1176020" cy="177800"/>
          </a:xfrm>
          <a:prstGeom prst="rect">
            <a:avLst/>
          </a:prstGeom>
        </p:spPr>
        <p:txBody>
          <a:bodyPr vert="horz" wrap="square" lIns="0" tIns="0" rIns="0" bIns="0" rtlCol="0">
            <a:spAutoFit/>
          </a:bodyPr>
          <a:lstStyle/>
          <a:p>
            <a:pPr marL="12700">
              <a:lnSpc>
                <a:spcPts val="1240"/>
              </a:lnSpc>
            </a:pPr>
            <a:r>
              <a:rPr sz="1200" spc="-10" dirty="0">
                <a:solidFill>
                  <a:srgbClr val="888888"/>
                </a:solidFill>
                <a:latin typeface="Carlito"/>
                <a:cs typeface="Carlito"/>
              </a:rPr>
              <a:t>Operating</a:t>
            </a:r>
            <a:r>
              <a:rPr sz="1200" spc="-45" dirty="0">
                <a:solidFill>
                  <a:srgbClr val="888888"/>
                </a:solidFill>
                <a:latin typeface="Carlito"/>
                <a:cs typeface="Carlito"/>
              </a:rPr>
              <a:t> </a:t>
            </a:r>
            <a:r>
              <a:rPr sz="1200" spc="-10" dirty="0">
                <a:solidFill>
                  <a:srgbClr val="888888"/>
                </a:solidFill>
                <a:latin typeface="Carlito"/>
                <a:cs typeface="Carlito"/>
              </a:rPr>
              <a:t>Systems</a:t>
            </a:r>
            <a:endParaRPr sz="1200">
              <a:latin typeface="Carlito"/>
              <a:cs typeface="Carlito"/>
            </a:endParaRPr>
          </a:p>
        </p:txBody>
      </p:sp>
      <p:sp>
        <p:nvSpPr>
          <p:cNvPr id="5" name="object 5"/>
          <p:cNvSpPr txBox="1"/>
          <p:nvPr/>
        </p:nvSpPr>
        <p:spPr>
          <a:xfrm>
            <a:off x="8796781" y="6508812"/>
            <a:ext cx="272415" cy="223520"/>
          </a:xfrm>
          <a:prstGeom prst="rect">
            <a:avLst/>
          </a:prstGeom>
        </p:spPr>
        <p:txBody>
          <a:bodyPr vert="horz" wrap="square" lIns="0" tIns="0" rIns="0" bIns="0" rtlCol="0">
            <a:spAutoFit/>
          </a:bodyPr>
          <a:lstStyle/>
          <a:p>
            <a:pPr marL="38100">
              <a:lnSpc>
                <a:spcPts val="1639"/>
              </a:lnSpc>
            </a:pPr>
            <a:fld id="{81D60167-4931-47E6-BA6A-407CBD079E47}" type="slidenum">
              <a:rPr sz="1400" b="1" spc="-5" dirty="0">
                <a:latin typeface="Arial"/>
                <a:cs typeface="Arial"/>
              </a:rPr>
              <a:t>9</a:t>
            </a:fld>
            <a:endParaRPr sz="1400">
              <a:latin typeface="Arial"/>
              <a:cs typeface="Arial"/>
            </a:endParaRPr>
          </a:p>
        </p:txBody>
      </p:sp>
      <p:sp>
        <p:nvSpPr>
          <p:cNvPr id="3" name="object 3"/>
          <p:cNvSpPr txBox="1"/>
          <p:nvPr/>
        </p:nvSpPr>
        <p:spPr>
          <a:xfrm>
            <a:off x="74804" y="695325"/>
            <a:ext cx="9069196" cy="4957126"/>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lang="en-US" sz="2800" dirty="0" smtClean="0">
                <a:latin typeface="Caladea"/>
                <a:cs typeface="Caladea"/>
              </a:rPr>
              <a:t>An OS can be viewed in 2 ways</a:t>
            </a:r>
          </a:p>
          <a:p>
            <a:pPr marL="698500" lvl="1" indent="-229235">
              <a:spcBef>
                <a:spcPts val="375"/>
              </a:spcBef>
              <a:buFont typeface="Arial"/>
              <a:buChar char="•"/>
              <a:tabLst>
                <a:tab pos="241935" algn="l"/>
              </a:tabLst>
            </a:pPr>
            <a:r>
              <a:rPr lang="en-US" sz="2800" dirty="0" smtClean="0">
                <a:latin typeface="Caladea"/>
                <a:cs typeface="Caladea"/>
              </a:rPr>
              <a:t>User view </a:t>
            </a:r>
          </a:p>
          <a:p>
            <a:pPr marL="698500" lvl="1" indent="-229235">
              <a:spcBef>
                <a:spcPts val="375"/>
              </a:spcBef>
              <a:buFont typeface="Arial"/>
              <a:buChar char="•"/>
              <a:tabLst>
                <a:tab pos="241935" algn="l"/>
              </a:tabLst>
            </a:pPr>
            <a:r>
              <a:rPr lang="en-US" sz="2800" dirty="0" smtClean="0">
                <a:latin typeface="Caladea"/>
                <a:cs typeface="Caladea"/>
              </a:rPr>
              <a:t>System view</a:t>
            </a:r>
          </a:p>
          <a:p>
            <a:pPr marL="241300" indent="-229235">
              <a:lnSpc>
                <a:spcPct val="100000"/>
              </a:lnSpc>
              <a:spcBef>
                <a:spcPts val="375"/>
              </a:spcBef>
              <a:buFont typeface="Arial"/>
              <a:buChar char="•"/>
              <a:tabLst>
                <a:tab pos="241935" algn="l"/>
              </a:tabLst>
            </a:pPr>
            <a:r>
              <a:rPr sz="2800" b="1" dirty="0" smtClean="0">
                <a:latin typeface="Caladea"/>
                <a:cs typeface="Caladea"/>
              </a:rPr>
              <a:t>User</a:t>
            </a:r>
            <a:r>
              <a:rPr sz="2800" b="1" spc="-45" dirty="0" smtClean="0">
                <a:latin typeface="Caladea"/>
                <a:cs typeface="Caladea"/>
              </a:rPr>
              <a:t> </a:t>
            </a:r>
            <a:r>
              <a:rPr sz="2800" b="1" spc="-5" dirty="0">
                <a:latin typeface="Caladea"/>
                <a:cs typeface="Caladea"/>
              </a:rPr>
              <a:t>view</a:t>
            </a:r>
            <a:endParaRPr sz="2800" dirty="0">
              <a:latin typeface="Caladea"/>
              <a:cs typeface="Caladea"/>
            </a:endParaRPr>
          </a:p>
          <a:p>
            <a:pPr marL="698500" lvl="1" indent="-229235">
              <a:lnSpc>
                <a:spcPct val="100000"/>
              </a:lnSpc>
              <a:spcBef>
                <a:spcPts val="229"/>
              </a:spcBef>
              <a:buFont typeface="Arial"/>
              <a:buChar char="•"/>
              <a:tabLst>
                <a:tab pos="699135" algn="l"/>
              </a:tabLst>
            </a:pPr>
            <a:r>
              <a:rPr lang="en-US" sz="2400" dirty="0" smtClean="0">
                <a:latin typeface="Caladea"/>
                <a:cs typeface="Caladea"/>
              </a:rPr>
              <a:t>Always, user wants their OS in a convenient manner i.e., </a:t>
            </a:r>
            <a:r>
              <a:rPr lang="en-US" sz="2400" b="1" dirty="0" smtClean="0">
                <a:latin typeface="Caladea"/>
                <a:cs typeface="Caladea"/>
              </a:rPr>
              <a:t>ease of use. </a:t>
            </a:r>
          </a:p>
          <a:p>
            <a:pPr marL="698500" lvl="1" indent="-229235">
              <a:lnSpc>
                <a:spcPct val="100000"/>
              </a:lnSpc>
              <a:spcBef>
                <a:spcPts val="229"/>
              </a:spcBef>
              <a:buFont typeface="Arial"/>
              <a:buChar char="•"/>
              <a:tabLst>
                <a:tab pos="699135" algn="l"/>
              </a:tabLst>
            </a:pPr>
            <a:r>
              <a:rPr lang="en-US" sz="2400" dirty="0" smtClean="0">
                <a:latin typeface="Caladea"/>
                <a:cs typeface="Caladea"/>
              </a:rPr>
              <a:t>So, user view of the computer depends on the interface used i.e., either GUI or Command line.</a:t>
            </a:r>
          </a:p>
          <a:p>
            <a:pPr marL="698500" lvl="1" indent="-229235">
              <a:lnSpc>
                <a:spcPct val="100000"/>
              </a:lnSpc>
              <a:spcBef>
                <a:spcPts val="229"/>
              </a:spcBef>
              <a:buFont typeface="Arial"/>
              <a:buChar char="•"/>
              <a:tabLst>
                <a:tab pos="699135" algn="l"/>
              </a:tabLst>
            </a:pPr>
            <a:r>
              <a:rPr lang="en-US" sz="2400" dirty="0" smtClean="0">
                <a:latin typeface="Caladea"/>
                <a:cs typeface="Caladea"/>
              </a:rPr>
              <a:t>Some users may use PC’s. In this type, systems are designed so that only one user can utilize the resources &amp; mostly for ease of use where the attention is mainly on performances &amp; not on the resource utilization.</a:t>
            </a:r>
            <a:endParaRPr sz="2400" dirty="0">
              <a:latin typeface="Caladea"/>
              <a:cs typeface="Calad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11054</TotalTime>
  <Words>4954</Words>
  <Application>Microsoft Office PowerPoint</Application>
  <PresentationFormat>On-screen Show (4:3)</PresentationFormat>
  <Paragraphs>475</Paragraphs>
  <Slides>68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Caladea</vt:lpstr>
      <vt:lpstr>Calibri</vt:lpstr>
      <vt:lpstr>Carlito</vt:lpstr>
      <vt:lpstr>Times New Roman</vt:lpstr>
      <vt:lpstr>Trebuchet MS</vt:lpstr>
      <vt:lpstr>Verdana</vt:lpstr>
      <vt:lpstr>Wingdings</vt:lpstr>
      <vt:lpstr>Office Theme</vt:lpstr>
      <vt:lpstr>Module 1 - Introduction to  Operating Systems</vt:lpstr>
      <vt:lpstr>Contents</vt:lpstr>
      <vt:lpstr>Introduction to Operating System</vt:lpstr>
      <vt:lpstr>What Operating Systems do ?</vt:lpstr>
      <vt:lpstr>What Operating Systems do?</vt:lpstr>
      <vt:lpstr>Computer System Structure</vt:lpstr>
      <vt:lpstr>Four Components of a Computer System</vt:lpstr>
      <vt:lpstr>Introduction</vt:lpstr>
      <vt:lpstr>Two View points</vt:lpstr>
      <vt:lpstr>User View</vt:lpstr>
      <vt:lpstr>System View (Computer’s point of view)</vt:lpstr>
      <vt:lpstr>Abstract view of a computer system</vt:lpstr>
      <vt:lpstr>Operating System Services</vt:lpstr>
      <vt:lpstr>Operating System Services</vt:lpstr>
      <vt:lpstr>Operating System Services</vt:lpstr>
      <vt:lpstr>Operating System Services</vt:lpstr>
      <vt:lpstr>Operating System Services</vt:lpstr>
      <vt:lpstr>OS Operations</vt:lpstr>
      <vt:lpstr>Dual mode operation</vt:lpstr>
      <vt:lpstr>Dual mode operation</vt:lpstr>
      <vt:lpstr>Dual mode operation</vt:lpstr>
      <vt:lpstr>Timer</vt:lpstr>
      <vt:lpstr>User &amp; Operating System interface</vt:lpstr>
      <vt:lpstr>Command Line Interface contd…..</vt:lpstr>
      <vt:lpstr>Graphical user interface (GUI)</vt:lpstr>
      <vt:lpstr>System Calls</vt:lpstr>
      <vt:lpstr>Handling user application invoking open() system call </vt:lpstr>
      <vt:lpstr>Types of System Calls</vt:lpstr>
      <vt:lpstr>Types of System Calls</vt:lpstr>
      <vt:lpstr>Types of System Calls (Cont.)</vt:lpstr>
      <vt:lpstr>Types of System Calls (Cont.)</vt:lpstr>
      <vt:lpstr>Examples of Windows and Unix System Calls</vt:lpstr>
      <vt:lpstr>System Programs</vt:lpstr>
      <vt:lpstr>System Programs &amp; its types</vt:lpstr>
      <vt:lpstr>System Programs &amp; its types</vt:lpstr>
      <vt:lpstr>System Programs &amp; its types</vt:lpstr>
      <vt:lpstr>Loaders</vt:lpstr>
      <vt:lpstr>Loaders</vt:lpstr>
      <vt:lpstr>Basic Loader function</vt:lpstr>
      <vt:lpstr>Types of Loaders</vt:lpstr>
      <vt:lpstr>Types of Loaders</vt:lpstr>
      <vt:lpstr>Types of Loaders</vt:lpstr>
      <vt:lpstr>Types of Loaders</vt:lpstr>
      <vt:lpstr>Types of loaders</vt:lpstr>
      <vt:lpstr>Types of loaders</vt:lpstr>
      <vt:lpstr>Linkers</vt:lpstr>
      <vt:lpstr>Linkers</vt:lpstr>
      <vt:lpstr>Linkers</vt:lpstr>
      <vt:lpstr>Types of linkers</vt:lpstr>
      <vt:lpstr>Types of linkers</vt:lpstr>
      <vt:lpstr>Types of linkers</vt:lpstr>
      <vt:lpstr>Types of linkers</vt:lpstr>
      <vt:lpstr>Types of linkers</vt:lpstr>
      <vt:lpstr>Operating System Structure</vt:lpstr>
      <vt:lpstr>Simple Structure -- MS-DOS</vt:lpstr>
      <vt:lpstr>Non Simple Structure -- UNIX</vt:lpstr>
      <vt:lpstr>Traditional UNIX System Structure</vt:lpstr>
      <vt:lpstr>Layered Approach</vt:lpstr>
      <vt:lpstr>Microkernel System Structure</vt:lpstr>
      <vt:lpstr>Microkernel System Structure</vt:lpstr>
      <vt:lpstr>Modules</vt:lpstr>
      <vt:lpstr>Solaris Modular Approach</vt:lpstr>
      <vt:lpstr>OS Design &amp; Implementation</vt:lpstr>
      <vt:lpstr>Design Goals contd…..</vt:lpstr>
      <vt:lpstr>Other goals</vt:lpstr>
      <vt:lpstr>Mechanisms &amp; policies</vt:lpstr>
      <vt:lpstr>Mechanisms &amp; policies</vt:lpstr>
      <vt:lpstr>Implementation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Rupam Bhagawati</dc:creator>
  <cp:lastModifiedBy>Windows User</cp:lastModifiedBy>
  <cp:revision>73</cp:revision>
  <dcterms:created xsi:type="dcterms:W3CDTF">2021-01-25T16:23:57Z</dcterms:created>
  <dcterms:modified xsi:type="dcterms:W3CDTF">2023-02-14T17:05:59Z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2020-06-03T00:00:00Z</vt:filetime>
  </property>
  <property fmtid="{D5CDD505-2E9C-101B-9397-08002B2CF9AE}" pid="3" name="Creator">
    <vt:lpwstr>Microsoft® PowerPoint® 2013</vt:lpwstr>
  </property>
  <property fmtid="{D5CDD505-2E9C-101B-9397-08002B2CF9AE}" pid="4" name="LastSaved">
    <vt:filetime>2021-01-25T00:00:00Z</vt:filetime>
  </property>
</Properties>
</file>