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517" r:id="rId3"/>
    <p:sldId id="518" r:id="rId4"/>
    <p:sldId id="465" r:id="rId5"/>
    <p:sldId id="515" r:id="rId6"/>
    <p:sldId id="519" r:id="rId7"/>
    <p:sldId id="524" r:id="rId8"/>
    <p:sldId id="523" r:id="rId9"/>
    <p:sldId id="520" r:id="rId10"/>
    <p:sldId id="521" r:id="rId11"/>
    <p:sldId id="522" r:id="rId12"/>
    <p:sldId id="525" r:id="rId13"/>
    <p:sldId id="526" r:id="rId14"/>
    <p:sldId id="337" r:id="rId15"/>
    <p:sldId id="527" r:id="rId16"/>
    <p:sldId id="292" r:id="rId17"/>
    <p:sldId id="338" r:id="rId18"/>
    <p:sldId id="339" r:id="rId19"/>
    <p:sldId id="340" r:id="rId20"/>
    <p:sldId id="341" r:id="rId21"/>
    <p:sldId id="342" r:id="rId22"/>
    <p:sldId id="343" r:id="rId23"/>
    <p:sldId id="344" r:id="rId24"/>
    <p:sldId id="345" r:id="rId25"/>
    <p:sldId id="346" r:id="rId26"/>
    <p:sldId id="347" r:id="rId27"/>
    <p:sldId id="4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E79C9-C58B-4D17-B3D0-0373029C2A34}" type="datetimeFigureOut">
              <a:rPr lang="en-IN" smtClean="0"/>
              <a:t>23-03-2023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6977E-FC90-473F-B97B-8F6820608068}" type="slidenum">
              <a:rPr lang="en-IN" smtClean="0"/>
              <a:t>‹#›</a:t>
            </a:fld>
            <a:endParaRPr lang="en-IN"/>
          </a:p>
        </p:txBody>
      </p:sp>
    </p:spTree>
    <p:extLst>
      <p:ext uri="{BB962C8B-B14F-4D97-AF65-F5344CB8AC3E}">
        <p14:creationId xmlns:p14="http://schemas.microsoft.com/office/powerpoint/2010/main" val="1776420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t>1</a:t>
            </a:fld>
            <a:endParaRPr lang="en-US"/>
          </a:p>
        </p:txBody>
      </p:sp>
    </p:spTree>
    <p:extLst>
      <p:ext uri="{BB962C8B-B14F-4D97-AF65-F5344CB8AC3E}">
        <p14:creationId xmlns:p14="http://schemas.microsoft.com/office/powerpoint/2010/main" val="218798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5937F-085B-907D-24A1-A2DBBD168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106E18E-9614-8331-EE01-DA8899DA0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76D7D6B-D562-1DBA-89CE-7102CD6B9EE7}"/>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5" name="Footer Placeholder 4">
            <a:extLst>
              <a:ext uri="{FF2B5EF4-FFF2-40B4-BE49-F238E27FC236}">
                <a16:creationId xmlns:a16="http://schemas.microsoft.com/office/drawing/2014/main" xmlns="" id="{E67B9F21-DC8E-703F-90AF-A97DFEE1F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F2BC1F5-8C09-8FDA-F96C-87CD4B869F3F}"/>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144575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1D9B6-510C-2F4E-E8C1-DD9B8E6463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FF42A3B-3A88-99E0-CAF1-74BAE5C5EB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1E15B0-E1AE-162F-8AB1-807A99B50433}"/>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5" name="Footer Placeholder 4">
            <a:extLst>
              <a:ext uri="{FF2B5EF4-FFF2-40B4-BE49-F238E27FC236}">
                <a16:creationId xmlns:a16="http://schemas.microsoft.com/office/drawing/2014/main" xmlns="" id="{01D5767F-6E0B-116D-B54D-5566E20DB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4E38003-8575-F4EE-1D95-52CFFF61C7A2}"/>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70529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DDCD437-B232-6FBF-350B-E86847469B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57734D-01A8-2935-A694-10C43D4BBA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1E4831-96AA-647D-011D-A4FD5008D58D}"/>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5" name="Footer Placeholder 4">
            <a:extLst>
              <a:ext uri="{FF2B5EF4-FFF2-40B4-BE49-F238E27FC236}">
                <a16:creationId xmlns:a16="http://schemas.microsoft.com/office/drawing/2014/main" xmlns="" id="{D3282629-09B2-3B03-231F-5949AA7703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41160B-5BD0-2366-CC70-56201A6EC82E}"/>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223727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B0801A-6881-C93D-29BA-076608B11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EE26C8F-4EB9-0875-7740-D90365800B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9232FB7-2C67-CB19-57DE-97D060B83CBC}"/>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5" name="Footer Placeholder 4">
            <a:extLst>
              <a:ext uri="{FF2B5EF4-FFF2-40B4-BE49-F238E27FC236}">
                <a16:creationId xmlns:a16="http://schemas.microsoft.com/office/drawing/2014/main" xmlns="" id="{CA1F26C0-1383-6C37-541B-7214FCCEA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CAEB5E-3BAC-1947-4EEE-FDC86799A92D}"/>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91217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C1F93-66A4-C6BF-A811-F72E54E22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708E5AD-CDCB-9D94-1807-43447BF2D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006A139-1DF9-EBED-5DF8-C27547AA93FD}"/>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5" name="Footer Placeholder 4">
            <a:extLst>
              <a:ext uri="{FF2B5EF4-FFF2-40B4-BE49-F238E27FC236}">
                <a16:creationId xmlns:a16="http://schemas.microsoft.com/office/drawing/2014/main" xmlns="" id="{0A3BE405-CD14-4358-D121-4C90B90B1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9A31C88-B914-55AA-F780-3CE237D88517}"/>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192234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66667-C919-A875-D5D4-D247291DC3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0806AF9-2BCD-6D40-00CE-73E085EC7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F1CD840-2957-78B2-D141-F977DB2290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B586E54-06FA-046F-70AB-921545193DEF}"/>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6" name="Footer Placeholder 5">
            <a:extLst>
              <a:ext uri="{FF2B5EF4-FFF2-40B4-BE49-F238E27FC236}">
                <a16:creationId xmlns:a16="http://schemas.microsoft.com/office/drawing/2014/main" xmlns="" id="{74724C40-828B-DA3B-10F3-C1713B1253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1974BA5-1291-4A54-3652-A79392AEE930}"/>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301851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B252F8-0CC4-D15E-DB3A-282E406842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539CDC8-6AF5-B9A0-0874-D0CFF6A42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9F5F9FB-F47D-F62E-1AA2-1C8AC35E4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2CEF895-6215-76FF-CC1A-A9656FECD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616D931-CF1D-6A69-FD16-5FE0AC6095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FB66588-6AED-C0E2-36FE-6B8F68D0F94E}"/>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8" name="Footer Placeholder 7">
            <a:extLst>
              <a:ext uri="{FF2B5EF4-FFF2-40B4-BE49-F238E27FC236}">
                <a16:creationId xmlns:a16="http://schemas.microsoft.com/office/drawing/2014/main" xmlns="" id="{0E9C7A86-1FAC-DA1C-916C-F70E85F132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DA4A295-2EB2-3125-889C-9032EB47F47C}"/>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26675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FF76D2-35F3-19BD-AA6F-07BE5B0D1D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23ADBDC-1340-94BF-1CCA-32BED4FA6DF0}"/>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4" name="Footer Placeholder 3">
            <a:extLst>
              <a:ext uri="{FF2B5EF4-FFF2-40B4-BE49-F238E27FC236}">
                <a16:creationId xmlns:a16="http://schemas.microsoft.com/office/drawing/2014/main" xmlns="" id="{4AC19D9D-FD97-4011-7144-870DB1A942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7C43683-FFBA-CBF3-73FD-7F788732BC22}"/>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129789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BF9185F-5DF9-9260-52AE-A239E1BC0FA5}"/>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3" name="Footer Placeholder 2">
            <a:extLst>
              <a:ext uri="{FF2B5EF4-FFF2-40B4-BE49-F238E27FC236}">
                <a16:creationId xmlns:a16="http://schemas.microsoft.com/office/drawing/2014/main" xmlns="" id="{E7A1E2A4-04BB-5992-E782-57E305D27F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28C3040-BCBC-8574-D245-DD8A13AB03CE}"/>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195857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737DA5-0F1B-3135-6AC3-D32B54293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E21B43-7F96-B4BA-FEEA-B6B5AC917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4C6F2D7-698E-0790-5B65-CBBD9FE87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B0D814-ECBF-14C1-3E01-763A11D45533}"/>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6" name="Footer Placeholder 5">
            <a:extLst>
              <a:ext uri="{FF2B5EF4-FFF2-40B4-BE49-F238E27FC236}">
                <a16:creationId xmlns:a16="http://schemas.microsoft.com/office/drawing/2014/main" xmlns="" id="{4496C98E-3F12-AACC-DBAF-B8091FEDC4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3B8CFAA-DF77-B300-D79D-722BCF27597C}"/>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32540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C4001-EA49-83F4-F9E8-ECD2170BF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31535D1-56ED-F633-B30D-719B8BB40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F911914-05C7-31D5-3981-5F91AED8E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5290042-EEF0-A1D0-4E62-B09152259682}"/>
              </a:ext>
            </a:extLst>
          </p:cNvPr>
          <p:cNvSpPr>
            <a:spLocks noGrp="1"/>
          </p:cNvSpPr>
          <p:nvPr>
            <p:ph type="dt" sz="half" idx="10"/>
          </p:nvPr>
        </p:nvSpPr>
        <p:spPr/>
        <p:txBody>
          <a:bodyPr/>
          <a:lstStyle/>
          <a:p>
            <a:fld id="{FA355CEC-5240-4843-9FD3-8D2B98695906}" type="datetimeFigureOut">
              <a:rPr lang="en-IN" smtClean="0"/>
              <a:t>23-03-2023</a:t>
            </a:fld>
            <a:endParaRPr lang="en-IN"/>
          </a:p>
        </p:txBody>
      </p:sp>
      <p:sp>
        <p:nvSpPr>
          <p:cNvPr id="6" name="Footer Placeholder 5">
            <a:extLst>
              <a:ext uri="{FF2B5EF4-FFF2-40B4-BE49-F238E27FC236}">
                <a16:creationId xmlns:a16="http://schemas.microsoft.com/office/drawing/2014/main" xmlns="" id="{CAFB0C2A-B14E-687A-D8FD-B415934843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BB0B1C8-3293-E030-ED7B-A47172F5D512}"/>
              </a:ext>
            </a:extLst>
          </p:cNvPr>
          <p:cNvSpPr>
            <a:spLocks noGrp="1"/>
          </p:cNvSpPr>
          <p:nvPr>
            <p:ph type="sldNum" sz="quarter" idx="12"/>
          </p:nvPr>
        </p:nvSpPr>
        <p:spPr/>
        <p:txBody>
          <a:bodyPr/>
          <a:lstStyle/>
          <a:p>
            <a:fld id="{C906EAAE-F717-43FA-AFA1-47C308448652}" type="slidenum">
              <a:rPr lang="en-IN" smtClean="0"/>
              <a:t>‹#›</a:t>
            </a:fld>
            <a:endParaRPr lang="en-IN"/>
          </a:p>
        </p:txBody>
      </p:sp>
    </p:spTree>
    <p:extLst>
      <p:ext uri="{BB962C8B-B14F-4D97-AF65-F5344CB8AC3E}">
        <p14:creationId xmlns:p14="http://schemas.microsoft.com/office/powerpoint/2010/main" val="61032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7D1DDB4-DF05-EB28-B9CD-DD043BC34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016DE8F-C54B-3DFF-459C-3CDDD9F77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FD65707-653B-0283-34AC-46809530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55CEC-5240-4843-9FD3-8D2B98695906}" type="datetimeFigureOut">
              <a:rPr lang="en-IN" smtClean="0"/>
              <a:t>23-03-2023</a:t>
            </a:fld>
            <a:endParaRPr lang="en-IN"/>
          </a:p>
        </p:txBody>
      </p:sp>
      <p:sp>
        <p:nvSpPr>
          <p:cNvPr id="5" name="Footer Placeholder 4">
            <a:extLst>
              <a:ext uri="{FF2B5EF4-FFF2-40B4-BE49-F238E27FC236}">
                <a16:creationId xmlns:a16="http://schemas.microsoft.com/office/drawing/2014/main" xmlns="" id="{B6523F75-8AC3-8C6C-2F36-8D1087412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C199FE9-17BF-FD4F-5C64-D86796119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6EAAE-F717-43FA-AFA1-47C308448652}" type="slidenum">
              <a:rPr lang="en-IN" smtClean="0"/>
              <a:t>‹#›</a:t>
            </a:fld>
            <a:endParaRPr lang="en-IN"/>
          </a:p>
        </p:txBody>
      </p:sp>
    </p:spTree>
    <p:extLst>
      <p:ext uri="{BB962C8B-B14F-4D97-AF65-F5344CB8AC3E}">
        <p14:creationId xmlns:p14="http://schemas.microsoft.com/office/powerpoint/2010/main" val="349031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brainkart.com/subject/Web-Technology_169/"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96E4517-6C23-48B3-9024-02BD16E6294C}"/>
              </a:ext>
            </a:extLst>
          </p:cNvPr>
          <p:cNvPicPr>
            <a:picLocks noChangeAspect="1"/>
          </p:cNvPicPr>
          <p:nvPr/>
        </p:nvPicPr>
        <p:blipFill>
          <a:blip r:embed="rId3"/>
          <a:stretch>
            <a:fillRect/>
          </a:stretch>
        </p:blipFill>
        <p:spPr>
          <a:xfrm>
            <a:off x="0" y="0"/>
            <a:ext cx="12192000" cy="6858000"/>
          </a:xfrm>
          <a:prstGeom prst="rect">
            <a:avLst/>
          </a:prstGeom>
        </p:spPr>
      </p:pic>
      <p:pic>
        <p:nvPicPr>
          <p:cNvPr id="7" name="Graphic 6">
            <a:extLst>
              <a:ext uri="{FF2B5EF4-FFF2-40B4-BE49-F238E27FC236}">
                <a16:creationId xmlns:a16="http://schemas.microsoft.com/office/drawing/2014/main" xmlns=""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206461" y="0"/>
            <a:ext cx="7779079" cy="1309350"/>
          </a:xfrm>
          <a:prstGeom prst="rect">
            <a:avLst/>
          </a:prstGeom>
        </p:spPr>
      </p:pic>
      <p:sp>
        <p:nvSpPr>
          <p:cNvPr id="9" name="Title 1">
            <a:extLst>
              <a:ext uri="{FF2B5EF4-FFF2-40B4-BE49-F238E27FC236}">
                <a16:creationId xmlns:a16="http://schemas.microsoft.com/office/drawing/2014/main" xmlns="" id="{95994CEF-AC9F-45F1-B856-7E13245F08BF}"/>
              </a:ext>
            </a:extLst>
          </p:cNvPr>
          <p:cNvSpPr txBox="1">
            <a:spLocks/>
          </p:cNvSpPr>
          <p:nvPr/>
        </p:nvSpPr>
        <p:spPr bwMode="auto">
          <a:xfrm>
            <a:off x="1524000" y="1309350"/>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a:hlinkClick r:id="rId6">
                  <a:extLst>
                    <a:ext uri="{A12FA001-AC4F-418D-AE19-62706E023703}">
                      <ahyp:hlinkClr xmlns:ahyp="http://schemas.microsoft.com/office/drawing/2018/hyperlinkcolor" xmlns="" val="tx"/>
                    </a:ext>
                  </a:extLst>
                </a:hlinkClick>
              </a:rPr>
              <a:t>CSE3016 – NEURAL NETWORK </a:t>
            </a:r>
            <a:r>
              <a:rPr lang="en-IN" sz="2800" dirty="0">
                <a:hlinkClick r:id="rId6">
                  <a:extLst>
                    <a:ext uri="{A12FA001-AC4F-418D-AE19-62706E023703}">
                      <ahyp:hlinkClr xmlns:ahyp="http://schemas.microsoft.com/office/drawing/2018/hyperlinkcolor" xmlns="" val="tx"/>
                    </a:ext>
                  </a:extLst>
                </a:hlinkClick>
              </a:rPr>
              <a:t/>
            </a:r>
            <a:br>
              <a:rPr lang="en-IN" sz="2800" dirty="0">
                <a:hlinkClick r:id="rId6">
                  <a:extLst>
                    <a:ext uri="{A12FA001-AC4F-418D-AE19-62706E023703}">
                      <ahyp:hlinkClr xmlns:ahyp="http://schemas.microsoft.com/office/drawing/2018/hyperlinkcolor" xmlns="" val="tx"/>
                    </a:ext>
                  </a:extLst>
                </a:hlinkClick>
              </a:rPr>
            </a:br>
            <a:r>
              <a:rPr lang="en-IN" sz="2800" dirty="0">
                <a:hlinkClick r:id="rId6">
                  <a:extLst>
                    <a:ext uri="{A12FA001-AC4F-418D-AE19-62706E023703}">
                      <ahyp:hlinkClr xmlns:ahyp="http://schemas.microsoft.com/office/drawing/2018/hyperlinkcolor" xmlns="" val="tx"/>
                    </a:ext>
                  </a:extLst>
                </a:hlinkClick>
              </a:rPr>
              <a:t>&amp; FUZZY LOGIC</a:t>
            </a:r>
          </a:p>
          <a:p>
            <a:r>
              <a:rPr lang="en-IN" dirty="0"/>
              <a:t/>
            </a:r>
            <a:br>
              <a:rPr lang="en-IN" dirty="0"/>
            </a:br>
            <a:endParaRPr lang="en-IN" dirty="0"/>
          </a:p>
        </p:txBody>
      </p:sp>
      <p:sp>
        <p:nvSpPr>
          <p:cNvPr id="11" name="Subtitle 2">
            <a:extLst>
              <a:ext uri="{FF2B5EF4-FFF2-40B4-BE49-F238E27FC236}">
                <a16:creationId xmlns:a16="http://schemas.microsoft.com/office/drawing/2014/main" xmlns="" id="{767D772C-CE7C-4E6F-8FFF-BDAD62483336}"/>
              </a:ext>
            </a:extLst>
          </p:cNvPr>
          <p:cNvSpPr txBox="1">
            <a:spLocks/>
          </p:cNvSpPr>
          <p:nvPr/>
        </p:nvSpPr>
        <p:spPr bwMode="auto">
          <a:xfrm>
            <a:off x="2230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Department of Computer Science Engineering</a:t>
            </a:r>
          </a:p>
          <a:p>
            <a:pPr marL="0" indent="0" algn="ctr">
              <a:lnSpc>
                <a:spcPct val="120000"/>
              </a:lnSpc>
              <a:spcBef>
                <a:spcPts val="0"/>
              </a:spcBef>
              <a:buNone/>
            </a:pPr>
            <a:r>
              <a:rPr lang="en-IN" sz="3600" kern="0" dirty="0"/>
              <a:t>School of Engineering</a:t>
            </a:r>
          </a:p>
        </p:txBody>
      </p:sp>
    </p:spTree>
    <p:extLst>
      <p:ext uri="{BB962C8B-B14F-4D97-AF65-F5344CB8AC3E}">
        <p14:creationId xmlns:p14="http://schemas.microsoft.com/office/powerpoint/2010/main" val="3470910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22679-3AD6-975E-C3DE-3672543FDC85}"/>
              </a:ext>
            </a:extLst>
          </p:cNvPr>
          <p:cNvSpPr>
            <a:spLocks noGrp="1"/>
          </p:cNvSpPr>
          <p:nvPr>
            <p:ph type="title"/>
          </p:nvPr>
        </p:nvSpPr>
        <p:spPr>
          <a:xfrm>
            <a:off x="838199" y="0"/>
            <a:ext cx="10515600" cy="1325563"/>
          </a:xfrm>
        </p:spPr>
        <p:txBody>
          <a:bodyPr>
            <a:normAutofit/>
          </a:bodyPr>
          <a:lstStyle/>
          <a:p>
            <a:r>
              <a:rPr lang="en-IN" sz="3200" b="1">
                <a:latin typeface="Times New Roman" panose="02020603050405020304" pitchFamily="18" charset="0"/>
                <a:cs typeface="Times New Roman" panose="02020603050405020304" pitchFamily="18" charset="0"/>
              </a:rPr>
              <a:t>Architecture </a:t>
            </a:r>
            <a:r>
              <a:rPr lang="en-IN" sz="3200" b="1" dirty="0">
                <a:latin typeface="Times New Roman" panose="02020603050405020304" pitchFamily="18" charset="0"/>
                <a:cs typeface="Times New Roman" panose="02020603050405020304" pitchFamily="18" charset="0"/>
              </a:rPr>
              <a:t>of a Multilayer Perceptron</a:t>
            </a:r>
          </a:p>
        </p:txBody>
      </p:sp>
      <p:pic>
        <p:nvPicPr>
          <p:cNvPr id="5" name="Picture 4">
            <a:extLst>
              <a:ext uri="{FF2B5EF4-FFF2-40B4-BE49-F238E27FC236}">
                <a16:creationId xmlns:a16="http://schemas.microsoft.com/office/drawing/2014/main" xmlns="" id="{191A731E-42F7-C41B-5B10-4FEBE360082B}"/>
              </a:ext>
            </a:extLst>
          </p:cNvPr>
          <p:cNvPicPr>
            <a:picLocks noChangeAspect="1"/>
          </p:cNvPicPr>
          <p:nvPr/>
        </p:nvPicPr>
        <p:blipFill>
          <a:blip r:embed="rId2"/>
          <a:stretch>
            <a:fillRect/>
          </a:stretch>
        </p:blipFill>
        <p:spPr>
          <a:xfrm>
            <a:off x="1150503" y="1172134"/>
            <a:ext cx="9667343" cy="4513732"/>
          </a:xfrm>
          <a:prstGeom prst="rect">
            <a:avLst/>
          </a:prstGeom>
        </p:spPr>
      </p:pic>
    </p:spTree>
    <p:extLst>
      <p:ext uri="{BB962C8B-B14F-4D97-AF65-F5344CB8AC3E}">
        <p14:creationId xmlns:p14="http://schemas.microsoft.com/office/powerpoint/2010/main" val="100327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xmlns="" id="{EB831B0C-2CC7-00CA-768D-A566BB12E39F}"/>
              </a:ext>
            </a:extLst>
          </p:cNvPr>
          <p:cNvSpPr txBox="1"/>
          <p:nvPr/>
        </p:nvSpPr>
        <p:spPr>
          <a:xfrm>
            <a:off x="540753" y="1013980"/>
            <a:ext cx="7713067" cy="4830040"/>
          </a:xfrm>
          <a:prstGeom prst="rect">
            <a:avLst/>
          </a:prstGeom>
        </p:spPr>
        <p:txBody>
          <a:bodyPr vert="horz" wrap="square" lIns="0" tIns="60960" rIns="0" bIns="0" rtlCol="0">
            <a:spAutoFit/>
          </a:bodyPr>
          <a:lstStyle/>
          <a:p>
            <a:pPr marL="12700" marR="451484" algn="just">
              <a:lnSpc>
                <a:spcPts val="3020"/>
              </a:lnSpc>
              <a:spcBef>
                <a:spcPts val="480"/>
              </a:spcBef>
              <a:tabLst>
                <a:tab pos="241300" algn="l"/>
              </a:tabLst>
            </a:pPr>
            <a:r>
              <a:rPr sz="2200" spc="-50" dirty="0">
                <a:latin typeface="Times New Roman" panose="02020603050405020304" pitchFamily="18" charset="0"/>
                <a:cs typeface="Times New Roman" panose="02020603050405020304" pitchFamily="18" charset="0"/>
              </a:rPr>
              <a:t>Two</a:t>
            </a:r>
            <a:r>
              <a:rPr sz="2200" spc="1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kinds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signals </a:t>
            </a:r>
            <a:r>
              <a:rPr sz="2200" spc="-60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are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identified</a:t>
            </a:r>
            <a:r>
              <a:rPr sz="2200" spc="-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 this</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network</a:t>
            </a:r>
            <a:r>
              <a:rPr lang="en-IN" sz="2200" spc="-15"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704215" marR="95250" lvl="1" indent="-346075" algn="just">
              <a:lnSpc>
                <a:spcPct val="90000"/>
              </a:lnSpc>
              <a:spcBef>
                <a:spcPts val="1160"/>
              </a:spcBef>
              <a:buFont typeface="Cambria"/>
              <a:buAutoNum type="arabicPeriod"/>
              <a:tabLst>
                <a:tab pos="706120" algn="l"/>
              </a:tabLst>
            </a:pPr>
            <a:r>
              <a:rPr sz="2200" i="1" spc="-15" dirty="0">
                <a:latin typeface="Times New Roman" panose="02020603050405020304" pitchFamily="18" charset="0"/>
                <a:cs typeface="Times New Roman" panose="02020603050405020304" pitchFamily="18" charset="0"/>
              </a:rPr>
              <a:t>Function</a:t>
            </a:r>
            <a:r>
              <a:rPr sz="2200" i="1" spc="15" dirty="0">
                <a:latin typeface="Times New Roman" panose="02020603050405020304" pitchFamily="18" charset="0"/>
                <a:cs typeface="Times New Roman" panose="02020603050405020304" pitchFamily="18" charset="0"/>
              </a:rPr>
              <a:t> </a:t>
            </a:r>
            <a:r>
              <a:rPr sz="2200" i="1" spc="-5" dirty="0">
                <a:latin typeface="Times New Roman" panose="02020603050405020304" pitchFamily="18" charset="0"/>
                <a:cs typeface="Times New Roman" panose="02020603050405020304" pitchFamily="18" charset="0"/>
              </a:rPr>
              <a:t>Signals</a:t>
            </a:r>
            <a:r>
              <a:rPr sz="2200" spc="-5" dirty="0">
                <a:latin typeface="Times New Roman" panose="02020603050405020304" pitchFamily="18" charset="0"/>
                <a:cs typeface="Times New Roman" panose="02020603050405020304" pitchFamily="18" charset="0"/>
              </a:rPr>
              <a:t>.</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function</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signal</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is</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input</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signal</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(stimulus)</a:t>
            </a:r>
            <a:r>
              <a:rPr sz="2200" dirty="0">
                <a:latin typeface="Times New Roman" panose="02020603050405020304" pitchFamily="18" charset="0"/>
                <a:cs typeface="Times New Roman" panose="02020603050405020304" pitchFamily="18" charset="0"/>
              </a:rPr>
              <a:t> that</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is input</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the</a:t>
            </a:r>
            <a:r>
              <a:rPr sz="2200" spc="1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network,</a:t>
            </a:r>
            <a:r>
              <a:rPr sz="2200" spc="1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propagates</a:t>
            </a:r>
            <a:r>
              <a:rPr sz="2200"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forward</a:t>
            </a:r>
            <a:r>
              <a:rPr sz="2200" spc="1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(neuron</a:t>
            </a:r>
            <a:r>
              <a:rPr sz="2200" spc="3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by</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neuron)</a:t>
            </a:r>
            <a:r>
              <a:rPr sz="2200" spc="1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through</a:t>
            </a:r>
            <a:r>
              <a:rPr sz="2200" spc="2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the </a:t>
            </a:r>
            <a:r>
              <a:rPr sz="2200" spc="-6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network,</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and</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emerges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at</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the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output</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end</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sz="2200" spc="-1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network</a:t>
            </a:r>
            <a:r>
              <a:rPr sz="2200" dirty="0">
                <a:latin typeface="Times New Roman" panose="02020603050405020304" pitchFamily="18" charset="0"/>
                <a:cs typeface="Times New Roman" panose="02020603050405020304" pitchFamily="18" charset="0"/>
              </a:rPr>
              <a:t> as</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output</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signal.</a:t>
            </a:r>
            <a:endParaRPr sz="2200" dirty="0">
              <a:latin typeface="Times New Roman" panose="02020603050405020304" pitchFamily="18" charset="0"/>
              <a:cs typeface="Times New Roman" panose="02020603050405020304" pitchFamily="18" charset="0"/>
            </a:endParaRPr>
          </a:p>
          <a:p>
            <a:pPr marL="704215" marR="342900" lvl="1" indent="-346075" algn="just">
              <a:lnSpc>
                <a:spcPts val="3020"/>
              </a:lnSpc>
              <a:spcBef>
                <a:spcPts val="1245"/>
              </a:spcBef>
              <a:buAutoNum type="arabicPeriod"/>
              <a:tabLst>
                <a:tab pos="694690" algn="l"/>
              </a:tabLst>
            </a:pPr>
            <a:r>
              <a:rPr sz="2200" i="1" spc="-10" dirty="0">
                <a:latin typeface="Times New Roman" panose="02020603050405020304" pitchFamily="18" charset="0"/>
                <a:cs typeface="Times New Roman" panose="02020603050405020304" pitchFamily="18" charset="0"/>
              </a:rPr>
              <a:t>Error</a:t>
            </a:r>
            <a:r>
              <a:rPr sz="2200" i="1" spc="-5" dirty="0">
                <a:latin typeface="Times New Roman" panose="02020603050405020304" pitchFamily="18" charset="0"/>
                <a:cs typeface="Times New Roman" panose="02020603050405020304" pitchFamily="18" charset="0"/>
              </a:rPr>
              <a:t> Signals</a:t>
            </a:r>
            <a:r>
              <a:rPr sz="2200" spc="-5" dirty="0">
                <a:latin typeface="Times New Roman" panose="02020603050405020304" pitchFamily="18" charset="0"/>
                <a:cs typeface="Times New Roman" panose="02020603050405020304" pitchFamily="18" charset="0"/>
              </a:rPr>
              <a:t>.</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error</a:t>
            </a:r>
            <a:r>
              <a:rPr sz="2200" spc="-5" dirty="0">
                <a:latin typeface="Times New Roman" panose="02020603050405020304" pitchFamily="18" charset="0"/>
                <a:cs typeface="Times New Roman" panose="02020603050405020304" pitchFamily="18" charset="0"/>
              </a:rPr>
              <a:t> signal originates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at an output</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neuron</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 the </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network</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and</a:t>
            </a:r>
            <a:r>
              <a:rPr sz="2200" spc="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propagates</a:t>
            </a:r>
            <a:r>
              <a:rPr sz="2200" spc="1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backward</a:t>
            </a:r>
            <a:r>
              <a:rPr sz="2200"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(layer</a:t>
            </a:r>
            <a:r>
              <a:rPr sz="2200" spc="3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by</a:t>
            </a:r>
            <a:r>
              <a:rPr sz="2200" spc="-5"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layer)</a:t>
            </a:r>
            <a:r>
              <a:rPr sz="2200" spc="3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through</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network.</a:t>
            </a:r>
            <a:endParaRPr sz="2200" dirty="0">
              <a:latin typeface="Times New Roman" panose="02020603050405020304" pitchFamily="18" charset="0"/>
              <a:cs typeface="Times New Roman" panose="02020603050405020304" pitchFamily="18" charset="0"/>
            </a:endParaRPr>
          </a:p>
          <a:p>
            <a:pPr marL="241300" marR="5080" indent="-228600" algn="just">
              <a:lnSpc>
                <a:spcPts val="3020"/>
              </a:lnSpc>
              <a:spcBef>
                <a:spcPts val="1215"/>
              </a:spcBef>
              <a:buFont typeface="Arial MT"/>
              <a:buChar char="•"/>
              <a:tabLst>
                <a:tab pos="241300" algn="l"/>
              </a:tabLst>
            </a:pPr>
            <a:r>
              <a:rPr sz="2200" spc="-5" dirty="0">
                <a:latin typeface="Times New Roman" panose="02020603050405020304" pitchFamily="18" charset="0"/>
                <a:cs typeface="Times New Roman" panose="02020603050405020304" pitchFamily="18" charset="0"/>
              </a:rPr>
              <a:t>The</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output</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neurons</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(computational</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nodes)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constitute</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the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output</a:t>
            </a:r>
            <a:r>
              <a:rPr sz="2200" spc="20"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layers</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 </a:t>
            </a:r>
            <a:r>
              <a:rPr sz="2200" spc="-6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network.</a:t>
            </a:r>
            <a:endParaRPr sz="2200" dirty="0">
              <a:latin typeface="Times New Roman" panose="02020603050405020304" pitchFamily="18" charset="0"/>
              <a:cs typeface="Times New Roman" panose="02020603050405020304" pitchFamily="18" charset="0"/>
            </a:endParaRPr>
          </a:p>
          <a:p>
            <a:pPr marL="241300" indent="-228600" algn="just">
              <a:lnSpc>
                <a:spcPct val="100000"/>
              </a:lnSpc>
              <a:spcBef>
                <a:spcPts val="819"/>
              </a:spcBef>
              <a:buFont typeface="Arial MT"/>
              <a:buChar char="•"/>
              <a:tabLst>
                <a:tab pos="241300" algn="l"/>
              </a:tabLst>
            </a:pPr>
            <a:r>
              <a:rPr sz="2200" spc="-10" dirty="0">
                <a:latin typeface="Times New Roman" panose="02020603050405020304" pitchFamily="18" charset="0"/>
                <a:cs typeface="Times New Roman" panose="02020603050405020304" pitchFamily="18" charset="0"/>
              </a:rPr>
              <a:t>Remaining</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neurons</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(computational</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nodes) constitute</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hidden</a:t>
            </a:r>
            <a:r>
              <a:rPr sz="2200"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layers.</a:t>
            </a:r>
            <a:endParaRPr sz="2200" dirty="0">
              <a:latin typeface="Times New Roman" panose="02020603050405020304" pitchFamily="18" charset="0"/>
              <a:cs typeface="Times New Roman" panose="02020603050405020304" pitchFamily="18" charset="0"/>
            </a:endParaRPr>
          </a:p>
        </p:txBody>
      </p:sp>
      <p:sp>
        <p:nvSpPr>
          <p:cNvPr id="9" name="object 4">
            <a:extLst>
              <a:ext uri="{FF2B5EF4-FFF2-40B4-BE49-F238E27FC236}">
                <a16:creationId xmlns:a16="http://schemas.microsoft.com/office/drawing/2014/main" xmlns="" id="{FB1524F5-F912-4E59-F3AC-DC3C36298990}"/>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sz="2200">
              <a:latin typeface="Times New Roman" panose="02020603050405020304" pitchFamily="18" charset="0"/>
              <a:cs typeface="Times New Roman" panose="02020603050405020304" pitchFamily="18" charset="0"/>
            </a:endParaRPr>
          </a:p>
        </p:txBody>
      </p:sp>
      <p:sp>
        <p:nvSpPr>
          <p:cNvPr id="10" name="object 6">
            <a:extLst>
              <a:ext uri="{FF2B5EF4-FFF2-40B4-BE49-F238E27FC236}">
                <a16:creationId xmlns:a16="http://schemas.microsoft.com/office/drawing/2014/main" xmlns="" id="{1BE7DDAE-C93D-C683-4EA2-7CDBC2ACBFDD}"/>
              </a:ext>
            </a:extLst>
          </p:cNvPr>
          <p:cNvSpPr txBox="1"/>
          <p:nvPr/>
        </p:nvSpPr>
        <p:spPr>
          <a:xfrm>
            <a:off x="11893295" y="6601764"/>
            <a:ext cx="247015" cy="689291"/>
          </a:xfrm>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z="2200" dirty="0">
                <a:latin typeface="Times New Roman" panose="02020603050405020304" pitchFamily="18" charset="0"/>
                <a:cs typeface="Times New Roman" panose="02020603050405020304" pitchFamily="18" charset="0"/>
              </a:rPr>
              <a:t>11</a:t>
            </a:fld>
            <a:endParaRPr sz="220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CD44F467-7FE9-6420-BBB8-CCA127E1AF51}"/>
              </a:ext>
            </a:extLst>
          </p:cNvPr>
          <p:cNvSpPr>
            <a:spLocks noGrp="1"/>
          </p:cNvSpPr>
          <p:nvPr>
            <p:ph type="title"/>
          </p:nvPr>
        </p:nvSpPr>
        <p:spPr>
          <a:xfrm>
            <a:off x="838199" y="0"/>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Signals in a Multilayer Perceptron</a:t>
            </a:r>
          </a:p>
        </p:txBody>
      </p:sp>
      <p:pic>
        <p:nvPicPr>
          <p:cNvPr id="13" name="Picture 12">
            <a:extLst>
              <a:ext uri="{FF2B5EF4-FFF2-40B4-BE49-F238E27FC236}">
                <a16:creationId xmlns:a16="http://schemas.microsoft.com/office/drawing/2014/main" xmlns="" id="{C291BCE0-3A47-0151-81AF-D6C5485958A1}"/>
              </a:ext>
            </a:extLst>
          </p:cNvPr>
          <p:cNvPicPr>
            <a:picLocks noChangeAspect="1"/>
          </p:cNvPicPr>
          <p:nvPr/>
        </p:nvPicPr>
        <p:blipFill>
          <a:blip r:embed="rId2"/>
          <a:stretch>
            <a:fillRect/>
          </a:stretch>
        </p:blipFill>
        <p:spPr>
          <a:xfrm>
            <a:off x="8253820" y="1270574"/>
            <a:ext cx="3397425" cy="2921150"/>
          </a:xfrm>
          <a:prstGeom prst="rect">
            <a:avLst/>
          </a:prstGeom>
        </p:spPr>
      </p:pic>
    </p:spTree>
    <p:extLst>
      <p:ext uri="{BB962C8B-B14F-4D97-AF65-F5344CB8AC3E}">
        <p14:creationId xmlns:p14="http://schemas.microsoft.com/office/powerpoint/2010/main" val="3836923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xmlns="" id="{FB1524F5-F912-4E59-F3AC-DC3C36298990}"/>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sz="2200">
              <a:latin typeface="Times New Roman" panose="02020603050405020304" pitchFamily="18" charset="0"/>
              <a:cs typeface="Times New Roman" panose="02020603050405020304" pitchFamily="18" charset="0"/>
            </a:endParaRPr>
          </a:p>
        </p:txBody>
      </p:sp>
      <p:sp>
        <p:nvSpPr>
          <p:cNvPr id="10" name="object 6">
            <a:extLst>
              <a:ext uri="{FF2B5EF4-FFF2-40B4-BE49-F238E27FC236}">
                <a16:creationId xmlns:a16="http://schemas.microsoft.com/office/drawing/2014/main" xmlns="" id="{1BE7DDAE-C93D-C683-4EA2-7CDBC2ACBFDD}"/>
              </a:ext>
            </a:extLst>
          </p:cNvPr>
          <p:cNvSpPr txBox="1"/>
          <p:nvPr/>
        </p:nvSpPr>
        <p:spPr>
          <a:xfrm>
            <a:off x="11893295" y="6601764"/>
            <a:ext cx="247015" cy="689291"/>
          </a:xfrm>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z="2200" dirty="0">
                <a:latin typeface="Times New Roman" panose="02020603050405020304" pitchFamily="18" charset="0"/>
                <a:cs typeface="Times New Roman" panose="02020603050405020304" pitchFamily="18" charset="0"/>
              </a:rPr>
              <a:t>12</a:t>
            </a:fld>
            <a:endParaRPr sz="220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CD44F467-7FE9-6420-BBB8-CCA127E1AF51}"/>
              </a:ext>
            </a:extLst>
          </p:cNvPr>
          <p:cNvSpPr>
            <a:spLocks noGrp="1"/>
          </p:cNvSpPr>
          <p:nvPr>
            <p:ph type="title"/>
          </p:nvPr>
        </p:nvSpPr>
        <p:spPr>
          <a:xfrm>
            <a:off x="838199" y="0"/>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Computations in a Multilayer Perceptron</a:t>
            </a:r>
          </a:p>
        </p:txBody>
      </p:sp>
      <p:sp>
        <p:nvSpPr>
          <p:cNvPr id="2" name="object 2">
            <a:extLst>
              <a:ext uri="{FF2B5EF4-FFF2-40B4-BE49-F238E27FC236}">
                <a16:creationId xmlns:a16="http://schemas.microsoft.com/office/drawing/2014/main" xmlns="" id="{381F8284-A50C-159D-90F0-886AD13ADE19}"/>
              </a:ext>
            </a:extLst>
          </p:cNvPr>
          <p:cNvSpPr txBox="1"/>
          <p:nvPr/>
        </p:nvSpPr>
        <p:spPr>
          <a:xfrm>
            <a:off x="454593" y="1399527"/>
            <a:ext cx="11345980" cy="3290131"/>
          </a:xfrm>
          <a:prstGeom prst="rect">
            <a:avLst/>
          </a:prstGeom>
        </p:spPr>
        <p:txBody>
          <a:bodyPr vert="horz" wrap="square" lIns="0" tIns="60960" rIns="0" bIns="0" rtlCol="0">
            <a:spAutoFit/>
          </a:bodyPr>
          <a:lstStyle/>
          <a:p>
            <a:pPr marL="241300" marR="889635" indent="-228600" algn="just">
              <a:lnSpc>
                <a:spcPts val="3020"/>
              </a:lnSpc>
              <a:spcBef>
                <a:spcPts val="480"/>
              </a:spcBef>
              <a:buFont typeface="Arial MT"/>
              <a:buChar char="•"/>
              <a:tabLst>
                <a:tab pos="241300" algn="l"/>
              </a:tabLst>
            </a:pPr>
            <a:r>
              <a:rPr sz="2400" spc="-10" dirty="0">
                <a:latin typeface="Times New Roman" panose="02020603050405020304" pitchFamily="18" charset="0"/>
                <a:cs typeface="Times New Roman" panose="02020603050405020304" pitchFamily="18" charset="0"/>
              </a:rPr>
              <a:t>Each</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hidden</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output</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neuron</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multilayer</a:t>
            </a:r>
            <a:r>
              <a:rPr sz="2400" spc="2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perceptron</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performs</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two </a:t>
            </a:r>
            <a:r>
              <a:rPr sz="2400" spc="-6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computations:</a:t>
            </a:r>
            <a:endParaRPr sz="2400" dirty="0">
              <a:latin typeface="Times New Roman" panose="02020603050405020304" pitchFamily="18" charset="0"/>
              <a:cs typeface="Times New Roman" panose="02020603050405020304" pitchFamily="18" charset="0"/>
            </a:endParaRPr>
          </a:p>
          <a:p>
            <a:pPr marL="759460" marR="743585" lvl="1" indent="-515620" algn="just">
              <a:lnSpc>
                <a:spcPts val="3020"/>
              </a:lnSpc>
              <a:spcBef>
                <a:spcPts val="1210"/>
              </a:spcBef>
              <a:buAutoNum type="arabicPeriod"/>
              <a:tabLst>
                <a:tab pos="758825" algn="l"/>
                <a:tab pos="759460" algn="l"/>
              </a:tabLst>
            </a:pPr>
            <a:r>
              <a:rPr sz="2400" spc="-5" dirty="0">
                <a:latin typeface="Times New Roman" panose="02020603050405020304" pitchFamily="18" charset="0"/>
                <a:cs typeface="Times New Roman" panose="02020603050405020304" pitchFamily="18" charset="0"/>
              </a:rPr>
              <a:t>The computation</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the function</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signal</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appearing</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t>
            </a:r>
            <a:r>
              <a:rPr sz="2400" spc="-10"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output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 </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neuron,</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which</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 </a:t>
            </a:r>
            <a:r>
              <a:rPr sz="2400" spc="-15" dirty="0">
                <a:latin typeface="Times New Roman" panose="02020603050405020304" pitchFamily="18" charset="0"/>
                <a:cs typeface="Times New Roman" panose="02020603050405020304" pitchFamily="18" charset="0"/>
              </a:rPr>
              <a:t>expressed </a:t>
            </a:r>
            <a:r>
              <a:rPr sz="2400" spc="-5" dirty="0">
                <a:latin typeface="Times New Roman" panose="02020603050405020304" pitchFamily="18" charset="0"/>
                <a:cs typeface="Times New Roman" panose="02020603050405020304" pitchFamily="18" charset="0"/>
              </a:rPr>
              <a:t>as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continuous</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nonlinear</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function</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 </a:t>
            </a:r>
            <a:r>
              <a:rPr sz="2400" spc="-6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input signal</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and </a:t>
            </a:r>
            <a:r>
              <a:rPr sz="2400" spc="-5" dirty="0">
                <a:latin typeface="Times New Roman" panose="02020603050405020304" pitchFamily="18" charset="0"/>
                <a:cs typeface="Times New Roman" panose="02020603050405020304" pitchFamily="18" charset="0"/>
              </a:rPr>
              <a:t>synaptic</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weights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associated</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with </a:t>
            </a:r>
            <a:r>
              <a:rPr sz="2400" dirty="0">
                <a:latin typeface="Times New Roman" panose="02020603050405020304" pitchFamily="18" charset="0"/>
                <a:cs typeface="Times New Roman" panose="02020603050405020304" pitchFamily="18" charset="0"/>
              </a:rPr>
              <a:t>that</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neuron.</a:t>
            </a:r>
            <a:endParaRPr sz="2400" dirty="0">
              <a:latin typeface="Times New Roman" panose="02020603050405020304" pitchFamily="18" charset="0"/>
              <a:cs typeface="Times New Roman" panose="02020603050405020304" pitchFamily="18" charset="0"/>
            </a:endParaRPr>
          </a:p>
          <a:p>
            <a:pPr marL="759460" marR="5080" lvl="1" indent="-515620" algn="just">
              <a:lnSpc>
                <a:spcPct val="90000"/>
              </a:lnSpc>
              <a:spcBef>
                <a:spcPts val="1165"/>
              </a:spcBef>
              <a:buAutoNum type="arabicPeriod"/>
              <a:tabLst>
                <a:tab pos="758825" algn="l"/>
                <a:tab pos="759460" algn="l"/>
              </a:tabLst>
            </a:pPr>
            <a:r>
              <a:rPr sz="2400" spc="-5"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computation</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estimate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gradient</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vector</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gradients </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error</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surface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with</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respect</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weights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connected</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inputs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t>
            </a:r>
            <a:r>
              <a:rPr sz="2400" spc="-6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neuron),</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which</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a:t>
            </a:r>
            <a:r>
              <a:rPr sz="2400" spc="-10" dirty="0">
                <a:latin typeface="Times New Roman" panose="02020603050405020304" pitchFamily="18" charset="0"/>
                <a:cs typeface="Times New Roman" panose="02020603050405020304" pitchFamily="18" charset="0"/>
              </a:rPr>
              <a:t> needed</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for</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the</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backward</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pass</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through</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network.</a:t>
            </a:r>
            <a:endParaRPr sz="240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xmlns="" id="{3DA03A8C-FC8E-4414-43C2-1477346D6117}"/>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5" name="object 6">
            <a:extLst>
              <a:ext uri="{FF2B5EF4-FFF2-40B4-BE49-F238E27FC236}">
                <a16:creationId xmlns:a16="http://schemas.microsoft.com/office/drawing/2014/main" xmlns="" id="{9DF99214-EA47-8FDE-1FA7-19FF4C9FA570}"/>
              </a:ext>
            </a:extLst>
          </p:cNvPr>
          <p:cNvSpPr txBox="1"/>
          <p:nvPr/>
        </p:nvSpPr>
        <p:spPr>
          <a:xfrm>
            <a:off x="11893295" y="6601764"/>
            <a:ext cx="247015" cy="215900"/>
          </a:xfrm>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z="1200" dirty="0">
                <a:solidFill>
                  <a:srgbClr val="888888"/>
                </a:solidFill>
                <a:latin typeface="Calibri"/>
                <a:cs typeface="Calibri"/>
              </a:rPr>
              <a:t>12</a:t>
            </a:fld>
            <a:endParaRPr sz="1200">
              <a:latin typeface="Calibri"/>
              <a:cs typeface="Calibri"/>
            </a:endParaRPr>
          </a:p>
        </p:txBody>
      </p:sp>
    </p:spTree>
    <p:extLst>
      <p:ext uri="{BB962C8B-B14F-4D97-AF65-F5344CB8AC3E}">
        <p14:creationId xmlns:p14="http://schemas.microsoft.com/office/powerpoint/2010/main" val="772081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xmlns="" id="{FB1524F5-F912-4E59-F3AC-DC3C36298990}"/>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sz="2200">
              <a:latin typeface="Times New Roman" panose="02020603050405020304" pitchFamily="18" charset="0"/>
              <a:cs typeface="Times New Roman" panose="02020603050405020304" pitchFamily="18" charset="0"/>
            </a:endParaRPr>
          </a:p>
        </p:txBody>
      </p:sp>
      <p:sp>
        <p:nvSpPr>
          <p:cNvPr id="10" name="object 6">
            <a:extLst>
              <a:ext uri="{FF2B5EF4-FFF2-40B4-BE49-F238E27FC236}">
                <a16:creationId xmlns:a16="http://schemas.microsoft.com/office/drawing/2014/main" xmlns="" id="{1BE7DDAE-C93D-C683-4EA2-7CDBC2ACBFDD}"/>
              </a:ext>
            </a:extLst>
          </p:cNvPr>
          <p:cNvSpPr txBox="1"/>
          <p:nvPr/>
        </p:nvSpPr>
        <p:spPr>
          <a:xfrm>
            <a:off x="11893295" y="6601764"/>
            <a:ext cx="247015" cy="689291"/>
          </a:xfrm>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z="2200" dirty="0">
                <a:latin typeface="Times New Roman" panose="02020603050405020304" pitchFamily="18" charset="0"/>
                <a:cs typeface="Times New Roman" panose="02020603050405020304" pitchFamily="18" charset="0"/>
              </a:rPr>
              <a:t>13</a:t>
            </a:fld>
            <a:endParaRPr sz="220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CD44F467-7FE9-6420-BBB8-CCA127E1AF51}"/>
              </a:ext>
            </a:extLst>
          </p:cNvPr>
          <p:cNvSpPr>
            <a:spLocks noGrp="1"/>
          </p:cNvSpPr>
          <p:nvPr>
            <p:ph type="title"/>
          </p:nvPr>
        </p:nvSpPr>
        <p:spPr>
          <a:xfrm>
            <a:off x="838199" y="0"/>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Hidden Neurons in a Multilayer Perceptron</a:t>
            </a:r>
          </a:p>
        </p:txBody>
      </p:sp>
      <p:sp>
        <p:nvSpPr>
          <p:cNvPr id="2" name="object 2">
            <a:extLst>
              <a:ext uri="{FF2B5EF4-FFF2-40B4-BE49-F238E27FC236}">
                <a16:creationId xmlns:a16="http://schemas.microsoft.com/office/drawing/2014/main" xmlns="" id="{381F8284-A50C-159D-90F0-886AD13ADE19}"/>
              </a:ext>
            </a:extLst>
          </p:cNvPr>
          <p:cNvSpPr txBox="1"/>
          <p:nvPr/>
        </p:nvSpPr>
        <p:spPr>
          <a:xfrm>
            <a:off x="423009" y="1168521"/>
            <a:ext cx="11345980" cy="4124206"/>
          </a:xfrm>
          <a:prstGeom prst="rect">
            <a:avLst/>
          </a:prstGeom>
        </p:spPr>
        <p:txBody>
          <a:bodyPr vert="horz" wrap="square" lIns="0" tIns="60960" rIns="0" bIns="0" rtlCol="0">
            <a:spAutoFit/>
          </a:bodyPr>
          <a:lstStyle/>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hidden neurons act as </a:t>
            </a:r>
            <a:r>
              <a:rPr lang="en-US" sz="2400" b="0" i="1" u="none" strike="noStrike" baseline="0" dirty="0">
                <a:latin typeface="Times New Roman" panose="02020603050405020304" pitchFamily="18" charset="0"/>
                <a:cs typeface="Times New Roman" panose="02020603050405020304" pitchFamily="18" charset="0"/>
              </a:rPr>
              <a:t>feature detectors</a:t>
            </a:r>
            <a:r>
              <a:rPr lang="en-US" sz="240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b="0" i="0" u="none" strike="noStrike" baseline="0" dirty="0">
                <a:latin typeface="Times New Roman" panose="02020603050405020304" pitchFamily="18" charset="0"/>
                <a:cs typeface="Times New Roman" panose="02020603050405020304" pitchFamily="18" charset="0"/>
              </a:rPr>
              <a:t>hey play a critical role in the operation of a multilayer perceptron.</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As the learning process progresses across the multilayer perceptron, the hidden neurons begin to gradually “discover” the salient features that characterize the training data.</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They do so by performing a nonlinear transformation on the input data into a new space called the </a:t>
            </a:r>
            <a:r>
              <a:rPr lang="en-US" sz="2400" b="0" i="1" u="none" strike="noStrike" baseline="0" dirty="0">
                <a:latin typeface="Times New Roman" panose="02020603050405020304" pitchFamily="18" charset="0"/>
                <a:cs typeface="Times New Roman" panose="02020603050405020304" pitchFamily="18" charset="0"/>
              </a:rPr>
              <a:t>feature space</a:t>
            </a:r>
            <a:r>
              <a:rPr lang="en-US" sz="2400" b="0" i="0" u="none" strike="noStrike" baseline="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In this new space, the classes of interest in a pattern-classification task, for example, may be more easily separated from each other than could be the case in the original input data space. </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Indeed, it is the formation of this feature space through supervised learning that distinguishes the multilayer </a:t>
            </a:r>
            <a:r>
              <a:rPr lang="en-IN" sz="2400" b="0" i="0" u="none" strike="noStrike" baseline="0" dirty="0">
                <a:latin typeface="Times New Roman" panose="02020603050405020304" pitchFamily="18" charset="0"/>
                <a:cs typeface="Times New Roman" panose="02020603050405020304" pitchFamily="18" charset="0"/>
              </a:rPr>
              <a:t>perceptron from Rosenblatt’s perceptron.</a:t>
            </a:r>
            <a:endParaRPr sz="240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xmlns="" id="{3DA03A8C-FC8E-4414-43C2-1477346D6117}"/>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5" name="object 6">
            <a:extLst>
              <a:ext uri="{FF2B5EF4-FFF2-40B4-BE49-F238E27FC236}">
                <a16:creationId xmlns:a16="http://schemas.microsoft.com/office/drawing/2014/main" xmlns="" id="{9DF99214-EA47-8FDE-1FA7-19FF4C9FA570}"/>
              </a:ext>
            </a:extLst>
          </p:cNvPr>
          <p:cNvSpPr txBox="1"/>
          <p:nvPr/>
        </p:nvSpPr>
        <p:spPr>
          <a:xfrm>
            <a:off x="11893295" y="6601764"/>
            <a:ext cx="247015" cy="215900"/>
          </a:xfrm>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z="1200" dirty="0">
                <a:solidFill>
                  <a:srgbClr val="888888"/>
                </a:solidFill>
                <a:latin typeface="Calibri"/>
                <a:cs typeface="Calibri"/>
              </a:rPr>
              <a:t>13</a:t>
            </a:fld>
            <a:endParaRPr sz="1200">
              <a:latin typeface="Calibri"/>
              <a:cs typeface="Calibri"/>
            </a:endParaRPr>
          </a:p>
        </p:txBody>
      </p:sp>
    </p:spTree>
    <p:extLst>
      <p:ext uri="{BB962C8B-B14F-4D97-AF65-F5344CB8AC3E}">
        <p14:creationId xmlns:p14="http://schemas.microsoft.com/office/powerpoint/2010/main" val="2863581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19764" y="383915"/>
            <a:ext cx="11444438" cy="535531"/>
          </a:xfrm>
        </p:spPr>
        <p:txBody>
          <a:bodyPr wrap="square">
            <a:spAutoFit/>
          </a:bodyPr>
          <a:lstStyle/>
          <a:p>
            <a:r>
              <a:rPr lang="en-US" altLang="en-US" sz="3200" b="1" dirty="0">
                <a:latin typeface="Times New Roman" panose="02020603050405020304" pitchFamily="18" charset="0"/>
                <a:cs typeface="Times New Roman" panose="02020603050405020304" pitchFamily="18" charset="0"/>
              </a:rPr>
              <a:t>Back Propagation Learning Summary of Notation </a:t>
            </a:r>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bwMode="auto">
              <a:xfrm>
                <a:off x="874566" y="1112629"/>
                <a:ext cx="8229600" cy="490696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pPr>
                  <a:lnSpc>
                    <a:spcPct val="110000"/>
                  </a:lnSpc>
                  <a:spcBef>
                    <a:spcPts val="0"/>
                  </a:spcBef>
                </a:pPr>
                <a:r>
                  <a:rPr lang="en-US" altLang="en-US" b="0" dirty="0">
                    <a:latin typeface="Times New Roman" panose="02020603050405020304" pitchFamily="18" charset="0"/>
                    <a:cs typeface="Times New Roman" panose="02020603050405020304" pitchFamily="18" charset="0"/>
                  </a:rPr>
                  <a:t>Indices </a:t>
                </a:r>
                <a14:m>
                  <m:oMath xmlns:m="http://schemas.openxmlformats.org/officeDocument/2006/math">
                    <m:r>
                      <a:rPr lang="en-US" altLang="en-US" b="0" i="1" smtClean="0">
                        <a:latin typeface="Cambria Math"/>
                      </a:rPr>
                      <m:t>𝑖</m:t>
                    </m:r>
                    <m:r>
                      <a:rPr lang="en-US" altLang="en-US" b="0" i="1" smtClean="0">
                        <a:latin typeface="Cambria Math"/>
                      </a:rPr>
                      <m:t>,</m:t>
                    </m:r>
                    <m:r>
                      <a:rPr lang="en-US" altLang="en-US" b="0" i="1" smtClean="0">
                        <a:latin typeface="Cambria Math"/>
                      </a:rPr>
                      <m:t>𝑗</m:t>
                    </m:r>
                    <m:r>
                      <a:rPr lang="en-US" altLang="en-US" b="0" i="1" smtClean="0">
                        <a:latin typeface="Cambria Math"/>
                      </a:rPr>
                      <m:t>,</m:t>
                    </m:r>
                    <m:r>
                      <a:rPr lang="en-US" altLang="en-US" b="0" i="1" smtClean="0">
                        <a:latin typeface="Cambria Math"/>
                      </a:rPr>
                      <m:t>𝑘</m:t>
                    </m:r>
                  </m:oMath>
                </a14:m>
                <a:r>
                  <a:rPr lang="en-US" altLang="en-US" dirty="0">
                    <a:latin typeface="Times New Roman" panose="02020603050405020304" pitchFamily="18" charset="0"/>
                    <a:cs typeface="Times New Roman" panose="02020603050405020304" pitchFamily="18" charset="0"/>
                  </a:rPr>
                  <a:t> refer to different neurons in the network </a:t>
                </a:r>
              </a:p>
              <a:p>
                <a:pPr>
                  <a:lnSpc>
                    <a:spcPct val="110000"/>
                  </a:lnSpc>
                  <a:spcBef>
                    <a:spcPts val="0"/>
                  </a:spcBef>
                </a:pPr>
                <a14:m>
                  <m:oMath xmlns:m="http://schemas.openxmlformats.org/officeDocument/2006/math">
                    <m:r>
                      <a:rPr lang="en-US" altLang="en-US" b="0" i="1" smtClean="0">
                        <a:latin typeface="Cambria Math"/>
                      </a:rPr>
                      <m:t>𝑛</m:t>
                    </m:r>
                  </m:oMath>
                </a14:m>
                <a:r>
                  <a:rPr lang="en-US" altLang="en-US" dirty="0">
                    <a:latin typeface="Times New Roman" panose="02020603050405020304" pitchFamily="18" charset="0"/>
                    <a:cs typeface="Times New Roman" panose="02020603050405020304" pitchFamily="18" charset="0"/>
                  </a:rPr>
                  <a:t> = iteration</a:t>
                </a:r>
              </a:p>
              <a:p>
                <a:pPr>
                  <a:lnSpc>
                    <a:spcPct val="110000"/>
                  </a:lnSpc>
                  <a:spcBef>
                    <a:spcPts val="0"/>
                  </a:spcBef>
                </a:pPr>
                <a14:m>
                  <m:oMath xmlns:m="http://schemas.openxmlformats.org/officeDocument/2006/math">
                    <m:r>
                      <a:rPr lang="en-GB" i="1">
                        <a:latin typeface="Cambria Math"/>
                        <a:ea typeface="Cambria Math"/>
                      </a:rPr>
                      <m:t>ℰ</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oMath>
                </a14:m>
                <a:r>
                  <a:rPr lang="en-US" altLang="en-US" dirty="0">
                    <a:latin typeface="Times New Roman" panose="02020603050405020304" pitchFamily="18" charset="0"/>
                    <a:cs typeface="Times New Roman" panose="02020603050405020304" pitchFamily="18" charset="0"/>
                  </a:rPr>
                  <a:t> refers to the instantaneous sum of error squares (error energy) at iteration </a:t>
                </a:r>
                <a14:m>
                  <m:oMath xmlns:m="http://schemas.openxmlformats.org/officeDocument/2006/math">
                    <m:r>
                      <a:rPr lang="en-US" altLang="en-US" b="0" i="1" smtClean="0">
                        <a:latin typeface="Cambria Math"/>
                      </a:rPr>
                      <m:t>𝑛</m:t>
                    </m:r>
                  </m:oMath>
                </a14:m>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ea typeface="Cambria Math"/>
                          </a:rPr>
                        </m:ctrlPr>
                      </m:sSubPr>
                      <m:e>
                        <m:r>
                          <a:rPr lang="en-GB" i="1">
                            <a:latin typeface="Cambria Math"/>
                            <a:ea typeface="Cambria Math"/>
                          </a:rPr>
                          <m:t>ℰ</m:t>
                        </m:r>
                      </m:e>
                      <m:sub>
                        <m:r>
                          <a:rPr lang="en-US" b="0" i="1" smtClean="0">
                            <a:latin typeface="Cambria Math"/>
                            <a:ea typeface="Cambria Math"/>
                          </a:rPr>
                          <m:t>𝑎𝑣</m:t>
                        </m:r>
                      </m:sub>
                    </m:sSub>
                  </m:oMath>
                </a14:m>
                <a:r>
                  <a:rPr lang="en-US" altLang="en-US" dirty="0">
                    <a:latin typeface="Times New Roman" panose="02020603050405020304" pitchFamily="18" charset="0"/>
                    <a:cs typeface="Times New Roman" panose="02020603050405020304" pitchFamily="18" charset="0"/>
                  </a:rPr>
                  <a:t> average of </a:t>
                </a:r>
                <a14:m>
                  <m:oMath xmlns:m="http://schemas.openxmlformats.org/officeDocument/2006/math">
                    <m:r>
                      <a:rPr lang="en-GB" i="1">
                        <a:latin typeface="Cambria Math"/>
                        <a:ea typeface="Cambria Math"/>
                      </a:rPr>
                      <m:t>ℰ</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oMath>
                </a14:m>
                <a:r>
                  <a:rPr lang="en-US" altLang="en-US" dirty="0">
                    <a:latin typeface="Times New Roman" panose="02020603050405020304" pitchFamily="18" charset="0"/>
                    <a:cs typeface="Times New Roman" panose="02020603050405020304" pitchFamily="18" charset="0"/>
                  </a:rPr>
                  <a:t> over all </a:t>
                </a:r>
                <a14:m>
                  <m:oMath xmlns:m="http://schemas.openxmlformats.org/officeDocument/2006/math">
                    <m:r>
                      <a:rPr lang="en-US" altLang="en-US" b="0" i="1" smtClean="0">
                        <a:latin typeface="Cambria Math"/>
                      </a:rPr>
                      <m:t>𝑛</m:t>
                    </m:r>
                  </m:oMath>
                </a14:m>
                <a:r>
                  <a:rPr lang="en-US" altLang="en-US" dirty="0">
                    <a:latin typeface="Times New Roman" panose="02020603050405020304" pitchFamily="18" charset="0"/>
                    <a:cs typeface="Times New Roman" panose="02020603050405020304" pitchFamily="18" charset="0"/>
                  </a:rPr>
                  <a:t>) </a:t>
                </a:r>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𝑒</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a:latin typeface="Times New Roman" panose="02020603050405020304" pitchFamily="18" charset="0"/>
                    <a:cs typeface="Times New Roman" panose="02020603050405020304" pitchFamily="18" charset="0"/>
                  </a:rPr>
                  <a:t> error signal at the output of neuron </a:t>
                </a:r>
                <a14:m>
                  <m:oMath xmlns:m="http://schemas.openxmlformats.org/officeDocument/2006/math">
                    <m:r>
                      <a:rPr lang="en-US" altLang="en-US" b="0" i="1" smtClean="0">
                        <a:latin typeface="Cambria Math"/>
                      </a:rPr>
                      <m:t>𝑗</m:t>
                    </m:r>
                  </m:oMath>
                </a14:m>
                <a:r>
                  <a:rPr lang="en-US" altLang="en-US" dirty="0">
                    <a:latin typeface="Times New Roman" panose="02020603050405020304" pitchFamily="18" charset="0"/>
                    <a:cs typeface="Times New Roman" panose="02020603050405020304" pitchFamily="18" charset="0"/>
                  </a:rPr>
                  <a:t> at iteration </a:t>
                </a:r>
                <a14:m>
                  <m:oMath xmlns:m="http://schemas.openxmlformats.org/officeDocument/2006/math">
                    <m:r>
                      <a:rPr lang="en-US" altLang="en-US" b="0" i="1" smtClean="0">
                        <a:latin typeface="Cambria Math"/>
                      </a:rPr>
                      <m:t>𝑛</m:t>
                    </m:r>
                  </m:oMath>
                </a14:m>
                <a:endParaRPr lang="en-US" altLang="en-US" dirty="0">
                  <a:latin typeface="Times New Roman" panose="02020603050405020304" pitchFamily="18" charset="0"/>
                  <a:cs typeface="Times New Roman" panose="02020603050405020304" pitchFamily="18" charset="0"/>
                </a:endParaRPr>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𝑑</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a:latin typeface="Times New Roman" panose="02020603050405020304" pitchFamily="18" charset="0"/>
                    <a:cs typeface="Times New Roman" panose="02020603050405020304" pitchFamily="18" charset="0"/>
                  </a:rPr>
                  <a:t> desired response for neuron </a:t>
                </a:r>
                <a14:m>
                  <m:oMath xmlns:m="http://schemas.openxmlformats.org/officeDocument/2006/math">
                    <m:r>
                      <a:rPr lang="en-US" altLang="en-US" b="0" i="1" smtClean="0">
                        <a:latin typeface="Cambria Math"/>
                      </a:rPr>
                      <m:t>𝑗</m:t>
                    </m:r>
                  </m:oMath>
                </a14:m>
                <a:r>
                  <a:rPr lang="en-US" altLang="en-US" dirty="0">
                    <a:latin typeface="Times New Roman" panose="02020603050405020304" pitchFamily="18" charset="0"/>
                    <a:cs typeface="Times New Roman" panose="02020603050405020304" pitchFamily="18" charset="0"/>
                  </a:rPr>
                  <a:t> (used to calculate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𝑒</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a:latin typeface="Times New Roman" panose="02020603050405020304" pitchFamily="18" charset="0"/>
                    <a:cs typeface="Times New Roman" panose="02020603050405020304" pitchFamily="18" charset="0"/>
                  </a:rPr>
                  <a:t>)</a:t>
                </a:r>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𝑦</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a:latin typeface="Times New Roman" panose="02020603050405020304" pitchFamily="18" charset="0"/>
                    <a:cs typeface="Times New Roman" panose="02020603050405020304" pitchFamily="18" charset="0"/>
                  </a:rPr>
                  <a:t> function signal at the output of neuron </a:t>
                </a:r>
                <a14:m>
                  <m:oMath xmlns:m="http://schemas.openxmlformats.org/officeDocument/2006/math">
                    <m:r>
                      <a:rPr lang="en-US" altLang="en-US" b="0" i="1" smtClean="0">
                        <a:latin typeface="Cambria Math"/>
                      </a:rPr>
                      <m:t>𝑗</m:t>
                    </m:r>
                  </m:oMath>
                </a14:m>
                <a:endParaRPr lang="en-US" altLang="en-US" dirty="0">
                  <a:latin typeface="Times New Roman" panose="02020603050405020304" pitchFamily="18" charset="0"/>
                  <a:cs typeface="Times New Roman" panose="02020603050405020304" pitchFamily="18" charset="0"/>
                </a:endParaRPr>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𝑤</m:t>
                        </m:r>
                      </m:e>
                      <m:sub>
                        <m:r>
                          <a:rPr lang="en-US" altLang="en-US" b="0" i="1" smtClean="0">
                            <a:latin typeface="Cambria Math"/>
                          </a:rPr>
                          <m:t>𝑗𝑖</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a:latin typeface="Times New Roman" panose="02020603050405020304" pitchFamily="18" charset="0"/>
                    <a:cs typeface="Times New Roman" panose="02020603050405020304" pitchFamily="18" charset="0"/>
                  </a:rPr>
                  <a:t> synaptic weight connecting output of neuron </a:t>
                </a:r>
                <a14:m>
                  <m:oMath xmlns:m="http://schemas.openxmlformats.org/officeDocument/2006/math">
                    <m:r>
                      <a:rPr lang="en-US" altLang="en-US" b="0" i="1" smtClean="0">
                        <a:latin typeface="Cambria Math"/>
                      </a:rPr>
                      <m:t>𝑖</m:t>
                    </m:r>
                  </m:oMath>
                </a14:m>
                <a:r>
                  <a:rPr lang="en-US" altLang="en-US" dirty="0">
                    <a:latin typeface="Times New Roman" panose="02020603050405020304" pitchFamily="18" charset="0"/>
                    <a:cs typeface="Times New Roman" panose="02020603050405020304" pitchFamily="18" charset="0"/>
                  </a:rPr>
                  <a:t> to neuron </a:t>
                </a:r>
                <a14:m>
                  <m:oMath xmlns:m="http://schemas.openxmlformats.org/officeDocument/2006/math">
                    <m:r>
                      <a:rPr lang="en-US" altLang="en-US" b="0" i="1" smtClean="0">
                        <a:latin typeface="Cambria Math"/>
                      </a:rPr>
                      <m:t>𝑗</m:t>
                    </m:r>
                  </m:oMath>
                </a14:m>
                <a:r>
                  <a:rPr lang="en-US" altLang="en-US" dirty="0">
                    <a:latin typeface="Times New Roman" panose="02020603050405020304" pitchFamily="18" charset="0"/>
                    <a:cs typeface="Times New Roman" panose="02020603050405020304" pitchFamily="18" charset="0"/>
                  </a:rPr>
                  <a:t> (the correction applied to this weight is shown as </a:t>
                </a:r>
                <a14:m>
                  <m:oMath xmlns:m="http://schemas.openxmlformats.org/officeDocument/2006/math">
                    <m:r>
                      <m:rPr>
                        <m:sty m:val="p"/>
                      </m:rPr>
                      <a:rPr lang="en-US" altLang="en-US" b="0" i="0" smtClean="0">
                        <a:latin typeface="Cambria Math"/>
                      </a:rPr>
                      <m:t>Δ</m:t>
                    </m:r>
                    <m:sSub>
                      <m:sSubPr>
                        <m:ctrlPr>
                          <a:rPr lang="en-US" altLang="en-US" b="0" i="1" smtClean="0">
                            <a:latin typeface="Cambria Math" panose="02040503050406030204" pitchFamily="18" charset="0"/>
                          </a:rPr>
                        </m:ctrlPr>
                      </m:sSubPr>
                      <m:e>
                        <m:r>
                          <a:rPr lang="en-US" altLang="en-US" b="0" i="1" smtClean="0">
                            <a:latin typeface="Cambria Math"/>
                          </a:rPr>
                          <m:t>𝑤</m:t>
                        </m:r>
                      </m:e>
                      <m:sub>
                        <m:r>
                          <a:rPr lang="en-US" altLang="en-US" b="0" i="1" smtClean="0">
                            <a:latin typeface="Cambria Math"/>
                          </a:rPr>
                          <m:t>𝑗𝑖</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endParaRPr lang="en-US" altLang="en-US" dirty="0">
                  <a:latin typeface="Times New Roman" panose="02020603050405020304" pitchFamily="18" charset="0"/>
                  <a:cs typeface="Times New Roman" panose="02020603050405020304" pitchFamily="18" charset="0"/>
                </a:endParaRPr>
              </a:p>
              <a:p>
                <a:pPr>
                  <a:lnSpc>
                    <a:spcPct val="80000"/>
                  </a:lnSpc>
                </a:pPr>
                <a:endParaRPr lang="en-US" altLang="en-US" dirty="0">
                  <a:latin typeface="Times New Roman" panose="02020603050405020304" pitchFamily="18" charset="0"/>
                  <a:cs typeface="Times New Roman" panose="02020603050405020304" pitchFamily="18" charset="0"/>
                </a:endParaRPr>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bwMode="auto">
              <a:xfrm>
                <a:off x="874566" y="1112629"/>
                <a:ext cx="8229600" cy="4906963"/>
              </a:xfrm>
              <a:blipFill rotWithShape="0">
                <a:blip r:embed="rId2"/>
                <a:stretch>
                  <a:fillRect l="-1111" t="-1990" r="-66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1898006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19764" y="383915"/>
            <a:ext cx="11444438" cy="535531"/>
          </a:xfrm>
        </p:spPr>
        <p:txBody>
          <a:bodyPr wrap="square">
            <a:spAutoFit/>
          </a:bodyPr>
          <a:lstStyle/>
          <a:p>
            <a:r>
              <a:rPr lang="en-US" altLang="en-US" sz="3200" b="1" dirty="0">
                <a:latin typeface="Times New Roman" panose="02020603050405020304" pitchFamily="18" charset="0"/>
                <a:cs typeface="Times New Roman" panose="02020603050405020304" pitchFamily="18" charset="0"/>
              </a:rPr>
              <a:t>Back Propagation Learning Summary of Notation </a:t>
            </a:r>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bwMode="auto">
              <a:xfrm>
                <a:off x="874566" y="1112629"/>
                <a:ext cx="8229600" cy="490696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nSpc>
                    <a:spcPct val="110000"/>
                  </a:lnSpc>
                  <a:spcBef>
                    <a:spcPts val="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𝑣</m:t>
                        </m:r>
                      </m:e>
                      <m:sub>
                        <m:r>
                          <a:rPr lang="en-US" altLang="en-US" i="1">
                            <a:latin typeface="Cambria Math"/>
                          </a:rPr>
                          <m:t>𝑗</m:t>
                        </m:r>
                      </m:sub>
                    </m:sSub>
                    <m:r>
                      <a:rPr lang="en-US" altLang="en-US" i="1">
                        <a:latin typeface="Cambria Math"/>
                      </a:rPr>
                      <m:t>(</m:t>
                    </m:r>
                    <m:r>
                      <a:rPr lang="en-US" altLang="en-US" i="1">
                        <a:latin typeface="Cambria Math"/>
                      </a:rPr>
                      <m:t>𝑛</m:t>
                    </m:r>
                    <m:r>
                      <a:rPr lang="en-US" altLang="en-US" i="1">
                        <a:latin typeface="Cambria Math"/>
                      </a:rPr>
                      <m:t>)</m:t>
                    </m:r>
                  </m:oMath>
                </a14:m>
                <a:r>
                  <a:rPr lang="en-US" altLang="en-US" dirty="0">
                    <a:latin typeface="Times New Roman" panose="02020603050405020304" pitchFamily="18" charset="0"/>
                    <a:cs typeface="Times New Roman" panose="02020603050405020304" pitchFamily="18" charset="0"/>
                  </a:rPr>
                  <a:t> activation potential (induced local field) of neuron </a:t>
                </a:r>
                <a14:m>
                  <m:oMath xmlns:m="http://schemas.openxmlformats.org/officeDocument/2006/math">
                    <m:r>
                      <a:rPr lang="en-US" altLang="en-US" i="1">
                        <a:latin typeface="Cambria Math"/>
                      </a:rPr>
                      <m:t>𝑗</m:t>
                    </m:r>
                  </m:oMath>
                </a14:m>
                <a:endParaRPr lang="en-US" altLang="en-US" dirty="0">
                  <a:latin typeface="Times New Roman" panose="02020603050405020304" pitchFamily="18" charset="0"/>
                  <a:cs typeface="Times New Roman" panose="02020603050405020304" pitchFamily="18" charset="0"/>
                </a:endParaRPr>
              </a:p>
              <a:p>
                <a:pPr>
                  <a:lnSpc>
                    <a:spcPct val="110000"/>
                  </a:lnSpc>
                  <a:spcBef>
                    <a:spcPts val="0"/>
                  </a:spcBef>
                </a:pPr>
                <a14:m>
                  <m:oMath xmlns:m="http://schemas.openxmlformats.org/officeDocument/2006/math">
                    <m:sSub>
                      <m:sSubPr>
                        <m:ctrlPr>
                          <a:rPr lang="en-US" altLang="en-US" i="1">
                            <a:latin typeface="Cambria Math" panose="02040503050406030204" pitchFamily="18" charset="0"/>
                            <a:ea typeface="Cambria Math"/>
                          </a:rPr>
                        </m:ctrlPr>
                      </m:sSubPr>
                      <m:e>
                        <m:r>
                          <a:rPr lang="en-US" altLang="en-US" i="1">
                            <a:latin typeface="Cambria Math"/>
                            <a:ea typeface="Cambria Math"/>
                          </a:rPr>
                          <m:t>𝜑</m:t>
                        </m:r>
                      </m:e>
                      <m:sub>
                        <m:r>
                          <a:rPr lang="en-US" altLang="en-US" i="1">
                            <a:latin typeface="Cambria Math"/>
                            <a:ea typeface="Cambria Math"/>
                          </a:rPr>
                          <m:t>𝑗</m:t>
                        </m:r>
                      </m:sub>
                    </m:sSub>
                    <m:d>
                      <m:dPr>
                        <m:ctrlPr>
                          <a:rPr lang="en-US" altLang="en-US" i="1">
                            <a:latin typeface="Cambria Math" panose="02040503050406030204" pitchFamily="18" charset="0"/>
                            <a:ea typeface="Cambria Math"/>
                          </a:rPr>
                        </m:ctrlPr>
                      </m:dPr>
                      <m:e>
                        <m:r>
                          <a:rPr lang="en-US" altLang="en-US" i="1">
                            <a:latin typeface="Cambria Math"/>
                            <a:ea typeface="Cambria Math"/>
                          </a:rPr>
                          <m:t>∙</m:t>
                        </m:r>
                      </m:e>
                    </m:d>
                  </m:oMath>
                </a14:m>
                <a:r>
                  <a:rPr lang="en-US" altLang="en-US" dirty="0">
                    <a:latin typeface="Times New Roman" panose="02020603050405020304" pitchFamily="18" charset="0"/>
                    <a:cs typeface="Times New Roman" panose="02020603050405020304" pitchFamily="18" charset="0"/>
                  </a:rPr>
                  <a:t>activation function of neuron </a:t>
                </a:r>
                <a14:m>
                  <m:oMath xmlns:m="http://schemas.openxmlformats.org/officeDocument/2006/math">
                    <m:r>
                      <a:rPr lang="en-US" altLang="en-US" i="1" dirty="0">
                        <a:latin typeface="Cambria Math"/>
                      </a:rPr>
                      <m:t>𝑗</m:t>
                    </m:r>
                  </m:oMath>
                </a14:m>
                <a:endParaRPr lang="en-US" altLang="en-US" dirty="0">
                  <a:latin typeface="Times New Roman" panose="02020603050405020304" pitchFamily="18" charset="0"/>
                  <a:cs typeface="Times New Roman" panose="02020603050405020304" pitchFamily="18" charset="0"/>
                </a:endParaRPr>
              </a:p>
              <a:p>
                <a:pPr>
                  <a:lnSpc>
                    <a:spcPct val="110000"/>
                  </a:lnSpc>
                  <a:spcBef>
                    <a:spcPts val="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𝑤</m:t>
                        </m:r>
                      </m:e>
                      <m:sub>
                        <m:r>
                          <a:rPr lang="en-US" altLang="en-US" i="1">
                            <a:latin typeface="Cambria Math"/>
                          </a:rPr>
                          <m:t>𝑗</m:t>
                        </m:r>
                        <m:r>
                          <a:rPr lang="en-US" altLang="en-US" i="1">
                            <a:latin typeface="Cambria Math"/>
                          </a:rPr>
                          <m:t>0</m:t>
                        </m:r>
                      </m:sub>
                    </m:sSub>
                    <m:d>
                      <m:dPr>
                        <m:ctrlPr>
                          <a:rPr lang="en-US" altLang="en-US" i="1">
                            <a:latin typeface="Cambria Math" panose="02040503050406030204" pitchFamily="18" charset="0"/>
                          </a:rPr>
                        </m:ctrlPr>
                      </m:dPr>
                      <m:e>
                        <m:r>
                          <a:rPr lang="en-US" altLang="en-US" i="1">
                            <a:latin typeface="Cambria Math"/>
                          </a:rPr>
                          <m:t>𝑛</m:t>
                        </m:r>
                      </m:e>
                    </m:d>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rPr>
                          <m:t>𝑏</m:t>
                        </m:r>
                      </m:e>
                      <m:sub>
                        <m:r>
                          <a:rPr lang="en-US" altLang="en-US" i="1">
                            <a:latin typeface="Cambria Math"/>
                          </a:rPr>
                          <m:t>𝑗</m:t>
                        </m:r>
                      </m:sub>
                    </m:sSub>
                    <m:r>
                      <a:rPr lang="en-US" altLang="en-US" i="1">
                        <a:latin typeface="Cambria Math"/>
                      </a:rPr>
                      <m:t>(</m:t>
                    </m:r>
                    <m:r>
                      <a:rPr lang="en-US" altLang="en-US" i="1">
                        <a:latin typeface="Cambria Math"/>
                      </a:rPr>
                      <m:t>𝑛</m:t>
                    </m:r>
                    <m:r>
                      <a:rPr lang="en-US" altLang="en-US" i="1">
                        <a:latin typeface="Cambria Math"/>
                      </a:rPr>
                      <m:t>)</m:t>
                    </m:r>
                  </m:oMath>
                </a14:m>
                <a:r>
                  <a:rPr lang="en-US" altLang="en-US" dirty="0">
                    <a:latin typeface="Times New Roman" panose="02020603050405020304" pitchFamily="18" charset="0"/>
                    <a:cs typeface="Times New Roman" panose="02020603050405020304" pitchFamily="18" charset="0"/>
                  </a:rPr>
                  <a:t> bias applied to neuron </a:t>
                </a:r>
                <a14:m>
                  <m:oMath xmlns:m="http://schemas.openxmlformats.org/officeDocument/2006/math">
                    <m:r>
                      <a:rPr lang="en-US" altLang="en-US" i="1">
                        <a:latin typeface="Cambria Math"/>
                      </a:rPr>
                      <m:t>𝑗</m:t>
                    </m:r>
                  </m:oMath>
                </a14:m>
                <a:r>
                  <a:rPr lang="en-US" altLang="en-US" dirty="0">
                    <a:latin typeface="Times New Roman" panose="02020603050405020304" pitchFamily="18" charset="0"/>
                    <a:cs typeface="Times New Roman" panose="02020603050405020304" pitchFamily="18" charset="0"/>
                  </a:rPr>
                  <a:t> </a:t>
                </a:r>
              </a:p>
              <a:p>
                <a:pPr>
                  <a:lnSpc>
                    <a:spcPct val="110000"/>
                  </a:lnSpc>
                  <a:spcBef>
                    <a:spcPts val="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𝑥</m:t>
                        </m:r>
                      </m:e>
                      <m:sub>
                        <m:r>
                          <a:rPr lang="en-US" altLang="en-US" i="1">
                            <a:latin typeface="Cambria Math"/>
                          </a:rPr>
                          <m:t>𝑖</m:t>
                        </m:r>
                      </m:sub>
                    </m:sSub>
                    <m:d>
                      <m:dPr>
                        <m:ctrlPr>
                          <a:rPr lang="en-US" altLang="en-US" i="1">
                            <a:latin typeface="Cambria Math" panose="02040503050406030204" pitchFamily="18" charset="0"/>
                          </a:rPr>
                        </m:ctrlPr>
                      </m:dPr>
                      <m:e>
                        <m:r>
                          <a:rPr lang="en-US" altLang="en-US" i="1">
                            <a:latin typeface="Cambria Math"/>
                          </a:rPr>
                          <m:t>𝑛</m:t>
                        </m:r>
                      </m:e>
                    </m:d>
                  </m:oMath>
                </a14:m>
                <a:r>
                  <a:rPr lang="en-US" altLang="en-US" dirty="0">
                    <a:latin typeface="Times New Roman" panose="02020603050405020304" pitchFamily="18" charset="0"/>
                    <a:cs typeface="Times New Roman" panose="02020603050405020304" pitchFamily="18" charset="0"/>
                  </a:rPr>
                  <a:t>, the </a:t>
                </a:r>
                <a14:m>
                  <m:oMath xmlns:m="http://schemas.openxmlformats.org/officeDocument/2006/math">
                    <m:r>
                      <a:rPr lang="en-US" altLang="en-US" i="1">
                        <a:latin typeface="Cambria Math"/>
                      </a:rPr>
                      <m:t>𝑖</m:t>
                    </m:r>
                  </m:oMath>
                </a14:m>
                <a:r>
                  <a:rPr lang="en-US" altLang="en-US" dirty="0" err="1">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element of input vector </a:t>
                </a:r>
              </a:p>
              <a:p>
                <a:pPr>
                  <a:lnSpc>
                    <a:spcPct val="110000"/>
                  </a:lnSpc>
                  <a:spcBef>
                    <a:spcPts val="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𝑜</m:t>
                        </m:r>
                      </m:e>
                      <m:sub>
                        <m:r>
                          <a:rPr lang="en-US" altLang="en-US" i="1">
                            <a:latin typeface="Cambria Math"/>
                          </a:rPr>
                          <m:t>𝑘</m:t>
                        </m:r>
                      </m:sub>
                    </m:sSub>
                    <m:r>
                      <a:rPr lang="en-US" altLang="en-US" i="1">
                        <a:latin typeface="Cambria Math"/>
                      </a:rPr>
                      <m:t>(</m:t>
                    </m:r>
                    <m:r>
                      <a:rPr lang="en-US" altLang="en-US" i="1">
                        <a:latin typeface="Cambria Math"/>
                      </a:rPr>
                      <m:t>𝑛</m:t>
                    </m:r>
                    <m:r>
                      <a:rPr lang="en-US" altLang="en-US" i="1">
                        <a:latin typeface="Cambria Math"/>
                      </a:rPr>
                      <m:t>)</m:t>
                    </m:r>
                  </m:oMath>
                </a14:m>
                <a:r>
                  <a:rPr lang="en-US" altLang="en-US" dirty="0">
                    <a:latin typeface="Times New Roman" panose="02020603050405020304" pitchFamily="18" charset="0"/>
                    <a:cs typeface="Times New Roman" panose="02020603050405020304" pitchFamily="18" charset="0"/>
                  </a:rPr>
                  <a:t>, the </a:t>
                </a:r>
                <a14:m>
                  <m:oMath xmlns:m="http://schemas.openxmlformats.org/officeDocument/2006/math">
                    <m:r>
                      <a:rPr lang="en-US" altLang="en-US" i="1">
                        <a:latin typeface="Cambria Math"/>
                      </a:rPr>
                      <m:t>𝑘</m:t>
                    </m:r>
                  </m:oMath>
                </a14:m>
                <a:r>
                  <a:rPr lang="en-US" altLang="en-US" dirty="0" err="1">
                    <a:latin typeface="Times New Roman" panose="02020603050405020304" pitchFamily="18" charset="0"/>
                    <a:cs typeface="Times New Roman" panose="02020603050405020304" pitchFamily="18" charset="0"/>
                  </a:rPr>
                  <a:t>th</a:t>
                </a:r>
                <a:r>
                  <a:rPr lang="en-US" altLang="en-US" dirty="0">
                    <a:latin typeface="Times New Roman" panose="02020603050405020304" pitchFamily="18" charset="0"/>
                    <a:cs typeface="Times New Roman" panose="02020603050405020304" pitchFamily="18" charset="0"/>
                  </a:rPr>
                  <a:t> element of overall output vector </a:t>
                </a:r>
              </a:p>
              <a:p>
                <a:pPr>
                  <a:lnSpc>
                    <a:spcPct val="110000"/>
                  </a:lnSpc>
                  <a:spcBef>
                    <a:spcPts val="0"/>
                  </a:spcBef>
                </a:pPr>
                <a14:m>
                  <m:oMath xmlns:m="http://schemas.openxmlformats.org/officeDocument/2006/math">
                    <m:r>
                      <a:rPr lang="en-US" altLang="en-US" i="1">
                        <a:latin typeface="Cambria Math"/>
                      </a:rPr>
                      <m:t>𝜂</m:t>
                    </m:r>
                  </m:oMath>
                </a14:m>
                <a:r>
                  <a:rPr lang="en-US" altLang="en-US" dirty="0">
                    <a:latin typeface="Times New Roman" panose="02020603050405020304" pitchFamily="18" charset="0"/>
                    <a:cs typeface="Times New Roman" panose="02020603050405020304" pitchFamily="18" charset="0"/>
                  </a:rPr>
                  <a:t> learning-rate parameter </a:t>
                </a:r>
              </a:p>
              <a:p>
                <a:pPr>
                  <a:lnSpc>
                    <a:spcPct val="110000"/>
                  </a:lnSpc>
                  <a:spcBef>
                    <a:spcPts val="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𝑚</m:t>
                        </m:r>
                      </m:e>
                      <m:sub>
                        <m:r>
                          <a:rPr lang="en-US" altLang="en-US" i="1">
                            <a:latin typeface="Cambria Math"/>
                          </a:rPr>
                          <m:t>𝑙</m:t>
                        </m:r>
                      </m:sub>
                    </m:sSub>
                  </m:oMath>
                </a14:m>
                <a:r>
                  <a:rPr lang="en-US" altLang="en-US" dirty="0">
                    <a:latin typeface="Times New Roman" panose="02020603050405020304" pitchFamily="18" charset="0"/>
                    <a:cs typeface="Times New Roman" panose="02020603050405020304" pitchFamily="18" charset="0"/>
                  </a:rPr>
                  <a:t>size (number of nodes) in layer </a:t>
                </a:r>
                <a14:m>
                  <m:oMath xmlns:m="http://schemas.openxmlformats.org/officeDocument/2006/math">
                    <m:r>
                      <a:rPr lang="en-US" altLang="en-US" i="1">
                        <a:latin typeface="Cambria Math"/>
                      </a:rPr>
                      <m:t>𝑙</m:t>
                    </m:r>
                  </m:oMath>
                </a14:m>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a:rPr>
                      <m:t>𝑙</m:t>
                    </m:r>
                    <m:r>
                      <a:rPr lang="en-US" altLang="en-US" i="1">
                        <a:latin typeface="Cambria Math"/>
                      </a:rPr>
                      <m:t>∈</m:t>
                    </m:r>
                    <m:d>
                      <m:dPr>
                        <m:begChr m:val="{"/>
                        <m:endChr m:val="}"/>
                        <m:ctrlPr>
                          <a:rPr lang="en-US" altLang="en-US" i="1">
                            <a:latin typeface="Cambria Math" panose="02040503050406030204" pitchFamily="18" charset="0"/>
                          </a:rPr>
                        </m:ctrlPr>
                      </m:dPr>
                      <m:e>
                        <m:r>
                          <a:rPr lang="en-US" altLang="en-US" i="1">
                            <a:latin typeface="Cambria Math"/>
                          </a:rPr>
                          <m:t>0,1,…,</m:t>
                        </m:r>
                        <m:r>
                          <a:rPr lang="en-US" altLang="en-US" i="1">
                            <a:latin typeface="Cambria Math"/>
                          </a:rPr>
                          <m:t>𝐿</m:t>
                        </m:r>
                      </m:e>
                    </m:d>
                  </m:oMath>
                </a14:m>
                <a:r>
                  <a:rPr lang="en-US" altLang="en-US"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en-US" i="1">
                        <a:latin typeface="Cambria Math"/>
                      </a:rPr>
                      <m:t>𝐿</m:t>
                    </m:r>
                  </m:oMath>
                </a14:m>
                <a:r>
                  <a:rPr lang="en-US" altLang="en-US" dirty="0">
                    <a:latin typeface="Times New Roman" panose="02020603050405020304" pitchFamily="18" charset="0"/>
                    <a:cs typeface="Times New Roman" panose="02020603050405020304" pitchFamily="18" charset="0"/>
                  </a:rPr>
                  <a:t> is the depth of network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𝑚</m:t>
                        </m:r>
                      </m:e>
                      <m:sub>
                        <m:r>
                          <a:rPr lang="en-US" altLang="en-US" i="1">
                            <a:latin typeface="Cambria Math"/>
                          </a:rPr>
                          <m:t>0</m:t>
                        </m:r>
                      </m:sub>
                    </m:sSub>
                  </m:oMath>
                </a14:m>
                <a:r>
                  <a:rPr lang="en-US" altLang="en-US" dirty="0">
                    <a:latin typeface="Times New Roman" panose="02020603050405020304" pitchFamily="18" charset="0"/>
                    <a:cs typeface="Times New Roman" panose="02020603050405020304" pitchFamily="18" charset="0"/>
                  </a:rPr>
                  <a:t> size of input layer,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𝑚</m:t>
                        </m:r>
                      </m:e>
                      <m:sub>
                        <m:r>
                          <a:rPr lang="en-US" altLang="en-US" i="1">
                            <a:latin typeface="Cambria Math"/>
                          </a:rPr>
                          <m:t>1</m:t>
                        </m:r>
                      </m:sub>
                    </m:sSub>
                  </m:oMath>
                </a14:m>
                <a:r>
                  <a:rPr lang="en-US" altLang="en-US" dirty="0">
                    <a:latin typeface="Times New Roman" panose="02020603050405020304" pitchFamily="18" charset="0"/>
                    <a:cs typeface="Times New Roman" panose="02020603050405020304" pitchFamily="18" charset="0"/>
                  </a:rPr>
                  <a:t> size of first hidden layer, …,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rPr>
                          <m:t>𝑚</m:t>
                        </m:r>
                      </m:e>
                      <m:sub>
                        <m:r>
                          <a:rPr lang="en-US" altLang="en-US" i="1">
                            <a:latin typeface="Cambria Math"/>
                          </a:rPr>
                          <m:t>𝐿</m:t>
                        </m:r>
                      </m:sub>
                    </m:sSub>
                  </m:oMath>
                </a14:m>
                <a:r>
                  <a:rPr lang="en-US" altLang="en-US" dirty="0">
                    <a:latin typeface="Times New Roman" panose="02020603050405020304" pitchFamily="18" charset="0"/>
                    <a:cs typeface="Times New Roman" panose="02020603050405020304" pitchFamily="18" charset="0"/>
                  </a:rPr>
                  <a:t> (or </a:t>
                </a:r>
                <a14:m>
                  <m:oMath xmlns:m="http://schemas.openxmlformats.org/officeDocument/2006/math">
                    <m:r>
                      <a:rPr lang="en-US" altLang="en-US" i="1">
                        <a:latin typeface="Cambria Math"/>
                      </a:rPr>
                      <m:t>𝑀</m:t>
                    </m:r>
                  </m:oMath>
                </a14:m>
                <a:r>
                  <a:rPr lang="en-US" altLang="en-US" dirty="0">
                    <a:latin typeface="Times New Roman" panose="02020603050405020304" pitchFamily="18" charset="0"/>
                    <a:cs typeface="Times New Roman" panose="02020603050405020304" pitchFamily="18" charset="0"/>
                  </a:rPr>
                  <a:t>) size of output layer)</a:t>
                </a:r>
              </a:p>
              <a:p>
                <a:pPr>
                  <a:lnSpc>
                    <a:spcPct val="80000"/>
                  </a:lnSpc>
                </a:pPr>
                <a:endParaRPr lang="en-US" altLang="en-US" dirty="0">
                  <a:latin typeface="Times New Roman" panose="02020603050405020304" pitchFamily="18" charset="0"/>
                  <a:cs typeface="Times New Roman" panose="02020603050405020304" pitchFamily="18" charset="0"/>
                </a:endParaRPr>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bwMode="auto">
              <a:xfrm>
                <a:off x="874566" y="1112629"/>
                <a:ext cx="8229600" cy="4906963"/>
              </a:xfrm>
              <a:blipFill rotWithShape="0">
                <a:blip r:embed="rId2"/>
                <a:stretch>
                  <a:fillRect t="-1368" r="-1185" b="-3234"/>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4096807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75910" y="237936"/>
            <a:ext cx="10887777" cy="590931"/>
          </a:xfrm>
        </p:spPr>
        <p:txBody>
          <a:bodyPr wrap="square">
            <a:spAutoFit/>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575910" y="1143001"/>
                <a:ext cx="10887777" cy="498316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20000"/>
                  </a:lnSpc>
                  <a:spcBef>
                    <a:spcPts val="0"/>
                  </a:spcBef>
                </a:pPr>
                <a:r>
                  <a:rPr lang="en-US" altLang="en-US" sz="1800" dirty="0">
                    <a:latin typeface="Times New Roman" panose="02020603050405020304" pitchFamily="18" charset="0"/>
                    <a:cs typeface="Times New Roman" panose="02020603050405020304" pitchFamily="18" charset="0"/>
                  </a:rPr>
                  <a:t>Error signal at the output of neuron </a:t>
                </a:r>
                <a14:m>
                  <m:oMath xmlns:m="http://schemas.openxmlformats.org/officeDocument/2006/math">
                    <m:r>
                      <a:rPr lang="en-US" altLang="en-US" sz="1800" i="1">
                        <a:latin typeface="Cambria Math"/>
                      </a:rPr>
                      <m:t>𝑗</m:t>
                    </m:r>
                  </m:oMath>
                </a14:m>
                <a:r>
                  <a:rPr lang="en-US" altLang="en-US" sz="1800" dirty="0">
                    <a:latin typeface="Times New Roman" panose="02020603050405020304" pitchFamily="18" charset="0"/>
                    <a:cs typeface="Times New Roman" panose="02020603050405020304" pitchFamily="18" charset="0"/>
                  </a:rPr>
                  <a:t> at iteration </a:t>
                </a:r>
                <a14:m>
                  <m:oMath xmlns:m="http://schemas.openxmlformats.org/officeDocument/2006/math">
                    <m:r>
                      <a:rPr lang="en-US" altLang="en-US" sz="1800" i="1">
                        <a:latin typeface="Cambria Math"/>
                      </a:rPr>
                      <m:t>𝑛</m:t>
                    </m:r>
                  </m:oMath>
                </a14:m>
                <a:r>
                  <a:rPr lang="en-US" altLang="en-US" sz="1800" dirty="0">
                    <a:latin typeface="Times New Roman" panose="02020603050405020304" pitchFamily="18" charset="0"/>
                    <a:cs typeface="Times New Roman" panose="02020603050405020304" pitchFamily="18" charset="0"/>
                  </a:rPr>
                  <a:t> (i.e., presentation of the </a:t>
                </a:r>
                <a14:m>
                  <m:oMath xmlns:m="http://schemas.openxmlformats.org/officeDocument/2006/math">
                    <m:r>
                      <a:rPr lang="en-US" altLang="en-US" sz="1800" i="1">
                        <a:latin typeface="Cambria Math"/>
                      </a:rPr>
                      <m:t>𝑛</m:t>
                    </m:r>
                  </m:oMath>
                </a14:m>
                <a:r>
                  <a:rPr lang="en-US" altLang="en-US" sz="1800" dirty="0" err="1">
                    <a:latin typeface="Times New Roman" panose="02020603050405020304" pitchFamily="18" charset="0"/>
                    <a:cs typeface="Times New Roman" panose="02020603050405020304" pitchFamily="18" charset="0"/>
                  </a:rPr>
                  <a:t>th</a:t>
                </a:r>
                <a:r>
                  <a:rPr lang="en-US" altLang="en-US" sz="1800" dirty="0">
                    <a:latin typeface="Times New Roman" panose="02020603050405020304" pitchFamily="18" charset="0"/>
                    <a:cs typeface="Times New Roman" panose="02020603050405020304" pitchFamily="18" charset="0"/>
                  </a:rPr>
                  <a:t> training example) is </a:t>
                </a:r>
              </a:p>
              <a:p>
                <a:pPr marL="0" indent="0" algn="r">
                  <a:lnSpc>
                    <a:spcPct val="120000"/>
                  </a:lnSpc>
                  <a:spcBef>
                    <a:spcPts val="0"/>
                  </a:spcBef>
                  <a:buNone/>
                </a:pPr>
                <a14:m>
                  <m:oMath xmlns:m="http://schemas.openxmlformats.org/officeDocument/2006/math">
                    <m:sSub>
                      <m:sSubPr>
                        <m:ctrlPr>
                          <a:rPr lang="en-US" altLang="en-US" sz="1800" i="1">
                            <a:latin typeface="Cambria Math" panose="02040503050406030204" pitchFamily="18" charset="0"/>
                          </a:rPr>
                        </m:ctrlPr>
                      </m:sSubPr>
                      <m:e>
                        <m:r>
                          <a:rPr lang="en-US" altLang="en-US" sz="1800" i="1">
                            <a:latin typeface="Cambria Math"/>
                          </a:rPr>
                          <m:t>𝑒</m:t>
                        </m:r>
                      </m:e>
                      <m:sub>
                        <m:r>
                          <a:rPr lang="en-US" altLang="en-US" sz="1800" i="1">
                            <a:latin typeface="Cambria Math"/>
                          </a:rPr>
                          <m:t>𝑗</m:t>
                        </m:r>
                      </m:sub>
                    </m:sSub>
                    <m:d>
                      <m:dPr>
                        <m:ctrlPr>
                          <a:rPr lang="en-US" altLang="en-US" sz="1800" i="1">
                            <a:latin typeface="Cambria Math" panose="02040503050406030204" pitchFamily="18" charset="0"/>
                          </a:rPr>
                        </m:ctrlPr>
                      </m:dPr>
                      <m:e>
                        <m:r>
                          <a:rPr lang="en-US" altLang="en-US" sz="1800" i="1">
                            <a:latin typeface="Cambria Math"/>
                          </a:rPr>
                          <m:t>𝑛</m:t>
                        </m:r>
                      </m:e>
                    </m:d>
                    <m:r>
                      <a:rPr lang="en-US" altLang="en-US" sz="1800" i="1">
                        <a:latin typeface="Cambria Math"/>
                      </a:rPr>
                      <m:t>=</m:t>
                    </m:r>
                    <m:sSub>
                      <m:sSubPr>
                        <m:ctrlPr>
                          <a:rPr lang="en-US" altLang="en-US" sz="1800" i="1">
                            <a:latin typeface="Cambria Math" panose="02040503050406030204" pitchFamily="18" charset="0"/>
                          </a:rPr>
                        </m:ctrlPr>
                      </m:sSubPr>
                      <m:e>
                        <m:r>
                          <a:rPr lang="en-US" altLang="en-US" sz="1800" i="1">
                            <a:latin typeface="Cambria Math"/>
                          </a:rPr>
                          <m:t>𝑑</m:t>
                        </m:r>
                      </m:e>
                      <m:sub>
                        <m:r>
                          <a:rPr lang="en-US" altLang="en-US" sz="1800" i="1">
                            <a:latin typeface="Cambria Math"/>
                          </a:rPr>
                          <m:t>𝑗</m:t>
                        </m:r>
                      </m:sub>
                    </m:sSub>
                    <m:d>
                      <m:dPr>
                        <m:ctrlPr>
                          <a:rPr lang="en-US" altLang="en-US" sz="1800" i="1">
                            <a:latin typeface="Cambria Math" panose="02040503050406030204" pitchFamily="18" charset="0"/>
                          </a:rPr>
                        </m:ctrlPr>
                      </m:dPr>
                      <m:e>
                        <m:r>
                          <a:rPr lang="en-US" altLang="en-US" sz="1800" i="1">
                            <a:latin typeface="Cambria Math"/>
                          </a:rPr>
                          <m:t>𝑛</m:t>
                        </m:r>
                      </m:e>
                    </m:d>
                    <m:r>
                      <a:rPr lang="en-US" altLang="en-US" sz="1800" i="1">
                        <a:latin typeface="Cambria Math"/>
                      </a:rPr>
                      <m:t>−</m:t>
                    </m:r>
                    <m:sSub>
                      <m:sSubPr>
                        <m:ctrlPr>
                          <a:rPr lang="en-US" altLang="en-US" sz="1800" i="1">
                            <a:latin typeface="Cambria Math" panose="02040503050406030204" pitchFamily="18" charset="0"/>
                          </a:rPr>
                        </m:ctrlPr>
                      </m:sSubPr>
                      <m:e>
                        <m:r>
                          <a:rPr lang="en-US" altLang="en-US" sz="1800" i="1">
                            <a:latin typeface="Cambria Math"/>
                          </a:rPr>
                          <m:t>𝑦</m:t>
                        </m:r>
                      </m:e>
                      <m:sub>
                        <m:r>
                          <a:rPr lang="en-US" altLang="en-US" sz="1800" i="1">
                            <a:latin typeface="Cambria Math"/>
                          </a:rPr>
                          <m:t>𝑗</m:t>
                        </m:r>
                      </m:sub>
                    </m:sSub>
                    <m:d>
                      <m:dPr>
                        <m:ctrlPr>
                          <a:rPr lang="en-US" altLang="en-US" sz="1800" i="1">
                            <a:latin typeface="Cambria Math" panose="02040503050406030204" pitchFamily="18" charset="0"/>
                          </a:rPr>
                        </m:ctrlPr>
                      </m:dPr>
                      <m:e>
                        <m:r>
                          <a:rPr lang="en-US" altLang="en-US" sz="1800" i="1">
                            <a:latin typeface="Cambria Math"/>
                          </a:rPr>
                          <m:t>𝑛</m:t>
                        </m:r>
                      </m:e>
                    </m:d>
                  </m:oMath>
                </a14:m>
                <a:r>
                  <a:rPr lang="en-US" altLang="en-US" sz="1800" dirty="0">
                    <a:latin typeface="Times New Roman" panose="02020603050405020304" pitchFamily="18" charset="0"/>
                    <a:cs typeface="Times New Roman" panose="02020603050405020304" pitchFamily="18" charset="0"/>
                  </a:rPr>
                  <a:t>, neuron </a:t>
                </a:r>
                <a14:m>
                  <m:oMath xmlns:m="http://schemas.openxmlformats.org/officeDocument/2006/math">
                    <m:r>
                      <a:rPr lang="en-US" altLang="en-US" sz="1800" i="1">
                        <a:latin typeface="Cambria Math"/>
                      </a:rPr>
                      <m:t>𝑗</m:t>
                    </m:r>
                  </m:oMath>
                </a14:m>
                <a:r>
                  <a:rPr lang="en-US" altLang="en-US" sz="1800" dirty="0">
                    <a:latin typeface="Times New Roman" panose="02020603050405020304" pitchFamily="18" charset="0"/>
                    <a:cs typeface="Times New Roman" panose="02020603050405020304" pitchFamily="18" charset="0"/>
                  </a:rPr>
                  <a:t> is an output node 	(Eq. 1)</a:t>
                </a:r>
              </a:p>
              <a:p>
                <a:pPr>
                  <a:lnSpc>
                    <a:spcPct val="120000"/>
                  </a:lnSpc>
                  <a:spcBef>
                    <a:spcPts val="0"/>
                  </a:spcBef>
                </a:pPr>
                <a:r>
                  <a:rPr lang="en-US" altLang="en-US" sz="1800" dirty="0">
                    <a:latin typeface="Times New Roman" panose="02020603050405020304" pitchFamily="18" charset="0"/>
                    <a:cs typeface="Times New Roman" panose="02020603050405020304" pitchFamily="18" charset="0"/>
                  </a:rPr>
                  <a:t>Instantaneous value of the error energy for neuron </a:t>
                </a:r>
                <a14:m>
                  <m:oMath xmlns:m="http://schemas.openxmlformats.org/officeDocument/2006/math">
                    <m:r>
                      <a:rPr lang="en-US" altLang="en-US" sz="1800" i="1">
                        <a:latin typeface="Cambria Math"/>
                      </a:rPr>
                      <m:t>𝑗</m:t>
                    </m:r>
                  </m:oMath>
                </a14:m>
                <a:r>
                  <a:rPr lang="en-US" altLang="en-US" sz="1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1800" i="1">
                              <a:latin typeface="Cambria Math" panose="02040503050406030204" pitchFamily="18" charset="0"/>
                            </a:rPr>
                          </m:ctrlPr>
                        </m:fPr>
                        <m:num>
                          <m:r>
                            <a:rPr lang="en-US" altLang="en-US" sz="1800" i="1">
                              <a:latin typeface="Cambria Math"/>
                            </a:rPr>
                            <m:t>1</m:t>
                          </m:r>
                        </m:num>
                        <m:den>
                          <m:r>
                            <a:rPr lang="en-US" altLang="en-US" sz="1800" i="1">
                              <a:latin typeface="Cambria Math"/>
                            </a:rPr>
                            <m:t>2</m:t>
                          </m:r>
                        </m:den>
                      </m:f>
                      <m:sSubSup>
                        <m:sSubSupPr>
                          <m:ctrlPr>
                            <a:rPr lang="en-US" altLang="en-US" sz="1800" i="1">
                              <a:latin typeface="Cambria Math" panose="02040503050406030204" pitchFamily="18" charset="0"/>
                            </a:rPr>
                          </m:ctrlPr>
                        </m:sSubSupPr>
                        <m:e>
                          <m:r>
                            <a:rPr lang="en-US" altLang="en-US" sz="1800" i="1">
                              <a:latin typeface="Cambria Math"/>
                            </a:rPr>
                            <m:t>𝑒</m:t>
                          </m:r>
                        </m:e>
                        <m:sub>
                          <m:r>
                            <a:rPr lang="en-US" altLang="en-US" sz="1800" i="1">
                              <a:latin typeface="Cambria Math"/>
                            </a:rPr>
                            <m:t>𝑗</m:t>
                          </m:r>
                        </m:sub>
                        <m:sup>
                          <m:r>
                            <a:rPr lang="en-US" altLang="en-US" sz="1800" i="1">
                              <a:latin typeface="Cambria Math"/>
                            </a:rPr>
                            <m:t>2</m:t>
                          </m:r>
                        </m:sup>
                      </m:sSubSup>
                      <m:d>
                        <m:dPr>
                          <m:ctrlPr>
                            <a:rPr lang="en-US" altLang="en-US" sz="1800" i="1">
                              <a:latin typeface="Cambria Math" panose="02040503050406030204" pitchFamily="18" charset="0"/>
                            </a:rPr>
                          </m:ctrlPr>
                        </m:dPr>
                        <m:e>
                          <m:r>
                            <a:rPr lang="en-US" altLang="en-US" sz="1800" i="1">
                              <a:latin typeface="Cambria Math"/>
                            </a:rPr>
                            <m:t>𝑛</m:t>
                          </m:r>
                        </m:e>
                      </m:d>
                    </m:oMath>
                  </m:oMathPara>
                </a14:m>
                <a:endParaRPr lang="en-US" altLang="en-US" sz="18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en-US" sz="1800" dirty="0">
                    <a:latin typeface="Times New Roman" panose="02020603050405020304" pitchFamily="18" charset="0"/>
                    <a:cs typeface="Times New Roman" panose="02020603050405020304" pitchFamily="18" charset="0"/>
                  </a:rPr>
                  <a:t>For total instantaneous error energy, sum over all output neurons </a:t>
                </a:r>
              </a:p>
              <a:p>
                <a:pPr marL="0" indent="0" algn="r">
                  <a:lnSpc>
                    <a:spcPct val="120000"/>
                  </a:lnSpc>
                  <a:spcBef>
                    <a:spcPts val="0"/>
                  </a:spcBef>
                  <a:buNone/>
                </a:pPr>
                <a14:m>
                  <m:oMath xmlns:m="http://schemas.openxmlformats.org/officeDocument/2006/math">
                    <m:r>
                      <a:rPr lang="en-GB" sz="1800" i="1">
                        <a:latin typeface="Cambria Math"/>
                        <a:ea typeface="Cambria Math"/>
                      </a:rPr>
                      <m:t>ℰ</m:t>
                    </m:r>
                    <m:d>
                      <m:dPr>
                        <m:ctrlPr>
                          <a:rPr lang="en-US" sz="1800" i="1">
                            <a:latin typeface="Cambria Math" panose="02040503050406030204" pitchFamily="18" charset="0"/>
                            <a:ea typeface="Cambria Math"/>
                          </a:rPr>
                        </m:ctrlPr>
                      </m:dPr>
                      <m:e>
                        <m:r>
                          <a:rPr lang="en-US" sz="1800" i="1">
                            <a:latin typeface="Cambria Math"/>
                            <a:ea typeface="Cambria Math"/>
                          </a:rPr>
                          <m:t>𝑛</m:t>
                        </m:r>
                      </m:e>
                    </m:d>
                    <m:r>
                      <a:rPr lang="en-US" sz="1800" i="1">
                        <a:latin typeface="Cambria Math"/>
                        <a:ea typeface="Cambria Math"/>
                      </a:rPr>
                      <m:t>=</m:t>
                    </m:r>
                    <m:f>
                      <m:fPr>
                        <m:ctrlPr>
                          <a:rPr lang="en-US" sz="1800" i="1">
                            <a:latin typeface="Cambria Math" panose="02040503050406030204" pitchFamily="18" charset="0"/>
                            <a:ea typeface="Cambria Math"/>
                          </a:rPr>
                        </m:ctrlPr>
                      </m:fPr>
                      <m:num>
                        <m:r>
                          <a:rPr lang="en-US" sz="1800" i="1">
                            <a:latin typeface="Cambria Math"/>
                            <a:ea typeface="Cambria Math"/>
                          </a:rPr>
                          <m:t>1</m:t>
                        </m:r>
                      </m:num>
                      <m:den>
                        <m:r>
                          <a:rPr lang="en-US" sz="1800" i="1">
                            <a:latin typeface="Cambria Math"/>
                            <a:ea typeface="Cambria Math"/>
                          </a:rPr>
                          <m:t>2</m:t>
                        </m:r>
                      </m:den>
                    </m:f>
                    <m:nary>
                      <m:naryPr>
                        <m:chr m:val="∑"/>
                        <m:supHide m:val="on"/>
                        <m:ctrlPr>
                          <a:rPr lang="en-US" sz="1800" i="1">
                            <a:latin typeface="Cambria Math" panose="02040503050406030204" pitchFamily="18" charset="0"/>
                            <a:ea typeface="Cambria Math"/>
                          </a:rPr>
                        </m:ctrlPr>
                      </m:naryPr>
                      <m:sub>
                        <m:r>
                          <m:rPr>
                            <m:brk m:alnAt="7"/>
                          </m:rPr>
                          <a:rPr lang="en-US" sz="1800" i="1">
                            <a:latin typeface="Cambria Math"/>
                            <a:ea typeface="Cambria Math"/>
                          </a:rPr>
                          <m:t>𝑗</m:t>
                        </m:r>
                        <m:r>
                          <a:rPr lang="en-US" sz="1800" i="1">
                            <a:latin typeface="Cambria Math"/>
                            <a:ea typeface="Cambria Math"/>
                          </a:rPr>
                          <m:t>∈</m:t>
                        </m:r>
                        <m:r>
                          <a:rPr lang="en-US" sz="1800" i="1">
                            <a:latin typeface="Cambria Math"/>
                            <a:ea typeface="Cambria Math"/>
                          </a:rPr>
                          <m:t>𝐶</m:t>
                        </m:r>
                      </m:sub>
                      <m:sup/>
                      <m:e>
                        <m:sSubSup>
                          <m:sSubSupPr>
                            <m:ctrlPr>
                              <a:rPr lang="en-US" sz="1800" i="1">
                                <a:latin typeface="Cambria Math" panose="02040503050406030204" pitchFamily="18" charset="0"/>
                                <a:ea typeface="Cambria Math"/>
                              </a:rPr>
                            </m:ctrlPr>
                          </m:sSubSupPr>
                          <m:e>
                            <m:r>
                              <a:rPr lang="en-US" sz="1800" i="1">
                                <a:latin typeface="Cambria Math"/>
                                <a:ea typeface="Cambria Math"/>
                              </a:rPr>
                              <m:t>𝑒</m:t>
                            </m:r>
                          </m:e>
                          <m:sub>
                            <m:r>
                              <a:rPr lang="en-US" sz="1800" i="1">
                                <a:latin typeface="Cambria Math"/>
                                <a:ea typeface="Cambria Math"/>
                              </a:rPr>
                              <m:t>𝑗</m:t>
                            </m:r>
                          </m:sub>
                          <m:sup>
                            <m:r>
                              <a:rPr lang="en-US" sz="1800" i="1">
                                <a:latin typeface="Cambria Math"/>
                                <a:ea typeface="Cambria Math"/>
                              </a:rPr>
                              <m:t>2</m:t>
                            </m:r>
                          </m:sup>
                        </m:sSubSup>
                        <m:d>
                          <m:dPr>
                            <m:ctrlPr>
                              <a:rPr lang="en-US" sz="1800" i="1">
                                <a:latin typeface="Cambria Math" panose="02040503050406030204" pitchFamily="18" charset="0"/>
                                <a:ea typeface="Cambria Math"/>
                              </a:rPr>
                            </m:ctrlPr>
                          </m:dPr>
                          <m:e>
                            <m:r>
                              <a:rPr lang="en-US" sz="1800" i="1">
                                <a:latin typeface="Cambria Math"/>
                                <a:ea typeface="Cambria Math"/>
                              </a:rPr>
                              <m:t>𝑛</m:t>
                            </m:r>
                          </m:e>
                        </m:d>
                      </m:e>
                    </m:nary>
                  </m:oMath>
                </a14:m>
                <a:r>
                  <a:rPr lang="en-US" altLang="en-US" sz="1800" dirty="0">
                    <a:latin typeface="Times New Roman" panose="02020603050405020304" pitchFamily="18" charset="0"/>
                    <a:cs typeface="Times New Roman" panose="02020603050405020304" pitchFamily="18" charset="0"/>
                  </a:rPr>
                  <a:t> 			(Eq. 2)</a:t>
                </a:r>
              </a:p>
              <a:p>
                <a:pPr marL="0" indent="0">
                  <a:lnSpc>
                    <a:spcPct val="120000"/>
                  </a:lnSpc>
                  <a:spcBef>
                    <a:spcPts val="0"/>
                  </a:spcBef>
                  <a:buNone/>
                </a:pPr>
                <a:r>
                  <a:rPr lang="en-US" altLang="en-US" sz="1800" dirty="0">
                    <a:latin typeface="Times New Roman" panose="02020603050405020304" pitchFamily="18" charset="0"/>
                    <a:cs typeface="Times New Roman" panose="02020603050405020304" pitchFamily="18" charset="0"/>
                  </a:rPr>
                  <a:t>where set </a:t>
                </a:r>
                <a14:m>
                  <m:oMath xmlns:m="http://schemas.openxmlformats.org/officeDocument/2006/math">
                    <m:r>
                      <a:rPr lang="en-US" altLang="en-US" sz="1800" i="1">
                        <a:latin typeface="Cambria Math"/>
                      </a:rPr>
                      <m:t>𝐶</m:t>
                    </m:r>
                  </m:oMath>
                </a14:m>
                <a:r>
                  <a:rPr lang="en-US" altLang="en-US" sz="1800" dirty="0">
                    <a:latin typeface="Times New Roman" panose="02020603050405020304" pitchFamily="18" charset="0"/>
                    <a:cs typeface="Times New Roman" panose="02020603050405020304" pitchFamily="18" charset="0"/>
                  </a:rPr>
                  <a:t> denotes all output neurons </a:t>
                </a:r>
              </a:p>
              <a:p>
                <a:pPr>
                  <a:lnSpc>
                    <a:spcPct val="120000"/>
                  </a:lnSpc>
                  <a:spcBef>
                    <a:spcPts val="0"/>
                  </a:spcBef>
                </a:pPr>
                <a:r>
                  <a:rPr lang="en-US" altLang="en-US" sz="1800" dirty="0">
                    <a:latin typeface="Times New Roman" panose="02020603050405020304" pitchFamily="18" charset="0"/>
                    <a:cs typeface="Times New Roman" panose="02020603050405020304" pitchFamily="18" charset="0"/>
                  </a:rPr>
                  <a:t>Let </a:t>
                </a:r>
                <a14:m>
                  <m:oMath xmlns:m="http://schemas.openxmlformats.org/officeDocument/2006/math">
                    <m:r>
                      <a:rPr lang="en-US" altLang="en-US" sz="1800" i="1">
                        <a:latin typeface="Cambria Math"/>
                      </a:rPr>
                      <m:t>𝑁</m:t>
                    </m:r>
                  </m:oMath>
                </a14:m>
                <a:r>
                  <a:rPr lang="en-US" altLang="en-US" sz="1800" dirty="0">
                    <a:latin typeface="Times New Roman" panose="02020603050405020304" pitchFamily="18" charset="0"/>
                    <a:cs typeface="Times New Roman" panose="02020603050405020304" pitchFamily="18" charset="0"/>
                  </a:rPr>
                  <a:t> be the number of examples in the training set. Then </a:t>
                </a:r>
                <a:r>
                  <a:rPr lang="en-US" altLang="en-US" sz="1800" i="1" dirty="0">
                    <a:latin typeface="Times New Roman" panose="02020603050405020304" pitchFamily="18" charset="0"/>
                    <a:cs typeface="Times New Roman" panose="02020603050405020304" pitchFamily="18" charset="0"/>
                  </a:rPr>
                  <a:t>average squared error energy</a:t>
                </a:r>
                <a:r>
                  <a:rPr lang="en-US" altLang="en-US" sz="1800" dirty="0">
                    <a:latin typeface="Times New Roman" panose="02020603050405020304" pitchFamily="18" charset="0"/>
                    <a:cs typeface="Times New Roman" panose="02020603050405020304" pitchFamily="18" charset="0"/>
                  </a:rPr>
                  <a:t> is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ea typeface="Cambria Math"/>
                            </a:rPr>
                          </m:ctrlPr>
                        </m:sSubPr>
                        <m:e>
                          <m:r>
                            <a:rPr lang="en-GB" sz="1800" i="1">
                              <a:latin typeface="Cambria Math"/>
                              <a:ea typeface="Cambria Math"/>
                            </a:rPr>
                            <m:t>ℰ</m:t>
                          </m:r>
                        </m:e>
                        <m:sub>
                          <m:r>
                            <a:rPr lang="en-US" sz="1800" i="1">
                              <a:latin typeface="Cambria Math"/>
                              <a:ea typeface="Cambria Math"/>
                            </a:rPr>
                            <m:t>𝑎𝑣</m:t>
                          </m:r>
                        </m:sub>
                      </m:sSub>
                      <m:r>
                        <a:rPr lang="en-US" sz="1800" i="1">
                          <a:latin typeface="Cambria Math"/>
                          <a:ea typeface="Cambria Math"/>
                        </a:rPr>
                        <m:t>=</m:t>
                      </m:r>
                      <m:f>
                        <m:fPr>
                          <m:ctrlPr>
                            <a:rPr lang="en-US" sz="1800" i="1">
                              <a:latin typeface="Cambria Math" panose="02040503050406030204" pitchFamily="18" charset="0"/>
                              <a:ea typeface="Cambria Math"/>
                            </a:rPr>
                          </m:ctrlPr>
                        </m:fPr>
                        <m:num>
                          <m:r>
                            <a:rPr lang="en-US" sz="1800" i="1">
                              <a:latin typeface="Cambria Math"/>
                              <a:ea typeface="Cambria Math"/>
                            </a:rPr>
                            <m:t>1</m:t>
                          </m:r>
                        </m:num>
                        <m:den>
                          <m:r>
                            <a:rPr lang="en-US" sz="1800" i="1">
                              <a:latin typeface="Cambria Math"/>
                              <a:ea typeface="Cambria Math"/>
                            </a:rPr>
                            <m:t>𝑁</m:t>
                          </m:r>
                        </m:den>
                      </m:f>
                      <m:nary>
                        <m:naryPr>
                          <m:chr m:val="∑"/>
                          <m:supHide m:val="on"/>
                          <m:ctrlPr>
                            <a:rPr lang="en-US" sz="1800" i="1">
                              <a:latin typeface="Cambria Math" panose="02040503050406030204" pitchFamily="18" charset="0"/>
                              <a:ea typeface="Cambria Math"/>
                            </a:rPr>
                          </m:ctrlPr>
                        </m:naryPr>
                        <m:sub>
                          <m:r>
                            <m:rPr>
                              <m:brk m:alnAt="7"/>
                            </m:rPr>
                            <a:rPr lang="en-US" sz="1800" i="1">
                              <a:latin typeface="Cambria Math"/>
                              <a:ea typeface="Cambria Math"/>
                            </a:rPr>
                            <m:t>𝑛</m:t>
                          </m:r>
                          <m:r>
                            <a:rPr lang="en-US" sz="1800" i="1">
                              <a:latin typeface="Cambria Math"/>
                              <a:ea typeface="Cambria Math"/>
                            </a:rPr>
                            <m:t>∈</m:t>
                          </m:r>
                          <m:r>
                            <a:rPr lang="en-US" sz="1800" i="1">
                              <a:latin typeface="Cambria Math"/>
                              <a:ea typeface="Cambria Math"/>
                            </a:rPr>
                            <m:t>𝑁</m:t>
                          </m:r>
                        </m:sub>
                        <m:sup/>
                        <m:e>
                          <m:r>
                            <a:rPr lang="en-GB" sz="1800" i="1">
                              <a:latin typeface="Cambria Math"/>
                              <a:ea typeface="Cambria Math"/>
                            </a:rPr>
                            <m:t>ℰ</m:t>
                          </m:r>
                          <m:r>
                            <a:rPr lang="en-US" sz="1800" i="1">
                              <a:latin typeface="Cambria Math"/>
                              <a:ea typeface="Cambria Math"/>
                            </a:rPr>
                            <m:t>(</m:t>
                          </m:r>
                          <m:r>
                            <a:rPr lang="en-US" sz="1800" i="1">
                              <a:latin typeface="Cambria Math"/>
                              <a:ea typeface="Cambria Math"/>
                            </a:rPr>
                            <m:t>𝑛</m:t>
                          </m:r>
                          <m:r>
                            <a:rPr lang="en-US" sz="1800" i="1">
                              <a:latin typeface="Cambria Math"/>
                              <a:ea typeface="Cambria Math"/>
                            </a:rPr>
                            <m:t>)</m:t>
                          </m:r>
                        </m:e>
                      </m:nary>
                    </m:oMath>
                  </m:oMathPara>
                </a14:m>
                <a:endParaRPr lang="en-US" altLang="en-US" sz="1800" dirty="0">
                  <a:latin typeface="Times New Roman" panose="02020603050405020304" pitchFamily="18" charset="0"/>
                  <a:cs typeface="Times New Roman" panose="02020603050405020304" pitchFamily="18" charset="0"/>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575910" y="1143001"/>
                <a:ext cx="10887777" cy="4983163"/>
              </a:xfrm>
              <a:blipFill>
                <a:blip r:embed="rId2"/>
                <a:stretch>
                  <a:fillRect l="-448" t="-122" r="-44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6"/>
            <a:ext cx="10515600" cy="777876"/>
          </a:xfrm>
        </p:spPr>
        <p:txBody>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838200" y="1143002"/>
                <a:ext cx="9326078" cy="498316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20000"/>
                  </a:lnSpc>
                  <a:spcBef>
                    <a:spcPts val="0"/>
                  </a:spcBef>
                </a:pPr>
                <a14:m>
                  <m:oMath xmlns:m="http://schemas.openxmlformats.org/officeDocument/2006/math">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oMath>
                </a14:m>
                <a:r>
                  <a:rPr lang="en-US" altLang="en-US"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ea typeface="Cambria Math"/>
                          </a:rPr>
                        </m:ctrlPr>
                      </m:sSubPr>
                      <m:e>
                        <m:r>
                          <a:rPr lang="en-GB" sz="2000" i="1">
                            <a:latin typeface="Cambria Math"/>
                            <a:ea typeface="Cambria Math"/>
                          </a:rPr>
                          <m:t>ℰ</m:t>
                        </m:r>
                      </m:e>
                      <m:sub>
                        <m:r>
                          <a:rPr lang="en-US" sz="2000" i="1">
                            <a:latin typeface="Cambria Math"/>
                            <a:ea typeface="Cambria Math"/>
                          </a:rPr>
                          <m:t>𝑎𝑣</m:t>
                        </m:r>
                      </m:sub>
                    </m:sSub>
                  </m:oMath>
                </a14:m>
                <a:r>
                  <a:rPr lang="en-US" altLang="en-US" sz="2000" dirty="0">
                    <a:latin typeface="Times New Roman" panose="02020603050405020304" pitchFamily="18" charset="0"/>
                    <a:cs typeface="Times New Roman" panose="02020603050405020304" pitchFamily="18" charset="0"/>
                  </a:rPr>
                  <a:t> are functions of all free parameters (synaptic weights and bias levels) </a:t>
                </a:r>
              </a:p>
              <a:p>
                <a:pPr>
                  <a:lnSpc>
                    <a:spcPct val="120000"/>
                  </a:lnSpc>
                  <a:spcBef>
                    <a:spcPts val="0"/>
                  </a:spcBef>
                </a:pPr>
                <a:r>
                  <a:rPr lang="en-US" sz="2000" dirty="0">
                    <a:latin typeface="Times New Roman" panose="02020603050405020304" pitchFamily="18" charset="0"/>
                    <a:ea typeface="Cambria Math"/>
                    <a:cs typeface="Times New Roman" panose="02020603050405020304" pitchFamily="18" charset="0"/>
                  </a:rPr>
                  <a:t>For a given training set, </a:t>
                </a:r>
                <a14:m>
                  <m:oMath xmlns:m="http://schemas.openxmlformats.org/officeDocument/2006/math">
                    <m:sSub>
                      <m:sSubPr>
                        <m:ctrlPr>
                          <a:rPr lang="en-US" sz="2000" i="1">
                            <a:latin typeface="Cambria Math" panose="02040503050406030204" pitchFamily="18" charset="0"/>
                            <a:ea typeface="Cambria Math"/>
                          </a:rPr>
                        </m:ctrlPr>
                      </m:sSubPr>
                      <m:e>
                        <m:r>
                          <a:rPr lang="en-GB" sz="2000" i="1">
                            <a:latin typeface="Cambria Math"/>
                            <a:ea typeface="Cambria Math"/>
                          </a:rPr>
                          <m:t>ℰ</m:t>
                        </m:r>
                      </m:e>
                      <m:sub>
                        <m:r>
                          <a:rPr lang="en-US" sz="2000" i="1">
                            <a:latin typeface="Cambria Math"/>
                            <a:ea typeface="Cambria Math"/>
                          </a:rPr>
                          <m:t>𝑎𝑣</m:t>
                        </m:r>
                      </m:sub>
                    </m:sSub>
                  </m:oMath>
                </a14:m>
                <a:r>
                  <a:rPr lang="en-US" altLang="en-US" sz="2000" dirty="0">
                    <a:latin typeface="Times New Roman" panose="02020603050405020304" pitchFamily="18" charset="0"/>
                    <a:cs typeface="Times New Roman" panose="02020603050405020304" pitchFamily="18" charset="0"/>
                  </a:rPr>
                  <a:t> represents the </a:t>
                </a:r>
                <a:r>
                  <a:rPr lang="en-US" altLang="en-US" sz="2000" i="1" dirty="0">
                    <a:latin typeface="Times New Roman" panose="02020603050405020304" pitchFamily="18" charset="0"/>
                    <a:cs typeface="Times New Roman" panose="02020603050405020304" pitchFamily="18" charset="0"/>
                  </a:rPr>
                  <a:t>cost function</a:t>
                </a:r>
                <a:r>
                  <a:rPr lang="en-US" altLang="en-US" sz="2000" dirty="0">
                    <a:latin typeface="Times New Roman" panose="02020603050405020304" pitchFamily="18" charset="0"/>
                    <a:cs typeface="Times New Roman" panose="02020603050405020304" pitchFamily="18" charset="0"/>
                  </a:rPr>
                  <a:t> as a measure of learning performance </a:t>
                </a: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The objective during the learning process is to adjust the free parameters to minimize </a:t>
                </a:r>
                <a14:m>
                  <m:oMath xmlns:m="http://schemas.openxmlformats.org/officeDocument/2006/math">
                    <m:sSub>
                      <m:sSubPr>
                        <m:ctrlPr>
                          <a:rPr lang="en-US" sz="2000" i="1">
                            <a:latin typeface="Cambria Math" panose="02040503050406030204" pitchFamily="18" charset="0"/>
                            <a:ea typeface="Cambria Math"/>
                          </a:rPr>
                        </m:ctrlPr>
                      </m:sSubPr>
                      <m:e>
                        <m:r>
                          <a:rPr lang="en-GB" sz="2000" i="1">
                            <a:latin typeface="Cambria Math"/>
                            <a:ea typeface="Cambria Math"/>
                          </a:rPr>
                          <m:t>ℰ</m:t>
                        </m:r>
                      </m:e>
                      <m:sub>
                        <m:r>
                          <a:rPr lang="en-US" sz="2000" i="1">
                            <a:latin typeface="Cambria Math"/>
                            <a:ea typeface="Cambria Math"/>
                          </a:rPr>
                          <m:t>𝑎𝑣</m:t>
                        </m:r>
                      </m:sub>
                    </m:sSub>
                  </m:oMath>
                </a14:m>
                <a:r>
                  <a:rPr lang="en-US" altLang="en-US" sz="2000" dirty="0">
                    <a:latin typeface="Times New Roman" panose="02020603050405020304" pitchFamily="18" charset="0"/>
                    <a:cs typeface="Times New Roman" panose="02020603050405020304" pitchFamily="18" charset="0"/>
                  </a:rPr>
                  <a:t> </a:t>
                </a: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To do this, we will use an approximation similar to the one we used in LMS algorithm </a:t>
                </a: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Weights will be adjusted after each example in the training set </a:t>
                </a: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The arithmetic average of these individual adjustments over the training set is an </a:t>
                </a:r>
                <a:r>
                  <a:rPr lang="en-US" altLang="en-US" sz="2000" i="1" dirty="0">
                    <a:latin typeface="Times New Roman" panose="02020603050405020304" pitchFamily="18" charset="0"/>
                    <a:cs typeface="Times New Roman" panose="02020603050405020304" pitchFamily="18" charset="0"/>
                  </a:rPr>
                  <a:t>estimate</a:t>
                </a:r>
                <a:r>
                  <a:rPr lang="en-US" altLang="en-US" sz="2000" dirty="0">
                    <a:latin typeface="Times New Roman" panose="02020603050405020304" pitchFamily="18" charset="0"/>
                    <a:cs typeface="Times New Roman" panose="02020603050405020304" pitchFamily="18" charset="0"/>
                  </a:rPr>
                  <a:t> of the true change that would happen if we modified the weights based on minimizing </a:t>
                </a:r>
                <a14:m>
                  <m:oMath xmlns:m="http://schemas.openxmlformats.org/officeDocument/2006/math">
                    <m:sSub>
                      <m:sSubPr>
                        <m:ctrlPr>
                          <a:rPr lang="en-US" sz="2000" i="1">
                            <a:latin typeface="Cambria Math" panose="02040503050406030204" pitchFamily="18" charset="0"/>
                            <a:ea typeface="Cambria Math"/>
                          </a:rPr>
                        </m:ctrlPr>
                      </m:sSubPr>
                      <m:e>
                        <m:r>
                          <a:rPr lang="en-GB" sz="2000" i="1">
                            <a:latin typeface="Cambria Math"/>
                            <a:ea typeface="Cambria Math"/>
                          </a:rPr>
                          <m:t>ℰ</m:t>
                        </m:r>
                      </m:e>
                      <m:sub>
                        <m:r>
                          <a:rPr lang="en-US" sz="2000" i="1">
                            <a:latin typeface="Cambria Math"/>
                            <a:ea typeface="Cambria Math"/>
                          </a:rPr>
                          <m:t>𝑎𝑣</m:t>
                        </m:r>
                      </m:sub>
                    </m:sSub>
                  </m:oMath>
                </a14:m>
                <a:r>
                  <a:rPr lang="en-US" altLang="en-US" sz="2000" dirty="0">
                    <a:latin typeface="Times New Roman" panose="02020603050405020304" pitchFamily="18" charset="0"/>
                    <a:cs typeface="Times New Roman" panose="02020603050405020304" pitchFamily="18" charset="0"/>
                  </a:rPr>
                  <a:t> over the entire set. </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838200" y="1143002"/>
                <a:ext cx="9326078" cy="4983163"/>
              </a:xfrm>
              <a:blipFill>
                <a:blip r:embed="rId2"/>
                <a:stretch>
                  <a:fillRect l="-589" t="-12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4054434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5"/>
            <a:ext cx="10515600" cy="915035"/>
          </a:xfrm>
        </p:spPr>
        <p:txBody>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sz="half" idx="1"/>
              </p:nvPr>
            </p:nvSpPr>
            <p:spPr bwMode="auto">
              <a:xfrm>
                <a:off x="838200" y="1280160"/>
                <a:ext cx="5181600" cy="4351338"/>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0" indent="0" algn="r">
                  <a:lnSpc>
                    <a:spcPct val="120000"/>
                  </a:lnSpc>
                  <a:spcBef>
                    <a:spcPts val="0"/>
                  </a:spcBef>
                  <a:buNone/>
                </a:pPr>
                <a14:m>
                  <m:oMath xmlns:m="http://schemas.openxmlformats.org/officeDocument/2006/math">
                    <m:sSub>
                      <m:sSubPr>
                        <m:ctrlPr>
                          <a:rPr lang="en-US" altLang="en-US" sz="1700" i="1">
                            <a:latin typeface="Cambria Math" panose="02040503050406030204" pitchFamily="18" charset="0"/>
                          </a:rPr>
                        </m:ctrlPr>
                      </m:sSubPr>
                      <m:e>
                        <m:r>
                          <a:rPr lang="en-US" altLang="en-US" sz="1700" i="1">
                            <a:latin typeface="Cambria Math"/>
                          </a:rPr>
                          <m:t>𝑣</m:t>
                        </m:r>
                      </m:e>
                      <m:sub>
                        <m:r>
                          <a:rPr lang="en-US" altLang="en-US" sz="1700" i="1">
                            <a:latin typeface="Cambria Math"/>
                          </a:rPr>
                          <m:t>𝑗</m:t>
                        </m:r>
                      </m:sub>
                    </m:sSub>
                    <m:d>
                      <m:dPr>
                        <m:ctrlPr>
                          <a:rPr lang="en-US" altLang="en-US" sz="1700" i="1">
                            <a:latin typeface="Cambria Math" panose="02040503050406030204" pitchFamily="18" charset="0"/>
                          </a:rPr>
                        </m:ctrlPr>
                      </m:dPr>
                      <m:e>
                        <m:r>
                          <a:rPr lang="en-US" altLang="en-US" sz="1700" i="1">
                            <a:latin typeface="Cambria Math"/>
                          </a:rPr>
                          <m:t>𝑛</m:t>
                        </m:r>
                      </m:e>
                    </m:d>
                    <m:r>
                      <a:rPr lang="en-US" altLang="en-US" sz="1700" i="1">
                        <a:latin typeface="Cambria Math"/>
                      </a:rPr>
                      <m:t>=</m:t>
                    </m:r>
                    <m:nary>
                      <m:naryPr>
                        <m:chr m:val="∑"/>
                        <m:ctrlPr>
                          <a:rPr lang="en-US" altLang="en-US" sz="1700" i="1">
                            <a:latin typeface="Cambria Math" panose="02040503050406030204" pitchFamily="18" charset="0"/>
                          </a:rPr>
                        </m:ctrlPr>
                      </m:naryPr>
                      <m:sub>
                        <m:r>
                          <m:rPr>
                            <m:brk m:alnAt="23"/>
                          </m:rPr>
                          <a:rPr lang="en-US" altLang="en-US" sz="1700" i="1">
                            <a:latin typeface="Cambria Math"/>
                          </a:rPr>
                          <m:t>𝑖</m:t>
                        </m:r>
                        <m:r>
                          <a:rPr lang="en-US" altLang="en-US" sz="1700" i="1">
                            <a:latin typeface="Cambria Math"/>
                          </a:rPr>
                          <m:t>=0</m:t>
                        </m:r>
                      </m:sub>
                      <m:sup>
                        <m:r>
                          <a:rPr lang="en-US" altLang="en-US" sz="1700" i="1">
                            <a:latin typeface="Cambria Math"/>
                          </a:rPr>
                          <m:t>𝑚</m:t>
                        </m:r>
                      </m:sup>
                      <m:e>
                        <m:sSub>
                          <m:sSubPr>
                            <m:ctrlPr>
                              <a:rPr lang="en-US" altLang="en-US" sz="1700" i="1">
                                <a:latin typeface="Cambria Math" panose="02040503050406030204" pitchFamily="18" charset="0"/>
                              </a:rPr>
                            </m:ctrlPr>
                          </m:sSubPr>
                          <m:e>
                            <m:r>
                              <a:rPr lang="en-US" altLang="en-US" sz="1700" i="1">
                                <a:latin typeface="Cambria Math"/>
                              </a:rPr>
                              <m:t>𝑤</m:t>
                            </m:r>
                          </m:e>
                          <m:sub>
                            <m:r>
                              <a:rPr lang="en-US" altLang="en-US" sz="1700" i="1">
                                <a:latin typeface="Cambria Math"/>
                              </a:rPr>
                              <m:t>𝑗𝑖</m:t>
                            </m:r>
                          </m:sub>
                        </m:sSub>
                        <m:d>
                          <m:dPr>
                            <m:ctrlPr>
                              <a:rPr lang="en-US" altLang="en-US" sz="1700" i="1">
                                <a:latin typeface="Cambria Math" panose="02040503050406030204" pitchFamily="18" charset="0"/>
                              </a:rPr>
                            </m:ctrlPr>
                          </m:dPr>
                          <m:e>
                            <m:r>
                              <a:rPr lang="en-US" altLang="en-US" sz="1700" i="1">
                                <a:latin typeface="Cambria Math"/>
                              </a:rPr>
                              <m:t>𝑛</m:t>
                            </m:r>
                          </m:e>
                        </m:d>
                        <m:sSub>
                          <m:sSubPr>
                            <m:ctrlPr>
                              <a:rPr lang="en-US" altLang="en-US" sz="1700" i="1">
                                <a:latin typeface="Cambria Math" panose="02040503050406030204" pitchFamily="18" charset="0"/>
                              </a:rPr>
                            </m:ctrlPr>
                          </m:sSubPr>
                          <m:e>
                            <m:r>
                              <a:rPr lang="en-US" altLang="en-US" sz="1700" i="1">
                                <a:latin typeface="Cambria Math"/>
                              </a:rPr>
                              <m:t>𝑦</m:t>
                            </m:r>
                          </m:e>
                          <m:sub>
                            <m:r>
                              <a:rPr lang="en-US" altLang="en-US" sz="1700" i="1">
                                <a:latin typeface="Cambria Math"/>
                              </a:rPr>
                              <m:t>𝑖</m:t>
                            </m:r>
                          </m:sub>
                        </m:sSub>
                        <m:d>
                          <m:dPr>
                            <m:ctrlPr>
                              <a:rPr lang="en-US" altLang="en-US" sz="1700" i="1">
                                <a:latin typeface="Cambria Math" panose="02040503050406030204" pitchFamily="18" charset="0"/>
                              </a:rPr>
                            </m:ctrlPr>
                          </m:dPr>
                          <m:e>
                            <m:r>
                              <a:rPr lang="en-US" altLang="en-US" sz="1700" i="1">
                                <a:latin typeface="Cambria Math"/>
                              </a:rPr>
                              <m:t>𝑛</m:t>
                            </m:r>
                          </m:e>
                        </m:d>
                      </m:e>
                    </m:nary>
                  </m:oMath>
                </a14:m>
                <a:r>
                  <a:rPr lang="en-US" altLang="en-US" sz="1700" dirty="0">
                    <a:latin typeface="Times New Roman" panose="02020603050405020304" pitchFamily="18" charset="0"/>
                    <a:cs typeface="Times New Roman" panose="02020603050405020304" pitchFamily="18" charset="0"/>
                  </a:rPr>
                  <a:t> 	(Eq. 3)</a:t>
                </a:r>
              </a:p>
              <a:p>
                <a:pPr marL="0" indent="0" algn="r">
                  <a:lnSpc>
                    <a:spcPct val="120000"/>
                  </a:lnSpc>
                  <a:spcBef>
                    <a:spcPts val="0"/>
                  </a:spcBef>
                  <a:buNone/>
                </a:pPr>
                <a14:m>
                  <m:oMath xmlns:m="http://schemas.openxmlformats.org/officeDocument/2006/math">
                    <m:sSub>
                      <m:sSubPr>
                        <m:ctrlPr>
                          <a:rPr lang="en-US" altLang="en-US" sz="1700" i="1">
                            <a:latin typeface="Cambria Math" panose="02040503050406030204" pitchFamily="18" charset="0"/>
                          </a:rPr>
                        </m:ctrlPr>
                      </m:sSubPr>
                      <m:e>
                        <m:r>
                          <a:rPr lang="en-US" altLang="en-US" sz="1700" i="1">
                            <a:latin typeface="Cambria Math"/>
                          </a:rPr>
                          <m:t>𝑦</m:t>
                        </m:r>
                      </m:e>
                      <m:sub>
                        <m:r>
                          <a:rPr lang="en-US" altLang="en-US" sz="1700" i="1">
                            <a:latin typeface="Cambria Math"/>
                          </a:rPr>
                          <m:t>𝑗</m:t>
                        </m:r>
                      </m:sub>
                    </m:sSub>
                    <m:d>
                      <m:dPr>
                        <m:ctrlPr>
                          <a:rPr lang="en-US" altLang="en-US" sz="1700" i="1">
                            <a:latin typeface="Cambria Math" panose="02040503050406030204" pitchFamily="18" charset="0"/>
                          </a:rPr>
                        </m:ctrlPr>
                      </m:dPr>
                      <m:e>
                        <m:r>
                          <a:rPr lang="en-US" altLang="en-US" sz="1700" i="1">
                            <a:latin typeface="Cambria Math"/>
                          </a:rPr>
                          <m:t>𝑛</m:t>
                        </m:r>
                      </m:e>
                    </m:d>
                    <m:r>
                      <a:rPr lang="en-US" altLang="en-US" sz="1700" i="1">
                        <a:latin typeface="Cambria Math"/>
                      </a:rPr>
                      <m:t>=</m:t>
                    </m:r>
                    <m:sSub>
                      <m:sSubPr>
                        <m:ctrlPr>
                          <a:rPr lang="en-US" altLang="en-US" sz="1700" i="1">
                            <a:latin typeface="Cambria Math" panose="02040503050406030204" pitchFamily="18" charset="0"/>
                          </a:rPr>
                        </m:ctrlPr>
                      </m:sSubPr>
                      <m:e>
                        <m:r>
                          <a:rPr lang="en-US" altLang="en-US" sz="1700" i="1">
                            <a:latin typeface="Cambria Math"/>
                          </a:rPr>
                          <m:t>𝜑</m:t>
                        </m:r>
                      </m:e>
                      <m:sub>
                        <m:r>
                          <a:rPr lang="en-US" altLang="en-US" sz="1700" i="1">
                            <a:latin typeface="Cambria Math"/>
                          </a:rPr>
                          <m:t>𝑗</m:t>
                        </m:r>
                      </m:sub>
                    </m:sSub>
                    <m:d>
                      <m:dPr>
                        <m:ctrlPr>
                          <a:rPr lang="en-US" altLang="en-US" sz="1700" i="1">
                            <a:latin typeface="Cambria Math" panose="02040503050406030204" pitchFamily="18" charset="0"/>
                          </a:rPr>
                        </m:ctrlPr>
                      </m:dPr>
                      <m:e>
                        <m:sSub>
                          <m:sSubPr>
                            <m:ctrlPr>
                              <a:rPr lang="en-US" altLang="en-US" sz="1700" i="1">
                                <a:latin typeface="Cambria Math" panose="02040503050406030204" pitchFamily="18" charset="0"/>
                              </a:rPr>
                            </m:ctrlPr>
                          </m:sSubPr>
                          <m:e>
                            <m:r>
                              <a:rPr lang="en-US" altLang="en-US" sz="1700" i="1">
                                <a:latin typeface="Cambria Math"/>
                              </a:rPr>
                              <m:t>𝑣</m:t>
                            </m:r>
                          </m:e>
                          <m:sub>
                            <m:r>
                              <a:rPr lang="en-US" altLang="en-US" sz="1700" i="1">
                                <a:latin typeface="Cambria Math"/>
                              </a:rPr>
                              <m:t>𝑗</m:t>
                            </m:r>
                          </m:sub>
                        </m:sSub>
                        <m:d>
                          <m:dPr>
                            <m:ctrlPr>
                              <a:rPr lang="en-US" altLang="en-US" sz="1700" i="1">
                                <a:latin typeface="Cambria Math" panose="02040503050406030204" pitchFamily="18" charset="0"/>
                              </a:rPr>
                            </m:ctrlPr>
                          </m:dPr>
                          <m:e>
                            <m:r>
                              <a:rPr lang="en-US" altLang="en-US" sz="1700" i="1">
                                <a:latin typeface="Cambria Math"/>
                              </a:rPr>
                              <m:t>𝑛</m:t>
                            </m:r>
                          </m:e>
                        </m:d>
                      </m:e>
                    </m:d>
                  </m:oMath>
                </a14:m>
                <a:r>
                  <a:rPr lang="en-US" altLang="en-US" sz="1700" dirty="0">
                    <a:latin typeface="Times New Roman" panose="02020603050405020304" pitchFamily="18" charset="0"/>
                    <a:cs typeface="Times New Roman" panose="02020603050405020304" pitchFamily="18" charset="0"/>
                  </a:rPr>
                  <a:t> 		(Eq. 4)</a:t>
                </a:r>
              </a:p>
              <a:p>
                <a:pPr>
                  <a:lnSpc>
                    <a:spcPct val="120000"/>
                  </a:lnSpc>
                  <a:spcBef>
                    <a:spcPts val="0"/>
                  </a:spcBef>
                </a:pPr>
                <a:r>
                  <a:rPr lang="en-US" altLang="en-US" sz="1700" dirty="0">
                    <a:latin typeface="Times New Roman" panose="02020603050405020304" pitchFamily="18" charset="0"/>
                    <a:cs typeface="Times New Roman" panose="02020603050405020304" pitchFamily="18" charset="0"/>
                  </a:rPr>
                  <a:t>Similar to LMS, back-propagation algorithm applies a correction </a:t>
                </a:r>
                <a14:m>
                  <m:oMath xmlns:m="http://schemas.openxmlformats.org/officeDocument/2006/math">
                    <m:r>
                      <m:rPr>
                        <m:sty m:val="p"/>
                      </m:rPr>
                      <a:rPr lang="en-US" altLang="en-US" sz="1700">
                        <a:latin typeface="Cambria Math"/>
                      </a:rPr>
                      <m:t>Δ</m:t>
                    </m:r>
                    <m:sSub>
                      <m:sSubPr>
                        <m:ctrlPr>
                          <a:rPr lang="en-US" altLang="en-US" sz="1700" i="1">
                            <a:latin typeface="Cambria Math" panose="02040503050406030204" pitchFamily="18" charset="0"/>
                          </a:rPr>
                        </m:ctrlPr>
                      </m:sSubPr>
                      <m:e>
                        <m:r>
                          <a:rPr lang="en-US" altLang="en-US" sz="1700" i="1">
                            <a:latin typeface="Cambria Math"/>
                          </a:rPr>
                          <m:t>𝑤</m:t>
                        </m:r>
                      </m:e>
                      <m:sub>
                        <m:r>
                          <a:rPr lang="en-US" altLang="en-US" sz="1700" i="1">
                            <a:latin typeface="Cambria Math"/>
                          </a:rPr>
                          <m:t>𝑗𝑖</m:t>
                        </m:r>
                      </m:sub>
                    </m:sSub>
                    <m:d>
                      <m:dPr>
                        <m:ctrlPr>
                          <a:rPr lang="en-US" altLang="en-US" sz="1700" i="1">
                            <a:latin typeface="Cambria Math" panose="02040503050406030204" pitchFamily="18" charset="0"/>
                          </a:rPr>
                        </m:ctrlPr>
                      </m:dPr>
                      <m:e>
                        <m:r>
                          <a:rPr lang="en-US" altLang="en-US" sz="1700" i="1">
                            <a:latin typeface="Cambria Math"/>
                          </a:rPr>
                          <m:t>𝑛</m:t>
                        </m:r>
                      </m:e>
                    </m:d>
                  </m:oMath>
                </a14:m>
                <a:r>
                  <a:rPr lang="en-US" altLang="en-US" sz="1700" dirty="0">
                    <a:latin typeface="Times New Roman" panose="02020603050405020304" pitchFamily="18" charset="0"/>
                    <a:cs typeface="Times New Roman" panose="02020603050405020304" pitchFamily="18" charset="0"/>
                  </a:rPr>
                  <a:t> to weight </a:t>
                </a:r>
                <a14:m>
                  <m:oMath xmlns:m="http://schemas.openxmlformats.org/officeDocument/2006/math">
                    <m:sSub>
                      <m:sSubPr>
                        <m:ctrlPr>
                          <a:rPr lang="en-US" altLang="en-US" sz="1700" i="1">
                            <a:latin typeface="Cambria Math" panose="02040503050406030204" pitchFamily="18" charset="0"/>
                          </a:rPr>
                        </m:ctrlPr>
                      </m:sSubPr>
                      <m:e>
                        <m:r>
                          <a:rPr lang="en-US" altLang="en-US" sz="1700" i="1">
                            <a:latin typeface="Cambria Math"/>
                          </a:rPr>
                          <m:t>𝑤</m:t>
                        </m:r>
                      </m:e>
                      <m:sub>
                        <m:r>
                          <a:rPr lang="en-US" altLang="en-US" sz="1700" i="1">
                            <a:latin typeface="Cambria Math"/>
                          </a:rPr>
                          <m:t>𝑗𝑖</m:t>
                        </m:r>
                      </m:sub>
                    </m:sSub>
                    <m:d>
                      <m:dPr>
                        <m:ctrlPr>
                          <a:rPr lang="en-US" altLang="en-US" sz="1700" i="1">
                            <a:latin typeface="Cambria Math" panose="02040503050406030204" pitchFamily="18" charset="0"/>
                          </a:rPr>
                        </m:ctrlPr>
                      </m:dPr>
                      <m:e>
                        <m:r>
                          <a:rPr lang="en-US" altLang="en-US" sz="1700" i="1">
                            <a:latin typeface="Cambria Math"/>
                          </a:rPr>
                          <m:t>𝑛</m:t>
                        </m:r>
                      </m:e>
                    </m:d>
                  </m:oMath>
                </a14:m>
                <a:r>
                  <a:rPr lang="en-US" altLang="en-US" sz="1700" dirty="0">
                    <a:latin typeface="Times New Roman" panose="02020603050405020304" pitchFamily="18" charset="0"/>
                    <a:cs typeface="Times New Roman" panose="02020603050405020304" pitchFamily="18" charset="0"/>
                  </a:rPr>
                  <a:t> proportional to partial derivative </a:t>
                </a:r>
                <a14:m>
                  <m:oMath xmlns:m="http://schemas.openxmlformats.org/officeDocument/2006/math">
                    <m:r>
                      <a:rPr lang="en-US" altLang="en-US" sz="1700" i="1">
                        <a:latin typeface="Cambria Math"/>
                      </a:rPr>
                      <m:t>𝜕</m:t>
                    </m:r>
                    <m:r>
                      <a:rPr lang="en-GB" sz="1700" i="1">
                        <a:latin typeface="Cambria Math"/>
                        <a:ea typeface="Cambria Math"/>
                      </a:rPr>
                      <m:t>ℰ</m:t>
                    </m:r>
                    <m:r>
                      <a:rPr lang="en-US" sz="1700" i="1">
                        <a:latin typeface="Cambria Math"/>
                        <a:ea typeface="Cambria Math"/>
                      </a:rPr>
                      <m:t>(</m:t>
                    </m:r>
                    <m:r>
                      <a:rPr lang="en-US" sz="1700" i="1">
                        <a:latin typeface="Cambria Math"/>
                        <a:ea typeface="Cambria Math"/>
                      </a:rPr>
                      <m:t>𝑛</m:t>
                    </m:r>
                    <m:r>
                      <a:rPr lang="en-US" sz="1700" i="1">
                        <a:latin typeface="Cambria Math"/>
                        <a:ea typeface="Cambria Math"/>
                      </a:rPr>
                      <m:t>)/</m:t>
                    </m:r>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i="1">
                            <a:latin typeface="Cambria Math"/>
                            <a:ea typeface="Cambria Math"/>
                          </a:rPr>
                          <m:t>𝑤</m:t>
                        </m:r>
                      </m:e>
                      <m:sub>
                        <m:r>
                          <a:rPr lang="en-US" sz="1700" i="1">
                            <a:latin typeface="Cambria Math"/>
                            <a:ea typeface="Cambria Math"/>
                          </a:rPr>
                          <m:t>𝑗𝑖</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oMath>
                </a14:m>
                <a:r>
                  <a:rPr lang="en-US" altLang="en-US" sz="1700" dirty="0">
                    <a:latin typeface="Times New Roman" panose="02020603050405020304" pitchFamily="18" charset="0"/>
                    <a:cs typeface="Times New Roman" panose="02020603050405020304" pitchFamily="18" charset="0"/>
                  </a:rPr>
                  <a:t>. Using the chain rule of calculus, we can express this with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1700" i="1">
                              <a:latin typeface="Cambria Math" panose="02040503050406030204" pitchFamily="18" charset="0"/>
                              <a:ea typeface="Cambria Math"/>
                            </a:rPr>
                          </m:ctrlPr>
                        </m:fPr>
                        <m:num>
                          <m:r>
                            <a:rPr lang="en-US" altLang="en-US" sz="1700" i="1">
                              <a:latin typeface="Cambria Math"/>
                            </a:rPr>
                            <m:t>𝜕</m:t>
                          </m:r>
                          <m:r>
                            <a:rPr lang="en-GB" sz="1700" i="1">
                              <a:latin typeface="Cambria Math"/>
                              <a:ea typeface="Cambria Math"/>
                            </a:rPr>
                            <m:t>ℰ</m:t>
                          </m:r>
                          <m:d>
                            <m:dPr>
                              <m:ctrlPr>
                                <a:rPr lang="en-US" sz="1700" i="1">
                                  <a:latin typeface="Cambria Math" panose="02040503050406030204" pitchFamily="18" charset="0"/>
                                  <a:ea typeface="Cambria Math"/>
                                </a:rPr>
                              </m:ctrlPr>
                            </m:dPr>
                            <m:e>
                              <m:r>
                                <a:rPr lang="en-US" sz="1700" i="1">
                                  <a:latin typeface="Cambria Math"/>
                                  <a:ea typeface="Cambria Math"/>
                                </a:rPr>
                                <m:t>𝑛</m:t>
                              </m:r>
                            </m:e>
                          </m:d>
                        </m:num>
                        <m:den>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i="1">
                                  <a:latin typeface="Cambria Math"/>
                                  <a:ea typeface="Cambria Math"/>
                                </a:rPr>
                                <m:t>𝑤</m:t>
                              </m:r>
                            </m:e>
                            <m:sub>
                              <m:r>
                                <a:rPr lang="en-US" sz="1700" i="1">
                                  <a:latin typeface="Cambria Math"/>
                                  <a:ea typeface="Cambria Math"/>
                                </a:rPr>
                                <m:t>𝑗𝑖</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den>
                      </m:f>
                      <m:r>
                        <a:rPr lang="en-US" sz="1700" i="1">
                          <a:latin typeface="Cambria Math"/>
                          <a:ea typeface="Cambria Math"/>
                        </a:rPr>
                        <m:t>=</m:t>
                      </m:r>
                      <m:f>
                        <m:fPr>
                          <m:ctrlPr>
                            <a:rPr lang="en-US" altLang="en-US" sz="1700" i="1">
                              <a:latin typeface="Cambria Math" panose="02040503050406030204" pitchFamily="18" charset="0"/>
                              <a:ea typeface="Cambria Math"/>
                            </a:rPr>
                          </m:ctrlPr>
                        </m:fPr>
                        <m:num>
                          <m:r>
                            <a:rPr lang="en-US" altLang="en-US" sz="1700" i="1">
                              <a:latin typeface="Cambria Math"/>
                            </a:rPr>
                            <m:t>𝜕</m:t>
                          </m:r>
                          <m:r>
                            <a:rPr lang="en-GB" sz="1700" i="1">
                              <a:latin typeface="Cambria Math"/>
                              <a:ea typeface="Cambria Math"/>
                            </a:rPr>
                            <m:t>ℰ</m:t>
                          </m:r>
                          <m:d>
                            <m:dPr>
                              <m:ctrlPr>
                                <a:rPr lang="en-US" sz="1700" i="1">
                                  <a:latin typeface="Cambria Math" panose="02040503050406030204" pitchFamily="18" charset="0"/>
                                  <a:ea typeface="Cambria Math"/>
                                </a:rPr>
                              </m:ctrlPr>
                            </m:dPr>
                            <m:e>
                              <m:r>
                                <a:rPr lang="en-US" sz="1700" i="1">
                                  <a:latin typeface="Cambria Math"/>
                                  <a:ea typeface="Cambria Math"/>
                                </a:rPr>
                                <m:t>𝑛</m:t>
                              </m:r>
                            </m:e>
                          </m:d>
                        </m:num>
                        <m:den>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i="1">
                                  <a:latin typeface="Cambria Math"/>
                                  <a:ea typeface="Cambria Math"/>
                                </a:rPr>
                                <m:t>𝑒</m:t>
                              </m:r>
                            </m:e>
                            <m:sub>
                              <m:r>
                                <a:rPr lang="en-US" sz="1700" i="1">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den>
                      </m:f>
                      <m:f>
                        <m:fPr>
                          <m:ctrlPr>
                            <a:rPr lang="en-US" altLang="en-US" sz="1700" i="1">
                              <a:latin typeface="Cambria Math" panose="02040503050406030204" pitchFamily="18" charset="0"/>
                              <a:ea typeface="Cambria Math"/>
                            </a:rPr>
                          </m:ctrlPr>
                        </m:fPr>
                        <m:num>
                          <m:r>
                            <a:rPr lang="en-US" altLang="en-US" sz="1700" i="1">
                              <a:latin typeface="Cambria Math"/>
                            </a:rPr>
                            <m:t>𝜕</m:t>
                          </m:r>
                          <m:sSub>
                            <m:sSubPr>
                              <m:ctrlPr>
                                <a:rPr lang="en-US" altLang="en-US" sz="1700" i="1">
                                  <a:latin typeface="Cambria Math" panose="02040503050406030204" pitchFamily="18" charset="0"/>
                                  <a:ea typeface="Cambria Math"/>
                                </a:rPr>
                              </m:ctrlPr>
                            </m:sSubPr>
                            <m:e>
                              <m:r>
                                <a:rPr lang="en-US" sz="1700" i="1">
                                  <a:latin typeface="Cambria Math"/>
                                  <a:ea typeface="Cambria Math"/>
                                </a:rPr>
                                <m:t>𝑒</m:t>
                              </m:r>
                            </m:e>
                            <m:sub>
                              <m:r>
                                <a:rPr lang="en-US" sz="1700" i="1">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num>
                        <m:den>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i="1">
                                  <a:latin typeface="Cambria Math"/>
                                  <a:ea typeface="Cambria Math"/>
                                </a:rPr>
                                <m:t>𝑦</m:t>
                              </m:r>
                            </m:e>
                            <m:sub>
                              <m:r>
                                <a:rPr lang="en-US" sz="1700" i="1">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den>
                      </m:f>
                      <m:f>
                        <m:fPr>
                          <m:ctrlPr>
                            <a:rPr lang="en-US" altLang="en-US" sz="1700" i="1">
                              <a:latin typeface="Cambria Math" panose="02040503050406030204" pitchFamily="18" charset="0"/>
                              <a:ea typeface="Cambria Math"/>
                            </a:rPr>
                          </m:ctrlPr>
                        </m:fPr>
                        <m:num>
                          <m:r>
                            <a:rPr lang="en-US" altLang="en-US" sz="1700" i="1">
                              <a:latin typeface="Cambria Math"/>
                            </a:rPr>
                            <m:t>𝜕</m:t>
                          </m:r>
                          <m:sSub>
                            <m:sSubPr>
                              <m:ctrlPr>
                                <a:rPr lang="en-US" altLang="en-US" sz="1700" i="1">
                                  <a:latin typeface="Cambria Math" panose="02040503050406030204" pitchFamily="18" charset="0"/>
                                  <a:ea typeface="Cambria Math"/>
                                </a:rPr>
                              </m:ctrlPr>
                            </m:sSubPr>
                            <m:e>
                              <m:r>
                                <a:rPr lang="en-US" sz="1700" i="1">
                                  <a:latin typeface="Cambria Math"/>
                                  <a:ea typeface="Cambria Math"/>
                                </a:rPr>
                                <m:t>𝑦</m:t>
                              </m:r>
                            </m:e>
                            <m:sub>
                              <m:r>
                                <a:rPr lang="en-US" sz="1700" i="1">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num>
                        <m:den>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i="1">
                                  <a:latin typeface="Cambria Math"/>
                                  <a:ea typeface="Cambria Math"/>
                                </a:rPr>
                                <m:t>𝑣</m:t>
                              </m:r>
                            </m:e>
                            <m:sub>
                              <m:r>
                                <a:rPr lang="en-US" sz="1700" i="1">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den>
                      </m:f>
                      <m:f>
                        <m:fPr>
                          <m:ctrlPr>
                            <a:rPr lang="en-US" altLang="en-US" sz="1700" i="1">
                              <a:latin typeface="Cambria Math" panose="02040503050406030204" pitchFamily="18" charset="0"/>
                              <a:ea typeface="Cambria Math"/>
                            </a:rPr>
                          </m:ctrlPr>
                        </m:fPr>
                        <m:num>
                          <m:r>
                            <a:rPr lang="en-US" altLang="en-US" sz="1700" i="1">
                              <a:latin typeface="Cambria Math"/>
                            </a:rPr>
                            <m:t>𝜕</m:t>
                          </m:r>
                          <m:sSub>
                            <m:sSubPr>
                              <m:ctrlPr>
                                <a:rPr lang="en-US" altLang="en-US" sz="1700" i="1">
                                  <a:latin typeface="Cambria Math" panose="02040503050406030204" pitchFamily="18" charset="0"/>
                                  <a:ea typeface="Cambria Math"/>
                                </a:rPr>
                              </m:ctrlPr>
                            </m:sSubPr>
                            <m:e>
                              <m:r>
                                <a:rPr lang="en-US" sz="1700" i="1">
                                  <a:latin typeface="Cambria Math"/>
                                  <a:ea typeface="Cambria Math"/>
                                </a:rPr>
                                <m:t>𝑣</m:t>
                              </m:r>
                            </m:e>
                            <m:sub>
                              <m:r>
                                <a:rPr lang="en-US" sz="1700" i="1">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num>
                        <m:den>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i="1">
                                  <a:latin typeface="Cambria Math"/>
                                  <a:ea typeface="Cambria Math"/>
                                </a:rPr>
                                <m:t>𝑤</m:t>
                              </m:r>
                            </m:e>
                            <m:sub>
                              <m:r>
                                <a:rPr lang="en-US" sz="1700" i="1">
                                  <a:latin typeface="Cambria Math"/>
                                  <a:ea typeface="Cambria Math"/>
                                </a:rPr>
                                <m:t>𝑗𝑖</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den>
                      </m:f>
                    </m:oMath>
                  </m:oMathPara>
                </a14:m>
                <a:endParaRPr lang="en-US" altLang="en-US" sz="17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en-US" sz="1700" dirty="0">
                    <a:latin typeface="Times New Roman" panose="02020603050405020304" pitchFamily="18" charset="0"/>
                    <a:cs typeface="Times New Roman" panose="02020603050405020304" pitchFamily="18" charset="0"/>
                  </a:rPr>
                  <a:t>Differentiate </a:t>
                </a:r>
                <a:r>
                  <a:rPr lang="en-US" altLang="en-US" sz="1700" dirty="0" err="1">
                    <a:latin typeface="Times New Roman" panose="02020603050405020304" pitchFamily="18" charset="0"/>
                    <a:cs typeface="Times New Roman" panose="02020603050405020304" pitchFamily="18" charset="0"/>
                  </a:rPr>
                  <a:t>Eq.s</a:t>
                </a:r>
                <a:r>
                  <a:rPr lang="en-US" altLang="en-US" sz="1700" dirty="0">
                    <a:latin typeface="Times New Roman" panose="02020603050405020304" pitchFamily="18" charset="0"/>
                    <a:cs typeface="Times New Roman" panose="02020603050405020304" pitchFamily="18" charset="0"/>
                  </a:rPr>
                  <a:t> 1-4 and put them into the above equation (next page) </a:t>
                </a:r>
              </a:p>
            </p:txBody>
          </p:sp>
        </mc:Choice>
        <mc:Fallback xmlns="">
          <p:sp>
            <p:nvSpPr>
              <p:cNvPr id="7171" name="Content Placeholder 2"/>
              <p:cNvSpPr>
                <a:spLocks noGrp="1" noRot="1" noChangeAspect="1" noMove="1" noResize="1" noEditPoints="1" noAdjustHandles="1" noChangeArrowheads="1" noChangeShapeType="1" noTextEdit="1"/>
              </p:cNvSpPr>
              <p:nvPr>
                <p:ph sz="half" idx="1"/>
              </p:nvPr>
            </p:nvSpPr>
            <p:spPr bwMode="auto">
              <a:xfrm>
                <a:off x="838200" y="1280160"/>
                <a:ext cx="5181600" cy="4351338"/>
              </a:xfrm>
              <a:blipFill>
                <a:blip r:embed="rId2"/>
                <a:stretch>
                  <a:fillRect l="-588" t="-8123" r="-1294"/>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5" name="Picture 3" descr="fg04_003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083660" y="1821650"/>
            <a:ext cx="6108340" cy="396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498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5"/>
            <a:ext cx="10515600" cy="789907"/>
          </a:xfrm>
        </p:spPr>
        <p:txBody>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sz="half" idx="1"/>
              </p:nvPr>
            </p:nvSpPr>
            <p:spPr bwMode="auto">
              <a:xfrm>
                <a:off x="838200" y="1253331"/>
                <a:ext cx="5181600" cy="4351338"/>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10000"/>
              </a:bodyPr>
              <a:lstStyle/>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Differentiate Eq. 2 w.r.t.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𝑒</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oMath>
                </a14:m>
                <a:endParaRPr lang="en-US" altLang="en-US"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oMath>
                  </m:oMathPara>
                </a14:m>
                <a:endParaRPr lang="en-US" altLang="en-US" sz="20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Differentiate Eq. 1 w.r.t.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𝑦</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oMath>
                </a14:m>
                <a:endParaRPr lang="en-US" altLang="en-US"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rPr>
                          </m:ctrlPr>
                        </m:fPr>
                        <m:num>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𝑒</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num>
                        <m:den>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𝑦</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den>
                      </m:f>
                      <m:r>
                        <a:rPr lang="en-US" altLang="en-US" sz="2000" i="1">
                          <a:latin typeface="Cambria Math"/>
                        </a:rPr>
                        <m:t>=−1</m:t>
                      </m:r>
                    </m:oMath>
                  </m:oMathPara>
                </a14:m>
                <a:endParaRPr lang="en-US" altLang="en-US" sz="20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Differentiate Eq. 4 w.r.t.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oMath>
                </a14:m>
                <a:endParaRPr lang="en-US" altLang="en-US"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rPr>
                          </m:ctrlPr>
                        </m:fPr>
                        <m:num>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𝑦</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num>
                        <m:den>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den>
                      </m:f>
                      <m:r>
                        <a:rPr lang="en-US" altLang="en-US" sz="2000" i="1">
                          <a:latin typeface="Cambria Math"/>
                        </a:rPr>
                        <m:t>=</m:t>
                      </m:r>
                      <m:sSubSup>
                        <m:sSubSupPr>
                          <m:ctrlPr>
                            <a:rPr lang="en-US" altLang="en-US" sz="2000" i="1">
                              <a:latin typeface="Cambria Math" panose="02040503050406030204" pitchFamily="18" charset="0"/>
                            </a:rPr>
                          </m:ctrlPr>
                        </m:sSubSupPr>
                        <m:e>
                          <m:r>
                            <a:rPr lang="en-US" altLang="en-US" sz="2000" i="1">
                              <a:latin typeface="Cambria Math"/>
                            </a:rPr>
                            <m:t>𝜑</m:t>
                          </m:r>
                        </m:e>
                        <m:sub>
                          <m:r>
                            <a:rPr lang="en-US" altLang="en-US" sz="2000" i="1">
                              <a:latin typeface="Cambria Math"/>
                            </a:rPr>
                            <m:t>𝑗</m:t>
                          </m:r>
                        </m:sub>
                        <m:sup>
                          <m:r>
                            <a:rPr lang="en-US" altLang="en-US" sz="2000" i="1">
                              <a:latin typeface="Cambria Math"/>
                            </a:rPr>
                            <m:t>′</m:t>
                          </m:r>
                        </m:sup>
                      </m:sSubSup>
                      <m:d>
                        <m:dPr>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e>
                      </m:d>
                    </m:oMath>
                  </m:oMathPara>
                </a14:m>
                <a:endParaRPr lang="en-US" altLang="en-US" sz="20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Differentiate Eq. 3 w.r.t.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𝑤</m:t>
                        </m:r>
                      </m:e>
                      <m:sub>
                        <m:r>
                          <a:rPr lang="en-US" altLang="en-US" sz="2000" i="1">
                            <a:latin typeface="Cambria Math"/>
                          </a:rPr>
                          <m:t>𝑗𝑖</m:t>
                        </m:r>
                      </m:sub>
                    </m:sSub>
                    <m:d>
                      <m:dPr>
                        <m:ctrlPr>
                          <a:rPr lang="en-US" altLang="en-US" sz="2000" i="1">
                            <a:latin typeface="Cambria Math" panose="02040503050406030204" pitchFamily="18" charset="0"/>
                          </a:rPr>
                        </m:ctrlPr>
                      </m:dPr>
                      <m:e>
                        <m:r>
                          <a:rPr lang="en-US" altLang="en-US" sz="2000" i="1">
                            <a:latin typeface="Cambria Math"/>
                          </a:rPr>
                          <m:t>𝑛</m:t>
                        </m:r>
                      </m:e>
                    </m:d>
                  </m:oMath>
                </a14:m>
                <a:endParaRPr lang="en-US" altLang="en-US"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rPr>
                          </m:ctrlPr>
                        </m:fPr>
                        <m:num>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num>
                        <m:den>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𝑤</m:t>
                              </m:r>
                            </m:e>
                            <m:sub>
                              <m:r>
                                <a:rPr lang="en-US" altLang="en-US" sz="2000" i="1">
                                  <a:latin typeface="Cambria Math"/>
                                </a:rPr>
                                <m:t>𝑗𝑖</m:t>
                              </m:r>
                            </m:sub>
                          </m:sSub>
                          <m:d>
                            <m:dPr>
                              <m:ctrlPr>
                                <a:rPr lang="en-US" altLang="en-US" sz="2000" i="1">
                                  <a:latin typeface="Cambria Math" panose="02040503050406030204" pitchFamily="18" charset="0"/>
                                </a:rPr>
                              </m:ctrlPr>
                            </m:dPr>
                            <m:e>
                              <m:r>
                                <a:rPr lang="en-US" altLang="en-US" sz="2000" i="1">
                                  <a:latin typeface="Cambria Math"/>
                                </a:rPr>
                                <m:t>𝑛</m:t>
                              </m:r>
                            </m:e>
                          </m:d>
                        </m:den>
                      </m:f>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𝑦</m:t>
                          </m:r>
                        </m:e>
                        <m:sub>
                          <m:r>
                            <a:rPr lang="en-US" altLang="en-US" sz="2000" i="1">
                              <a:latin typeface="Cambria Math"/>
                            </a:rPr>
                            <m:t>𝑖</m:t>
                          </m:r>
                        </m:sub>
                      </m:sSub>
                      <m:d>
                        <m:dPr>
                          <m:ctrlPr>
                            <a:rPr lang="en-US" altLang="en-US" sz="2000" i="1">
                              <a:latin typeface="Cambria Math" panose="02040503050406030204" pitchFamily="18" charset="0"/>
                            </a:rPr>
                          </m:ctrlPr>
                        </m:dPr>
                        <m:e>
                          <m:r>
                            <a:rPr lang="en-US" altLang="en-US" sz="2000" i="1">
                              <a:latin typeface="Cambria Math"/>
                            </a:rPr>
                            <m:t>𝑛</m:t>
                          </m:r>
                        </m:e>
                      </m:d>
                    </m:oMath>
                  </m:oMathPara>
                </a14:m>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7171" name="Content Placeholder 2"/>
              <p:cNvSpPr>
                <a:spLocks noGrp="1" noRot="1" noChangeAspect="1" noMove="1" noResize="1" noEditPoints="1" noAdjustHandles="1" noChangeArrowheads="1" noChangeShapeType="1" noTextEdit="1"/>
              </p:cNvSpPr>
              <p:nvPr>
                <p:ph sz="half" idx="1"/>
              </p:nvPr>
            </p:nvSpPr>
            <p:spPr bwMode="auto">
              <a:xfrm>
                <a:off x="838200" y="1253331"/>
                <a:ext cx="5181600" cy="4351338"/>
              </a:xfrm>
              <a:blipFill>
                <a:blip r:embed="rId2"/>
                <a:stretch>
                  <a:fillRect l="-58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normAutofit fontScale="85000" lnSpcReduction="10000"/>
              </a:bodyPr>
              <a:lstStyle/>
              <a:p>
                <a:r>
                  <a:rPr lang="en-US" altLang="en-US" sz="1900" dirty="0">
                    <a:latin typeface="Times New Roman" panose="02020603050405020304" pitchFamily="18" charset="0"/>
                    <a:cs typeface="Times New Roman" panose="02020603050405020304" pitchFamily="18" charset="0"/>
                  </a:rPr>
                  <a:t>Put these all into the equation on the previous page </a:t>
                </a:r>
              </a:p>
              <a:p>
                <a:pPr marL="0" indent="0">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𝑤</m:t>
                              </m:r>
                            </m:e>
                            <m:sub>
                              <m:r>
                                <a:rPr lang="en-US" sz="2000" i="1">
                                  <a:latin typeface="Cambria Math"/>
                                  <a:ea typeface="Cambria Math"/>
                                </a:rPr>
                                <m:t>𝑗𝑖</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sSubSup>
                        <m:sSubSupPr>
                          <m:ctrlPr>
                            <a:rPr lang="en-US" sz="2000" i="1">
                              <a:latin typeface="Cambria Math" panose="02040503050406030204" pitchFamily="18" charset="0"/>
                              <a:ea typeface="Cambria Math"/>
                            </a:rPr>
                          </m:ctrlPr>
                        </m:sSubSupPr>
                        <m:e>
                          <m:r>
                            <a:rPr lang="en-US" sz="2000" i="1">
                              <a:latin typeface="Cambria Math"/>
                              <a:ea typeface="Cambria Math"/>
                            </a:rPr>
                            <m:t>𝜑</m:t>
                          </m:r>
                        </m:e>
                        <m:sub>
                          <m:r>
                            <a:rPr lang="en-US" sz="2000" i="1">
                              <a:latin typeface="Cambria Math"/>
                              <a:ea typeface="Cambria Math"/>
                            </a:rPr>
                            <m:t>𝑗</m:t>
                          </m:r>
                        </m:sub>
                        <m:sup>
                          <m:r>
                            <a:rPr lang="en-US" sz="2000" i="1">
                              <a:latin typeface="Cambria Math"/>
                              <a:ea typeface="Cambria Math"/>
                            </a:rPr>
                            <m:t>′</m:t>
                          </m:r>
                        </m:sup>
                      </m:sSubSup>
                      <m:d>
                        <m:dPr>
                          <m:ctrlPr>
                            <a:rPr lang="en-US" sz="2000" i="1">
                              <a:latin typeface="Cambria Math" panose="02040503050406030204" pitchFamily="18" charset="0"/>
                              <a:ea typeface="Cambria Math"/>
                            </a:rPr>
                          </m:ctrlPr>
                        </m:dPr>
                        <m:e>
                          <m:sSub>
                            <m:sSubPr>
                              <m:ctrlPr>
                                <a:rPr lang="en-US" sz="2000" i="1">
                                  <a:latin typeface="Cambria Math" panose="02040503050406030204" pitchFamily="18" charset="0"/>
                                  <a:ea typeface="Cambria Math"/>
                                </a:rPr>
                              </m:ctrlPr>
                            </m:sSubPr>
                            <m:e>
                              <m:r>
                                <a:rPr lang="en-US" sz="2000" i="1">
                                  <a:latin typeface="Cambria Math"/>
                                  <a:ea typeface="Cambria Math"/>
                                </a:rPr>
                                <m:t>𝑣</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e>
                      </m:d>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𝑖</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oMath>
                  </m:oMathPara>
                </a14:m>
                <a:endParaRPr lang="en-GB"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correction </a:t>
                </a:r>
                <a14:m>
                  <m:oMath xmlns:m="http://schemas.openxmlformats.org/officeDocument/2006/math">
                    <m:r>
                      <m:rPr>
                        <m:sty m:val="p"/>
                      </m:rPr>
                      <a:rPr lang="en-US" sz="1900">
                        <a:latin typeface="Cambria Math"/>
                      </a:rPr>
                      <m:t>Δ</m:t>
                    </m:r>
                    <m:sSub>
                      <m:sSubPr>
                        <m:ctrlPr>
                          <a:rPr lang="en-US" sz="1900" i="1">
                            <a:latin typeface="Cambria Math" panose="02040503050406030204" pitchFamily="18" charset="0"/>
                          </a:rPr>
                        </m:ctrlPr>
                      </m:sSubPr>
                      <m:e>
                        <m:r>
                          <a:rPr lang="en-US" sz="1900" i="1">
                            <a:latin typeface="Cambria Math"/>
                          </a:rPr>
                          <m:t>𝑤</m:t>
                        </m:r>
                      </m:e>
                      <m:sub>
                        <m:r>
                          <a:rPr lang="en-US" sz="1900" i="1">
                            <a:latin typeface="Cambria Math"/>
                          </a:rPr>
                          <m:t>𝑗𝑖</m:t>
                        </m:r>
                      </m:sub>
                    </m:sSub>
                    <m:d>
                      <m:dPr>
                        <m:ctrlPr>
                          <a:rPr lang="en-US" sz="1900" i="1">
                            <a:latin typeface="Cambria Math" panose="02040503050406030204" pitchFamily="18" charset="0"/>
                          </a:rPr>
                        </m:ctrlPr>
                      </m:dPr>
                      <m:e>
                        <m:r>
                          <a:rPr lang="en-US" sz="1900" i="1">
                            <a:latin typeface="Cambria Math"/>
                          </a:rPr>
                          <m:t>𝑛</m:t>
                        </m:r>
                      </m:e>
                    </m:d>
                  </m:oMath>
                </a14:m>
                <a:r>
                  <a:rPr lang="en-GB" sz="1900" dirty="0">
                    <a:latin typeface="Times New Roman" panose="02020603050405020304" pitchFamily="18" charset="0"/>
                    <a:cs typeface="Times New Roman" panose="02020603050405020304" pitchFamily="18" charset="0"/>
                  </a:rPr>
                  <a:t> applied to </a:t>
                </a:r>
                <a14:m>
                  <m:oMath xmlns:m="http://schemas.openxmlformats.org/officeDocument/2006/math">
                    <m:sSub>
                      <m:sSubPr>
                        <m:ctrlPr>
                          <a:rPr lang="en-US" sz="1900" i="1">
                            <a:latin typeface="Cambria Math" panose="02040503050406030204" pitchFamily="18" charset="0"/>
                          </a:rPr>
                        </m:ctrlPr>
                      </m:sSubPr>
                      <m:e>
                        <m:r>
                          <a:rPr lang="en-US" sz="1900" i="1">
                            <a:latin typeface="Cambria Math"/>
                          </a:rPr>
                          <m:t>𝑤</m:t>
                        </m:r>
                      </m:e>
                      <m:sub>
                        <m:r>
                          <a:rPr lang="en-US" sz="1900" i="1">
                            <a:latin typeface="Cambria Math"/>
                          </a:rPr>
                          <m:t>𝑗𝑖</m:t>
                        </m:r>
                      </m:sub>
                    </m:sSub>
                    <m:d>
                      <m:dPr>
                        <m:ctrlPr>
                          <a:rPr lang="en-US" sz="1900" i="1">
                            <a:latin typeface="Cambria Math" panose="02040503050406030204" pitchFamily="18" charset="0"/>
                          </a:rPr>
                        </m:ctrlPr>
                      </m:dPr>
                      <m:e>
                        <m:r>
                          <a:rPr lang="en-US" sz="1900" i="1">
                            <a:latin typeface="Cambria Math"/>
                          </a:rPr>
                          <m:t>𝑛</m:t>
                        </m:r>
                      </m:e>
                    </m:d>
                  </m:oMath>
                </a14:m>
                <a:r>
                  <a:rPr lang="en-GB" sz="1900" dirty="0">
                    <a:latin typeface="Times New Roman" panose="02020603050405020304" pitchFamily="18" charset="0"/>
                    <a:cs typeface="Times New Roman" panose="02020603050405020304" pitchFamily="18" charset="0"/>
                  </a:rPr>
                  <a:t> is </a:t>
                </a:r>
              </a:p>
              <a:p>
                <a:pPr marL="0" indent="0">
                  <a:buNone/>
                </a:pPr>
                <a14:m>
                  <m:oMathPara xmlns:m="http://schemas.openxmlformats.org/officeDocument/2006/math">
                    <m:oMathParaPr>
                      <m:jc m:val="centerGroup"/>
                    </m:oMathParaPr>
                    <m:oMath xmlns:m="http://schemas.openxmlformats.org/officeDocument/2006/math">
                      <m:r>
                        <m:rPr>
                          <m:sty m:val="p"/>
                        </m:rPr>
                        <a:rPr lang="en-US" sz="1800">
                          <a:latin typeface="Cambria Math"/>
                        </a:rPr>
                        <m:t>Δ</m:t>
                      </m:r>
                      <m:sSub>
                        <m:sSubPr>
                          <m:ctrlPr>
                            <a:rPr lang="en-US" sz="1800" i="1">
                              <a:latin typeface="Cambria Math" panose="02040503050406030204" pitchFamily="18" charset="0"/>
                            </a:rPr>
                          </m:ctrlPr>
                        </m:sSubPr>
                        <m:e>
                          <m:r>
                            <a:rPr lang="en-US" sz="1800" i="1">
                              <a:latin typeface="Cambria Math"/>
                            </a:rPr>
                            <m:t>𝑤</m:t>
                          </m:r>
                        </m:e>
                        <m:sub>
                          <m:r>
                            <a:rPr lang="en-US" sz="1800" i="1">
                              <a:latin typeface="Cambria Math"/>
                            </a:rPr>
                            <m:t>𝑗𝑖</m:t>
                          </m:r>
                        </m:sub>
                      </m:sSub>
                      <m:d>
                        <m:dPr>
                          <m:ctrlPr>
                            <a:rPr lang="en-US" sz="1800" i="1">
                              <a:latin typeface="Cambria Math" panose="02040503050406030204" pitchFamily="18" charset="0"/>
                            </a:rPr>
                          </m:ctrlPr>
                        </m:dPr>
                        <m:e>
                          <m:r>
                            <a:rPr lang="en-US" sz="1800" i="1">
                              <a:latin typeface="Cambria Math"/>
                            </a:rPr>
                            <m:t>𝑛</m:t>
                          </m:r>
                        </m:e>
                      </m:d>
                      <m:r>
                        <a:rPr lang="en-US" sz="1800" i="1">
                          <a:latin typeface="Cambria Math"/>
                        </a:rPr>
                        <m:t>=−</m:t>
                      </m:r>
                      <m:r>
                        <a:rPr lang="en-US" sz="1800" i="1">
                          <a:latin typeface="Cambria Math"/>
                        </a:rPr>
                        <m:t>𝜂</m:t>
                      </m:r>
                      <m:f>
                        <m:fPr>
                          <m:ctrlPr>
                            <a:rPr lang="en-US" sz="1800" i="1">
                              <a:latin typeface="Cambria Math" panose="02040503050406030204" pitchFamily="18" charset="0"/>
                            </a:rPr>
                          </m:ctrlPr>
                        </m:fPr>
                        <m:num>
                          <m:r>
                            <a:rPr lang="en-US" sz="1800" i="1">
                              <a:latin typeface="Cambria Math"/>
                            </a:rPr>
                            <m:t>𝜕</m:t>
                          </m:r>
                          <m:r>
                            <a:rPr lang="en-GB" sz="1800" i="1">
                              <a:latin typeface="Cambria Math"/>
                              <a:ea typeface="Cambria Math"/>
                            </a:rPr>
                            <m:t>ℰ</m:t>
                          </m:r>
                          <m:d>
                            <m:dPr>
                              <m:ctrlPr>
                                <a:rPr lang="en-US" sz="1800" i="1">
                                  <a:latin typeface="Cambria Math" panose="02040503050406030204" pitchFamily="18" charset="0"/>
                                  <a:ea typeface="Cambria Math"/>
                                </a:rPr>
                              </m:ctrlPr>
                            </m:dPr>
                            <m:e>
                              <m:r>
                                <a:rPr lang="en-US" sz="1800" i="1">
                                  <a:latin typeface="Cambria Math"/>
                                  <a:ea typeface="Cambria Math"/>
                                </a:rPr>
                                <m:t>𝑛</m:t>
                              </m:r>
                            </m:e>
                          </m:d>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𝑤</m:t>
                              </m:r>
                            </m:e>
                            <m:sub>
                              <m:r>
                                <a:rPr lang="en-US" sz="1800" i="1">
                                  <a:latin typeface="Cambria Math"/>
                                </a:rPr>
                                <m:t>𝑗𝑖</m:t>
                              </m:r>
                            </m:sub>
                          </m:sSub>
                          <m:d>
                            <m:dPr>
                              <m:ctrlPr>
                                <a:rPr lang="en-US" sz="1800" i="1">
                                  <a:latin typeface="Cambria Math" panose="02040503050406030204" pitchFamily="18" charset="0"/>
                                </a:rPr>
                              </m:ctrlPr>
                            </m:dPr>
                            <m:e>
                              <m:r>
                                <a:rPr lang="en-US" sz="1800" i="1">
                                  <a:latin typeface="Cambria Math"/>
                                </a:rPr>
                                <m:t>𝑛</m:t>
                              </m:r>
                            </m:e>
                          </m:d>
                        </m:den>
                      </m:f>
                    </m:oMath>
                  </m:oMathPara>
                </a14:m>
                <a:endParaRPr lang="en-US"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900" i="1">
                          <a:latin typeface="Cambria Math"/>
                        </a:rPr>
                        <m:t>=</m:t>
                      </m:r>
                      <m:r>
                        <a:rPr lang="en-US" sz="1900" i="1">
                          <a:latin typeface="Cambria Math"/>
                        </a:rPr>
                        <m:t>𝜂</m:t>
                      </m:r>
                      <m:sSub>
                        <m:sSubPr>
                          <m:ctrlPr>
                            <a:rPr lang="en-US" sz="1900" i="1">
                              <a:latin typeface="Cambria Math" panose="02040503050406030204" pitchFamily="18" charset="0"/>
                              <a:ea typeface="Cambria Math"/>
                            </a:rPr>
                          </m:ctrlPr>
                        </m:sSubPr>
                        <m:e>
                          <m:r>
                            <a:rPr lang="en-US" sz="1900" i="1">
                              <a:latin typeface="Cambria Math"/>
                              <a:ea typeface="Cambria Math"/>
                            </a:rPr>
                            <m:t>𝛿</m:t>
                          </m:r>
                        </m:e>
                        <m:sub>
                          <m:r>
                            <a:rPr lang="en-US" sz="1900" i="1">
                              <a:latin typeface="Cambria Math"/>
                              <a:ea typeface="Cambria Math"/>
                            </a:rPr>
                            <m:t>𝑗</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sSub>
                        <m:sSubPr>
                          <m:ctrlPr>
                            <a:rPr lang="en-US" sz="1900" i="1">
                              <a:latin typeface="Cambria Math" panose="02040503050406030204" pitchFamily="18" charset="0"/>
                              <a:ea typeface="Cambria Math"/>
                            </a:rPr>
                          </m:ctrlPr>
                        </m:sSubPr>
                        <m:e>
                          <m:r>
                            <a:rPr lang="en-US" sz="1900" i="1">
                              <a:latin typeface="Cambria Math"/>
                              <a:ea typeface="Cambria Math"/>
                            </a:rPr>
                            <m:t>𝑦</m:t>
                          </m:r>
                        </m:e>
                        <m:sub>
                          <m:r>
                            <a:rPr lang="en-US" sz="1900" i="1">
                              <a:latin typeface="Cambria Math"/>
                              <a:ea typeface="Cambria Math"/>
                            </a:rPr>
                            <m:t>𝑖</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oMath>
                  </m:oMathPara>
                </a14:m>
                <a:endParaRPr lang="en-GB"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900" i="1">
                            <a:latin typeface="Cambria Math" panose="02040503050406030204" pitchFamily="18" charset="0"/>
                          </a:rPr>
                        </m:ctrlPr>
                      </m:sSubPr>
                      <m:e>
                        <m:r>
                          <a:rPr lang="en-US" sz="1900" i="1">
                            <a:latin typeface="Cambria Math"/>
                          </a:rPr>
                          <m:t>𝛿</m:t>
                        </m:r>
                      </m:e>
                      <m:sub>
                        <m:r>
                          <a:rPr lang="en-US" sz="1900" i="1">
                            <a:latin typeface="Cambria Math"/>
                          </a:rPr>
                          <m:t>𝑗</m:t>
                        </m:r>
                      </m:sub>
                    </m:sSub>
                    <m:d>
                      <m:dPr>
                        <m:ctrlPr>
                          <a:rPr lang="en-US" sz="1900" i="1">
                            <a:latin typeface="Cambria Math" panose="02040503050406030204" pitchFamily="18" charset="0"/>
                          </a:rPr>
                        </m:ctrlPr>
                      </m:dPr>
                      <m:e>
                        <m:r>
                          <a:rPr lang="en-US" sz="1900" i="1">
                            <a:latin typeface="Cambria Math"/>
                          </a:rPr>
                          <m:t>𝑛</m:t>
                        </m:r>
                      </m:e>
                    </m:d>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𝑒</m:t>
                        </m:r>
                      </m:e>
                      <m:sub>
                        <m:r>
                          <a:rPr lang="en-US" sz="1900" i="1">
                            <a:latin typeface="Cambria Math"/>
                          </a:rPr>
                          <m:t>𝑗</m:t>
                        </m:r>
                      </m:sub>
                    </m:sSub>
                    <m:d>
                      <m:dPr>
                        <m:ctrlPr>
                          <a:rPr lang="en-US" sz="1900" i="1">
                            <a:latin typeface="Cambria Math" panose="02040503050406030204" pitchFamily="18" charset="0"/>
                          </a:rPr>
                        </m:ctrlPr>
                      </m:dPr>
                      <m:e>
                        <m:r>
                          <a:rPr lang="en-US" sz="1900" i="1">
                            <a:latin typeface="Cambria Math"/>
                          </a:rPr>
                          <m:t>𝑛</m:t>
                        </m:r>
                      </m:e>
                    </m:d>
                    <m:sSubSup>
                      <m:sSubSupPr>
                        <m:ctrlPr>
                          <a:rPr lang="en-US" sz="1900" i="1">
                            <a:latin typeface="Cambria Math" panose="02040503050406030204" pitchFamily="18" charset="0"/>
                          </a:rPr>
                        </m:ctrlPr>
                      </m:sSubSupPr>
                      <m:e>
                        <m:r>
                          <a:rPr lang="en-US" sz="1900" i="1">
                            <a:latin typeface="Cambria Math"/>
                          </a:rPr>
                          <m:t>𝜑</m:t>
                        </m:r>
                      </m:e>
                      <m:sub>
                        <m:r>
                          <a:rPr lang="en-US" sz="1900" i="1">
                            <a:latin typeface="Cambria Math"/>
                          </a:rPr>
                          <m:t>𝑗</m:t>
                        </m:r>
                      </m:sub>
                      <m:sup>
                        <m:r>
                          <a:rPr lang="en-US" sz="1900" i="1">
                            <a:latin typeface="Cambria Math"/>
                          </a:rPr>
                          <m:t>′</m:t>
                        </m:r>
                      </m:sup>
                    </m:sSubSup>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a:rPr>
                              <m:t>𝑣</m:t>
                            </m:r>
                          </m:e>
                          <m:sub>
                            <m:r>
                              <a:rPr lang="en-US" sz="1900" i="1">
                                <a:latin typeface="Cambria Math"/>
                              </a:rPr>
                              <m:t>𝑗</m:t>
                            </m:r>
                          </m:sub>
                        </m:sSub>
                        <m:d>
                          <m:dPr>
                            <m:ctrlPr>
                              <a:rPr lang="en-US" sz="1900" i="1">
                                <a:latin typeface="Cambria Math" panose="02040503050406030204" pitchFamily="18" charset="0"/>
                              </a:rPr>
                            </m:ctrlPr>
                          </m:dPr>
                          <m:e>
                            <m:r>
                              <a:rPr lang="en-US" sz="1900" i="1">
                                <a:latin typeface="Cambria Math"/>
                              </a:rPr>
                              <m:t>𝑛</m:t>
                            </m:r>
                          </m:e>
                        </m:d>
                      </m:e>
                    </m:d>
                  </m:oMath>
                </a14:m>
                <a:r>
                  <a:rPr lang="en-GB" sz="1900" dirty="0">
                    <a:latin typeface="Times New Roman" panose="02020603050405020304" pitchFamily="18" charset="0"/>
                    <a:cs typeface="Times New Roman" panose="02020603050405020304" pitchFamily="18" charset="0"/>
                  </a:rPr>
                  <a:t> is local gradient </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a:blip r:embed="rId3"/>
                <a:stretch>
                  <a:fillRect l="-706" t="-1541"/>
                </a:stretch>
              </a:blipFill>
            </p:spPr>
            <p:txBody>
              <a:bodyPr/>
              <a:lstStyle/>
              <a:p>
                <a:r>
                  <a:rPr lang="en-IN">
                    <a:noFill/>
                  </a:rPr>
                  <a:t> </a:t>
                </a:r>
              </a:p>
            </p:txBody>
          </p:sp>
        </mc:Fallback>
      </mc:AlternateContent>
    </p:spTree>
    <p:extLst>
      <p:ext uri="{BB962C8B-B14F-4D97-AF65-F5344CB8AC3E}">
        <p14:creationId xmlns:p14="http://schemas.microsoft.com/office/powerpoint/2010/main" val="1493607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05DA91-0EAB-9587-A3C5-CD2539F56E79}"/>
              </a:ext>
            </a:extLst>
          </p:cNvPr>
          <p:cNvSpPr>
            <a:spLocks noGrp="1"/>
          </p:cNvSpPr>
          <p:nvPr>
            <p:ph type="title"/>
          </p:nvPr>
        </p:nvSpPr>
        <p:spPr>
          <a:xfrm>
            <a:off x="838200" y="18255"/>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Limitations of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Rosenblatt’s Perceptron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7341DA1-A358-1A0E-D3BE-C8C4ABF8FED8}"/>
              </a:ext>
            </a:extLst>
          </p:cNvPr>
          <p:cNvSpPr>
            <a:spLocks noGrp="1"/>
          </p:cNvSpPr>
          <p:nvPr>
            <p:ph idx="1"/>
          </p:nvPr>
        </p:nvSpPr>
        <p:spPr>
          <a:xfrm>
            <a:off x="838200" y="1343818"/>
            <a:ext cx="10515600" cy="4351338"/>
          </a:xfrm>
        </p:spPr>
        <p:txBody>
          <a:bodyPr>
            <a:normAutofit/>
          </a:bodyPr>
          <a:lstStyle/>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output of a perceptron can only be a binary number (0 or 1) due to the hard limit transfer function.</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Perceptron can only be used to classify the linearly separable sets of input vectors. If input vectors are non-linear, it is not easy to classify them properly.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18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5"/>
            <a:ext cx="10515600" cy="963161"/>
          </a:xfrm>
        </p:spPr>
        <p:txBody>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838200" y="1253331"/>
                <a:ext cx="10515600" cy="4351338"/>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So, a key factor in calculating the weight adjustments is the error signal at the output of neuron </a:t>
                </a:r>
                <a14:m>
                  <m:oMath xmlns:m="http://schemas.openxmlformats.org/officeDocument/2006/math">
                    <m:r>
                      <a:rPr lang="en-US" altLang="en-US" sz="2000" i="1">
                        <a:latin typeface="Cambria Math"/>
                      </a:rPr>
                      <m:t>𝑗</m:t>
                    </m:r>
                  </m:oMath>
                </a14:m>
                <a:endParaRPr lang="en-US" altLang="en-US" sz="20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There are 2 possibilities (depending on where neuron </a:t>
                </a:r>
                <a14:m>
                  <m:oMath xmlns:m="http://schemas.openxmlformats.org/officeDocument/2006/math">
                    <m:r>
                      <a:rPr lang="en-US" altLang="en-US" sz="2000" i="1">
                        <a:latin typeface="Cambria Math"/>
                      </a:rPr>
                      <m:t>𝑗</m:t>
                    </m:r>
                  </m:oMath>
                </a14:m>
                <a:r>
                  <a:rPr lang="en-US" altLang="en-US" sz="2000" dirty="0">
                    <a:latin typeface="Times New Roman" panose="02020603050405020304" pitchFamily="18" charset="0"/>
                    <a:cs typeface="Times New Roman" panose="02020603050405020304" pitchFamily="18" charset="0"/>
                  </a:rPr>
                  <a:t> is) </a:t>
                </a:r>
              </a:p>
              <a:p>
                <a:pPr lvl="1">
                  <a:lnSpc>
                    <a:spcPct val="120000"/>
                  </a:lnSpc>
                  <a:spcBef>
                    <a:spcPts val="0"/>
                  </a:spcBef>
                </a:pPr>
                <a:r>
                  <a:rPr lang="en-US" altLang="en-US" sz="1800" dirty="0">
                    <a:latin typeface="Times New Roman" panose="02020603050405020304" pitchFamily="18" charset="0"/>
                    <a:cs typeface="Times New Roman" panose="02020603050405020304" pitchFamily="18" charset="0"/>
                  </a:rPr>
                  <a:t>Case 1: neuron </a:t>
                </a:r>
                <a14:m>
                  <m:oMath xmlns:m="http://schemas.openxmlformats.org/officeDocument/2006/math">
                    <m:r>
                      <a:rPr lang="en-US" altLang="en-US" sz="1800" i="1">
                        <a:latin typeface="Cambria Math"/>
                      </a:rPr>
                      <m:t>𝑗</m:t>
                    </m:r>
                  </m:oMath>
                </a14:m>
                <a:r>
                  <a:rPr lang="en-US" altLang="en-US" sz="1800" dirty="0">
                    <a:latin typeface="Times New Roman" panose="02020603050405020304" pitchFamily="18" charset="0"/>
                    <a:cs typeface="Times New Roman" panose="02020603050405020304" pitchFamily="18" charset="0"/>
                  </a:rPr>
                  <a:t> is an output neuron (simple because each output neuron is supplied with a desired response) </a:t>
                </a:r>
              </a:p>
              <a:p>
                <a:pPr lvl="1">
                  <a:lnSpc>
                    <a:spcPct val="120000"/>
                  </a:lnSpc>
                  <a:spcBef>
                    <a:spcPts val="0"/>
                  </a:spcBef>
                </a:pPr>
                <a:r>
                  <a:rPr lang="en-US" altLang="en-US" sz="1800" dirty="0">
                    <a:latin typeface="Times New Roman" panose="02020603050405020304" pitchFamily="18" charset="0"/>
                    <a:cs typeface="Times New Roman" panose="02020603050405020304" pitchFamily="18" charset="0"/>
                  </a:rPr>
                  <a:t>Case 2: neuron </a:t>
                </a:r>
                <a14:m>
                  <m:oMath xmlns:m="http://schemas.openxmlformats.org/officeDocument/2006/math">
                    <m:r>
                      <a:rPr lang="en-US" altLang="en-US" sz="1800" i="1">
                        <a:latin typeface="Cambria Math"/>
                      </a:rPr>
                      <m:t>𝑗</m:t>
                    </m:r>
                  </m:oMath>
                </a14:m>
                <a:r>
                  <a:rPr lang="en-US" altLang="en-US" sz="1800" dirty="0">
                    <a:latin typeface="Times New Roman" panose="02020603050405020304" pitchFamily="18" charset="0"/>
                    <a:cs typeface="Times New Roman" panose="02020603050405020304" pitchFamily="18" charset="0"/>
                  </a:rPr>
                  <a:t> is a hidden neuron. Although hidden neurons are not directly visible, they are still responsible for the error made at the network output. The problem here is how to penalize or reward hidden neurons for their share of responsibility. This is actually credit-assignment problem. This problem will be solved by back-propagating the error signals through the network </a:t>
                </a: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For case 1, solution is trivial </a:t>
                </a: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For case 2, next page</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838200" y="1253331"/>
                <a:ext cx="10515600" cy="4351338"/>
              </a:xfrm>
              <a:blipFill>
                <a:blip r:embed="rId2"/>
                <a:stretch>
                  <a:fillRect l="-522" t="-140" r="-81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2823808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5"/>
            <a:ext cx="10515600" cy="701675"/>
          </a:xfrm>
        </p:spPr>
        <p:txBody>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741145" y="1066800"/>
                <a:ext cx="10612655" cy="25146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When neuron </a:t>
                </a:r>
                <a14:m>
                  <m:oMath xmlns:m="http://schemas.openxmlformats.org/officeDocument/2006/math">
                    <m:r>
                      <a:rPr lang="en-US" altLang="en-US" sz="2000" i="1">
                        <a:latin typeface="Cambria Math"/>
                      </a:rPr>
                      <m:t>𝑗</m:t>
                    </m:r>
                  </m:oMath>
                </a14:m>
                <a:r>
                  <a:rPr lang="en-US" altLang="en-US" sz="2000" dirty="0">
                    <a:latin typeface="Times New Roman" panose="02020603050405020304" pitchFamily="18" charset="0"/>
                    <a:cs typeface="Times New Roman" panose="02020603050405020304" pitchFamily="18" charset="0"/>
                  </a:rPr>
                  <a:t> is a hidden neuron, we cannot provide a desired response </a:t>
                </a: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An error signal must be determined from the error signals of all neurons to which this neuron is directly connected (this is where development of back-propagation algorithm gets complicated) </a:t>
                </a:r>
              </a:p>
              <a:p>
                <a:pPr>
                  <a:lnSpc>
                    <a:spcPct val="120000"/>
                  </a:lnSpc>
                  <a:spcBef>
                    <a:spcPts val="0"/>
                  </a:spcBef>
                </a:pPr>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741145" y="1066800"/>
                <a:ext cx="10612655" cy="2514600"/>
              </a:xfrm>
              <a:blipFill>
                <a:blip r:embed="rId2"/>
                <a:stretch>
                  <a:fillRect l="-51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4" name="Picture 3" descr="fg04_00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145" y="2140970"/>
            <a:ext cx="8417005" cy="47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177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5"/>
            <a:ext cx="10515600" cy="701675"/>
          </a:xfrm>
        </p:spPr>
        <p:txBody>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838200" y="1066800"/>
                <a:ext cx="9372600" cy="25146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We can redefine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𝛿</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oMath>
                </a14:m>
                <a:r>
                  <a:rPr lang="en-US" altLang="en-US" sz="2000" dirty="0">
                    <a:latin typeface="Times New Roman" panose="02020603050405020304" pitchFamily="18" charset="0"/>
                    <a:cs typeface="Times New Roman" panose="02020603050405020304" pitchFamily="18" charset="0"/>
                  </a:rPr>
                  <a:t> for hidden neuron </a:t>
                </a:r>
                <a14:m>
                  <m:oMath xmlns:m="http://schemas.openxmlformats.org/officeDocument/2006/math">
                    <m:r>
                      <a:rPr lang="en-US" altLang="en-US" sz="2000" i="1">
                        <a:latin typeface="Cambria Math"/>
                      </a:rPr>
                      <m:t>𝑗</m:t>
                    </m:r>
                  </m:oMath>
                </a14:m>
                <a:r>
                  <a:rPr lang="en-US" altLang="en-US" sz="2000" dirty="0">
                    <a:latin typeface="Times New Roman" panose="02020603050405020304" pitchFamily="18" charset="0"/>
                    <a:cs typeface="Times New Roman" panose="02020603050405020304" pitchFamily="18" charset="0"/>
                  </a:rPr>
                  <a:t> as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𝛿</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r>
                        <a:rPr lang="en-US" altLang="en-US" sz="2000" i="1">
                          <a:latin typeface="Cambria Math"/>
                        </a:rPr>
                        <m:t>=−</m:t>
                      </m:r>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f>
                        <m:fPr>
                          <m:ctrlPr>
                            <a:rPr lang="en-US" sz="2000" i="1">
                              <a:latin typeface="Cambria Math" panose="02040503050406030204" pitchFamily="18" charset="0"/>
                              <a:ea typeface="Cambria Math"/>
                            </a:rPr>
                          </m:ctrlPr>
                        </m:fPr>
                        <m:num>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𝑣</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oMath>
                  </m:oMathPara>
                </a14:m>
                <a:endParaRPr lang="en-US" sz="2000" dirty="0">
                  <a:latin typeface="Times New Roman" panose="02020603050405020304" pitchFamily="18" charset="0"/>
                  <a:ea typeface="Cambria Math"/>
                  <a:cs typeface="Times New Roman" panose="02020603050405020304" pitchFamily="18" charset="0"/>
                </a:endParaRPr>
              </a:p>
              <a:p>
                <a:pPr marL="0" indent="0" algn="r">
                  <a:lnSpc>
                    <a:spcPct val="120000"/>
                  </a:lnSpc>
                  <a:spcBef>
                    <a:spcPts val="0"/>
                  </a:spcBef>
                  <a:buNone/>
                </a:pPr>
                <a14:m>
                  <m:oMath xmlns:m="http://schemas.openxmlformats.org/officeDocument/2006/math">
                    <m:r>
                      <a:rPr lang="en-US" altLang="en-US" sz="2000" i="1">
                        <a:latin typeface="Cambria Math"/>
                      </a:rPr>
                      <m:t>=−</m:t>
                    </m:r>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 </m:t>
                    </m:r>
                    <m:sSubSup>
                      <m:sSubSupPr>
                        <m:ctrlPr>
                          <a:rPr lang="en-US" sz="2000" i="1">
                            <a:latin typeface="Cambria Math" panose="02040503050406030204" pitchFamily="18" charset="0"/>
                            <a:ea typeface="Cambria Math"/>
                          </a:rPr>
                        </m:ctrlPr>
                      </m:sSubSupPr>
                      <m:e>
                        <m:r>
                          <a:rPr lang="en-US" sz="2000" i="1">
                            <a:latin typeface="Cambria Math"/>
                            <a:ea typeface="Cambria Math"/>
                          </a:rPr>
                          <m:t>𝜑</m:t>
                        </m:r>
                      </m:e>
                      <m:sub>
                        <m:r>
                          <a:rPr lang="en-US" sz="2000" i="1">
                            <a:latin typeface="Cambria Math"/>
                            <a:ea typeface="Cambria Math"/>
                          </a:rPr>
                          <m:t>𝑗</m:t>
                        </m:r>
                      </m:sub>
                      <m:sup>
                        <m:r>
                          <a:rPr lang="en-US" sz="2000" i="1">
                            <a:latin typeface="Cambria Math"/>
                            <a:ea typeface="Cambria Math"/>
                          </a:rPr>
                          <m:t>′</m:t>
                        </m:r>
                      </m:sup>
                    </m:sSubSup>
                    <m:d>
                      <m:dPr>
                        <m:ctrlPr>
                          <a:rPr lang="en-US" sz="2000" i="1">
                            <a:latin typeface="Cambria Math" panose="02040503050406030204" pitchFamily="18" charset="0"/>
                            <a:ea typeface="Cambria Math"/>
                          </a:rPr>
                        </m:ctrlPr>
                      </m:dPr>
                      <m:e>
                        <m:sSub>
                          <m:sSubPr>
                            <m:ctrlPr>
                              <a:rPr lang="en-US" sz="2000" i="1">
                                <a:latin typeface="Cambria Math" panose="02040503050406030204" pitchFamily="18" charset="0"/>
                                <a:ea typeface="Cambria Math"/>
                              </a:rPr>
                            </m:ctrlPr>
                          </m:sSubPr>
                          <m:e>
                            <m:r>
                              <a:rPr lang="en-US" sz="2000" i="1">
                                <a:latin typeface="Cambria Math"/>
                                <a:ea typeface="Cambria Math"/>
                              </a:rPr>
                              <m:t>𝑣</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e>
                    </m:d>
                  </m:oMath>
                </a14:m>
                <a:r>
                  <a:rPr lang="en-US" altLang="en-US" sz="2000" dirty="0">
                    <a:latin typeface="Times New Roman" panose="02020603050405020304" pitchFamily="18" charset="0"/>
                    <a:cs typeface="Times New Roman" panose="02020603050405020304" pitchFamily="18" charset="0"/>
                  </a:rPr>
                  <a:t> 		(Eq. 5)</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838200" y="1066800"/>
                <a:ext cx="9372600" cy="2514600"/>
              </a:xfrm>
              <a:blipFill>
                <a:blip r:embed="rId2"/>
                <a:stretch>
                  <a:fillRect l="-586" r="-651"/>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4" name="Picture 3" descr="fg04_00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8045" y="3200400"/>
            <a:ext cx="6382555" cy="357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841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5"/>
            <a:ext cx="10515600" cy="701675"/>
          </a:xfrm>
        </p:spPr>
        <p:txBody>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1981200" y="1066800"/>
                <a:ext cx="8229600" cy="21336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10000"/>
              </a:bodyPr>
              <a:lstStyle/>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ea typeface="Cambria Math"/>
                    <a:cs typeface="Times New Roman" panose="02020603050405020304" pitchFamily="18" charset="0"/>
                  </a:rPr>
                  <a:t>o calculate </a:t>
                </a:r>
                <a14:m>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oMath>
                </a14:m>
                <a:r>
                  <a:rPr lang="en-US" altLang="en-US" sz="2000" dirty="0">
                    <a:latin typeface="Times New Roman" panose="02020603050405020304" pitchFamily="18" charset="0"/>
                    <a:cs typeface="Times New Roman" panose="02020603050405020304" pitchFamily="18" charset="0"/>
                  </a:rPr>
                  <a:t>, we see that for neuron </a:t>
                </a:r>
                <a14:m>
                  <m:oMath xmlns:m="http://schemas.openxmlformats.org/officeDocument/2006/math">
                    <m:r>
                      <a:rPr lang="en-US" altLang="en-US" sz="2000" i="1">
                        <a:latin typeface="Cambria Math"/>
                      </a:rPr>
                      <m:t>𝑘</m:t>
                    </m:r>
                  </m:oMath>
                </a14:m>
                <a:endParaRPr lang="en-US" altLang="en-US" sz="2000" dirty="0">
                  <a:latin typeface="Times New Roman" panose="02020603050405020304" pitchFamily="18" charset="0"/>
                  <a:cs typeface="Times New Roman" panose="02020603050405020304" pitchFamily="18" charset="0"/>
                </a:endParaRPr>
              </a:p>
              <a:p>
                <a:pPr marL="0" indent="0" algn="r">
                  <a:lnSpc>
                    <a:spcPct val="120000"/>
                  </a:lnSpc>
                  <a:spcBef>
                    <a:spcPts val="0"/>
                  </a:spcBef>
                  <a:buNone/>
                </a:pPr>
                <a14:m>
                  <m:oMath xmlns:m="http://schemas.openxmlformats.org/officeDocument/2006/math">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r>
                      <a:rPr lang="en-US" sz="2000" i="1">
                        <a:latin typeface="Cambria Math"/>
                        <a:ea typeface="Cambria Math"/>
                      </a:rPr>
                      <m:t>=</m:t>
                    </m:r>
                    <m:f>
                      <m:fPr>
                        <m:ctrlPr>
                          <a:rPr lang="en-US" sz="2000" i="1">
                            <a:latin typeface="Cambria Math" panose="02040503050406030204" pitchFamily="18" charset="0"/>
                            <a:ea typeface="Cambria Math"/>
                          </a:rPr>
                        </m:ctrlPr>
                      </m:fPr>
                      <m:num>
                        <m:r>
                          <a:rPr lang="en-US" sz="2000" i="1">
                            <a:latin typeface="Cambria Math"/>
                            <a:ea typeface="Cambria Math"/>
                          </a:rPr>
                          <m:t>1</m:t>
                        </m:r>
                      </m:num>
                      <m:den>
                        <m:r>
                          <a:rPr lang="en-US" sz="2000" i="1">
                            <a:latin typeface="Cambria Math"/>
                            <a:ea typeface="Cambria Math"/>
                          </a:rPr>
                          <m:t>2</m:t>
                        </m:r>
                      </m:den>
                    </m:f>
                    <m:nary>
                      <m:naryPr>
                        <m:chr m:val="∑"/>
                        <m:supHide m:val="on"/>
                        <m:ctrlPr>
                          <a:rPr lang="en-US" sz="2000" i="1">
                            <a:latin typeface="Cambria Math" panose="02040503050406030204" pitchFamily="18" charset="0"/>
                            <a:ea typeface="Cambria Math"/>
                          </a:rPr>
                        </m:ctrlPr>
                      </m:naryPr>
                      <m:sub>
                        <m:r>
                          <a:rPr lang="en-US" sz="2000" i="1">
                            <a:latin typeface="Cambria Math"/>
                            <a:ea typeface="Cambria Math"/>
                          </a:rPr>
                          <m:t>𝑘</m:t>
                        </m:r>
                        <m:r>
                          <a:rPr lang="en-US" sz="2000" i="1">
                            <a:latin typeface="Cambria Math"/>
                            <a:ea typeface="Cambria Math"/>
                          </a:rPr>
                          <m:t>∈</m:t>
                        </m:r>
                        <m:r>
                          <a:rPr lang="en-US" sz="2000" i="1">
                            <a:latin typeface="Cambria Math"/>
                            <a:ea typeface="Cambria Math"/>
                          </a:rPr>
                          <m:t>𝐶</m:t>
                        </m:r>
                      </m:sub>
                      <m:sup/>
                      <m:e>
                        <m:sSubSup>
                          <m:sSubSupPr>
                            <m:ctrlPr>
                              <a:rPr lang="en-US" sz="2000" i="1">
                                <a:latin typeface="Cambria Math" panose="02040503050406030204" pitchFamily="18" charset="0"/>
                                <a:ea typeface="Cambria Math"/>
                              </a:rPr>
                            </m:ctrlPr>
                          </m:sSubSupPr>
                          <m:e>
                            <m:r>
                              <a:rPr lang="en-US" sz="2000" i="1">
                                <a:latin typeface="Cambria Math"/>
                                <a:ea typeface="Cambria Math"/>
                              </a:rPr>
                              <m:t>𝑒</m:t>
                            </m:r>
                          </m:e>
                          <m:sub>
                            <m:r>
                              <a:rPr lang="en-US" sz="2000" i="1">
                                <a:latin typeface="Cambria Math"/>
                                <a:ea typeface="Cambria Math"/>
                              </a:rPr>
                              <m:t>𝑘</m:t>
                            </m:r>
                          </m:sub>
                          <m:sup>
                            <m:r>
                              <a:rPr lang="en-US" sz="2000" i="1">
                                <a:latin typeface="Cambria Math"/>
                                <a:ea typeface="Cambria Math"/>
                              </a:rPr>
                              <m:t>2</m:t>
                            </m:r>
                          </m:sup>
                        </m:sSubSup>
                        <m:d>
                          <m:dPr>
                            <m:ctrlPr>
                              <a:rPr lang="en-US" sz="2000" i="1">
                                <a:latin typeface="Cambria Math" panose="02040503050406030204" pitchFamily="18" charset="0"/>
                                <a:ea typeface="Cambria Math"/>
                              </a:rPr>
                            </m:ctrlPr>
                          </m:dPr>
                          <m:e>
                            <m:r>
                              <a:rPr lang="en-US" sz="2000" i="1">
                                <a:latin typeface="Cambria Math"/>
                                <a:ea typeface="Cambria Math"/>
                              </a:rPr>
                              <m:t>𝑛</m:t>
                            </m:r>
                          </m:e>
                        </m:d>
                      </m:e>
                    </m:nary>
                  </m:oMath>
                </a14:m>
                <a:r>
                  <a:rPr lang="en-US" altLang="en-US" sz="2000" dirty="0">
                    <a:latin typeface="Times New Roman" panose="02020603050405020304" pitchFamily="18" charset="0"/>
                    <a:cs typeface="Times New Roman" panose="02020603050405020304" pitchFamily="18" charset="0"/>
                  </a:rPr>
                  <a:t>, 	neuron </a:t>
                </a:r>
                <a14:m>
                  <m:oMath xmlns:m="http://schemas.openxmlformats.org/officeDocument/2006/math">
                    <m:r>
                      <a:rPr lang="en-US" altLang="en-US" sz="2000" i="1">
                        <a:latin typeface="Cambria Math"/>
                      </a:rPr>
                      <m:t>𝑘</m:t>
                    </m:r>
                  </m:oMath>
                </a14:m>
                <a:r>
                  <a:rPr lang="en-US" altLang="en-US" sz="2000" dirty="0">
                    <a:latin typeface="Times New Roman" panose="02020603050405020304" pitchFamily="18" charset="0"/>
                    <a:cs typeface="Times New Roman" panose="02020603050405020304" pitchFamily="18" charset="0"/>
                  </a:rPr>
                  <a:t> is an output node</a:t>
                </a: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Differentiate this w.r.t.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𝑦</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oMath>
                </a14:m>
                <a:endParaRPr lang="en-US" altLang="en-US"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m:t>
                      </m:r>
                      <m:nary>
                        <m:naryPr>
                          <m:chr m:val="∑"/>
                          <m:supHide m:val="on"/>
                          <m:ctrlPr>
                            <a:rPr lang="en-US" sz="2000" i="1">
                              <a:latin typeface="Cambria Math" panose="02040503050406030204" pitchFamily="18" charset="0"/>
                              <a:ea typeface="Cambria Math"/>
                            </a:rPr>
                          </m:ctrlPr>
                        </m:naryPr>
                        <m:sub>
                          <m:r>
                            <a:rPr lang="en-US" sz="2000" i="1">
                              <a:latin typeface="Cambria Math"/>
                              <a:ea typeface="Cambria Math"/>
                            </a:rPr>
                            <m:t>𝑘</m:t>
                          </m:r>
                        </m:sub>
                        <m:sup/>
                        <m:e>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𝑘</m:t>
                              </m:r>
                            </m:sub>
                          </m:sSub>
                          <m:f>
                            <m:fPr>
                              <m:ctrlPr>
                                <a:rPr lang="en-US" sz="2000" i="1">
                                  <a:latin typeface="Cambria Math" panose="02040503050406030204" pitchFamily="18" charset="0"/>
                                  <a:ea typeface="Cambria Math"/>
                                </a:rPr>
                              </m:ctrlPr>
                            </m:fPr>
                            <m:num>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e>
                      </m:nary>
                    </m:oMath>
                  </m:oMathPara>
                </a14:m>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1981200" y="1066800"/>
                <a:ext cx="8229600" cy="2133600"/>
              </a:xfrm>
              <a:blipFill>
                <a:blip r:embed="rId2"/>
                <a:stretch>
                  <a:fillRect l="-370" r="-444"/>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4" name="Picture 3" descr="fg04_00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3200400"/>
            <a:ext cx="5334000" cy="298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546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5"/>
            <a:ext cx="10515600" cy="701675"/>
          </a:xfrm>
        </p:spPr>
        <p:txBody>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1981200" y="1066800"/>
                <a:ext cx="8229600" cy="21336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Using the chain rule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m:t>
                      </m:r>
                      <m:nary>
                        <m:naryPr>
                          <m:chr m:val="∑"/>
                          <m:supHide m:val="on"/>
                          <m:ctrlPr>
                            <a:rPr lang="en-US" sz="2000" i="1">
                              <a:latin typeface="Cambria Math" panose="02040503050406030204" pitchFamily="18" charset="0"/>
                              <a:ea typeface="Cambria Math"/>
                            </a:rPr>
                          </m:ctrlPr>
                        </m:naryPr>
                        <m:sub>
                          <m:r>
                            <a:rPr lang="en-US" sz="2000" i="1">
                              <a:latin typeface="Cambria Math"/>
                              <a:ea typeface="Cambria Math"/>
                            </a:rPr>
                            <m:t>𝑘</m:t>
                          </m:r>
                        </m:sub>
                        <m:sup/>
                        <m:e>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𝑘</m:t>
                              </m:r>
                            </m:sub>
                          </m:sSub>
                          <m:f>
                            <m:fPr>
                              <m:ctrlPr>
                                <a:rPr lang="en-US" sz="2000" i="1">
                                  <a:latin typeface="Cambria Math" panose="02040503050406030204" pitchFamily="18" charset="0"/>
                                  <a:ea typeface="Cambria Math"/>
                                </a:rPr>
                              </m:ctrlPr>
                            </m:fPr>
                            <m:num>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𝑣</m:t>
                                  </m:r>
                                </m:e>
                                <m:sub>
                                  <m:r>
                                    <a:rPr lang="en-US" sz="2000" i="1">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f>
                            <m:fPr>
                              <m:ctrlPr>
                                <a:rPr lang="en-US" sz="2000" i="1">
                                  <a:latin typeface="Cambria Math" panose="02040503050406030204" pitchFamily="18" charset="0"/>
                                  <a:ea typeface="Cambria Math"/>
                                </a:rPr>
                              </m:ctrlPr>
                            </m:fPr>
                            <m:num>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𝑣</m:t>
                                  </m:r>
                                </m:e>
                                <m:sub>
                                  <m:r>
                                    <a:rPr lang="en-US" sz="2000" i="1">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e>
                      </m:nary>
                    </m:oMath>
                  </m:oMathPara>
                </a14:m>
                <a:endParaRPr lang="en-US" sz="2000" dirty="0">
                  <a:latin typeface="Times New Roman" panose="02020603050405020304" pitchFamily="18" charset="0"/>
                  <a:ea typeface="Cambria Math"/>
                  <a:cs typeface="Times New Roman" panose="02020603050405020304" pitchFamily="18" charset="0"/>
                </a:endParaRP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We know that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𝑒</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𝑑</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𝑦</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𝑑</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𝜑</m:t>
                        </m:r>
                      </m:e>
                      <m:sub>
                        <m:r>
                          <a:rPr lang="en-US" altLang="en-US" sz="2000" i="1">
                            <a:latin typeface="Cambria Math"/>
                          </a:rPr>
                          <m:t>𝑘</m:t>
                        </m:r>
                      </m:sub>
                    </m:sSub>
                    <m:d>
                      <m:dPr>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e>
                    </m:d>
                  </m:oMath>
                </a14:m>
                <a:r>
                  <a:rPr lang="en-US" altLang="en-US" sz="2000" dirty="0">
                    <a:latin typeface="Times New Roman" panose="02020603050405020304" pitchFamily="18" charset="0"/>
                    <a:cs typeface="Times New Roman" panose="02020603050405020304" pitchFamily="18" charset="0"/>
                  </a:rPr>
                  <a:t>, so </a:t>
                </a:r>
                <a:endParaRPr lang="en-US" altLang="en-US" sz="2000" i="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rPr>
                          </m:ctrlPr>
                        </m:fPr>
                        <m:num>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𝑒</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num>
                        <m:den>
                          <m:r>
                            <a:rPr lang="en-US" altLang="en-US" sz="2000" i="1">
                              <a:latin typeface="Cambria Math"/>
                            </a:rPr>
                            <m:t>𝜕</m:t>
                          </m:r>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den>
                      </m:f>
                      <m:r>
                        <a:rPr lang="en-US" altLang="en-US" sz="2000" i="1">
                          <a:latin typeface="Cambria Math"/>
                        </a:rPr>
                        <m:t>=−</m:t>
                      </m:r>
                      <m:sSubSup>
                        <m:sSubSupPr>
                          <m:ctrlPr>
                            <a:rPr lang="en-US" altLang="en-US" sz="2000" i="1">
                              <a:latin typeface="Cambria Math" panose="02040503050406030204" pitchFamily="18" charset="0"/>
                            </a:rPr>
                          </m:ctrlPr>
                        </m:sSubSupPr>
                        <m:e>
                          <m:r>
                            <a:rPr lang="en-US" altLang="en-US" sz="2000" i="1">
                              <a:latin typeface="Cambria Math"/>
                            </a:rPr>
                            <m:t>𝜑</m:t>
                          </m:r>
                        </m:e>
                        <m:sub>
                          <m:r>
                            <a:rPr lang="en-US" altLang="en-US" sz="2000" i="1">
                              <a:latin typeface="Cambria Math"/>
                            </a:rPr>
                            <m:t>𝑘</m:t>
                          </m:r>
                        </m:sub>
                        <m:sup>
                          <m:r>
                            <a:rPr lang="en-US" altLang="en-US" sz="2000" i="1">
                              <a:latin typeface="Cambria Math"/>
                            </a:rPr>
                            <m:t>′</m:t>
                          </m:r>
                        </m:sup>
                      </m:sSubSup>
                      <m:d>
                        <m:dPr>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e>
                      </m:d>
                    </m:oMath>
                  </m:oMathPara>
                </a14:m>
                <a:endParaRPr lang="en-US" altLang="en-US" sz="2000"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Also,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r>
                      <a:rPr lang="en-US" altLang="en-US" sz="2000" i="1">
                        <a:latin typeface="Cambria Math"/>
                      </a:rPr>
                      <m:t>=</m:t>
                    </m:r>
                    <m:nary>
                      <m:naryPr>
                        <m:chr m:val="∑"/>
                        <m:ctrlPr>
                          <a:rPr lang="en-US" altLang="en-US" sz="2000" i="1">
                            <a:latin typeface="Cambria Math" panose="02040503050406030204" pitchFamily="18" charset="0"/>
                          </a:rPr>
                        </m:ctrlPr>
                      </m:naryPr>
                      <m:sub>
                        <m:r>
                          <a:rPr lang="en-US" altLang="en-US" sz="2000" i="1">
                            <a:latin typeface="Cambria Math"/>
                          </a:rPr>
                          <m:t>𝑗</m:t>
                        </m:r>
                        <m:r>
                          <a:rPr lang="en-US" altLang="en-US" sz="2000" i="1">
                            <a:latin typeface="Cambria Math"/>
                          </a:rPr>
                          <m:t>=0</m:t>
                        </m:r>
                      </m:sub>
                      <m:sup>
                        <m:r>
                          <a:rPr lang="en-US" altLang="en-US" sz="2000" i="1">
                            <a:latin typeface="Cambria Math"/>
                          </a:rPr>
                          <m:t>𝑚</m:t>
                        </m:r>
                      </m:sup>
                      <m:e>
                        <m:sSub>
                          <m:sSubPr>
                            <m:ctrlPr>
                              <a:rPr lang="en-US" altLang="en-US" sz="2000" i="1">
                                <a:latin typeface="Cambria Math" panose="02040503050406030204" pitchFamily="18" charset="0"/>
                              </a:rPr>
                            </m:ctrlPr>
                          </m:sSubPr>
                          <m:e>
                            <m:r>
                              <a:rPr lang="en-US" altLang="en-US" sz="2000" i="1">
                                <a:latin typeface="Cambria Math"/>
                              </a:rPr>
                              <m:t>𝑤</m:t>
                            </m:r>
                          </m:e>
                          <m:sub>
                            <m:r>
                              <a:rPr lang="en-US" altLang="en-US" sz="2000" i="1">
                                <a:latin typeface="Cambria Math"/>
                              </a:rPr>
                              <m:t>𝑘𝑗</m:t>
                            </m:r>
                          </m:sub>
                        </m:sSub>
                        <m:d>
                          <m:dPr>
                            <m:ctrlPr>
                              <a:rPr lang="en-US" altLang="en-US" sz="2000" i="1">
                                <a:latin typeface="Cambria Math" panose="02040503050406030204" pitchFamily="18" charset="0"/>
                              </a:rPr>
                            </m:ctrlPr>
                          </m:dPr>
                          <m:e>
                            <m:r>
                              <a:rPr lang="en-US" altLang="en-US" sz="2000" i="1">
                                <a:latin typeface="Cambria Math"/>
                              </a:rPr>
                              <m:t>𝑛</m:t>
                            </m:r>
                          </m:e>
                        </m:d>
                        <m:sSub>
                          <m:sSubPr>
                            <m:ctrlPr>
                              <a:rPr lang="en-US" altLang="en-US" sz="2000" i="1">
                                <a:latin typeface="Cambria Math" panose="02040503050406030204" pitchFamily="18" charset="0"/>
                              </a:rPr>
                            </m:ctrlPr>
                          </m:sSubPr>
                          <m:e>
                            <m:r>
                              <a:rPr lang="en-US" altLang="en-US" sz="2000" i="1">
                                <a:latin typeface="Cambria Math"/>
                              </a:rPr>
                              <m:t>𝑦</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e>
                    </m:nary>
                  </m:oMath>
                </a14:m>
                <a:r>
                  <a:rPr lang="en-US" altLang="en-US" sz="2000" dirty="0">
                    <a:latin typeface="Times New Roman" panose="02020603050405020304" pitchFamily="18" charset="0"/>
                    <a:cs typeface="Times New Roman" panose="02020603050405020304" pitchFamily="18" charset="0"/>
                  </a:rPr>
                  <a:t> and differentiating this w.r.t.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a:rPr>
                          <m:t>𝑦</m:t>
                        </m:r>
                      </m:e>
                      <m:sub>
                        <m:r>
                          <a:rPr lang="en-US" altLang="en-US" sz="2000" i="1">
                            <a:latin typeface="Cambria Math"/>
                          </a:rPr>
                          <m:t>𝑗</m:t>
                        </m:r>
                      </m:sub>
                    </m:sSub>
                    <m:d>
                      <m:dPr>
                        <m:ctrlPr>
                          <a:rPr lang="en-US" altLang="en-US" sz="2000" i="1">
                            <a:latin typeface="Cambria Math" panose="02040503050406030204" pitchFamily="18" charset="0"/>
                          </a:rPr>
                        </m:ctrlPr>
                      </m:dPr>
                      <m:e>
                        <m:r>
                          <a:rPr lang="en-US" altLang="en-US" sz="2000" i="1">
                            <a:latin typeface="Cambria Math"/>
                          </a:rPr>
                          <m:t>𝑛</m:t>
                        </m:r>
                      </m:e>
                    </m:d>
                  </m:oMath>
                </a14:m>
                <a:r>
                  <a:rPr lang="en-US" altLang="en-US" sz="2000" dirty="0">
                    <a:latin typeface="Times New Roman" panose="02020603050405020304" pitchFamily="18" charset="0"/>
                    <a:cs typeface="Times New Roman" panose="02020603050405020304" pitchFamily="18" charset="0"/>
                  </a:rPr>
                  <a:t> gives </a:t>
                </a:r>
                <a14:m>
                  <m:oMath xmlns:m="http://schemas.openxmlformats.org/officeDocument/2006/math">
                    <m:f>
                      <m:fPr>
                        <m:ctrlPr>
                          <a:rPr lang="en-US" sz="2000" i="1">
                            <a:latin typeface="Cambria Math" panose="02040503050406030204" pitchFamily="18" charset="0"/>
                            <a:ea typeface="Cambria Math"/>
                          </a:rPr>
                        </m:ctrlPr>
                      </m:fPr>
                      <m:num>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𝑣</m:t>
                            </m:r>
                          </m:e>
                          <m:sub>
                            <m:r>
                              <a:rPr lang="en-US" sz="2000" i="1">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𝑤</m:t>
                        </m:r>
                      </m:e>
                      <m:sub>
                        <m:r>
                          <a:rPr lang="en-US" sz="2000" i="1">
                            <a:latin typeface="Cambria Math"/>
                            <a:ea typeface="Cambria Math"/>
                          </a:rPr>
                          <m:t>𝑘𝑗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oMath>
                </a14:m>
                <a:endParaRPr lang="en-US" altLang="en-US"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1981200" y="1066800"/>
                <a:ext cx="8229600" cy="2133600"/>
              </a:xfrm>
              <a:blipFill>
                <a:blip r:embed="rId2"/>
                <a:stretch>
                  <a:fillRect l="-74" t="-571" b="-1628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4" name="Picture 3" descr="fg04_00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3200400"/>
            <a:ext cx="5334000" cy="298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94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43288" y="295174"/>
            <a:ext cx="8229600" cy="533400"/>
          </a:xfrm>
        </p:spPr>
        <p:txBody>
          <a:bodyPr>
            <a:normAutofit fontScale="90000"/>
          </a:bodyPr>
          <a:lstStyle/>
          <a:p>
            <a:r>
              <a:rPr lang="en-US" altLang="en-US" sz="3600" b="1" dirty="0">
                <a:latin typeface="Times New Roman" panose="02020603050405020304" pitchFamily="18" charset="0"/>
                <a:cs typeface="Times New Roman" panose="02020603050405020304" pitchFamily="18" charset="0"/>
              </a:rPr>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sz="half" idx="1"/>
              </p:nvPr>
            </p:nvSpPr>
            <p:spPr bwMode="auto">
              <a:xfrm>
                <a:off x="816543" y="1181100"/>
                <a:ext cx="5969268" cy="44958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20000"/>
                  </a:lnSpc>
                  <a:spcBef>
                    <a:spcPts val="0"/>
                  </a:spcBef>
                </a:pPr>
                <a:r>
                  <a:rPr lang="en-US" altLang="en-US" sz="2000" dirty="0">
                    <a:latin typeface="Times New Roman" panose="02020603050405020304" pitchFamily="18" charset="0"/>
                    <a:cs typeface="Times New Roman" panose="02020603050405020304" pitchFamily="18" charset="0"/>
                  </a:rPr>
                  <a:t>Putting those on the previous page together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m:t>
                      </m:r>
                      <m:nary>
                        <m:naryPr>
                          <m:chr m:val="∑"/>
                          <m:supHide m:val="on"/>
                          <m:ctrlPr>
                            <a:rPr lang="en-US" sz="2000" i="1">
                              <a:latin typeface="Cambria Math" panose="02040503050406030204" pitchFamily="18" charset="0"/>
                              <a:ea typeface="Cambria Math"/>
                            </a:rPr>
                          </m:ctrlPr>
                        </m:naryPr>
                        <m:sub>
                          <m:r>
                            <a:rPr lang="en-US" sz="2000" i="1">
                              <a:latin typeface="Cambria Math"/>
                              <a:ea typeface="Cambria Math"/>
                            </a:rPr>
                            <m:t>𝑘</m:t>
                          </m:r>
                        </m:sub>
                        <m:sup/>
                        <m:e>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𝑘</m:t>
                              </m:r>
                            </m:sub>
                          </m:sSub>
                          <m:sSubSup>
                            <m:sSubSupPr>
                              <m:ctrlPr>
                                <a:rPr lang="en-US" altLang="en-US" sz="2000" i="1">
                                  <a:latin typeface="Cambria Math" panose="02040503050406030204" pitchFamily="18" charset="0"/>
                                </a:rPr>
                              </m:ctrlPr>
                            </m:sSubSupPr>
                            <m:e>
                              <m:r>
                                <a:rPr lang="en-US" altLang="en-US" sz="2000" i="1">
                                  <a:latin typeface="Cambria Math"/>
                                </a:rPr>
                                <m:t>𝜑</m:t>
                              </m:r>
                            </m:e>
                            <m:sub>
                              <m:r>
                                <a:rPr lang="en-US" altLang="en-US" sz="2000" i="1">
                                  <a:latin typeface="Cambria Math"/>
                                </a:rPr>
                                <m:t>𝑘</m:t>
                              </m:r>
                            </m:sub>
                            <m:sup>
                              <m:r>
                                <a:rPr lang="en-US" altLang="en-US" sz="2000" i="1">
                                  <a:latin typeface="Cambria Math"/>
                                </a:rPr>
                                <m:t>′</m:t>
                              </m:r>
                            </m:sup>
                          </m:sSubSup>
                          <m:d>
                            <m:dPr>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e>
                          </m:d>
                          <m:sSub>
                            <m:sSubPr>
                              <m:ctrlPr>
                                <a:rPr lang="en-US" sz="2000" i="1">
                                  <a:latin typeface="Cambria Math" panose="02040503050406030204" pitchFamily="18" charset="0"/>
                                  <a:ea typeface="Cambria Math"/>
                                </a:rPr>
                              </m:ctrlPr>
                            </m:sSubPr>
                            <m:e>
                              <m:r>
                                <a:rPr lang="en-US" sz="2000" i="1">
                                  <a:latin typeface="Cambria Math"/>
                                  <a:ea typeface="Cambria Math"/>
                                </a:rPr>
                                <m:t>𝑤</m:t>
                              </m:r>
                            </m:e>
                            <m:sub>
                              <m:r>
                                <a:rPr lang="en-US" sz="2000" i="1">
                                  <a:latin typeface="Cambria Math"/>
                                  <a:ea typeface="Cambria Math"/>
                                </a:rPr>
                                <m:t>𝑘𝑗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e>
                      </m:nary>
                    </m:oMath>
                  </m:oMathPara>
                </a14:m>
                <a:endParaRPr lang="en-US" sz="2000" dirty="0">
                  <a:latin typeface="Times New Roman" panose="02020603050405020304" pitchFamily="18" charset="0"/>
                  <a:ea typeface="Cambria Math"/>
                  <a:cs typeface="Times New Roman" panose="02020603050405020304" pitchFamily="18" charset="0"/>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000" i="1">
                          <a:latin typeface="Cambria Math"/>
                          <a:ea typeface="Cambria Math"/>
                        </a:rPr>
                        <m:t>=−</m:t>
                      </m:r>
                      <m:nary>
                        <m:naryPr>
                          <m:chr m:val="∑"/>
                          <m:supHide m:val="on"/>
                          <m:ctrlPr>
                            <a:rPr lang="en-US" sz="2000" i="1">
                              <a:latin typeface="Cambria Math" panose="02040503050406030204" pitchFamily="18" charset="0"/>
                              <a:ea typeface="Cambria Math"/>
                            </a:rPr>
                          </m:ctrlPr>
                        </m:naryPr>
                        <m:sub>
                          <m:r>
                            <a:rPr lang="en-US" sz="2000" i="1">
                              <a:latin typeface="Cambria Math"/>
                              <a:ea typeface="Cambria Math"/>
                            </a:rPr>
                            <m:t>𝑘</m:t>
                          </m:r>
                        </m:sub>
                        <m:sup/>
                        <m:e>
                          <m:sSub>
                            <m:sSubPr>
                              <m:ctrlPr>
                                <a:rPr lang="en-US" sz="2000" i="1">
                                  <a:latin typeface="Cambria Math" panose="02040503050406030204" pitchFamily="18" charset="0"/>
                                  <a:ea typeface="Cambria Math"/>
                                </a:rPr>
                              </m:ctrlPr>
                            </m:sSubPr>
                            <m:e>
                              <m:r>
                                <a:rPr lang="en-US" sz="2000" i="1">
                                  <a:latin typeface="Cambria Math"/>
                                  <a:ea typeface="Cambria Math"/>
                                </a:rPr>
                                <m:t>𝛿</m:t>
                              </m:r>
                            </m:e>
                            <m:sub>
                              <m:r>
                                <a:rPr lang="en-US" sz="2000" i="1">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sSub>
                            <m:sSubPr>
                              <m:ctrlPr>
                                <a:rPr lang="en-US" sz="2000" i="1">
                                  <a:latin typeface="Cambria Math" panose="02040503050406030204" pitchFamily="18" charset="0"/>
                                  <a:ea typeface="Cambria Math"/>
                                </a:rPr>
                              </m:ctrlPr>
                            </m:sSubPr>
                            <m:e>
                              <m:r>
                                <a:rPr lang="en-US" sz="2000" i="1">
                                  <a:latin typeface="Cambria Math"/>
                                  <a:ea typeface="Cambria Math"/>
                                </a:rPr>
                                <m:t>𝑤</m:t>
                              </m:r>
                            </m:e>
                            <m:sub>
                              <m:r>
                                <a:rPr lang="en-US" sz="2000" i="1">
                                  <a:latin typeface="Cambria Math"/>
                                  <a:ea typeface="Cambria Math"/>
                                </a:rPr>
                                <m:t>𝑘𝑗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e>
                      </m:nary>
                    </m:oMath>
                  </m:oMathPara>
                </a14:m>
                <a:endParaRPr lang="en-US" sz="2000" dirty="0">
                  <a:latin typeface="Times New Roman" panose="02020603050405020304" pitchFamily="18" charset="0"/>
                  <a:ea typeface="Cambria Math"/>
                  <a:cs typeface="Times New Roman" panose="02020603050405020304" pitchFamily="18" charset="0"/>
                </a:endParaRPr>
              </a:p>
              <a:p>
                <a:pPr>
                  <a:lnSpc>
                    <a:spcPct val="120000"/>
                  </a:lnSpc>
                  <a:spcBef>
                    <a:spcPts val="0"/>
                  </a:spcBef>
                </a:pPr>
                <a:r>
                  <a:rPr lang="en-US" sz="2000" dirty="0">
                    <a:latin typeface="Times New Roman" panose="02020603050405020304" pitchFamily="18" charset="0"/>
                    <a:ea typeface="Cambria Math"/>
                    <a:cs typeface="Times New Roman" panose="02020603050405020304" pitchFamily="18" charset="0"/>
                  </a:rPr>
                  <a:t>And finally, put this into Eq. 5 to get the back propagation formula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a:rPr>
                          </m:ctrlPr>
                        </m:sSubPr>
                        <m:e>
                          <m:r>
                            <a:rPr lang="en-US" sz="2000" i="1">
                              <a:latin typeface="Cambria Math"/>
                              <a:ea typeface="Cambria Math"/>
                            </a:rPr>
                            <m:t>𝛿</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r>
                        <a:rPr lang="en-US" sz="2000" i="1">
                          <a:latin typeface="Cambria Math"/>
                          <a:ea typeface="Cambria Math"/>
                        </a:rPr>
                        <m:t>=</m:t>
                      </m:r>
                      <m:sSubSup>
                        <m:sSubSupPr>
                          <m:ctrlPr>
                            <a:rPr lang="en-US" sz="2000" i="1">
                              <a:latin typeface="Cambria Math" panose="02040503050406030204" pitchFamily="18" charset="0"/>
                              <a:ea typeface="Cambria Math"/>
                            </a:rPr>
                          </m:ctrlPr>
                        </m:sSubSupPr>
                        <m:e>
                          <m:r>
                            <a:rPr lang="en-US" sz="2000" i="1">
                              <a:latin typeface="Cambria Math"/>
                              <a:ea typeface="Cambria Math"/>
                            </a:rPr>
                            <m:t>𝜑</m:t>
                          </m:r>
                        </m:e>
                        <m:sub>
                          <m:r>
                            <a:rPr lang="en-US" sz="2000" i="1">
                              <a:latin typeface="Cambria Math"/>
                              <a:ea typeface="Cambria Math"/>
                            </a:rPr>
                            <m:t>𝑗</m:t>
                          </m:r>
                        </m:sub>
                        <m:sup>
                          <m:r>
                            <a:rPr lang="en-US" sz="2000" i="1">
                              <a:latin typeface="Cambria Math"/>
                              <a:ea typeface="Cambria Math"/>
                            </a:rPr>
                            <m:t>′</m:t>
                          </m:r>
                        </m:sup>
                      </m:sSubSup>
                      <m:d>
                        <m:dPr>
                          <m:ctrlPr>
                            <a:rPr lang="en-US" sz="2000" i="1">
                              <a:latin typeface="Cambria Math" panose="02040503050406030204" pitchFamily="18" charset="0"/>
                              <a:ea typeface="Cambria Math"/>
                            </a:rPr>
                          </m:ctrlPr>
                        </m:dPr>
                        <m:e>
                          <m:sSub>
                            <m:sSubPr>
                              <m:ctrlPr>
                                <a:rPr lang="en-US" sz="2000" i="1">
                                  <a:latin typeface="Cambria Math" panose="02040503050406030204" pitchFamily="18" charset="0"/>
                                  <a:ea typeface="Cambria Math"/>
                                </a:rPr>
                              </m:ctrlPr>
                            </m:sSubPr>
                            <m:e>
                              <m:r>
                                <a:rPr lang="en-US" sz="2000" i="1">
                                  <a:latin typeface="Cambria Math"/>
                                  <a:ea typeface="Cambria Math"/>
                                </a:rPr>
                                <m:t>𝑣</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e>
                      </m:d>
                      <m:nary>
                        <m:naryPr>
                          <m:chr m:val="∑"/>
                          <m:supHide m:val="on"/>
                          <m:ctrlPr>
                            <a:rPr lang="en-US" sz="2000" i="1">
                              <a:latin typeface="Cambria Math" panose="02040503050406030204" pitchFamily="18" charset="0"/>
                              <a:ea typeface="Cambria Math"/>
                            </a:rPr>
                          </m:ctrlPr>
                        </m:naryPr>
                        <m:sub>
                          <m:r>
                            <a:rPr lang="en-US" sz="2000" i="1">
                              <a:latin typeface="Cambria Math"/>
                              <a:ea typeface="Cambria Math"/>
                            </a:rPr>
                            <m:t>𝑘</m:t>
                          </m:r>
                        </m:sub>
                        <m:sup/>
                        <m:e>
                          <m:sSub>
                            <m:sSubPr>
                              <m:ctrlPr>
                                <a:rPr lang="en-US" sz="2000" i="1">
                                  <a:latin typeface="Cambria Math" panose="02040503050406030204" pitchFamily="18" charset="0"/>
                                  <a:ea typeface="Cambria Math"/>
                                </a:rPr>
                              </m:ctrlPr>
                            </m:sSubPr>
                            <m:e>
                              <m:r>
                                <a:rPr lang="en-US" sz="2000" i="1">
                                  <a:latin typeface="Cambria Math"/>
                                  <a:ea typeface="Cambria Math"/>
                                </a:rPr>
                                <m:t>𝛿</m:t>
                              </m:r>
                            </m:e>
                            <m:sub>
                              <m:r>
                                <a:rPr lang="en-US" sz="2000" i="1">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sSub>
                            <m:sSubPr>
                              <m:ctrlPr>
                                <a:rPr lang="en-US" sz="2000" i="1">
                                  <a:latin typeface="Cambria Math" panose="02040503050406030204" pitchFamily="18" charset="0"/>
                                  <a:ea typeface="Cambria Math"/>
                                </a:rPr>
                              </m:ctrlPr>
                            </m:sSubPr>
                            <m:e>
                              <m:r>
                                <a:rPr lang="en-US" sz="2000" i="1">
                                  <a:latin typeface="Cambria Math"/>
                                  <a:ea typeface="Cambria Math"/>
                                </a:rPr>
                                <m:t>𝑤</m:t>
                              </m:r>
                            </m:e>
                            <m:sub>
                              <m:r>
                                <a:rPr lang="en-US" sz="2000" i="1">
                                  <a:latin typeface="Cambria Math"/>
                                  <a:ea typeface="Cambria Math"/>
                                </a:rPr>
                                <m:t>𝑘𝑗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e>
                      </m:nary>
                    </m:oMath>
                  </m:oMathPara>
                </a14:m>
                <a:endParaRPr lang="en-US" sz="2000" dirty="0">
                  <a:latin typeface="Times New Roman" panose="02020603050405020304" pitchFamily="18" charset="0"/>
                  <a:ea typeface="Cambria Math"/>
                  <a:cs typeface="Times New Roman" panose="02020603050405020304" pitchFamily="18" charset="0"/>
                </a:endParaRPr>
              </a:p>
            </p:txBody>
          </p:sp>
        </mc:Choice>
        <mc:Fallback xmlns="">
          <p:sp>
            <p:nvSpPr>
              <p:cNvPr id="7171" name="Content Placeholder 2"/>
              <p:cNvSpPr>
                <a:spLocks noGrp="1" noRot="1" noChangeAspect="1" noMove="1" noResize="1" noEditPoints="1" noAdjustHandles="1" noChangeArrowheads="1" noChangeShapeType="1" noTextEdit="1"/>
              </p:cNvSpPr>
              <p:nvPr>
                <p:ph sz="half" idx="1"/>
              </p:nvPr>
            </p:nvSpPr>
            <p:spPr bwMode="auto">
              <a:xfrm>
                <a:off x="816543" y="1181100"/>
                <a:ext cx="5969268" cy="4495800"/>
              </a:xfrm>
              <a:blipFill>
                <a:blip r:embed="rId2"/>
                <a:stretch>
                  <a:fillRect l="-919" t="-13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6" name="Picture 3" descr="fg04_005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7057724" y="1181100"/>
            <a:ext cx="4038600" cy="33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749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58266" y="341698"/>
            <a:ext cx="9623659" cy="838200"/>
          </a:xfrm>
        </p:spPr>
        <p:txBody>
          <a:bodyPr>
            <a:normAutofit fontScale="90000"/>
          </a:bodyPr>
          <a:lstStyle/>
          <a:p>
            <a:r>
              <a:rPr lang="en-US" altLang="en-US" sz="3600" b="1" dirty="0">
                <a:latin typeface="Times New Roman" panose="02020603050405020304" pitchFamily="18" charset="0"/>
                <a:cs typeface="Times New Roman" panose="02020603050405020304" pitchFamily="18" charset="0"/>
              </a:rPr>
              <a:t>Back-Propagation Algorithm Summary of Derivation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838200" y="1334736"/>
                <a:ext cx="10515600" cy="4351338"/>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nSpc>
                    <a:spcPct val="120000"/>
                  </a:lnSpc>
                  <a:spcBef>
                    <a:spcPts val="0"/>
                  </a:spcBef>
                </a:pPr>
                <a:r>
                  <a:rPr lang="en-US" altLang="en-US" sz="2400" dirty="0">
                    <a:latin typeface="Times New Roman" panose="02020603050405020304" pitchFamily="18" charset="0"/>
                    <a:cs typeface="Times New Roman" panose="02020603050405020304" pitchFamily="18" charset="0"/>
                  </a:rPr>
                  <a:t>The correction </a:t>
                </a:r>
                <a14:m>
                  <m:oMath xmlns:m="http://schemas.openxmlformats.org/officeDocument/2006/math">
                    <m:r>
                      <m:rPr>
                        <m:sty m:val="p"/>
                      </m:rPr>
                      <a:rPr lang="en-US" altLang="en-US" sz="2400">
                        <a:latin typeface="Cambria Math"/>
                      </a:rPr>
                      <m:t>Δ</m:t>
                    </m:r>
                    <m:sSub>
                      <m:sSubPr>
                        <m:ctrlPr>
                          <a:rPr lang="en-US" altLang="en-US" sz="2400" i="1">
                            <a:latin typeface="Cambria Math" panose="02040503050406030204" pitchFamily="18" charset="0"/>
                          </a:rPr>
                        </m:ctrlPr>
                      </m:sSubPr>
                      <m:e>
                        <m:r>
                          <a:rPr lang="en-US" altLang="en-US" sz="2400" i="1">
                            <a:latin typeface="Cambria Math"/>
                          </a:rPr>
                          <m:t>𝑤</m:t>
                        </m:r>
                      </m:e>
                      <m:sub>
                        <m:r>
                          <a:rPr lang="en-US" altLang="en-US" sz="2400" i="1">
                            <a:latin typeface="Cambria Math"/>
                          </a:rPr>
                          <m:t>𝑗𝑖</m:t>
                        </m:r>
                      </m:sub>
                    </m:sSub>
                    <m:d>
                      <m:dPr>
                        <m:ctrlPr>
                          <a:rPr lang="en-US" altLang="en-US" sz="2400" i="1">
                            <a:latin typeface="Cambria Math" panose="02040503050406030204" pitchFamily="18" charset="0"/>
                          </a:rPr>
                        </m:ctrlPr>
                      </m:dPr>
                      <m:e>
                        <m:r>
                          <a:rPr lang="en-US" altLang="en-US" sz="2400" i="1">
                            <a:latin typeface="Cambria Math"/>
                          </a:rPr>
                          <m:t>𝑛</m:t>
                        </m:r>
                      </m:e>
                    </m:d>
                  </m:oMath>
                </a14:m>
                <a:r>
                  <a:rPr lang="en-US" sz="2400" dirty="0">
                    <a:latin typeface="Times New Roman" panose="02020603050405020304" pitchFamily="18" charset="0"/>
                    <a:ea typeface="Cambria Math"/>
                    <a:cs typeface="Times New Roman" panose="02020603050405020304" pitchFamily="18" charset="0"/>
                  </a:rPr>
                  <a:t> applied to synaptic weight connecting neuron </a:t>
                </a:r>
                <a14:m>
                  <m:oMath xmlns:m="http://schemas.openxmlformats.org/officeDocument/2006/math">
                    <m:r>
                      <a:rPr lang="en-US" sz="2400" i="1">
                        <a:latin typeface="Cambria Math"/>
                        <a:ea typeface="Cambria Math"/>
                      </a:rPr>
                      <m:t>𝑖</m:t>
                    </m:r>
                  </m:oMath>
                </a14:m>
                <a:r>
                  <a:rPr lang="en-US" sz="2400" dirty="0">
                    <a:latin typeface="Times New Roman" panose="02020603050405020304" pitchFamily="18" charset="0"/>
                    <a:ea typeface="Cambria Math"/>
                    <a:cs typeface="Times New Roman" panose="02020603050405020304" pitchFamily="18" charset="0"/>
                  </a:rPr>
                  <a:t> to neuron </a:t>
                </a:r>
                <a14:m>
                  <m:oMath xmlns:m="http://schemas.openxmlformats.org/officeDocument/2006/math">
                    <m:r>
                      <a:rPr lang="en-US" sz="2400" i="1">
                        <a:latin typeface="Cambria Math"/>
                        <a:ea typeface="Cambria Math"/>
                      </a:rPr>
                      <m:t>𝑗</m:t>
                    </m:r>
                  </m:oMath>
                </a14:m>
                <a:r>
                  <a:rPr lang="en-US" sz="2400" dirty="0">
                    <a:latin typeface="Times New Roman" panose="02020603050405020304" pitchFamily="18" charset="0"/>
                    <a:ea typeface="Cambria Math"/>
                    <a:cs typeface="Times New Roman" panose="02020603050405020304" pitchFamily="18" charset="0"/>
                  </a:rPr>
                  <a:t> is defined by the delta rule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ea typeface="Cambria Math"/>
                            </a:rPr>
                          </m:ctrlPr>
                        </m:dPr>
                        <m:e>
                          <m:m>
                            <m:mPr>
                              <m:mcs>
                                <m:mc>
                                  <m:mcPr>
                                    <m:count m:val="1"/>
                                    <m:mcJc m:val="center"/>
                                  </m:mcPr>
                                </m:mc>
                              </m:mcs>
                              <m:ctrlPr>
                                <a:rPr lang="en-US" sz="2400" i="1">
                                  <a:latin typeface="Cambria Math" panose="02040503050406030204" pitchFamily="18" charset="0"/>
                                  <a:ea typeface="Cambria Math"/>
                                </a:rPr>
                              </m:ctrlPr>
                            </m:mPr>
                            <m:mr>
                              <m:e>
                                <m:r>
                                  <m:rPr>
                                    <m:brk m:alnAt="7"/>
                                  </m:rPr>
                                  <a:rPr lang="en-US" sz="2400" i="1">
                                    <a:latin typeface="Cambria Math"/>
                                    <a:ea typeface="Cambria Math"/>
                                  </a:rPr>
                                  <m:t>𝑊</m:t>
                                </m:r>
                                <m:r>
                                  <a:rPr lang="en-US" sz="2400" i="1">
                                    <a:latin typeface="Cambria Math"/>
                                    <a:ea typeface="Cambria Math"/>
                                  </a:rPr>
                                  <m:t>𝑒𝑖𝑔h𝑡</m:t>
                                </m:r>
                              </m:e>
                            </m:mr>
                            <m:mr>
                              <m:e>
                                <m:r>
                                  <a:rPr lang="en-US" sz="2400" i="1">
                                    <a:latin typeface="Cambria Math"/>
                                    <a:ea typeface="Cambria Math"/>
                                  </a:rPr>
                                  <m:t>𝑐𝑜𝑟𝑟𝑒𝑐𝑡𝑖𝑜𝑛</m:t>
                                </m:r>
                              </m:e>
                            </m:mr>
                            <m:mr>
                              <m:e>
                                <m:r>
                                  <m:rPr>
                                    <m:sty m:val="p"/>
                                  </m:rPr>
                                  <a:rPr lang="en-US" sz="2400">
                                    <a:latin typeface="Cambria Math"/>
                                    <a:ea typeface="Cambria Math"/>
                                  </a:rPr>
                                  <m:t>Δ</m:t>
                                </m:r>
                                <m:sSub>
                                  <m:sSubPr>
                                    <m:ctrlPr>
                                      <a:rPr lang="en-US" sz="2400" i="1">
                                        <a:latin typeface="Cambria Math" panose="02040503050406030204" pitchFamily="18" charset="0"/>
                                        <a:ea typeface="Cambria Math"/>
                                      </a:rPr>
                                    </m:ctrlPr>
                                  </m:sSubPr>
                                  <m:e>
                                    <m:r>
                                      <a:rPr lang="en-US" sz="2400" i="1">
                                        <a:latin typeface="Cambria Math"/>
                                        <a:ea typeface="Cambria Math"/>
                                      </a:rPr>
                                      <m:t>𝑤</m:t>
                                    </m:r>
                                  </m:e>
                                  <m:sub>
                                    <m:r>
                                      <a:rPr lang="en-US" sz="2400" i="1">
                                        <a:latin typeface="Cambria Math"/>
                                        <a:ea typeface="Cambria Math"/>
                                      </a:rPr>
                                      <m:t>𝑗𝑖</m:t>
                                    </m:r>
                                  </m:sub>
                                </m:sSub>
                                <m:d>
                                  <m:dPr>
                                    <m:ctrlPr>
                                      <a:rPr lang="en-US" sz="2400" i="1">
                                        <a:latin typeface="Cambria Math" panose="02040503050406030204" pitchFamily="18" charset="0"/>
                                        <a:ea typeface="Cambria Math"/>
                                      </a:rPr>
                                    </m:ctrlPr>
                                  </m:dPr>
                                  <m:e>
                                    <m:r>
                                      <a:rPr lang="en-US" sz="2400" i="1">
                                        <a:latin typeface="Cambria Math"/>
                                        <a:ea typeface="Cambria Math"/>
                                      </a:rPr>
                                      <m:t>𝑛</m:t>
                                    </m:r>
                                  </m:e>
                                </m:d>
                              </m:e>
                            </m:mr>
                          </m:m>
                        </m:e>
                      </m:d>
                      <m:r>
                        <a:rPr lang="en-US" sz="2400" i="1">
                          <a:latin typeface="Cambria Math"/>
                          <a:ea typeface="Cambria Math"/>
                        </a:rPr>
                        <m:t>=</m:t>
                      </m:r>
                      <m:d>
                        <m:dPr>
                          <m:ctrlPr>
                            <a:rPr lang="en-US" sz="2400" i="1">
                              <a:latin typeface="Cambria Math" panose="02040503050406030204" pitchFamily="18" charset="0"/>
                              <a:ea typeface="Cambria Math"/>
                            </a:rPr>
                          </m:ctrlPr>
                        </m:dPr>
                        <m:e>
                          <m:m>
                            <m:mPr>
                              <m:mcs>
                                <m:mc>
                                  <m:mcPr>
                                    <m:count m:val="1"/>
                                    <m:mcJc m:val="center"/>
                                  </m:mcPr>
                                </m:mc>
                              </m:mcs>
                              <m:ctrlPr>
                                <a:rPr lang="en-US" sz="2400" i="1">
                                  <a:latin typeface="Cambria Math" panose="02040503050406030204" pitchFamily="18" charset="0"/>
                                  <a:ea typeface="Cambria Math"/>
                                </a:rPr>
                              </m:ctrlPr>
                            </m:mPr>
                            <m:mr>
                              <m:e>
                                <m:r>
                                  <m:rPr>
                                    <m:brk m:alnAt="7"/>
                                  </m:rPr>
                                  <a:rPr lang="en-US" sz="2400" i="1">
                                    <a:latin typeface="Cambria Math"/>
                                    <a:ea typeface="Cambria Math"/>
                                  </a:rPr>
                                  <m:t>𝑙</m:t>
                                </m:r>
                                <m:r>
                                  <a:rPr lang="en-US" sz="2400" i="1">
                                    <a:latin typeface="Cambria Math"/>
                                    <a:ea typeface="Cambria Math"/>
                                  </a:rPr>
                                  <m:t>𝑒𝑎𝑟𝑛𝑖𝑛𝑔</m:t>
                                </m:r>
                                <m:r>
                                  <a:rPr lang="en-US" sz="2400" i="1">
                                    <a:latin typeface="Cambria Math"/>
                                    <a:ea typeface="Cambria Math"/>
                                  </a:rPr>
                                  <m:t> </m:t>
                                </m:r>
                                <m:r>
                                  <a:rPr lang="en-US" sz="2400" i="1">
                                    <a:latin typeface="Cambria Math"/>
                                    <a:ea typeface="Cambria Math"/>
                                  </a:rPr>
                                  <m:t>𝑟𝑎𝑡𝑒</m:t>
                                </m:r>
                              </m:e>
                            </m:mr>
                            <m:mr>
                              <m:e>
                                <m:r>
                                  <a:rPr lang="en-US" sz="2400" i="1">
                                    <a:latin typeface="Cambria Math"/>
                                    <a:ea typeface="Cambria Math"/>
                                  </a:rPr>
                                  <m:t>𝑝𝑎𝑟𝑎𝑚𝑒𝑡𝑒𝑟</m:t>
                                </m:r>
                              </m:e>
                            </m:mr>
                            <m:mr>
                              <m:e>
                                <m:r>
                                  <a:rPr lang="en-US" sz="2400" i="1">
                                    <a:latin typeface="Cambria Math"/>
                                    <a:ea typeface="Cambria Math"/>
                                  </a:rPr>
                                  <m:t>𝜂</m:t>
                                </m:r>
                              </m:e>
                            </m:mr>
                          </m:m>
                        </m:e>
                      </m:d>
                      <m:d>
                        <m:dPr>
                          <m:ctrlPr>
                            <a:rPr lang="en-US" sz="2400" i="1">
                              <a:latin typeface="Cambria Math" panose="02040503050406030204" pitchFamily="18" charset="0"/>
                              <a:ea typeface="Cambria Math"/>
                            </a:rPr>
                          </m:ctrlPr>
                        </m:dPr>
                        <m:e>
                          <m:m>
                            <m:mPr>
                              <m:mcs>
                                <m:mc>
                                  <m:mcPr>
                                    <m:count m:val="1"/>
                                    <m:mcJc m:val="center"/>
                                  </m:mcPr>
                                </m:mc>
                              </m:mcs>
                              <m:ctrlPr>
                                <a:rPr lang="en-US" sz="2400" i="1">
                                  <a:latin typeface="Cambria Math" panose="02040503050406030204" pitchFamily="18" charset="0"/>
                                  <a:ea typeface="Cambria Math"/>
                                </a:rPr>
                              </m:ctrlPr>
                            </m:mPr>
                            <m:mr>
                              <m:e>
                                <m:r>
                                  <m:rPr>
                                    <m:brk m:alnAt="7"/>
                                  </m:rPr>
                                  <a:rPr lang="en-US" sz="2400" i="1">
                                    <a:latin typeface="Cambria Math"/>
                                    <a:ea typeface="Cambria Math"/>
                                  </a:rPr>
                                  <m:t>𝑙</m:t>
                                </m:r>
                                <m:r>
                                  <a:rPr lang="en-US" sz="2400" i="1">
                                    <a:latin typeface="Cambria Math"/>
                                    <a:ea typeface="Cambria Math"/>
                                  </a:rPr>
                                  <m:t>𝑜𝑐𝑎𝑙</m:t>
                                </m:r>
                              </m:e>
                            </m:mr>
                            <m:mr>
                              <m:e>
                                <m:r>
                                  <a:rPr lang="en-US" sz="2400" i="1">
                                    <a:latin typeface="Cambria Math"/>
                                    <a:ea typeface="Cambria Math"/>
                                  </a:rPr>
                                  <m:t>𝑔𝑟𝑎𝑑𝑖𝑒𝑛𝑡</m:t>
                                </m:r>
                              </m:e>
                            </m:mr>
                            <m:mr>
                              <m:e>
                                <m:sSub>
                                  <m:sSubPr>
                                    <m:ctrlPr>
                                      <a:rPr lang="en-US" sz="2400" i="1">
                                        <a:latin typeface="Cambria Math" panose="02040503050406030204" pitchFamily="18" charset="0"/>
                                        <a:ea typeface="Cambria Math"/>
                                      </a:rPr>
                                    </m:ctrlPr>
                                  </m:sSubPr>
                                  <m:e>
                                    <m:r>
                                      <a:rPr lang="en-US" sz="2400" i="1">
                                        <a:latin typeface="Cambria Math"/>
                                        <a:ea typeface="Cambria Math"/>
                                      </a:rPr>
                                      <m:t>𝛿</m:t>
                                    </m:r>
                                  </m:e>
                                  <m:sub>
                                    <m:r>
                                      <a:rPr lang="en-US" sz="2400" i="1">
                                        <a:latin typeface="Cambria Math"/>
                                        <a:ea typeface="Cambria Math"/>
                                      </a:rPr>
                                      <m:t>𝑗</m:t>
                                    </m:r>
                                  </m:sub>
                                </m:sSub>
                                <m:d>
                                  <m:dPr>
                                    <m:ctrlPr>
                                      <a:rPr lang="en-US" sz="2400" i="1">
                                        <a:latin typeface="Cambria Math" panose="02040503050406030204" pitchFamily="18" charset="0"/>
                                        <a:ea typeface="Cambria Math"/>
                                      </a:rPr>
                                    </m:ctrlPr>
                                  </m:dPr>
                                  <m:e>
                                    <m:r>
                                      <a:rPr lang="en-US" sz="2400" i="1">
                                        <a:latin typeface="Cambria Math"/>
                                        <a:ea typeface="Cambria Math"/>
                                      </a:rPr>
                                      <m:t>𝑛</m:t>
                                    </m:r>
                                  </m:e>
                                </m:d>
                              </m:e>
                            </m:mr>
                          </m:m>
                        </m:e>
                      </m:d>
                      <m:d>
                        <m:dPr>
                          <m:ctrlPr>
                            <a:rPr lang="en-US" sz="2400" i="1">
                              <a:latin typeface="Cambria Math" panose="02040503050406030204" pitchFamily="18" charset="0"/>
                              <a:ea typeface="Cambria Math"/>
                            </a:rPr>
                          </m:ctrlPr>
                        </m:dPr>
                        <m:e>
                          <m:m>
                            <m:mPr>
                              <m:mcs>
                                <m:mc>
                                  <m:mcPr>
                                    <m:count m:val="1"/>
                                    <m:mcJc m:val="center"/>
                                  </m:mcPr>
                                </m:mc>
                              </m:mcs>
                              <m:ctrlPr>
                                <a:rPr lang="en-US" sz="2400" i="1">
                                  <a:latin typeface="Cambria Math" panose="02040503050406030204" pitchFamily="18" charset="0"/>
                                  <a:ea typeface="Cambria Math"/>
                                </a:rPr>
                              </m:ctrlPr>
                            </m:mPr>
                            <m:mr>
                              <m:e>
                                <m:r>
                                  <m:rPr>
                                    <m:brk m:alnAt="7"/>
                                  </m:rPr>
                                  <a:rPr lang="en-US" sz="2400" i="1">
                                    <a:latin typeface="Cambria Math"/>
                                    <a:ea typeface="Cambria Math"/>
                                  </a:rPr>
                                  <m:t>𝑖</m:t>
                                </m:r>
                                <m:r>
                                  <a:rPr lang="en-US" sz="2400" i="1">
                                    <a:latin typeface="Cambria Math"/>
                                    <a:ea typeface="Cambria Math"/>
                                  </a:rPr>
                                  <m:t>𝑛𝑝𝑢𝑡</m:t>
                                </m:r>
                                <m:r>
                                  <a:rPr lang="en-US" sz="2400" i="1">
                                    <a:latin typeface="Cambria Math"/>
                                    <a:ea typeface="Cambria Math"/>
                                  </a:rPr>
                                  <m:t> </m:t>
                                </m:r>
                                <m:r>
                                  <a:rPr lang="en-US" sz="2400" i="1">
                                    <a:latin typeface="Cambria Math"/>
                                    <a:ea typeface="Cambria Math"/>
                                  </a:rPr>
                                  <m:t>𝑠𝑖𝑔𝑛𝑎𝑙</m:t>
                                </m:r>
                              </m:e>
                            </m:mr>
                            <m:mr>
                              <m:e>
                                <m:r>
                                  <a:rPr lang="en-US" sz="2400" i="1">
                                    <a:latin typeface="Cambria Math"/>
                                    <a:ea typeface="Cambria Math"/>
                                  </a:rPr>
                                  <m:t>𝑜𝑓</m:t>
                                </m:r>
                                <m:r>
                                  <a:rPr lang="en-US" sz="2400" i="1">
                                    <a:latin typeface="Cambria Math"/>
                                    <a:ea typeface="Cambria Math"/>
                                  </a:rPr>
                                  <m:t> </m:t>
                                </m:r>
                                <m:r>
                                  <a:rPr lang="en-US" sz="2400" i="1">
                                    <a:latin typeface="Cambria Math"/>
                                    <a:ea typeface="Cambria Math"/>
                                  </a:rPr>
                                  <m:t>𝑛𝑒𝑢𝑟𝑜𝑛</m:t>
                                </m:r>
                                <m:r>
                                  <a:rPr lang="en-US" sz="2400" i="1">
                                    <a:latin typeface="Cambria Math"/>
                                    <a:ea typeface="Cambria Math"/>
                                  </a:rPr>
                                  <m:t> </m:t>
                                </m:r>
                                <m:r>
                                  <a:rPr lang="en-US" sz="2400" i="1">
                                    <a:latin typeface="Cambria Math"/>
                                    <a:ea typeface="Cambria Math"/>
                                  </a:rPr>
                                  <m:t>𝑗</m:t>
                                </m:r>
                              </m:e>
                            </m:mr>
                            <m:mr>
                              <m:e>
                                <m:sSub>
                                  <m:sSubPr>
                                    <m:ctrlPr>
                                      <a:rPr lang="en-US" sz="2400" i="1">
                                        <a:latin typeface="Cambria Math" panose="02040503050406030204" pitchFamily="18" charset="0"/>
                                        <a:ea typeface="Cambria Math"/>
                                      </a:rPr>
                                    </m:ctrlPr>
                                  </m:sSubPr>
                                  <m:e>
                                    <m:r>
                                      <a:rPr lang="en-US" sz="2400" i="1">
                                        <a:latin typeface="Cambria Math"/>
                                        <a:ea typeface="Cambria Math"/>
                                      </a:rPr>
                                      <m:t>𝑦</m:t>
                                    </m:r>
                                  </m:e>
                                  <m:sub>
                                    <m:r>
                                      <a:rPr lang="en-US" sz="2400" i="1">
                                        <a:latin typeface="Cambria Math"/>
                                        <a:ea typeface="Cambria Math"/>
                                      </a:rPr>
                                      <m:t>𝑖</m:t>
                                    </m:r>
                                  </m:sub>
                                </m:sSub>
                                <m:d>
                                  <m:dPr>
                                    <m:ctrlPr>
                                      <a:rPr lang="en-US" sz="2400" i="1">
                                        <a:latin typeface="Cambria Math" panose="02040503050406030204" pitchFamily="18" charset="0"/>
                                        <a:ea typeface="Cambria Math"/>
                                      </a:rPr>
                                    </m:ctrlPr>
                                  </m:dPr>
                                  <m:e>
                                    <m:r>
                                      <a:rPr lang="en-US" sz="2400" i="1">
                                        <a:latin typeface="Cambria Math"/>
                                        <a:ea typeface="Cambria Math"/>
                                      </a:rPr>
                                      <m:t>𝑛</m:t>
                                    </m:r>
                                  </m:e>
                                </m:d>
                              </m:e>
                            </m:mr>
                          </m:m>
                        </m:e>
                      </m:d>
                    </m:oMath>
                  </m:oMathPara>
                </a14:m>
                <a:endParaRPr lang="en-US" sz="2400" dirty="0">
                  <a:latin typeface="Times New Roman" panose="02020603050405020304" pitchFamily="18" charset="0"/>
                  <a:ea typeface="Cambria Math"/>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ea typeface="Cambria Math"/>
                    <a:cs typeface="Times New Roman" panose="02020603050405020304" pitchFamily="18" charset="0"/>
                  </a:rPr>
                  <a:t>Local gradient </a:t>
                </a:r>
                <a14:m>
                  <m:oMath xmlns:m="http://schemas.openxmlformats.org/officeDocument/2006/math">
                    <m:sSub>
                      <m:sSubPr>
                        <m:ctrlPr>
                          <a:rPr lang="en-US" sz="2400" i="1">
                            <a:latin typeface="Cambria Math" panose="02040503050406030204" pitchFamily="18" charset="0"/>
                            <a:ea typeface="Cambria Math"/>
                          </a:rPr>
                        </m:ctrlPr>
                      </m:sSubPr>
                      <m:e>
                        <m:r>
                          <a:rPr lang="en-US" sz="2400" i="1">
                            <a:latin typeface="Cambria Math"/>
                            <a:ea typeface="Cambria Math"/>
                          </a:rPr>
                          <m:t>𝛿</m:t>
                        </m:r>
                      </m:e>
                      <m:sub>
                        <m:r>
                          <a:rPr lang="en-US" sz="2400" i="1">
                            <a:latin typeface="Cambria Math"/>
                            <a:ea typeface="Cambria Math"/>
                          </a:rPr>
                          <m:t>𝑗</m:t>
                        </m:r>
                      </m:sub>
                    </m:sSub>
                    <m:d>
                      <m:dPr>
                        <m:ctrlPr>
                          <a:rPr lang="en-US" sz="2400" i="1">
                            <a:latin typeface="Cambria Math" panose="02040503050406030204" pitchFamily="18" charset="0"/>
                            <a:ea typeface="Cambria Math"/>
                          </a:rPr>
                        </m:ctrlPr>
                      </m:dPr>
                      <m:e>
                        <m:r>
                          <a:rPr lang="en-US" sz="2400" i="1">
                            <a:latin typeface="Cambria Math"/>
                            <a:ea typeface="Cambria Math"/>
                          </a:rPr>
                          <m:t>𝑛</m:t>
                        </m:r>
                      </m:e>
                    </m:d>
                  </m:oMath>
                </a14:m>
                <a:r>
                  <a:rPr lang="en-US" sz="2400" dirty="0">
                    <a:latin typeface="Times New Roman" panose="02020603050405020304" pitchFamily="18" charset="0"/>
                    <a:ea typeface="Cambria Math"/>
                    <a:cs typeface="Times New Roman" panose="02020603050405020304" pitchFamily="18" charset="0"/>
                  </a:rPr>
                  <a:t> depends on whether neuron </a:t>
                </a:r>
                <a14:m>
                  <m:oMath xmlns:m="http://schemas.openxmlformats.org/officeDocument/2006/math">
                    <m:r>
                      <a:rPr lang="en-US" sz="2400" i="1">
                        <a:latin typeface="Cambria Math"/>
                        <a:ea typeface="Cambria Math"/>
                      </a:rPr>
                      <m:t>𝑗</m:t>
                    </m:r>
                  </m:oMath>
                </a14:m>
                <a:r>
                  <a:rPr lang="en-US" sz="2400" dirty="0">
                    <a:latin typeface="Times New Roman" panose="02020603050405020304" pitchFamily="18" charset="0"/>
                    <a:ea typeface="Cambria Math"/>
                    <a:cs typeface="Times New Roman" panose="02020603050405020304" pitchFamily="18" charset="0"/>
                  </a:rPr>
                  <a:t> is a hidden neuron or output neuron</a:t>
                </a:r>
              </a:p>
              <a:p>
                <a:pPr lvl="1">
                  <a:lnSpc>
                    <a:spcPct val="120000"/>
                  </a:lnSpc>
                  <a:spcBef>
                    <a:spcPts val="0"/>
                  </a:spcBef>
                </a:pPr>
                <a:r>
                  <a:rPr lang="en-US" sz="1900" dirty="0">
                    <a:latin typeface="Times New Roman" panose="02020603050405020304" pitchFamily="18" charset="0"/>
                    <a:ea typeface="Cambria Math"/>
                    <a:cs typeface="Times New Roman" panose="02020603050405020304" pitchFamily="18" charset="0"/>
                  </a:rPr>
                  <a:t>If it is an output neuron </a:t>
                </a:r>
                <a14:m>
                  <m:oMath xmlns:m="http://schemas.openxmlformats.org/officeDocument/2006/math">
                    <m:sSub>
                      <m:sSubPr>
                        <m:ctrlPr>
                          <a:rPr lang="en-US" sz="1900" i="1">
                            <a:latin typeface="Cambria Math" panose="02040503050406030204" pitchFamily="18" charset="0"/>
                          </a:rPr>
                        </m:ctrlPr>
                      </m:sSubPr>
                      <m:e>
                        <m:r>
                          <a:rPr lang="en-US" sz="1900" i="1">
                            <a:latin typeface="Cambria Math"/>
                          </a:rPr>
                          <m:t>𝛿</m:t>
                        </m:r>
                      </m:e>
                      <m:sub>
                        <m:r>
                          <a:rPr lang="en-US" sz="1900" i="1">
                            <a:latin typeface="Cambria Math"/>
                          </a:rPr>
                          <m:t>𝑗</m:t>
                        </m:r>
                      </m:sub>
                    </m:sSub>
                    <m:d>
                      <m:dPr>
                        <m:ctrlPr>
                          <a:rPr lang="en-US" sz="1900" i="1">
                            <a:latin typeface="Cambria Math" panose="02040503050406030204" pitchFamily="18" charset="0"/>
                          </a:rPr>
                        </m:ctrlPr>
                      </m:dPr>
                      <m:e>
                        <m:r>
                          <a:rPr lang="en-US" sz="1900" i="1">
                            <a:latin typeface="Cambria Math"/>
                          </a:rPr>
                          <m:t>𝑛</m:t>
                        </m:r>
                      </m:e>
                    </m:d>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𝑒</m:t>
                        </m:r>
                      </m:e>
                      <m:sub>
                        <m:r>
                          <a:rPr lang="en-US" sz="1900" i="1">
                            <a:latin typeface="Cambria Math"/>
                          </a:rPr>
                          <m:t>𝑗</m:t>
                        </m:r>
                      </m:sub>
                    </m:sSub>
                    <m:d>
                      <m:dPr>
                        <m:ctrlPr>
                          <a:rPr lang="en-US" sz="1900" i="1">
                            <a:latin typeface="Cambria Math" panose="02040503050406030204" pitchFamily="18" charset="0"/>
                          </a:rPr>
                        </m:ctrlPr>
                      </m:dPr>
                      <m:e>
                        <m:r>
                          <a:rPr lang="en-US" sz="1900" i="1">
                            <a:latin typeface="Cambria Math"/>
                          </a:rPr>
                          <m:t>𝑛</m:t>
                        </m:r>
                      </m:e>
                    </m:d>
                    <m:sSubSup>
                      <m:sSubSupPr>
                        <m:ctrlPr>
                          <a:rPr lang="en-US" sz="1900" i="1">
                            <a:latin typeface="Cambria Math" panose="02040503050406030204" pitchFamily="18" charset="0"/>
                          </a:rPr>
                        </m:ctrlPr>
                      </m:sSubSupPr>
                      <m:e>
                        <m:r>
                          <a:rPr lang="en-US" sz="1900" i="1">
                            <a:latin typeface="Cambria Math"/>
                          </a:rPr>
                          <m:t>𝜑</m:t>
                        </m:r>
                      </m:e>
                      <m:sub>
                        <m:r>
                          <a:rPr lang="en-US" sz="1900" i="1">
                            <a:latin typeface="Cambria Math"/>
                          </a:rPr>
                          <m:t>𝑗</m:t>
                        </m:r>
                      </m:sub>
                      <m:sup>
                        <m:r>
                          <a:rPr lang="en-US" sz="1900" i="1">
                            <a:latin typeface="Cambria Math"/>
                          </a:rPr>
                          <m:t>′</m:t>
                        </m:r>
                      </m:sup>
                    </m:sSubSup>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a:rPr>
                              <m:t>𝑣</m:t>
                            </m:r>
                          </m:e>
                          <m:sub>
                            <m:r>
                              <a:rPr lang="en-US" sz="1900" i="1">
                                <a:latin typeface="Cambria Math"/>
                              </a:rPr>
                              <m:t>𝑗</m:t>
                            </m:r>
                          </m:sub>
                        </m:sSub>
                        <m:d>
                          <m:dPr>
                            <m:ctrlPr>
                              <a:rPr lang="en-US" sz="1900" i="1">
                                <a:latin typeface="Cambria Math" panose="02040503050406030204" pitchFamily="18" charset="0"/>
                              </a:rPr>
                            </m:ctrlPr>
                          </m:dPr>
                          <m:e>
                            <m:r>
                              <a:rPr lang="en-US" sz="1900" i="1">
                                <a:latin typeface="Cambria Math"/>
                              </a:rPr>
                              <m:t>𝑛</m:t>
                            </m:r>
                          </m:e>
                        </m:d>
                      </m:e>
                    </m:d>
                  </m:oMath>
                </a14:m>
                <a:endParaRPr lang="en-US" sz="1900" dirty="0">
                  <a:latin typeface="Times New Roman" panose="02020603050405020304" pitchFamily="18" charset="0"/>
                  <a:ea typeface="Cambria Math"/>
                  <a:cs typeface="Times New Roman" panose="02020603050405020304" pitchFamily="18" charset="0"/>
                </a:endParaRPr>
              </a:p>
              <a:p>
                <a:pPr lvl="1">
                  <a:lnSpc>
                    <a:spcPct val="120000"/>
                  </a:lnSpc>
                  <a:spcBef>
                    <a:spcPts val="0"/>
                  </a:spcBef>
                </a:pPr>
                <a:r>
                  <a:rPr lang="en-US" sz="1900" dirty="0">
                    <a:latin typeface="Times New Roman" panose="02020603050405020304" pitchFamily="18" charset="0"/>
                    <a:ea typeface="Cambria Math"/>
                    <a:cs typeface="Times New Roman" panose="02020603050405020304" pitchFamily="18" charset="0"/>
                  </a:rPr>
                  <a:t>If, otherwise, it is a hidden neuron </a:t>
                </a:r>
                <a14:m>
                  <m:oMath xmlns:m="http://schemas.openxmlformats.org/officeDocument/2006/math">
                    <m:sSub>
                      <m:sSubPr>
                        <m:ctrlPr>
                          <a:rPr lang="en-US" sz="1900" i="1">
                            <a:latin typeface="Cambria Math" panose="02040503050406030204" pitchFamily="18" charset="0"/>
                            <a:ea typeface="Cambria Math"/>
                          </a:rPr>
                        </m:ctrlPr>
                      </m:sSubPr>
                      <m:e>
                        <m:r>
                          <a:rPr lang="en-US" sz="1900" i="1">
                            <a:latin typeface="Cambria Math"/>
                            <a:ea typeface="Cambria Math"/>
                          </a:rPr>
                          <m:t>𝛿</m:t>
                        </m:r>
                      </m:e>
                      <m:sub>
                        <m:r>
                          <a:rPr lang="en-US" sz="1900" i="1">
                            <a:latin typeface="Cambria Math"/>
                            <a:ea typeface="Cambria Math"/>
                          </a:rPr>
                          <m:t>𝑗</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r>
                      <a:rPr lang="en-US" sz="1900" i="1">
                        <a:latin typeface="Cambria Math"/>
                        <a:ea typeface="Cambria Math"/>
                      </a:rPr>
                      <m:t>=</m:t>
                    </m:r>
                    <m:sSubSup>
                      <m:sSubSupPr>
                        <m:ctrlPr>
                          <a:rPr lang="en-US" sz="1900" i="1">
                            <a:latin typeface="Cambria Math" panose="02040503050406030204" pitchFamily="18" charset="0"/>
                            <a:ea typeface="Cambria Math"/>
                          </a:rPr>
                        </m:ctrlPr>
                      </m:sSubSupPr>
                      <m:e>
                        <m:r>
                          <a:rPr lang="en-US" sz="1900" i="1">
                            <a:latin typeface="Cambria Math"/>
                            <a:ea typeface="Cambria Math"/>
                          </a:rPr>
                          <m:t>𝜑</m:t>
                        </m:r>
                      </m:e>
                      <m:sub>
                        <m:r>
                          <a:rPr lang="en-US" sz="1900" i="1">
                            <a:latin typeface="Cambria Math"/>
                            <a:ea typeface="Cambria Math"/>
                          </a:rPr>
                          <m:t>𝑗</m:t>
                        </m:r>
                      </m:sub>
                      <m:sup>
                        <m:r>
                          <a:rPr lang="en-US" sz="1900" i="1">
                            <a:latin typeface="Cambria Math"/>
                            <a:ea typeface="Cambria Math"/>
                          </a:rPr>
                          <m:t>′</m:t>
                        </m:r>
                      </m:sup>
                    </m:sSubSup>
                    <m:d>
                      <m:dPr>
                        <m:ctrlPr>
                          <a:rPr lang="en-US" sz="1900" i="1">
                            <a:latin typeface="Cambria Math" panose="02040503050406030204" pitchFamily="18" charset="0"/>
                            <a:ea typeface="Cambria Math"/>
                          </a:rPr>
                        </m:ctrlPr>
                      </m:dPr>
                      <m:e>
                        <m:sSub>
                          <m:sSubPr>
                            <m:ctrlPr>
                              <a:rPr lang="en-US" sz="1900" i="1">
                                <a:latin typeface="Cambria Math" panose="02040503050406030204" pitchFamily="18" charset="0"/>
                                <a:ea typeface="Cambria Math"/>
                              </a:rPr>
                            </m:ctrlPr>
                          </m:sSubPr>
                          <m:e>
                            <m:r>
                              <a:rPr lang="en-US" sz="1900" i="1">
                                <a:latin typeface="Cambria Math"/>
                                <a:ea typeface="Cambria Math"/>
                              </a:rPr>
                              <m:t>𝑣</m:t>
                            </m:r>
                          </m:e>
                          <m:sub>
                            <m:r>
                              <a:rPr lang="en-US" sz="1900" i="1">
                                <a:latin typeface="Cambria Math"/>
                                <a:ea typeface="Cambria Math"/>
                              </a:rPr>
                              <m:t>𝑗</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e>
                    </m:d>
                    <m:nary>
                      <m:naryPr>
                        <m:chr m:val="∑"/>
                        <m:supHide m:val="on"/>
                        <m:ctrlPr>
                          <a:rPr lang="en-US" sz="1900" i="1">
                            <a:latin typeface="Cambria Math" panose="02040503050406030204" pitchFamily="18" charset="0"/>
                            <a:ea typeface="Cambria Math"/>
                          </a:rPr>
                        </m:ctrlPr>
                      </m:naryPr>
                      <m:sub>
                        <m:r>
                          <a:rPr lang="en-US" sz="1900" i="1">
                            <a:latin typeface="Cambria Math"/>
                            <a:ea typeface="Cambria Math"/>
                          </a:rPr>
                          <m:t>𝑘</m:t>
                        </m:r>
                      </m:sub>
                      <m:sup/>
                      <m:e>
                        <m:sSub>
                          <m:sSubPr>
                            <m:ctrlPr>
                              <a:rPr lang="en-US" sz="1900" i="1">
                                <a:latin typeface="Cambria Math" panose="02040503050406030204" pitchFamily="18" charset="0"/>
                                <a:ea typeface="Cambria Math"/>
                              </a:rPr>
                            </m:ctrlPr>
                          </m:sSubPr>
                          <m:e>
                            <m:r>
                              <a:rPr lang="en-US" sz="1900" i="1">
                                <a:latin typeface="Cambria Math"/>
                                <a:ea typeface="Cambria Math"/>
                              </a:rPr>
                              <m:t>𝛿</m:t>
                            </m:r>
                          </m:e>
                          <m:sub>
                            <m:r>
                              <a:rPr lang="en-US" sz="1900" i="1">
                                <a:latin typeface="Cambria Math"/>
                                <a:ea typeface="Cambria Math"/>
                              </a:rPr>
                              <m:t>𝑘</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sSub>
                          <m:sSubPr>
                            <m:ctrlPr>
                              <a:rPr lang="en-US" sz="1900" i="1">
                                <a:latin typeface="Cambria Math" panose="02040503050406030204" pitchFamily="18" charset="0"/>
                                <a:ea typeface="Cambria Math"/>
                              </a:rPr>
                            </m:ctrlPr>
                          </m:sSubPr>
                          <m:e>
                            <m:r>
                              <a:rPr lang="en-US" sz="1900" i="1">
                                <a:latin typeface="Cambria Math"/>
                                <a:ea typeface="Cambria Math"/>
                              </a:rPr>
                              <m:t>𝑤</m:t>
                            </m:r>
                          </m:e>
                          <m:sub>
                            <m:r>
                              <a:rPr lang="en-US" sz="1900" i="1">
                                <a:latin typeface="Cambria Math"/>
                                <a:ea typeface="Cambria Math"/>
                              </a:rPr>
                              <m:t>𝑘𝑗</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e>
                    </m:nary>
                  </m:oMath>
                </a14:m>
                <a:endParaRPr lang="en-US" sz="1900" dirty="0">
                  <a:latin typeface="Times New Roman" panose="02020603050405020304" pitchFamily="18" charset="0"/>
                  <a:ea typeface="Cambria Math"/>
                  <a:cs typeface="Times New Roman" panose="02020603050405020304" pitchFamily="18" charset="0"/>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838200" y="1334736"/>
                <a:ext cx="10515600" cy="4351338"/>
              </a:xfrm>
              <a:blipFill>
                <a:blip r:embed="rId2"/>
                <a:stretch>
                  <a:fillRect l="-812" t="-420" r="-174"/>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3748115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679EB-097B-DBB0-F0A8-590A1981C707}"/>
              </a:ext>
            </a:extLst>
          </p:cNvPr>
          <p:cNvSpPr>
            <a:spLocks noGrp="1"/>
          </p:cNvSpPr>
          <p:nvPr>
            <p:ph type="title"/>
          </p:nvPr>
        </p:nvSpPr>
        <p:spPr>
          <a:xfrm>
            <a:off x="1214120" y="2153602"/>
            <a:ext cx="10515600" cy="1325563"/>
          </a:xfrm>
        </p:spPr>
        <p:txBody>
          <a:bodyPr/>
          <a:lstStyle/>
          <a:p>
            <a:pPr algn="ctr"/>
            <a:r>
              <a:rPr lang="en-IN" b="1" dirty="0"/>
              <a:t>Thank You!</a:t>
            </a:r>
          </a:p>
        </p:txBody>
      </p:sp>
    </p:spTree>
    <p:extLst>
      <p:ext uri="{BB962C8B-B14F-4D97-AF65-F5344CB8AC3E}">
        <p14:creationId xmlns:p14="http://schemas.microsoft.com/office/powerpoint/2010/main" val="47345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8392C-8F0C-B246-BBB4-12F048C2814A}"/>
              </a:ext>
            </a:extLst>
          </p:cNvPr>
          <p:cNvSpPr>
            <a:spLocks noGrp="1"/>
          </p:cNvSpPr>
          <p:nvPr>
            <p:ph type="title"/>
          </p:nvPr>
        </p:nvSpPr>
        <p:spPr>
          <a:xfrm>
            <a:off x="693821" y="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Introduction to XOR Problem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A3B2409-DCE7-6A92-6C5C-EFAFD445B62E}"/>
              </a:ext>
            </a:extLst>
          </p:cNvPr>
          <p:cNvSpPr>
            <a:spLocks noGrp="1"/>
          </p:cNvSpPr>
          <p:nvPr>
            <p:ph idx="1"/>
          </p:nvPr>
        </p:nvSpPr>
        <p:spPr>
          <a:xfrm>
            <a:off x="693821" y="1253331"/>
            <a:ext cx="10515600" cy="4351338"/>
          </a:xfrm>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The early enthusiasm over neural networks received a severe blow when Minsky and </a:t>
            </a:r>
            <a:r>
              <a:rPr lang="en-US" sz="2400" b="0" i="0" u="none" strike="noStrike" baseline="0" dirty="0" err="1">
                <a:latin typeface="Times New Roman" panose="02020603050405020304" pitchFamily="18" charset="0"/>
                <a:cs typeface="Times New Roman" panose="02020603050405020304" pitchFamily="18" charset="0"/>
              </a:rPr>
              <a:t>Papert</a:t>
            </a:r>
            <a:r>
              <a:rPr lang="en-US" sz="2400" b="0" i="0" u="none" strike="noStrike" baseline="0" dirty="0">
                <a:latin typeface="Times New Roman" panose="02020603050405020304" pitchFamily="18" charset="0"/>
                <a:cs typeface="Times New Roman" panose="02020603050405020304" pitchFamily="18" charset="0"/>
              </a:rPr>
              <a:t> (1969) demonstrated that </a:t>
            </a:r>
            <a:r>
              <a:rPr lang="en-US" sz="2400" b="0" i="0" u="none" strike="noStrike" baseline="0" dirty="0" err="1">
                <a:latin typeface="Times New Roman" panose="02020603050405020304" pitchFamily="18" charset="0"/>
                <a:cs typeface="Times New Roman" panose="02020603050405020304" pitchFamily="18" charset="0"/>
              </a:rPr>
              <a:t>perceptrons</a:t>
            </a:r>
            <a:r>
              <a:rPr lang="en-US" sz="2400" b="0" i="0" u="none" strike="noStrike" baseline="0" dirty="0">
                <a:latin typeface="Times New Roman" panose="02020603050405020304" pitchFamily="18" charset="0"/>
                <a:cs typeface="Times New Roman" panose="02020603050405020304" pitchFamily="18" charset="0"/>
              </a:rPr>
              <a:t> are unable to implement an elementary function like a 2-input XOR.</a:t>
            </a:r>
          </a:p>
          <a:p>
            <a:pPr algn="l"/>
            <a:r>
              <a:rPr lang="en-US" sz="2400" b="0" i="0" u="none" strike="noStrike" baseline="0" dirty="0">
                <a:latin typeface="Times New Roman" panose="02020603050405020304" pitchFamily="18" charset="0"/>
                <a:cs typeface="Times New Roman" panose="02020603050405020304" pitchFamily="18" charset="0"/>
              </a:rPr>
              <a:t>Research community lost interest in the subject and no further development took place for several years.</a:t>
            </a:r>
          </a:p>
          <a:p>
            <a:pPr algn="l"/>
            <a:r>
              <a:rPr lang="en-US" sz="2400" b="0" i="0" u="none" strike="noStrike" baseline="0" dirty="0">
                <a:latin typeface="Times New Roman" panose="02020603050405020304" pitchFamily="18" charset="0"/>
                <a:cs typeface="Times New Roman" panose="02020603050405020304" pitchFamily="18" charset="0"/>
              </a:rPr>
              <a:t>Discovery of multilayered perceptron (also referred to as multilayered networks) independently by several researchers (</a:t>
            </a:r>
            <a:r>
              <a:rPr lang="en-US" sz="2400" b="0" i="0" u="none" strike="noStrike" baseline="0" dirty="0" err="1">
                <a:latin typeface="Times New Roman" panose="02020603050405020304" pitchFamily="18" charset="0"/>
                <a:cs typeface="Times New Roman" panose="02020603050405020304" pitchFamily="18" charset="0"/>
              </a:rPr>
              <a:t>Rumelhart</a:t>
            </a:r>
            <a:r>
              <a:rPr lang="en-US" sz="2400" b="0"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err="1">
                <a:latin typeface="Times New Roman" panose="02020603050405020304" pitchFamily="18" charset="0"/>
                <a:cs typeface="Times New Roman" panose="02020603050405020304" pitchFamily="18" charset="0"/>
              </a:rPr>
              <a:t>Ivilliams</a:t>
            </a:r>
            <a:r>
              <a:rPr lang="en-US" sz="2400" b="0" i="0" u="none" strike="noStrike" baseline="0" dirty="0">
                <a:latin typeface="Times New Roman" panose="02020603050405020304" pitchFamily="18" charset="0"/>
                <a:cs typeface="Times New Roman" panose="02020603050405020304" pitchFamily="18" charset="0"/>
              </a:rPr>
              <a:t>, McClelland etc.) eventually restored interest in this field.</a:t>
            </a:r>
          </a:p>
          <a:p>
            <a:pPr algn="l"/>
            <a:r>
              <a:rPr lang="en-US" sz="2400" b="0" i="0" u="none" strike="noStrike" baseline="0" dirty="0">
                <a:latin typeface="Times New Roman" panose="02020603050405020304" pitchFamily="18" charset="0"/>
                <a:cs typeface="Times New Roman" panose="02020603050405020304" pitchFamily="18" charset="0"/>
              </a:rPr>
              <a:t>The limitation of a single layer perceptron is overcome by multilayer neural nets. </a:t>
            </a:r>
          </a:p>
          <a:p>
            <a:pPr algn="l"/>
            <a:r>
              <a:rPr lang="en-US" sz="2400" b="0" i="0" u="none" strike="noStrike" baseline="0" dirty="0">
                <a:latin typeface="Times New Roman" panose="02020603050405020304" pitchFamily="18" charset="0"/>
                <a:cs typeface="Times New Roman" panose="02020603050405020304" pitchFamily="18" charset="0"/>
              </a:rPr>
              <a:t>It is proved that a multilayer feedforward net can be made to learn any continuous function to any extent of desired accuracy.</a:t>
            </a:r>
          </a:p>
          <a:p>
            <a:pPr marL="0" indent="0" algn="l">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892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072" y="97936"/>
            <a:ext cx="7765321" cy="994741"/>
          </a:xfrm>
        </p:spPr>
        <p:txBody>
          <a:bodyPr/>
          <a:lstStyle/>
          <a:p>
            <a:r>
              <a:rPr lang="en-US" sz="3200" b="1" dirty="0">
                <a:latin typeface="Times New Roman" panose="02020603050405020304" pitchFamily="18" charset="0"/>
                <a:cs typeface="Times New Roman" panose="02020603050405020304" pitchFamily="18" charset="0"/>
              </a:rPr>
              <a:t>The XOR Problem</a:t>
            </a:r>
            <a:endParaRPr lang="en-US" sz="3200" b="1" dirty="0"/>
          </a:p>
        </p:txBody>
      </p:sp>
      <p:sp>
        <p:nvSpPr>
          <p:cNvPr id="4" name="Content Placeholder 3">
            <a:extLst>
              <a:ext uri="{FF2B5EF4-FFF2-40B4-BE49-F238E27FC236}">
                <a16:creationId xmlns:a16="http://schemas.microsoft.com/office/drawing/2014/main" xmlns="" id="{33913A12-43FB-559F-CE8F-B4BC71F2C81A}"/>
              </a:ext>
            </a:extLst>
          </p:cNvPr>
          <p:cNvSpPr>
            <a:spLocks noGrp="1"/>
          </p:cNvSpPr>
          <p:nvPr>
            <p:ph idx="1"/>
          </p:nvPr>
        </p:nvSpPr>
        <p:spPr>
          <a:xfrm>
            <a:off x="713072" y="1253331"/>
            <a:ext cx="10278979" cy="1614997"/>
          </a:xfrm>
        </p:spPr>
        <p:txBody>
          <a:bodyPr>
            <a:normAutofit lnSpcReduction="10000"/>
          </a:bodyPr>
          <a:lstStyle/>
          <a:p>
            <a:r>
              <a:rPr lang="en-US" sz="2400" b="0" i="0" dirty="0">
                <a:solidFill>
                  <a:srgbClr val="000E1E"/>
                </a:solidFill>
                <a:effectLst/>
                <a:latin typeface="Times New Roman" panose="02020603050405020304" pitchFamily="18" charset="0"/>
                <a:cs typeface="Times New Roman" panose="02020603050405020304" pitchFamily="18" charset="0"/>
              </a:rPr>
              <a:t>The output of the XOR function has only a true value if the two inputs are different. </a:t>
            </a:r>
          </a:p>
          <a:p>
            <a:r>
              <a:rPr lang="en-US" sz="2400" b="0" i="0" dirty="0">
                <a:solidFill>
                  <a:srgbClr val="000E1E"/>
                </a:solidFill>
                <a:effectLst/>
                <a:latin typeface="Times New Roman" panose="02020603050405020304" pitchFamily="18" charset="0"/>
                <a:cs typeface="Times New Roman" panose="02020603050405020304" pitchFamily="18" charset="0"/>
              </a:rPr>
              <a:t>If the two inputs are identical, the XOR function returns a false value.</a:t>
            </a:r>
          </a:p>
          <a:p>
            <a:r>
              <a:rPr lang="en-US" sz="2400" b="0" i="0" dirty="0">
                <a:solidFill>
                  <a:srgbClr val="000E1E"/>
                </a:solidFill>
                <a:effectLst/>
                <a:latin typeface="Times New Roman" panose="02020603050405020304" pitchFamily="18" charset="0"/>
                <a:cs typeface="Times New Roman" panose="02020603050405020304" pitchFamily="18" charset="0"/>
              </a:rPr>
              <a:t>The following table shows the inputs and outputs of the XOR function</a:t>
            </a:r>
            <a:r>
              <a:rPr lang="en-US" sz="2400" dirty="0">
                <a:solidFill>
                  <a:srgbClr val="000E1E"/>
                </a:solidFill>
                <a:latin typeface="Arial" panose="020B0604020202020204" pitchFamily="34" charset="0"/>
                <a:cs typeface="Times New Roman" panose="02020603050405020304" pitchFamily="18" charset="0"/>
              </a:rPr>
              <a:t>:</a:t>
            </a:r>
            <a:endParaRPr lang="en-IN" dirty="0"/>
          </a:p>
        </p:txBody>
      </p:sp>
      <p:pic>
        <p:nvPicPr>
          <p:cNvPr id="8" name="Picture 7">
            <a:extLst>
              <a:ext uri="{FF2B5EF4-FFF2-40B4-BE49-F238E27FC236}">
                <a16:creationId xmlns:a16="http://schemas.microsoft.com/office/drawing/2014/main" xmlns="" id="{D91A6341-C76D-BF19-56F4-6F1182222DF4}"/>
              </a:ext>
            </a:extLst>
          </p:cNvPr>
          <p:cNvPicPr>
            <a:picLocks noChangeAspect="1"/>
          </p:cNvPicPr>
          <p:nvPr/>
        </p:nvPicPr>
        <p:blipFill>
          <a:blip r:embed="rId2"/>
          <a:stretch>
            <a:fillRect/>
          </a:stretch>
        </p:blipFill>
        <p:spPr>
          <a:xfrm>
            <a:off x="2987298" y="3028982"/>
            <a:ext cx="5562886" cy="2051155"/>
          </a:xfrm>
          <a:prstGeom prst="rect">
            <a:avLst/>
          </a:prstGeom>
        </p:spPr>
      </p:pic>
    </p:spTree>
    <p:extLst>
      <p:ext uri="{BB962C8B-B14F-4D97-AF65-F5344CB8AC3E}">
        <p14:creationId xmlns:p14="http://schemas.microsoft.com/office/powerpoint/2010/main" val="2014893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072" y="97936"/>
            <a:ext cx="7765321" cy="994741"/>
          </a:xfrm>
        </p:spPr>
        <p:txBody>
          <a:bodyPr/>
          <a:lstStyle/>
          <a:p>
            <a:r>
              <a:rPr lang="en-US" sz="3200" b="1" dirty="0">
                <a:latin typeface="Times New Roman" panose="02020603050405020304" pitchFamily="18" charset="0"/>
                <a:cs typeface="Times New Roman" panose="02020603050405020304" pitchFamily="18" charset="0"/>
              </a:rPr>
              <a:t>The XOR Problem</a:t>
            </a:r>
            <a:endParaRPr lang="en-US" sz="3200" b="1" dirty="0"/>
          </a:p>
        </p:txBody>
      </p:sp>
      <p:sp>
        <p:nvSpPr>
          <p:cNvPr id="4" name="Content Placeholder 3">
            <a:extLst>
              <a:ext uri="{FF2B5EF4-FFF2-40B4-BE49-F238E27FC236}">
                <a16:creationId xmlns:a16="http://schemas.microsoft.com/office/drawing/2014/main" xmlns="" id="{33913A12-43FB-559F-CE8F-B4BC71F2C81A}"/>
              </a:ext>
            </a:extLst>
          </p:cNvPr>
          <p:cNvSpPr>
            <a:spLocks noGrp="1"/>
          </p:cNvSpPr>
          <p:nvPr>
            <p:ph idx="1"/>
          </p:nvPr>
        </p:nvSpPr>
        <p:spPr>
          <a:xfrm>
            <a:off x="713072" y="1253331"/>
            <a:ext cx="11010499" cy="5176345"/>
          </a:xfrm>
        </p:spPr>
        <p:txBody>
          <a:bodyPr>
            <a:normAutofit/>
          </a:bodyPr>
          <a:lstStyle/>
          <a:p>
            <a:r>
              <a:rPr lang="en-US" sz="2500" dirty="0">
                <a:solidFill>
                  <a:srgbClr val="000E1E"/>
                </a:solidFill>
                <a:latin typeface="Times New Roman" panose="02020603050405020304" pitchFamily="18" charset="0"/>
                <a:cs typeface="Times New Roman" panose="02020603050405020304" pitchFamily="18" charset="0"/>
              </a:rPr>
              <a:t>The XOR problem cannot be linearly separated by a single boundary line.</a:t>
            </a:r>
          </a:p>
          <a:p>
            <a:r>
              <a:rPr lang="en-US" sz="2500" dirty="0">
                <a:solidFill>
                  <a:srgbClr val="000E1E"/>
                </a:solidFill>
                <a:latin typeface="Times New Roman" panose="02020603050405020304" pitchFamily="18" charset="0"/>
                <a:cs typeface="Times New Roman" panose="02020603050405020304" pitchFamily="18" charset="0"/>
              </a:rPr>
              <a:t>Let's have a look at the following images</a:t>
            </a:r>
            <a:r>
              <a:rPr lang="en-US" b="0" i="0" dirty="0">
                <a:solidFill>
                  <a:srgbClr val="000E1E"/>
                </a:solidFill>
                <a:effectLst/>
                <a:latin typeface="Arial" panose="020B0604020202020204" pitchFamily="34" charset="0"/>
              </a:rPr>
              <a:t>:</a:t>
            </a:r>
          </a:p>
          <a:p>
            <a:endParaRPr lang="en-US" dirty="0">
              <a:solidFill>
                <a:srgbClr val="000E1E"/>
              </a:solidFill>
              <a:latin typeface="Arial" panose="020B0604020202020204" pitchFamily="34" charset="0"/>
            </a:endParaRPr>
          </a:p>
          <a:p>
            <a:endParaRPr lang="en-US" b="0" i="0" dirty="0">
              <a:solidFill>
                <a:srgbClr val="000E1E"/>
              </a:solidFill>
              <a:effectLst/>
              <a:latin typeface="Arial" panose="020B0604020202020204" pitchFamily="34" charset="0"/>
            </a:endParaRPr>
          </a:p>
          <a:p>
            <a:endParaRPr lang="en-US" dirty="0">
              <a:solidFill>
                <a:srgbClr val="000E1E"/>
              </a:solidFill>
              <a:latin typeface="Arial" panose="020B0604020202020204" pitchFamily="34" charset="0"/>
            </a:endParaRPr>
          </a:p>
          <a:p>
            <a:endParaRPr lang="en-US" b="0" i="0" dirty="0">
              <a:solidFill>
                <a:srgbClr val="000E1E"/>
              </a:solidFill>
              <a:effectLst/>
              <a:latin typeface="Arial" panose="020B0604020202020204" pitchFamily="34" charset="0"/>
            </a:endParaRPr>
          </a:p>
          <a:p>
            <a:endParaRPr lang="en-US" dirty="0">
              <a:solidFill>
                <a:srgbClr val="000E1E"/>
              </a:solidFill>
              <a:latin typeface="Arial" panose="020B0604020202020204" pitchFamily="34" charset="0"/>
            </a:endParaRPr>
          </a:p>
          <a:p>
            <a:endParaRPr lang="en-US" b="0" i="0" dirty="0">
              <a:solidFill>
                <a:srgbClr val="000E1E"/>
              </a:solidFill>
              <a:effectLst/>
              <a:latin typeface="Arial" panose="020B0604020202020204" pitchFamily="34" charset="0"/>
            </a:endParaRPr>
          </a:p>
          <a:p>
            <a:r>
              <a:rPr lang="en-US" sz="2500" dirty="0">
                <a:solidFill>
                  <a:srgbClr val="000E1E"/>
                </a:solidFill>
                <a:latin typeface="Times New Roman" panose="02020603050405020304" pitchFamily="18" charset="0"/>
                <a:cs typeface="Times New Roman" panose="02020603050405020304" pitchFamily="18" charset="0"/>
              </a:rPr>
              <a:t>Two boundary lines are needed to solve the problem.</a:t>
            </a:r>
          </a:p>
          <a:p>
            <a:endParaRPr lang="en-IN" dirty="0"/>
          </a:p>
        </p:txBody>
      </p:sp>
      <p:pic>
        <p:nvPicPr>
          <p:cNvPr id="5" name="Picture 4">
            <a:extLst>
              <a:ext uri="{FF2B5EF4-FFF2-40B4-BE49-F238E27FC236}">
                <a16:creationId xmlns:a16="http://schemas.microsoft.com/office/drawing/2014/main" xmlns="" id="{9FEF94AC-CDF9-0261-4338-22076670B85C}"/>
              </a:ext>
            </a:extLst>
          </p:cNvPr>
          <p:cNvPicPr>
            <a:picLocks noChangeAspect="1"/>
          </p:cNvPicPr>
          <p:nvPr/>
        </p:nvPicPr>
        <p:blipFill>
          <a:blip r:embed="rId2"/>
          <a:stretch>
            <a:fillRect/>
          </a:stretch>
        </p:blipFill>
        <p:spPr>
          <a:xfrm>
            <a:off x="2276278" y="2408726"/>
            <a:ext cx="7639443" cy="2324219"/>
          </a:xfrm>
          <a:prstGeom prst="rect">
            <a:avLst/>
          </a:prstGeom>
        </p:spPr>
      </p:pic>
    </p:spTree>
    <p:extLst>
      <p:ext uri="{BB962C8B-B14F-4D97-AF65-F5344CB8AC3E}">
        <p14:creationId xmlns:p14="http://schemas.microsoft.com/office/powerpoint/2010/main" val="3245983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3C8C4-E619-C766-21F0-1507F745749B}"/>
              </a:ext>
            </a:extLst>
          </p:cNvPr>
          <p:cNvSpPr>
            <a:spLocks noGrp="1"/>
          </p:cNvSpPr>
          <p:nvPr>
            <p:ph type="title"/>
          </p:nvPr>
        </p:nvSpPr>
        <p:spPr>
          <a:xfrm>
            <a:off x="838200" y="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Multilayer Perceptron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B9BC318-600B-1567-1DA6-C307BC2CCF30}"/>
              </a:ext>
            </a:extLst>
          </p:cNvPr>
          <p:cNvSpPr>
            <a:spLocks noGrp="1"/>
          </p:cNvSpPr>
          <p:nvPr>
            <p:ph idx="1"/>
          </p:nvPr>
        </p:nvSpPr>
        <p:spPr>
          <a:xfrm>
            <a:off x="684196" y="1108952"/>
            <a:ext cx="10971998" cy="4483326"/>
          </a:xfrm>
        </p:spPr>
        <p:txBody>
          <a:bodyPr>
            <a:noAutofit/>
          </a:bodyPr>
          <a:lstStyle/>
          <a:p>
            <a:pPr marL="241300" indent="-228600">
              <a:lnSpc>
                <a:spcPct val="100000"/>
              </a:lnSpc>
              <a:spcBef>
                <a:spcPts val="480"/>
              </a:spcBef>
              <a:buFont typeface="Arial MT"/>
              <a:buChar char="•"/>
              <a:tabLst>
                <a:tab pos="241300" algn="l"/>
              </a:tabLst>
            </a:pPr>
            <a:r>
              <a:rPr lang="en-US" sz="2000" spc="-5" dirty="0">
                <a:latin typeface="Times New Roman" panose="02020603050405020304" pitchFamily="18" charset="0"/>
                <a:cs typeface="Times New Roman" panose="02020603050405020304" pitchFamily="18" charset="0"/>
              </a:rPr>
              <a:t>They are a</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class</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of</a:t>
            </a:r>
            <a:r>
              <a:rPr lang="en-US" sz="2000" spc="-15" dirty="0">
                <a:latin typeface="Times New Roman" panose="02020603050405020304" pitchFamily="18" charset="0"/>
                <a:cs typeface="Times New Roman" panose="02020603050405020304" pitchFamily="18" charset="0"/>
              </a:rPr>
              <a:t> neural</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networks</a:t>
            </a:r>
            <a:endParaRPr lang="en-US" sz="2000" dirty="0">
              <a:latin typeface="Times New Roman" panose="02020603050405020304" pitchFamily="18" charset="0"/>
              <a:cs typeface="Times New Roman" panose="02020603050405020304" pitchFamily="18" charset="0"/>
            </a:endParaRPr>
          </a:p>
          <a:p>
            <a:pPr marL="698500" lvl="1" indent="-228600">
              <a:lnSpc>
                <a:spcPct val="100000"/>
              </a:lnSpc>
              <a:spcBef>
                <a:spcPts val="325"/>
              </a:spcBef>
              <a:buChar char="-"/>
              <a:tabLst>
                <a:tab pos="697865" algn="l"/>
                <a:tab pos="698500" algn="l"/>
              </a:tabLst>
            </a:pPr>
            <a:r>
              <a:rPr lang="en-US" sz="2000" spc="-5" dirty="0">
                <a:latin typeface="Times New Roman" panose="02020603050405020304" pitchFamily="18" charset="0"/>
                <a:cs typeface="Times New Roman" panose="02020603050405020304" pitchFamily="18" charset="0"/>
              </a:rPr>
              <a:t>which </a:t>
            </a:r>
            <a:r>
              <a:rPr lang="en-US" sz="2000" dirty="0">
                <a:latin typeface="Times New Roman" panose="02020603050405020304" pitchFamily="18" charset="0"/>
                <a:cs typeface="Times New Roman" panose="02020603050405020304" pitchFamily="18" charset="0"/>
              </a:rPr>
              <a:t>consists of</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1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source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nodes </a:t>
            </a:r>
            <a:r>
              <a:rPr lang="en-US" sz="2000" dirty="0">
                <a:latin typeface="Times New Roman" panose="02020603050405020304" pitchFamily="18" charset="0"/>
                <a:cs typeface="Times New Roman" panose="02020603050405020304" pitchFamily="18" charset="0"/>
              </a:rPr>
              <a:t>called</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 input</a:t>
            </a:r>
            <a:r>
              <a:rPr lang="en-US" sz="2000" spc="-20" dirty="0">
                <a:latin typeface="Times New Roman" panose="02020603050405020304" pitchFamily="18" charset="0"/>
                <a:cs typeface="Times New Roman" panose="02020603050405020304" pitchFamily="18" charset="0"/>
              </a:rPr>
              <a:t> </a:t>
            </a:r>
            <a:r>
              <a:rPr lang="en-US" sz="2000" spc="-60" dirty="0">
                <a:latin typeface="Times New Roman" panose="02020603050405020304" pitchFamily="18" charset="0"/>
                <a:cs typeface="Times New Roman" panose="02020603050405020304" pitchFamily="18" charset="0"/>
              </a:rPr>
              <a:t>layer,</a:t>
            </a:r>
            <a:endParaRPr lang="en-US" sz="2000" dirty="0">
              <a:latin typeface="Times New Roman" panose="02020603050405020304" pitchFamily="18" charset="0"/>
              <a:cs typeface="Times New Roman" panose="02020603050405020304" pitchFamily="18" charset="0"/>
            </a:endParaRPr>
          </a:p>
          <a:p>
            <a:pPr marL="698500" lvl="1" indent="-228600">
              <a:lnSpc>
                <a:spcPct val="100000"/>
              </a:lnSpc>
              <a:spcBef>
                <a:spcPts val="315"/>
              </a:spcBef>
              <a:buChar char="-"/>
              <a:tabLst>
                <a:tab pos="697865" algn="l"/>
                <a:tab pos="698500" algn="l"/>
              </a:tabLst>
            </a:pPr>
            <a:r>
              <a:rPr lang="en-US" sz="2000" dirty="0">
                <a:latin typeface="Times New Roman" panose="02020603050405020304" pitchFamily="18" charset="0"/>
                <a:cs typeface="Times New Roman" panose="02020603050405020304" pitchFamily="18" charset="0"/>
              </a:rPr>
              <a:t>one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or </a:t>
            </a:r>
            <a:r>
              <a:rPr lang="en-US" sz="2000" spc="-15" dirty="0">
                <a:latin typeface="Times New Roman" panose="02020603050405020304" pitchFamily="18" charset="0"/>
                <a:cs typeface="Times New Roman" panose="02020603050405020304" pitchFamily="18" charset="0"/>
              </a:rPr>
              <a:t>more</a:t>
            </a:r>
            <a:r>
              <a:rPr lang="en-US" sz="2000" dirty="0">
                <a:latin typeface="Times New Roman" panose="02020603050405020304" pitchFamily="18" charset="0"/>
                <a:cs typeface="Times New Roman" panose="02020603050405020304" pitchFamily="18" charset="0"/>
              </a:rPr>
              <a:t> hidden </a:t>
            </a:r>
            <a:r>
              <a:rPr lang="en-US" sz="2000" spc="-20" dirty="0">
                <a:latin typeface="Times New Roman" panose="02020603050405020304" pitchFamily="18" charset="0"/>
                <a:cs typeface="Times New Roman" panose="02020603050405020304" pitchFamily="18" charset="0"/>
              </a:rPr>
              <a:t>layers</a:t>
            </a:r>
            <a:r>
              <a:rPr lang="en-US" sz="2000" dirty="0">
                <a:latin typeface="Times New Roman" panose="02020603050405020304" pitchFamily="18" charset="0"/>
                <a:cs typeface="Times New Roman" panose="02020603050405020304" pitchFamily="18" charset="0"/>
              </a:rPr>
              <a:t> of</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computation</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nodes </a:t>
            </a:r>
            <a:endParaRPr lang="en-US" sz="2000" dirty="0">
              <a:latin typeface="Times New Roman" panose="02020603050405020304" pitchFamily="18" charset="0"/>
              <a:cs typeface="Times New Roman" panose="02020603050405020304" pitchFamily="18" charset="0"/>
            </a:endParaRPr>
          </a:p>
          <a:p>
            <a:pPr marL="698500" lvl="1" indent="-228600">
              <a:lnSpc>
                <a:spcPct val="100000"/>
              </a:lnSpc>
              <a:spcBef>
                <a:spcPts val="315"/>
              </a:spcBef>
              <a:buChar char="-"/>
              <a:tabLst>
                <a:tab pos="697865" algn="l"/>
                <a:tab pos="698500" algn="l"/>
              </a:tabLst>
            </a:pPr>
            <a:r>
              <a:rPr lang="en-US" sz="2000" spc="-5" dirty="0">
                <a:latin typeface="Times New Roman" panose="02020603050405020304" pitchFamily="18" charset="0"/>
                <a:cs typeface="Times New Roman" panose="02020603050405020304" pitchFamily="18" charset="0"/>
              </a:rPr>
              <a:t>an</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layer</a:t>
            </a:r>
            <a:r>
              <a:rPr lang="en-US" sz="2000" spc="-5" dirty="0">
                <a:latin typeface="Times New Roman" panose="02020603050405020304" pitchFamily="18" charset="0"/>
                <a:cs typeface="Times New Roman" panose="02020603050405020304" pitchFamily="18" charset="0"/>
              </a:rPr>
              <a:t> of computation </a:t>
            </a:r>
            <a:r>
              <a:rPr lang="en-US" sz="2000" dirty="0">
                <a:latin typeface="Times New Roman" panose="02020603050405020304" pitchFamily="18" charset="0"/>
                <a:cs typeface="Times New Roman" panose="02020603050405020304" pitchFamily="18" charset="0"/>
              </a:rPr>
              <a:t>nodes</a:t>
            </a:r>
          </a:p>
          <a:p>
            <a:pPr marL="241300" marR="5080" indent="-228600" algn="just">
              <a:lnSpc>
                <a:spcPts val="3020"/>
              </a:lnSpc>
              <a:spcBef>
                <a:spcPts val="650"/>
              </a:spcBef>
              <a:buFont typeface="Arial MT"/>
              <a:buChar char="•"/>
              <a:tabLst>
                <a:tab pos="241300" algn="l"/>
              </a:tabLst>
            </a:pPr>
            <a:r>
              <a:rPr lang="en-US" sz="2000" spc="-20" dirty="0">
                <a:latin typeface="Times New Roman" panose="02020603050405020304" pitchFamily="18" charset="0"/>
                <a:cs typeface="Times New Roman" panose="02020603050405020304" pitchFamily="18" charset="0"/>
              </a:rPr>
              <a:t>Multilayer </a:t>
            </a:r>
            <a:r>
              <a:rPr lang="en-US" sz="2000" spc="-15" dirty="0" err="1">
                <a:latin typeface="Times New Roman" panose="02020603050405020304" pitchFamily="18" charset="0"/>
                <a:cs typeface="Times New Roman" panose="02020603050405020304" pitchFamily="18" charset="0"/>
              </a:rPr>
              <a:t>perceptrons</a:t>
            </a:r>
            <a:r>
              <a:rPr lang="en-US" sz="2000" spc="-15" dirty="0">
                <a:latin typeface="Times New Roman" panose="02020603050405020304" pitchFamily="18" charset="0"/>
                <a:cs typeface="Times New Roman" panose="02020603050405020304" pitchFamily="18" charset="0"/>
              </a:rPr>
              <a:t> </a:t>
            </a:r>
            <a:r>
              <a:rPr lang="en-US" sz="2000" spc="-35" dirty="0">
                <a:latin typeface="Times New Roman" panose="02020603050405020304" pitchFamily="18" charset="0"/>
                <a:cs typeface="Times New Roman" panose="02020603050405020304" pitchFamily="18" charset="0"/>
              </a:rPr>
              <a:t>have </a:t>
            </a:r>
            <a:r>
              <a:rPr lang="en-US" sz="2000" spc="-5" dirty="0">
                <a:latin typeface="Times New Roman" panose="02020603050405020304" pitchFamily="18" charset="0"/>
                <a:cs typeface="Times New Roman" panose="02020603050405020304" pitchFamily="18" charset="0"/>
              </a:rPr>
              <a:t>been applied </a:t>
            </a:r>
            <a:r>
              <a:rPr lang="en-US" sz="2000" spc="-10" dirty="0">
                <a:latin typeface="Times New Roman" panose="02020603050405020304" pitchFamily="18" charset="0"/>
                <a:cs typeface="Times New Roman" panose="02020603050405020304" pitchFamily="18" charset="0"/>
              </a:rPr>
              <a:t>successfully </a:t>
            </a:r>
            <a:r>
              <a:rPr lang="en-US" sz="2000" spc="-15" dirty="0">
                <a:latin typeface="Times New Roman" panose="02020603050405020304" pitchFamily="18" charset="0"/>
                <a:cs typeface="Times New Roman" panose="02020603050405020304" pitchFamily="18" charset="0"/>
              </a:rPr>
              <a:t>to </a:t>
            </a:r>
            <a:r>
              <a:rPr lang="en-US" sz="2000" spc="-30" dirty="0">
                <a:latin typeface="Times New Roman" panose="02020603050405020304" pitchFamily="18" charset="0"/>
                <a:cs typeface="Times New Roman" panose="02020603050405020304" pitchFamily="18" charset="0"/>
              </a:rPr>
              <a:t>solve </a:t>
            </a:r>
            <a:r>
              <a:rPr lang="en-US" sz="2000" spc="-5" dirty="0">
                <a:latin typeface="Times New Roman" panose="02020603050405020304" pitchFamily="18" charset="0"/>
                <a:cs typeface="Times New Roman" panose="02020603050405020304" pitchFamily="18" charset="0"/>
              </a:rPr>
              <a:t>some difficult </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and </a:t>
            </a:r>
            <a:r>
              <a:rPr lang="en-US" sz="2000" spc="-25" dirty="0">
                <a:latin typeface="Times New Roman" panose="02020603050405020304" pitchFamily="18" charset="0"/>
                <a:cs typeface="Times New Roman" panose="02020603050405020304" pitchFamily="18" charset="0"/>
              </a:rPr>
              <a:t>diverse </a:t>
            </a:r>
            <a:r>
              <a:rPr lang="en-US" sz="2000" spc="-10" dirty="0">
                <a:latin typeface="Times New Roman" panose="02020603050405020304" pitchFamily="18" charset="0"/>
                <a:cs typeface="Times New Roman" panose="02020603050405020304" pitchFamily="18" charset="0"/>
              </a:rPr>
              <a:t>problems </a:t>
            </a:r>
            <a:r>
              <a:rPr lang="en-US" sz="2000" spc="-20" dirty="0">
                <a:latin typeface="Times New Roman" panose="02020603050405020304" pitchFamily="18" charset="0"/>
                <a:cs typeface="Times New Roman" panose="02020603050405020304" pitchFamily="18" charset="0"/>
              </a:rPr>
              <a:t>by </a:t>
            </a:r>
            <a:r>
              <a:rPr lang="en-US" sz="2000" spc="-15" dirty="0">
                <a:latin typeface="Times New Roman" panose="02020603050405020304" pitchFamily="18" charset="0"/>
                <a:cs typeface="Times New Roman" panose="02020603050405020304" pitchFamily="18" charset="0"/>
              </a:rPr>
              <a:t>training </a:t>
            </a:r>
            <a:r>
              <a:rPr lang="en-US" sz="2000" spc="-5" dirty="0">
                <a:latin typeface="Times New Roman" panose="02020603050405020304" pitchFamily="18" charset="0"/>
                <a:cs typeface="Times New Roman" panose="02020603050405020304" pitchFamily="18" charset="0"/>
              </a:rPr>
              <a:t>them in a supervised manner </a:t>
            </a:r>
            <a:r>
              <a:rPr lang="en-US" sz="2000" spc="-10" dirty="0">
                <a:latin typeface="Times New Roman" panose="02020603050405020304" pitchFamily="18" charset="0"/>
                <a:cs typeface="Times New Roman" panose="02020603050405020304" pitchFamily="18" charset="0"/>
              </a:rPr>
              <a:t>with </a:t>
            </a:r>
            <a:r>
              <a:rPr lang="en-US" sz="2000" i="1" spc="-15" dirty="0">
                <a:latin typeface="Times New Roman" panose="02020603050405020304" pitchFamily="18" charset="0"/>
                <a:cs typeface="Times New Roman" panose="02020603050405020304" pitchFamily="18" charset="0"/>
              </a:rPr>
              <a:t>the </a:t>
            </a:r>
            <a:r>
              <a:rPr lang="en-US" sz="2000" i="1" spc="-10" dirty="0">
                <a:latin typeface="Times New Roman" panose="02020603050405020304" pitchFamily="18" charset="0"/>
                <a:cs typeface="Times New Roman" panose="02020603050405020304" pitchFamily="18" charset="0"/>
              </a:rPr>
              <a:t>error </a:t>
            </a:r>
            <a:r>
              <a:rPr lang="en-US" sz="2000" i="1" spc="-605" dirty="0">
                <a:latin typeface="Times New Roman" panose="02020603050405020304" pitchFamily="18" charset="0"/>
                <a:cs typeface="Times New Roman" panose="02020603050405020304" pitchFamily="18" charset="0"/>
              </a:rPr>
              <a:t> </a:t>
            </a:r>
            <a:r>
              <a:rPr lang="en-US" sz="2000" i="1" spc="-10" dirty="0">
                <a:latin typeface="Times New Roman" panose="02020603050405020304" pitchFamily="18" charset="0"/>
                <a:cs typeface="Times New Roman" panose="02020603050405020304" pitchFamily="18" charset="0"/>
              </a:rPr>
              <a:t>back-propagation</a:t>
            </a:r>
            <a:r>
              <a:rPr lang="en-US" sz="2000" i="1" spc="5" dirty="0">
                <a:latin typeface="Times New Roman" panose="02020603050405020304" pitchFamily="18" charset="0"/>
                <a:cs typeface="Times New Roman" panose="02020603050405020304" pitchFamily="18" charset="0"/>
              </a:rPr>
              <a:t> </a:t>
            </a:r>
            <a:r>
              <a:rPr lang="en-US" sz="2000" i="1" spc="-10" dirty="0">
                <a:latin typeface="Times New Roman" panose="02020603050405020304" pitchFamily="18" charset="0"/>
                <a:cs typeface="Times New Roman" panose="02020603050405020304" pitchFamily="18" charset="0"/>
              </a:rPr>
              <a:t>algorithm</a:t>
            </a:r>
            <a:r>
              <a:rPr lang="en-US" sz="2000" spc="-1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41300" marR="354330" indent="-228600" algn="just">
              <a:lnSpc>
                <a:spcPts val="3020"/>
              </a:lnSpc>
              <a:spcBef>
                <a:spcPts val="615"/>
              </a:spcBef>
              <a:buFont typeface="Arial MT"/>
              <a:buChar char="•"/>
              <a:tabLst>
                <a:tab pos="241300" algn="l"/>
              </a:tabLst>
            </a:pPr>
            <a:r>
              <a:rPr lang="en-US" sz="2000" spc="-5" dirty="0">
                <a:latin typeface="Times New Roman" panose="02020603050405020304" pitchFamily="18" charset="0"/>
                <a:cs typeface="Times New Roman" panose="02020603050405020304" pitchFamily="18" charset="0"/>
              </a:rPr>
              <a:t>This </a:t>
            </a:r>
            <a:r>
              <a:rPr lang="en-US" sz="2000" spc="-10" dirty="0">
                <a:latin typeface="Times New Roman" panose="02020603050405020304" pitchFamily="18" charset="0"/>
                <a:cs typeface="Times New Roman" panose="02020603050405020304" pitchFamily="18" charset="0"/>
              </a:rPr>
              <a:t>algorithm </a:t>
            </a:r>
            <a:r>
              <a:rPr lang="en-US" sz="2000" spc="-5" dirty="0">
                <a:latin typeface="Times New Roman" panose="02020603050405020304" pitchFamily="18" charset="0"/>
                <a:cs typeface="Times New Roman" panose="02020603050405020304" pitchFamily="18" charset="0"/>
              </a:rPr>
              <a:t>is based on </a:t>
            </a:r>
            <a:r>
              <a:rPr lang="en-US" sz="2000" spc="-10" dirty="0">
                <a:latin typeface="Times New Roman" panose="02020603050405020304" pitchFamily="18" charset="0"/>
                <a:cs typeface="Times New Roman" panose="02020603050405020304" pitchFamily="18" charset="0"/>
              </a:rPr>
              <a:t>the error-correction learning </a:t>
            </a:r>
            <a:r>
              <a:rPr lang="en-US" sz="2000" spc="-5" dirty="0">
                <a:latin typeface="Times New Roman" panose="02020603050405020304" pitchFamily="18" charset="0"/>
                <a:cs typeface="Times New Roman" panose="02020603050405020304" pitchFamily="18" charset="0"/>
              </a:rPr>
              <a:t>rule </a:t>
            </a:r>
            <a:r>
              <a:rPr lang="en-US" sz="2000" spc="-10" dirty="0">
                <a:latin typeface="Times New Roman" panose="02020603050405020304" pitchFamily="18" charset="0"/>
                <a:cs typeface="Times New Roman" panose="02020603050405020304" pitchFamily="18" charset="0"/>
              </a:rPr>
              <a:t>which </a:t>
            </a:r>
            <a:r>
              <a:rPr lang="en-US" sz="2000" spc="-25" dirty="0">
                <a:latin typeface="Times New Roman" panose="02020603050405020304" pitchFamily="18" charset="0"/>
                <a:cs typeface="Times New Roman" panose="02020603050405020304" pitchFamily="18" charset="0"/>
              </a:rPr>
              <a:t>may </a:t>
            </a:r>
            <a:r>
              <a:rPr lang="en-US" sz="2000" spc="-10" dirty="0">
                <a:latin typeface="Times New Roman" panose="02020603050405020304" pitchFamily="18" charset="0"/>
                <a:cs typeface="Times New Roman" panose="02020603050405020304" pitchFamily="18" charset="0"/>
              </a:rPr>
              <a:t>be </a:t>
            </a:r>
            <a:r>
              <a:rPr lang="en-US" sz="2000" spc="-60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viewed</a:t>
            </a:r>
            <a:r>
              <a:rPr lang="en-US" sz="2000" spc="-5" dirty="0">
                <a:latin typeface="Times New Roman" panose="02020603050405020304" pitchFamily="18" charset="0"/>
                <a:cs typeface="Times New Roman" panose="02020603050405020304" pitchFamily="18" charset="0"/>
              </a:rPr>
              <a:t> as</a:t>
            </a:r>
            <a:r>
              <a:rPr lang="en-US" sz="2000" spc="-2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 </a:t>
            </a:r>
            <a:r>
              <a:rPr lang="en-US" sz="2000" spc="-10" dirty="0">
                <a:latin typeface="Times New Roman" panose="02020603050405020304" pitchFamily="18" charset="0"/>
                <a:cs typeface="Times New Roman" panose="02020603050405020304" pitchFamily="18" charset="0"/>
              </a:rPr>
              <a:t>generalization</a:t>
            </a:r>
            <a:r>
              <a:rPr lang="en-US" sz="2000" spc="-5" dirty="0">
                <a:latin typeface="Times New Roman" panose="02020603050405020304" pitchFamily="18" charset="0"/>
                <a:cs typeface="Times New Roman" panose="02020603050405020304" pitchFamily="18" charset="0"/>
              </a:rPr>
              <a:t> of</a:t>
            </a:r>
            <a:r>
              <a:rPr lang="en-US" sz="2000" spc="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adaptive</a:t>
            </a:r>
            <a:r>
              <a:rPr lang="en-US" sz="2000" spc="-5" dirty="0">
                <a:latin typeface="Times New Roman" panose="02020603050405020304" pitchFamily="18" charset="0"/>
                <a:cs typeface="Times New Roman" panose="02020603050405020304" pitchFamily="18" charset="0"/>
              </a:rPr>
              <a:t> filtering </a:t>
            </a:r>
            <a:r>
              <a:rPr lang="en-US" sz="2000" spc="-10" dirty="0">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p>
            <a:pPr marL="698500" marR="837565" lvl="1" indent="-228600" algn="just">
              <a:lnSpc>
                <a:spcPts val="3030"/>
              </a:lnSpc>
              <a:spcBef>
                <a:spcPts val="600"/>
              </a:spcBef>
              <a:buChar char="-"/>
              <a:tabLst>
                <a:tab pos="698500" algn="l"/>
              </a:tabLst>
            </a:pPr>
            <a:r>
              <a:rPr lang="en-US" sz="2000" spc="-5" dirty="0">
                <a:latin typeface="Times New Roman" panose="02020603050405020304" pitchFamily="18" charset="0"/>
                <a:cs typeface="Times New Roman" panose="02020603050405020304" pitchFamily="18" charset="0"/>
              </a:rPr>
              <a:t>the </a:t>
            </a:r>
            <a:r>
              <a:rPr lang="en-US" sz="2000" spc="-10" dirty="0">
                <a:latin typeface="Times New Roman" panose="02020603050405020304" pitchFamily="18" charset="0"/>
                <a:cs typeface="Times New Roman" panose="02020603050405020304" pitchFamily="18" charset="0"/>
              </a:rPr>
              <a:t>least-mean-square </a:t>
            </a:r>
            <a:r>
              <a:rPr lang="en-US" sz="2000" spc="-5" dirty="0">
                <a:latin typeface="Times New Roman" panose="02020603050405020304" pitchFamily="18" charset="0"/>
                <a:cs typeface="Times New Roman" panose="02020603050405020304" pitchFamily="18" charset="0"/>
              </a:rPr>
              <a:t>(LMS) algorithm</a:t>
            </a:r>
            <a:endParaRPr lang="en-US"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532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29214C6-7CA8-717A-B315-D58380FC99B8}"/>
              </a:ext>
            </a:extLst>
          </p:cNvPr>
          <p:cNvSpPr>
            <a:spLocks noGrp="1"/>
          </p:cNvSpPr>
          <p:nvPr>
            <p:ph idx="1"/>
          </p:nvPr>
        </p:nvSpPr>
        <p:spPr>
          <a:xfrm>
            <a:off x="761198" y="1253331"/>
            <a:ext cx="10515600" cy="4351338"/>
          </a:xfrm>
        </p:spPr>
        <p:txBody>
          <a:bodyPr>
            <a:noAutofit/>
          </a:bodyPr>
          <a:lstStyle/>
          <a:p>
            <a:pPr marL="241300" marR="940435" indent="-228600">
              <a:lnSpc>
                <a:spcPct val="100000"/>
              </a:lnSpc>
              <a:spcBef>
                <a:spcPts val="480"/>
              </a:spcBef>
              <a:buFont typeface="Arial MT"/>
              <a:buChar char="•"/>
              <a:tabLst>
                <a:tab pos="241300" algn="l"/>
              </a:tabLst>
            </a:pPr>
            <a:r>
              <a:rPr lang="en-US" sz="2400" spc="-5" dirty="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error</a:t>
            </a:r>
            <a:r>
              <a:rPr lang="en-US" sz="2400" spc="2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back-propagation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learning</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consists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two</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passes</a:t>
            </a:r>
            <a:r>
              <a:rPr lang="en-US" sz="2400" spc="-15" dirty="0">
                <a:latin typeface="Times New Roman" panose="02020603050405020304" pitchFamily="18" charset="0"/>
                <a:cs typeface="Times New Roman" panose="02020603050405020304" pitchFamily="18" charset="0"/>
              </a:rPr>
              <a:t> through</a:t>
            </a:r>
            <a:r>
              <a:rPr lang="en-US" sz="2400" spc="3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 </a:t>
            </a:r>
            <a:r>
              <a:rPr lang="en-US" sz="2400" spc="-6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different </a:t>
            </a:r>
            <a:r>
              <a:rPr lang="en-US" sz="2400" spc="-25" dirty="0">
                <a:latin typeface="Times New Roman" panose="02020603050405020304" pitchFamily="18" charset="0"/>
                <a:cs typeface="Times New Roman" panose="02020603050405020304" pitchFamily="18" charset="0"/>
              </a:rPr>
              <a:t>layers</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 the</a:t>
            </a:r>
            <a:r>
              <a:rPr lang="en-US" sz="2400" spc="-15" dirty="0">
                <a:latin typeface="Times New Roman" panose="02020603050405020304" pitchFamily="18" charset="0"/>
                <a:cs typeface="Times New Roman" panose="02020603050405020304" pitchFamily="18" charset="0"/>
              </a:rPr>
              <a:t> network:</a:t>
            </a:r>
            <a:endParaRPr lang="en-US" sz="2400" dirty="0">
              <a:latin typeface="Times New Roman" panose="02020603050405020304" pitchFamily="18" charset="0"/>
              <a:cs typeface="Times New Roman" panose="02020603050405020304" pitchFamily="18" charset="0"/>
            </a:endParaRPr>
          </a:p>
          <a:p>
            <a:pPr marL="698500" marR="940435" lvl="1">
              <a:lnSpc>
                <a:spcPct val="100000"/>
              </a:lnSpc>
              <a:spcBef>
                <a:spcPts val="480"/>
              </a:spcBef>
              <a:buFont typeface="Arial MT"/>
              <a:buChar char="•"/>
              <a:tabLst>
                <a:tab pos="241300" algn="l"/>
              </a:tabLst>
            </a:pPr>
            <a:r>
              <a:rPr lang="en-US" sz="2000" spc="-25" dirty="0">
                <a:latin typeface="Times New Roman" panose="02020603050405020304" pitchFamily="18" charset="0"/>
                <a:cs typeface="Times New Roman" panose="02020603050405020304" pitchFamily="18" charset="0"/>
              </a:rPr>
              <a:t>Forward</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pass</a:t>
            </a:r>
            <a:r>
              <a:rPr lang="en-US" sz="2000" spc="-5" dirty="0">
                <a:latin typeface="Times New Roman" panose="02020603050405020304" pitchFamily="18" charset="0"/>
                <a:cs typeface="Times New Roman" panose="02020603050405020304" pitchFamily="18" charset="0"/>
              </a:rPr>
              <a:t> </a:t>
            </a:r>
            <a:endParaRPr lang="en-US" sz="2000" spc="-10" dirty="0">
              <a:latin typeface="Times New Roman" panose="02020603050405020304" pitchFamily="18" charset="0"/>
              <a:cs typeface="Times New Roman" panose="02020603050405020304" pitchFamily="18" charset="0"/>
            </a:endParaRPr>
          </a:p>
          <a:p>
            <a:pPr marL="698500" marR="940435" lvl="1">
              <a:lnSpc>
                <a:spcPct val="100000"/>
              </a:lnSpc>
              <a:spcBef>
                <a:spcPts val="480"/>
              </a:spcBef>
              <a:buFont typeface="Arial MT"/>
              <a:buChar char="•"/>
              <a:tabLst>
                <a:tab pos="241300" algn="l"/>
              </a:tabLst>
            </a:pPr>
            <a:r>
              <a:rPr lang="en-US" sz="2000" spc="-15" dirty="0">
                <a:latin typeface="Times New Roman" panose="02020603050405020304" pitchFamily="18" charset="0"/>
                <a:cs typeface="Times New Roman" panose="02020603050405020304" pitchFamily="18" charset="0"/>
              </a:rPr>
              <a:t>Backward</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pass.</a:t>
            </a:r>
            <a:endParaRPr lang="en-US" sz="2000" dirty="0">
              <a:latin typeface="Times New Roman" panose="02020603050405020304" pitchFamily="18" charset="0"/>
              <a:cs typeface="Times New Roman" panose="02020603050405020304" pitchFamily="18" charset="0"/>
            </a:endParaRPr>
          </a:p>
          <a:p>
            <a:pPr marL="241300" marR="213360" indent="-228600">
              <a:lnSpc>
                <a:spcPct val="100000"/>
              </a:lnSpc>
              <a:spcBef>
                <a:spcPts val="1250"/>
              </a:spcBef>
              <a:buFont typeface="Arial MT"/>
              <a:buChar char="•"/>
              <a:tabLst>
                <a:tab pos="241300" algn="l"/>
              </a:tabLst>
            </a:pPr>
            <a:r>
              <a:rPr lang="en-US" sz="2400" spc="-5" dirty="0">
                <a:latin typeface="Times New Roman" panose="02020603050405020304" pitchFamily="18" charset="0"/>
                <a:cs typeface="Times New Roman" panose="02020603050405020304" pitchFamily="18" charset="0"/>
              </a:rPr>
              <a:t>In the </a:t>
            </a:r>
            <a:r>
              <a:rPr lang="en-US" sz="2400" spc="-25" dirty="0">
                <a:latin typeface="Times New Roman" panose="02020603050405020304" pitchFamily="18" charset="0"/>
                <a:cs typeface="Times New Roman" panose="02020603050405020304" pitchFamily="18" charset="0"/>
              </a:rPr>
              <a:t>forward</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pass, an</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activity</a:t>
            </a:r>
            <a:r>
              <a:rPr lang="en-US" sz="2400" spc="-5" dirty="0">
                <a:latin typeface="Times New Roman" panose="02020603050405020304" pitchFamily="18" charset="0"/>
                <a:cs typeface="Times New Roman" panose="02020603050405020304" pitchFamily="18" charset="0"/>
              </a:rPr>
              <a:t> pattern (input</a:t>
            </a:r>
            <a:r>
              <a:rPr lang="en-US" sz="2400" spc="1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vector)</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is</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applied</a:t>
            </a:r>
            <a:r>
              <a:rPr lang="en-US" sz="240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to</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 </a:t>
            </a:r>
            <a:r>
              <a:rPr lang="en-US" sz="2400" spc="-5" dirty="0">
                <a:latin typeface="Times New Roman" panose="02020603050405020304" pitchFamily="18" charset="0"/>
                <a:cs typeface="Times New Roman" panose="02020603050405020304" pitchFamily="18" charset="0"/>
              </a:rPr>
              <a:t> sensory</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nodes</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network,</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and</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its </a:t>
            </a:r>
            <a:r>
              <a:rPr lang="en-US" sz="2400" spc="-10" dirty="0">
                <a:latin typeface="Times New Roman" panose="02020603050405020304" pitchFamily="18" charset="0"/>
                <a:cs typeface="Times New Roman" panose="02020603050405020304" pitchFamily="18" charset="0"/>
              </a:rPr>
              <a:t>effect</a:t>
            </a:r>
            <a:r>
              <a:rPr lang="en-US" sz="2400" spc="1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propagates</a:t>
            </a:r>
            <a:r>
              <a:rPr lang="en-US" sz="2400" spc="1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through</a:t>
            </a:r>
            <a:r>
              <a:rPr lang="en-US" sz="2400" spc="3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a:t>
            </a:r>
            <a:r>
              <a:rPr lang="en-US" sz="2400" spc="2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network </a:t>
            </a:r>
            <a:r>
              <a:rPr lang="en-US" sz="2400" spc="-60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layer</a:t>
            </a:r>
            <a:r>
              <a:rPr lang="en-US" sz="2400" spc="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by</a:t>
            </a:r>
            <a:r>
              <a:rPr lang="en-US" sz="2400" spc="-5" dirty="0">
                <a:latin typeface="Times New Roman" panose="02020603050405020304" pitchFamily="18" charset="0"/>
                <a:cs typeface="Times New Roman" panose="02020603050405020304" pitchFamily="18" charset="0"/>
              </a:rPr>
              <a:t> </a:t>
            </a:r>
            <a:r>
              <a:rPr lang="en-US" sz="2400" spc="-75" dirty="0">
                <a:latin typeface="Times New Roman" panose="02020603050405020304" pitchFamily="18" charset="0"/>
                <a:cs typeface="Times New Roman" panose="02020603050405020304" pitchFamily="18" charset="0"/>
              </a:rPr>
              <a:t>layer.</a:t>
            </a:r>
            <a:endParaRPr lang="en-US" sz="2400" dirty="0">
              <a:latin typeface="Times New Roman" panose="02020603050405020304" pitchFamily="18" charset="0"/>
              <a:cs typeface="Times New Roman" panose="02020603050405020304" pitchFamily="18" charset="0"/>
            </a:endParaRPr>
          </a:p>
          <a:p>
            <a:pPr marL="241300" marR="552450" indent="-228600">
              <a:lnSpc>
                <a:spcPct val="100000"/>
              </a:lnSpc>
              <a:spcBef>
                <a:spcPts val="1215"/>
              </a:spcBef>
              <a:buFont typeface="Arial MT"/>
              <a:buChar char="•"/>
              <a:tabLst>
                <a:tab pos="241300" algn="l"/>
              </a:tabLst>
            </a:pPr>
            <a:r>
              <a:rPr lang="en-US" sz="2400" spc="-40" dirty="0">
                <a:latin typeface="Times New Roman" panose="02020603050405020304" pitchFamily="18" charset="0"/>
                <a:cs typeface="Times New Roman" panose="02020603050405020304" pitchFamily="18" charset="0"/>
              </a:rPr>
              <a:t>Finally,</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set</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outputs</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produced</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as</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actual</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response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network. </a:t>
            </a:r>
            <a:r>
              <a:rPr lang="en-US" sz="2400" spc="-10" dirty="0">
                <a:latin typeface="Times New Roman" panose="02020603050405020304" pitchFamily="18" charset="0"/>
                <a:cs typeface="Times New Roman" panose="02020603050405020304" pitchFamily="18" charset="0"/>
              </a:rPr>
              <a:t> </a:t>
            </a:r>
          </a:p>
          <a:p>
            <a:pPr marL="241300" marR="552450" indent="-228600">
              <a:lnSpc>
                <a:spcPct val="100000"/>
              </a:lnSpc>
              <a:spcBef>
                <a:spcPts val="1215"/>
              </a:spcBef>
              <a:buFont typeface="Arial MT"/>
              <a:buChar char="•"/>
              <a:tabLst>
                <a:tab pos="241300" algn="l"/>
              </a:tabLst>
            </a:pPr>
            <a:r>
              <a:rPr lang="en-US" sz="2400" spc="-5" dirty="0">
                <a:latin typeface="Times New Roman" panose="02020603050405020304" pitchFamily="18" charset="0"/>
                <a:cs typeface="Times New Roman" panose="02020603050405020304" pitchFamily="18" charset="0"/>
              </a:rPr>
              <a:t>During</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a:t>
            </a:r>
            <a:r>
              <a:rPr lang="en-US" sz="2400" spc="1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forward</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pass</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synaptic</a:t>
            </a:r>
            <a:r>
              <a:rPr lang="en-US" sz="2400" spc="1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weights</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networks</a:t>
            </a:r>
            <a:r>
              <a:rPr lang="en-US" sz="240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are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all</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fixed.</a:t>
            </a:r>
            <a:endParaRPr lang="en-US" sz="2400" dirty="0">
              <a:latin typeface="Times New Roman" panose="02020603050405020304" pitchFamily="18" charset="0"/>
              <a:cs typeface="Times New Roman" panose="02020603050405020304" pitchFamily="18" charset="0"/>
            </a:endParaRPr>
          </a:p>
          <a:p>
            <a:pPr marL="241300" marR="5080" indent="-228600">
              <a:lnSpc>
                <a:spcPct val="100000"/>
              </a:lnSpc>
              <a:spcBef>
                <a:spcPts val="1200"/>
              </a:spcBef>
              <a:buFont typeface="Arial MT"/>
              <a:buChar char="•"/>
              <a:tabLst>
                <a:tab pos="241300" algn="l"/>
              </a:tabLst>
            </a:pPr>
            <a:r>
              <a:rPr lang="en-US" sz="2400" spc="-5" dirty="0">
                <a:latin typeface="Times New Roman" panose="02020603050405020304" pitchFamily="18" charset="0"/>
                <a:cs typeface="Times New Roman" panose="02020603050405020304" pitchFamily="18" charset="0"/>
              </a:rPr>
              <a:t>During</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backward</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pass,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synaptic</a:t>
            </a:r>
            <a:r>
              <a:rPr lang="en-US" sz="2400" spc="2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weights</a:t>
            </a:r>
            <a:r>
              <a:rPr lang="en-US" sz="2400" spc="1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are</a:t>
            </a:r>
            <a:r>
              <a:rPr lang="en-US" sz="2400" spc="-5" dirty="0">
                <a:latin typeface="Times New Roman" panose="02020603050405020304" pitchFamily="18" charset="0"/>
                <a:cs typeface="Times New Roman" panose="02020603050405020304" pitchFamily="18" charset="0"/>
              </a:rPr>
              <a:t> all</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adjusted</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 </a:t>
            </a:r>
            <a:r>
              <a:rPr lang="en-US" sz="2400" spc="-10" dirty="0">
                <a:latin typeface="Times New Roman" panose="02020603050405020304" pitchFamily="18" charset="0"/>
                <a:cs typeface="Times New Roman" panose="02020603050405020304" pitchFamily="18" charset="0"/>
              </a:rPr>
              <a:t>accordance </a:t>
            </a:r>
            <a:r>
              <a:rPr lang="en-US" sz="2400" spc="-6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with </a:t>
            </a:r>
            <a:r>
              <a:rPr lang="en-US" sz="2400" spc="-5" dirty="0">
                <a:latin typeface="Times New Roman" panose="02020603050405020304" pitchFamily="18" charset="0"/>
                <a:cs typeface="Times New Roman" panose="02020603050405020304" pitchFamily="18" charset="0"/>
              </a:rPr>
              <a:t>an </a:t>
            </a:r>
            <a:r>
              <a:rPr lang="en-US" sz="2400" spc="-10" dirty="0">
                <a:latin typeface="Times New Roman" panose="02020603050405020304" pitchFamily="18" charset="0"/>
                <a:cs typeface="Times New Roman" panose="02020603050405020304" pitchFamily="18" charset="0"/>
              </a:rPr>
              <a:t>error-correction</a:t>
            </a:r>
            <a:r>
              <a:rPr lang="en-US" sz="2400" spc="3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rule.</a:t>
            </a:r>
            <a:endParaRPr lang="en-US"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6FD425DD-8F0D-153F-0A72-DA0CE0A9E5CB}"/>
              </a:ext>
            </a:extLst>
          </p:cNvPr>
          <p:cNvSpPr>
            <a:spLocks noGrp="1"/>
          </p:cNvSpPr>
          <p:nvPr>
            <p:ph type="title"/>
          </p:nvPr>
        </p:nvSpPr>
        <p:spPr>
          <a:xfrm>
            <a:off x="838200" y="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Multilayer Perceptron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988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3C8C4-E619-C766-21F0-1507F745749B}"/>
              </a:ext>
            </a:extLst>
          </p:cNvPr>
          <p:cNvSpPr>
            <a:spLocks noGrp="1"/>
          </p:cNvSpPr>
          <p:nvPr>
            <p:ph type="title"/>
          </p:nvPr>
        </p:nvSpPr>
        <p:spPr>
          <a:xfrm>
            <a:off x="838200" y="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Basic Features of Multilayer Perceptron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B9BC318-600B-1567-1DA6-C307BC2CCF30}"/>
              </a:ext>
            </a:extLst>
          </p:cNvPr>
          <p:cNvSpPr>
            <a:spLocks noGrp="1"/>
          </p:cNvSpPr>
          <p:nvPr>
            <p:ph idx="1"/>
          </p:nvPr>
        </p:nvSpPr>
        <p:spPr>
          <a:xfrm>
            <a:off x="693821" y="1253331"/>
            <a:ext cx="10515600" cy="4351338"/>
          </a:xfrm>
        </p:spPr>
        <p:txBody>
          <a:bodyPr>
            <a:normAutofit/>
          </a:bodyPr>
          <a:lstStyle/>
          <a:p>
            <a:pPr algn="l"/>
            <a:r>
              <a:rPr lang="en-US" sz="1800" b="0" i="0" u="none" strike="noStrike" baseline="0" dirty="0">
                <a:latin typeface="TimesTen-Roman"/>
              </a:rPr>
              <a:t>The model of each neuron in the network includes a nonlinear activation function </a:t>
            </a:r>
            <a:r>
              <a:rPr lang="en-IN" sz="1800" b="0" i="0" u="none" strike="noStrike" baseline="0" dirty="0">
                <a:latin typeface="TimesTen-Roman"/>
              </a:rPr>
              <a:t>that is </a:t>
            </a:r>
            <a:r>
              <a:rPr lang="en-IN" sz="1800" b="0" i="1" u="none" strike="noStrike" baseline="0" dirty="0">
                <a:latin typeface="TimesTen-Italic"/>
              </a:rPr>
              <a:t>differentiable</a:t>
            </a:r>
            <a:r>
              <a:rPr lang="en-IN" sz="1800" b="0" i="0" u="none" strike="noStrike" baseline="0" dirty="0">
                <a:latin typeface="TimesTen-Roman"/>
              </a:rPr>
              <a:t>.</a:t>
            </a:r>
          </a:p>
          <a:p>
            <a:pPr algn="l"/>
            <a:r>
              <a:rPr lang="en-US" sz="1800" b="0" i="0" u="none" strike="noStrike" baseline="0" dirty="0">
                <a:latin typeface="TimesTen-Roman"/>
              </a:rPr>
              <a:t>The network contains one or more layers that are </a:t>
            </a:r>
            <a:r>
              <a:rPr lang="en-US" sz="1800" b="0" i="1" u="none" strike="noStrike" baseline="0" dirty="0">
                <a:latin typeface="TimesTen-Italic"/>
              </a:rPr>
              <a:t>hidden </a:t>
            </a:r>
            <a:r>
              <a:rPr lang="en-US" sz="1800" b="0" i="0" u="none" strike="noStrike" baseline="0" dirty="0">
                <a:latin typeface="TimesTen-Roman"/>
              </a:rPr>
              <a:t>from both the input and </a:t>
            </a:r>
            <a:r>
              <a:rPr lang="en-IN" sz="1800" b="0" i="0" u="none" strike="noStrike" baseline="0" dirty="0">
                <a:latin typeface="TimesTen-Roman"/>
              </a:rPr>
              <a:t>output nodes.</a:t>
            </a:r>
          </a:p>
          <a:p>
            <a:pPr algn="l"/>
            <a:r>
              <a:rPr lang="en-US" sz="1800" b="0" i="0" u="none" strike="noStrike" baseline="0" dirty="0">
                <a:latin typeface="TimesTen-Roman"/>
              </a:rPr>
              <a:t>The network exhibits a high degree of </a:t>
            </a:r>
            <a:r>
              <a:rPr lang="en-US" sz="1800" b="0" i="1" u="none" strike="noStrike" baseline="0" dirty="0">
                <a:latin typeface="TimesTen-Italic"/>
              </a:rPr>
              <a:t>connectivity</a:t>
            </a:r>
            <a:r>
              <a:rPr lang="en-US" sz="1800" b="0" i="0" u="none" strike="noStrike" baseline="0" dirty="0">
                <a:latin typeface="TimesTen-Roman"/>
              </a:rPr>
              <a:t>, the extent of which is determined by synaptic weights of the network.</a:t>
            </a:r>
          </a:p>
          <a:p>
            <a:pPr algn="l"/>
            <a:endParaRPr lang="en-IN" dirty="0"/>
          </a:p>
        </p:txBody>
      </p:sp>
    </p:spTree>
    <p:extLst>
      <p:ext uri="{BB962C8B-B14F-4D97-AF65-F5344CB8AC3E}">
        <p14:creationId xmlns:p14="http://schemas.microsoft.com/office/powerpoint/2010/main" val="392384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3C8C4-E619-C766-21F0-1507F745749B}"/>
              </a:ext>
            </a:extLst>
          </p:cNvPr>
          <p:cNvSpPr>
            <a:spLocks noGrp="1"/>
          </p:cNvSpPr>
          <p:nvPr>
            <p:ph type="title"/>
          </p:nvPr>
        </p:nvSpPr>
        <p:spPr>
          <a:xfrm>
            <a:off x="838200" y="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Deficiencies of Multilayer Perceptron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B9BC318-600B-1567-1DA6-C307BC2CCF30}"/>
              </a:ext>
            </a:extLst>
          </p:cNvPr>
          <p:cNvSpPr>
            <a:spLocks noGrp="1"/>
          </p:cNvSpPr>
          <p:nvPr>
            <p:ph idx="1"/>
          </p:nvPr>
        </p:nvSpPr>
        <p:spPr>
          <a:xfrm>
            <a:off x="693821" y="1253331"/>
            <a:ext cx="10515600" cy="4351338"/>
          </a:xfrm>
        </p:spPr>
        <p:txBody>
          <a:bodyPr>
            <a:normAutofit/>
          </a:bodyPr>
          <a:lstStyle/>
          <a:p>
            <a:pPr algn="l"/>
            <a:r>
              <a:rPr lang="en-US" sz="1800" dirty="0">
                <a:latin typeface="TimesTen-Roman"/>
              </a:rPr>
              <a:t>T</a:t>
            </a:r>
            <a:r>
              <a:rPr lang="en-US" sz="1800" b="0" i="0" u="none" strike="noStrike" baseline="0" dirty="0">
                <a:latin typeface="TimesTen-Roman"/>
              </a:rPr>
              <a:t>he presence of a distributed form of nonlinearity and the high connectivity of the network make the theoretical analysis of a multilayer perceptron difficult to undertake. </a:t>
            </a:r>
          </a:p>
          <a:p>
            <a:pPr algn="l"/>
            <a:r>
              <a:rPr lang="en-US" sz="1800" dirty="0">
                <a:latin typeface="TimesTen-Roman"/>
              </a:rPr>
              <a:t>T</a:t>
            </a:r>
            <a:r>
              <a:rPr lang="en-US" sz="1800" b="0" i="0" u="none" strike="noStrike" baseline="0" dirty="0">
                <a:latin typeface="TimesTen-Roman"/>
              </a:rPr>
              <a:t>he use of hidden neurons makes the learning process harder to visualize. </a:t>
            </a:r>
          </a:p>
          <a:p>
            <a:pPr algn="l"/>
            <a:r>
              <a:rPr lang="en-US" sz="1800" b="0" i="0" u="none" strike="noStrike" baseline="0" dirty="0">
                <a:latin typeface="TimesTen-Roman"/>
              </a:rPr>
              <a:t>The learning process is therefore made more difficult because the search has to be conducted in a much larger space of possible functions, and a choice has to be made between alternative representations of the input pattern.</a:t>
            </a:r>
            <a:endParaRPr lang="en-IN" dirty="0"/>
          </a:p>
        </p:txBody>
      </p:sp>
    </p:spTree>
    <p:extLst>
      <p:ext uri="{BB962C8B-B14F-4D97-AF65-F5344CB8AC3E}">
        <p14:creationId xmlns:p14="http://schemas.microsoft.com/office/powerpoint/2010/main" val="922750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1249</Words>
  <Application>Microsoft Office PowerPoint</Application>
  <PresentationFormat>Widescreen</PresentationFormat>
  <Paragraphs>167</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 MT</vt:lpstr>
      <vt:lpstr>Bookman Old Style</vt:lpstr>
      <vt:lpstr>Calibri</vt:lpstr>
      <vt:lpstr>Calibri Light</vt:lpstr>
      <vt:lpstr>Cambria</vt:lpstr>
      <vt:lpstr>Cambria Math</vt:lpstr>
      <vt:lpstr>Times New Roman</vt:lpstr>
      <vt:lpstr>TimesTen-Italic</vt:lpstr>
      <vt:lpstr>TimesTen-Roman</vt:lpstr>
      <vt:lpstr>Office Theme</vt:lpstr>
      <vt:lpstr>PowerPoint Presentation</vt:lpstr>
      <vt:lpstr>Limitations of Rosenblatt’s Perceptron</vt:lpstr>
      <vt:lpstr>Introduction to XOR Problem</vt:lpstr>
      <vt:lpstr>The XOR Problem</vt:lpstr>
      <vt:lpstr>The XOR Problem</vt:lpstr>
      <vt:lpstr>Multilayer Perceptron</vt:lpstr>
      <vt:lpstr>Multilayer Perceptron</vt:lpstr>
      <vt:lpstr>Basic Features of Multilayer Perceptron</vt:lpstr>
      <vt:lpstr>Deficiencies of Multilayer Perceptron</vt:lpstr>
      <vt:lpstr>Architecture of a Multilayer Perceptron</vt:lpstr>
      <vt:lpstr>Signals in a Multilayer Perceptron</vt:lpstr>
      <vt:lpstr>Computations in a Multilayer Perceptron</vt:lpstr>
      <vt:lpstr>Hidden Neurons in a Multilayer Perceptron</vt:lpstr>
      <vt:lpstr>Back Propagation Learning Summary of Notation </vt:lpstr>
      <vt:lpstr>Back Propagation Learning Summary of Notation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Summary of Derivation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Tulika Dutta</dc:creator>
  <cp:lastModifiedBy>Microsoft account</cp:lastModifiedBy>
  <cp:revision>33</cp:revision>
  <dcterms:created xsi:type="dcterms:W3CDTF">2023-02-15T09:41:52Z</dcterms:created>
  <dcterms:modified xsi:type="dcterms:W3CDTF">2023-03-23T06:37:49Z</dcterms:modified>
</cp:coreProperties>
</file>